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81" r:id="rId2"/>
    <p:sldId id="266" r:id="rId3"/>
    <p:sldId id="321" r:id="rId4"/>
    <p:sldId id="351" r:id="rId5"/>
    <p:sldId id="350" r:id="rId6"/>
    <p:sldId id="353" r:id="rId7"/>
    <p:sldId id="352" r:id="rId8"/>
    <p:sldId id="354" r:id="rId9"/>
    <p:sldId id="355" r:id="rId10"/>
    <p:sldId id="356" r:id="rId11"/>
    <p:sldId id="357" r:id="rId12"/>
    <p:sldId id="276" r:id="rId13"/>
    <p:sldId id="345" r:id="rId14"/>
    <p:sldId id="346" r:id="rId15"/>
    <p:sldId id="347" r:id="rId16"/>
    <p:sldId id="348" r:id="rId17"/>
    <p:sldId id="349" r:id="rId18"/>
    <p:sldId id="361" r:id="rId19"/>
    <p:sldId id="362" r:id="rId20"/>
    <p:sldId id="363" r:id="rId21"/>
    <p:sldId id="364" r:id="rId22"/>
    <p:sldId id="365" r:id="rId23"/>
    <p:sldId id="366" r:id="rId24"/>
    <p:sldId id="367" r:id="rId25"/>
    <p:sldId id="368" r:id="rId26"/>
    <p:sldId id="360" r:id="rId27"/>
    <p:sldId id="369" r:id="rId28"/>
    <p:sldId id="370" r:id="rId29"/>
    <p:sldId id="274" r:id="rId30"/>
  </p:sldIdLst>
  <p:sldSz cx="12192000" cy="6858000"/>
  <p:notesSz cx="6858000" cy="9144000"/>
  <p:embeddedFontLst>
    <p:embeddedFont>
      <p:font typeface="迷你简幼线" panose="02010600030101010101" charset="-122"/>
      <p:regular r:id="rId32"/>
    </p:embeddedFont>
    <p:embeddedFont>
      <p:font typeface="Agency FB" panose="020B0503020202020204" pitchFamily="34" charset="0"/>
      <p:regular r:id="rId33"/>
      <p:bold r:id="rId34"/>
    </p:embeddedFont>
    <p:embeddedFont>
      <p:font typeface="BankGothic Lt BT" panose="020B0607020203060204"/>
      <p:regular r:id="rId35"/>
    </p:embeddedFont>
    <p:embeddedFont>
      <p:font typeface="Calibri" panose="020F0502020204030204" pitchFamily="34" charset="0"/>
      <p:regular r:id="rId36"/>
      <p:bold r:id="rId37"/>
      <p:italic r:id="rId38"/>
      <p:boldItalic r:id="rId39"/>
    </p:embeddedFont>
  </p:embeddedFontLst>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6" autoAdjust="0"/>
  </p:normalViewPr>
  <p:slideViewPr>
    <p:cSldViewPr>
      <p:cViewPr varScale="1">
        <p:scale>
          <a:sx n="71" d="100"/>
          <a:sy n="71" d="100"/>
        </p:scale>
        <p:origin x="72" y="32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D1EF-CE0C-4F5B-8D56-F992AB1193E6}"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7B793-DD03-4969-BEA8-291742079853}" type="slidenum">
              <a:rPr lang="zh-CN" altLang="en-US" smtClean="0"/>
              <a:t>‹#›</a:t>
            </a:fld>
            <a:endParaRPr lang="zh-CN" altLang="en-US"/>
          </a:p>
        </p:txBody>
      </p:sp>
    </p:spTree>
    <p:extLst>
      <p:ext uri="{BB962C8B-B14F-4D97-AF65-F5344CB8AC3E}">
        <p14:creationId xmlns:p14="http://schemas.microsoft.com/office/powerpoint/2010/main" val="130610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a:t>
            </a:fld>
            <a:endParaRPr lang="zh-CN" altLang="en-US"/>
          </a:p>
        </p:txBody>
      </p:sp>
    </p:spTree>
    <p:extLst>
      <p:ext uri="{BB962C8B-B14F-4D97-AF65-F5344CB8AC3E}">
        <p14:creationId xmlns:p14="http://schemas.microsoft.com/office/powerpoint/2010/main" val="179679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10</a:t>
            </a:fld>
            <a:endParaRPr lang="zh-CN" altLang="en-US"/>
          </a:p>
        </p:txBody>
      </p:sp>
    </p:spTree>
    <p:extLst>
      <p:ext uri="{BB962C8B-B14F-4D97-AF65-F5344CB8AC3E}">
        <p14:creationId xmlns:p14="http://schemas.microsoft.com/office/powerpoint/2010/main" val="328943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11</a:t>
            </a:fld>
            <a:endParaRPr lang="zh-CN" altLang="en-US"/>
          </a:p>
        </p:txBody>
      </p:sp>
    </p:spTree>
    <p:extLst>
      <p:ext uri="{BB962C8B-B14F-4D97-AF65-F5344CB8AC3E}">
        <p14:creationId xmlns:p14="http://schemas.microsoft.com/office/powerpoint/2010/main" val="184885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12</a:t>
            </a:fld>
            <a:endParaRPr lang="zh-CN" altLang="en-US"/>
          </a:p>
        </p:txBody>
      </p:sp>
    </p:spTree>
    <p:extLst>
      <p:ext uri="{BB962C8B-B14F-4D97-AF65-F5344CB8AC3E}">
        <p14:creationId xmlns:p14="http://schemas.microsoft.com/office/powerpoint/2010/main" val="1536992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13</a:t>
            </a:fld>
            <a:endParaRPr lang="zh-CN" altLang="en-US"/>
          </a:p>
        </p:txBody>
      </p:sp>
    </p:spTree>
    <p:extLst>
      <p:ext uri="{BB962C8B-B14F-4D97-AF65-F5344CB8AC3E}">
        <p14:creationId xmlns:p14="http://schemas.microsoft.com/office/powerpoint/2010/main" val="4134141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14</a:t>
            </a:fld>
            <a:endParaRPr lang="zh-CN" altLang="en-US"/>
          </a:p>
        </p:txBody>
      </p:sp>
    </p:spTree>
    <p:extLst>
      <p:ext uri="{BB962C8B-B14F-4D97-AF65-F5344CB8AC3E}">
        <p14:creationId xmlns:p14="http://schemas.microsoft.com/office/powerpoint/2010/main" val="258301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15</a:t>
            </a:fld>
            <a:endParaRPr lang="zh-CN" altLang="en-US"/>
          </a:p>
        </p:txBody>
      </p:sp>
    </p:spTree>
    <p:extLst>
      <p:ext uri="{BB962C8B-B14F-4D97-AF65-F5344CB8AC3E}">
        <p14:creationId xmlns:p14="http://schemas.microsoft.com/office/powerpoint/2010/main" val="30584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16</a:t>
            </a:fld>
            <a:endParaRPr lang="zh-CN" altLang="en-US"/>
          </a:p>
        </p:txBody>
      </p:sp>
    </p:spTree>
    <p:extLst>
      <p:ext uri="{BB962C8B-B14F-4D97-AF65-F5344CB8AC3E}">
        <p14:creationId xmlns:p14="http://schemas.microsoft.com/office/powerpoint/2010/main" val="233455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17</a:t>
            </a:fld>
            <a:endParaRPr lang="zh-CN" altLang="en-US"/>
          </a:p>
        </p:txBody>
      </p:sp>
    </p:spTree>
    <p:extLst>
      <p:ext uri="{BB962C8B-B14F-4D97-AF65-F5344CB8AC3E}">
        <p14:creationId xmlns:p14="http://schemas.microsoft.com/office/powerpoint/2010/main" val="6301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18</a:t>
            </a:fld>
            <a:endParaRPr lang="zh-CN" altLang="en-US"/>
          </a:p>
        </p:txBody>
      </p:sp>
    </p:spTree>
    <p:extLst>
      <p:ext uri="{BB962C8B-B14F-4D97-AF65-F5344CB8AC3E}">
        <p14:creationId xmlns:p14="http://schemas.microsoft.com/office/powerpoint/2010/main" val="176249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19</a:t>
            </a:fld>
            <a:endParaRPr lang="zh-CN" altLang="en-US"/>
          </a:p>
        </p:txBody>
      </p:sp>
    </p:spTree>
    <p:extLst>
      <p:ext uri="{BB962C8B-B14F-4D97-AF65-F5344CB8AC3E}">
        <p14:creationId xmlns:p14="http://schemas.microsoft.com/office/powerpoint/2010/main" val="9058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a:t>
            </a:fld>
            <a:endParaRPr lang="zh-CN" altLang="en-US"/>
          </a:p>
        </p:txBody>
      </p:sp>
    </p:spTree>
    <p:extLst>
      <p:ext uri="{BB962C8B-B14F-4D97-AF65-F5344CB8AC3E}">
        <p14:creationId xmlns:p14="http://schemas.microsoft.com/office/powerpoint/2010/main" val="4166485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20</a:t>
            </a:fld>
            <a:endParaRPr lang="zh-CN" altLang="en-US"/>
          </a:p>
        </p:txBody>
      </p:sp>
    </p:spTree>
    <p:extLst>
      <p:ext uri="{BB962C8B-B14F-4D97-AF65-F5344CB8AC3E}">
        <p14:creationId xmlns:p14="http://schemas.microsoft.com/office/powerpoint/2010/main" val="3447287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21</a:t>
            </a:fld>
            <a:endParaRPr lang="zh-CN" altLang="en-US"/>
          </a:p>
        </p:txBody>
      </p:sp>
    </p:spTree>
    <p:extLst>
      <p:ext uri="{BB962C8B-B14F-4D97-AF65-F5344CB8AC3E}">
        <p14:creationId xmlns:p14="http://schemas.microsoft.com/office/powerpoint/2010/main" val="180059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22</a:t>
            </a:fld>
            <a:endParaRPr lang="zh-CN" altLang="en-US"/>
          </a:p>
        </p:txBody>
      </p:sp>
    </p:spTree>
    <p:extLst>
      <p:ext uri="{BB962C8B-B14F-4D97-AF65-F5344CB8AC3E}">
        <p14:creationId xmlns:p14="http://schemas.microsoft.com/office/powerpoint/2010/main" val="4879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23</a:t>
            </a:fld>
            <a:endParaRPr lang="zh-CN" altLang="en-US"/>
          </a:p>
        </p:txBody>
      </p:sp>
    </p:spTree>
    <p:extLst>
      <p:ext uri="{BB962C8B-B14F-4D97-AF65-F5344CB8AC3E}">
        <p14:creationId xmlns:p14="http://schemas.microsoft.com/office/powerpoint/2010/main" val="652537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24</a:t>
            </a:fld>
            <a:endParaRPr lang="zh-CN" altLang="en-US"/>
          </a:p>
        </p:txBody>
      </p:sp>
    </p:spTree>
    <p:extLst>
      <p:ext uri="{BB962C8B-B14F-4D97-AF65-F5344CB8AC3E}">
        <p14:creationId xmlns:p14="http://schemas.microsoft.com/office/powerpoint/2010/main" val="2421996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25</a:t>
            </a:fld>
            <a:endParaRPr lang="zh-CN" altLang="en-US"/>
          </a:p>
        </p:txBody>
      </p:sp>
    </p:spTree>
    <p:extLst>
      <p:ext uri="{BB962C8B-B14F-4D97-AF65-F5344CB8AC3E}">
        <p14:creationId xmlns:p14="http://schemas.microsoft.com/office/powerpoint/2010/main" val="1099279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26</a:t>
            </a:fld>
            <a:endParaRPr lang="zh-CN" altLang="en-US"/>
          </a:p>
        </p:txBody>
      </p:sp>
    </p:spTree>
    <p:extLst>
      <p:ext uri="{BB962C8B-B14F-4D97-AF65-F5344CB8AC3E}">
        <p14:creationId xmlns:p14="http://schemas.microsoft.com/office/powerpoint/2010/main" val="2248278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27</a:t>
            </a:fld>
            <a:endParaRPr lang="zh-CN" altLang="en-US"/>
          </a:p>
        </p:txBody>
      </p:sp>
    </p:spTree>
    <p:extLst>
      <p:ext uri="{BB962C8B-B14F-4D97-AF65-F5344CB8AC3E}">
        <p14:creationId xmlns:p14="http://schemas.microsoft.com/office/powerpoint/2010/main" val="2526844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28</a:t>
            </a:fld>
            <a:endParaRPr lang="zh-CN" altLang="en-US"/>
          </a:p>
        </p:txBody>
      </p:sp>
    </p:spTree>
    <p:extLst>
      <p:ext uri="{BB962C8B-B14F-4D97-AF65-F5344CB8AC3E}">
        <p14:creationId xmlns:p14="http://schemas.microsoft.com/office/powerpoint/2010/main" val="2488955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29</a:t>
            </a:fld>
            <a:endParaRPr lang="zh-CN" altLang="en-US"/>
          </a:p>
        </p:txBody>
      </p:sp>
    </p:spTree>
    <p:extLst>
      <p:ext uri="{BB962C8B-B14F-4D97-AF65-F5344CB8AC3E}">
        <p14:creationId xmlns:p14="http://schemas.microsoft.com/office/powerpoint/2010/main" val="16493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3</a:t>
            </a:fld>
            <a:endParaRPr lang="zh-CN" altLang="en-US"/>
          </a:p>
        </p:txBody>
      </p:sp>
    </p:spTree>
    <p:extLst>
      <p:ext uri="{BB962C8B-B14F-4D97-AF65-F5344CB8AC3E}">
        <p14:creationId xmlns:p14="http://schemas.microsoft.com/office/powerpoint/2010/main" val="1761862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4</a:t>
            </a:fld>
            <a:endParaRPr lang="zh-CN" altLang="en-US"/>
          </a:p>
        </p:txBody>
      </p:sp>
    </p:spTree>
    <p:extLst>
      <p:ext uri="{BB962C8B-B14F-4D97-AF65-F5344CB8AC3E}">
        <p14:creationId xmlns:p14="http://schemas.microsoft.com/office/powerpoint/2010/main" val="393902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5</a:t>
            </a:fld>
            <a:endParaRPr lang="zh-CN" altLang="en-US"/>
          </a:p>
        </p:txBody>
      </p:sp>
    </p:spTree>
    <p:extLst>
      <p:ext uri="{BB962C8B-B14F-4D97-AF65-F5344CB8AC3E}">
        <p14:creationId xmlns:p14="http://schemas.microsoft.com/office/powerpoint/2010/main" val="24928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6</a:t>
            </a:fld>
            <a:endParaRPr lang="zh-CN" altLang="en-US"/>
          </a:p>
        </p:txBody>
      </p:sp>
    </p:spTree>
    <p:extLst>
      <p:ext uri="{BB962C8B-B14F-4D97-AF65-F5344CB8AC3E}">
        <p14:creationId xmlns:p14="http://schemas.microsoft.com/office/powerpoint/2010/main" val="270304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7</a:t>
            </a:fld>
            <a:endParaRPr lang="zh-CN" altLang="en-US"/>
          </a:p>
        </p:txBody>
      </p:sp>
    </p:spTree>
    <p:extLst>
      <p:ext uri="{BB962C8B-B14F-4D97-AF65-F5344CB8AC3E}">
        <p14:creationId xmlns:p14="http://schemas.microsoft.com/office/powerpoint/2010/main" val="2875488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87B793-DD03-4969-BEA8-291742079853}" type="slidenum">
              <a:rPr lang="zh-CN" altLang="en-US" smtClean="0"/>
              <a:t>8</a:t>
            </a:fld>
            <a:endParaRPr lang="zh-CN" altLang="en-US"/>
          </a:p>
        </p:txBody>
      </p:sp>
    </p:spTree>
    <p:extLst>
      <p:ext uri="{BB962C8B-B14F-4D97-AF65-F5344CB8AC3E}">
        <p14:creationId xmlns:p14="http://schemas.microsoft.com/office/powerpoint/2010/main" val="229447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87B793-DD03-4969-BEA8-291742079853}" type="slidenum">
              <a:rPr lang="zh-CN" altLang="en-US" smtClean="0"/>
              <a:t>9</a:t>
            </a:fld>
            <a:endParaRPr lang="zh-CN" altLang="en-US"/>
          </a:p>
        </p:txBody>
      </p:sp>
    </p:spTree>
    <p:extLst>
      <p:ext uri="{BB962C8B-B14F-4D97-AF65-F5344CB8AC3E}">
        <p14:creationId xmlns:p14="http://schemas.microsoft.com/office/powerpoint/2010/main" val="68960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5" name="图片 4"/>
          <p:cNvPicPr>
            <a:picLocks noChangeAspect="1"/>
          </p:cNvPicPr>
          <p:nvPr userDrawn="1"/>
        </p:nvPicPr>
        <p:blipFill rotWithShape="1">
          <a:blip r:embed="rId2" cstate="email">
            <a:extLst>
              <a:ext uri="{28A0092B-C50C-407E-A947-70E740481C1C}">
                <a14:useLocalDpi xmlns:a14="http://schemas.microsoft.com/office/drawing/2010/main"/>
              </a:ext>
            </a:extLst>
          </a:blip>
          <a:srcRect l="1704" t="20976" r="1704" b="20291"/>
          <a:stretch/>
        </p:blipFill>
        <p:spPr>
          <a:xfrm>
            <a:off x="-24681" y="-99391"/>
            <a:ext cx="12241361" cy="70567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53142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8108" y="2202260"/>
            <a:ext cx="597666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大数据分析与建模</a:t>
            </a:r>
          </a:p>
        </p:txBody>
      </p:sp>
      <p:sp>
        <p:nvSpPr>
          <p:cNvPr id="4" name="矩形 3"/>
          <p:cNvSpPr/>
          <p:nvPr/>
        </p:nvSpPr>
        <p:spPr>
          <a:xfrm>
            <a:off x="6081631" y="3034494"/>
            <a:ext cx="4567276" cy="523220"/>
          </a:xfrm>
          <a:prstGeom prst="rect">
            <a:avLst/>
          </a:prstGeom>
        </p:spPr>
        <p:txBody>
          <a:bodyPr wrap="none">
            <a:spAutoFit/>
          </a:bodyPr>
          <a:lstStyle/>
          <a:p>
            <a:r>
              <a:rPr lang="en-US" altLang="zh-CN" sz="2800" dirty="0">
                <a:latin typeface="Agency FB" panose="020B0503020202020204" pitchFamily="34" charset="0"/>
              </a:rPr>
              <a:t>Big Data Analysis &amp; Constituting Model </a:t>
            </a:r>
            <a:endParaRPr lang="zh-CN" altLang="en-US" sz="2800" dirty="0">
              <a:latin typeface="Agency FB" panose="020B0503020202020204" pitchFamily="34" charset="0"/>
            </a:endParaRPr>
          </a:p>
        </p:txBody>
      </p:sp>
      <p:sp>
        <p:nvSpPr>
          <p:cNvPr id="5" name="文本框 4"/>
          <p:cNvSpPr txBox="1"/>
          <p:nvPr/>
        </p:nvSpPr>
        <p:spPr>
          <a:xfrm>
            <a:off x="6177255" y="4161447"/>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6177255" y="3000147"/>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3" cstate="email">
            <a:extLst>
              <a:ext uri="{28A0092B-C50C-407E-A947-70E740481C1C}">
                <a14:useLocalDpi xmlns:a14="http://schemas.microsoft.com/office/drawing/2010/main"/>
              </a:ext>
            </a:extLst>
          </a:blip>
          <a:srcRect l="15025" t="3765" b="3990"/>
          <a:stretch/>
        </p:blipFill>
        <p:spPr>
          <a:xfrm>
            <a:off x="-24680" y="-99391"/>
            <a:ext cx="5448992" cy="7056784"/>
          </a:xfrm>
          <a:prstGeom prst="rect">
            <a:avLst/>
          </a:prstGeom>
        </p:spPr>
      </p:pic>
    </p:spTree>
    <p:extLst>
      <p:ext uri="{BB962C8B-B14F-4D97-AF65-F5344CB8AC3E}">
        <p14:creationId xmlns:p14="http://schemas.microsoft.com/office/powerpoint/2010/main" val="48433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3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8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350"/>
                            </p:stCondLst>
                            <p:childTnLst>
                              <p:par>
                                <p:cTn id="24" presetID="22" presetClass="entr" presetSubtype="1"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477328"/>
          </a:xfrm>
          <a:prstGeom prst="rect">
            <a:avLst/>
          </a:prstGeom>
          <a:noFill/>
        </p:spPr>
        <p:txBody>
          <a:bodyPr wrap="square" rtlCol="0">
            <a:spAutoFit/>
          </a:bodyPr>
          <a:lstStyle/>
          <a:p>
            <a:r>
              <a:rPr lang="zh-CN" altLang="en-US" dirty="0"/>
              <a:t>按照常理，分类规则为，如果如果正样本的概率大于负样本的概率，即：</a:t>
            </a:r>
          </a:p>
          <a:p>
            <a:br>
              <a:rPr lang="zh-CN" altLang="en-US" dirty="0"/>
            </a:br>
            <a:r>
              <a:rPr lang="en-US" altLang="zh-CN" dirty="0"/>
              <a:t>h(x) &gt; 0.5</a:t>
            </a:r>
          </a:p>
          <a:p>
            <a:endParaRPr lang="en-US" altLang="zh-CN" dirty="0"/>
          </a:p>
          <a:p>
            <a:r>
              <a:rPr lang="zh-CN" altLang="en-US" dirty="0"/>
              <a:t>则样本被判定为正样本；否则被判定为负样本。而这等价于：</a:t>
            </a:r>
            <a:endParaRPr lang="en-US" altLang="zh-CN" dirty="0"/>
          </a:p>
        </p:txBody>
      </p:sp>
      <p:pic>
        <p:nvPicPr>
          <p:cNvPr id="5" name="图片 4">
            <a:extLst>
              <a:ext uri="{FF2B5EF4-FFF2-40B4-BE49-F238E27FC236}">
                <a16:creationId xmlns:a16="http://schemas.microsoft.com/office/drawing/2014/main" id="{716CD183-F60C-4425-9E99-DBFE96EE0A5C}"/>
              </a:ext>
            </a:extLst>
          </p:cNvPr>
          <p:cNvPicPr>
            <a:picLocks noChangeAspect="1"/>
          </p:cNvPicPr>
          <p:nvPr/>
        </p:nvPicPr>
        <p:blipFill>
          <a:blip r:embed="rId3"/>
          <a:stretch>
            <a:fillRect/>
          </a:stretch>
        </p:blipFill>
        <p:spPr>
          <a:xfrm>
            <a:off x="701117" y="2957523"/>
            <a:ext cx="2771775" cy="847725"/>
          </a:xfrm>
          <a:prstGeom prst="rect">
            <a:avLst/>
          </a:prstGeom>
        </p:spPr>
      </p:pic>
      <p:sp>
        <p:nvSpPr>
          <p:cNvPr id="8" name="文本框 7">
            <a:extLst>
              <a:ext uri="{FF2B5EF4-FFF2-40B4-BE49-F238E27FC236}">
                <a16:creationId xmlns:a16="http://schemas.microsoft.com/office/drawing/2014/main" id="{EE6572D4-E88E-419D-92A9-0E7EC74D50B3}"/>
              </a:ext>
            </a:extLst>
          </p:cNvPr>
          <p:cNvSpPr txBox="1"/>
          <p:nvPr/>
        </p:nvSpPr>
        <p:spPr>
          <a:xfrm>
            <a:off x="3791744" y="3196719"/>
            <a:ext cx="415498" cy="369332"/>
          </a:xfrm>
          <a:prstGeom prst="rect">
            <a:avLst/>
          </a:prstGeom>
          <a:noFill/>
        </p:spPr>
        <p:txBody>
          <a:bodyPr wrap="none" rtlCol="0">
            <a:spAutoFit/>
          </a:bodyPr>
          <a:lstStyle/>
          <a:p>
            <a:r>
              <a:rPr lang="zh-CN" altLang="en-US" dirty="0"/>
              <a:t>即</a:t>
            </a:r>
          </a:p>
        </p:txBody>
      </p:sp>
      <p:pic>
        <p:nvPicPr>
          <p:cNvPr id="10" name="图片 9">
            <a:extLst>
              <a:ext uri="{FF2B5EF4-FFF2-40B4-BE49-F238E27FC236}">
                <a16:creationId xmlns:a16="http://schemas.microsoft.com/office/drawing/2014/main" id="{C309B73B-4117-4D12-BEDB-CE49FE72209E}"/>
              </a:ext>
            </a:extLst>
          </p:cNvPr>
          <p:cNvPicPr>
            <a:picLocks noChangeAspect="1"/>
          </p:cNvPicPr>
          <p:nvPr/>
        </p:nvPicPr>
        <p:blipFill>
          <a:blip r:embed="rId4"/>
          <a:stretch>
            <a:fillRect/>
          </a:stretch>
        </p:blipFill>
        <p:spPr>
          <a:xfrm>
            <a:off x="4743450" y="3028950"/>
            <a:ext cx="2705100" cy="800100"/>
          </a:xfrm>
          <a:prstGeom prst="rect">
            <a:avLst/>
          </a:prstGeom>
        </p:spPr>
      </p:pic>
      <p:sp>
        <p:nvSpPr>
          <p:cNvPr id="11" name="文本框 10">
            <a:extLst>
              <a:ext uri="{FF2B5EF4-FFF2-40B4-BE49-F238E27FC236}">
                <a16:creationId xmlns:a16="http://schemas.microsoft.com/office/drawing/2014/main" id="{23AEB809-AA54-4A58-B749-D96A513A1CEA}"/>
              </a:ext>
            </a:extLst>
          </p:cNvPr>
          <p:cNvSpPr txBox="1"/>
          <p:nvPr/>
        </p:nvSpPr>
        <p:spPr>
          <a:xfrm>
            <a:off x="479376" y="4149080"/>
            <a:ext cx="2954655" cy="369332"/>
          </a:xfrm>
          <a:prstGeom prst="rect">
            <a:avLst/>
          </a:prstGeom>
          <a:noFill/>
        </p:spPr>
        <p:txBody>
          <a:bodyPr wrap="none" rtlCol="0">
            <a:spAutoFit/>
          </a:bodyPr>
          <a:lstStyle/>
          <a:p>
            <a:r>
              <a:rPr lang="zh-CN" altLang="en-US" dirty="0"/>
              <a:t>也就是下面的线性不等式：</a:t>
            </a:r>
          </a:p>
        </p:txBody>
      </p:sp>
      <p:pic>
        <p:nvPicPr>
          <p:cNvPr id="12" name="图片 11">
            <a:extLst>
              <a:ext uri="{FF2B5EF4-FFF2-40B4-BE49-F238E27FC236}">
                <a16:creationId xmlns:a16="http://schemas.microsoft.com/office/drawing/2014/main" id="{F8DD8816-3449-4559-A6F5-52E27D8E6752}"/>
              </a:ext>
            </a:extLst>
          </p:cNvPr>
          <p:cNvPicPr>
            <a:picLocks noChangeAspect="1"/>
          </p:cNvPicPr>
          <p:nvPr/>
        </p:nvPicPr>
        <p:blipFill>
          <a:blip r:embed="rId5"/>
          <a:stretch>
            <a:fillRect/>
          </a:stretch>
        </p:blipFill>
        <p:spPr>
          <a:xfrm>
            <a:off x="839417" y="4802864"/>
            <a:ext cx="2160240" cy="678031"/>
          </a:xfrm>
          <a:prstGeom prst="rect">
            <a:avLst/>
          </a:prstGeom>
        </p:spPr>
      </p:pic>
    </p:spTree>
    <p:extLst>
      <p:ext uri="{BB962C8B-B14F-4D97-AF65-F5344CB8AC3E}">
        <p14:creationId xmlns:p14="http://schemas.microsoft.com/office/powerpoint/2010/main" val="34804694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1200329"/>
          </a:xfrm>
          <a:prstGeom prst="rect">
            <a:avLst/>
          </a:prstGeom>
          <a:noFill/>
        </p:spPr>
        <p:txBody>
          <a:bodyPr wrap="square" rtlCol="0">
            <a:spAutoFit/>
          </a:bodyPr>
          <a:lstStyle/>
          <a:p>
            <a:r>
              <a:rPr lang="zh-CN" altLang="en-US" dirty="0"/>
              <a:t>因此</a:t>
            </a:r>
            <a:r>
              <a:rPr lang="en-US" altLang="zh-CN" dirty="0"/>
              <a:t>logistic</a:t>
            </a:r>
            <a:r>
              <a:rPr lang="zh-CN" altLang="en-US" dirty="0"/>
              <a:t>回归是一个线性模型。在预测时，只需要计算上面这个线性函数的值，然后和</a:t>
            </a:r>
            <a:r>
              <a:rPr lang="en-US" altLang="zh-CN" dirty="0"/>
              <a:t>0</a:t>
            </a:r>
            <a:r>
              <a:rPr lang="zh-CN" altLang="en-US" dirty="0"/>
              <a:t>比较即可，而不需要用</a:t>
            </a:r>
            <a:r>
              <a:rPr lang="en-US" altLang="zh-CN" dirty="0"/>
              <a:t>logistic</a:t>
            </a:r>
            <a:r>
              <a:rPr lang="zh-CN" altLang="en-US" dirty="0"/>
              <a:t>函数进行映射，因为概率值大于</a:t>
            </a:r>
            <a:r>
              <a:rPr lang="en-US" altLang="zh-CN" dirty="0"/>
              <a:t>0.5</a:t>
            </a:r>
            <a:r>
              <a:rPr lang="zh-CN" altLang="en-US" dirty="0"/>
              <a:t>与上的值大于</a:t>
            </a:r>
            <a:r>
              <a:rPr lang="en-US" altLang="zh-CN" dirty="0"/>
              <a:t>0</a:t>
            </a:r>
            <a:r>
              <a:rPr lang="zh-CN" altLang="en-US" dirty="0"/>
              <a:t>是等价的。</a:t>
            </a:r>
            <a:r>
              <a:rPr lang="en-US" altLang="zh-CN" dirty="0"/>
              <a:t>logistic</a:t>
            </a:r>
            <a:r>
              <a:rPr lang="zh-CN" altLang="en-US" dirty="0"/>
              <a:t>函数映射只用于训练时。虽然用了非线性的</a:t>
            </a:r>
            <a:r>
              <a:rPr lang="en-US" altLang="zh-CN" dirty="0"/>
              <a:t>logistic</a:t>
            </a:r>
            <a:r>
              <a:rPr lang="zh-CN" altLang="en-US" dirty="0"/>
              <a:t>函数，但并不能改变</a:t>
            </a:r>
            <a:r>
              <a:rPr lang="en-US" altLang="zh-CN" dirty="0"/>
              <a:t>logistic</a:t>
            </a:r>
            <a:r>
              <a:rPr lang="zh-CN" altLang="en-US" dirty="0"/>
              <a:t>回归是一个线性分类器的本质，因为</a:t>
            </a:r>
            <a:r>
              <a:rPr lang="en-US" altLang="zh-CN" dirty="0"/>
              <a:t>logistic</a:t>
            </a:r>
            <a:r>
              <a:rPr lang="zh-CN" altLang="en-US" dirty="0"/>
              <a:t>函数是一个单调增函数。</a:t>
            </a:r>
            <a:endParaRPr lang="en-US" altLang="zh-CN" dirty="0"/>
          </a:p>
        </p:txBody>
      </p:sp>
    </p:spTree>
    <p:extLst>
      <p:ext uri="{BB962C8B-B14F-4D97-AF65-F5344CB8AC3E}">
        <p14:creationId xmlns:p14="http://schemas.microsoft.com/office/powerpoint/2010/main" val="25666964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03</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鸢尾花数据集</a:t>
            </a:r>
          </a:p>
        </p:txBody>
      </p:sp>
    </p:spTree>
    <p:extLst>
      <p:ext uri="{BB962C8B-B14F-4D97-AF65-F5344CB8AC3E}">
        <p14:creationId xmlns:p14="http://schemas.microsoft.com/office/powerpoint/2010/main" val="39777300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2" animBg="1"/>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1477328"/>
          </a:xfrm>
          <a:prstGeom prst="rect">
            <a:avLst/>
          </a:prstGeom>
          <a:noFill/>
        </p:spPr>
        <p:txBody>
          <a:bodyPr wrap="square" rtlCol="0">
            <a:spAutoFit/>
          </a:bodyPr>
          <a:lstStyle/>
          <a:p>
            <a:r>
              <a:rPr lang="zh-CN" altLang="en-US" dirty="0"/>
              <a:t>鸢尾属花，单子叶植物纲，百合目，鸢尾科多年生草本植物，有块茎或匍匐状根茎；叶剑形，嵌叠状；花美丽，状花序或圆锥花序；花被花瓣状，有一长或短的管，外弯，花柱分枝扩大，花瓣状而有颜色，外展而覆盖着雄蕊；子房下位，胚珠多数，果为蒴果。</a:t>
            </a:r>
          </a:p>
          <a:p>
            <a:r>
              <a:rPr lang="zh-CN" altLang="en-US" dirty="0"/>
              <a:t>鸢尾属下有三个亚属，分别是山鸢尾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，据此可将鸢尾属花分为以上三类。</a:t>
            </a:r>
          </a:p>
        </p:txBody>
      </p:sp>
    </p:spTree>
    <p:extLst>
      <p:ext uri="{BB962C8B-B14F-4D97-AF65-F5344CB8AC3E}">
        <p14:creationId xmlns:p14="http://schemas.microsoft.com/office/powerpoint/2010/main" val="6474271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387390"/>
            <a:ext cx="4320480" cy="4247317"/>
          </a:xfrm>
          <a:prstGeom prst="rect">
            <a:avLst/>
          </a:prstGeom>
          <a:noFill/>
        </p:spPr>
        <p:txBody>
          <a:bodyPr wrap="square" rtlCol="0">
            <a:spAutoFit/>
          </a:bodyPr>
          <a:lstStyle/>
          <a:p>
            <a:r>
              <a:rPr lang="zh-CN" altLang="en-US" dirty="0"/>
              <a:t>我们将使用公开的数据集：</a:t>
            </a:r>
            <a:r>
              <a:rPr lang="en-US" altLang="zh-CN" dirty="0"/>
              <a:t>KEEL</a:t>
            </a:r>
            <a:r>
              <a:rPr lang="zh-CN" altLang="en-US" dirty="0"/>
              <a:t>的</a:t>
            </a:r>
            <a:r>
              <a:rPr lang="en-US" altLang="zh-CN" dirty="0"/>
              <a:t>iris</a:t>
            </a:r>
            <a:r>
              <a:rPr lang="zh-CN" altLang="en-US" dirty="0"/>
              <a:t>数据集。该数据集一共包含</a:t>
            </a:r>
            <a:r>
              <a:rPr lang="en-US" altLang="zh-CN" dirty="0"/>
              <a:t>4</a:t>
            </a:r>
            <a:r>
              <a:rPr lang="zh-CN" altLang="en-US" dirty="0"/>
              <a:t>个特征变量，</a:t>
            </a:r>
            <a:r>
              <a:rPr lang="en-US" altLang="zh-CN" dirty="0"/>
              <a:t>1</a:t>
            </a:r>
            <a:r>
              <a:rPr lang="zh-CN" altLang="en-US" dirty="0"/>
              <a:t>个类别变量。共有</a:t>
            </a:r>
            <a:r>
              <a:rPr lang="en-US" altLang="zh-CN" dirty="0"/>
              <a:t>150</a:t>
            </a:r>
            <a:r>
              <a:rPr lang="zh-CN" altLang="en-US" dirty="0"/>
              <a:t>个样本，都属于鸢尾属下的三个亚属，分别是山鸢尾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a:t>
            </a:r>
            <a:endParaRPr lang="en-US" altLang="zh-CN" dirty="0"/>
          </a:p>
          <a:p>
            <a:endParaRPr lang="zh-CN" altLang="en-US" dirty="0"/>
          </a:p>
          <a:p>
            <a:r>
              <a:rPr lang="zh-CN" altLang="en-US" dirty="0"/>
              <a:t>四个特征变量的具体含义如下：</a:t>
            </a:r>
          </a:p>
          <a:p>
            <a:pPr marL="285750" indent="-285750">
              <a:buFont typeface="Wingdings" panose="05000000000000000000" pitchFamily="2" charset="2"/>
              <a:buChar char="l"/>
            </a:pPr>
            <a:r>
              <a:rPr lang="en-US" altLang="zh-CN" dirty="0" err="1"/>
              <a:t>SepalLength</a:t>
            </a:r>
            <a:r>
              <a:rPr lang="en-US" altLang="zh-CN" dirty="0"/>
              <a:t> </a:t>
            </a:r>
            <a:r>
              <a:rPr lang="zh-CN" altLang="en-US" dirty="0"/>
              <a:t>花萼长度</a:t>
            </a:r>
          </a:p>
          <a:p>
            <a:pPr marL="285750" indent="-285750">
              <a:buFont typeface="Wingdings" panose="05000000000000000000" pitchFamily="2" charset="2"/>
              <a:buChar char="l"/>
            </a:pPr>
            <a:r>
              <a:rPr lang="en-US" altLang="zh-CN" dirty="0" err="1"/>
              <a:t>SepalWidth</a:t>
            </a:r>
            <a:r>
              <a:rPr lang="en-US" altLang="zh-CN" dirty="0"/>
              <a:t> </a:t>
            </a:r>
            <a:r>
              <a:rPr lang="zh-CN" altLang="en-US" dirty="0"/>
              <a:t>花萼宽度</a:t>
            </a:r>
          </a:p>
          <a:p>
            <a:pPr marL="285750" indent="-285750">
              <a:buFont typeface="Wingdings" panose="05000000000000000000" pitchFamily="2" charset="2"/>
              <a:buChar char="l"/>
            </a:pPr>
            <a:r>
              <a:rPr lang="en-US" altLang="zh-CN" dirty="0" err="1"/>
              <a:t>PetalLength</a:t>
            </a:r>
            <a:r>
              <a:rPr lang="en-US" altLang="zh-CN" dirty="0"/>
              <a:t> </a:t>
            </a:r>
            <a:r>
              <a:rPr lang="zh-CN" altLang="en-US" dirty="0"/>
              <a:t>花瓣长度</a:t>
            </a:r>
          </a:p>
          <a:p>
            <a:pPr marL="285750" indent="-285750">
              <a:buFont typeface="Wingdings" panose="05000000000000000000" pitchFamily="2" charset="2"/>
              <a:buChar char="l"/>
            </a:pPr>
            <a:r>
              <a:rPr lang="en-US" altLang="zh-CN" dirty="0" err="1"/>
              <a:t>PetalWidth</a:t>
            </a:r>
            <a:r>
              <a:rPr lang="en-US" altLang="zh-CN" dirty="0"/>
              <a:t> </a:t>
            </a:r>
            <a:r>
              <a:rPr lang="zh-CN" altLang="en-US" dirty="0"/>
              <a:t>花瓣宽度</a:t>
            </a:r>
            <a:endParaRPr lang="en-US" altLang="zh-CN" dirty="0"/>
          </a:p>
          <a:p>
            <a:endParaRPr lang="zh-CN" altLang="en-US" dirty="0"/>
          </a:p>
          <a:p>
            <a:r>
              <a:rPr lang="zh-CN" altLang="en-US" dirty="0"/>
              <a:t>一个分类变量如下：</a:t>
            </a:r>
          </a:p>
          <a:p>
            <a:pPr marL="285750" indent="-285750">
              <a:buFont typeface="Wingdings" panose="05000000000000000000" pitchFamily="2" charset="2"/>
              <a:buChar char="l"/>
            </a:pPr>
            <a:r>
              <a:rPr lang="en-US" altLang="zh-CN" dirty="0"/>
              <a:t>Class </a:t>
            </a:r>
            <a:r>
              <a:rPr lang="zh-CN" altLang="en-US" dirty="0"/>
              <a:t>鸢尾属花所属的亚种</a:t>
            </a:r>
          </a:p>
        </p:txBody>
      </p:sp>
      <p:pic>
        <p:nvPicPr>
          <p:cNvPr id="7" name="Picture 2">
            <a:extLst>
              <a:ext uri="{FF2B5EF4-FFF2-40B4-BE49-F238E27FC236}">
                <a16:creationId xmlns:a16="http://schemas.microsoft.com/office/drawing/2014/main" id="{8E7FF1AD-2070-4771-BB42-4511F6D36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196752"/>
            <a:ext cx="5438775"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81767E8-941A-497B-BB6E-02D8A7FACC71}"/>
              </a:ext>
            </a:extLst>
          </p:cNvPr>
          <p:cNvSpPr txBox="1"/>
          <p:nvPr/>
        </p:nvSpPr>
        <p:spPr>
          <a:xfrm>
            <a:off x="7320136" y="5476582"/>
            <a:ext cx="2838982" cy="369332"/>
          </a:xfrm>
          <a:prstGeom prst="rect">
            <a:avLst/>
          </a:prstGeom>
          <a:noFill/>
        </p:spPr>
        <p:txBody>
          <a:bodyPr wrap="none" rtlCol="0">
            <a:spAutoFit/>
          </a:bodyPr>
          <a:lstStyle/>
          <a:p>
            <a:r>
              <a:rPr lang="zh-CN" altLang="en-US" dirty="0"/>
              <a:t>维吉尼亚鸢尾</a:t>
            </a:r>
            <a:r>
              <a:rPr lang="en-US" altLang="zh-CN" dirty="0"/>
              <a:t>(Iris-virginica)</a:t>
            </a:r>
            <a:endParaRPr lang="zh-CN" altLang="en-US" dirty="0"/>
          </a:p>
        </p:txBody>
      </p:sp>
    </p:spTree>
    <p:extLst>
      <p:ext uri="{BB962C8B-B14F-4D97-AF65-F5344CB8AC3E}">
        <p14:creationId xmlns:p14="http://schemas.microsoft.com/office/powerpoint/2010/main" val="10689563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1477328"/>
          </a:xfrm>
          <a:prstGeom prst="rect">
            <a:avLst/>
          </a:prstGeom>
          <a:noFill/>
        </p:spPr>
        <p:txBody>
          <a:bodyPr wrap="square" rtlCol="0">
            <a:spAutoFit/>
          </a:bodyPr>
          <a:lstStyle/>
          <a:p>
            <a:r>
              <a:rPr lang="zh-CN" altLang="en-US" dirty="0"/>
              <a:t>我们的数据集中包含</a:t>
            </a:r>
            <a:r>
              <a:rPr lang="en-US" altLang="zh-CN" dirty="0"/>
              <a:t>4</a:t>
            </a:r>
            <a:r>
              <a:rPr lang="zh-CN" altLang="en-US" dirty="0"/>
              <a:t>个特征变量，这些变量用花萼的长度和宽度，花瓣的长度和宽度将鸢尾属花归类到相应的亚种。</a:t>
            </a:r>
            <a:endParaRPr lang="en-US" altLang="zh-CN" dirty="0"/>
          </a:p>
          <a:p>
            <a:endParaRPr lang="en-US" altLang="zh-CN" dirty="0"/>
          </a:p>
          <a:p>
            <a:r>
              <a:rPr lang="zh-CN" altLang="en-US" dirty="0"/>
              <a:t>使用</a:t>
            </a:r>
            <a:r>
              <a:rPr lang="en-US" altLang="zh-CN" dirty="0"/>
              <a:t>pandas</a:t>
            </a:r>
            <a:r>
              <a:rPr lang="zh-CN" altLang="en-US" dirty="0"/>
              <a:t>中的</a:t>
            </a:r>
            <a:r>
              <a:rPr lang="en-US" altLang="zh-CN" dirty="0" err="1"/>
              <a:t>read_csv</a:t>
            </a:r>
            <a:r>
              <a:rPr lang="en-US" altLang="zh-CN" dirty="0"/>
              <a:t>()</a:t>
            </a:r>
            <a:r>
              <a:rPr lang="zh-CN" altLang="en-US" dirty="0"/>
              <a:t>函数将数据导入：</a:t>
            </a:r>
            <a:endParaRPr lang="en-US" altLang="zh-CN" dirty="0"/>
          </a:p>
        </p:txBody>
      </p:sp>
      <p:pic>
        <p:nvPicPr>
          <p:cNvPr id="2050" name="Picture 2">
            <a:extLst>
              <a:ext uri="{FF2B5EF4-FFF2-40B4-BE49-F238E27FC236}">
                <a16:creationId xmlns:a16="http://schemas.microsoft.com/office/drawing/2014/main" id="{225E65AE-6DF9-4814-B380-518ED88F3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1268760"/>
            <a:ext cx="6012668" cy="4608512"/>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en-US" altLang="zh-CN" dirty="0"/>
              <a:t>Class</a:t>
            </a:r>
            <a:r>
              <a:rPr lang="zh-CN" altLang="en-US" dirty="0"/>
              <a:t>为分类变量，指鸢尾属花所属的亚种，有山鸢尾 </a:t>
            </a:r>
            <a:r>
              <a:rPr lang="en-US" altLang="zh-CN" dirty="0"/>
              <a:t>(Iris-</a:t>
            </a:r>
            <a:r>
              <a:rPr lang="en-US" altLang="zh-CN" dirty="0" err="1"/>
              <a:t>setosa</a:t>
            </a:r>
            <a:r>
              <a:rPr lang="en-US" altLang="zh-CN" dirty="0"/>
              <a:t>)</a:t>
            </a:r>
            <a:r>
              <a:rPr lang="zh-CN" altLang="en-US" dirty="0"/>
              <a:t>，变色鸢尾</a:t>
            </a:r>
            <a:r>
              <a:rPr lang="en-US" altLang="zh-CN" dirty="0"/>
              <a:t>(Iris-versicolor)</a:t>
            </a:r>
            <a:r>
              <a:rPr lang="zh-CN" altLang="en-US" dirty="0"/>
              <a:t>和维吉尼亚鸢尾</a:t>
            </a:r>
            <a:r>
              <a:rPr lang="en-US" altLang="zh-CN" dirty="0"/>
              <a:t>(Iris-virginica)</a:t>
            </a:r>
            <a:r>
              <a:rPr lang="zh-CN" altLang="en-US" dirty="0"/>
              <a:t>共计</a:t>
            </a:r>
            <a:r>
              <a:rPr lang="en-US" altLang="zh-CN" dirty="0"/>
              <a:t>3</a:t>
            </a:r>
            <a:r>
              <a:rPr lang="zh-CN" altLang="en-US" dirty="0"/>
              <a:t>个取值。</a:t>
            </a:r>
            <a:endParaRPr lang="en-US" altLang="zh-CN" dirty="0"/>
          </a:p>
        </p:txBody>
      </p:sp>
      <p:sp>
        <p:nvSpPr>
          <p:cNvPr id="12" name="Rectangle 7">
            <a:extLst>
              <a:ext uri="{FF2B5EF4-FFF2-40B4-BE49-F238E27FC236}">
                <a16:creationId xmlns:a16="http://schemas.microsoft.com/office/drawing/2014/main" id="{F005B77F-FF0A-4A8D-B63E-5DD1C77B766E}"/>
              </a:ext>
            </a:extLst>
          </p:cNvPr>
          <p:cNvSpPr>
            <a:spLocks noChangeArrowheads="1"/>
          </p:cNvSpPr>
          <p:nvPr/>
        </p:nvSpPr>
        <p:spPr bwMode="auto">
          <a:xfrm>
            <a:off x="665730" y="3058299"/>
            <a:ext cx="475252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pandas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pd</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 = pd.read_csv(</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"data/iris.csv"</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(iris.head(</a:t>
            </a:r>
            <a:r>
              <a:rPr kumimoji="0" lang="zh-CN" altLang="zh-CN" sz="2400"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10</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441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4968552" cy="646331"/>
          </a:xfrm>
          <a:prstGeom prst="rect">
            <a:avLst/>
          </a:prstGeom>
          <a:noFill/>
        </p:spPr>
        <p:txBody>
          <a:bodyPr wrap="square" rtlCol="0">
            <a:spAutoFit/>
          </a:bodyPr>
          <a:lstStyle/>
          <a:p>
            <a:r>
              <a:rPr lang="zh-CN" altLang="en-US" dirty="0"/>
              <a:t>我们初步用</a:t>
            </a:r>
            <a:r>
              <a:rPr lang="en-US" altLang="zh-CN" dirty="0"/>
              <a:t>Seaborn</a:t>
            </a:r>
            <a:r>
              <a:rPr lang="zh-CN" altLang="en-US" dirty="0"/>
              <a:t>画出点对图来观察鸢尾属花各特征的分布：</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557718" y="4964069"/>
            <a:ext cx="4968552" cy="923330"/>
          </a:xfrm>
          <a:prstGeom prst="rect">
            <a:avLst/>
          </a:prstGeom>
          <a:noFill/>
        </p:spPr>
        <p:txBody>
          <a:bodyPr wrap="square" rtlCol="0">
            <a:spAutoFit/>
          </a:bodyPr>
          <a:lstStyle/>
          <a:p>
            <a:r>
              <a:rPr lang="zh-CN" altLang="en-US" dirty="0"/>
              <a:t>直观来看山鸢尾（蓝色）与其他两类花能够较好地区分。而维吉尼亚鸢尾（绿色）和变色鸢尾（红色）相对难以区分。</a:t>
            </a:r>
            <a:endParaRPr lang="en-US" altLang="zh-CN" dirty="0"/>
          </a:p>
        </p:txBody>
      </p:sp>
      <p:pic>
        <p:nvPicPr>
          <p:cNvPr id="3" name="图片 2">
            <a:extLst>
              <a:ext uri="{FF2B5EF4-FFF2-40B4-BE49-F238E27FC236}">
                <a16:creationId xmlns:a16="http://schemas.microsoft.com/office/drawing/2014/main" id="{FCDB2597-091F-465C-B8E3-C8D5C5889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876" y="980728"/>
            <a:ext cx="5930252" cy="5157192"/>
          </a:xfrm>
          <a:prstGeom prst="rect">
            <a:avLst/>
          </a:prstGeom>
        </p:spPr>
      </p:pic>
      <p:pic>
        <p:nvPicPr>
          <p:cNvPr id="11" name="图片 10">
            <a:extLst>
              <a:ext uri="{FF2B5EF4-FFF2-40B4-BE49-F238E27FC236}">
                <a16:creationId xmlns:a16="http://schemas.microsoft.com/office/drawing/2014/main" id="{4FC1CEB2-80D5-4B52-8883-C5396321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276" y="1133128"/>
            <a:ext cx="5930252" cy="5157192"/>
          </a:xfrm>
          <a:prstGeom prst="rect">
            <a:avLst/>
          </a:prstGeom>
        </p:spPr>
      </p:pic>
      <p:sp>
        <p:nvSpPr>
          <p:cNvPr id="5" name="Rectangle 1">
            <a:extLst>
              <a:ext uri="{FF2B5EF4-FFF2-40B4-BE49-F238E27FC236}">
                <a16:creationId xmlns:a16="http://schemas.microsoft.com/office/drawing/2014/main" id="{45588FBB-4839-43F6-BA75-941226DA809F}"/>
              </a:ext>
            </a:extLst>
          </p:cNvPr>
          <p:cNvSpPr>
            <a:spLocks noChangeArrowheads="1"/>
          </p:cNvSpPr>
          <p:nvPr/>
        </p:nvSpPr>
        <p:spPr bwMode="auto">
          <a:xfrm>
            <a:off x="618256" y="2160169"/>
            <a:ext cx="460851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matplotlib.pyplot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sns.pairplot(iris</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hue</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plt.show()</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455909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鸢尾花数据集</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623392" y="1255313"/>
            <a:ext cx="10950352" cy="646331"/>
          </a:xfrm>
          <a:prstGeom prst="rect">
            <a:avLst/>
          </a:prstGeom>
          <a:noFill/>
        </p:spPr>
        <p:txBody>
          <a:bodyPr wrap="square" rtlCol="0">
            <a:spAutoFit/>
          </a:bodyPr>
          <a:lstStyle/>
          <a:p>
            <a:r>
              <a:rPr lang="zh-CN" altLang="en-US" dirty="0"/>
              <a:t>由于</a:t>
            </a:r>
            <a:r>
              <a:rPr lang="en-US" altLang="zh-CN" dirty="0"/>
              <a:t>Class</a:t>
            </a:r>
            <a:r>
              <a:rPr lang="zh-CN" altLang="en-US" dirty="0"/>
              <a:t>变量为字符串格式，建模前需对其进行整数编码，即将山鸢尾 </a:t>
            </a:r>
            <a:r>
              <a:rPr lang="en-US" altLang="zh-CN" dirty="0"/>
              <a:t>(Iris-</a:t>
            </a:r>
            <a:r>
              <a:rPr lang="en-US" altLang="zh-CN" dirty="0" err="1"/>
              <a:t>setosa</a:t>
            </a:r>
            <a:r>
              <a:rPr lang="en-US" altLang="zh-CN" dirty="0"/>
              <a:t>)</a:t>
            </a:r>
            <a:r>
              <a:rPr lang="zh-CN" altLang="en-US" dirty="0"/>
              <a:t>编码为</a:t>
            </a:r>
            <a:r>
              <a:rPr lang="en-US" altLang="zh-CN" dirty="0"/>
              <a:t>0</a:t>
            </a:r>
            <a:r>
              <a:rPr lang="zh-CN" altLang="en-US" dirty="0"/>
              <a:t>，变色鸢尾</a:t>
            </a:r>
            <a:r>
              <a:rPr lang="en-US" altLang="zh-CN" dirty="0"/>
              <a:t>(Iris-versicolor)</a:t>
            </a:r>
            <a:r>
              <a:rPr lang="zh-CN" altLang="en-US" dirty="0"/>
              <a:t>编码为</a:t>
            </a:r>
            <a:r>
              <a:rPr lang="en-US" altLang="zh-CN" dirty="0"/>
              <a:t>1</a:t>
            </a:r>
            <a:r>
              <a:rPr lang="zh-CN" altLang="en-US" dirty="0"/>
              <a:t>，维吉尼亚鸢尾</a:t>
            </a:r>
            <a:r>
              <a:rPr lang="en-US" altLang="zh-CN" dirty="0"/>
              <a:t>(Iris-virginica)</a:t>
            </a:r>
            <a:r>
              <a:rPr lang="zh-CN" altLang="en-US" dirty="0"/>
              <a:t>编码为</a:t>
            </a:r>
            <a:r>
              <a:rPr lang="en-US" altLang="zh-CN" dirty="0"/>
              <a:t>2</a:t>
            </a:r>
            <a:r>
              <a:rPr lang="zh-CN" altLang="en-US" dirty="0"/>
              <a:t>，具体代码如下：</a:t>
            </a:r>
            <a:endParaRPr lang="en-US" altLang="zh-CN" dirty="0"/>
          </a:p>
        </p:txBody>
      </p:sp>
      <p:sp>
        <p:nvSpPr>
          <p:cNvPr id="13" name="文本框 12">
            <a:extLst>
              <a:ext uri="{FF2B5EF4-FFF2-40B4-BE49-F238E27FC236}">
                <a16:creationId xmlns:a16="http://schemas.microsoft.com/office/drawing/2014/main" id="{3F26C41A-D38E-4AFB-B265-E39902E3724B}"/>
              </a:ext>
            </a:extLst>
          </p:cNvPr>
          <p:cNvSpPr txBox="1"/>
          <p:nvPr/>
        </p:nvSpPr>
        <p:spPr>
          <a:xfrm>
            <a:off x="702377" y="4272677"/>
            <a:ext cx="10715237" cy="2031325"/>
          </a:xfrm>
          <a:prstGeom prst="rect">
            <a:avLst/>
          </a:prstGeom>
          <a:noFill/>
        </p:spPr>
        <p:txBody>
          <a:bodyPr wrap="square" rtlCol="0">
            <a:spAutoFit/>
          </a:bodyPr>
          <a:lstStyle/>
          <a:p>
            <a:r>
              <a:rPr lang="zh-CN" altLang="en-US" dirty="0"/>
              <a:t>将分类变量</a:t>
            </a:r>
            <a:r>
              <a:rPr lang="en-US" altLang="zh-CN" dirty="0"/>
              <a:t>Class</a:t>
            </a:r>
            <a:r>
              <a:rPr lang="zh-CN" altLang="en-US" dirty="0"/>
              <a:t>进行编码以后，可观察其分布情况。</a:t>
            </a:r>
            <a:endParaRPr lang="en-US" altLang="zh-CN" dirty="0"/>
          </a:p>
          <a:p>
            <a:endParaRPr lang="en-US" altLang="zh-CN" dirty="0"/>
          </a:p>
          <a:p>
            <a:r>
              <a:rPr lang="en-US" altLang="zh-CN" dirty="0"/>
              <a:t>2 50</a:t>
            </a:r>
            <a:br>
              <a:rPr lang="zh-CN" altLang="en-US" dirty="0"/>
            </a:br>
            <a:r>
              <a:rPr lang="en-US" altLang="zh-CN" dirty="0"/>
              <a:t>1 50</a:t>
            </a:r>
            <a:br>
              <a:rPr lang="zh-CN" altLang="en-US" dirty="0"/>
            </a:br>
            <a:r>
              <a:rPr lang="en-US" altLang="zh-CN" dirty="0"/>
              <a:t>0 50</a:t>
            </a:r>
          </a:p>
          <a:p>
            <a:endParaRPr lang="en-US" altLang="zh-CN" dirty="0"/>
          </a:p>
          <a:p>
            <a:r>
              <a:rPr lang="zh-CN" altLang="en-US" dirty="0"/>
              <a:t>可见，</a:t>
            </a:r>
            <a:r>
              <a:rPr lang="en-US" altLang="zh-CN" dirty="0"/>
              <a:t>150</a:t>
            </a:r>
            <a:r>
              <a:rPr lang="zh-CN" altLang="en-US" dirty="0"/>
              <a:t>个样本中，三个种类的鸢尾花各占</a:t>
            </a:r>
            <a:r>
              <a:rPr lang="en-US" altLang="zh-CN" dirty="0"/>
              <a:t>1/3</a:t>
            </a:r>
            <a:r>
              <a:rPr lang="zh-CN" altLang="en-US" dirty="0"/>
              <a:t>，均为</a:t>
            </a:r>
            <a:r>
              <a:rPr lang="en-US" altLang="zh-CN" dirty="0"/>
              <a:t>50</a:t>
            </a:r>
            <a:r>
              <a:rPr lang="zh-CN" altLang="en-US" dirty="0"/>
              <a:t>个样本。</a:t>
            </a:r>
            <a:endParaRPr lang="en-US" altLang="zh-CN" dirty="0"/>
          </a:p>
        </p:txBody>
      </p:sp>
      <p:sp>
        <p:nvSpPr>
          <p:cNvPr id="7" name="Rectangle 2">
            <a:extLst>
              <a:ext uri="{FF2B5EF4-FFF2-40B4-BE49-F238E27FC236}">
                <a16:creationId xmlns:a16="http://schemas.microsoft.com/office/drawing/2014/main" id="{2B830697-7EA2-4832-9361-94E8ECA72F46}"/>
              </a:ext>
            </a:extLst>
          </p:cNvPr>
          <p:cNvSpPr>
            <a:spLocks noChangeArrowheads="1"/>
          </p:cNvSpPr>
          <p:nvPr/>
        </p:nvSpPr>
        <p:spPr bwMode="auto">
          <a:xfrm>
            <a:off x="767408" y="2038906"/>
            <a:ext cx="10585176"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class_dict =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"Iris-setosa"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0</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"Iris-versicolor"</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1</a:t>
            </a: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"Iris-virginica"</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a:ln>
                  <a:noFill/>
                </a:ln>
                <a:solidFill>
                  <a:srgbClr val="6897BB"/>
                </a:solidFill>
                <a:effectLst/>
                <a:latin typeface="宋体" panose="02010600030101010101" pitchFamily="2" charset="-122"/>
                <a:ea typeface="宋体" panose="02010600030101010101" pitchFamily="2" charset="-122"/>
              </a:rPr>
              <a:t>2</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 = 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].map(class_dict)</a:t>
            </a: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sz="2400"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(iris[</a:t>
            </a:r>
            <a:r>
              <a:rPr kumimoji="0" lang="zh-CN" altLang="zh-CN" sz="2400"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sz="2400" b="0" i="0" u="none" strike="noStrike" cap="none" normalizeH="0" baseline="0">
                <a:ln>
                  <a:noFill/>
                </a:ln>
                <a:solidFill>
                  <a:srgbClr val="A9B7C6"/>
                </a:solidFill>
                <a:effectLst/>
                <a:latin typeface="宋体" panose="02010600030101010101" pitchFamily="2" charset="-122"/>
                <a:ea typeface="宋体" panose="02010600030101010101" pitchFamily="2" charset="-122"/>
              </a:rPr>
              <a:t>].value_counts())</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340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7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par>
                          <p:cTn id="23" fill="hold">
                            <p:stCondLst>
                              <p:cond delay="1875"/>
                            </p:stCondLst>
                            <p:childTnLst>
                              <p:par>
                                <p:cTn id="24" presetID="22" presetClass="entr" presetSubtype="1"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04</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训练分类器</a:t>
            </a:r>
          </a:p>
        </p:txBody>
      </p:sp>
    </p:spTree>
    <p:extLst>
      <p:ext uri="{BB962C8B-B14F-4D97-AF65-F5344CB8AC3E}">
        <p14:creationId xmlns:p14="http://schemas.microsoft.com/office/powerpoint/2010/main" val="7503832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031325"/>
          </a:xfrm>
          <a:prstGeom prst="rect">
            <a:avLst/>
          </a:prstGeom>
          <a:noFill/>
        </p:spPr>
        <p:txBody>
          <a:bodyPr wrap="square" rtlCol="0">
            <a:spAutoFit/>
          </a:bodyPr>
          <a:lstStyle/>
          <a:p>
            <a:r>
              <a:rPr lang="zh-CN" altLang="en-US" dirty="0"/>
              <a:t>下面我们需要将数据分为训练集和测试集，训练集用于训练分类器，测试集用于评估分类器性能。 假设我们将数据分成两部分：</a:t>
            </a:r>
            <a:r>
              <a:rPr lang="en-US" altLang="zh-CN" dirty="0"/>
              <a:t>70%</a:t>
            </a:r>
            <a:r>
              <a:rPr lang="zh-CN" altLang="en-US" dirty="0"/>
              <a:t>的训练集和</a:t>
            </a:r>
            <a:r>
              <a:rPr lang="en-US" altLang="zh-CN" dirty="0"/>
              <a:t>30%</a:t>
            </a:r>
            <a:r>
              <a:rPr lang="zh-CN" altLang="en-US" dirty="0"/>
              <a:t>的测试集。</a:t>
            </a:r>
            <a:endParaRPr lang="en-US" altLang="zh-CN" dirty="0"/>
          </a:p>
          <a:p>
            <a:endParaRPr lang="en-US" altLang="zh-CN" dirty="0"/>
          </a:p>
          <a:p>
            <a:r>
              <a:rPr lang="zh-CN" altLang="en-US" dirty="0"/>
              <a:t>在原始数据集中三种花的比例为</a:t>
            </a:r>
            <a:r>
              <a:rPr lang="en-US" altLang="zh-CN" dirty="0"/>
              <a:t>1</a:t>
            </a:r>
            <a:r>
              <a:rPr lang="zh-CN" altLang="en-US" dirty="0"/>
              <a:t>：</a:t>
            </a:r>
            <a:r>
              <a:rPr lang="en-US" altLang="zh-CN" dirty="0"/>
              <a:t>1</a:t>
            </a:r>
            <a:r>
              <a:rPr lang="zh-CN" altLang="en-US" dirty="0"/>
              <a:t>：</a:t>
            </a:r>
            <a:r>
              <a:rPr lang="en-US" altLang="zh-CN" dirty="0"/>
              <a:t>1,</a:t>
            </a:r>
            <a:r>
              <a:rPr lang="zh-CN" altLang="en-US" dirty="0"/>
              <a:t>我们应该尽量使得训练集和测试集中三种花的比例也满足</a:t>
            </a:r>
            <a:r>
              <a:rPr lang="en-US" altLang="zh-CN" dirty="0"/>
              <a:t>1</a:t>
            </a:r>
            <a:r>
              <a:rPr lang="zh-CN" altLang="en-US" dirty="0"/>
              <a:t>：</a:t>
            </a:r>
            <a:r>
              <a:rPr lang="en-US" altLang="zh-CN" dirty="0"/>
              <a:t>1</a:t>
            </a:r>
            <a:r>
              <a:rPr lang="zh-CN" altLang="en-US" dirty="0"/>
              <a:t>：</a:t>
            </a:r>
            <a:r>
              <a:rPr lang="en-US" altLang="zh-CN" dirty="0"/>
              <a:t>1</a:t>
            </a:r>
            <a:r>
              <a:rPr lang="zh-CN" altLang="en-US" dirty="0"/>
              <a:t>。 在解决类别分布不均衡的问题时，需要格外注意这一点。 在</a:t>
            </a:r>
            <a:r>
              <a:rPr lang="en-US" altLang="zh-CN" dirty="0" err="1"/>
              <a:t>Sklearn</a:t>
            </a:r>
            <a:r>
              <a:rPr lang="zh-CN" altLang="en-US" dirty="0"/>
              <a:t>的</a:t>
            </a:r>
            <a:r>
              <a:rPr lang="en-US" altLang="zh-CN" dirty="0" err="1"/>
              <a:t>model_selection</a:t>
            </a:r>
            <a:r>
              <a:rPr lang="zh-CN" altLang="en-US" dirty="0"/>
              <a:t>模块实现了一个</a:t>
            </a:r>
            <a:r>
              <a:rPr lang="en-US" altLang="zh-CN" dirty="0" err="1"/>
              <a:t>train_test_split</a:t>
            </a:r>
            <a:r>
              <a:rPr lang="zh-CN" altLang="en-US" dirty="0"/>
              <a:t>函数，能够方便地让我们实现上述划分。 </a:t>
            </a:r>
            <a:r>
              <a:rPr lang="en-US" altLang="zh-CN" dirty="0"/>
              <a:t>stratify</a:t>
            </a:r>
            <a:r>
              <a:rPr lang="zh-CN" altLang="en-US" dirty="0"/>
              <a:t>参数设置成预测变量，则表示按照</a:t>
            </a:r>
            <a:r>
              <a:rPr lang="en-US" altLang="zh-CN" dirty="0"/>
              <a:t>Class</a:t>
            </a:r>
            <a:r>
              <a:rPr lang="zh-CN" altLang="en-US" dirty="0"/>
              <a:t>的取值比例来进行数据划分。</a:t>
            </a:r>
          </a:p>
        </p:txBody>
      </p:sp>
      <p:sp>
        <p:nvSpPr>
          <p:cNvPr id="8" name="Rectangle 4">
            <a:extLst>
              <a:ext uri="{FF2B5EF4-FFF2-40B4-BE49-F238E27FC236}">
                <a16:creationId xmlns:a16="http://schemas.microsoft.com/office/drawing/2014/main" id="{980278C5-17B5-4D03-8761-85118F43924F}"/>
              </a:ext>
            </a:extLst>
          </p:cNvPr>
          <p:cNvSpPr>
            <a:spLocks noChangeArrowheads="1"/>
          </p:cNvSpPr>
          <p:nvPr/>
        </p:nvSpPr>
        <p:spPr bwMode="auto">
          <a:xfrm>
            <a:off x="551384" y="3473718"/>
            <a:ext cx="1108923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sklearn.model_selection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train_test_split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"SepalWidth"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"PetalLength"</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"PetalWidth"</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 = iris[</a:t>
            </a:r>
            <a:r>
              <a:rPr kumimoji="0" lang="zh-CN" altLang="zh-CN" b="0" i="0" u="none" strike="noStrike" cap="none" normalizeH="0" baseline="0">
                <a:ln>
                  <a:noFill/>
                </a:ln>
                <a:solidFill>
                  <a:srgbClr val="A5C261"/>
                </a:solidFill>
                <a:effectLst/>
                <a:latin typeface="宋体" panose="02010600030101010101" pitchFamily="2" charset="-122"/>
                <a:ea typeface="宋体" panose="02010600030101010101" pitchFamily="2" charset="-122"/>
              </a:rPr>
              <a:t>"Class"</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X_test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 = train_test_split(X</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test_size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0.3</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random_state</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6897BB"/>
                </a:solidFill>
                <a:effectLst/>
                <a:latin typeface="宋体" panose="02010600030101010101" pitchFamily="2" charset="-122"/>
                <a:ea typeface="宋体" panose="02010600030101010101" pitchFamily="2" charset="-122"/>
              </a:rPr>
              <a:t>42</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A4926"/>
                </a:solidFill>
                <a:effectLst/>
                <a:latin typeface="宋体" panose="02010600030101010101" pitchFamily="2" charset="-122"/>
                <a:ea typeface="宋体" panose="02010600030101010101" pitchFamily="2" charset="-122"/>
              </a:rPr>
              <a:t>stratify</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y_train.value_counts()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y_test.value_counts()</a:t>
            </a:r>
            <a:endParaRPr kumimoji="0" lang="zh-CN" altLang="zh-CN"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368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38135" y="3451961"/>
            <a:ext cx="1182723" cy="461665"/>
          </a:xfrm>
          <a:prstGeom prst="rect">
            <a:avLst/>
          </a:prstGeom>
          <a:noFill/>
        </p:spPr>
        <p:txBody>
          <a:bodyPr wrap="square" rtlCol="0">
            <a:spAutoFit/>
          </a:bodyPr>
          <a:lstStyle/>
          <a:p>
            <a:pPr algn="ctr"/>
            <a:r>
              <a:rPr lang="en-US" altLang="zh-CN" sz="2400" dirty="0">
                <a:latin typeface="Agency FB" panose="020B0503020202020204" pitchFamily="34" charset="0"/>
              </a:rPr>
              <a:t>CONTENTS</a:t>
            </a:r>
            <a:endParaRPr lang="zh-CN" altLang="en-US" sz="2400" dirty="0">
              <a:latin typeface="Agency FB" panose="020B0503020202020204" pitchFamily="34" charset="0"/>
            </a:endParaRPr>
          </a:p>
        </p:txBody>
      </p:sp>
      <p:grpSp>
        <p:nvGrpSpPr>
          <p:cNvPr id="21" name="组合 20"/>
          <p:cNvGrpSpPr/>
          <p:nvPr/>
        </p:nvGrpSpPr>
        <p:grpSpPr>
          <a:xfrm>
            <a:off x="6466426" y="1911465"/>
            <a:ext cx="481012" cy="479425"/>
            <a:chOff x="5810250" y="2244726"/>
            <a:chExt cx="481012" cy="479425"/>
          </a:xfrm>
        </p:grpSpPr>
        <p:sp>
          <p:nvSpPr>
            <p:cNvPr id="2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6466426" y="600322"/>
            <a:ext cx="481012" cy="479425"/>
            <a:chOff x="5810250" y="2244726"/>
            <a:chExt cx="481012" cy="479425"/>
          </a:xfrm>
        </p:grpSpPr>
        <p:sp>
          <p:nvSpPr>
            <p:cNvPr id="6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1" name="组合 100"/>
          <p:cNvGrpSpPr/>
          <p:nvPr/>
        </p:nvGrpSpPr>
        <p:grpSpPr>
          <a:xfrm>
            <a:off x="6466426" y="3222608"/>
            <a:ext cx="481012" cy="479425"/>
            <a:chOff x="5810250" y="2244726"/>
            <a:chExt cx="481012" cy="479425"/>
          </a:xfrm>
        </p:grpSpPr>
        <p:sp>
          <p:nvSpPr>
            <p:cNvPr id="102"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6466426" y="4533751"/>
            <a:ext cx="481012" cy="479425"/>
            <a:chOff x="5810250" y="2244726"/>
            <a:chExt cx="481012" cy="479425"/>
          </a:xfrm>
        </p:grpSpPr>
        <p:sp>
          <p:nvSpPr>
            <p:cNvPr id="118" name="Freeform 125"/>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26"/>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27"/>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28"/>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9"/>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0"/>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31"/>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2"/>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3"/>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34"/>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35"/>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36"/>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3" name="文本框 132"/>
          <p:cNvSpPr txBox="1"/>
          <p:nvPr/>
        </p:nvSpPr>
        <p:spPr>
          <a:xfrm>
            <a:off x="7054244" y="639216"/>
            <a:ext cx="5137756" cy="400110"/>
          </a:xfrm>
          <a:prstGeom prst="rect">
            <a:avLst/>
          </a:prstGeom>
          <a:noFill/>
        </p:spPr>
        <p:txBody>
          <a:bodyPr wrap="square" rtlCol="0">
            <a:spAutoFit/>
          </a:bodyPr>
          <a:lstStyle/>
          <a:p>
            <a:r>
              <a:rPr lang="zh-CN" altLang="en-US" sz="2000" dirty="0">
                <a:latin typeface="Agency FB" panose="020B0503020202020204" pitchFamily="34" charset="0"/>
              </a:rPr>
              <a:t>案例一：使用逻辑回归进行鸢尾花品种分类</a:t>
            </a:r>
          </a:p>
        </p:txBody>
      </p:sp>
      <p:sp>
        <p:nvSpPr>
          <p:cNvPr id="134" name="文本框 133"/>
          <p:cNvSpPr txBox="1"/>
          <p:nvPr/>
        </p:nvSpPr>
        <p:spPr>
          <a:xfrm>
            <a:off x="7054245" y="1950868"/>
            <a:ext cx="2821466" cy="400110"/>
          </a:xfrm>
          <a:prstGeom prst="rect">
            <a:avLst/>
          </a:prstGeom>
          <a:noFill/>
        </p:spPr>
        <p:txBody>
          <a:bodyPr wrap="square" rtlCol="0">
            <a:spAutoFit/>
          </a:bodyPr>
          <a:lstStyle/>
          <a:p>
            <a:r>
              <a:rPr lang="zh-CN" altLang="en-US" sz="2000" dirty="0">
                <a:latin typeface="Agency FB" panose="020B0503020202020204" pitchFamily="34" charset="0"/>
              </a:rPr>
              <a:t>鸢尾花数据集</a:t>
            </a:r>
          </a:p>
        </p:txBody>
      </p:sp>
      <p:sp>
        <p:nvSpPr>
          <p:cNvPr id="135" name="文本框 134"/>
          <p:cNvSpPr txBox="1"/>
          <p:nvPr/>
        </p:nvSpPr>
        <p:spPr>
          <a:xfrm>
            <a:off x="7054245" y="3262520"/>
            <a:ext cx="2821466" cy="400110"/>
          </a:xfrm>
          <a:prstGeom prst="rect">
            <a:avLst/>
          </a:prstGeom>
          <a:noFill/>
        </p:spPr>
        <p:txBody>
          <a:bodyPr wrap="square" rtlCol="0">
            <a:spAutoFit/>
          </a:bodyPr>
          <a:lstStyle/>
          <a:p>
            <a:r>
              <a:rPr lang="en-US" altLang="zh-CN" sz="2000" dirty="0">
                <a:latin typeface="Agency FB" panose="020B0503020202020204" pitchFamily="34" charset="0"/>
              </a:rPr>
              <a:t>HTTP</a:t>
            </a:r>
            <a:r>
              <a:rPr lang="zh-CN" altLang="en-US" sz="2000" dirty="0">
                <a:latin typeface="Agency FB" panose="020B0503020202020204" pitchFamily="34" charset="0"/>
              </a:rPr>
              <a:t>协议</a:t>
            </a:r>
          </a:p>
        </p:txBody>
      </p:sp>
      <p:sp>
        <p:nvSpPr>
          <p:cNvPr id="136" name="文本框 135"/>
          <p:cNvSpPr txBox="1"/>
          <p:nvPr/>
        </p:nvSpPr>
        <p:spPr>
          <a:xfrm>
            <a:off x="7054245" y="4592489"/>
            <a:ext cx="2821466" cy="400110"/>
          </a:xfrm>
          <a:prstGeom prst="rect">
            <a:avLst/>
          </a:prstGeom>
          <a:noFill/>
        </p:spPr>
        <p:txBody>
          <a:bodyPr wrap="square" rtlCol="0">
            <a:spAutoFit/>
          </a:bodyPr>
          <a:lstStyle/>
          <a:p>
            <a:r>
              <a:rPr lang="zh-CN" altLang="en-US" sz="2000" dirty="0">
                <a:latin typeface="Agency FB" panose="020B0503020202020204" pitchFamily="34" charset="0"/>
              </a:rPr>
              <a:t>网页结构</a:t>
            </a:r>
          </a:p>
        </p:txBody>
      </p:sp>
      <p:sp>
        <p:nvSpPr>
          <p:cNvPr id="262" name="文本框 261"/>
          <p:cNvSpPr txBox="1"/>
          <p:nvPr/>
        </p:nvSpPr>
        <p:spPr>
          <a:xfrm>
            <a:off x="6484710" y="64886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01</a:t>
            </a:r>
            <a:endParaRPr lang="zh-CN" altLang="en-US" sz="2000" dirty="0">
              <a:latin typeface="Agency FB" panose="020B0503020202020204" pitchFamily="34" charset="0"/>
            </a:endParaRPr>
          </a:p>
        </p:txBody>
      </p:sp>
      <p:sp>
        <p:nvSpPr>
          <p:cNvPr id="263" name="文本框 262"/>
          <p:cNvSpPr txBox="1"/>
          <p:nvPr/>
        </p:nvSpPr>
        <p:spPr>
          <a:xfrm>
            <a:off x="6484710" y="19550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02</a:t>
            </a:r>
            <a:endParaRPr lang="zh-CN" altLang="en-US" sz="2000" dirty="0">
              <a:latin typeface="Agency FB" panose="020B0503020202020204" pitchFamily="34" charset="0"/>
            </a:endParaRPr>
          </a:p>
        </p:txBody>
      </p:sp>
      <p:sp>
        <p:nvSpPr>
          <p:cNvPr id="264" name="文本框 263"/>
          <p:cNvSpPr txBox="1"/>
          <p:nvPr/>
        </p:nvSpPr>
        <p:spPr>
          <a:xfrm>
            <a:off x="6484710" y="3284491"/>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03</a:t>
            </a:r>
            <a:endParaRPr lang="zh-CN" altLang="en-US" sz="2000" dirty="0">
              <a:latin typeface="Agency FB" panose="020B0503020202020204" pitchFamily="34" charset="0"/>
            </a:endParaRPr>
          </a:p>
        </p:txBody>
      </p:sp>
      <p:sp>
        <p:nvSpPr>
          <p:cNvPr id="265" name="文本框 264"/>
          <p:cNvSpPr txBox="1"/>
          <p:nvPr/>
        </p:nvSpPr>
        <p:spPr>
          <a:xfrm>
            <a:off x="6484710" y="4567059"/>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04</a:t>
            </a:r>
            <a:endParaRPr lang="zh-CN" altLang="en-US" sz="2000" dirty="0">
              <a:latin typeface="Agency FB" panose="020B0503020202020204" pitchFamily="34" charset="0"/>
            </a:endParaRPr>
          </a:p>
        </p:txBody>
      </p:sp>
      <p:grpSp>
        <p:nvGrpSpPr>
          <p:cNvPr id="334" name="组合 333"/>
          <p:cNvGrpSpPr/>
          <p:nvPr/>
        </p:nvGrpSpPr>
        <p:grpSpPr>
          <a:xfrm>
            <a:off x="1215569" y="1456867"/>
            <a:ext cx="3713304" cy="3715670"/>
            <a:chOff x="594320" y="877051"/>
            <a:chExt cx="4989661" cy="4992840"/>
          </a:xfrm>
        </p:grpSpPr>
        <p:sp>
          <p:nvSpPr>
            <p:cNvPr id="269" name="Freeform 70"/>
            <p:cNvSpPr>
              <a:spLocks noEditPoints="1"/>
            </p:cNvSpPr>
            <p:nvPr/>
          </p:nvSpPr>
          <p:spPr bwMode="auto">
            <a:xfrm>
              <a:off x="4032147" y="2003687"/>
              <a:ext cx="595398" cy="555219"/>
            </a:xfrm>
            <a:custGeom>
              <a:avLst/>
              <a:gdLst>
                <a:gd name="T0" fmla="*/ 27 w 113"/>
                <a:gd name="T1" fmla="*/ 98 h 106"/>
                <a:gd name="T2" fmla="*/ 8 w 113"/>
                <a:gd name="T3" fmla="*/ 76 h 106"/>
                <a:gd name="T4" fmla="*/ 76 w 113"/>
                <a:gd name="T5" fmla="*/ 9 h 106"/>
                <a:gd name="T6" fmla="*/ 104 w 113"/>
                <a:gd name="T7" fmla="*/ 43 h 106"/>
                <a:gd name="T8" fmla="*/ 27 w 113"/>
                <a:gd name="T9" fmla="*/ 98 h 106"/>
                <a:gd name="T10" fmla="*/ 76 w 113"/>
                <a:gd name="T11" fmla="*/ 0 h 106"/>
                <a:gd name="T12" fmla="*/ 0 w 113"/>
                <a:gd name="T13" fmla="*/ 76 h 106"/>
                <a:gd name="T14" fmla="*/ 25 w 113"/>
                <a:gd name="T15" fmla="*/ 106 h 106"/>
                <a:gd name="T16" fmla="*/ 113 w 113"/>
                <a:gd name="T17" fmla="*/ 44 h 106"/>
                <a:gd name="T18" fmla="*/ 76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27" y="98"/>
                  </a:moveTo>
                  <a:cubicBezTo>
                    <a:pt x="21" y="90"/>
                    <a:pt x="15" y="83"/>
                    <a:pt x="8" y="76"/>
                  </a:cubicBezTo>
                  <a:cubicBezTo>
                    <a:pt x="76" y="9"/>
                    <a:pt x="76" y="9"/>
                    <a:pt x="76" y="9"/>
                  </a:cubicBezTo>
                  <a:cubicBezTo>
                    <a:pt x="86" y="19"/>
                    <a:pt x="96" y="31"/>
                    <a:pt x="104" y="43"/>
                  </a:cubicBezTo>
                  <a:cubicBezTo>
                    <a:pt x="27" y="98"/>
                    <a:pt x="27" y="98"/>
                    <a:pt x="27" y="98"/>
                  </a:cubicBezTo>
                  <a:moveTo>
                    <a:pt x="76" y="0"/>
                  </a:moveTo>
                  <a:cubicBezTo>
                    <a:pt x="0" y="76"/>
                    <a:pt x="0" y="76"/>
                    <a:pt x="0" y="76"/>
                  </a:cubicBezTo>
                  <a:cubicBezTo>
                    <a:pt x="9" y="86"/>
                    <a:pt x="18" y="96"/>
                    <a:pt x="25" y="106"/>
                  </a:cubicBezTo>
                  <a:cubicBezTo>
                    <a:pt x="113" y="44"/>
                    <a:pt x="113" y="44"/>
                    <a:pt x="113" y="44"/>
                  </a:cubicBezTo>
                  <a:cubicBezTo>
                    <a:pt x="102" y="29"/>
                    <a:pt x="89" y="14"/>
                    <a:pt x="7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71"/>
            <p:cNvSpPr>
              <a:spLocks noEditPoints="1"/>
            </p:cNvSpPr>
            <p:nvPr/>
          </p:nvSpPr>
          <p:spPr bwMode="auto">
            <a:xfrm>
              <a:off x="4211131" y="2317824"/>
              <a:ext cx="617314" cy="493123"/>
            </a:xfrm>
            <a:custGeom>
              <a:avLst/>
              <a:gdLst>
                <a:gd name="T0" fmla="*/ 22 w 117"/>
                <a:gd name="T1" fmla="*/ 86 h 94"/>
                <a:gd name="T2" fmla="*/ 8 w 117"/>
                <a:gd name="T3" fmla="*/ 60 h 94"/>
                <a:gd name="T4" fmla="*/ 88 w 117"/>
                <a:gd name="T5" fmla="*/ 8 h 94"/>
                <a:gd name="T6" fmla="*/ 109 w 117"/>
                <a:gd name="T7" fmla="*/ 48 h 94"/>
                <a:gd name="T8" fmla="*/ 22 w 117"/>
                <a:gd name="T9" fmla="*/ 86 h 94"/>
                <a:gd name="T10" fmla="*/ 90 w 117"/>
                <a:gd name="T11" fmla="*/ 0 h 94"/>
                <a:gd name="T12" fmla="*/ 0 w 117"/>
                <a:gd name="T13" fmla="*/ 59 h 94"/>
                <a:gd name="T14" fmla="*/ 19 w 117"/>
                <a:gd name="T15" fmla="*/ 94 h 94"/>
                <a:gd name="T16" fmla="*/ 117 w 117"/>
                <a:gd name="T17" fmla="*/ 51 h 94"/>
                <a:gd name="T18" fmla="*/ 90 w 117"/>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4">
                  <a:moveTo>
                    <a:pt x="22" y="86"/>
                  </a:moveTo>
                  <a:cubicBezTo>
                    <a:pt x="18" y="77"/>
                    <a:pt x="13" y="69"/>
                    <a:pt x="8" y="60"/>
                  </a:cubicBezTo>
                  <a:cubicBezTo>
                    <a:pt x="88" y="8"/>
                    <a:pt x="88" y="8"/>
                    <a:pt x="88" y="8"/>
                  </a:cubicBezTo>
                  <a:cubicBezTo>
                    <a:pt x="96" y="21"/>
                    <a:pt x="103" y="34"/>
                    <a:pt x="109" y="48"/>
                  </a:cubicBezTo>
                  <a:cubicBezTo>
                    <a:pt x="22" y="86"/>
                    <a:pt x="22" y="86"/>
                    <a:pt x="22" y="86"/>
                  </a:cubicBezTo>
                  <a:moveTo>
                    <a:pt x="90" y="0"/>
                  </a:moveTo>
                  <a:cubicBezTo>
                    <a:pt x="0" y="59"/>
                    <a:pt x="0" y="59"/>
                    <a:pt x="0" y="59"/>
                  </a:cubicBezTo>
                  <a:cubicBezTo>
                    <a:pt x="7" y="70"/>
                    <a:pt x="13" y="82"/>
                    <a:pt x="19" y="94"/>
                  </a:cubicBezTo>
                  <a:cubicBezTo>
                    <a:pt x="117" y="51"/>
                    <a:pt x="117" y="51"/>
                    <a:pt x="117" y="51"/>
                  </a:cubicBezTo>
                  <a:cubicBezTo>
                    <a:pt x="110" y="33"/>
                    <a:pt x="101" y="16"/>
                    <a:pt x="9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72"/>
            <p:cNvSpPr>
              <a:spLocks noEditPoints="1"/>
            </p:cNvSpPr>
            <p:nvPr/>
          </p:nvSpPr>
          <p:spPr bwMode="auto">
            <a:xfrm>
              <a:off x="4338978" y="2679446"/>
              <a:ext cx="613663" cy="405457"/>
            </a:xfrm>
            <a:custGeom>
              <a:avLst/>
              <a:gdLst>
                <a:gd name="T0" fmla="*/ 16 w 117"/>
                <a:gd name="T1" fmla="*/ 69 h 77"/>
                <a:gd name="T2" fmla="*/ 8 w 117"/>
                <a:gd name="T3" fmla="*/ 42 h 77"/>
                <a:gd name="T4" fmla="*/ 97 w 117"/>
                <a:gd name="T5" fmla="*/ 8 h 77"/>
                <a:gd name="T6" fmla="*/ 110 w 117"/>
                <a:gd name="T7" fmla="*/ 51 h 77"/>
                <a:gd name="T8" fmla="*/ 16 w 117"/>
                <a:gd name="T9" fmla="*/ 69 h 77"/>
                <a:gd name="T10" fmla="*/ 101 w 117"/>
                <a:gd name="T11" fmla="*/ 0 h 77"/>
                <a:gd name="T12" fmla="*/ 0 w 117"/>
                <a:gd name="T13" fmla="*/ 38 h 77"/>
                <a:gd name="T14" fmla="*/ 12 w 117"/>
                <a:gd name="T15" fmla="*/ 77 h 77"/>
                <a:gd name="T16" fmla="*/ 117 w 117"/>
                <a:gd name="T17" fmla="*/ 55 h 77"/>
                <a:gd name="T18" fmla="*/ 101 w 117"/>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77">
                  <a:moveTo>
                    <a:pt x="16" y="69"/>
                  </a:moveTo>
                  <a:cubicBezTo>
                    <a:pt x="14" y="60"/>
                    <a:pt x="11" y="51"/>
                    <a:pt x="8" y="42"/>
                  </a:cubicBezTo>
                  <a:cubicBezTo>
                    <a:pt x="97" y="8"/>
                    <a:pt x="97" y="8"/>
                    <a:pt x="97" y="8"/>
                  </a:cubicBezTo>
                  <a:cubicBezTo>
                    <a:pt x="102" y="22"/>
                    <a:pt x="106" y="36"/>
                    <a:pt x="110" y="51"/>
                  </a:cubicBezTo>
                  <a:cubicBezTo>
                    <a:pt x="16" y="69"/>
                    <a:pt x="16" y="69"/>
                    <a:pt x="16" y="69"/>
                  </a:cubicBezTo>
                  <a:moveTo>
                    <a:pt x="101" y="0"/>
                  </a:moveTo>
                  <a:cubicBezTo>
                    <a:pt x="0" y="38"/>
                    <a:pt x="0" y="38"/>
                    <a:pt x="0" y="38"/>
                  </a:cubicBezTo>
                  <a:cubicBezTo>
                    <a:pt x="5" y="51"/>
                    <a:pt x="9" y="64"/>
                    <a:pt x="12" y="77"/>
                  </a:cubicBezTo>
                  <a:cubicBezTo>
                    <a:pt x="117" y="55"/>
                    <a:pt x="117" y="55"/>
                    <a:pt x="117" y="55"/>
                  </a:cubicBezTo>
                  <a:cubicBezTo>
                    <a:pt x="113" y="37"/>
                    <a:pt x="108" y="18"/>
                    <a:pt x="10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73"/>
            <p:cNvSpPr>
              <a:spLocks noEditPoints="1"/>
            </p:cNvSpPr>
            <p:nvPr/>
          </p:nvSpPr>
          <p:spPr bwMode="auto">
            <a:xfrm>
              <a:off x="4412034" y="3070292"/>
              <a:ext cx="584441" cy="303180"/>
            </a:xfrm>
            <a:custGeom>
              <a:avLst/>
              <a:gdLst>
                <a:gd name="T0" fmla="*/ 105 w 111"/>
                <a:gd name="T1" fmla="*/ 52 h 58"/>
                <a:gd name="T2" fmla="*/ 9 w 111"/>
                <a:gd name="T3" fmla="*/ 51 h 58"/>
                <a:gd name="T4" fmla="*/ 7 w 111"/>
                <a:gd name="T5" fmla="*/ 22 h 58"/>
                <a:gd name="T6" fmla="*/ 101 w 111"/>
                <a:gd name="T7" fmla="*/ 7 h 58"/>
                <a:gd name="T8" fmla="*/ 105 w 111"/>
                <a:gd name="T9" fmla="*/ 52 h 58"/>
                <a:gd name="T10" fmla="*/ 106 w 111"/>
                <a:gd name="T11" fmla="*/ 0 h 58"/>
                <a:gd name="T12" fmla="*/ 0 w 111"/>
                <a:gd name="T13" fmla="*/ 17 h 58"/>
                <a:gd name="T14" fmla="*/ 3 w 111"/>
                <a:gd name="T15" fmla="*/ 57 h 58"/>
                <a:gd name="T16" fmla="*/ 111 w 111"/>
                <a:gd name="T17" fmla="*/ 58 h 58"/>
                <a:gd name="T18" fmla="*/ 106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105" y="52"/>
                  </a:moveTo>
                  <a:cubicBezTo>
                    <a:pt x="9" y="51"/>
                    <a:pt x="9" y="51"/>
                    <a:pt x="9" y="51"/>
                  </a:cubicBezTo>
                  <a:cubicBezTo>
                    <a:pt x="9" y="41"/>
                    <a:pt x="8" y="32"/>
                    <a:pt x="7" y="22"/>
                  </a:cubicBezTo>
                  <a:cubicBezTo>
                    <a:pt x="101" y="7"/>
                    <a:pt x="101" y="7"/>
                    <a:pt x="101" y="7"/>
                  </a:cubicBezTo>
                  <a:cubicBezTo>
                    <a:pt x="103" y="22"/>
                    <a:pt x="104" y="37"/>
                    <a:pt x="105" y="52"/>
                  </a:cubicBezTo>
                  <a:moveTo>
                    <a:pt x="106" y="0"/>
                  </a:moveTo>
                  <a:cubicBezTo>
                    <a:pt x="0" y="17"/>
                    <a:pt x="0" y="17"/>
                    <a:pt x="0" y="17"/>
                  </a:cubicBezTo>
                  <a:cubicBezTo>
                    <a:pt x="2" y="30"/>
                    <a:pt x="3" y="44"/>
                    <a:pt x="3" y="57"/>
                  </a:cubicBezTo>
                  <a:cubicBezTo>
                    <a:pt x="111" y="58"/>
                    <a:pt x="111" y="58"/>
                    <a:pt x="111" y="58"/>
                  </a:cubicBezTo>
                  <a:cubicBezTo>
                    <a:pt x="111" y="39"/>
                    <a:pt x="109" y="20"/>
                    <a:pt x="10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74"/>
            <p:cNvSpPr>
              <a:spLocks noEditPoints="1"/>
            </p:cNvSpPr>
            <p:nvPr/>
          </p:nvSpPr>
          <p:spPr bwMode="auto">
            <a:xfrm>
              <a:off x="4401074" y="3450178"/>
              <a:ext cx="588092" cy="328748"/>
            </a:xfrm>
            <a:custGeom>
              <a:avLst/>
              <a:gdLst>
                <a:gd name="T0" fmla="*/ 100 w 112"/>
                <a:gd name="T1" fmla="*/ 55 h 63"/>
                <a:gd name="T2" fmla="*/ 7 w 112"/>
                <a:gd name="T3" fmla="*/ 35 h 63"/>
                <a:gd name="T4" fmla="*/ 10 w 112"/>
                <a:gd name="T5" fmla="*/ 6 h 63"/>
                <a:gd name="T6" fmla="*/ 106 w 112"/>
                <a:gd name="T7" fmla="*/ 11 h 63"/>
                <a:gd name="T8" fmla="*/ 100 w 112"/>
                <a:gd name="T9" fmla="*/ 55 h 63"/>
                <a:gd name="T10" fmla="*/ 5 w 112"/>
                <a:gd name="T11" fmla="*/ 0 h 63"/>
                <a:gd name="T12" fmla="*/ 0 w 112"/>
                <a:gd name="T13" fmla="*/ 39 h 63"/>
                <a:gd name="T14" fmla="*/ 104 w 112"/>
                <a:gd name="T15" fmla="*/ 63 h 63"/>
                <a:gd name="T16" fmla="*/ 112 w 112"/>
                <a:gd name="T17" fmla="*/ 5 h 63"/>
                <a:gd name="T18" fmla="*/ 5 w 112"/>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63">
                  <a:moveTo>
                    <a:pt x="100" y="55"/>
                  </a:moveTo>
                  <a:cubicBezTo>
                    <a:pt x="7" y="35"/>
                    <a:pt x="7" y="35"/>
                    <a:pt x="7" y="35"/>
                  </a:cubicBezTo>
                  <a:cubicBezTo>
                    <a:pt x="8" y="25"/>
                    <a:pt x="10" y="16"/>
                    <a:pt x="10" y="6"/>
                  </a:cubicBezTo>
                  <a:cubicBezTo>
                    <a:pt x="106" y="11"/>
                    <a:pt x="106" y="11"/>
                    <a:pt x="106" y="11"/>
                  </a:cubicBezTo>
                  <a:cubicBezTo>
                    <a:pt x="105" y="26"/>
                    <a:pt x="103" y="41"/>
                    <a:pt x="100" y="55"/>
                  </a:cubicBezTo>
                  <a:moveTo>
                    <a:pt x="5" y="0"/>
                  </a:moveTo>
                  <a:cubicBezTo>
                    <a:pt x="4" y="13"/>
                    <a:pt x="2" y="26"/>
                    <a:pt x="0" y="39"/>
                  </a:cubicBezTo>
                  <a:cubicBezTo>
                    <a:pt x="104" y="63"/>
                    <a:pt x="104" y="63"/>
                    <a:pt x="104" y="63"/>
                  </a:cubicBezTo>
                  <a:cubicBezTo>
                    <a:pt x="108" y="44"/>
                    <a:pt x="111" y="25"/>
                    <a:pt x="112" y="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75"/>
            <p:cNvSpPr>
              <a:spLocks noEditPoints="1"/>
            </p:cNvSpPr>
            <p:nvPr/>
          </p:nvSpPr>
          <p:spPr bwMode="auto">
            <a:xfrm>
              <a:off x="4313408" y="3731439"/>
              <a:ext cx="613663" cy="431025"/>
            </a:xfrm>
            <a:custGeom>
              <a:avLst/>
              <a:gdLst>
                <a:gd name="T0" fmla="*/ 94 w 117"/>
                <a:gd name="T1" fmla="*/ 74 h 82"/>
                <a:gd name="T2" fmla="*/ 8 w 117"/>
                <a:gd name="T3" fmla="*/ 34 h 82"/>
                <a:gd name="T4" fmla="*/ 17 w 117"/>
                <a:gd name="T5" fmla="*/ 7 h 82"/>
                <a:gd name="T6" fmla="*/ 109 w 117"/>
                <a:gd name="T7" fmla="*/ 32 h 82"/>
                <a:gd name="T8" fmla="*/ 94 w 117"/>
                <a:gd name="T9" fmla="*/ 74 h 82"/>
                <a:gd name="T10" fmla="*/ 13 w 117"/>
                <a:gd name="T11" fmla="*/ 0 h 82"/>
                <a:gd name="T12" fmla="*/ 0 w 117"/>
                <a:gd name="T13" fmla="*/ 37 h 82"/>
                <a:gd name="T14" fmla="*/ 97 w 117"/>
                <a:gd name="T15" fmla="*/ 82 h 82"/>
                <a:gd name="T16" fmla="*/ 117 w 117"/>
                <a:gd name="T17" fmla="*/ 27 h 82"/>
                <a:gd name="T18" fmla="*/ 13 w 117"/>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2">
                  <a:moveTo>
                    <a:pt x="94" y="74"/>
                  </a:moveTo>
                  <a:cubicBezTo>
                    <a:pt x="8" y="34"/>
                    <a:pt x="8" y="34"/>
                    <a:pt x="8" y="34"/>
                  </a:cubicBezTo>
                  <a:cubicBezTo>
                    <a:pt x="11" y="25"/>
                    <a:pt x="14" y="16"/>
                    <a:pt x="17" y="7"/>
                  </a:cubicBezTo>
                  <a:cubicBezTo>
                    <a:pt x="109" y="32"/>
                    <a:pt x="109" y="32"/>
                    <a:pt x="109" y="32"/>
                  </a:cubicBezTo>
                  <a:cubicBezTo>
                    <a:pt x="105" y="46"/>
                    <a:pt x="100" y="60"/>
                    <a:pt x="94" y="74"/>
                  </a:cubicBezTo>
                  <a:moveTo>
                    <a:pt x="13" y="0"/>
                  </a:moveTo>
                  <a:cubicBezTo>
                    <a:pt x="9" y="13"/>
                    <a:pt x="5" y="25"/>
                    <a:pt x="0" y="37"/>
                  </a:cubicBezTo>
                  <a:cubicBezTo>
                    <a:pt x="97" y="82"/>
                    <a:pt x="97" y="82"/>
                    <a:pt x="97" y="82"/>
                  </a:cubicBezTo>
                  <a:cubicBezTo>
                    <a:pt x="105" y="65"/>
                    <a:pt x="112" y="46"/>
                    <a:pt x="117" y="27"/>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76"/>
            <p:cNvSpPr>
              <a:spLocks noEditPoints="1"/>
            </p:cNvSpPr>
            <p:nvPr/>
          </p:nvSpPr>
          <p:spPr bwMode="auto">
            <a:xfrm>
              <a:off x="4163646" y="3994438"/>
              <a:ext cx="617314" cy="515040"/>
            </a:xfrm>
            <a:custGeom>
              <a:avLst/>
              <a:gdLst>
                <a:gd name="T0" fmla="*/ 85 w 117"/>
                <a:gd name="T1" fmla="*/ 90 h 98"/>
                <a:gd name="T2" fmla="*/ 9 w 117"/>
                <a:gd name="T3" fmla="*/ 33 h 98"/>
                <a:gd name="T4" fmla="*/ 24 w 117"/>
                <a:gd name="T5" fmla="*/ 9 h 98"/>
                <a:gd name="T6" fmla="*/ 109 w 117"/>
                <a:gd name="T7" fmla="*/ 52 h 98"/>
                <a:gd name="T8" fmla="*/ 85 w 117"/>
                <a:gd name="T9" fmla="*/ 90 h 98"/>
                <a:gd name="T10" fmla="*/ 21 w 117"/>
                <a:gd name="T11" fmla="*/ 0 h 98"/>
                <a:gd name="T12" fmla="*/ 0 w 117"/>
                <a:gd name="T13" fmla="*/ 34 h 98"/>
                <a:gd name="T14" fmla="*/ 87 w 117"/>
                <a:gd name="T15" fmla="*/ 98 h 98"/>
                <a:gd name="T16" fmla="*/ 117 w 117"/>
                <a:gd name="T17" fmla="*/ 49 h 98"/>
                <a:gd name="T18" fmla="*/ 21 w 117"/>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98">
                  <a:moveTo>
                    <a:pt x="85" y="90"/>
                  </a:moveTo>
                  <a:cubicBezTo>
                    <a:pt x="9" y="33"/>
                    <a:pt x="9" y="33"/>
                    <a:pt x="9" y="33"/>
                  </a:cubicBezTo>
                  <a:cubicBezTo>
                    <a:pt x="14" y="25"/>
                    <a:pt x="19" y="17"/>
                    <a:pt x="24" y="9"/>
                  </a:cubicBezTo>
                  <a:cubicBezTo>
                    <a:pt x="109" y="52"/>
                    <a:pt x="109" y="52"/>
                    <a:pt x="109" y="52"/>
                  </a:cubicBezTo>
                  <a:cubicBezTo>
                    <a:pt x="102" y="65"/>
                    <a:pt x="94" y="78"/>
                    <a:pt x="85" y="90"/>
                  </a:cubicBezTo>
                  <a:moveTo>
                    <a:pt x="21" y="0"/>
                  </a:moveTo>
                  <a:cubicBezTo>
                    <a:pt x="15" y="12"/>
                    <a:pt x="8" y="24"/>
                    <a:pt x="0" y="34"/>
                  </a:cubicBezTo>
                  <a:cubicBezTo>
                    <a:pt x="87" y="98"/>
                    <a:pt x="87" y="98"/>
                    <a:pt x="87" y="98"/>
                  </a:cubicBezTo>
                  <a:cubicBezTo>
                    <a:pt x="98" y="83"/>
                    <a:pt x="108" y="67"/>
                    <a:pt x="117" y="49"/>
                  </a:cubicBezTo>
                  <a:cubicBezTo>
                    <a:pt x="21" y="0"/>
                    <a:pt x="21" y="0"/>
                    <a:pt x="2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77"/>
            <p:cNvSpPr>
              <a:spLocks noEditPoints="1"/>
            </p:cNvSpPr>
            <p:nvPr/>
          </p:nvSpPr>
          <p:spPr bwMode="auto">
            <a:xfrm>
              <a:off x="3977355" y="4239173"/>
              <a:ext cx="580787" cy="577135"/>
            </a:xfrm>
            <a:custGeom>
              <a:avLst/>
              <a:gdLst>
                <a:gd name="T0" fmla="*/ 71 w 111"/>
                <a:gd name="T1" fmla="*/ 101 h 110"/>
                <a:gd name="T2" fmla="*/ 8 w 111"/>
                <a:gd name="T3" fmla="*/ 29 h 110"/>
                <a:gd name="T4" fmla="*/ 28 w 111"/>
                <a:gd name="T5" fmla="*/ 9 h 110"/>
                <a:gd name="T6" fmla="*/ 102 w 111"/>
                <a:gd name="T7" fmla="*/ 69 h 110"/>
                <a:gd name="T8" fmla="*/ 71 w 111"/>
                <a:gd name="T9" fmla="*/ 101 h 110"/>
                <a:gd name="T10" fmla="*/ 27 w 111"/>
                <a:gd name="T11" fmla="*/ 0 h 110"/>
                <a:gd name="T12" fmla="*/ 0 w 111"/>
                <a:gd name="T13" fmla="*/ 29 h 110"/>
                <a:gd name="T14" fmla="*/ 71 w 111"/>
                <a:gd name="T15" fmla="*/ 110 h 110"/>
                <a:gd name="T16" fmla="*/ 111 w 111"/>
                <a:gd name="T17" fmla="*/ 68 h 110"/>
                <a:gd name="T18" fmla="*/ 27 w 111"/>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0">
                  <a:moveTo>
                    <a:pt x="71" y="101"/>
                  </a:moveTo>
                  <a:cubicBezTo>
                    <a:pt x="8" y="29"/>
                    <a:pt x="8" y="29"/>
                    <a:pt x="8" y="29"/>
                  </a:cubicBezTo>
                  <a:cubicBezTo>
                    <a:pt x="15" y="23"/>
                    <a:pt x="22" y="16"/>
                    <a:pt x="28" y="9"/>
                  </a:cubicBezTo>
                  <a:cubicBezTo>
                    <a:pt x="102" y="69"/>
                    <a:pt x="102" y="69"/>
                    <a:pt x="102" y="69"/>
                  </a:cubicBezTo>
                  <a:cubicBezTo>
                    <a:pt x="92" y="80"/>
                    <a:pt x="82" y="91"/>
                    <a:pt x="71" y="101"/>
                  </a:cubicBezTo>
                  <a:moveTo>
                    <a:pt x="27" y="0"/>
                  </a:moveTo>
                  <a:cubicBezTo>
                    <a:pt x="19" y="11"/>
                    <a:pt x="9" y="20"/>
                    <a:pt x="0" y="29"/>
                  </a:cubicBezTo>
                  <a:cubicBezTo>
                    <a:pt x="71" y="110"/>
                    <a:pt x="71" y="110"/>
                    <a:pt x="71" y="110"/>
                  </a:cubicBezTo>
                  <a:cubicBezTo>
                    <a:pt x="85" y="97"/>
                    <a:pt x="98" y="83"/>
                    <a:pt x="111" y="68"/>
                  </a:cubicBezTo>
                  <a:cubicBezTo>
                    <a:pt x="27" y="0"/>
                    <a:pt x="27" y="0"/>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78"/>
            <p:cNvSpPr>
              <a:spLocks noEditPoints="1"/>
            </p:cNvSpPr>
            <p:nvPr/>
          </p:nvSpPr>
          <p:spPr bwMode="auto">
            <a:xfrm>
              <a:off x="3739927" y="4436422"/>
              <a:ext cx="529648" cy="617317"/>
            </a:xfrm>
            <a:custGeom>
              <a:avLst/>
              <a:gdLst>
                <a:gd name="T0" fmla="*/ 55 w 101"/>
                <a:gd name="T1" fmla="*/ 108 h 117"/>
                <a:gd name="T2" fmla="*/ 9 w 101"/>
                <a:gd name="T3" fmla="*/ 25 h 117"/>
                <a:gd name="T4" fmla="*/ 32 w 101"/>
                <a:gd name="T5" fmla="*/ 9 h 117"/>
                <a:gd name="T6" fmla="*/ 92 w 101"/>
                <a:gd name="T7" fmla="*/ 83 h 117"/>
                <a:gd name="T8" fmla="*/ 55 w 101"/>
                <a:gd name="T9" fmla="*/ 108 h 117"/>
                <a:gd name="T10" fmla="*/ 33 w 101"/>
                <a:gd name="T11" fmla="*/ 0 h 117"/>
                <a:gd name="T12" fmla="*/ 0 w 101"/>
                <a:gd name="T13" fmla="*/ 23 h 117"/>
                <a:gd name="T14" fmla="*/ 53 w 101"/>
                <a:gd name="T15" fmla="*/ 117 h 117"/>
                <a:gd name="T16" fmla="*/ 101 w 101"/>
                <a:gd name="T17" fmla="*/ 84 h 117"/>
                <a:gd name="T18" fmla="*/ 33 w 101"/>
                <a:gd name="T19"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17">
                  <a:moveTo>
                    <a:pt x="55" y="108"/>
                  </a:moveTo>
                  <a:cubicBezTo>
                    <a:pt x="9" y="25"/>
                    <a:pt x="9" y="25"/>
                    <a:pt x="9" y="25"/>
                  </a:cubicBezTo>
                  <a:cubicBezTo>
                    <a:pt x="17" y="20"/>
                    <a:pt x="25" y="15"/>
                    <a:pt x="32" y="9"/>
                  </a:cubicBezTo>
                  <a:cubicBezTo>
                    <a:pt x="92" y="83"/>
                    <a:pt x="92" y="83"/>
                    <a:pt x="92" y="83"/>
                  </a:cubicBezTo>
                  <a:cubicBezTo>
                    <a:pt x="80" y="92"/>
                    <a:pt x="68" y="101"/>
                    <a:pt x="55" y="108"/>
                  </a:cubicBezTo>
                  <a:moveTo>
                    <a:pt x="33" y="0"/>
                  </a:moveTo>
                  <a:cubicBezTo>
                    <a:pt x="23" y="9"/>
                    <a:pt x="12" y="16"/>
                    <a:pt x="0" y="23"/>
                  </a:cubicBezTo>
                  <a:cubicBezTo>
                    <a:pt x="53" y="117"/>
                    <a:pt x="53" y="117"/>
                    <a:pt x="53" y="117"/>
                  </a:cubicBezTo>
                  <a:cubicBezTo>
                    <a:pt x="70" y="107"/>
                    <a:pt x="86" y="96"/>
                    <a:pt x="101" y="84"/>
                  </a:cubicBezTo>
                  <a:cubicBezTo>
                    <a:pt x="33" y="0"/>
                    <a:pt x="33" y="0"/>
                    <a:pt x="3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79"/>
            <p:cNvSpPr>
              <a:spLocks noEditPoints="1"/>
            </p:cNvSpPr>
            <p:nvPr/>
          </p:nvSpPr>
          <p:spPr bwMode="auto">
            <a:xfrm>
              <a:off x="3476928" y="4593489"/>
              <a:ext cx="452942" cy="620968"/>
            </a:xfrm>
            <a:custGeom>
              <a:avLst/>
              <a:gdLst>
                <a:gd name="T0" fmla="*/ 36 w 86"/>
                <a:gd name="T1" fmla="*/ 110 h 118"/>
                <a:gd name="T2" fmla="*/ 8 w 86"/>
                <a:gd name="T3" fmla="*/ 19 h 118"/>
                <a:gd name="T4" fmla="*/ 35 w 86"/>
                <a:gd name="T5" fmla="*/ 8 h 118"/>
                <a:gd name="T6" fmla="*/ 78 w 86"/>
                <a:gd name="T7" fmla="*/ 93 h 118"/>
                <a:gd name="T8" fmla="*/ 36 w 86"/>
                <a:gd name="T9" fmla="*/ 110 h 118"/>
                <a:gd name="T10" fmla="*/ 37 w 86"/>
                <a:gd name="T11" fmla="*/ 0 h 118"/>
                <a:gd name="T12" fmla="*/ 0 w 86"/>
                <a:gd name="T13" fmla="*/ 15 h 118"/>
                <a:gd name="T14" fmla="*/ 33 w 86"/>
                <a:gd name="T15" fmla="*/ 118 h 118"/>
                <a:gd name="T16" fmla="*/ 86 w 86"/>
                <a:gd name="T17" fmla="*/ 96 h 118"/>
                <a:gd name="T18" fmla="*/ 37 w 86"/>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18">
                  <a:moveTo>
                    <a:pt x="36" y="110"/>
                  </a:moveTo>
                  <a:cubicBezTo>
                    <a:pt x="8" y="19"/>
                    <a:pt x="8" y="19"/>
                    <a:pt x="8" y="19"/>
                  </a:cubicBezTo>
                  <a:cubicBezTo>
                    <a:pt x="17" y="16"/>
                    <a:pt x="26" y="12"/>
                    <a:pt x="35" y="8"/>
                  </a:cubicBezTo>
                  <a:cubicBezTo>
                    <a:pt x="78" y="93"/>
                    <a:pt x="78" y="93"/>
                    <a:pt x="78" y="93"/>
                  </a:cubicBezTo>
                  <a:cubicBezTo>
                    <a:pt x="64" y="100"/>
                    <a:pt x="50" y="105"/>
                    <a:pt x="36" y="110"/>
                  </a:cubicBezTo>
                  <a:moveTo>
                    <a:pt x="37" y="0"/>
                  </a:moveTo>
                  <a:cubicBezTo>
                    <a:pt x="25" y="6"/>
                    <a:pt x="13" y="11"/>
                    <a:pt x="0" y="15"/>
                  </a:cubicBezTo>
                  <a:cubicBezTo>
                    <a:pt x="33" y="118"/>
                    <a:pt x="33" y="118"/>
                    <a:pt x="33" y="118"/>
                  </a:cubicBezTo>
                  <a:cubicBezTo>
                    <a:pt x="51" y="112"/>
                    <a:pt x="68" y="105"/>
                    <a:pt x="86" y="96"/>
                  </a:cubicBezTo>
                  <a:cubicBezTo>
                    <a:pt x="37" y="0"/>
                    <a:pt x="37" y="0"/>
                    <a:pt x="3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80"/>
            <p:cNvSpPr>
              <a:spLocks noEditPoints="1"/>
            </p:cNvSpPr>
            <p:nvPr/>
          </p:nvSpPr>
          <p:spPr bwMode="auto">
            <a:xfrm>
              <a:off x="3199319" y="4695766"/>
              <a:ext cx="350664" cy="599052"/>
            </a:xfrm>
            <a:custGeom>
              <a:avLst/>
              <a:gdLst>
                <a:gd name="T0" fmla="*/ 15 w 67"/>
                <a:gd name="T1" fmla="*/ 108 h 114"/>
                <a:gd name="T2" fmla="*/ 7 w 67"/>
                <a:gd name="T3" fmla="*/ 13 h 114"/>
                <a:gd name="T4" fmla="*/ 35 w 67"/>
                <a:gd name="T5" fmla="*/ 7 h 114"/>
                <a:gd name="T6" fmla="*/ 59 w 67"/>
                <a:gd name="T7" fmla="*/ 100 h 114"/>
                <a:gd name="T8" fmla="*/ 15 w 67"/>
                <a:gd name="T9" fmla="*/ 108 h 114"/>
                <a:gd name="T10" fmla="*/ 39 w 67"/>
                <a:gd name="T11" fmla="*/ 0 h 114"/>
                <a:gd name="T12" fmla="*/ 0 w 67"/>
                <a:gd name="T13" fmla="*/ 7 h 114"/>
                <a:gd name="T14" fmla="*/ 10 w 67"/>
                <a:gd name="T15" fmla="*/ 114 h 114"/>
                <a:gd name="T16" fmla="*/ 67 w 67"/>
                <a:gd name="T17" fmla="*/ 104 h 114"/>
                <a:gd name="T18" fmla="*/ 39 w 67"/>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114">
                  <a:moveTo>
                    <a:pt x="15" y="108"/>
                  </a:moveTo>
                  <a:cubicBezTo>
                    <a:pt x="7" y="13"/>
                    <a:pt x="7" y="13"/>
                    <a:pt x="7" y="13"/>
                  </a:cubicBezTo>
                  <a:cubicBezTo>
                    <a:pt x="16" y="11"/>
                    <a:pt x="26" y="10"/>
                    <a:pt x="35" y="7"/>
                  </a:cubicBezTo>
                  <a:cubicBezTo>
                    <a:pt x="59" y="100"/>
                    <a:pt x="59" y="100"/>
                    <a:pt x="59" y="100"/>
                  </a:cubicBezTo>
                  <a:cubicBezTo>
                    <a:pt x="45" y="103"/>
                    <a:pt x="30" y="106"/>
                    <a:pt x="15" y="108"/>
                  </a:cubicBezTo>
                  <a:moveTo>
                    <a:pt x="39" y="0"/>
                  </a:moveTo>
                  <a:cubicBezTo>
                    <a:pt x="26" y="4"/>
                    <a:pt x="13" y="6"/>
                    <a:pt x="0" y="7"/>
                  </a:cubicBezTo>
                  <a:cubicBezTo>
                    <a:pt x="10" y="114"/>
                    <a:pt x="10" y="114"/>
                    <a:pt x="10" y="114"/>
                  </a:cubicBezTo>
                  <a:cubicBezTo>
                    <a:pt x="29" y="112"/>
                    <a:pt x="48" y="109"/>
                    <a:pt x="67" y="104"/>
                  </a:cubicBezTo>
                  <a:cubicBezTo>
                    <a:pt x="39" y="0"/>
                    <a:pt x="39" y="0"/>
                    <a:pt x="3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81"/>
            <p:cNvSpPr>
              <a:spLocks noEditPoints="1"/>
            </p:cNvSpPr>
            <p:nvPr/>
          </p:nvSpPr>
          <p:spPr bwMode="auto">
            <a:xfrm>
              <a:off x="2845001" y="4732294"/>
              <a:ext cx="306831" cy="573484"/>
            </a:xfrm>
            <a:custGeom>
              <a:avLst/>
              <a:gdLst>
                <a:gd name="T0" fmla="*/ 40 w 58"/>
                <a:gd name="T1" fmla="*/ 103 h 109"/>
                <a:gd name="T2" fmla="*/ 7 w 58"/>
                <a:gd name="T3" fmla="*/ 102 h 109"/>
                <a:gd name="T4" fmla="*/ 18 w 58"/>
                <a:gd name="T5" fmla="*/ 7 h 109"/>
                <a:gd name="T6" fmla="*/ 40 w 58"/>
                <a:gd name="T7" fmla="*/ 8 h 109"/>
                <a:gd name="T8" fmla="*/ 47 w 58"/>
                <a:gd name="T9" fmla="*/ 8 h 109"/>
                <a:gd name="T10" fmla="*/ 51 w 58"/>
                <a:gd name="T11" fmla="*/ 103 h 109"/>
                <a:gd name="T12" fmla="*/ 40 w 58"/>
                <a:gd name="T13" fmla="*/ 103 h 109"/>
                <a:gd name="T14" fmla="*/ 12 w 58"/>
                <a:gd name="T15" fmla="*/ 0 h 109"/>
                <a:gd name="T16" fmla="*/ 0 w 58"/>
                <a:gd name="T17" fmla="*/ 107 h 109"/>
                <a:gd name="T18" fmla="*/ 40 w 58"/>
                <a:gd name="T19" fmla="*/ 109 h 109"/>
                <a:gd name="T20" fmla="*/ 58 w 58"/>
                <a:gd name="T21" fmla="*/ 109 h 109"/>
                <a:gd name="T22" fmla="*/ 52 w 58"/>
                <a:gd name="T23" fmla="*/ 1 h 109"/>
                <a:gd name="T24" fmla="*/ 40 w 58"/>
                <a:gd name="T25" fmla="*/ 2 h 109"/>
                <a:gd name="T26" fmla="*/ 12 w 58"/>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09">
                  <a:moveTo>
                    <a:pt x="40" y="103"/>
                  </a:moveTo>
                  <a:cubicBezTo>
                    <a:pt x="29" y="103"/>
                    <a:pt x="18" y="103"/>
                    <a:pt x="7" y="102"/>
                  </a:cubicBezTo>
                  <a:cubicBezTo>
                    <a:pt x="18" y="7"/>
                    <a:pt x="18" y="7"/>
                    <a:pt x="18" y="7"/>
                  </a:cubicBezTo>
                  <a:cubicBezTo>
                    <a:pt x="25" y="7"/>
                    <a:pt x="33" y="8"/>
                    <a:pt x="40" y="8"/>
                  </a:cubicBezTo>
                  <a:cubicBezTo>
                    <a:pt x="42" y="8"/>
                    <a:pt x="44" y="8"/>
                    <a:pt x="47" y="8"/>
                  </a:cubicBezTo>
                  <a:cubicBezTo>
                    <a:pt x="51" y="103"/>
                    <a:pt x="51" y="103"/>
                    <a:pt x="51" y="103"/>
                  </a:cubicBezTo>
                  <a:cubicBezTo>
                    <a:pt x="48" y="103"/>
                    <a:pt x="44" y="103"/>
                    <a:pt x="40" y="103"/>
                  </a:cubicBezTo>
                  <a:moveTo>
                    <a:pt x="12" y="0"/>
                  </a:moveTo>
                  <a:cubicBezTo>
                    <a:pt x="0" y="107"/>
                    <a:pt x="0" y="107"/>
                    <a:pt x="0" y="107"/>
                  </a:cubicBezTo>
                  <a:cubicBezTo>
                    <a:pt x="13" y="108"/>
                    <a:pt x="27" y="109"/>
                    <a:pt x="40" y="109"/>
                  </a:cubicBezTo>
                  <a:cubicBezTo>
                    <a:pt x="46" y="109"/>
                    <a:pt x="52" y="109"/>
                    <a:pt x="58" y="109"/>
                  </a:cubicBezTo>
                  <a:cubicBezTo>
                    <a:pt x="52" y="1"/>
                    <a:pt x="52" y="1"/>
                    <a:pt x="52" y="1"/>
                  </a:cubicBezTo>
                  <a:cubicBezTo>
                    <a:pt x="48" y="2"/>
                    <a:pt x="44" y="2"/>
                    <a:pt x="40" y="2"/>
                  </a:cubicBezTo>
                  <a:cubicBezTo>
                    <a:pt x="31" y="2"/>
                    <a:pt x="21"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82"/>
            <p:cNvSpPr>
              <a:spLocks noEditPoints="1"/>
            </p:cNvSpPr>
            <p:nvPr/>
          </p:nvSpPr>
          <p:spPr bwMode="auto">
            <a:xfrm>
              <a:off x="2450503" y="4673850"/>
              <a:ext cx="383538" cy="606357"/>
            </a:xfrm>
            <a:custGeom>
              <a:avLst/>
              <a:gdLst>
                <a:gd name="T0" fmla="*/ 51 w 73"/>
                <a:gd name="T1" fmla="*/ 108 h 115"/>
                <a:gd name="T2" fmla="*/ 7 w 73"/>
                <a:gd name="T3" fmla="*/ 98 h 115"/>
                <a:gd name="T4" fmla="*/ 38 w 73"/>
                <a:gd name="T5" fmla="*/ 7 h 115"/>
                <a:gd name="T6" fmla="*/ 66 w 73"/>
                <a:gd name="T7" fmla="*/ 14 h 115"/>
                <a:gd name="T8" fmla="*/ 51 w 73"/>
                <a:gd name="T9" fmla="*/ 108 h 115"/>
                <a:gd name="T10" fmla="*/ 34 w 73"/>
                <a:gd name="T11" fmla="*/ 0 h 115"/>
                <a:gd name="T12" fmla="*/ 0 w 73"/>
                <a:gd name="T13" fmla="*/ 101 h 115"/>
                <a:gd name="T14" fmla="*/ 56 w 73"/>
                <a:gd name="T15" fmla="*/ 115 h 115"/>
                <a:gd name="T16" fmla="*/ 73 w 73"/>
                <a:gd name="T17" fmla="*/ 9 h 115"/>
                <a:gd name="T18" fmla="*/ 34 w 73"/>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15">
                  <a:moveTo>
                    <a:pt x="51" y="108"/>
                  </a:moveTo>
                  <a:cubicBezTo>
                    <a:pt x="36" y="106"/>
                    <a:pt x="21" y="102"/>
                    <a:pt x="7" y="98"/>
                  </a:cubicBezTo>
                  <a:cubicBezTo>
                    <a:pt x="38" y="7"/>
                    <a:pt x="38" y="7"/>
                    <a:pt x="38" y="7"/>
                  </a:cubicBezTo>
                  <a:cubicBezTo>
                    <a:pt x="47" y="10"/>
                    <a:pt x="56" y="12"/>
                    <a:pt x="66" y="14"/>
                  </a:cubicBezTo>
                  <a:cubicBezTo>
                    <a:pt x="51" y="108"/>
                    <a:pt x="51" y="108"/>
                    <a:pt x="51" y="108"/>
                  </a:cubicBezTo>
                  <a:moveTo>
                    <a:pt x="34" y="0"/>
                  </a:moveTo>
                  <a:cubicBezTo>
                    <a:pt x="0" y="101"/>
                    <a:pt x="0" y="101"/>
                    <a:pt x="0" y="101"/>
                  </a:cubicBezTo>
                  <a:cubicBezTo>
                    <a:pt x="18" y="107"/>
                    <a:pt x="36" y="112"/>
                    <a:pt x="56" y="115"/>
                  </a:cubicBezTo>
                  <a:cubicBezTo>
                    <a:pt x="73" y="9"/>
                    <a:pt x="73" y="9"/>
                    <a:pt x="73" y="9"/>
                  </a:cubicBezTo>
                  <a:cubicBezTo>
                    <a:pt x="59" y="7"/>
                    <a:pt x="46" y="4"/>
                    <a:pt x="3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83"/>
            <p:cNvSpPr>
              <a:spLocks noEditPoints="1"/>
            </p:cNvSpPr>
            <p:nvPr/>
          </p:nvSpPr>
          <p:spPr bwMode="auto">
            <a:xfrm>
              <a:off x="2077922" y="4553310"/>
              <a:ext cx="478510" cy="620968"/>
            </a:xfrm>
            <a:custGeom>
              <a:avLst/>
              <a:gdLst>
                <a:gd name="T0" fmla="*/ 49 w 91"/>
                <a:gd name="T1" fmla="*/ 110 h 118"/>
                <a:gd name="T2" fmla="*/ 9 w 91"/>
                <a:gd name="T3" fmla="*/ 91 h 118"/>
                <a:gd name="T4" fmla="*/ 57 w 91"/>
                <a:gd name="T5" fmla="*/ 8 h 118"/>
                <a:gd name="T6" fmla="*/ 83 w 91"/>
                <a:gd name="T7" fmla="*/ 21 h 118"/>
                <a:gd name="T8" fmla="*/ 49 w 91"/>
                <a:gd name="T9" fmla="*/ 110 h 118"/>
                <a:gd name="T10" fmla="*/ 55 w 91"/>
                <a:gd name="T11" fmla="*/ 0 h 118"/>
                <a:gd name="T12" fmla="*/ 0 w 91"/>
                <a:gd name="T13" fmla="*/ 93 h 118"/>
                <a:gd name="T14" fmla="*/ 52 w 91"/>
                <a:gd name="T15" fmla="*/ 118 h 118"/>
                <a:gd name="T16" fmla="*/ 91 w 91"/>
                <a:gd name="T17" fmla="*/ 18 h 118"/>
                <a:gd name="T18" fmla="*/ 55 w 91"/>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8">
                  <a:moveTo>
                    <a:pt x="49" y="110"/>
                  </a:moveTo>
                  <a:cubicBezTo>
                    <a:pt x="35" y="104"/>
                    <a:pt x="22" y="98"/>
                    <a:pt x="9" y="91"/>
                  </a:cubicBezTo>
                  <a:cubicBezTo>
                    <a:pt x="57" y="8"/>
                    <a:pt x="57" y="8"/>
                    <a:pt x="57" y="8"/>
                  </a:cubicBezTo>
                  <a:cubicBezTo>
                    <a:pt x="66" y="13"/>
                    <a:pt x="74" y="17"/>
                    <a:pt x="83" y="21"/>
                  </a:cubicBezTo>
                  <a:cubicBezTo>
                    <a:pt x="49" y="110"/>
                    <a:pt x="49" y="110"/>
                    <a:pt x="49" y="110"/>
                  </a:cubicBezTo>
                  <a:moveTo>
                    <a:pt x="55" y="0"/>
                  </a:moveTo>
                  <a:cubicBezTo>
                    <a:pt x="0" y="93"/>
                    <a:pt x="0" y="93"/>
                    <a:pt x="0" y="93"/>
                  </a:cubicBezTo>
                  <a:cubicBezTo>
                    <a:pt x="17" y="102"/>
                    <a:pt x="34" y="111"/>
                    <a:pt x="52" y="118"/>
                  </a:cubicBezTo>
                  <a:cubicBezTo>
                    <a:pt x="91" y="18"/>
                    <a:pt x="91" y="18"/>
                    <a:pt x="91" y="18"/>
                  </a:cubicBezTo>
                  <a:cubicBezTo>
                    <a:pt x="79" y="13"/>
                    <a:pt x="67" y="7"/>
                    <a:pt x="5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84"/>
            <p:cNvSpPr>
              <a:spLocks noEditPoints="1"/>
            </p:cNvSpPr>
            <p:nvPr/>
          </p:nvSpPr>
          <p:spPr bwMode="auto">
            <a:xfrm>
              <a:off x="1752828" y="4385283"/>
              <a:ext cx="551565" cy="599052"/>
            </a:xfrm>
            <a:custGeom>
              <a:avLst/>
              <a:gdLst>
                <a:gd name="T0" fmla="*/ 44 w 105"/>
                <a:gd name="T1" fmla="*/ 106 h 114"/>
                <a:gd name="T2" fmla="*/ 9 w 105"/>
                <a:gd name="T3" fmla="*/ 79 h 114"/>
                <a:gd name="T4" fmla="*/ 74 w 105"/>
                <a:gd name="T5" fmla="*/ 8 h 114"/>
                <a:gd name="T6" fmla="*/ 96 w 105"/>
                <a:gd name="T7" fmla="*/ 26 h 114"/>
                <a:gd name="T8" fmla="*/ 44 w 105"/>
                <a:gd name="T9" fmla="*/ 106 h 114"/>
                <a:gd name="T10" fmla="*/ 73 w 105"/>
                <a:gd name="T11" fmla="*/ 0 h 114"/>
                <a:gd name="T12" fmla="*/ 0 w 105"/>
                <a:gd name="T13" fmla="*/ 79 h 114"/>
                <a:gd name="T14" fmla="*/ 46 w 105"/>
                <a:gd name="T15" fmla="*/ 114 h 114"/>
                <a:gd name="T16" fmla="*/ 105 w 105"/>
                <a:gd name="T17" fmla="*/ 24 h 114"/>
                <a:gd name="T18" fmla="*/ 73 w 105"/>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14">
                  <a:moveTo>
                    <a:pt x="44" y="106"/>
                  </a:moveTo>
                  <a:cubicBezTo>
                    <a:pt x="32" y="98"/>
                    <a:pt x="20" y="88"/>
                    <a:pt x="9" y="79"/>
                  </a:cubicBezTo>
                  <a:cubicBezTo>
                    <a:pt x="74" y="8"/>
                    <a:pt x="74" y="8"/>
                    <a:pt x="74" y="8"/>
                  </a:cubicBezTo>
                  <a:cubicBezTo>
                    <a:pt x="81" y="15"/>
                    <a:pt x="88" y="21"/>
                    <a:pt x="96" y="26"/>
                  </a:cubicBezTo>
                  <a:cubicBezTo>
                    <a:pt x="44" y="106"/>
                    <a:pt x="44" y="106"/>
                    <a:pt x="44" y="106"/>
                  </a:cubicBezTo>
                  <a:moveTo>
                    <a:pt x="73" y="0"/>
                  </a:moveTo>
                  <a:cubicBezTo>
                    <a:pt x="0" y="79"/>
                    <a:pt x="0" y="79"/>
                    <a:pt x="0" y="79"/>
                  </a:cubicBezTo>
                  <a:cubicBezTo>
                    <a:pt x="14" y="92"/>
                    <a:pt x="29" y="104"/>
                    <a:pt x="46" y="114"/>
                  </a:cubicBezTo>
                  <a:cubicBezTo>
                    <a:pt x="105" y="24"/>
                    <a:pt x="105" y="24"/>
                    <a:pt x="105" y="24"/>
                  </a:cubicBezTo>
                  <a:cubicBezTo>
                    <a:pt x="93" y="17"/>
                    <a:pt x="83" y="9"/>
                    <a:pt x="7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85"/>
            <p:cNvSpPr>
              <a:spLocks noEditPoints="1"/>
            </p:cNvSpPr>
            <p:nvPr/>
          </p:nvSpPr>
          <p:spPr bwMode="auto">
            <a:xfrm>
              <a:off x="1482524" y="4169770"/>
              <a:ext cx="595398" cy="555219"/>
            </a:xfrm>
            <a:custGeom>
              <a:avLst/>
              <a:gdLst>
                <a:gd name="T0" fmla="*/ 37 w 113"/>
                <a:gd name="T1" fmla="*/ 98 h 106"/>
                <a:gd name="T2" fmla="*/ 8 w 113"/>
                <a:gd name="T3" fmla="*/ 64 h 106"/>
                <a:gd name="T4" fmla="*/ 86 w 113"/>
                <a:gd name="T5" fmla="*/ 9 h 106"/>
                <a:gd name="T6" fmla="*/ 105 w 113"/>
                <a:gd name="T7" fmla="*/ 31 h 106"/>
                <a:gd name="T8" fmla="*/ 37 w 113"/>
                <a:gd name="T9" fmla="*/ 98 h 106"/>
                <a:gd name="T10" fmla="*/ 88 w 113"/>
                <a:gd name="T11" fmla="*/ 0 h 106"/>
                <a:gd name="T12" fmla="*/ 0 w 113"/>
                <a:gd name="T13" fmla="*/ 62 h 106"/>
                <a:gd name="T14" fmla="*/ 37 w 113"/>
                <a:gd name="T15" fmla="*/ 106 h 106"/>
                <a:gd name="T16" fmla="*/ 113 w 113"/>
                <a:gd name="T17" fmla="*/ 31 h 106"/>
                <a:gd name="T18" fmla="*/ 88 w 113"/>
                <a:gd name="T1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06">
                  <a:moveTo>
                    <a:pt x="37" y="98"/>
                  </a:moveTo>
                  <a:cubicBezTo>
                    <a:pt x="27" y="87"/>
                    <a:pt x="17" y="76"/>
                    <a:pt x="8" y="64"/>
                  </a:cubicBezTo>
                  <a:cubicBezTo>
                    <a:pt x="86" y="9"/>
                    <a:pt x="86" y="9"/>
                    <a:pt x="86" y="9"/>
                  </a:cubicBezTo>
                  <a:cubicBezTo>
                    <a:pt x="92" y="16"/>
                    <a:pt x="98" y="24"/>
                    <a:pt x="105" y="31"/>
                  </a:cubicBezTo>
                  <a:cubicBezTo>
                    <a:pt x="37" y="98"/>
                    <a:pt x="37" y="98"/>
                    <a:pt x="37" y="98"/>
                  </a:cubicBezTo>
                  <a:moveTo>
                    <a:pt x="88" y="0"/>
                  </a:moveTo>
                  <a:cubicBezTo>
                    <a:pt x="0" y="62"/>
                    <a:pt x="0" y="62"/>
                    <a:pt x="0" y="62"/>
                  </a:cubicBezTo>
                  <a:cubicBezTo>
                    <a:pt x="11" y="78"/>
                    <a:pt x="23" y="93"/>
                    <a:pt x="37" y="106"/>
                  </a:cubicBezTo>
                  <a:cubicBezTo>
                    <a:pt x="113" y="31"/>
                    <a:pt x="113" y="31"/>
                    <a:pt x="113" y="31"/>
                  </a:cubicBezTo>
                  <a:cubicBezTo>
                    <a:pt x="104" y="21"/>
                    <a:pt x="95" y="11"/>
                    <a:pt x="8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89"/>
            <p:cNvSpPr>
              <a:spLocks/>
            </p:cNvSpPr>
            <p:nvPr/>
          </p:nvSpPr>
          <p:spPr bwMode="auto">
            <a:xfrm>
              <a:off x="2019478" y="4122285"/>
              <a:ext cx="284915" cy="284915"/>
            </a:xfrm>
            <a:custGeom>
              <a:avLst/>
              <a:gdLst>
                <a:gd name="T0" fmla="*/ 10 w 54"/>
                <a:gd name="T1" fmla="*/ 0 h 54"/>
                <a:gd name="T2" fmla="*/ 0 w 54"/>
                <a:gd name="T3" fmla="*/ 8 h 54"/>
                <a:gd name="T4" fmla="*/ 46 w 54"/>
                <a:gd name="T5" fmla="*/ 54 h 54"/>
                <a:gd name="T6" fmla="*/ 46 w 54"/>
                <a:gd name="T7" fmla="*/ 54 h 54"/>
                <a:gd name="T8" fmla="*/ 54 w 54"/>
                <a:gd name="T9" fmla="*/ 44 h 54"/>
                <a:gd name="T10" fmla="*/ 10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10" y="0"/>
                  </a:moveTo>
                  <a:cubicBezTo>
                    <a:pt x="0" y="8"/>
                    <a:pt x="0" y="8"/>
                    <a:pt x="0" y="8"/>
                  </a:cubicBezTo>
                  <a:cubicBezTo>
                    <a:pt x="13" y="25"/>
                    <a:pt x="29" y="41"/>
                    <a:pt x="46" y="54"/>
                  </a:cubicBezTo>
                  <a:cubicBezTo>
                    <a:pt x="46" y="54"/>
                    <a:pt x="46" y="54"/>
                    <a:pt x="46" y="54"/>
                  </a:cubicBezTo>
                  <a:cubicBezTo>
                    <a:pt x="54" y="44"/>
                    <a:pt x="54" y="44"/>
                    <a:pt x="54" y="44"/>
                  </a:cubicBezTo>
                  <a:cubicBezTo>
                    <a:pt x="37" y="31"/>
                    <a:pt x="23" y="16"/>
                    <a:pt x="1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90"/>
            <p:cNvSpPr>
              <a:spLocks/>
            </p:cNvSpPr>
            <p:nvPr/>
          </p:nvSpPr>
          <p:spPr bwMode="auto">
            <a:xfrm>
              <a:off x="2556434" y="4509477"/>
              <a:ext cx="339705" cy="153416"/>
            </a:xfrm>
            <a:custGeom>
              <a:avLst/>
              <a:gdLst>
                <a:gd name="T0" fmla="*/ 5 w 65"/>
                <a:gd name="T1" fmla="*/ 0 h 29"/>
                <a:gd name="T2" fmla="*/ 0 w 65"/>
                <a:gd name="T3" fmla="*/ 12 h 29"/>
                <a:gd name="T4" fmla="*/ 63 w 65"/>
                <a:gd name="T5" fmla="*/ 29 h 29"/>
                <a:gd name="T6" fmla="*/ 65 w 65"/>
                <a:gd name="T7" fmla="*/ 16 h 29"/>
                <a:gd name="T8" fmla="*/ 5 w 65"/>
                <a:gd name="T9" fmla="*/ 0 h 29"/>
              </a:gdLst>
              <a:ahLst/>
              <a:cxnLst>
                <a:cxn ang="0">
                  <a:pos x="T0" y="T1"/>
                </a:cxn>
                <a:cxn ang="0">
                  <a:pos x="T2" y="T3"/>
                </a:cxn>
                <a:cxn ang="0">
                  <a:pos x="T4" y="T5"/>
                </a:cxn>
                <a:cxn ang="0">
                  <a:pos x="T6" y="T7"/>
                </a:cxn>
                <a:cxn ang="0">
                  <a:pos x="T8" y="T9"/>
                </a:cxn>
              </a:cxnLst>
              <a:rect l="0" t="0" r="r" b="b"/>
              <a:pathLst>
                <a:path w="65" h="29">
                  <a:moveTo>
                    <a:pt x="5" y="0"/>
                  </a:moveTo>
                  <a:cubicBezTo>
                    <a:pt x="0" y="12"/>
                    <a:pt x="0" y="12"/>
                    <a:pt x="0" y="12"/>
                  </a:cubicBezTo>
                  <a:cubicBezTo>
                    <a:pt x="20" y="21"/>
                    <a:pt x="41" y="26"/>
                    <a:pt x="63" y="29"/>
                  </a:cubicBezTo>
                  <a:cubicBezTo>
                    <a:pt x="65" y="16"/>
                    <a:pt x="65" y="16"/>
                    <a:pt x="65" y="16"/>
                  </a:cubicBezTo>
                  <a:cubicBezTo>
                    <a:pt x="44" y="14"/>
                    <a:pt x="24"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91"/>
            <p:cNvSpPr>
              <a:spLocks/>
            </p:cNvSpPr>
            <p:nvPr/>
          </p:nvSpPr>
          <p:spPr bwMode="auto">
            <a:xfrm>
              <a:off x="1763785" y="3526885"/>
              <a:ext cx="149762" cy="343359"/>
            </a:xfrm>
            <a:custGeom>
              <a:avLst/>
              <a:gdLst>
                <a:gd name="T0" fmla="*/ 13 w 29"/>
                <a:gd name="T1" fmla="*/ 0 h 65"/>
                <a:gd name="T2" fmla="*/ 0 w 29"/>
                <a:gd name="T3" fmla="*/ 2 h 65"/>
                <a:gd name="T4" fmla="*/ 17 w 29"/>
                <a:gd name="T5" fmla="*/ 65 h 65"/>
                <a:gd name="T6" fmla="*/ 29 w 29"/>
                <a:gd name="T7" fmla="*/ 60 h 65"/>
                <a:gd name="T8" fmla="*/ 13 w 29"/>
                <a:gd name="T9" fmla="*/ 0 h 65"/>
              </a:gdLst>
              <a:ahLst/>
              <a:cxnLst>
                <a:cxn ang="0">
                  <a:pos x="T0" y="T1"/>
                </a:cxn>
                <a:cxn ang="0">
                  <a:pos x="T2" y="T3"/>
                </a:cxn>
                <a:cxn ang="0">
                  <a:pos x="T4" y="T5"/>
                </a:cxn>
                <a:cxn ang="0">
                  <a:pos x="T6" y="T7"/>
                </a:cxn>
                <a:cxn ang="0">
                  <a:pos x="T8" y="T9"/>
                </a:cxn>
              </a:cxnLst>
              <a:rect l="0" t="0" r="r" b="b"/>
              <a:pathLst>
                <a:path w="29" h="65">
                  <a:moveTo>
                    <a:pt x="13" y="0"/>
                  </a:moveTo>
                  <a:cubicBezTo>
                    <a:pt x="0" y="2"/>
                    <a:pt x="0" y="2"/>
                    <a:pt x="0" y="2"/>
                  </a:cubicBezTo>
                  <a:cubicBezTo>
                    <a:pt x="3" y="24"/>
                    <a:pt x="8" y="45"/>
                    <a:pt x="17" y="65"/>
                  </a:cubicBezTo>
                  <a:cubicBezTo>
                    <a:pt x="29" y="60"/>
                    <a:pt x="29" y="60"/>
                    <a:pt x="29" y="60"/>
                  </a:cubicBezTo>
                  <a:cubicBezTo>
                    <a:pt x="21" y="41"/>
                    <a:pt x="15" y="21"/>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92"/>
            <p:cNvSpPr>
              <a:spLocks/>
            </p:cNvSpPr>
            <p:nvPr/>
          </p:nvSpPr>
          <p:spPr bwMode="auto">
            <a:xfrm>
              <a:off x="3217582" y="4509477"/>
              <a:ext cx="336053" cy="153416"/>
            </a:xfrm>
            <a:custGeom>
              <a:avLst/>
              <a:gdLst>
                <a:gd name="T0" fmla="*/ 59 w 64"/>
                <a:gd name="T1" fmla="*/ 0 h 29"/>
                <a:gd name="T2" fmla="*/ 0 w 64"/>
                <a:gd name="T3" fmla="*/ 16 h 29"/>
                <a:gd name="T4" fmla="*/ 2 w 64"/>
                <a:gd name="T5" fmla="*/ 29 h 29"/>
                <a:gd name="T6" fmla="*/ 64 w 64"/>
                <a:gd name="T7" fmla="*/ 13 h 29"/>
                <a:gd name="T8" fmla="*/ 59 w 64"/>
                <a:gd name="T9" fmla="*/ 0 h 29"/>
              </a:gdLst>
              <a:ahLst/>
              <a:cxnLst>
                <a:cxn ang="0">
                  <a:pos x="T0" y="T1"/>
                </a:cxn>
                <a:cxn ang="0">
                  <a:pos x="T2" y="T3"/>
                </a:cxn>
                <a:cxn ang="0">
                  <a:pos x="T4" y="T5"/>
                </a:cxn>
                <a:cxn ang="0">
                  <a:pos x="T6" y="T7"/>
                </a:cxn>
                <a:cxn ang="0">
                  <a:pos x="T8" y="T9"/>
                </a:cxn>
              </a:cxnLst>
              <a:rect l="0" t="0" r="r" b="b"/>
              <a:pathLst>
                <a:path w="64" h="29">
                  <a:moveTo>
                    <a:pt x="59" y="0"/>
                  </a:moveTo>
                  <a:cubicBezTo>
                    <a:pt x="40" y="8"/>
                    <a:pt x="20" y="14"/>
                    <a:pt x="0" y="16"/>
                  </a:cubicBezTo>
                  <a:cubicBezTo>
                    <a:pt x="2" y="29"/>
                    <a:pt x="2" y="29"/>
                    <a:pt x="2" y="29"/>
                  </a:cubicBezTo>
                  <a:cubicBezTo>
                    <a:pt x="23" y="26"/>
                    <a:pt x="44" y="21"/>
                    <a:pt x="64" y="13"/>
                  </a:cubicBezTo>
                  <a:cubicBezTo>
                    <a:pt x="59" y="0"/>
                    <a:pt x="59" y="0"/>
                    <a:pt x="5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93"/>
            <p:cNvSpPr>
              <a:spLocks/>
            </p:cNvSpPr>
            <p:nvPr/>
          </p:nvSpPr>
          <p:spPr bwMode="auto">
            <a:xfrm>
              <a:off x="1763785" y="2869389"/>
              <a:ext cx="149762" cy="336053"/>
            </a:xfrm>
            <a:custGeom>
              <a:avLst/>
              <a:gdLst>
                <a:gd name="T0" fmla="*/ 17 w 29"/>
                <a:gd name="T1" fmla="*/ 0 h 64"/>
                <a:gd name="T2" fmla="*/ 0 w 29"/>
                <a:gd name="T3" fmla="*/ 62 h 64"/>
                <a:gd name="T4" fmla="*/ 13 w 29"/>
                <a:gd name="T5" fmla="*/ 64 h 64"/>
                <a:gd name="T6" fmla="*/ 29 w 29"/>
                <a:gd name="T7" fmla="*/ 5 h 64"/>
                <a:gd name="T8" fmla="*/ 17 w 29"/>
                <a:gd name="T9" fmla="*/ 0 h 64"/>
              </a:gdLst>
              <a:ahLst/>
              <a:cxnLst>
                <a:cxn ang="0">
                  <a:pos x="T0" y="T1"/>
                </a:cxn>
                <a:cxn ang="0">
                  <a:pos x="T2" y="T3"/>
                </a:cxn>
                <a:cxn ang="0">
                  <a:pos x="T4" y="T5"/>
                </a:cxn>
                <a:cxn ang="0">
                  <a:pos x="T6" y="T7"/>
                </a:cxn>
                <a:cxn ang="0">
                  <a:pos x="T8" y="T9"/>
                </a:cxn>
              </a:cxnLst>
              <a:rect l="0" t="0" r="r" b="b"/>
              <a:pathLst>
                <a:path w="29" h="64">
                  <a:moveTo>
                    <a:pt x="17" y="0"/>
                  </a:moveTo>
                  <a:cubicBezTo>
                    <a:pt x="8" y="20"/>
                    <a:pt x="3" y="41"/>
                    <a:pt x="0" y="62"/>
                  </a:cubicBezTo>
                  <a:cubicBezTo>
                    <a:pt x="13" y="64"/>
                    <a:pt x="13" y="64"/>
                    <a:pt x="13" y="64"/>
                  </a:cubicBezTo>
                  <a:cubicBezTo>
                    <a:pt x="15" y="44"/>
                    <a:pt x="21" y="24"/>
                    <a:pt x="29" y="5"/>
                  </a:cubicBezTo>
                  <a:cubicBezTo>
                    <a:pt x="17" y="0"/>
                    <a:pt x="17" y="0"/>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94"/>
            <p:cNvSpPr>
              <a:spLocks/>
            </p:cNvSpPr>
            <p:nvPr/>
          </p:nvSpPr>
          <p:spPr bwMode="auto">
            <a:xfrm>
              <a:off x="3812982" y="4122285"/>
              <a:ext cx="284915" cy="284915"/>
            </a:xfrm>
            <a:custGeom>
              <a:avLst/>
              <a:gdLst>
                <a:gd name="T0" fmla="*/ 44 w 54"/>
                <a:gd name="T1" fmla="*/ 0 h 54"/>
                <a:gd name="T2" fmla="*/ 43 w 54"/>
                <a:gd name="T3" fmla="*/ 0 h 54"/>
                <a:gd name="T4" fmla="*/ 0 w 54"/>
                <a:gd name="T5" fmla="*/ 44 h 54"/>
                <a:gd name="T6" fmla="*/ 8 w 54"/>
                <a:gd name="T7" fmla="*/ 54 h 54"/>
                <a:gd name="T8" fmla="*/ 54 w 54"/>
                <a:gd name="T9" fmla="*/ 8 h 54"/>
                <a:gd name="T10" fmla="*/ 54 w 54"/>
                <a:gd name="T11" fmla="*/ 8 h 54"/>
                <a:gd name="T12" fmla="*/ 44 w 5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44" y="0"/>
                  </a:moveTo>
                  <a:cubicBezTo>
                    <a:pt x="43" y="0"/>
                    <a:pt x="43" y="0"/>
                    <a:pt x="43" y="0"/>
                  </a:cubicBezTo>
                  <a:cubicBezTo>
                    <a:pt x="31" y="17"/>
                    <a:pt x="16" y="31"/>
                    <a:pt x="0" y="44"/>
                  </a:cubicBezTo>
                  <a:cubicBezTo>
                    <a:pt x="8" y="54"/>
                    <a:pt x="8" y="54"/>
                    <a:pt x="8" y="54"/>
                  </a:cubicBezTo>
                  <a:cubicBezTo>
                    <a:pt x="25" y="41"/>
                    <a:pt x="40" y="25"/>
                    <a:pt x="54" y="8"/>
                  </a:cubicBezTo>
                  <a:cubicBezTo>
                    <a:pt x="54" y="8"/>
                    <a:pt x="54" y="8"/>
                    <a:pt x="54" y="8"/>
                  </a:cubicBezTo>
                  <a:cubicBezTo>
                    <a:pt x="44" y="0"/>
                    <a:pt x="44" y="0"/>
                    <a:pt x="4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95"/>
            <p:cNvSpPr>
              <a:spLocks/>
            </p:cNvSpPr>
            <p:nvPr/>
          </p:nvSpPr>
          <p:spPr bwMode="auto">
            <a:xfrm>
              <a:off x="2019478" y="2328781"/>
              <a:ext cx="284915" cy="284915"/>
            </a:xfrm>
            <a:custGeom>
              <a:avLst/>
              <a:gdLst>
                <a:gd name="T0" fmla="*/ 46 w 54"/>
                <a:gd name="T1" fmla="*/ 0 h 54"/>
                <a:gd name="T2" fmla="*/ 0 w 54"/>
                <a:gd name="T3" fmla="*/ 46 h 54"/>
                <a:gd name="T4" fmla="*/ 0 w 54"/>
                <a:gd name="T5" fmla="*/ 46 h 54"/>
                <a:gd name="T6" fmla="*/ 11 w 54"/>
                <a:gd name="T7" fmla="*/ 54 h 54"/>
                <a:gd name="T8" fmla="*/ 54 w 54"/>
                <a:gd name="T9" fmla="*/ 11 h 54"/>
                <a:gd name="T10" fmla="*/ 46 w 54"/>
                <a:gd name="T11" fmla="*/ 0 h 54"/>
              </a:gdLst>
              <a:ahLst/>
              <a:cxnLst>
                <a:cxn ang="0">
                  <a:pos x="T0" y="T1"/>
                </a:cxn>
                <a:cxn ang="0">
                  <a:pos x="T2" y="T3"/>
                </a:cxn>
                <a:cxn ang="0">
                  <a:pos x="T4" y="T5"/>
                </a:cxn>
                <a:cxn ang="0">
                  <a:pos x="T6" y="T7"/>
                </a:cxn>
                <a:cxn ang="0">
                  <a:pos x="T8" y="T9"/>
                </a:cxn>
                <a:cxn ang="0">
                  <a:pos x="T10" y="T11"/>
                </a:cxn>
              </a:cxnLst>
              <a:rect l="0" t="0" r="r" b="b"/>
              <a:pathLst>
                <a:path w="54" h="54">
                  <a:moveTo>
                    <a:pt x="46" y="0"/>
                  </a:moveTo>
                  <a:cubicBezTo>
                    <a:pt x="29" y="14"/>
                    <a:pt x="13" y="29"/>
                    <a:pt x="0" y="46"/>
                  </a:cubicBezTo>
                  <a:cubicBezTo>
                    <a:pt x="0" y="46"/>
                    <a:pt x="0" y="46"/>
                    <a:pt x="0" y="46"/>
                  </a:cubicBezTo>
                  <a:cubicBezTo>
                    <a:pt x="11" y="54"/>
                    <a:pt x="11" y="54"/>
                    <a:pt x="11" y="54"/>
                  </a:cubicBezTo>
                  <a:cubicBezTo>
                    <a:pt x="23" y="38"/>
                    <a:pt x="38" y="23"/>
                    <a:pt x="54" y="11"/>
                  </a:cubicBezTo>
                  <a:cubicBezTo>
                    <a:pt x="46" y="0"/>
                    <a:pt x="46" y="0"/>
                    <a:pt x="4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96"/>
            <p:cNvSpPr>
              <a:spLocks/>
            </p:cNvSpPr>
            <p:nvPr/>
          </p:nvSpPr>
          <p:spPr bwMode="auto">
            <a:xfrm>
              <a:off x="4200174" y="3526885"/>
              <a:ext cx="153416" cy="343359"/>
            </a:xfrm>
            <a:custGeom>
              <a:avLst/>
              <a:gdLst>
                <a:gd name="T0" fmla="*/ 16 w 29"/>
                <a:gd name="T1" fmla="*/ 0 h 65"/>
                <a:gd name="T2" fmla="*/ 0 w 29"/>
                <a:gd name="T3" fmla="*/ 60 h 65"/>
                <a:gd name="T4" fmla="*/ 12 w 29"/>
                <a:gd name="T5" fmla="*/ 65 h 65"/>
                <a:gd name="T6" fmla="*/ 29 w 29"/>
                <a:gd name="T7" fmla="*/ 2 h 65"/>
                <a:gd name="T8" fmla="*/ 16 w 29"/>
                <a:gd name="T9" fmla="*/ 0 h 65"/>
              </a:gdLst>
              <a:ahLst/>
              <a:cxnLst>
                <a:cxn ang="0">
                  <a:pos x="T0" y="T1"/>
                </a:cxn>
                <a:cxn ang="0">
                  <a:pos x="T2" y="T3"/>
                </a:cxn>
                <a:cxn ang="0">
                  <a:pos x="T4" y="T5"/>
                </a:cxn>
                <a:cxn ang="0">
                  <a:pos x="T6" y="T7"/>
                </a:cxn>
                <a:cxn ang="0">
                  <a:pos x="T8" y="T9"/>
                </a:cxn>
              </a:cxnLst>
              <a:rect l="0" t="0" r="r" b="b"/>
              <a:pathLst>
                <a:path w="29" h="65">
                  <a:moveTo>
                    <a:pt x="16" y="0"/>
                  </a:moveTo>
                  <a:cubicBezTo>
                    <a:pt x="13" y="21"/>
                    <a:pt x="8" y="41"/>
                    <a:pt x="0" y="60"/>
                  </a:cubicBezTo>
                  <a:cubicBezTo>
                    <a:pt x="12" y="65"/>
                    <a:pt x="12" y="65"/>
                    <a:pt x="12" y="65"/>
                  </a:cubicBezTo>
                  <a:cubicBezTo>
                    <a:pt x="21" y="45"/>
                    <a:pt x="26" y="23"/>
                    <a:pt x="29" y="2"/>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97"/>
            <p:cNvSpPr>
              <a:spLocks/>
            </p:cNvSpPr>
            <p:nvPr/>
          </p:nvSpPr>
          <p:spPr bwMode="auto">
            <a:xfrm>
              <a:off x="2556434" y="2069437"/>
              <a:ext cx="336053" cy="153416"/>
            </a:xfrm>
            <a:custGeom>
              <a:avLst/>
              <a:gdLst>
                <a:gd name="T0" fmla="*/ 63 w 64"/>
                <a:gd name="T1" fmla="*/ 0 h 29"/>
                <a:gd name="T2" fmla="*/ 0 w 64"/>
                <a:gd name="T3" fmla="*/ 17 h 29"/>
                <a:gd name="T4" fmla="*/ 5 w 64"/>
                <a:gd name="T5" fmla="*/ 29 h 29"/>
                <a:gd name="T6" fmla="*/ 64 w 64"/>
                <a:gd name="T7" fmla="*/ 13 h 29"/>
                <a:gd name="T8" fmla="*/ 63 w 64"/>
                <a:gd name="T9" fmla="*/ 0 h 29"/>
              </a:gdLst>
              <a:ahLst/>
              <a:cxnLst>
                <a:cxn ang="0">
                  <a:pos x="T0" y="T1"/>
                </a:cxn>
                <a:cxn ang="0">
                  <a:pos x="T2" y="T3"/>
                </a:cxn>
                <a:cxn ang="0">
                  <a:pos x="T4" y="T5"/>
                </a:cxn>
                <a:cxn ang="0">
                  <a:pos x="T6" y="T7"/>
                </a:cxn>
                <a:cxn ang="0">
                  <a:pos x="T8" y="T9"/>
                </a:cxn>
              </a:cxnLst>
              <a:rect l="0" t="0" r="r" b="b"/>
              <a:pathLst>
                <a:path w="64" h="29">
                  <a:moveTo>
                    <a:pt x="63" y="0"/>
                  </a:moveTo>
                  <a:cubicBezTo>
                    <a:pt x="41" y="3"/>
                    <a:pt x="20" y="9"/>
                    <a:pt x="0" y="17"/>
                  </a:cubicBezTo>
                  <a:cubicBezTo>
                    <a:pt x="5" y="29"/>
                    <a:pt x="5" y="29"/>
                    <a:pt x="5" y="29"/>
                  </a:cubicBezTo>
                  <a:cubicBezTo>
                    <a:pt x="24" y="21"/>
                    <a:pt x="44" y="16"/>
                    <a:pt x="64" y="13"/>
                  </a:cubicBezTo>
                  <a:cubicBezTo>
                    <a:pt x="63" y="0"/>
                    <a:pt x="63" y="0"/>
                    <a:pt x="6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98"/>
            <p:cNvSpPr>
              <a:spLocks/>
            </p:cNvSpPr>
            <p:nvPr/>
          </p:nvSpPr>
          <p:spPr bwMode="auto">
            <a:xfrm>
              <a:off x="4200174" y="2865737"/>
              <a:ext cx="153416" cy="339707"/>
            </a:xfrm>
            <a:custGeom>
              <a:avLst/>
              <a:gdLst>
                <a:gd name="T0" fmla="*/ 12 w 29"/>
                <a:gd name="T1" fmla="*/ 0 h 65"/>
                <a:gd name="T2" fmla="*/ 0 w 29"/>
                <a:gd name="T3" fmla="*/ 5 h 65"/>
                <a:gd name="T4" fmla="*/ 16 w 29"/>
                <a:gd name="T5" fmla="*/ 65 h 65"/>
                <a:gd name="T6" fmla="*/ 29 w 29"/>
                <a:gd name="T7" fmla="*/ 63 h 65"/>
                <a:gd name="T8" fmla="*/ 12 w 29"/>
                <a:gd name="T9" fmla="*/ 0 h 65"/>
              </a:gdLst>
              <a:ahLst/>
              <a:cxnLst>
                <a:cxn ang="0">
                  <a:pos x="T0" y="T1"/>
                </a:cxn>
                <a:cxn ang="0">
                  <a:pos x="T2" y="T3"/>
                </a:cxn>
                <a:cxn ang="0">
                  <a:pos x="T4" y="T5"/>
                </a:cxn>
                <a:cxn ang="0">
                  <a:pos x="T6" y="T7"/>
                </a:cxn>
                <a:cxn ang="0">
                  <a:pos x="T8" y="T9"/>
                </a:cxn>
              </a:cxnLst>
              <a:rect l="0" t="0" r="r" b="b"/>
              <a:pathLst>
                <a:path w="29" h="65">
                  <a:moveTo>
                    <a:pt x="12" y="0"/>
                  </a:moveTo>
                  <a:cubicBezTo>
                    <a:pt x="0" y="5"/>
                    <a:pt x="0" y="5"/>
                    <a:pt x="0" y="5"/>
                  </a:cubicBezTo>
                  <a:cubicBezTo>
                    <a:pt x="8" y="24"/>
                    <a:pt x="13" y="44"/>
                    <a:pt x="16" y="65"/>
                  </a:cubicBezTo>
                  <a:cubicBezTo>
                    <a:pt x="29" y="63"/>
                    <a:pt x="29" y="63"/>
                    <a:pt x="29" y="63"/>
                  </a:cubicBezTo>
                  <a:cubicBezTo>
                    <a:pt x="26" y="41"/>
                    <a:pt x="20" y="2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99"/>
            <p:cNvSpPr>
              <a:spLocks/>
            </p:cNvSpPr>
            <p:nvPr/>
          </p:nvSpPr>
          <p:spPr bwMode="auto">
            <a:xfrm>
              <a:off x="3217582" y="2069437"/>
              <a:ext cx="336053" cy="153416"/>
            </a:xfrm>
            <a:custGeom>
              <a:avLst/>
              <a:gdLst>
                <a:gd name="T0" fmla="*/ 2 w 64"/>
                <a:gd name="T1" fmla="*/ 0 h 29"/>
                <a:gd name="T2" fmla="*/ 0 w 64"/>
                <a:gd name="T3" fmla="*/ 13 h 29"/>
                <a:gd name="T4" fmla="*/ 59 w 64"/>
                <a:gd name="T5" fmla="*/ 29 h 29"/>
                <a:gd name="T6" fmla="*/ 64 w 64"/>
                <a:gd name="T7" fmla="*/ 17 h 29"/>
                <a:gd name="T8" fmla="*/ 2 w 64"/>
                <a:gd name="T9" fmla="*/ 0 h 29"/>
              </a:gdLst>
              <a:ahLst/>
              <a:cxnLst>
                <a:cxn ang="0">
                  <a:pos x="T0" y="T1"/>
                </a:cxn>
                <a:cxn ang="0">
                  <a:pos x="T2" y="T3"/>
                </a:cxn>
                <a:cxn ang="0">
                  <a:pos x="T4" y="T5"/>
                </a:cxn>
                <a:cxn ang="0">
                  <a:pos x="T6" y="T7"/>
                </a:cxn>
                <a:cxn ang="0">
                  <a:pos x="T8" y="T9"/>
                </a:cxn>
              </a:cxnLst>
              <a:rect l="0" t="0" r="r" b="b"/>
              <a:pathLst>
                <a:path w="64" h="29">
                  <a:moveTo>
                    <a:pt x="2" y="0"/>
                  </a:moveTo>
                  <a:cubicBezTo>
                    <a:pt x="0" y="13"/>
                    <a:pt x="0" y="13"/>
                    <a:pt x="0" y="13"/>
                  </a:cubicBezTo>
                  <a:cubicBezTo>
                    <a:pt x="20" y="16"/>
                    <a:pt x="40" y="21"/>
                    <a:pt x="59" y="29"/>
                  </a:cubicBezTo>
                  <a:cubicBezTo>
                    <a:pt x="64" y="17"/>
                    <a:pt x="64" y="17"/>
                    <a:pt x="64" y="17"/>
                  </a:cubicBezTo>
                  <a:cubicBezTo>
                    <a:pt x="44" y="9"/>
                    <a:pt x="23"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00"/>
            <p:cNvSpPr>
              <a:spLocks/>
            </p:cNvSpPr>
            <p:nvPr/>
          </p:nvSpPr>
          <p:spPr bwMode="auto">
            <a:xfrm>
              <a:off x="3812982" y="2328781"/>
              <a:ext cx="284915" cy="284915"/>
            </a:xfrm>
            <a:custGeom>
              <a:avLst/>
              <a:gdLst>
                <a:gd name="T0" fmla="*/ 8 w 54"/>
                <a:gd name="T1" fmla="*/ 0 h 54"/>
                <a:gd name="T2" fmla="*/ 0 w 54"/>
                <a:gd name="T3" fmla="*/ 11 h 54"/>
                <a:gd name="T4" fmla="*/ 0 w 54"/>
                <a:gd name="T5" fmla="*/ 11 h 54"/>
                <a:gd name="T6" fmla="*/ 0 w 54"/>
                <a:gd name="T7" fmla="*/ 11 h 54"/>
                <a:gd name="T8" fmla="*/ 1 w 54"/>
                <a:gd name="T9" fmla="*/ 11 h 54"/>
                <a:gd name="T10" fmla="*/ 27 w 54"/>
                <a:gd name="T11" fmla="*/ 36 h 54"/>
                <a:gd name="T12" fmla="*/ 28 w 54"/>
                <a:gd name="T13" fmla="*/ 36 h 54"/>
                <a:gd name="T14" fmla="*/ 29 w 54"/>
                <a:gd name="T15" fmla="*/ 37 h 54"/>
                <a:gd name="T16" fmla="*/ 43 w 54"/>
                <a:gd name="T17" fmla="*/ 54 h 54"/>
                <a:gd name="T18" fmla="*/ 54 w 54"/>
                <a:gd name="T19" fmla="*/ 46 h 54"/>
                <a:gd name="T20" fmla="*/ 38 w 54"/>
                <a:gd name="T21" fmla="*/ 28 h 54"/>
                <a:gd name="T22" fmla="*/ 37 w 54"/>
                <a:gd name="T23" fmla="*/ 27 h 54"/>
                <a:gd name="T24" fmla="*/ 9 w 54"/>
                <a:gd name="T25" fmla="*/ 1 h 54"/>
                <a:gd name="T26" fmla="*/ 8 w 54"/>
                <a:gd name="T27" fmla="*/ 1 h 54"/>
                <a:gd name="T28" fmla="*/ 8 w 54"/>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4">
                  <a:moveTo>
                    <a:pt x="8" y="0"/>
                  </a:moveTo>
                  <a:cubicBezTo>
                    <a:pt x="0" y="11"/>
                    <a:pt x="0" y="11"/>
                    <a:pt x="0" y="11"/>
                  </a:cubicBezTo>
                  <a:cubicBezTo>
                    <a:pt x="0" y="11"/>
                    <a:pt x="0" y="11"/>
                    <a:pt x="0" y="11"/>
                  </a:cubicBezTo>
                  <a:cubicBezTo>
                    <a:pt x="0" y="11"/>
                    <a:pt x="0" y="11"/>
                    <a:pt x="0" y="11"/>
                  </a:cubicBezTo>
                  <a:cubicBezTo>
                    <a:pt x="1" y="11"/>
                    <a:pt x="1" y="11"/>
                    <a:pt x="1" y="11"/>
                  </a:cubicBezTo>
                  <a:cubicBezTo>
                    <a:pt x="10" y="19"/>
                    <a:pt x="19" y="27"/>
                    <a:pt x="27" y="36"/>
                  </a:cubicBezTo>
                  <a:cubicBezTo>
                    <a:pt x="28" y="36"/>
                    <a:pt x="28" y="36"/>
                    <a:pt x="28" y="36"/>
                  </a:cubicBezTo>
                  <a:cubicBezTo>
                    <a:pt x="28" y="36"/>
                    <a:pt x="28" y="37"/>
                    <a:pt x="29" y="37"/>
                  </a:cubicBezTo>
                  <a:cubicBezTo>
                    <a:pt x="34" y="42"/>
                    <a:pt x="39" y="48"/>
                    <a:pt x="43" y="54"/>
                  </a:cubicBezTo>
                  <a:cubicBezTo>
                    <a:pt x="54" y="46"/>
                    <a:pt x="54" y="46"/>
                    <a:pt x="54" y="46"/>
                  </a:cubicBezTo>
                  <a:cubicBezTo>
                    <a:pt x="49" y="40"/>
                    <a:pt x="44" y="34"/>
                    <a:pt x="38" y="28"/>
                  </a:cubicBezTo>
                  <a:cubicBezTo>
                    <a:pt x="38" y="28"/>
                    <a:pt x="37" y="27"/>
                    <a:pt x="37" y="27"/>
                  </a:cubicBezTo>
                  <a:cubicBezTo>
                    <a:pt x="28" y="18"/>
                    <a:pt x="19" y="9"/>
                    <a:pt x="9" y="1"/>
                  </a:cubicBezTo>
                  <a:cubicBezTo>
                    <a:pt x="8" y="1"/>
                    <a:pt x="8" y="1"/>
                    <a:pt x="8" y="1"/>
                  </a:cubicBezTo>
                  <a:cubicBezTo>
                    <a:pt x="8" y="0"/>
                    <a:pt x="8" y="0"/>
                    <a:pt x="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49"/>
            <p:cNvSpPr>
              <a:spLocks/>
            </p:cNvSpPr>
            <p:nvPr/>
          </p:nvSpPr>
          <p:spPr bwMode="auto">
            <a:xfrm>
              <a:off x="854250" y="1824701"/>
              <a:ext cx="745162" cy="2107641"/>
            </a:xfrm>
            <a:custGeom>
              <a:avLst/>
              <a:gdLst>
                <a:gd name="T0" fmla="*/ 126 w 142"/>
                <a:gd name="T1" fmla="*/ 0 h 401"/>
                <a:gd name="T2" fmla="*/ 18 w 142"/>
                <a:gd name="T3" fmla="*/ 190 h 401"/>
                <a:gd name="T4" fmla="*/ 19 w 142"/>
                <a:gd name="T5" fmla="*/ 401 h 401"/>
                <a:gd name="T6" fmla="*/ 40 w 142"/>
                <a:gd name="T7" fmla="*/ 395 h 401"/>
                <a:gd name="T8" fmla="*/ 142 w 142"/>
                <a:gd name="T9" fmla="*/ 16 h 401"/>
                <a:gd name="T10" fmla="*/ 126 w 142"/>
                <a:gd name="T11" fmla="*/ 0 h 401"/>
              </a:gdLst>
              <a:ahLst/>
              <a:cxnLst>
                <a:cxn ang="0">
                  <a:pos x="T0" y="T1"/>
                </a:cxn>
                <a:cxn ang="0">
                  <a:pos x="T2" y="T3"/>
                </a:cxn>
                <a:cxn ang="0">
                  <a:pos x="T4" y="T5"/>
                </a:cxn>
                <a:cxn ang="0">
                  <a:pos x="T6" y="T7"/>
                </a:cxn>
                <a:cxn ang="0">
                  <a:pos x="T8" y="T9"/>
                </a:cxn>
                <a:cxn ang="0">
                  <a:pos x="T10" y="T11"/>
                </a:cxn>
              </a:cxnLst>
              <a:rect l="0" t="0" r="r" b="b"/>
              <a:pathLst>
                <a:path w="142" h="401">
                  <a:moveTo>
                    <a:pt x="126" y="0"/>
                  </a:moveTo>
                  <a:cubicBezTo>
                    <a:pt x="74" y="53"/>
                    <a:pt x="36" y="118"/>
                    <a:pt x="18" y="190"/>
                  </a:cubicBezTo>
                  <a:cubicBezTo>
                    <a:pt x="0" y="259"/>
                    <a:pt x="1" y="332"/>
                    <a:pt x="19" y="401"/>
                  </a:cubicBezTo>
                  <a:cubicBezTo>
                    <a:pt x="40" y="395"/>
                    <a:pt x="40" y="395"/>
                    <a:pt x="40" y="395"/>
                  </a:cubicBezTo>
                  <a:cubicBezTo>
                    <a:pt x="4" y="260"/>
                    <a:pt x="43" y="115"/>
                    <a:pt x="142" y="16"/>
                  </a:cubicBezTo>
                  <a:cubicBezTo>
                    <a:pt x="126" y="0"/>
                    <a:pt x="126" y="0"/>
                    <a:pt x="1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50"/>
            <p:cNvSpPr>
              <a:spLocks/>
            </p:cNvSpPr>
            <p:nvPr/>
          </p:nvSpPr>
          <p:spPr bwMode="auto">
            <a:xfrm>
              <a:off x="2497990" y="4827266"/>
              <a:ext cx="2107638" cy="719594"/>
            </a:xfrm>
            <a:custGeom>
              <a:avLst/>
              <a:gdLst>
                <a:gd name="T0" fmla="*/ 385 w 401"/>
                <a:gd name="T1" fmla="*/ 0 h 137"/>
                <a:gd name="T2" fmla="*/ 385 w 401"/>
                <a:gd name="T3" fmla="*/ 0 h 137"/>
                <a:gd name="T4" fmla="*/ 106 w 401"/>
                <a:gd name="T5" fmla="*/ 115 h 137"/>
                <a:gd name="T6" fmla="*/ 5 w 401"/>
                <a:gd name="T7" fmla="*/ 102 h 137"/>
                <a:gd name="T8" fmla="*/ 0 w 401"/>
                <a:gd name="T9" fmla="*/ 123 h 137"/>
                <a:gd name="T10" fmla="*/ 107 w 401"/>
                <a:gd name="T11" fmla="*/ 137 h 137"/>
                <a:gd name="T12" fmla="*/ 211 w 401"/>
                <a:gd name="T13" fmla="*/ 124 h 137"/>
                <a:gd name="T14" fmla="*/ 400 w 401"/>
                <a:gd name="T15" fmla="*/ 16 h 137"/>
                <a:gd name="T16" fmla="*/ 401 w 401"/>
                <a:gd name="T17" fmla="*/ 15 h 137"/>
                <a:gd name="T18" fmla="*/ 385 w 401"/>
                <a:gd name="T1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137">
                  <a:moveTo>
                    <a:pt x="385" y="0"/>
                  </a:moveTo>
                  <a:cubicBezTo>
                    <a:pt x="385" y="0"/>
                    <a:pt x="385" y="0"/>
                    <a:pt x="385" y="0"/>
                  </a:cubicBezTo>
                  <a:cubicBezTo>
                    <a:pt x="310" y="75"/>
                    <a:pt x="209" y="115"/>
                    <a:pt x="106" y="115"/>
                  </a:cubicBezTo>
                  <a:cubicBezTo>
                    <a:pt x="72" y="115"/>
                    <a:pt x="38" y="111"/>
                    <a:pt x="5" y="102"/>
                  </a:cubicBezTo>
                  <a:cubicBezTo>
                    <a:pt x="0" y="123"/>
                    <a:pt x="0" y="123"/>
                    <a:pt x="0" y="123"/>
                  </a:cubicBezTo>
                  <a:cubicBezTo>
                    <a:pt x="35" y="132"/>
                    <a:pt x="71" y="137"/>
                    <a:pt x="107" y="137"/>
                  </a:cubicBezTo>
                  <a:cubicBezTo>
                    <a:pt x="142" y="137"/>
                    <a:pt x="177" y="133"/>
                    <a:pt x="211" y="124"/>
                  </a:cubicBezTo>
                  <a:cubicBezTo>
                    <a:pt x="282" y="105"/>
                    <a:pt x="348" y="68"/>
                    <a:pt x="400" y="16"/>
                  </a:cubicBezTo>
                  <a:cubicBezTo>
                    <a:pt x="401" y="15"/>
                    <a:pt x="401" y="15"/>
                    <a:pt x="401" y="15"/>
                  </a:cubicBezTo>
                  <a:cubicBezTo>
                    <a:pt x="385" y="0"/>
                    <a:pt x="385" y="0"/>
                    <a:pt x="38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51"/>
            <p:cNvSpPr>
              <a:spLocks/>
            </p:cNvSpPr>
            <p:nvPr/>
          </p:nvSpPr>
          <p:spPr bwMode="auto">
            <a:xfrm>
              <a:off x="3590163" y="1262177"/>
              <a:ext cx="1574336" cy="1567033"/>
            </a:xfrm>
            <a:custGeom>
              <a:avLst/>
              <a:gdLst>
                <a:gd name="T0" fmla="*/ 5 w 299"/>
                <a:gd name="T1" fmla="*/ 0 h 298"/>
                <a:gd name="T2" fmla="*/ 0 w 299"/>
                <a:gd name="T3" fmla="*/ 21 h 298"/>
                <a:gd name="T4" fmla="*/ 177 w 299"/>
                <a:gd name="T5" fmla="*/ 122 h 298"/>
                <a:gd name="T6" fmla="*/ 278 w 299"/>
                <a:gd name="T7" fmla="*/ 298 h 298"/>
                <a:gd name="T8" fmla="*/ 299 w 299"/>
                <a:gd name="T9" fmla="*/ 292 h 298"/>
                <a:gd name="T10" fmla="*/ 192 w 299"/>
                <a:gd name="T11" fmla="*/ 107 h 298"/>
                <a:gd name="T12" fmla="*/ 5 w 299"/>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299" h="298">
                  <a:moveTo>
                    <a:pt x="5" y="0"/>
                  </a:moveTo>
                  <a:cubicBezTo>
                    <a:pt x="0" y="21"/>
                    <a:pt x="0" y="21"/>
                    <a:pt x="0" y="21"/>
                  </a:cubicBezTo>
                  <a:cubicBezTo>
                    <a:pt x="66" y="38"/>
                    <a:pt x="128" y="73"/>
                    <a:pt x="177" y="122"/>
                  </a:cubicBezTo>
                  <a:cubicBezTo>
                    <a:pt x="225" y="171"/>
                    <a:pt x="260" y="232"/>
                    <a:pt x="278" y="298"/>
                  </a:cubicBezTo>
                  <a:cubicBezTo>
                    <a:pt x="299" y="292"/>
                    <a:pt x="299" y="292"/>
                    <a:pt x="299" y="292"/>
                  </a:cubicBezTo>
                  <a:cubicBezTo>
                    <a:pt x="280" y="222"/>
                    <a:pt x="243" y="158"/>
                    <a:pt x="192" y="107"/>
                  </a:cubicBezTo>
                  <a:cubicBezTo>
                    <a:pt x="140" y="55"/>
                    <a:pt x="76" y="1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52"/>
            <p:cNvSpPr>
              <a:spLocks/>
            </p:cNvSpPr>
            <p:nvPr/>
          </p:nvSpPr>
          <p:spPr bwMode="auto">
            <a:xfrm>
              <a:off x="4079632" y="1970811"/>
              <a:ext cx="131499" cy="146110"/>
            </a:xfrm>
            <a:custGeom>
              <a:avLst/>
              <a:gdLst>
                <a:gd name="T0" fmla="*/ 20 w 25"/>
                <a:gd name="T1" fmla="*/ 0 h 28"/>
                <a:gd name="T2" fmla="*/ 0 w 25"/>
                <a:gd name="T3" fmla="*/ 25 h 28"/>
                <a:gd name="T4" fmla="*/ 4 w 25"/>
                <a:gd name="T5" fmla="*/ 28 h 28"/>
                <a:gd name="T6" fmla="*/ 25 w 25"/>
                <a:gd name="T7" fmla="*/ 4 h 28"/>
                <a:gd name="T8" fmla="*/ 20 w 25"/>
                <a:gd name="T9" fmla="*/ 0 h 28"/>
              </a:gdLst>
              <a:ahLst/>
              <a:cxnLst>
                <a:cxn ang="0">
                  <a:pos x="T0" y="T1"/>
                </a:cxn>
                <a:cxn ang="0">
                  <a:pos x="T2" y="T3"/>
                </a:cxn>
                <a:cxn ang="0">
                  <a:pos x="T4" y="T5"/>
                </a:cxn>
                <a:cxn ang="0">
                  <a:pos x="T6" y="T7"/>
                </a:cxn>
                <a:cxn ang="0">
                  <a:pos x="T8" y="T9"/>
                </a:cxn>
              </a:cxnLst>
              <a:rect l="0" t="0" r="r" b="b"/>
              <a:pathLst>
                <a:path w="25" h="28">
                  <a:moveTo>
                    <a:pt x="20" y="0"/>
                  </a:moveTo>
                  <a:cubicBezTo>
                    <a:pt x="0" y="25"/>
                    <a:pt x="0" y="25"/>
                    <a:pt x="0" y="25"/>
                  </a:cubicBezTo>
                  <a:cubicBezTo>
                    <a:pt x="2" y="26"/>
                    <a:pt x="3" y="27"/>
                    <a:pt x="4" y="28"/>
                  </a:cubicBezTo>
                  <a:cubicBezTo>
                    <a:pt x="25" y="4"/>
                    <a:pt x="25" y="4"/>
                    <a:pt x="25" y="4"/>
                  </a:cubicBezTo>
                  <a:cubicBezTo>
                    <a:pt x="23" y="2"/>
                    <a:pt x="22" y="1"/>
                    <a:pt x="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53"/>
            <p:cNvSpPr>
              <a:spLocks/>
            </p:cNvSpPr>
            <p:nvPr/>
          </p:nvSpPr>
          <p:spPr bwMode="auto">
            <a:xfrm>
              <a:off x="3955438" y="1864883"/>
              <a:ext cx="113234" cy="157070"/>
            </a:xfrm>
            <a:custGeom>
              <a:avLst/>
              <a:gdLst>
                <a:gd name="T0" fmla="*/ 17 w 22"/>
                <a:gd name="T1" fmla="*/ 0 h 30"/>
                <a:gd name="T2" fmla="*/ 0 w 22"/>
                <a:gd name="T3" fmla="*/ 27 h 30"/>
                <a:gd name="T4" fmla="*/ 4 w 22"/>
                <a:gd name="T5" fmla="*/ 30 h 30"/>
                <a:gd name="T6" fmla="*/ 22 w 22"/>
                <a:gd name="T7" fmla="*/ 3 h 30"/>
                <a:gd name="T8" fmla="*/ 17 w 22"/>
                <a:gd name="T9" fmla="*/ 0 h 30"/>
              </a:gdLst>
              <a:ahLst/>
              <a:cxnLst>
                <a:cxn ang="0">
                  <a:pos x="T0" y="T1"/>
                </a:cxn>
                <a:cxn ang="0">
                  <a:pos x="T2" y="T3"/>
                </a:cxn>
                <a:cxn ang="0">
                  <a:pos x="T4" y="T5"/>
                </a:cxn>
                <a:cxn ang="0">
                  <a:pos x="T6" y="T7"/>
                </a:cxn>
                <a:cxn ang="0">
                  <a:pos x="T8" y="T9"/>
                </a:cxn>
              </a:cxnLst>
              <a:rect l="0" t="0" r="r" b="b"/>
              <a:pathLst>
                <a:path w="22" h="30">
                  <a:moveTo>
                    <a:pt x="17" y="0"/>
                  </a:moveTo>
                  <a:cubicBezTo>
                    <a:pt x="0" y="27"/>
                    <a:pt x="0" y="27"/>
                    <a:pt x="0" y="27"/>
                  </a:cubicBezTo>
                  <a:cubicBezTo>
                    <a:pt x="1" y="28"/>
                    <a:pt x="3" y="29"/>
                    <a:pt x="4" y="30"/>
                  </a:cubicBezTo>
                  <a:cubicBezTo>
                    <a:pt x="22" y="3"/>
                    <a:pt x="22" y="3"/>
                    <a:pt x="22" y="3"/>
                  </a:cubicBezTo>
                  <a:cubicBezTo>
                    <a:pt x="21" y="2"/>
                    <a:pt x="19" y="1"/>
                    <a:pt x="1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54"/>
            <p:cNvSpPr>
              <a:spLocks/>
            </p:cNvSpPr>
            <p:nvPr/>
          </p:nvSpPr>
          <p:spPr bwMode="auto">
            <a:xfrm>
              <a:off x="3816633" y="1777216"/>
              <a:ext cx="105929" cy="160721"/>
            </a:xfrm>
            <a:custGeom>
              <a:avLst/>
              <a:gdLst>
                <a:gd name="T0" fmla="*/ 15 w 20"/>
                <a:gd name="T1" fmla="*/ 0 h 31"/>
                <a:gd name="T2" fmla="*/ 0 w 20"/>
                <a:gd name="T3" fmla="*/ 29 h 31"/>
                <a:gd name="T4" fmla="*/ 4 w 20"/>
                <a:gd name="T5" fmla="*/ 31 h 31"/>
                <a:gd name="T6" fmla="*/ 20 w 20"/>
                <a:gd name="T7" fmla="*/ 3 h 31"/>
                <a:gd name="T8" fmla="*/ 15 w 20"/>
                <a:gd name="T9" fmla="*/ 0 h 31"/>
              </a:gdLst>
              <a:ahLst/>
              <a:cxnLst>
                <a:cxn ang="0">
                  <a:pos x="T0" y="T1"/>
                </a:cxn>
                <a:cxn ang="0">
                  <a:pos x="T2" y="T3"/>
                </a:cxn>
                <a:cxn ang="0">
                  <a:pos x="T4" y="T5"/>
                </a:cxn>
                <a:cxn ang="0">
                  <a:pos x="T6" y="T7"/>
                </a:cxn>
                <a:cxn ang="0">
                  <a:pos x="T8" y="T9"/>
                </a:cxn>
              </a:cxnLst>
              <a:rect l="0" t="0" r="r" b="b"/>
              <a:pathLst>
                <a:path w="20" h="31">
                  <a:moveTo>
                    <a:pt x="15" y="0"/>
                  </a:moveTo>
                  <a:cubicBezTo>
                    <a:pt x="0" y="29"/>
                    <a:pt x="0" y="29"/>
                    <a:pt x="0" y="29"/>
                  </a:cubicBezTo>
                  <a:cubicBezTo>
                    <a:pt x="1" y="29"/>
                    <a:pt x="3" y="30"/>
                    <a:pt x="4" y="31"/>
                  </a:cubicBezTo>
                  <a:cubicBezTo>
                    <a:pt x="20" y="3"/>
                    <a:pt x="20" y="3"/>
                    <a:pt x="20" y="3"/>
                  </a:cubicBezTo>
                  <a:cubicBezTo>
                    <a:pt x="18" y="2"/>
                    <a:pt x="1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55"/>
            <p:cNvSpPr>
              <a:spLocks/>
            </p:cNvSpPr>
            <p:nvPr/>
          </p:nvSpPr>
          <p:spPr bwMode="auto">
            <a:xfrm>
              <a:off x="3670523" y="1700507"/>
              <a:ext cx="94972" cy="171681"/>
            </a:xfrm>
            <a:custGeom>
              <a:avLst/>
              <a:gdLst>
                <a:gd name="T0" fmla="*/ 12 w 18"/>
                <a:gd name="T1" fmla="*/ 0 h 32"/>
                <a:gd name="T2" fmla="*/ 0 w 18"/>
                <a:gd name="T3" fmla="*/ 30 h 32"/>
                <a:gd name="T4" fmla="*/ 5 w 18"/>
                <a:gd name="T5" fmla="*/ 32 h 32"/>
                <a:gd name="T6" fmla="*/ 18 w 18"/>
                <a:gd name="T7" fmla="*/ 2 h 32"/>
                <a:gd name="T8" fmla="*/ 12 w 18"/>
                <a:gd name="T9" fmla="*/ 0 h 32"/>
              </a:gdLst>
              <a:ahLst/>
              <a:cxnLst>
                <a:cxn ang="0">
                  <a:pos x="T0" y="T1"/>
                </a:cxn>
                <a:cxn ang="0">
                  <a:pos x="T2" y="T3"/>
                </a:cxn>
                <a:cxn ang="0">
                  <a:pos x="T4" y="T5"/>
                </a:cxn>
                <a:cxn ang="0">
                  <a:pos x="T6" y="T7"/>
                </a:cxn>
                <a:cxn ang="0">
                  <a:pos x="T8" y="T9"/>
                </a:cxn>
              </a:cxnLst>
              <a:rect l="0" t="0" r="r" b="b"/>
              <a:pathLst>
                <a:path w="18" h="32">
                  <a:moveTo>
                    <a:pt x="12" y="0"/>
                  </a:moveTo>
                  <a:cubicBezTo>
                    <a:pt x="0" y="30"/>
                    <a:pt x="0" y="30"/>
                    <a:pt x="0" y="30"/>
                  </a:cubicBezTo>
                  <a:cubicBezTo>
                    <a:pt x="2" y="30"/>
                    <a:pt x="4" y="31"/>
                    <a:pt x="5" y="32"/>
                  </a:cubicBezTo>
                  <a:cubicBezTo>
                    <a:pt x="18" y="2"/>
                    <a:pt x="18" y="2"/>
                    <a:pt x="18" y="2"/>
                  </a:cubicBezTo>
                  <a:cubicBezTo>
                    <a:pt x="16" y="2"/>
                    <a:pt x="14" y="1"/>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56"/>
            <p:cNvSpPr>
              <a:spLocks/>
            </p:cNvSpPr>
            <p:nvPr/>
          </p:nvSpPr>
          <p:spPr bwMode="auto">
            <a:xfrm>
              <a:off x="3524413" y="1645717"/>
              <a:ext cx="73055" cy="168027"/>
            </a:xfrm>
            <a:custGeom>
              <a:avLst/>
              <a:gdLst>
                <a:gd name="T0" fmla="*/ 9 w 14"/>
                <a:gd name="T1" fmla="*/ 0 h 32"/>
                <a:gd name="T2" fmla="*/ 0 w 14"/>
                <a:gd name="T3" fmla="*/ 31 h 32"/>
                <a:gd name="T4" fmla="*/ 5 w 14"/>
                <a:gd name="T5" fmla="*/ 32 h 32"/>
                <a:gd name="T6" fmla="*/ 14 w 14"/>
                <a:gd name="T7" fmla="*/ 2 h 32"/>
                <a:gd name="T8" fmla="*/ 9 w 14"/>
                <a:gd name="T9" fmla="*/ 0 h 32"/>
              </a:gdLst>
              <a:ahLst/>
              <a:cxnLst>
                <a:cxn ang="0">
                  <a:pos x="T0" y="T1"/>
                </a:cxn>
                <a:cxn ang="0">
                  <a:pos x="T2" y="T3"/>
                </a:cxn>
                <a:cxn ang="0">
                  <a:pos x="T4" y="T5"/>
                </a:cxn>
                <a:cxn ang="0">
                  <a:pos x="T6" y="T7"/>
                </a:cxn>
                <a:cxn ang="0">
                  <a:pos x="T8" y="T9"/>
                </a:cxn>
              </a:cxnLst>
              <a:rect l="0" t="0" r="r" b="b"/>
              <a:pathLst>
                <a:path w="14" h="32">
                  <a:moveTo>
                    <a:pt x="9" y="0"/>
                  </a:moveTo>
                  <a:cubicBezTo>
                    <a:pt x="0" y="31"/>
                    <a:pt x="0" y="31"/>
                    <a:pt x="0" y="31"/>
                  </a:cubicBezTo>
                  <a:cubicBezTo>
                    <a:pt x="1" y="31"/>
                    <a:pt x="3" y="32"/>
                    <a:pt x="5" y="32"/>
                  </a:cubicBezTo>
                  <a:cubicBezTo>
                    <a:pt x="14" y="2"/>
                    <a:pt x="14" y="2"/>
                    <a:pt x="14" y="2"/>
                  </a:cubicBezTo>
                  <a:cubicBezTo>
                    <a:pt x="12" y="1"/>
                    <a:pt x="11" y="1"/>
                    <a:pt x="9"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57"/>
            <p:cNvSpPr>
              <a:spLocks/>
            </p:cNvSpPr>
            <p:nvPr/>
          </p:nvSpPr>
          <p:spPr bwMode="auto">
            <a:xfrm>
              <a:off x="3367346" y="1601884"/>
              <a:ext cx="62096" cy="175332"/>
            </a:xfrm>
            <a:custGeom>
              <a:avLst/>
              <a:gdLst>
                <a:gd name="T0" fmla="*/ 6 w 12"/>
                <a:gd name="T1" fmla="*/ 0 h 33"/>
                <a:gd name="T2" fmla="*/ 0 w 12"/>
                <a:gd name="T3" fmla="*/ 32 h 33"/>
                <a:gd name="T4" fmla="*/ 5 w 12"/>
                <a:gd name="T5" fmla="*/ 33 h 33"/>
                <a:gd name="T6" fmla="*/ 12 w 12"/>
                <a:gd name="T7" fmla="*/ 1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0" y="32"/>
                    <a:pt x="0" y="32"/>
                    <a:pt x="0" y="32"/>
                  </a:cubicBezTo>
                  <a:cubicBezTo>
                    <a:pt x="2" y="32"/>
                    <a:pt x="4" y="32"/>
                    <a:pt x="5" y="33"/>
                  </a:cubicBezTo>
                  <a:cubicBezTo>
                    <a:pt x="12" y="1"/>
                    <a:pt x="12" y="1"/>
                    <a:pt x="12" y="1"/>
                  </a:cubicBezTo>
                  <a:cubicBezTo>
                    <a:pt x="10" y="1"/>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58"/>
            <p:cNvSpPr>
              <a:spLocks/>
            </p:cNvSpPr>
            <p:nvPr/>
          </p:nvSpPr>
          <p:spPr bwMode="auto">
            <a:xfrm>
              <a:off x="3213930" y="1579968"/>
              <a:ext cx="40179" cy="168027"/>
            </a:xfrm>
            <a:custGeom>
              <a:avLst/>
              <a:gdLst>
                <a:gd name="T0" fmla="*/ 2 w 8"/>
                <a:gd name="T1" fmla="*/ 0 h 32"/>
                <a:gd name="T2" fmla="*/ 0 w 8"/>
                <a:gd name="T3" fmla="*/ 31 h 32"/>
                <a:gd name="T4" fmla="*/ 5 w 8"/>
                <a:gd name="T5" fmla="*/ 32 h 32"/>
                <a:gd name="T6" fmla="*/ 8 w 8"/>
                <a:gd name="T7" fmla="*/ 0 h 32"/>
                <a:gd name="T8" fmla="*/ 2 w 8"/>
                <a:gd name="T9" fmla="*/ 0 h 32"/>
              </a:gdLst>
              <a:ahLst/>
              <a:cxnLst>
                <a:cxn ang="0">
                  <a:pos x="T0" y="T1"/>
                </a:cxn>
                <a:cxn ang="0">
                  <a:pos x="T2" y="T3"/>
                </a:cxn>
                <a:cxn ang="0">
                  <a:pos x="T4" y="T5"/>
                </a:cxn>
                <a:cxn ang="0">
                  <a:pos x="T6" y="T7"/>
                </a:cxn>
                <a:cxn ang="0">
                  <a:pos x="T8" y="T9"/>
                </a:cxn>
              </a:cxnLst>
              <a:rect l="0" t="0" r="r" b="b"/>
              <a:pathLst>
                <a:path w="8" h="32">
                  <a:moveTo>
                    <a:pt x="2" y="0"/>
                  </a:moveTo>
                  <a:cubicBezTo>
                    <a:pt x="0" y="31"/>
                    <a:pt x="0" y="31"/>
                    <a:pt x="0" y="31"/>
                  </a:cubicBezTo>
                  <a:cubicBezTo>
                    <a:pt x="1" y="32"/>
                    <a:pt x="3" y="32"/>
                    <a:pt x="5" y="32"/>
                  </a:cubicBezTo>
                  <a:cubicBezTo>
                    <a:pt x="8" y="0"/>
                    <a:pt x="8" y="0"/>
                    <a:pt x="8" y="0"/>
                  </a:cubicBezTo>
                  <a:cubicBezTo>
                    <a:pt x="6" y="0"/>
                    <a:pt x="4"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59"/>
            <p:cNvSpPr>
              <a:spLocks/>
            </p:cNvSpPr>
            <p:nvPr/>
          </p:nvSpPr>
          <p:spPr bwMode="auto">
            <a:xfrm>
              <a:off x="3045903" y="1569008"/>
              <a:ext cx="36528" cy="171681"/>
            </a:xfrm>
            <a:custGeom>
              <a:avLst/>
              <a:gdLst>
                <a:gd name="T0" fmla="*/ 3 w 7"/>
                <a:gd name="T1" fmla="*/ 0 h 32"/>
                <a:gd name="T2" fmla="*/ 1 w 7"/>
                <a:gd name="T3" fmla="*/ 0 h 32"/>
                <a:gd name="T4" fmla="*/ 0 w 7"/>
                <a:gd name="T5" fmla="*/ 0 h 32"/>
                <a:gd name="T6" fmla="*/ 1 w 7"/>
                <a:gd name="T7" fmla="*/ 32 h 32"/>
                <a:gd name="T8" fmla="*/ 1 w 7"/>
                <a:gd name="T9" fmla="*/ 32 h 32"/>
                <a:gd name="T10" fmla="*/ 3 w 7"/>
                <a:gd name="T11" fmla="*/ 32 h 32"/>
                <a:gd name="T12" fmla="*/ 6 w 7"/>
                <a:gd name="T13" fmla="*/ 32 h 32"/>
                <a:gd name="T14" fmla="*/ 7 w 7"/>
                <a:gd name="T15" fmla="*/ 0 h 32"/>
                <a:gd name="T16" fmla="*/ 3 w 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2">
                  <a:moveTo>
                    <a:pt x="3" y="0"/>
                  </a:moveTo>
                  <a:cubicBezTo>
                    <a:pt x="3" y="0"/>
                    <a:pt x="2" y="0"/>
                    <a:pt x="1" y="0"/>
                  </a:cubicBezTo>
                  <a:cubicBezTo>
                    <a:pt x="0" y="0"/>
                    <a:pt x="0" y="0"/>
                    <a:pt x="0" y="0"/>
                  </a:cubicBezTo>
                  <a:cubicBezTo>
                    <a:pt x="1" y="32"/>
                    <a:pt x="1" y="32"/>
                    <a:pt x="1" y="32"/>
                  </a:cubicBezTo>
                  <a:cubicBezTo>
                    <a:pt x="1" y="32"/>
                    <a:pt x="1" y="32"/>
                    <a:pt x="1" y="32"/>
                  </a:cubicBezTo>
                  <a:cubicBezTo>
                    <a:pt x="2" y="32"/>
                    <a:pt x="3" y="32"/>
                    <a:pt x="3" y="32"/>
                  </a:cubicBezTo>
                  <a:cubicBezTo>
                    <a:pt x="4" y="32"/>
                    <a:pt x="5" y="32"/>
                    <a:pt x="6" y="32"/>
                  </a:cubicBezTo>
                  <a:cubicBezTo>
                    <a:pt x="7" y="0"/>
                    <a:pt x="7" y="0"/>
                    <a:pt x="7" y="0"/>
                  </a:cubicBezTo>
                  <a:cubicBezTo>
                    <a:pt x="6" y="0"/>
                    <a:pt x="4"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60"/>
            <p:cNvSpPr>
              <a:spLocks/>
            </p:cNvSpPr>
            <p:nvPr/>
          </p:nvSpPr>
          <p:spPr bwMode="auto">
            <a:xfrm>
              <a:off x="2870571" y="1579968"/>
              <a:ext cx="43833" cy="168027"/>
            </a:xfrm>
            <a:custGeom>
              <a:avLst/>
              <a:gdLst>
                <a:gd name="T0" fmla="*/ 6 w 8"/>
                <a:gd name="T1" fmla="*/ 0 h 32"/>
                <a:gd name="T2" fmla="*/ 0 w 8"/>
                <a:gd name="T3" fmla="*/ 0 h 32"/>
                <a:gd name="T4" fmla="*/ 3 w 8"/>
                <a:gd name="T5" fmla="*/ 32 h 32"/>
                <a:gd name="T6" fmla="*/ 8 w 8"/>
                <a:gd name="T7" fmla="*/ 31 h 32"/>
                <a:gd name="T8" fmla="*/ 6 w 8"/>
                <a:gd name="T9" fmla="*/ 0 h 32"/>
              </a:gdLst>
              <a:ahLst/>
              <a:cxnLst>
                <a:cxn ang="0">
                  <a:pos x="T0" y="T1"/>
                </a:cxn>
                <a:cxn ang="0">
                  <a:pos x="T2" y="T3"/>
                </a:cxn>
                <a:cxn ang="0">
                  <a:pos x="T4" y="T5"/>
                </a:cxn>
                <a:cxn ang="0">
                  <a:pos x="T6" y="T7"/>
                </a:cxn>
                <a:cxn ang="0">
                  <a:pos x="T8" y="T9"/>
                </a:cxn>
              </a:cxnLst>
              <a:rect l="0" t="0" r="r" b="b"/>
              <a:pathLst>
                <a:path w="8" h="32">
                  <a:moveTo>
                    <a:pt x="6" y="0"/>
                  </a:moveTo>
                  <a:cubicBezTo>
                    <a:pt x="4" y="0"/>
                    <a:pt x="2" y="0"/>
                    <a:pt x="0" y="0"/>
                  </a:cubicBezTo>
                  <a:cubicBezTo>
                    <a:pt x="3" y="32"/>
                    <a:pt x="3" y="32"/>
                    <a:pt x="3" y="32"/>
                  </a:cubicBezTo>
                  <a:cubicBezTo>
                    <a:pt x="5" y="32"/>
                    <a:pt x="7" y="32"/>
                    <a:pt x="8" y="3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61"/>
            <p:cNvSpPr>
              <a:spLocks/>
            </p:cNvSpPr>
            <p:nvPr/>
          </p:nvSpPr>
          <p:spPr bwMode="auto">
            <a:xfrm>
              <a:off x="2698890" y="1601884"/>
              <a:ext cx="62096" cy="175332"/>
            </a:xfrm>
            <a:custGeom>
              <a:avLst/>
              <a:gdLst>
                <a:gd name="T0" fmla="*/ 6 w 12"/>
                <a:gd name="T1" fmla="*/ 0 h 33"/>
                <a:gd name="T2" fmla="*/ 0 w 12"/>
                <a:gd name="T3" fmla="*/ 1 h 33"/>
                <a:gd name="T4" fmla="*/ 7 w 12"/>
                <a:gd name="T5" fmla="*/ 33 h 33"/>
                <a:gd name="T6" fmla="*/ 12 w 12"/>
                <a:gd name="T7" fmla="*/ 32 h 33"/>
                <a:gd name="T8" fmla="*/ 6 w 12"/>
                <a:gd name="T9" fmla="*/ 0 h 33"/>
              </a:gdLst>
              <a:ahLst/>
              <a:cxnLst>
                <a:cxn ang="0">
                  <a:pos x="T0" y="T1"/>
                </a:cxn>
                <a:cxn ang="0">
                  <a:pos x="T2" y="T3"/>
                </a:cxn>
                <a:cxn ang="0">
                  <a:pos x="T4" y="T5"/>
                </a:cxn>
                <a:cxn ang="0">
                  <a:pos x="T6" y="T7"/>
                </a:cxn>
                <a:cxn ang="0">
                  <a:pos x="T8" y="T9"/>
                </a:cxn>
              </a:cxnLst>
              <a:rect l="0" t="0" r="r" b="b"/>
              <a:pathLst>
                <a:path w="12" h="33">
                  <a:moveTo>
                    <a:pt x="6" y="0"/>
                  </a:moveTo>
                  <a:cubicBezTo>
                    <a:pt x="4" y="1"/>
                    <a:pt x="2" y="1"/>
                    <a:pt x="0" y="1"/>
                  </a:cubicBezTo>
                  <a:cubicBezTo>
                    <a:pt x="7" y="33"/>
                    <a:pt x="7" y="33"/>
                    <a:pt x="7" y="33"/>
                  </a:cubicBezTo>
                  <a:cubicBezTo>
                    <a:pt x="8" y="32"/>
                    <a:pt x="10" y="32"/>
                    <a:pt x="12" y="32"/>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62"/>
            <p:cNvSpPr>
              <a:spLocks/>
            </p:cNvSpPr>
            <p:nvPr/>
          </p:nvSpPr>
          <p:spPr bwMode="auto">
            <a:xfrm>
              <a:off x="2530864" y="1645717"/>
              <a:ext cx="73055" cy="168027"/>
            </a:xfrm>
            <a:custGeom>
              <a:avLst/>
              <a:gdLst>
                <a:gd name="T0" fmla="*/ 5 w 14"/>
                <a:gd name="T1" fmla="*/ 0 h 32"/>
                <a:gd name="T2" fmla="*/ 0 w 14"/>
                <a:gd name="T3" fmla="*/ 2 h 32"/>
                <a:gd name="T4" fmla="*/ 9 w 14"/>
                <a:gd name="T5" fmla="*/ 32 h 32"/>
                <a:gd name="T6" fmla="*/ 14 w 14"/>
                <a:gd name="T7" fmla="*/ 31 h 32"/>
                <a:gd name="T8" fmla="*/ 5 w 14"/>
                <a:gd name="T9" fmla="*/ 0 h 32"/>
              </a:gdLst>
              <a:ahLst/>
              <a:cxnLst>
                <a:cxn ang="0">
                  <a:pos x="T0" y="T1"/>
                </a:cxn>
                <a:cxn ang="0">
                  <a:pos x="T2" y="T3"/>
                </a:cxn>
                <a:cxn ang="0">
                  <a:pos x="T4" y="T5"/>
                </a:cxn>
                <a:cxn ang="0">
                  <a:pos x="T6" y="T7"/>
                </a:cxn>
                <a:cxn ang="0">
                  <a:pos x="T8" y="T9"/>
                </a:cxn>
              </a:cxnLst>
              <a:rect l="0" t="0" r="r" b="b"/>
              <a:pathLst>
                <a:path w="14" h="32">
                  <a:moveTo>
                    <a:pt x="5" y="0"/>
                  </a:moveTo>
                  <a:cubicBezTo>
                    <a:pt x="3" y="1"/>
                    <a:pt x="2" y="1"/>
                    <a:pt x="0" y="2"/>
                  </a:cubicBezTo>
                  <a:cubicBezTo>
                    <a:pt x="9" y="32"/>
                    <a:pt x="9" y="32"/>
                    <a:pt x="9" y="32"/>
                  </a:cubicBezTo>
                  <a:cubicBezTo>
                    <a:pt x="11" y="32"/>
                    <a:pt x="13" y="31"/>
                    <a:pt x="14" y="31"/>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63"/>
            <p:cNvSpPr>
              <a:spLocks/>
            </p:cNvSpPr>
            <p:nvPr/>
          </p:nvSpPr>
          <p:spPr bwMode="auto">
            <a:xfrm>
              <a:off x="2366491" y="1700507"/>
              <a:ext cx="91318" cy="171681"/>
            </a:xfrm>
            <a:custGeom>
              <a:avLst/>
              <a:gdLst>
                <a:gd name="T0" fmla="*/ 5 w 17"/>
                <a:gd name="T1" fmla="*/ 0 h 32"/>
                <a:gd name="T2" fmla="*/ 0 w 17"/>
                <a:gd name="T3" fmla="*/ 2 h 32"/>
                <a:gd name="T4" fmla="*/ 12 w 17"/>
                <a:gd name="T5" fmla="*/ 32 h 32"/>
                <a:gd name="T6" fmla="*/ 17 w 17"/>
                <a:gd name="T7" fmla="*/ 30 h 32"/>
                <a:gd name="T8" fmla="*/ 5 w 17"/>
                <a:gd name="T9" fmla="*/ 0 h 32"/>
              </a:gdLst>
              <a:ahLst/>
              <a:cxnLst>
                <a:cxn ang="0">
                  <a:pos x="T0" y="T1"/>
                </a:cxn>
                <a:cxn ang="0">
                  <a:pos x="T2" y="T3"/>
                </a:cxn>
                <a:cxn ang="0">
                  <a:pos x="T4" y="T5"/>
                </a:cxn>
                <a:cxn ang="0">
                  <a:pos x="T6" y="T7"/>
                </a:cxn>
                <a:cxn ang="0">
                  <a:pos x="T8" y="T9"/>
                </a:cxn>
              </a:cxnLst>
              <a:rect l="0" t="0" r="r" b="b"/>
              <a:pathLst>
                <a:path w="17" h="32">
                  <a:moveTo>
                    <a:pt x="5" y="0"/>
                  </a:moveTo>
                  <a:cubicBezTo>
                    <a:pt x="3" y="1"/>
                    <a:pt x="1" y="2"/>
                    <a:pt x="0" y="2"/>
                  </a:cubicBezTo>
                  <a:cubicBezTo>
                    <a:pt x="12" y="32"/>
                    <a:pt x="12" y="32"/>
                    <a:pt x="12" y="32"/>
                  </a:cubicBezTo>
                  <a:cubicBezTo>
                    <a:pt x="14" y="31"/>
                    <a:pt x="15" y="30"/>
                    <a:pt x="17" y="3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64"/>
            <p:cNvSpPr>
              <a:spLocks/>
            </p:cNvSpPr>
            <p:nvPr/>
          </p:nvSpPr>
          <p:spPr bwMode="auto">
            <a:xfrm>
              <a:off x="2209421" y="1777216"/>
              <a:ext cx="98623" cy="160721"/>
            </a:xfrm>
            <a:custGeom>
              <a:avLst/>
              <a:gdLst>
                <a:gd name="T0" fmla="*/ 4 w 19"/>
                <a:gd name="T1" fmla="*/ 0 h 31"/>
                <a:gd name="T2" fmla="*/ 0 w 19"/>
                <a:gd name="T3" fmla="*/ 3 h 31"/>
                <a:gd name="T4" fmla="*/ 15 w 19"/>
                <a:gd name="T5" fmla="*/ 31 h 31"/>
                <a:gd name="T6" fmla="*/ 19 w 19"/>
                <a:gd name="T7" fmla="*/ 28 h 31"/>
                <a:gd name="T8" fmla="*/ 4 w 19"/>
                <a:gd name="T9" fmla="*/ 0 h 31"/>
              </a:gdLst>
              <a:ahLst/>
              <a:cxnLst>
                <a:cxn ang="0">
                  <a:pos x="T0" y="T1"/>
                </a:cxn>
                <a:cxn ang="0">
                  <a:pos x="T2" y="T3"/>
                </a:cxn>
                <a:cxn ang="0">
                  <a:pos x="T4" y="T5"/>
                </a:cxn>
                <a:cxn ang="0">
                  <a:pos x="T6" y="T7"/>
                </a:cxn>
                <a:cxn ang="0">
                  <a:pos x="T8" y="T9"/>
                </a:cxn>
              </a:cxnLst>
              <a:rect l="0" t="0" r="r" b="b"/>
              <a:pathLst>
                <a:path w="19" h="31">
                  <a:moveTo>
                    <a:pt x="4" y="0"/>
                  </a:moveTo>
                  <a:cubicBezTo>
                    <a:pt x="3" y="1"/>
                    <a:pt x="1" y="2"/>
                    <a:pt x="0" y="3"/>
                  </a:cubicBezTo>
                  <a:cubicBezTo>
                    <a:pt x="15" y="31"/>
                    <a:pt x="15" y="31"/>
                    <a:pt x="15" y="31"/>
                  </a:cubicBezTo>
                  <a:cubicBezTo>
                    <a:pt x="16" y="30"/>
                    <a:pt x="18" y="29"/>
                    <a:pt x="19" y="28"/>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165"/>
            <p:cNvSpPr>
              <a:spLocks/>
            </p:cNvSpPr>
            <p:nvPr/>
          </p:nvSpPr>
          <p:spPr bwMode="auto">
            <a:xfrm>
              <a:off x="2056006" y="1864883"/>
              <a:ext cx="116888" cy="157070"/>
            </a:xfrm>
            <a:custGeom>
              <a:avLst/>
              <a:gdLst>
                <a:gd name="T0" fmla="*/ 5 w 22"/>
                <a:gd name="T1" fmla="*/ 0 h 30"/>
                <a:gd name="T2" fmla="*/ 0 w 22"/>
                <a:gd name="T3" fmla="*/ 3 h 30"/>
                <a:gd name="T4" fmla="*/ 18 w 22"/>
                <a:gd name="T5" fmla="*/ 30 h 30"/>
                <a:gd name="T6" fmla="*/ 22 w 22"/>
                <a:gd name="T7" fmla="*/ 27 h 30"/>
                <a:gd name="T8" fmla="*/ 5 w 22"/>
                <a:gd name="T9" fmla="*/ 0 h 30"/>
              </a:gdLst>
              <a:ahLst/>
              <a:cxnLst>
                <a:cxn ang="0">
                  <a:pos x="T0" y="T1"/>
                </a:cxn>
                <a:cxn ang="0">
                  <a:pos x="T2" y="T3"/>
                </a:cxn>
                <a:cxn ang="0">
                  <a:pos x="T4" y="T5"/>
                </a:cxn>
                <a:cxn ang="0">
                  <a:pos x="T6" y="T7"/>
                </a:cxn>
                <a:cxn ang="0">
                  <a:pos x="T8" y="T9"/>
                </a:cxn>
              </a:cxnLst>
              <a:rect l="0" t="0" r="r" b="b"/>
              <a:pathLst>
                <a:path w="22" h="30">
                  <a:moveTo>
                    <a:pt x="5" y="0"/>
                  </a:moveTo>
                  <a:cubicBezTo>
                    <a:pt x="3" y="1"/>
                    <a:pt x="2" y="2"/>
                    <a:pt x="0" y="3"/>
                  </a:cubicBezTo>
                  <a:cubicBezTo>
                    <a:pt x="18" y="30"/>
                    <a:pt x="18" y="30"/>
                    <a:pt x="18" y="30"/>
                  </a:cubicBezTo>
                  <a:cubicBezTo>
                    <a:pt x="19" y="29"/>
                    <a:pt x="21" y="28"/>
                    <a:pt x="22" y="27"/>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166"/>
            <p:cNvSpPr>
              <a:spLocks/>
            </p:cNvSpPr>
            <p:nvPr/>
          </p:nvSpPr>
          <p:spPr bwMode="auto">
            <a:xfrm>
              <a:off x="1913549" y="1970811"/>
              <a:ext cx="131499" cy="146110"/>
            </a:xfrm>
            <a:custGeom>
              <a:avLst/>
              <a:gdLst>
                <a:gd name="T0" fmla="*/ 5 w 25"/>
                <a:gd name="T1" fmla="*/ 0 h 28"/>
                <a:gd name="T2" fmla="*/ 0 w 25"/>
                <a:gd name="T3" fmla="*/ 3 h 28"/>
                <a:gd name="T4" fmla="*/ 21 w 25"/>
                <a:gd name="T5" fmla="*/ 28 h 28"/>
                <a:gd name="T6" fmla="*/ 25 w 25"/>
                <a:gd name="T7" fmla="*/ 25 h 28"/>
                <a:gd name="T8" fmla="*/ 5 w 25"/>
                <a:gd name="T9" fmla="*/ 0 h 28"/>
              </a:gdLst>
              <a:ahLst/>
              <a:cxnLst>
                <a:cxn ang="0">
                  <a:pos x="T0" y="T1"/>
                </a:cxn>
                <a:cxn ang="0">
                  <a:pos x="T2" y="T3"/>
                </a:cxn>
                <a:cxn ang="0">
                  <a:pos x="T4" y="T5"/>
                </a:cxn>
                <a:cxn ang="0">
                  <a:pos x="T6" y="T7"/>
                </a:cxn>
                <a:cxn ang="0">
                  <a:pos x="T8" y="T9"/>
                </a:cxn>
              </a:cxnLst>
              <a:rect l="0" t="0" r="r" b="b"/>
              <a:pathLst>
                <a:path w="25" h="28">
                  <a:moveTo>
                    <a:pt x="5" y="0"/>
                  </a:moveTo>
                  <a:cubicBezTo>
                    <a:pt x="3" y="1"/>
                    <a:pt x="2" y="2"/>
                    <a:pt x="0" y="3"/>
                  </a:cubicBezTo>
                  <a:cubicBezTo>
                    <a:pt x="21" y="28"/>
                    <a:pt x="21" y="28"/>
                    <a:pt x="21" y="28"/>
                  </a:cubicBezTo>
                  <a:cubicBezTo>
                    <a:pt x="22" y="27"/>
                    <a:pt x="23" y="26"/>
                    <a:pt x="25" y="25"/>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67"/>
            <p:cNvSpPr>
              <a:spLocks/>
            </p:cNvSpPr>
            <p:nvPr/>
          </p:nvSpPr>
          <p:spPr bwMode="auto">
            <a:xfrm>
              <a:off x="1789356" y="2087700"/>
              <a:ext cx="135151" cy="135153"/>
            </a:xfrm>
            <a:custGeom>
              <a:avLst/>
              <a:gdLst>
                <a:gd name="T0" fmla="*/ 4 w 26"/>
                <a:gd name="T1" fmla="*/ 0 h 26"/>
                <a:gd name="T2" fmla="*/ 0 w 26"/>
                <a:gd name="T3" fmla="*/ 4 h 26"/>
                <a:gd name="T4" fmla="*/ 23 w 26"/>
                <a:gd name="T5" fmla="*/ 26 h 26"/>
                <a:gd name="T6" fmla="*/ 26 w 26"/>
                <a:gd name="T7" fmla="*/ 23 h 26"/>
                <a:gd name="T8" fmla="*/ 4 w 26"/>
                <a:gd name="T9" fmla="*/ 0 h 26"/>
              </a:gdLst>
              <a:ahLst/>
              <a:cxnLst>
                <a:cxn ang="0">
                  <a:pos x="T0" y="T1"/>
                </a:cxn>
                <a:cxn ang="0">
                  <a:pos x="T2" y="T3"/>
                </a:cxn>
                <a:cxn ang="0">
                  <a:pos x="T4" y="T5"/>
                </a:cxn>
                <a:cxn ang="0">
                  <a:pos x="T6" y="T7"/>
                </a:cxn>
                <a:cxn ang="0">
                  <a:pos x="T8" y="T9"/>
                </a:cxn>
              </a:cxnLst>
              <a:rect l="0" t="0" r="r" b="b"/>
              <a:pathLst>
                <a:path w="26" h="26">
                  <a:moveTo>
                    <a:pt x="4" y="0"/>
                  </a:moveTo>
                  <a:cubicBezTo>
                    <a:pt x="3" y="1"/>
                    <a:pt x="1" y="3"/>
                    <a:pt x="0" y="4"/>
                  </a:cubicBezTo>
                  <a:cubicBezTo>
                    <a:pt x="23" y="26"/>
                    <a:pt x="23" y="26"/>
                    <a:pt x="23" y="26"/>
                  </a:cubicBezTo>
                  <a:cubicBezTo>
                    <a:pt x="24" y="25"/>
                    <a:pt x="25" y="24"/>
                    <a:pt x="26" y="23"/>
                  </a:cubicBezTo>
                  <a:cubicBezTo>
                    <a:pt x="4" y="0"/>
                    <a:pt x="4" y="0"/>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68"/>
            <p:cNvSpPr>
              <a:spLocks/>
            </p:cNvSpPr>
            <p:nvPr/>
          </p:nvSpPr>
          <p:spPr bwMode="auto">
            <a:xfrm>
              <a:off x="1672467" y="2219199"/>
              <a:ext cx="146110" cy="124194"/>
            </a:xfrm>
            <a:custGeom>
              <a:avLst/>
              <a:gdLst>
                <a:gd name="T0" fmla="*/ 3 w 28"/>
                <a:gd name="T1" fmla="*/ 0 h 24"/>
                <a:gd name="T2" fmla="*/ 0 w 28"/>
                <a:gd name="T3" fmla="*/ 4 h 24"/>
                <a:gd name="T4" fmla="*/ 25 w 28"/>
                <a:gd name="T5" fmla="*/ 24 h 24"/>
                <a:gd name="T6" fmla="*/ 28 w 28"/>
                <a:gd name="T7" fmla="*/ 20 h 24"/>
                <a:gd name="T8" fmla="*/ 3 w 28"/>
                <a:gd name="T9" fmla="*/ 0 h 24"/>
              </a:gdLst>
              <a:ahLst/>
              <a:cxnLst>
                <a:cxn ang="0">
                  <a:pos x="T0" y="T1"/>
                </a:cxn>
                <a:cxn ang="0">
                  <a:pos x="T2" y="T3"/>
                </a:cxn>
                <a:cxn ang="0">
                  <a:pos x="T4" y="T5"/>
                </a:cxn>
                <a:cxn ang="0">
                  <a:pos x="T6" y="T7"/>
                </a:cxn>
                <a:cxn ang="0">
                  <a:pos x="T8" y="T9"/>
                </a:cxn>
              </a:cxnLst>
              <a:rect l="0" t="0" r="r" b="b"/>
              <a:pathLst>
                <a:path w="28" h="24">
                  <a:moveTo>
                    <a:pt x="3" y="0"/>
                  </a:moveTo>
                  <a:cubicBezTo>
                    <a:pt x="2" y="1"/>
                    <a:pt x="1" y="3"/>
                    <a:pt x="0" y="4"/>
                  </a:cubicBezTo>
                  <a:cubicBezTo>
                    <a:pt x="25" y="24"/>
                    <a:pt x="25" y="24"/>
                    <a:pt x="25" y="24"/>
                  </a:cubicBezTo>
                  <a:cubicBezTo>
                    <a:pt x="26" y="23"/>
                    <a:pt x="27" y="21"/>
                    <a:pt x="28" y="20"/>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69"/>
            <p:cNvSpPr>
              <a:spLocks/>
            </p:cNvSpPr>
            <p:nvPr/>
          </p:nvSpPr>
          <p:spPr bwMode="auto">
            <a:xfrm>
              <a:off x="1566536" y="2354352"/>
              <a:ext cx="160721" cy="116888"/>
            </a:xfrm>
            <a:custGeom>
              <a:avLst/>
              <a:gdLst>
                <a:gd name="T0" fmla="*/ 3 w 30"/>
                <a:gd name="T1" fmla="*/ 0 h 22"/>
                <a:gd name="T2" fmla="*/ 0 w 30"/>
                <a:gd name="T3" fmla="*/ 5 h 22"/>
                <a:gd name="T4" fmla="*/ 27 w 30"/>
                <a:gd name="T5" fmla="*/ 22 h 22"/>
                <a:gd name="T6" fmla="*/ 30 w 30"/>
                <a:gd name="T7" fmla="*/ 18 h 22"/>
                <a:gd name="T8" fmla="*/ 3 w 30"/>
                <a:gd name="T9" fmla="*/ 0 h 22"/>
              </a:gdLst>
              <a:ahLst/>
              <a:cxnLst>
                <a:cxn ang="0">
                  <a:pos x="T0" y="T1"/>
                </a:cxn>
                <a:cxn ang="0">
                  <a:pos x="T2" y="T3"/>
                </a:cxn>
                <a:cxn ang="0">
                  <a:pos x="T4" y="T5"/>
                </a:cxn>
                <a:cxn ang="0">
                  <a:pos x="T6" y="T7"/>
                </a:cxn>
                <a:cxn ang="0">
                  <a:pos x="T8" y="T9"/>
                </a:cxn>
              </a:cxnLst>
              <a:rect l="0" t="0" r="r" b="b"/>
              <a:pathLst>
                <a:path w="30" h="22">
                  <a:moveTo>
                    <a:pt x="3" y="0"/>
                  </a:moveTo>
                  <a:cubicBezTo>
                    <a:pt x="2" y="2"/>
                    <a:pt x="1" y="3"/>
                    <a:pt x="0" y="5"/>
                  </a:cubicBezTo>
                  <a:cubicBezTo>
                    <a:pt x="27" y="22"/>
                    <a:pt x="27" y="22"/>
                    <a:pt x="27" y="22"/>
                  </a:cubicBezTo>
                  <a:cubicBezTo>
                    <a:pt x="28" y="21"/>
                    <a:pt x="29" y="20"/>
                    <a:pt x="30" y="18"/>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170"/>
            <p:cNvSpPr>
              <a:spLocks/>
            </p:cNvSpPr>
            <p:nvPr/>
          </p:nvSpPr>
          <p:spPr bwMode="auto">
            <a:xfrm>
              <a:off x="1566536" y="4253784"/>
              <a:ext cx="160721" cy="116888"/>
            </a:xfrm>
            <a:custGeom>
              <a:avLst/>
              <a:gdLst>
                <a:gd name="T0" fmla="*/ 27 w 30"/>
                <a:gd name="T1" fmla="*/ 0 h 22"/>
                <a:gd name="T2" fmla="*/ 0 w 30"/>
                <a:gd name="T3" fmla="*/ 17 h 22"/>
                <a:gd name="T4" fmla="*/ 3 w 30"/>
                <a:gd name="T5" fmla="*/ 22 h 22"/>
                <a:gd name="T6" fmla="*/ 30 w 30"/>
                <a:gd name="T7" fmla="*/ 4 h 22"/>
                <a:gd name="T8" fmla="*/ 27 w 30"/>
                <a:gd name="T9" fmla="*/ 0 h 22"/>
              </a:gdLst>
              <a:ahLst/>
              <a:cxnLst>
                <a:cxn ang="0">
                  <a:pos x="T0" y="T1"/>
                </a:cxn>
                <a:cxn ang="0">
                  <a:pos x="T2" y="T3"/>
                </a:cxn>
                <a:cxn ang="0">
                  <a:pos x="T4" y="T5"/>
                </a:cxn>
                <a:cxn ang="0">
                  <a:pos x="T6" y="T7"/>
                </a:cxn>
                <a:cxn ang="0">
                  <a:pos x="T8" y="T9"/>
                </a:cxn>
              </a:cxnLst>
              <a:rect l="0" t="0" r="r" b="b"/>
              <a:pathLst>
                <a:path w="30" h="22">
                  <a:moveTo>
                    <a:pt x="27" y="0"/>
                  </a:moveTo>
                  <a:cubicBezTo>
                    <a:pt x="0" y="17"/>
                    <a:pt x="0" y="17"/>
                    <a:pt x="0" y="17"/>
                  </a:cubicBezTo>
                  <a:cubicBezTo>
                    <a:pt x="1" y="19"/>
                    <a:pt x="2" y="20"/>
                    <a:pt x="3" y="22"/>
                  </a:cubicBezTo>
                  <a:cubicBezTo>
                    <a:pt x="30" y="4"/>
                    <a:pt x="30" y="4"/>
                    <a:pt x="30" y="4"/>
                  </a:cubicBezTo>
                  <a:cubicBezTo>
                    <a:pt x="29" y="2"/>
                    <a:pt x="28" y="1"/>
                    <a:pt x="27"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171"/>
            <p:cNvSpPr>
              <a:spLocks/>
            </p:cNvSpPr>
            <p:nvPr/>
          </p:nvSpPr>
          <p:spPr bwMode="auto">
            <a:xfrm>
              <a:off x="1478870" y="2507767"/>
              <a:ext cx="160721" cy="105931"/>
            </a:xfrm>
            <a:custGeom>
              <a:avLst/>
              <a:gdLst>
                <a:gd name="T0" fmla="*/ 3 w 31"/>
                <a:gd name="T1" fmla="*/ 0 h 20"/>
                <a:gd name="T2" fmla="*/ 0 w 31"/>
                <a:gd name="T3" fmla="*/ 5 h 20"/>
                <a:gd name="T4" fmla="*/ 28 w 31"/>
                <a:gd name="T5" fmla="*/ 20 h 20"/>
                <a:gd name="T6" fmla="*/ 31 w 31"/>
                <a:gd name="T7" fmla="*/ 15 h 20"/>
                <a:gd name="T8" fmla="*/ 3 w 31"/>
                <a:gd name="T9" fmla="*/ 0 h 20"/>
              </a:gdLst>
              <a:ahLst/>
              <a:cxnLst>
                <a:cxn ang="0">
                  <a:pos x="T0" y="T1"/>
                </a:cxn>
                <a:cxn ang="0">
                  <a:pos x="T2" y="T3"/>
                </a:cxn>
                <a:cxn ang="0">
                  <a:pos x="T4" y="T5"/>
                </a:cxn>
                <a:cxn ang="0">
                  <a:pos x="T6" y="T7"/>
                </a:cxn>
                <a:cxn ang="0">
                  <a:pos x="T8" y="T9"/>
                </a:cxn>
              </a:cxnLst>
              <a:rect l="0" t="0" r="r" b="b"/>
              <a:pathLst>
                <a:path w="31" h="20">
                  <a:moveTo>
                    <a:pt x="3" y="0"/>
                  </a:moveTo>
                  <a:cubicBezTo>
                    <a:pt x="2" y="1"/>
                    <a:pt x="1" y="3"/>
                    <a:pt x="0" y="5"/>
                  </a:cubicBezTo>
                  <a:cubicBezTo>
                    <a:pt x="28" y="20"/>
                    <a:pt x="28" y="20"/>
                    <a:pt x="28" y="20"/>
                  </a:cubicBezTo>
                  <a:cubicBezTo>
                    <a:pt x="29" y="18"/>
                    <a:pt x="30" y="17"/>
                    <a:pt x="31" y="15"/>
                  </a:cubicBezTo>
                  <a:cubicBezTo>
                    <a:pt x="3" y="0"/>
                    <a:pt x="3" y="0"/>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2"/>
            <p:cNvSpPr>
              <a:spLocks/>
            </p:cNvSpPr>
            <p:nvPr/>
          </p:nvSpPr>
          <p:spPr bwMode="auto">
            <a:xfrm>
              <a:off x="1478870" y="4114980"/>
              <a:ext cx="160721" cy="102277"/>
            </a:xfrm>
            <a:custGeom>
              <a:avLst/>
              <a:gdLst>
                <a:gd name="T0" fmla="*/ 28 w 31"/>
                <a:gd name="T1" fmla="*/ 0 h 19"/>
                <a:gd name="T2" fmla="*/ 0 w 31"/>
                <a:gd name="T3" fmla="*/ 14 h 19"/>
                <a:gd name="T4" fmla="*/ 3 w 31"/>
                <a:gd name="T5" fmla="*/ 19 h 19"/>
                <a:gd name="T6" fmla="*/ 31 w 31"/>
                <a:gd name="T7" fmla="*/ 4 h 19"/>
                <a:gd name="T8" fmla="*/ 28 w 31"/>
                <a:gd name="T9" fmla="*/ 0 h 19"/>
              </a:gdLst>
              <a:ahLst/>
              <a:cxnLst>
                <a:cxn ang="0">
                  <a:pos x="T0" y="T1"/>
                </a:cxn>
                <a:cxn ang="0">
                  <a:pos x="T2" y="T3"/>
                </a:cxn>
                <a:cxn ang="0">
                  <a:pos x="T4" y="T5"/>
                </a:cxn>
                <a:cxn ang="0">
                  <a:pos x="T6" y="T7"/>
                </a:cxn>
                <a:cxn ang="0">
                  <a:pos x="T8" y="T9"/>
                </a:cxn>
              </a:cxnLst>
              <a:rect l="0" t="0" r="r" b="b"/>
              <a:pathLst>
                <a:path w="31" h="19">
                  <a:moveTo>
                    <a:pt x="28" y="0"/>
                  </a:moveTo>
                  <a:cubicBezTo>
                    <a:pt x="0" y="14"/>
                    <a:pt x="0" y="14"/>
                    <a:pt x="0" y="14"/>
                  </a:cubicBezTo>
                  <a:cubicBezTo>
                    <a:pt x="1" y="16"/>
                    <a:pt x="2" y="18"/>
                    <a:pt x="3" y="19"/>
                  </a:cubicBezTo>
                  <a:cubicBezTo>
                    <a:pt x="31" y="4"/>
                    <a:pt x="31" y="4"/>
                    <a:pt x="31" y="4"/>
                  </a:cubicBezTo>
                  <a:cubicBezTo>
                    <a:pt x="30" y="3"/>
                    <a:pt x="29" y="1"/>
                    <a:pt x="28"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73"/>
            <p:cNvSpPr>
              <a:spLocks/>
            </p:cNvSpPr>
            <p:nvPr/>
          </p:nvSpPr>
          <p:spPr bwMode="auto">
            <a:xfrm>
              <a:off x="1405815" y="2664835"/>
              <a:ext cx="168027" cy="87666"/>
            </a:xfrm>
            <a:custGeom>
              <a:avLst/>
              <a:gdLst>
                <a:gd name="T0" fmla="*/ 2 w 32"/>
                <a:gd name="T1" fmla="*/ 0 h 17"/>
                <a:gd name="T2" fmla="*/ 0 w 32"/>
                <a:gd name="T3" fmla="*/ 5 h 17"/>
                <a:gd name="T4" fmla="*/ 30 w 32"/>
                <a:gd name="T5" fmla="*/ 17 h 17"/>
                <a:gd name="T6" fmla="*/ 32 w 32"/>
                <a:gd name="T7" fmla="*/ 12 h 17"/>
                <a:gd name="T8" fmla="*/ 2 w 32"/>
                <a:gd name="T9" fmla="*/ 0 h 17"/>
              </a:gdLst>
              <a:ahLst/>
              <a:cxnLst>
                <a:cxn ang="0">
                  <a:pos x="T0" y="T1"/>
                </a:cxn>
                <a:cxn ang="0">
                  <a:pos x="T2" y="T3"/>
                </a:cxn>
                <a:cxn ang="0">
                  <a:pos x="T4" y="T5"/>
                </a:cxn>
                <a:cxn ang="0">
                  <a:pos x="T6" y="T7"/>
                </a:cxn>
                <a:cxn ang="0">
                  <a:pos x="T8" y="T9"/>
                </a:cxn>
              </a:cxnLst>
              <a:rect l="0" t="0" r="r" b="b"/>
              <a:pathLst>
                <a:path w="32" h="17">
                  <a:moveTo>
                    <a:pt x="2" y="0"/>
                  </a:moveTo>
                  <a:cubicBezTo>
                    <a:pt x="1" y="2"/>
                    <a:pt x="1" y="3"/>
                    <a:pt x="0" y="5"/>
                  </a:cubicBezTo>
                  <a:cubicBezTo>
                    <a:pt x="30" y="17"/>
                    <a:pt x="30" y="17"/>
                    <a:pt x="30" y="17"/>
                  </a:cubicBezTo>
                  <a:cubicBezTo>
                    <a:pt x="30" y="15"/>
                    <a:pt x="31" y="14"/>
                    <a:pt x="32" y="12"/>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74"/>
            <p:cNvSpPr>
              <a:spLocks/>
            </p:cNvSpPr>
            <p:nvPr/>
          </p:nvSpPr>
          <p:spPr bwMode="auto">
            <a:xfrm>
              <a:off x="1405815" y="3968869"/>
              <a:ext cx="168027" cy="91320"/>
            </a:xfrm>
            <a:custGeom>
              <a:avLst/>
              <a:gdLst>
                <a:gd name="T0" fmla="*/ 30 w 32"/>
                <a:gd name="T1" fmla="*/ 0 h 17"/>
                <a:gd name="T2" fmla="*/ 0 w 32"/>
                <a:gd name="T3" fmla="*/ 12 h 17"/>
                <a:gd name="T4" fmla="*/ 2 w 32"/>
                <a:gd name="T5" fmla="*/ 17 h 17"/>
                <a:gd name="T6" fmla="*/ 32 w 32"/>
                <a:gd name="T7" fmla="*/ 5 h 17"/>
                <a:gd name="T8" fmla="*/ 30 w 32"/>
                <a:gd name="T9" fmla="*/ 0 h 17"/>
              </a:gdLst>
              <a:ahLst/>
              <a:cxnLst>
                <a:cxn ang="0">
                  <a:pos x="T0" y="T1"/>
                </a:cxn>
                <a:cxn ang="0">
                  <a:pos x="T2" y="T3"/>
                </a:cxn>
                <a:cxn ang="0">
                  <a:pos x="T4" y="T5"/>
                </a:cxn>
                <a:cxn ang="0">
                  <a:pos x="T6" y="T7"/>
                </a:cxn>
                <a:cxn ang="0">
                  <a:pos x="T8" y="T9"/>
                </a:cxn>
              </a:cxnLst>
              <a:rect l="0" t="0" r="r" b="b"/>
              <a:pathLst>
                <a:path w="32" h="17">
                  <a:moveTo>
                    <a:pt x="30" y="0"/>
                  </a:moveTo>
                  <a:cubicBezTo>
                    <a:pt x="0" y="12"/>
                    <a:pt x="0" y="12"/>
                    <a:pt x="0" y="12"/>
                  </a:cubicBezTo>
                  <a:cubicBezTo>
                    <a:pt x="1" y="14"/>
                    <a:pt x="2" y="16"/>
                    <a:pt x="2" y="17"/>
                  </a:cubicBezTo>
                  <a:cubicBezTo>
                    <a:pt x="32" y="5"/>
                    <a:pt x="32" y="5"/>
                    <a:pt x="32" y="5"/>
                  </a:cubicBezTo>
                  <a:cubicBezTo>
                    <a:pt x="31" y="3"/>
                    <a:pt x="30" y="2"/>
                    <a:pt x="3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175"/>
            <p:cNvSpPr>
              <a:spLocks/>
            </p:cNvSpPr>
            <p:nvPr/>
          </p:nvSpPr>
          <p:spPr bwMode="auto">
            <a:xfrm>
              <a:off x="1347371" y="2829210"/>
              <a:ext cx="168027" cy="76709"/>
            </a:xfrm>
            <a:custGeom>
              <a:avLst/>
              <a:gdLst>
                <a:gd name="T0" fmla="*/ 2 w 32"/>
                <a:gd name="T1" fmla="*/ 0 h 15"/>
                <a:gd name="T2" fmla="*/ 0 w 32"/>
                <a:gd name="T3" fmla="*/ 6 h 15"/>
                <a:gd name="T4" fmla="*/ 31 w 32"/>
                <a:gd name="T5" fmla="*/ 15 h 15"/>
                <a:gd name="T6" fmla="*/ 32 w 32"/>
                <a:gd name="T7" fmla="*/ 10 h 15"/>
                <a:gd name="T8" fmla="*/ 2 w 32"/>
                <a:gd name="T9" fmla="*/ 0 h 15"/>
              </a:gdLst>
              <a:ahLst/>
              <a:cxnLst>
                <a:cxn ang="0">
                  <a:pos x="T0" y="T1"/>
                </a:cxn>
                <a:cxn ang="0">
                  <a:pos x="T2" y="T3"/>
                </a:cxn>
                <a:cxn ang="0">
                  <a:pos x="T4" y="T5"/>
                </a:cxn>
                <a:cxn ang="0">
                  <a:pos x="T6" y="T7"/>
                </a:cxn>
                <a:cxn ang="0">
                  <a:pos x="T8" y="T9"/>
                </a:cxn>
              </a:cxnLst>
              <a:rect l="0" t="0" r="r" b="b"/>
              <a:pathLst>
                <a:path w="32" h="15">
                  <a:moveTo>
                    <a:pt x="2" y="0"/>
                  </a:moveTo>
                  <a:cubicBezTo>
                    <a:pt x="1" y="2"/>
                    <a:pt x="1" y="4"/>
                    <a:pt x="0" y="6"/>
                  </a:cubicBezTo>
                  <a:cubicBezTo>
                    <a:pt x="31" y="15"/>
                    <a:pt x="31" y="15"/>
                    <a:pt x="31" y="15"/>
                  </a:cubicBezTo>
                  <a:cubicBezTo>
                    <a:pt x="31" y="13"/>
                    <a:pt x="32" y="11"/>
                    <a:pt x="32" y="10"/>
                  </a:cubicBezTo>
                  <a:cubicBezTo>
                    <a:pt x="2" y="0"/>
                    <a:pt x="2" y="0"/>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176"/>
            <p:cNvSpPr>
              <a:spLocks/>
            </p:cNvSpPr>
            <p:nvPr/>
          </p:nvSpPr>
          <p:spPr bwMode="auto">
            <a:xfrm>
              <a:off x="1347371" y="3822759"/>
              <a:ext cx="168027" cy="73055"/>
            </a:xfrm>
            <a:custGeom>
              <a:avLst/>
              <a:gdLst>
                <a:gd name="T0" fmla="*/ 31 w 32"/>
                <a:gd name="T1" fmla="*/ 0 h 14"/>
                <a:gd name="T2" fmla="*/ 0 w 32"/>
                <a:gd name="T3" fmla="*/ 9 h 14"/>
                <a:gd name="T4" fmla="*/ 2 w 32"/>
                <a:gd name="T5" fmla="*/ 14 h 14"/>
                <a:gd name="T6" fmla="*/ 32 w 32"/>
                <a:gd name="T7" fmla="*/ 4 h 14"/>
                <a:gd name="T8" fmla="*/ 31 w 32"/>
                <a:gd name="T9" fmla="*/ 0 h 14"/>
              </a:gdLst>
              <a:ahLst/>
              <a:cxnLst>
                <a:cxn ang="0">
                  <a:pos x="T0" y="T1"/>
                </a:cxn>
                <a:cxn ang="0">
                  <a:pos x="T2" y="T3"/>
                </a:cxn>
                <a:cxn ang="0">
                  <a:pos x="T4" y="T5"/>
                </a:cxn>
                <a:cxn ang="0">
                  <a:pos x="T6" y="T7"/>
                </a:cxn>
                <a:cxn ang="0">
                  <a:pos x="T8" y="T9"/>
                </a:cxn>
              </a:cxnLst>
              <a:rect l="0" t="0" r="r" b="b"/>
              <a:pathLst>
                <a:path w="32" h="14">
                  <a:moveTo>
                    <a:pt x="31" y="0"/>
                  </a:moveTo>
                  <a:cubicBezTo>
                    <a:pt x="0" y="9"/>
                    <a:pt x="0" y="9"/>
                    <a:pt x="0" y="9"/>
                  </a:cubicBezTo>
                  <a:cubicBezTo>
                    <a:pt x="1" y="10"/>
                    <a:pt x="1" y="12"/>
                    <a:pt x="2" y="14"/>
                  </a:cubicBezTo>
                  <a:cubicBezTo>
                    <a:pt x="32" y="4"/>
                    <a:pt x="32" y="4"/>
                    <a:pt x="32" y="4"/>
                  </a:cubicBezTo>
                  <a:cubicBezTo>
                    <a:pt x="32" y="3"/>
                    <a:pt x="31" y="1"/>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7"/>
            <p:cNvSpPr>
              <a:spLocks/>
            </p:cNvSpPr>
            <p:nvPr/>
          </p:nvSpPr>
          <p:spPr bwMode="auto">
            <a:xfrm>
              <a:off x="1303538" y="3000888"/>
              <a:ext cx="175332" cy="58444"/>
            </a:xfrm>
            <a:custGeom>
              <a:avLst/>
              <a:gdLst>
                <a:gd name="T0" fmla="*/ 1 w 33"/>
                <a:gd name="T1" fmla="*/ 0 h 11"/>
                <a:gd name="T2" fmla="*/ 0 w 33"/>
                <a:gd name="T3" fmla="*/ 5 h 11"/>
                <a:gd name="T4" fmla="*/ 32 w 33"/>
                <a:gd name="T5" fmla="*/ 11 h 11"/>
                <a:gd name="T6" fmla="*/ 33 w 33"/>
                <a:gd name="T7" fmla="*/ 6 h 11"/>
                <a:gd name="T8" fmla="*/ 1 w 33"/>
                <a:gd name="T9" fmla="*/ 0 h 11"/>
              </a:gdLst>
              <a:ahLst/>
              <a:cxnLst>
                <a:cxn ang="0">
                  <a:pos x="T0" y="T1"/>
                </a:cxn>
                <a:cxn ang="0">
                  <a:pos x="T2" y="T3"/>
                </a:cxn>
                <a:cxn ang="0">
                  <a:pos x="T4" y="T5"/>
                </a:cxn>
                <a:cxn ang="0">
                  <a:pos x="T6" y="T7"/>
                </a:cxn>
                <a:cxn ang="0">
                  <a:pos x="T8" y="T9"/>
                </a:cxn>
              </a:cxnLst>
              <a:rect l="0" t="0" r="r" b="b"/>
              <a:pathLst>
                <a:path w="33" h="11">
                  <a:moveTo>
                    <a:pt x="1" y="0"/>
                  </a:moveTo>
                  <a:cubicBezTo>
                    <a:pt x="1" y="1"/>
                    <a:pt x="1" y="3"/>
                    <a:pt x="0" y="5"/>
                  </a:cubicBezTo>
                  <a:cubicBezTo>
                    <a:pt x="32" y="11"/>
                    <a:pt x="32" y="11"/>
                    <a:pt x="32" y="11"/>
                  </a:cubicBezTo>
                  <a:cubicBezTo>
                    <a:pt x="32" y="9"/>
                    <a:pt x="32" y="8"/>
                    <a:pt x="33" y="6"/>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78"/>
            <p:cNvSpPr>
              <a:spLocks/>
            </p:cNvSpPr>
            <p:nvPr/>
          </p:nvSpPr>
          <p:spPr bwMode="auto">
            <a:xfrm>
              <a:off x="1303538" y="3665690"/>
              <a:ext cx="175332" cy="62098"/>
            </a:xfrm>
            <a:custGeom>
              <a:avLst/>
              <a:gdLst>
                <a:gd name="T0" fmla="*/ 32 w 33"/>
                <a:gd name="T1" fmla="*/ 0 h 12"/>
                <a:gd name="T2" fmla="*/ 0 w 33"/>
                <a:gd name="T3" fmla="*/ 6 h 12"/>
                <a:gd name="T4" fmla="*/ 1 w 33"/>
                <a:gd name="T5" fmla="*/ 12 h 12"/>
                <a:gd name="T6" fmla="*/ 33 w 33"/>
                <a:gd name="T7" fmla="*/ 5 h 12"/>
                <a:gd name="T8" fmla="*/ 32 w 33"/>
                <a:gd name="T9" fmla="*/ 0 h 12"/>
              </a:gdLst>
              <a:ahLst/>
              <a:cxnLst>
                <a:cxn ang="0">
                  <a:pos x="T0" y="T1"/>
                </a:cxn>
                <a:cxn ang="0">
                  <a:pos x="T2" y="T3"/>
                </a:cxn>
                <a:cxn ang="0">
                  <a:pos x="T4" y="T5"/>
                </a:cxn>
                <a:cxn ang="0">
                  <a:pos x="T6" y="T7"/>
                </a:cxn>
                <a:cxn ang="0">
                  <a:pos x="T8" y="T9"/>
                </a:cxn>
              </a:cxnLst>
              <a:rect l="0" t="0" r="r" b="b"/>
              <a:pathLst>
                <a:path w="33" h="12">
                  <a:moveTo>
                    <a:pt x="32" y="0"/>
                  </a:moveTo>
                  <a:cubicBezTo>
                    <a:pt x="0" y="6"/>
                    <a:pt x="0" y="6"/>
                    <a:pt x="0" y="6"/>
                  </a:cubicBezTo>
                  <a:cubicBezTo>
                    <a:pt x="1" y="8"/>
                    <a:pt x="1" y="10"/>
                    <a:pt x="1" y="12"/>
                  </a:cubicBezTo>
                  <a:cubicBezTo>
                    <a:pt x="33" y="5"/>
                    <a:pt x="33" y="5"/>
                    <a:pt x="33" y="5"/>
                  </a:cubicBezTo>
                  <a:cubicBezTo>
                    <a:pt x="32" y="4"/>
                    <a:pt x="32" y="2"/>
                    <a:pt x="3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79"/>
            <p:cNvSpPr>
              <a:spLocks/>
            </p:cNvSpPr>
            <p:nvPr/>
          </p:nvSpPr>
          <p:spPr bwMode="auto">
            <a:xfrm>
              <a:off x="1285275" y="3176220"/>
              <a:ext cx="168027" cy="40181"/>
            </a:xfrm>
            <a:custGeom>
              <a:avLst/>
              <a:gdLst>
                <a:gd name="T0" fmla="*/ 0 w 32"/>
                <a:gd name="T1" fmla="*/ 0 h 8"/>
                <a:gd name="T2" fmla="*/ 0 w 32"/>
                <a:gd name="T3" fmla="*/ 5 h 8"/>
                <a:gd name="T4" fmla="*/ 31 w 32"/>
                <a:gd name="T5" fmla="*/ 8 h 8"/>
                <a:gd name="T6" fmla="*/ 32 w 32"/>
                <a:gd name="T7" fmla="*/ 3 h 8"/>
                <a:gd name="T8" fmla="*/ 0 w 32"/>
                <a:gd name="T9" fmla="*/ 0 h 8"/>
              </a:gdLst>
              <a:ahLst/>
              <a:cxnLst>
                <a:cxn ang="0">
                  <a:pos x="T0" y="T1"/>
                </a:cxn>
                <a:cxn ang="0">
                  <a:pos x="T2" y="T3"/>
                </a:cxn>
                <a:cxn ang="0">
                  <a:pos x="T4" y="T5"/>
                </a:cxn>
                <a:cxn ang="0">
                  <a:pos x="T6" y="T7"/>
                </a:cxn>
                <a:cxn ang="0">
                  <a:pos x="T8" y="T9"/>
                </a:cxn>
              </a:cxnLst>
              <a:rect l="0" t="0" r="r" b="b"/>
              <a:pathLst>
                <a:path w="32" h="8">
                  <a:moveTo>
                    <a:pt x="0" y="0"/>
                  </a:moveTo>
                  <a:cubicBezTo>
                    <a:pt x="0" y="1"/>
                    <a:pt x="0" y="3"/>
                    <a:pt x="0" y="5"/>
                  </a:cubicBezTo>
                  <a:cubicBezTo>
                    <a:pt x="31" y="8"/>
                    <a:pt x="31" y="8"/>
                    <a:pt x="31" y="8"/>
                  </a:cubicBezTo>
                  <a:cubicBezTo>
                    <a:pt x="32" y="6"/>
                    <a:pt x="32" y="5"/>
                    <a:pt x="32" y="3"/>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180"/>
            <p:cNvSpPr>
              <a:spLocks/>
            </p:cNvSpPr>
            <p:nvPr/>
          </p:nvSpPr>
          <p:spPr bwMode="auto">
            <a:xfrm>
              <a:off x="1285275" y="3504968"/>
              <a:ext cx="168027" cy="47487"/>
            </a:xfrm>
            <a:custGeom>
              <a:avLst/>
              <a:gdLst>
                <a:gd name="T0" fmla="*/ 31 w 32"/>
                <a:gd name="T1" fmla="*/ 0 h 9"/>
                <a:gd name="T2" fmla="*/ 0 w 32"/>
                <a:gd name="T3" fmla="*/ 3 h 9"/>
                <a:gd name="T4" fmla="*/ 0 w 32"/>
                <a:gd name="T5" fmla="*/ 9 h 9"/>
                <a:gd name="T6" fmla="*/ 32 w 32"/>
                <a:gd name="T7" fmla="*/ 5 h 9"/>
                <a:gd name="T8" fmla="*/ 31 w 32"/>
                <a:gd name="T9" fmla="*/ 0 h 9"/>
              </a:gdLst>
              <a:ahLst/>
              <a:cxnLst>
                <a:cxn ang="0">
                  <a:pos x="T0" y="T1"/>
                </a:cxn>
                <a:cxn ang="0">
                  <a:pos x="T2" y="T3"/>
                </a:cxn>
                <a:cxn ang="0">
                  <a:pos x="T4" y="T5"/>
                </a:cxn>
                <a:cxn ang="0">
                  <a:pos x="T6" y="T7"/>
                </a:cxn>
                <a:cxn ang="0">
                  <a:pos x="T8" y="T9"/>
                </a:cxn>
              </a:cxnLst>
              <a:rect l="0" t="0" r="r" b="b"/>
              <a:pathLst>
                <a:path w="32" h="9">
                  <a:moveTo>
                    <a:pt x="31" y="0"/>
                  </a:moveTo>
                  <a:cubicBezTo>
                    <a:pt x="0" y="3"/>
                    <a:pt x="0" y="3"/>
                    <a:pt x="0" y="3"/>
                  </a:cubicBezTo>
                  <a:cubicBezTo>
                    <a:pt x="0" y="5"/>
                    <a:pt x="0" y="7"/>
                    <a:pt x="0" y="9"/>
                  </a:cubicBezTo>
                  <a:cubicBezTo>
                    <a:pt x="32" y="5"/>
                    <a:pt x="32" y="5"/>
                    <a:pt x="32" y="5"/>
                  </a:cubicBezTo>
                  <a:cubicBezTo>
                    <a:pt x="32" y="4"/>
                    <a:pt x="32" y="2"/>
                    <a:pt x="3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181"/>
            <p:cNvSpPr>
              <a:spLocks/>
            </p:cNvSpPr>
            <p:nvPr/>
          </p:nvSpPr>
          <p:spPr bwMode="auto">
            <a:xfrm>
              <a:off x="1274316" y="3347901"/>
              <a:ext cx="168027" cy="25570"/>
            </a:xfrm>
            <a:custGeom>
              <a:avLst/>
              <a:gdLst>
                <a:gd name="T0" fmla="*/ 0 w 32"/>
                <a:gd name="T1" fmla="*/ 0 h 5"/>
                <a:gd name="T2" fmla="*/ 0 w 32"/>
                <a:gd name="T3" fmla="*/ 5 h 5"/>
                <a:gd name="T4" fmla="*/ 0 w 32"/>
                <a:gd name="T5" fmla="*/ 5 h 5"/>
                <a:gd name="T6" fmla="*/ 32 w 32"/>
                <a:gd name="T7" fmla="*/ 5 h 5"/>
                <a:gd name="T8" fmla="*/ 32 w 32"/>
                <a:gd name="T9" fmla="*/ 5 h 5"/>
                <a:gd name="T10" fmla="*/ 32 w 32"/>
                <a:gd name="T11" fmla="*/ 0 h 5"/>
                <a:gd name="T12" fmla="*/ 0 w 3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2" h="5">
                  <a:moveTo>
                    <a:pt x="0" y="0"/>
                  </a:moveTo>
                  <a:cubicBezTo>
                    <a:pt x="0" y="2"/>
                    <a:pt x="0" y="3"/>
                    <a:pt x="0" y="5"/>
                  </a:cubicBezTo>
                  <a:cubicBezTo>
                    <a:pt x="0" y="5"/>
                    <a:pt x="0" y="5"/>
                    <a:pt x="0" y="5"/>
                  </a:cubicBezTo>
                  <a:cubicBezTo>
                    <a:pt x="32" y="5"/>
                    <a:pt x="32" y="5"/>
                    <a:pt x="32" y="5"/>
                  </a:cubicBezTo>
                  <a:cubicBezTo>
                    <a:pt x="32" y="5"/>
                    <a:pt x="32" y="5"/>
                    <a:pt x="32" y="5"/>
                  </a:cubicBezTo>
                  <a:cubicBezTo>
                    <a:pt x="32" y="3"/>
                    <a:pt x="32" y="2"/>
                    <a:pt x="32"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91"/>
            <p:cNvSpPr>
              <a:spLocks/>
            </p:cNvSpPr>
            <p:nvPr/>
          </p:nvSpPr>
          <p:spPr bwMode="auto">
            <a:xfrm>
              <a:off x="1058805" y="5440928"/>
              <a:ext cx="25568" cy="18265"/>
            </a:xfrm>
            <a:custGeom>
              <a:avLst/>
              <a:gdLst>
                <a:gd name="T0" fmla="*/ 3 w 5"/>
                <a:gd name="T1" fmla="*/ 0 h 3"/>
                <a:gd name="T2" fmla="*/ 0 w 5"/>
                <a:gd name="T3" fmla="*/ 0 h 3"/>
                <a:gd name="T4" fmla="*/ 4 w 5"/>
                <a:gd name="T5" fmla="*/ 3 h 3"/>
                <a:gd name="T6" fmla="*/ 5 w 5"/>
                <a:gd name="T7" fmla="*/ 2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0" y="0"/>
                    <a:pt x="0" y="0"/>
                    <a:pt x="0" y="0"/>
                  </a:cubicBezTo>
                  <a:cubicBezTo>
                    <a:pt x="1" y="1"/>
                    <a:pt x="3" y="2"/>
                    <a:pt x="4" y="3"/>
                  </a:cubicBezTo>
                  <a:cubicBezTo>
                    <a:pt x="5" y="2"/>
                    <a:pt x="5" y="2"/>
                    <a:pt x="5" y="2"/>
                  </a:cubicBezTo>
                  <a:cubicBezTo>
                    <a:pt x="4" y="1"/>
                    <a:pt x="4" y="1"/>
                    <a:pt x="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33" name="组合 332"/>
            <p:cNvGrpSpPr/>
            <p:nvPr/>
          </p:nvGrpSpPr>
          <p:grpSpPr>
            <a:xfrm>
              <a:off x="594320" y="877051"/>
              <a:ext cx="4989661" cy="4992840"/>
              <a:chOff x="174838" y="498750"/>
              <a:chExt cx="5734825" cy="5738479"/>
            </a:xfrm>
          </p:grpSpPr>
          <p:sp>
            <p:nvSpPr>
              <p:cNvPr id="330" name="Freeform 290"/>
              <p:cNvSpPr>
                <a:spLocks noEditPoints="1"/>
              </p:cNvSpPr>
              <p:nvPr/>
            </p:nvSpPr>
            <p:spPr bwMode="auto">
              <a:xfrm>
                <a:off x="174838" y="498750"/>
                <a:ext cx="5734825" cy="4942178"/>
              </a:xfrm>
              <a:custGeom>
                <a:avLst/>
                <a:gdLst>
                  <a:gd name="T0" fmla="*/ 171 w 1091"/>
                  <a:gd name="T1" fmla="*/ 940 h 940"/>
                  <a:gd name="T2" fmla="*/ 932 w 1091"/>
                  <a:gd name="T3" fmla="*/ 931 h 940"/>
                  <a:gd name="T4" fmla="*/ 109 w 1091"/>
                  <a:gd name="T5" fmla="*/ 874 h 940"/>
                  <a:gd name="T6" fmla="*/ 990 w 1091"/>
                  <a:gd name="T7" fmla="*/ 858 h 940"/>
                  <a:gd name="T8" fmla="*/ 990 w 1091"/>
                  <a:gd name="T9" fmla="*/ 858 h 940"/>
                  <a:gd name="T10" fmla="*/ 93 w 1091"/>
                  <a:gd name="T11" fmla="*/ 847 h 940"/>
                  <a:gd name="T12" fmla="*/ 1009 w 1091"/>
                  <a:gd name="T13" fmla="*/ 833 h 940"/>
                  <a:gd name="T14" fmla="*/ 46 w 1091"/>
                  <a:gd name="T15" fmla="*/ 766 h 940"/>
                  <a:gd name="T16" fmla="*/ 1050 w 1091"/>
                  <a:gd name="T17" fmla="*/ 749 h 940"/>
                  <a:gd name="T18" fmla="*/ 1050 w 1091"/>
                  <a:gd name="T19" fmla="*/ 749 h 940"/>
                  <a:gd name="T20" fmla="*/ 37 w 1091"/>
                  <a:gd name="T21" fmla="*/ 737 h 940"/>
                  <a:gd name="T22" fmla="*/ 1062 w 1091"/>
                  <a:gd name="T23" fmla="*/ 721 h 940"/>
                  <a:gd name="T24" fmla="*/ 9 w 1091"/>
                  <a:gd name="T25" fmla="*/ 648 h 940"/>
                  <a:gd name="T26" fmla="*/ 1083 w 1091"/>
                  <a:gd name="T27" fmla="*/ 630 h 940"/>
                  <a:gd name="T28" fmla="*/ 1083 w 1091"/>
                  <a:gd name="T29" fmla="*/ 630 h 940"/>
                  <a:gd name="T30" fmla="*/ 6 w 1091"/>
                  <a:gd name="T31" fmla="*/ 617 h 940"/>
                  <a:gd name="T32" fmla="*/ 1089 w 1091"/>
                  <a:gd name="T33" fmla="*/ 599 h 940"/>
                  <a:gd name="T34" fmla="*/ 0 w 1091"/>
                  <a:gd name="T35" fmla="*/ 555 h 940"/>
                  <a:gd name="T36" fmla="*/ 1090 w 1091"/>
                  <a:gd name="T37" fmla="*/ 506 h 940"/>
                  <a:gd name="T38" fmla="*/ 1090 w 1091"/>
                  <a:gd name="T39" fmla="*/ 506 h 940"/>
                  <a:gd name="T40" fmla="*/ 8 w 1091"/>
                  <a:gd name="T41" fmla="*/ 462 h 940"/>
                  <a:gd name="T42" fmla="*/ 1085 w 1091"/>
                  <a:gd name="T43" fmla="*/ 475 h 940"/>
                  <a:gd name="T44" fmla="*/ 12 w 1091"/>
                  <a:gd name="T45" fmla="*/ 431 h 940"/>
                  <a:gd name="T46" fmla="*/ 1067 w 1091"/>
                  <a:gd name="T47" fmla="*/ 384 h 940"/>
                  <a:gd name="T48" fmla="*/ 1067 w 1091"/>
                  <a:gd name="T49" fmla="*/ 384 h 940"/>
                  <a:gd name="T50" fmla="*/ 41 w 1091"/>
                  <a:gd name="T51" fmla="*/ 343 h 940"/>
                  <a:gd name="T52" fmla="*/ 1055 w 1091"/>
                  <a:gd name="T53" fmla="*/ 355 h 940"/>
                  <a:gd name="T54" fmla="*/ 52 w 1091"/>
                  <a:gd name="T55" fmla="*/ 312 h 940"/>
                  <a:gd name="T56" fmla="*/ 68 w 1091"/>
                  <a:gd name="T57" fmla="*/ 285 h 940"/>
                  <a:gd name="T58" fmla="*/ 1030 w 1091"/>
                  <a:gd name="T59" fmla="*/ 298 h 940"/>
                  <a:gd name="T60" fmla="*/ 82 w 1091"/>
                  <a:gd name="T61" fmla="*/ 258 h 940"/>
                  <a:gd name="T62" fmla="*/ 982 w 1091"/>
                  <a:gd name="T63" fmla="*/ 218 h 940"/>
                  <a:gd name="T64" fmla="*/ 982 w 1091"/>
                  <a:gd name="T65" fmla="*/ 218 h 940"/>
                  <a:gd name="T66" fmla="*/ 139 w 1091"/>
                  <a:gd name="T67" fmla="*/ 184 h 940"/>
                  <a:gd name="T68" fmla="*/ 961 w 1091"/>
                  <a:gd name="T69" fmla="*/ 195 h 940"/>
                  <a:gd name="T70" fmla="*/ 159 w 1091"/>
                  <a:gd name="T71" fmla="*/ 160 h 940"/>
                  <a:gd name="T72" fmla="*/ 896 w 1091"/>
                  <a:gd name="T73" fmla="*/ 128 h 940"/>
                  <a:gd name="T74" fmla="*/ 896 w 1091"/>
                  <a:gd name="T75" fmla="*/ 128 h 940"/>
                  <a:gd name="T76" fmla="*/ 232 w 1091"/>
                  <a:gd name="T77" fmla="*/ 101 h 940"/>
                  <a:gd name="T78" fmla="*/ 871 w 1091"/>
                  <a:gd name="T79" fmla="*/ 110 h 940"/>
                  <a:gd name="T80" fmla="*/ 257 w 1091"/>
                  <a:gd name="T81" fmla="*/ 83 h 940"/>
                  <a:gd name="T82" fmla="*/ 793 w 1091"/>
                  <a:gd name="T83" fmla="*/ 59 h 940"/>
                  <a:gd name="T84" fmla="*/ 793 w 1091"/>
                  <a:gd name="T85" fmla="*/ 59 h 940"/>
                  <a:gd name="T86" fmla="*/ 341 w 1091"/>
                  <a:gd name="T87" fmla="*/ 42 h 940"/>
                  <a:gd name="T88" fmla="*/ 764 w 1091"/>
                  <a:gd name="T89" fmla="*/ 48 h 940"/>
                  <a:gd name="T90" fmla="*/ 369 w 1091"/>
                  <a:gd name="T91" fmla="*/ 29 h 940"/>
                  <a:gd name="T92" fmla="*/ 676 w 1091"/>
                  <a:gd name="T93" fmla="*/ 16 h 940"/>
                  <a:gd name="T94" fmla="*/ 676 w 1091"/>
                  <a:gd name="T95" fmla="*/ 16 h 940"/>
                  <a:gd name="T96" fmla="*/ 460 w 1091"/>
                  <a:gd name="T97" fmla="*/ 9 h 940"/>
                  <a:gd name="T98" fmla="*/ 645 w 1091"/>
                  <a:gd name="T99" fmla="*/ 11 h 940"/>
                  <a:gd name="T100" fmla="*/ 491 w 1091"/>
                  <a:gd name="T101" fmla="*/ 3 h 940"/>
                  <a:gd name="T102" fmla="*/ 553 w 1091"/>
                  <a:gd name="T103" fmla="*/ 0 h 940"/>
                  <a:gd name="T104" fmla="*/ 553 w 1091"/>
                  <a:gd name="T105"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1" h="940">
                    <a:moveTo>
                      <a:pt x="151" y="920"/>
                    </a:moveTo>
                    <a:cubicBezTo>
                      <a:pt x="150" y="921"/>
                      <a:pt x="150" y="921"/>
                      <a:pt x="150" y="921"/>
                    </a:cubicBezTo>
                    <a:cubicBezTo>
                      <a:pt x="156" y="928"/>
                      <a:pt x="162" y="934"/>
                      <a:pt x="168" y="940"/>
                    </a:cubicBezTo>
                    <a:cubicBezTo>
                      <a:pt x="171" y="940"/>
                      <a:pt x="171" y="940"/>
                      <a:pt x="171" y="940"/>
                    </a:cubicBezTo>
                    <a:cubicBezTo>
                      <a:pt x="164" y="934"/>
                      <a:pt x="158" y="927"/>
                      <a:pt x="151" y="920"/>
                    </a:cubicBezTo>
                    <a:moveTo>
                      <a:pt x="952" y="907"/>
                    </a:moveTo>
                    <a:cubicBezTo>
                      <a:pt x="945" y="914"/>
                      <a:pt x="938" y="922"/>
                      <a:pt x="931" y="929"/>
                    </a:cubicBezTo>
                    <a:cubicBezTo>
                      <a:pt x="932" y="931"/>
                      <a:pt x="932" y="931"/>
                      <a:pt x="932" y="931"/>
                    </a:cubicBezTo>
                    <a:cubicBezTo>
                      <a:pt x="940" y="923"/>
                      <a:pt x="947" y="916"/>
                      <a:pt x="954" y="908"/>
                    </a:cubicBezTo>
                    <a:cubicBezTo>
                      <a:pt x="952" y="907"/>
                      <a:pt x="952" y="907"/>
                      <a:pt x="952" y="907"/>
                    </a:cubicBezTo>
                    <a:moveTo>
                      <a:pt x="111" y="873"/>
                    </a:moveTo>
                    <a:cubicBezTo>
                      <a:pt x="109" y="874"/>
                      <a:pt x="109" y="874"/>
                      <a:pt x="109" y="874"/>
                    </a:cubicBezTo>
                    <a:cubicBezTo>
                      <a:pt x="116" y="882"/>
                      <a:pt x="122" y="890"/>
                      <a:pt x="129" y="898"/>
                    </a:cubicBezTo>
                    <a:cubicBezTo>
                      <a:pt x="130" y="897"/>
                      <a:pt x="130" y="897"/>
                      <a:pt x="130" y="897"/>
                    </a:cubicBezTo>
                    <a:cubicBezTo>
                      <a:pt x="124" y="889"/>
                      <a:pt x="117" y="881"/>
                      <a:pt x="111" y="873"/>
                    </a:cubicBezTo>
                    <a:moveTo>
                      <a:pt x="990" y="858"/>
                    </a:moveTo>
                    <a:cubicBezTo>
                      <a:pt x="985" y="866"/>
                      <a:pt x="978" y="875"/>
                      <a:pt x="972" y="883"/>
                    </a:cubicBezTo>
                    <a:cubicBezTo>
                      <a:pt x="974" y="884"/>
                      <a:pt x="974" y="884"/>
                      <a:pt x="974" y="884"/>
                    </a:cubicBezTo>
                    <a:cubicBezTo>
                      <a:pt x="980" y="876"/>
                      <a:pt x="986" y="868"/>
                      <a:pt x="992" y="859"/>
                    </a:cubicBezTo>
                    <a:cubicBezTo>
                      <a:pt x="990" y="858"/>
                      <a:pt x="990" y="858"/>
                      <a:pt x="990" y="858"/>
                    </a:cubicBezTo>
                    <a:moveTo>
                      <a:pt x="77" y="821"/>
                    </a:moveTo>
                    <a:cubicBezTo>
                      <a:pt x="75" y="822"/>
                      <a:pt x="75" y="822"/>
                      <a:pt x="75" y="822"/>
                    </a:cubicBezTo>
                    <a:cubicBezTo>
                      <a:pt x="80" y="831"/>
                      <a:pt x="86" y="840"/>
                      <a:pt x="91" y="848"/>
                    </a:cubicBezTo>
                    <a:cubicBezTo>
                      <a:pt x="93" y="847"/>
                      <a:pt x="93" y="847"/>
                      <a:pt x="93" y="847"/>
                    </a:cubicBezTo>
                    <a:cubicBezTo>
                      <a:pt x="87" y="839"/>
                      <a:pt x="82" y="830"/>
                      <a:pt x="77" y="821"/>
                    </a:cubicBezTo>
                    <a:moveTo>
                      <a:pt x="1023" y="805"/>
                    </a:moveTo>
                    <a:cubicBezTo>
                      <a:pt x="1018" y="814"/>
                      <a:pt x="1013" y="823"/>
                      <a:pt x="1008" y="832"/>
                    </a:cubicBezTo>
                    <a:cubicBezTo>
                      <a:pt x="1009" y="833"/>
                      <a:pt x="1009" y="833"/>
                      <a:pt x="1009" y="833"/>
                    </a:cubicBezTo>
                    <a:cubicBezTo>
                      <a:pt x="1015" y="824"/>
                      <a:pt x="1020" y="815"/>
                      <a:pt x="1025" y="806"/>
                    </a:cubicBezTo>
                    <a:cubicBezTo>
                      <a:pt x="1023" y="805"/>
                      <a:pt x="1023" y="805"/>
                      <a:pt x="1023" y="805"/>
                    </a:cubicBezTo>
                    <a:moveTo>
                      <a:pt x="48" y="766"/>
                    </a:moveTo>
                    <a:cubicBezTo>
                      <a:pt x="46" y="766"/>
                      <a:pt x="46" y="766"/>
                      <a:pt x="46" y="766"/>
                    </a:cubicBezTo>
                    <a:cubicBezTo>
                      <a:pt x="51" y="776"/>
                      <a:pt x="55" y="785"/>
                      <a:pt x="60" y="795"/>
                    </a:cubicBezTo>
                    <a:cubicBezTo>
                      <a:pt x="62" y="794"/>
                      <a:pt x="62" y="794"/>
                      <a:pt x="62" y="794"/>
                    </a:cubicBezTo>
                    <a:cubicBezTo>
                      <a:pt x="57" y="784"/>
                      <a:pt x="53" y="775"/>
                      <a:pt x="48" y="766"/>
                    </a:cubicBezTo>
                    <a:moveTo>
                      <a:pt x="1050" y="749"/>
                    </a:moveTo>
                    <a:cubicBezTo>
                      <a:pt x="1046" y="759"/>
                      <a:pt x="1042" y="768"/>
                      <a:pt x="1037" y="778"/>
                    </a:cubicBezTo>
                    <a:cubicBezTo>
                      <a:pt x="1039" y="778"/>
                      <a:pt x="1039" y="778"/>
                      <a:pt x="1039" y="778"/>
                    </a:cubicBezTo>
                    <a:cubicBezTo>
                      <a:pt x="1043" y="769"/>
                      <a:pt x="1048" y="759"/>
                      <a:pt x="1051" y="750"/>
                    </a:cubicBezTo>
                    <a:cubicBezTo>
                      <a:pt x="1050" y="749"/>
                      <a:pt x="1050" y="749"/>
                      <a:pt x="1050" y="749"/>
                    </a:cubicBezTo>
                    <a:moveTo>
                      <a:pt x="27" y="707"/>
                    </a:moveTo>
                    <a:cubicBezTo>
                      <a:pt x="25" y="708"/>
                      <a:pt x="25" y="708"/>
                      <a:pt x="25" y="708"/>
                    </a:cubicBezTo>
                    <a:cubicBezTo>
                      <a:pt x="28" y="718"/>
                      <a:pt x="31" y="728"/>
                      <a:pt x="35" y="738"/>
                    </a:cubicBezTo>
                    <a:cubicBezTo>
                      <a:pt x="37" y="737"/>
                      <a:pt x="37" y="737"/>
                      <a:pt x="37" y="737"/>
                    </a:cubicBezTo>
                    <a:cubicBezTo>
                      <a:pt x="33" y="727"/>
                      <a:pt x="30" y="717"/>
                      <a:pt x="27" y="707"/>
                    </a:cubicBezTo>
                    <a:moveTo>
                      <a:pt x="1070" y="690"/>
                    </a:moveTo>
                    <a:cubicBezTo>
                      <a:pt x="1067" y="700"/>
                      <a:pt x="1064" y="710"/>
                      <a:pt x="1060" y="720"/>
                    </a:cubicBezTo>
                    <a:cubicBezTo>
                      <a:pt x="1062" y="721"/>
                      <a:pt x="1062" y="721"/>
                      <a:pt x="1062" y="721"/>
                    </a:cubicBezTo>
                    <a:cubicBezTo>
                      <a:pt x="1066" y="711"/>
                      <a:pt x="1069" y="701"/>
                      <a:pt x="1072" y="691"/>
                    </a:cubicBezTo>
                    <a:cubicBezTo>
                      <a:pt x="1070" y="690"/>
                      <a:pt x="1070" y="690"/>
                      <a:pt x="1070" y="690"/>
                    </a:cubicBezTo>
                    <a:moveTo>
                      <a:pt x="11" y="647"/>
                    </a:moveTo>
                    <a:cubicBezTo>
                      <a:pt x="9" y="648"/>
                      <a:pt x="9" y="648"/>
                      <a:pt x="9" y="648"/>
                    </a:cubicBezTo>
                    <a:cubicBezTo>
                      <a:pt x="11" y="658"/>
                      <a:pt x="14" y="668"/>
                      <a:pt x="16" y="678"/>
                    </a:cubicBezTo>
                    <a:cubicBezTo>
                      <a:pt x="18" y="678"/>
                      <a:pt x="18" y="678"/>
                      <a:pt x="18" y="678"/>
                    </a:cubicBezTo>
                    <a:cubicBezTo>
                      <a:pt x="16" y="668"/>
                      <a:pt x="13" y="657"/>
                      <a:pt x="11" y="647"/>
                    </a:cubicBezTo>
                    <a:moveTo>
                      <a:pt x="1083" y="630"/>
                    </a:moveTo>
                    <a:cubicBezTo>
                      <a:pt x="1081" y="640"/>
                      <a:pt x="1079" y="650"/>
                      <a:pt x="1077" y="660"/>
                    </a:cubicBezTo>
                    <a:cubicBezTo>
                      <a:pt x="1079" y="661"/>
                      <a:pt x="1079" y="661"/>
                      <a:pt x="1079" y="661"/>
                    </a:cubicBezTo>
                    <a:cubicBezTo>
                      <a:pt x="1081" y="651"/>
                      <a:pt x="1083" y="640"/>
                      <a:pt x="1085" y="630"/>
                    </a:cubicBezTo>
                    <a:cubicBezTo>
                      <a:pt x="1083" y="630"/>
                      <a:pt x="1083" y="630"/>
                      <a:pt x="1083" y="630"/>
                    </a:cubicBezTo>
                    <a:moveTo>
                      <a:pt x="3" y="586"/>
                    </a:moveTo>
                    <a:cubicBezTo>
                      <a:pt x="1" y="586"/>
                      <a:pt x="1" y="586"/>
                      <a:pt x="1" y="586"/>
                    </a:cubicBezTo>
                    <a:cubicBezTo>
                      <a:pt x="2" y="596"/>
                      <a:pt x="3" y="607"/>
                      <a:pt x="4" y="617"/>
                    </a:cubicBezTo>
                    <a:cubicBezTo>
                      <a:pt x="6" y="617"/>
                      <a:pt x="6" y="617"/>
                      <a:pt x="6" y="617"/>
                    </a:cubicBezTo>
                    <a:cubicBezTo>
                      <a:pt x="5" y="606"/>
                      <a:pt x="4" y="596"/>
                      <a:pt x="3" y="586"/>
                    </a:cubicBezTo>
                    <a:moveTo>
                      <a:pt x="1089" y="568"/>
                    </a:moveTo>
                    <a:cubicBezTo>
                      <a:pt x="1088" y="578"/>
                      <a:pt x="1088" y="589"/>
                      <a:pt x="1087" y="599"/>
                    </a:cubicBezTo>
                    <a:cubicBezTo>
                      <a:pt x="1089" y="599"/>
                      <a:pt x="1089" y="599"/>
                      <a:pt x="1089" y="599"/>
                    </a:cubicBezTo>
                    <a:cubicBezTo>
                      <a:pt x="1090" y="589"/>
                      <a:pt x="1090" y="578"/>
                      <a:pt x="1091" y="568"/>
                    </a:cubicBezTo>
                    <a:cubicBezTo>
                      <a:pt x="1089" y="568"/>
                      <a:pt x="1089" y="568"/>
                      <a:pt x="1089" y="568"/>
                    </a:cubicBezTo>
                    <a:moveTo>
                      <a:pt x="0" y="524"/>
                    </a:moveTo>
                    <a:cubicBezTo>
                      <a:pt x="0" y="534"/>
                      <a:pt x="0" y="545"/>
                      <a:pt x="0" y="555"/>
                    </a:cubicBezTo>
                    <a:cubicBezTo>
                      <a:pt x="2" y="555"/>
                      <a:pt x="2" y="555"/>
                      <a:pt x="2" y="555"/>
                    </a:cubicBezTo>
                    <a:cubicBezTo>
                      <a:pt x="2" y="545"/>
                      <a:pt x="2" y="534"/>
                      <a:pt x="2" y="524"/>
                    </a:cubicBezTo>
                    <a:cubicBezTo>
                      <a:pt x="0" y="524"/>
                      <a:pt x="0" y="524"/>
                      <a:pt x="0" y="524"/>
                    </a:cubicBezTo>
                    <a:moveTo>
                      <a:pt x="1090" y="506"/>
                    </a:moveTo>
                    <a:cubicBezTo>
                      <a:pt x="1088" y="506"/>
                      <a:pt x="1088" y="506"/>
                      <a:pt x="1088" y="506"/>
                    </a:cubicBezTo>
                    <a:cubicBezTo>
                      <a:pt x="1088" y="516"/>
                      <a:pt x="1089" y="527"/>
                      <a:pt x="1089" y="537"/>
                    </a:cubicBezTo>
                    <a:cubicBezTo>
                      <a:pt x="1091" y="537"/>
                      <a:pt x="1091" y="537"/>
                      <a:pt x="1091" y="537"/>
                    </a:cubicBezTo>
                    <a:cubicBezTo>
                      <a:pt x="1091" y="527"/>
                      <a:pt x="1091" y="516"/>
                      <a:pt x="1090" y="506"/>
                    </a:cubicBezTo>
                    <a:moveTo>
                      <a:pt x="6" y="462"/>
                    </a:moveTo>
                    <a:cubicBezTo>
                      <a:pt x="5" y="472"/>
                      <a:pt x="3" y="482"/>
                      <a:pt x="2" y="493"/>
                    </a:cubicBezTo>
                    <a:cubicBezTo>
                      <a:pt x="4" y="493"/>
                      <a:pt x="4" y="493"/>
                      <a:pt x="4" y="493"/>
                    </a:cubicBezTo>
                    <a:cubicBezTo>
                      <a:pt x="5" y="483"/>
                      <a:pt x="7" y="472"/>
                      <a:pt x="8" y="462"/>
                    </a:cubicBezTo>
                    <a:cubicBezTo>
                      <a:pt x="6" y="462"/>
                      <a:pt x="6" y="462"/>
                      <a:pt x="6" y="462"/>
                    </a:cubicBezTo>
                    <a:moveTo>
                      <a:pt x="1082" y="444"/>
                    </a:moveTo>
                    <a:cubicBezTo>
                      <a:pt x="1080" y="445"/>
                      <a:pt x="1080" y="445"/>
                      <a:pt x="1080" y="445"/>
                    </a:cubicBezTo>
                    <a:cubicBezTo>
                      <a:pt x="1082" y="455"/>
                      <a:pt x="1083" y="465"/>
                      <a:pt x="1085" y="475"/>
                    </a:cubicBezTo>
                    <a:cubicBezTo>
                      <a:pt x="1087" y="475"/>
                      <a:pt x="1087" y="475"/>
                      <a:pt x="1087" y="475"/>
                    </a:cubicBezTo>
                    <a:cubicBezTo>
                      <a:pt x="1085" y="465"/>
                      <a:pt x="1084" y="454"/>
                      <a:pt x="1082" y="444"/>
                    </a:cubicBezTo>
                    <a:moveTo>
                      <a:pt x="19" y="401"/>
                    </a:moveTo>
                    <a:cubicBezTo>
                      <a:pt x="17" y="411"/>
                      <a:pt x="14" y="421"/>
                      <a:pt x="12" y="431"/>
                    </a:cubicBezTo>
                    <a:cubicBezTo>
                      <a:pt x="14" y="432"/>
                      <a:pt x="14" y="432"/>
                      <a:pt x="14" y="432"/>
                    </a:cubicBezTo>
                    <a:cubicBezTo>
                      <a:pt x="16" y="422"/>
                      <a:pt x="18" y="411"/>
                      <a:pt x="21" y="402"/>
                    </a:cubicBezTo>
                    <a:cubicBezTo>
                      <a:pt x="19" y="401"/>
                      <a:pt x="19" y="401"/>
                      <a:pt x="19" y="401"/>
                    </a:cubicBezTo>
                    <a:moveTo>
                      <a:pt x="1067" y="384"/>
                    </a:moveTo>
                    <a:cubicBezTo>
                      <a:pt x="1065" y="384"/>
                      <a:pt x="1065" y="384"/>
                      <a:pt x="1065" y="384"/>
                    </a:cubicBezTo>
                    <a:cubicBezTo>
                      <a:pt x="1068" y="394"/>
                      <a:pt x="1071" y="404"/>
                      <a:pt x="1073" y="414"/>
                    </a:cubicBezTo>
                    <a:cubicBezTo>
                      <a:pt x="1075" y="414"/>
                      <a:pt x="1075" y="414"/>
                      <a:pt x="1075" y="414"/>
                    </a:cubicBezTo>
                    <a:cubicBezTo>
                      <a:pt x="1072" y="404"/>
                      <a:pt x="1070" y="394"/>
                      <a:pt x="1067" y="384"/>
                    </a:cubicBezTo>
                    <a:moveTo>
                      <a:pt x="39" y="342"/>
                    </a:moveTo>
                    <a:cubicBezTo>
                      <a:pt x="35" y="352"/>
                      <a:pt x="32" y="361"/>
                      <a:pt x="28" y="371"/>
                    </a:cubicBezTo>
                    <a:cubicBezTo>
                      <a:pt x="30" y="372"/>
                      <a:pt x="30" y="372"/>
                      <a:pt x="30" y="372"/>
                    </a:cubicBezTo>
                    <a:cubicBezTo>
                      <a:pt x="34" y="362"/>
                      <a:pt x="37" y="352"/>
                      <a:pt x="41" y="343"/>
                    </a:cubicBezTo>
                    <a:cubicBezTo>
                      <a:pt x="39" y="342"/>
                      <a:pt x="39" y="342"/>
                      <a:pt x="39" y="342"/>
                    </a:cubicBezTo>
                    <a:moveTo>
                      <a:pt x="1045" y="325"/>
                    </a:moveTo>
                    <a:cubicBezTo>
                      <a:pt x="1043" y="326"/>
                      <a:pt x="1043" y="326"/>
                      <a:pt x="1043" y="326"/>
                    </a:cubicBezTo>
                    <a:cubicBezTo>
                      <a:pt x="1047" y="336"/>
                      <a:pt x="1051" y="345"/>
                      <a:pt x="1055" y="355"/>
                    </a:cubicBezTo>
                    <a:cubicBezTo>
                      <a:pt x="1057" y="354"/>
                      <a:pt x="1057" y="354"/>
                      <a:pt x="1057" y="354"/>
                    </a:cubicBezTo>
                    <a:cubicBezTo>
                      <a:pt x="1053" y="345"/>
                      <a:pt x="1049" y="335"/>
                      <a:pt x="1045" y="325"/>
                    </a:cubicBezTo>
                    <a:moveTo>
                      <a:pt x="66" y="284"/>
                    </a:moveTo>
                    <a:cubicBezTo>
                      <a:pt x="61" y="294"/>
                      <a:pt x="57" y="303"/>
                      <a:pt x="52" y="312"/>
                    </a:cubicBezTo>
                    <a:cubicBezTo>
                      <a:pt x="52" y="313"/>
                      <a:pt x="52" y="313"/>
                      <a:pt x="52" y="313"/>
                    </a:cubicBezTo>
                    <a:cubicBezTo>
                      <a:pt x="54" y="314"/>
                      <a:pt x="54" y="314"/>
                      <a:pt x="54" y="314"/>
                    </a:cubicBezTo>
                    <a:cubicBezTo>
                      <a:pt x="54" y="313"/>
                      <a:pt x="54" y="313"/>
                      <a:pt x="54" y="313"/>
                    </a:cubicBezTo>
                    <a:cubicBezTo>
                      <a:pt x="59" y="304"/>
                      <a:pt x="63" y="295"/>
                      <a:pt x="68" y="285"/>
                    </a:cubicBezTo>
                    <a:cubicBezTo>
                      <a:pt x="66" y="284"/>
                      <a:pt x="66" y="284"/>
                      <a:pt x="66" y="284"/>
                    </a:cubicBezTo>
                    <a:moveTo>
                      <a:pt x="1016" y="270"/>
                    </a:moveTo>
                    <a:cubicBezTo>
                      <a:pt x="1015" y="271"/>
                      <a:pt x="1015" y="271"/>
                      <a:pt x="1015" y="271"/>
                    </a:cubicBezTo>
                    <a:cubicBezTo>
                      <a:pt x="1020" y="280"/>
                      <a:pt x="1025" y="289"/>
                      <a:pt x="1030" y="298"/>
                    </a:cubicBezTo>
                    <a:cubicBezTo>
                      <a:pt x="1031" y="297"/>
                      <a:pt x="1031" y="297"/>
                      <a:pt x="1031" y="297"/>
                    </a:cubicBezTo>
                    <a:cubicBezTo>
                      <a:pt x="1027" y="288"/>
                      <a:pt x="1022" y="279"/>
                      <a:pt x="1016" y="270"/>
                    </a:cubicBezTo>
                    <a:moveTo>
                      <a:pt x="99" y="232"/>
                    </a:moveTo>
                    <a:cubicBezTo>
                      <a:pt x="93" y="240"/>
                      <a:pt x="87" y="249"/>
                      <a:pt x="82" y="258"/>
                    </a:cubicBezTo>
                    <a:cubicBezTo>
                      <a:pt x="84" y="259"/>
                      <a:pt x="84" y="259"/>
                      <a:pt x="84" y="259"/>
                    </a:cubicBezTo>
                    <a:cubicBezTo>
                      <a:pt x="89" y="250"/>
                      <a:pt x="95" y="241"/>
                      <a:pt x="101" y="233"/>
                    </a:cubicBezTo>
                    <a:cubicBezTo>
                      <a:pt x="99" y="232"/>
                      <a:pt x="99" y="232"/>
                      <a:pt x="99" y="232"/>
                    </a:cubicBezTo>
                    <a:moveTo>
                      <a:pt x="982" y="218"/>
                    </a:moveTo>
                    <a:cubicBezTo>
                      <a:pt x="980" y="219"/>
                      <a:pt x="980" y="219"/>
                      <a:pt x="980" y="219"/>
                    </a:cubicBezTo>
                    <a:cubicBezTo>
                      <a:pt x="987" y="227"/>
                      <a:pt x="993" y="236"/>
                      <a:pt x="998" y="245"/>
                    </a:cubicBezTo>
                    <a:cubicBezTo>
                      <a:pt x="1000" y="244"/>
                      <a:pt x="1000" y="244"/>
                      <a:pt x="1000" y="244"/>
                    </a:cubicBezTo>
                    <a:cubicBezTo>
                      <a:pt x="994" y="235"/>
                      <a:pt x="988" y="226"/>
                      <a:pt x="982" y="218"/>
                    </a:cubicBezTo>
                    <a:moveTo>
                      <a:pt x="138" y="183"/>
                    </a:moveTo>
                    <a:cubicBezTo>
                      <a:pt x="131" y="190"/>
                      <a:pt x="124" y="198"/>
                      <a:pt x="118" y="207"/>
                    </a:cubicBezTo>
                    <a:cubicBezTo>
                      <a:pt x="119" y="208"/>
                      <a:pt x="119" y="208"/>
                      <a:pt x="119" y="208"/>
                    </a:cubicBezTo>
                    <a:cubicBezTo>
                      <a:pt x="126" y="200"/>
                      <a:pt x="133" y="192"/>
                      <a:pt x="139" y="184"/>
                    </a:cubicBezTo>
                    <a:cubicBezTo>
                      <a:pt x="138" y="183"/>
                      <a:pt x="138" y="183"/>
                      <a:pt x="138" y="183"/>
                    </a:cubicBezTo>
                    <a:moveTo>
                      <a:pt x="942" y="170"/>
                    </a:moveTo>
                    <a:cubicBezTo>
                      <a:pt x="940" y="172"/>
                      <a:pt x="940" y="172"/>
                      <a:pt x="940" y="172"/>
                    </a:cubicBezTo>
                    <a:cubicBezTo>
                      <a:pt x="947" y="179"/>
                      <a:pt x="954" y="187"/>
                      <a:pt x="961" y="195"/>
                    </a:cubicBezTo>
                    <a:cubicBezTo>
                      <a:pt x="963" y="194"/>
                      <a:pt x="963" y="194"/>
                      <a:pt x="963" y="194"/>
                    </a:cubicBezTo>
                    <a:cubicBezTo>
                      <a:pt x="956" y="186"/>
                      <a:pt x="949" y="178"/>
                      <a:pt x="942" y="170"/>
                    </a:cubicBezTo>
                    <a:moveTo>
                      <a:pt x="182" y="139"/>
                    </a:moveTo>
                    <a:cubicBezTo>
                      <a:pt x="174" y="145"/>
                      <a:pt x="167" y="153"/>
                      <a:pt x="159" y="160"/>
                    </a:cubicBezTo>
                    <a:cubicBezTo>
                      <a:pt x="161" y="161"/>
                      <a:pt x="161" y="161"/>
                      <a:pt x="161" y="161"/>
                    </a:cubicBezTo>
                    <a:cubicBezTo>
                      <a:pt x="168" y="154"/>
                      <a:pt x="176" y="147"/>
                      <a:pt x="183" y="140"/>
                    </a:cubicBezTo>
                    <a:cubicBezTo>
                      <a:pt x="182" y="139"/>
                      <a:pt x="182" y="139"/>
                      <a:pt x="182" y="139"/>
                    </a:cubicBezTo>
                    <a:moveTo>
                      <a:pt x="896" y="128"/>
                    </a:moveTo>
                    <a:cubicBezTo>
                      <a:pt x="895" y="129"/>
                      <a:pt x="895" y="129"/>
                      <a:pt x="895" y="129"/>
                    </a:cubicBezTo>
                    <a:cubicBezTo>
                      <a:pt x="903" y="136"/>
                      <a:pt x="911" y="143"/>
                      <a:pt x="918" y="150"/>
                    </a:cubicBezTo>
                    <a:cubicBezTo>
                      <a:pt x="920" y="148"/>
                      <a:pt x="920" y="148"/>
                      <a:pt x="920" y="148"/>
                    </a:cubicBezTo>
                    <a:cubicBezTo>
                      <a:pt x="912" y="141"/>
                      <a:pt x="904" y="134"/>
                      <a:pt x="896" y="128"/>
                    </a:cubicBezTo>
                    <a:moveTo>
                      <a:pt x="231" y="100"/>
                    </a:moveTo>
                    <a:cubicBezTo>
                      <a:pt x="222" y="106"/>
                      <a:pt x="214" y="112"/>
                      <a:pt x="206" y="119"/>
                    </a:cubicBezTo>
                    <a:cubicBezTo>
                      <a:pt x="207" y="120"/>
                      <a:pt x="207" y="120"/>
                      <a:pt x="207" y="120"/>
                    </a:cubicBezTo>
                    <a:cubicBezTo>
                      <a:pt x="215" y="114"/>
                      <a:pt x="223" y="107"/>
                      <a:pt x="232" y="101"/>
                    </a:cubicBezTo>
                    <a:cubicBezTo>
                      <a:pt x="231" y="100"/>
                      <a:pt x="231" y="100"/>
                      <a:pt x="231" y="100"/>
                    </a:cubicBezTo>
                    <a:moveTo>
                      <a:pt x="846" y="90"/>
                    </a:moveTo>
                    <a:cubicBezTo>
                      <a:pt x="845" y="92"/>
                      <a:pt x="845" y="92"/>
                      <a:pt x="845" y="92"/>
                    </a:cubicBezTo>
                    <a:cubicBezTo>
                      <a:pt x="854" y="98"/>
                      <a:pt x="862" y="104"/>
                      <a:pt x="871" y="110"/>
                    </a:cubicBezTo>
                    <a:cubicBezTo>
                      <a:pt x="872" y="108"/>
                      <a:pt x="872" y="108"/>
                      <a:pt x="872" y="108"/>
                    </a:cubicBezTo>
                    <a:cubicBezTo>
                      <a:pt x="864" y="102"/>
                      <a:pt x="855" y="96"/>
                      <a:pt x="846" y="90"/>
                    </a:cubicBezTo>
                    <a:moveTo>
                      <a:pt x="284" y="67"/>
                    </a:moveTo>
                    <a:cubicBezTo>
                      <a:pt x="275" y="72"/>
                      <a:pt x="266" y="77"/>
                      <a:pt x="257" y="83"/>
                    </a:cubicBezTo>
                    <a:cubicBezTo>
                      <a:pt x="258" y="84"/>
                      <a:pt x="258" y="84"/>
                      <a:pt x="258" y="84"/>
                    </a:cubicBezTo>
                    <a:cubicBezTo>
                      <a:pt x="267" y="79"/>
                      <a:pt x="276" y="74"/>
                      <a:pt x="285" y="69"/>
                    </a:cubicBezTo>
                    <a:cubicBezTo>
                      <a:pt x="284" y="67"/>
                      <a:pt x="284" y="67"/>
                      <a:pt x="284" y="67"/>
                    </a:cubicBezTo>
                    <a:moveTo>
                      <a:pt x="793" y="59"/>
                    </a:moveTo>
                    <a:cubicBezTo>
                      <a:pt x="792" y="61"/>
                      <a:pt x="792" y="61"/>
                      <a:pt x="792" y="61"/>
                    </a:cubicBezTo>
                    <a:cubicBezTo>
                      <a:pt x="801" y="66"/>
                      <a:pt x="810" y="71"/>
                      <a:pt x="819" y="76"/>
                    </a:cubicBezTo>
                    <a:cubicBezTo>
                      <a:pt x="820" y="74"/>
                      <a:pt x="820" y="74"/>
                      <a:pt x="820" y="74"/>
                    </a:cubicBezTo>
                    <a:cubicBezTo>
                      <a:pt x="811" y="69"/>
                      <a:pt x="802" y="64"/>
                      <a:pt x="793" y="59"/>
                    </a:cubicBezTo>
                    <a:moveTo>
                      <a:pt x="340" y="40"/>
                    </a:moveTo>
                    <a:cubicBezTo>
                      <a:pt x="330" y="44"/>
                      <a:pt x="321" y="48"/>
                      <a:pt x="311" y="53"/>
                    </a:cubicBezTo>
                    <a:cubicBezTo>
                      <a:pt x="312" y="55"/>
                      <a:pt x="312" y="55"/>
                      <a:pt x="312" y="55"/>
                    </a:cubicBezTo>
                    <a:cubicBezTo>
                      <a:pt x="322" y="50"/>
                      <a:pt x="331" y="46"/>
                      <a:pt x="341" y="42"/>
                    </a:cubicBezTo>
                    <a:cubicBezTo>
                      <a:pt x="340" y="40"/>
                      <a:pt x="340" y="40"/>
                      <a:pt x="340" y="40"/>
                    </a:cubicBezTo>
                    <a:moveTo>
                      <a:pt x="736" y="34"/>
                    </a:moveTo>
                    <a:cubicBezTo>
                      <a:pt x="735" y="36"/>
                      <a:pt x="735" y="36"/>
                      <a:pt x="735" y="36"/>
                    </a:cubicBezTo>
                    <a:cubicBezTo>
                      <a:pt x="744" y="40"/>
                      <a:pt x="754" y="44"/>
                      <a:pt x="764" y="48"/>
                    </a:cubicBezTo>
                    <a:cubicBezTo>
                      <a:pt x="764" y="46"/>
                      <a:pt x="764" y="46"/>
                      <a:pt x="764" y="46"/>
                    </a:cubicBezTo>
                    <a:cubicBezTo>
                      <a:pt x="755" y="42"/>
                      <a:pt x="745" y="38"/>
                      <a:pt x="736" y="34"/>
                    </a:cubicBezTo>
                    <a:moveTo>
                      <a:pt x="399" y="20"/>
                    </a:moveTo>
                    <a:cubicBezTo>
                      <a:pt x="389" y="23"/>
                      <a:pt x="379" y="26"/>
                      <a:pt x="369" y="29"/>
                    </a:cubicBezTo>
                    <a:cubicBezTo>
                      <a:pt x="370" y="31"/>
                      <a:pt x="370" y="31"/>
                      <a:pt x="370" y="31"/>
                    </a:cubicBezTo>
                    <a:cubicBezTo>
                      <a:pt x="380" y="28"/>
                      <a:pt x="390" y="25"/>
                      <a:pt x="399" y="22"/>
                    </a:cubicBezTo>
                    <a:cubicBezTo>
                      <a:pt x="399" y="20"/>
                      <a:pt x="399" y="20"/>
                      <a:pt x="399" y="20"/>
                    </a:cubicBezTo>
                    <a:moveTo>
                      <a:pt x="676" y="16"/>
                    </a:moveTo>
                    <a:cubicBezTo>
                      <a:pt x="676" y="18"/>
                      <a:pt x="676" y="18"/>
                      <a:pt x="676" y="18"/>
                    </a:cubicBezTo>
                    <a:cubicBezTo>
                      <a:pt x="686" y="20"/>
                      <a:pt x="696" y="23"/>
                      <a:pt x="705" y="26"/>
                    </a:cubicBezTo>
                    <a:cubicBezTo>
                      <a:pt x="706" y="24"/>
                      <a:pt x="706" y="24"/>
                      <a:pt x="706" y="24"/>
                    </a:cubicBezTo>
                    <a:cubicBezTo>
                      <a:pt x="696" y="21"/>
                      <a:pt x="686" y="18"/>
                      <a:pt x="676" y="16"/>
                    </a:cubicBezTo>
                    <a:moveTo>
                      <a:pt x="460" y="7"/>
                    </a:moveTo>
                    <a:cubicBezTo>
                      <a:pt x="450" y="8"/>
                      <a:pt x="439" y="10"/>
                      <a:pt x="429" y="13"/>
                    </a:cubicBezTo>
                    <a:cubicBezTo>
                      <a:pt x="430" y="15"/>
                      <a:pt x="430" y="15"/>
                      <a:pt x="430" y="15"/>
                    </a:cubicBezTo>
                    <a:cubicBezTo>
                      <a:pt x="440" y="12"/>
                      <a:pt x="450" y="10"/>
                      <a:pt x="460" y="9"/>
                    </a:cubicBezTo>
                    <a:cubicBezTo>
                      <a:pt x="460" y="7"/>
                      <a:pt x="460" y="7"/>
                      <a:pt x="460" y="7"/>
                    </a:cubicBezTo>
                    <a:moveTo>
                      <a:pt x="615" y="4"/>
                    </a:moveTo>
                    <a:cubicBezTo>
                      <a:pt x="615" y="6"/>
                      <a:pt x="615" y="6"/>
                      <a:pt x="615" y="6"/>
                    </a:cubicBezTo>
                    <a:cubicBezTo>
                      <a:pt x="625" y="8"/>
                      <a:pt x="635" y="9"/>
                      <a:pt x="645" y="11"/>
                    </a:cubicBezTo>
                    <a:cubicBezTo>
                      <a:pt x="646" y="9"/>
                      <a:pt x="646" y="9"/>
                      <a:pt x="646" y="9"/>
                    </a:cubicBezTo>
                    <a:cubicBezTo>
                      <a:pt x="635" y="7"/>
                      <a:pt x="625" y="6"/>
                      <a:pt x="615" y="4"/>
                    </a:cubicBezTo>
                    <a:moveTo>
                      <a:pt x="522" y="0"/>
                    </a:moveTo>
                    <a:cubicBezTo>
                      <a:pt x="511" y="1"/>
                      <a:pt x="501" y="2"/>
                      <a:pt x="491" y="3"/>
                    </a:cubicBezTo>
                    <a:cubicBezTo>
                      <a:pt x="491" y="5"/>
                      <a:pt x="491" y="5"/>
                      <a:pt x="491" y="5"/>
                    </a:cubicBezTo>
                    <a:cubicBezTo>
                      <a:pt x="501" y="4"/>
                      <a:pt x="511" y="3"/>
                      <a:pt x="522" y="2"/>
                    </a:cubicBezTo>
                    <a:cubicBezTo>
                      <a:pt x="522" y="0"/>
                      <a:pt x="522" y="0"/>
                      <a:pt x="522" y="0"/>
                    </a:cubicBezTo>
                    <a:moveTo>
                      <a:pt x="553" y="0"/>
                    </a:moveTo>
                    <a:cubicBezTo>
                      <a:pt x="553" y="2"/>
                      <a:pt x="553" y="2"/>
                      <a:pt x="553" y="2"/>
                    </a:cubicBezTo>
                    <a:cubicBezTo>
                      <a:pt x="563" y="2"/>
                      <a:pt x="573" y="3"/>
                      <a:pt x="584" y="3"/>
                    </a:cubicBezTo>
                    <a:cubicBezTo>
                      <a:pt x="584" y="1"/>
                      <a:pt x="584" y="1"/>
                      <a:pt x="584" y="1"/>
                    </a:cubicBezTo>
                    <a:cubicBezTo>
                      <a:pt x="574" y="0"/>
                      <a:pt x="563" y="0"/>
                      <a:pt x="55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92"/>
              <p:cNvSpPr>
                <a:spLocks noEditPoints="1"/>
              </p:cNvSpPr>
              <p:nvPr/>
            </p:nvSpPr>
            <p:spPr bwMode="auto">
              <a:xfrm>
                <a:off x="1201261" y="5499373"/>
                <a:ext cx="3758684" cy="737856"/>
              </a:xfrm>
              <a:custGeom>
                <a:avLst/>
                <a:gdLst>
                  <a:gd name="T0" fmla="*/ 350 w 715"/>
                  <a:gd name="T1" fmla="*/ 138 h 140"/>
                  <a:gd name="T2" fmla="*/ 344 w 715"/>
                  <a:gd name="T3" fmla="*/ 140 h 140"/>
                  <a:gd name="T4" fmla="*/ 375 w 715"/>
                  <a:gd name="T5" fmla="*/ 140 h 140"/>
                  <a:gd name="T6" fmla="*/ 282 w 715"/>
                  <a:gd name="T7" fmla="*/ 134 h 140"/>
                  <a:gd name="T8" fmla="*/ 313 w 715"/>
                  <a:gd name="T9" fmla="*/ 139 h 140"/>
                  <a:gd name="T10" fmla="*/ 282 w 715"/>
                  <a:gd name="T11" fmla="*/ 134 h 140"/>
                  <a:gd name="T12" fmla="*/ 406 w 715"/>
                  <a:gd name="T13" fmla="*/ 135 h 140"/>
                  <a:gd name="T14" fmla="*/ 437 w 715"/>
                  <a:gd name="T15" fmla="*/ 133 h 140"/>
                  <a:gd name="T16" fmla="*/ 221 w 715"/>
                  <a:gd name="T17" fmla="*/ 123 h 140"/>
                  <a:gd name="T18" fmla="*/ 251 w 715"/>
                  <a:gd name="T19" fmla="*/ 131 h 140"/>
                  <a:gd name="T20" fmla="*/ 221 w 715"/>
                  <a:gd name="T21" fmla="*/ 123 h 140"/>
                  <a:gd name="T22" fmla="*/ 467 w 715"/>
                  <a:gd name="T23" fmla="*/ 126 h 140"/>
                  <a:gd name="T24" fmla="*/ 498 w 715"/>
                  <a:gd name="T25" fmla="*/ 120 h 140"/>
                  <a:gd name="T26" fmla="*/ 162 w 715"/>
                  <a:gd name="T27" fmla="*/ 104 h 140"/>
                  <a:gd name="T28" fmla="*/ 191 w 715"/>
                  <a:gd name="T29" fmla="*/ 116 h 140"/>
                  <a:gd name="T30" fmla="*/ 162 w 715"/>
                  <a:gd name="T31" fmla="*/ 104 h 140"/>
                  <a:gd name="T32" fmla="*/ 527 w 715"/>
                  <a:gd name="T33" fmla="*/ 109 h 140"/>
                  <a:gd name="T34" fmla="*/ 557 w 715"/>
                  <a:gd name="T35" fmla="*/ 100 h 140"/>
                  <a:gd name="T36" fmla="*/ 105 w 715"/>
                  <a:gd name="T37" fmla="*/ 80 h 140"/>
                  <a:gd name="T38" fmla="*/ 132 w 715"/>
                  <a:gd name="T39" fmla="*/ 95 h 140"/>
                  <a:gd name="T40" fmla="*/ 105 w 715"/>
                  <a:gd name="T41" fmla="*/ 80 h 140"/>
                  <a:gd name="T42" fmla="*/ 584 w 715"/>
                  <a:gd name="T43" fmla="*/ 85 h 140"/>
                  <a:gd name="T44" fmla="*/ 613 w 715"/>
                  <a:gd name="T45" fmla="*/ 73 h 140"/>
                  <a:gd name="T46" fmla="*/ 51 w 715"/>
                  <a:gd name="T47" fmla="*/ 49 h 140"/>
                  <a:gd name="T48" fmla="*/ 77 w 715"/>
                  <a:gd name="T49" fmla="*/ 67 h 140"/>
                  <a:gd name="T50" fmla="*/ 51 w 715"/>
                  <a:gd name="T51" fmla="*/ 49 h 140"/>
                  <a:gd name="T52" fmla="*/ 639 w 715"/>
                  <a:gd name="T53" fmla="*/ 56 h 140"/>
                  <a:gd name="T54" fmla="*/ 666 w 715"/>
                  <a:gd name="T55" fmla="*/ 40 h 140"/>
                  <a:gd name="T56" fmla="*/ 1 w 715"/>
                  <a:gd name="T57" fmla="*/ 12 h 140"/>
                  <a:gd name="T58" fmla="*/ 25 w 715"/>
                  <a:gd name="T59" fmla="*/ 32 h 140"/>
                  <a:gd name="T60" fmla="*/ 1 w 715"/>
                  <a:gd name="T61" fmla="*/ 12 h 140"/>
                  <a:gd name="T62" fmla="*/ 689 w 715"/>
                  <a:gd name="T63" fmla="*/ 20 h 140"/>
                  <a:gd name="T64" fmla="*/ 715 w 715"/>
                  <a:gd name="T65"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5" h="140">
                    <a:moveTo>
                      <a:pt x="375" y="138"/>
                    </a:moveTo>
                    <a:cubicBezTo>
                      <a:pt x="367" y="138"/>
                      <a:pt x="358" y="138"/>
                      <a:pt x="350" y="138"/>
                    </a:cubicBezTo>
                    <a:cubicBezTo>
                      <a:pt x="348" y="138"/>
                      <a:pt x="346" y="138"/>
                      <a:pt x="344" y="138"/>
                    </a:cubicBezTo>
                    <a:cubicBezTo>
                      <a:pt x="344" y="140"/>
                      <a:pt x="344" y="140"/>
                      <a:pt x="344" y="140"/>
                    </a:cubicBezTo>
                    <a:cubicBezTo>
                      <a:pt x="346" y="140"/>
                      <a:pt x="348" y="140"/>
                      <a:pt x="350" y="140"/>
                    </a:cubicBezTo>
                    <a:cubicBezTo>
                      <a:pt x="358" y="140"/>
                      <a:pt x="367" y="140"/>
                      <a:pt x="375" y="140"/>
                    </a:cubicBezTo>
                    <a:cubicBezTo>
                      <a:pt x="375" y="138"/>
                      <a:pt x="375" y="138"/>
                      <a:pt x="375" y="138"/>
                    </a:cubicBezTo>
                    <a:moveTo>
                      <a:pt x="282" y="134"/>
                    </a:moveTo>
                    <a:cubicBezTo>
                      <a:pt x="282" y="136"/>
                      <a:pt x="282" y="136"/>
                      <a:pt x="282" y="136"/>
                    </a:cubicBezTo>
                    <a:cubicBezTo>
                      <a:pt x="292" y="137"/>
                      <a:pt x="303" y="138"/>
                      <a:pt x="313" y="139"/>
                    </a:cubicBezTo>
                    <a:cubicBezTo>
                      <a:pt x="313" y="137"/>
                      <a:pt x="313" y="137"/>
                      <a:pt x="313" y="137"/>
                    </a:cubicBezTo>
                    <a:cubicBezTo>
                      <a:pt x="303" y="136"/>
                      <a:pt x="292" y="135"/>
                      <a:pt x="282" y="134"/>
                    </a:cubicBezTo>
                    <a:moveTo>
                      <a:pt x="437" y="131"/>
                    </a:moveTo>
                    <a:cubicBezTo>
                      <a:pt x="426" y="133"/>
                      <a:pt x="416" y="134"/>
                      <a:pt x="406" y="135"/>
                    </a:cubicBezTo>
                    <a:cubicBezTo>
                      <a:pt x="406" y="138"/>
                      <a:pt x="406" y="138"/>
                      <a:pt x="406" y="138"/>
                    </a:cubicBezTo>
                    <a:cubicBezTo>
                      <a:pt x="416" y="136"/>
                      <a:pt x="427" y="135"/>
                      <a:pt x="437" y="133"/>
                    </a:cubicBezTo>
                    <a:cubicBezTo>
                      <a:pt x="437" y="131"/>
                      <a:pt x="437" y="131"/>
                      <a:pt x="437" y="131"/>
                    </a:cubicBezTo>
                    <a:moveTo>
                      <a:pt x="221" y="123"/>
                    </a:moveTo>
                    <a:cubicBezTo>
                      <a:pt x="221" y="125"/>
                      <a:pt x="221" y="125"/>
                      <a:pt x="221" y="125"/>
                    </a:cubicBezTo>
                    <a:cubicBezTo>
                      <a:pt x="231" y="127"/>
                      <a:pt x="241" y="129"/>
                      <a:pt x="251" y="131"/>
                    </a:cubicBezTo>
                    <a:cubicBezTo>
                      <a:pt x="251" y="129"/>
                      <a:pt x="251" y="129"/>
                      <a:pt x="251" y="129"/>
                    </a:cubicBezTo>
                    <a:cubicBezTo>
                      <a:pt x="241" y="127"/>
                      <a:pt x="231" y="125"/>
                      <a:pt x="221" y="123"/>
                    </a:cubicBezTo>
                    <a:moveTo>
                      <a:pt x="497" y="118"/>
                    </a:moveTo>
                    <a:cubicBezTo>
                      <a:pt x="487" y="121"/>
                      <a:pt x="477" y="123"/>
                      <a:pt x="467" y="126"/>
                    </a:cubicBezTo>
                    <a:cubicBezTo>
                      <a:pt x="467" y="128"/>
                      <a:pt x="467" y="128"/>
                      <a:pt x="467" y="128"/>
                    </a:cubicBezTo>
                    <a:cubicBezTo>
                      <a:pt x="478" y="125"/>
                      <a:pt x="488" y="123"/>
                      <a:pt x="498" y="120"/>
                    </a:cubicBezTo>
                    <a:cubicBezTo>
                      <a:pt x="497" y="118"/>
                      <a:pt x="497" y="118"/>
                      <a:pt x="497" y="118"/>
                    </a:cubicBezTo>
                    <a:moveTo>
                      <a:pt x="162" y="104"/>
                    </a:moveTo>
                    <a:cubicBezTo>
                      <a:pt x="161" y="106"/>
                      <a:pt x="161" y="106"/>
                      <a:pt x="161" y="106"/>
                    </a:cubicBezTo>
                    <a:cubicBezTo>
                      <a:pt x="171" y="110"/>
                      <a:pt x="181" y="113"/>
                      <a:pt x="191" y="116"/>
                    </a:cubicBezTo>
                    <a:cubicBezTo>
                      <a:pt x="191" y="114"/>
                      <a:pt x="191" y="114"/>
                      <a:pt x="191" y="114"/>
                    </a:cubicBezTo>
                    <a:cubicBezTo>
                      <a:pt x="181" y="111"/>
                      <a:pt x="171" y="108"/>
                      <a:pt x="162" y="104"/>
                    </a:cubicBezTo>
                    <a:moveTo>
                      <a:pt x="556" y="98"/>
                    </a:moveTo>
                    <a:cubicBezTo>
                      <a:pt x="546" y="102"/>
                      <a:pt x="537" y="106"/>
                      <a:pt x="527" y="109"/>
                    </a:cubicBezTo>
                    <a:cubicBezTo>
                      <a:pt x="527" y="111"/>
                      <a:pt x="527" y="111"/>
                      <a:pt x="527" y="111"/>
                    </a:cubicBezTo>
                    <a:cubicBezTo>
                      <a:pt x="537" y="107"/>
                      <a:pt x="547" y="104"/>
                      <a:pt x="557" y="100"/>
                    </a:cubicBezTo>
                    <a:cubicBezTo>
                      <a:pt x="556" y="98"/>
                      <a:pt x="556" y="98"/>
                      <a:pt x="556" y="98"/>
                    </a:cubicBezTo>
                    <a:moveTo>
                      <a:pt x="105" y="80"/>
                    </a:moveTo>
                    <a:cubicBezTo>
                      <a:pt x="104" y="81"/>
                      <a:pt x="104" y="81"/>
                      <a:pt x="104" y="81"/>
                    </a:cubicBezTo>
                    <a:cubicBezTo>
                      <a:pt x="113" y="86"/>
                      <a:pt x="123" y="91"/>
                      <a:pt x="132" y="95"/>
                    </a:cubicBezTo>
                    <a:cubicBezTo>
                      <a:pt x="133" y="93"/>
                      <a:pt x="133" y="93"/>
                      <a:pt x="133" y="93"/>
                    </a:cubicBezTo>
                    <a:cubicBezTo>
                      <a:pt x="124" y="89"/>
                      <a:pt x="114" y="84"/>
                      <a:pt x="105" y="80"/>
                    </a:cubicBezTo>
                    <a:moveTo>
                      <a:pt x="612" y="71"/>
                    </a:moveTo>
                    <a:cubicBezTo>
                      <a:pt x="603" y="76"/>
                      <a:pt x="594" y="81"/>
                      <a:pt x="584" y="85"/>
                    </a:cubicBezTo>
                    <a:cubicBezTo>
                      <a:pt x="585" y="87"/>
                      <a:pt x="585" y="87"/>
                      <a:pt x="585" y="87"/>
                    </a:cubicBezTo>
                    <a:cubicBezTo>
                      <a:pt x="594" y="83"/>
                      <a:pt x="604" y="78"/>
                      <a:pt x="613" y="73"/>
                    </a:cubicBezTo>
                    <a:cubicBezTo>
                      <a:pt x="612" y="71"/>
                      <a:pt x="612" y="71"/>
                      <a:pt x="612" y="71"/>
                    </a:cubicBezTo>
                    <a:moveTo>
                      <a:pt x="51" y="49"/>
                    </a:moveTo>
                    <a:cubicBezTo>
                      <a:pt x="50" y="50"/>
                      <a:pt x="50" y="50"/>
                      <a:pt x="50" y="50"/>
                    </a:cubicBezTo>
                    <a:cubicBezTo>
                      <a:pt x="59" y="56"/>
                      <a:pt x="68" y="61"/>
                      <a:pt x="77" y="67"/>
                    </a:cubicBezTo>
                    <a:cubicBezTo>
                      <a:pt x="78" y="65"/>
                      <a:pt x="78" y="65"/>
                      <a:pt x="78" y="65"/>
                    </a:cubicBezTo>
                    <a:cubicBezTo>
                      <a:pt x="69" y="60"/>
                      <a:pt x="60" y="54"/>
                      <a:pt x="51" y="49"/>
                    </a:cubicBezTo>
                    <a:moveTo>
                      <a:pt x="665" y="38"/>
                    </a:moveTo>
                    <a:cubicBezTo>
                      <a:pt x="656" y="44"/>
                      <a:pt x="647" y="50"/>
                      <a:pt x="639" y="56"/>
                    </a:cubicBezTo>
                    <a:cubicBezTo>
                      <a:pt x="640" y="57"/>
                      <a:pt x="640" y="57"/>
                      <a:pt x="640" y="57"/>
                    </a:cubicBezTo>
                    <a:cubicBezTo>
                      <a:pt x="649" y="52"/>
                      <a:pt x="657" y="46"/>
                      <a:pt x="666" y="40"/>
                    </a:cubicBezTo>
                    <a:cubicBezTo>
                      <a:pt x="665" y="38"/>
                      <a:pt x="665" y="38"/>
                      <a:pt x="665" y="38"/>
                    </a:cubicBezTo>
                    <a:moveTo>
                      <a:pt x="1" y="12"/>
                    </a:moveTo>
                    <a:cubicBezTo>
                      <a:pt x="0" y="13"/>
                      <a:pt x="0" y="13"/>
                      <a:pt x="0" y="13"/>
                    </a:cubicBezTo>
                    <a:cubicBezTo>
                      <a:pt x="8" y="20"/>
                      <a:pt x="16" y="26"/>
                      <a:pt x="25" y="32"/>
                    </a:cubicBezTo>
                    <a:cubicBezTo>
                      <a:pt x="26" y="31"/>
                      <a:pt x="26" y="31"/>
                      <a:pt x="26" y="31"/>
                    </a:cubicBezTo>
                    <a:cubicBezTo>
                      <a:pt x="18" y="25"/>
                      <a:pt x="9" y="18"/>
                      <a:pt x="1" y="12"/>
                    </a:cubicBezTo>
                    <a:moveTo>
                      <a:pt x="713" y="0"/>
                    </a:moveTo>
                    <a:cubicBezTo>
                      <a:pt x="706" y="7"/>
                      <a:pt x="698" y="13"/>
                      <a:pt x="689" y="20"/>
                    </a:cubicBezTo>
                    <a:cubicBezTo>
                      <a:pt x="691" y="21"/>
                      <a:pt x="691" y="21"/>
                      <a:pt x="691" y="21"/>
                    </a:cubicBezTo>
                    <a:cubicBezTo>
                      <a:pt x="699" y="15"/>
                      <a:pt x="707" y="8"/>
                      <a:pt x="715" y="1"/>
                    </a:cubicBezTo>
                    <a:cubicBezTo>
                      <a:pt x="713" y="0"/>
                      <a:pt x="713" y="0"/>
                      <a:pt x="7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cxnSp>
        <p:nvCxnSpPr>
          <p:cNvPr id="336" name="直接连接符 335"/>
          <p:cNvCxnSpPr/>
          <p:nvPr/>
        </p:nvCxnSpPr>
        <p:spPr>
          <a:xfrm>
            <a:off x="7054245" y="1109209"/>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a:off x="7054245" y="2412813"/>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p:nvPr/>
        </p:nvCxnSpPr>
        <p:spPr>
          <a:xfrm>
            <a:off x="7054245" y="3689798"/>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p:nvPr/>
        </p:nvCxnSpPr>
        <p:spPr>
          <a:xfrm>
            <a:off x="7054245" y="5013176"/>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文本框 339"/>
          <p:cNvSpPr txBox="1"/>
          <p:nvPr/>
        </p:nvSpPr>
        <p:spPr>
          <a:xfrm>
            <a:off x="2335265" y="2790528"/>
            <a:ext cx="1423521" cy="830997"/>
          </a:xfrm>
          <a:prstGeom prst="rect">
            <a:avLst/>
          </a:prstGeom>
          <a:noFill/>
        </p:spPr>
        <p:txBody>
          <a:bodyPr wrap="square" rtlCol="0">
            <a:spAutoFit/>
          </a:bodyPr>
          <a:lstStyle/>
          <a:p>
            <a:pPr algn="ctr"/>
            <a:r>
              <a:rPr lang="zh-CN" altLang="en-US" sz="4800" dirty="0">
                <a:latin typeface="迷你简幼线" panose="03000509000000000000" pitchFamily="65" charset="-122"/>
                <a:ea typeface="迷你简幼线" panose="03000509000000000000" pitchFamily="65" charset="-122"/>
              </a:rPr>
              <a:t>目录</a:t>
            </a:r>
          </a:p>
        </p:txBody>
      </p:sp>
      <p:grpSp>
        <p:nvGrpSpPr>
          <p:cNvPr id="137" name="组合 136">
            <a:extLst>
              <a:ext uri="{FF2B5EF4-FFF2-40B4-BE49-F238E27FC236}">
                <a16:creationId xmlns:a16="http://schemas.microsoft.com/office/drawing/2014/main" id="{B86F5D4E-7A77-4F80-ADEB-B4185E093F43}"/>
              </a:ext>
            </a:extLst>
          </p:cNvPr>
          <p:cNvGrpSpPr/>
          <p:nvPr/>
        </p:nvGrpSpPr>
        <p:grpSpPr>
          <a:xfrm>
            <a:off x="6475517" y="5637387"/>
            <a:ext cx="481012" cy="479425"/>
            <a:chOff x="5810250" y="2244726"/>
            <a:chExt cx="481012" cy="479425"/>
          </a:xfrm>
        </p:grpSpPr>
        <p:sp>
          <p:nvSpPr>
            <p:cNvPr id="138" name="Freeform 125">
              <a:extLst>
                <a:ext uri="{FF2B5EF4-FFF2-40B4-BE49-F238E27FC236}">
                  <a16:creationId xmlns:a16="http://schemas.microsoft.com/office/drawing/2014/main" id="{01234117-D339-49EF-84D6-0C19E00C9BC3}"/>
                </a:ext>
              </a:extLst>
            </p:cNvPr>
            <p:cNvSpPr>
              <a:spLocks/>
            </p:cNvSpPr>
            <p:nvPr/>
          </p:nvSpPr>
          <p:spPr bwMode="auto">
            <a:xfrm>
              <a:off x="5830888" y="2573338"/>
              <a:ext cx="41275" cy="60325"/>
            </a:xfrm>
            <a:custGeom>
              <a:avLst/>
              <a:gdLst>
                <a:gd name="T0" fmla="*/ 5 w 18"/>
                <a:gd name="T1" fmla="*/ 0 h 26"/>
                <a:gd name="T2" fmla="*/ 0 w 18"/>
                <a:gd name="T3" fmla="*/ 2 h 26"/>
                <a:gd name="T4" fmla="*/ 14 w 18"/>
                <a:gd name="T5" fmla="*/ 26 h 26"/>
                <a:gd name="T6" fmla="*/ 14 w 18"/>
                <a:gd name="T7" fmla="*/ 26 h 26"/>
                <a:gd name="T8" fmla="*/ 18 w 18"/>
                <a:gd name="T9" fmla="*/ 22 h 26"/>
                <a:gd name="T10" fmla="*/ 5 w 18"/>
                <a:gd name="T11" fmla="*/ 0 h 26"/>
              </a:gdLst>
              <a:ahLst/>
              <a:cxnLst>
                <a:cxn ang="0">
                  <a:pos x="T0" y="T1"/>
                </a:cxn>
                <a:cxn ang="0">
                  <a:pos x="T2" y="T3"/>
                </a:cxn>
                <a:cxn ang="0">
                  <a:pos x="T4" y="T5"/>
                </a:cxn>
                <a:cxn ang="0">
                  <a:pos x="T6" y="T7"/>
                </a:cxn>
                <a:cxn ang="0">
                  <a:pos x="T8" y="T9"/>
                </a:cxn>
                <a:cxn ang="0">
                  <a:pos x="T10" y="T11"/>
                </a:cxn>
              </a:cxnLst>
              <a:rect l="0" t="0" r="r" b="b"/>
              <a:pathLst>
                <a:path w="18" h="26">
                  <a:moveTo>
                    <a:pt x="5" y="0"/>
                  </a:moveTo>
                  <a:cubicBezTo>
                    <a:pt x="0" y="2"/>
                    <a:pt x="0" y="2"/>
                    <a:pt x="0" y="2"/>
                  </a:cubicBezTo>
                  <a:cubicBezTo>
                    <a:pt x="3" y="11"/>
                    <a:pt x="8" y="19"/>
                    <a:pt x="14" y="26"/>
                  </a:cubicBezTo>
                  <a:cubicBezTo>
                    <a:pt x="14" y="26"/>
                    <a:pt x="14" y="26"/>
                    <a:pt x="14" y="26"/>
                  </a:cubicBezTo>
                  <a:cubicBezTo>
                    <a:pt x="18" y="22"/>
                    <a:pt x="18" y="22"/>
                    <a:pt x="18" y="22"/>
                  </a:cubicBezTo>
                  <a:cubicBezTo>
                    <a:pt x="13" y="16"/>
                    <a:pt x="8" y="8"/>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26">
              <a:extLst>
                <a:ext uri="{FF2B5EF4-FFF2-40B4-BE49-F238E27FC236}">
                  <a16:creationId xmlns:a16="http://schemas.microsoft.com/office/drawing/2014/main" id="{A4B44FE7-7F05-44B7-8240-3F58E8BB61F7}"/>
                </a:ext>
              </a:extLst>
            </p:cNvPr>
            <p:cNvSpPr>
              <a:spLocks/>
            </p:cNvSpPr>
            <p:nvPr/>
          </p:nvSpPr>
          <p:spPr bwMode="auto">
            <a:xfrm>
              <a:off x="5907088" y="2667001"/>
              <a:ext cx="58737" cy="39688"/>
            </a:xfrm>
            <a:custGeom>
              <a:avLst/>
              <a:gdLst>
                <a:gd name="T0" fmla="*/ 4 w 26"/>
                <a:gd name="T1" fmla="*/ 0 h 17"/>
                <a:gd name="T2" fmla="*/ 0 w 26"/>
                <a:gd name="T3" fmla="*/ 4 h 17"/>
                <a:gd name="T4" fmla="*/ 24 w 26"/>
                <a:gd name="T5" fmla="*/ 17 h 17"/>
                <a:gd name="T6" fmla="*/ 26 w 26"/>
                <a:gd name="T7" fmla="*/ 12 h 17"/>
                <a:gd name="T8" fmla="*/ 4 w 26"/>
                <a:gd name="T9" fmla="*/ 0 h 17"/>
              </a:gdLst>
              <a:ahLst/>
              <a:cxnLst>
                <a:cxn ang="0">
                  <a:pos x="T0" y="T1"/>
                </a:cxn>
                <a:cxn ang="0">
                  <a:pos x="T2" y="T3"/>
                </a:cxn>
                <a:cxn ang="0">
                  <a:pos x="T4" y="T5"/>
                </a:cxn>
                <a:cxn ang="0">
                  <a:pos x="T6" y="T7"/>
                </a:cxn>
                <a:cxn ang="0">
                  <a:pos x="T8" y="T9"/>
                </a:cxn>
              </a:cxnLst>
              <a:rect l="0" t="0" r="r" b="b"/>
              <a:pathLst>
                <a:path w="26" h="17">
                  <a:moveTo>
                    <a:pt x="4" y="0"/>
                  </a:moveTo>
                  <a:cubicBezTo>
                    <a:pt x="0" y="4"/>
                    <a:pt x="0" y="4"/>
                    <a:pt x="0" y="4"/>
                  </a:cubicBezTo>
                  <a:cubicBezTo>
                    <a:pt x="8" y="10"/>
                    <a:pt x="16" y="14"/>
                    <a:pt x="24" y="17"/>
                  </a:cubicBezTo>
                  <a:cubicBezTo>
                    <a:pt x="26" y="12"/>
                    <a:pt x="26" y="12"/>
                    <a:pt x="26" y="12"/>
                  </a:cubicBezTo>
                  <a:cubicBezTo>
                    <a:pt x="18" y="9"/>
                    <a:pt x="10" y="5"/>
                    <a:pt x="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27">
              <a:extLst>
                <a:ext uri="{FF2B5EF4-FFF2-40B4-BE49-F238E27FC236}">
                  <a16:creationId xmlns:a16="http://schemas.microsoft.com/office/drawing/2014/main" id="{A709828A-E457-47DE-8F59-309268E11A72}"/>
                </a:ext>
              </a:extLst>
            </p:cNvPr>
            <p:cNvSpPr>
              <a:spLocks/>
            </p:cNvSpPr>
            <p:nvPr/>
          </p:nvSpPr>
          <p:spPr bwMode="auto">
            <a:xfrm>
              <a:off x="5810250" y="2457451"/>
              <a:ext cx="15875" cy="61913"/>
            </a:xfrm>
            <a:custGeom>
              <a:avLst/>
              <a:gdLst>
                <a:gd name="T0" fmla="*/ 1 w 7"/>
                <a:gd name="T1" fmla="*/ 0 h 27"/>
                <a:gd name="T2" fmla="*/ 1 w 7"/>
                <a:gd name="T3" fmla="*/ 27 h 27"/>
                <a:gd name="T4" fmla="*/ 7 w 7"/>
                <a:gd name="T5" fmla="*/ 26 h 27"/>
                <a:gd name="T6" fmla="*/ 7 w 7"/>
                <a:gd name="T7" fmla="*/ 0 h 27"/>
                <a:gd name="T8" fmla="*/ 1 w 7"/>
                <a:gd name="T9" fmla="*/ 0 h 27"/>
              </a:gdLst>
              <a:ahLst/>
              <a:cxnLst>
                <a:cxn ang="0">
                  <a:pos x="T0" y="T1"/>
                </a:cxn>
                <a:cxn ang="0">
                  <a:pos x="T2" y="T3"/>
                </a:cxn>
                <a:cxn ang="0">
                  <a:pos x="T4" y="T5"/>
                </a:cxn>
                <a:cxn ang="0">
                  <a:pos x="T6" y="T7"/>
                </a:cxn>
                <a:cxn ang="0">
                  <a:pos x="T8" y="T9"/>
                </a:cxn>
              </a:cxnLst>
              <a:rect l="0" t="0" r="r" b="b"/>
              <a:pathLst>
                <a:path w="7" h="27">
                  <a:moveTo>
                    <a:pt x="1" y="0"/>
                  </a:moveTo>
                  <a:cubicBezTo>
                    <a:pt x="0" y="9"/>
                    <a:pt x="0" y="18"/>
                    <a:pt x="1" y="27"/>
                  </a:cubicBezTo>
                  <a:cubicBezTo>
                    <a:pt x="7" y="26"/>
                    <a:pt x="7" y="26"/>
                    <a:pt x="7" y="26"/>
                  </a:cubicBezTo>
                  <a:cubicBezTo>
                    <a:pt x="6" y="18"/>
                    <a:pt x="6" y="9"/>
                    <a:pt x="7" y="0"/>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28">
              <a:extLst>
                <a:ext uri="{FF2B5EF4-FFF2-40B4-BE49-F238E27FC236}">
                  <a16:creationId xmlns:a16="http://schemas.microsoft.com/office/drawing/2014/main" id="{3FA792DE-A9D7-469E-A5A9-FD0B9B50B7D8}"/>
                </a:ext>
              </a:extLst>
            </p:cNvPr>
            <p:cNvSpPr>
              <a:spLocks/>
            </p:cNvSpPr>
            <p:nvPr/>
          </p:nvSpPr>
          <p:spPr bwMode="auto">
            <a:xfrm>
              <a:off x="6022975" y="2711451"/>
              <a:ext cx="61912" cy="12700"/>
            </a:xfrm>
            <a:custGeom>
              <a:avLst/>
              <a:gdLst>
                <a:gd name="T0" fmla="*/ 26 w 27"/>
                <a:gd name="T1" fmla="*/ 0 h 6"/>
                <a:gd name="T2" fmla="*/ 12 w 27"/>
                <a:gd name="T3" fmla="*/ 1 h 6"/>
                <a:gd name="T4" fmla="*/ 0 w 27"/>
                <a:gd name="T5" fmla="*/ 0 h 6"/>
                <a:gd name="T6" fmla="*/ 0 w 27"/>
                <a:gd name="T7" fmla="*/ 5 h 6"/>
                <a:gd name="T8" fmla="*/ 12 w 27"/>
                <a:gd name="T9" fmla="*/ 6 h 6"/>
                <a:gd name="T10" fmla="*/ 27 w 27"/>
                <a:gd name="T11" fmla="*/ 5 h 6"/>
                <a:gd name="T12" fmla="*/ 26 w 2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7" h="6">
                  <a:moveTo>
                    <a:pt x="26" y="0"/>
                  </a:moveTo>
                  <a:cubicBezTo>
                    <a:pt x="22" y="0"/>
                    <a:pt x="17" y="1"/>
                    <a:pt x="12" y="1"/>
                  </a:cubicBezTo>
                  <a:cubicBezTo>
                    <a:pt x="8" y="1"/>
                    <a:pt x="4" y="0"/>
                    <a:pt x="0" y="0"/>
                  </a:cubicBezTo>
                  <a:cubicBezTo>
                    <a:pt x="0" y="5"/>
                    <a:pt x="0" y="5"/>
                    <a:pt x="0" y="5"/>
                  </a:cubicBezTo>
                  <a:cubicBezTo>
                    <a:pt x="4" y="6"/>
                    <a:pt x="8" y="6"/>
                    <a:pt x="12" y="6"/>
                  </a:cubicBezTo>
                  <a:cubicBezTo>
                    <a:pt x="17" y="6"/>
                    <a:pt x="22" y="6"/>
                    <a:pt x="27" y="5"/>
                  </a:cubicBezTo>
                  <a:cubicBezTo>
                    <a:pt x="26" y="0"/>
                    <a:pt x="26" y="0"/>
                    <a:pt x="2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29">
              <a:extLst>
                <a:ext uri="{FF2B5EF4-FFF2-40B4-BE49-F238E27FC236}">
                  <a16:creationId xmlns:a16="http://schemas.microsoft.com/office/drawing/2014/main" id="{E09CF396-B19A-4EC8-8229-691B58947C20}"/>
                </a:ext>
              </a:extLst>
            </p:cNvPr>
            <p:cNvSpPr>
              <a:spLocks/>
            </p:cNvSpPr>
            <p:nvPr/>
          </p:nvSpPr>
          <p:spPr bwMode="auto">
            <a:xfrm>
              <a:off x="5829300" y="2341563"/>
              <a:ext cx="41275" cy="58738"/>
            </a:xfrm>
            <a:custGeom>
              <a:avLst/>
              <a:gdLst>
                <a:gd name="T0" fmla="*/ 13 w 18"/>
                <a:gd name="T1" fmla="*/ 0 h 26"/>
                <a:gd name="T2" fmla="*/ 0 w 18"/>
                <a:gd name="T3" fmla="*/ 24 h 26"/>
                <a:gd name="T4" fmla="*/ 5 w 18"/>
                <a:gd name="T5" fmla="*/ 26 h 26"/>
                <a:gd name="T6" fmla="*/ 18 w 18"/>
                <a:gd name="T7" fmla="*/ 4 h 26"/>
                <a:gd name="T8" fmla="*/ 13 w 18"/>
                <a:gd name="T9" fmla="*/ 0 h 26"/>
              </a:gdLst>
              <a:ahLst/>
              <a:cxnLst>
                <a:cxn ang="0">
                  <a:pos x="T0" y="T1"/>
                </a:cxn>
                <a:cxn ang="0">
                  <a:pos x="T2" y="T3"/>
                </a:cxn>
                <a:cxn ang="0">
                  <a:pos x="T4" y="T5"/>
                </a:cxn>
                <a:cxn ang="0">
                  <a:pos x="T6" y="T7"/>
                </a:cxn>
                <a:cxn ang="0">
                  <a:pos x="T8" y="T9"/>
                </a:cxn>
              </a:cxnLst>
              <a:rect l="0" t="0" r="r" b="b"/>
              <a:pathLst>
                <a:path w="18" h="26">
                  <a:moveTo>
                    <a:pt x="13" y="0"/>
                  </a:moveTo>
                  <a:cubicBezTo>
                    <a:pt x="8" y="8"/>
                    <a:pt x="3" y="16"/>
                    <a:pt x="0" y="24"/>
                  </a:cubicBezTo>
                  <a:cubicBezTo>
                    <a:pt x="5" y="26"/>
                    <a:pt x="5" y="26"/>
                    <a:pt x="5" y="26"/>
                  </a:cubicBezTo>
                  <a:cubicBezTo>
                    <a:pt x="8" y="18"/>
                    <a:pt x="13" y="10"/>
                    <a:pt x="18" y="4"/>
                  </a:cubicBezTo>
                  <a:cubicBezTo>
                    <a:pt x="13" y="0"/>
                    <a:pt x="13" y="0"/>
                    <a:pt x="1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30">
              <a:extLst>
                <a:ext uri="{FF2B5EF4-FFF2-40B4-BE49-F238E27FC236}">
                  <a16:creationId xmlns:a16="http://schemas.microsoft.com/office/drawing/2014/main" id="{31AE704F-D606-48D2-82C7-3E0D7DDC26B3}"/>
                </a:ext>
              </a:extLst>
            </p:cNvPr>
            <p:cNvSpPr>
              <a:spLocks/>
            </p:cNvSpPr>
            <p:nvPr/>
          </p:nvSpPr>
          <p:spPr bwMode="auto">
            <a:xfrm>
              <a:off x="6140450" y="2663826"/>
              <a:ext cx="58737" cy="42863"/>
            </a:xfrm>
            <a:custGeom>
              <a:avLst/>
              <a:gdLst>
                <a:gd name="T0" fmla="*/ 23 w 26"/>
                <a:gd name="T1" fmla="*/ 0 h 19"/>
                <a:gd name="T2" fmla="*/ 22 w 26"/>
                <a:gd name="T3" fmla="*/ 0 h 19"/>
                <a:gd name="T4" fmla="*/ 0 w 26"/>
                <a:gd name="T5" fmla="*/ 14 h 19"/>
                <a:gd name="T6" fmla="*/ 2 w 26"/>
                <a:gd name="T7" fmla="*/ 19 h 19"/>
                <a:gd name="T8" fmla="*/ 26 w 26"/>
                <a:gd name="T9" fmla="*/ 5 h 19"/>
                <a:gd name="T10" fmla="*/ 26 w 26"/>
                <a:gd name="T11" fmla="*/ 5 h 19"/>
                <a:gd name="T12" fmla="*/ 23 w 2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6" h="19">
                  <a:moveTo>
                    <a:pt x="23" y="0"/>
                  </a:moveTo>
                  <a:cubicBezTo>
                    <a:pt x="22" y="0"/>
                    <a:pt x="22" y="0"/>
                    <a:pt x="22" y="0"/>
                  </a:cubicBezTo>
                  <a:cubicBezTo>
                    <a:pt x="16" y="6"/>
                    <a:pt x="8" y="10"/>
                    <a:pt x="0" y="14"/>
                  </a:cubicBezTo>
                  <a:cubicBezTo>
                    <a:pt x="2" y="19"/>
                    <a:pt x="2" y="19"/>
                    <a:pt x="2" y="19"/>
                  </a:cubicBezTo>
                  <a:cubicBezTo>
                    <a:pt x="11" y="15"/>
                    <a:pt x="19" y="10"/>
                    <a:pt x="26" y="5"/>
                  </a:cubicBezTo>
                  <a:cubicBezTo>
                    <a:pt x="26" y="5"/>
                    <a:pt x="26" y="5"/>
                    <a:pt x="26"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31">
              <a:extLst>
                <a:ext uri="{FF2B5EF4-FFF2-40B4-BE49-F238E27FC236}">
                  <a16:creationId xmlns:a16="http://schemas.microsoft.com/office/drawing/2014/main" id="{B69D3E2B-57ED-4327-A26E-30C6ACD15BDB}"/>
                </a:ext>
              </a:extLst>
            </p:cNvPr>
            <p:cNvSpPr>
              <a:spLocks/>
            </p:cNvSpPr>
            <p:nvPr/>
          </p:nvSpPr>
          <p:spPr bwMode="auto">
            <a:xfrm>
              <a:off x="5903913" y="2265363"/>
              <a:ext cx="57150" cy="41275"/>
            </a:xfrm>
            <a:custGeom>
              <a:avLst/>
              <a:gdLst>
                <a:gd name="T0" fmla="*/ 23 w 25"/>
                <a:gd name="T1" fmla="*/ 0 h 18"/>
                <a:gd name="T2" fmla="*/ 0 w 25"/>
                <a:gd name="T3" fmla="*/ 14 h 18"/>
                <a:gd name="T4" fmla="*/ 0 w 25"/>
                <a:gd name="T5" fmla="*/ 14 h 18"/>
                <a:gd name="T6" fmla="*/ 3 w 25"/>
                <a:gd name="T7" fmla="*/ 18 h 18"/>
                <a:gd name="T8" fmla="*/ 25 w 25"/>
                <a:gd name="T9" fmla="*/ 5 h 18"/>
                <a:gd name="T10" fmla="*/ 23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3" y="0"/>
                  </a:moveTo>
                  <a:cubicBezTo>
                    <a:pt x="15" y="3"/>
                    <a:pt x="7" y="8"/>
                    <a:pt x="0" y="14"/>
                  </a:cubicBezTo>
                  <a:cubicBezTo>
                    <a:pt x="0" y="14"/>
                    <a:pt x="0" y="14"/>
                    <a:pt x="0" y="14"/>
                  </a:cubicBezTo>
                  <a:cubicBezTo>
                    <a:pt x="3" y="18"/>
                    <a:pt x="3" y="18"/>
                    <a:pt x="3" y="18"/>
                  </a:cubicBezTo>
                  <a:cubicBezTo>
                    <a:pt x="10" y="13"/>
                    <a:pt x="17" y="8"/>
                    <a:pt x="25" y="5"/>
                  </a:cubicBezTo>
                  <a:cubicBezTo>
                    <a:pt x="23" y="0"/>
                    <a:pt x="23" y="0"/>
                    <a:pt x="23"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32">
              <a:extLst>
                <a:ext uri="{FF2B5EF4-FFF2-40B4-BE49-F238E27FC236}">
                  <a16:creationId xmlns:a16="http://schemas.microsoft.com/office/drawing/2014/main" id="{161D42C1-21B4-4D8A-8E5D-35A50D0E6C02}"/>
                </a:ext>
              </a:extLst>
            </p:cNvPr>
            <p:cNvSpPr>
              <a:spLocks/>
            </p:cNvSpPr>
            <p:nvPr/>
          </p:nvSpPr>
          <p:spPr bwMode="auto">
            <a:xfrm>
              <a:off x="6234113" y="2570163"/>
              <a:ext cx="41275" cy="58738"/>
            </a:xfrm>
            <a:custGeom>
              <a:avLst/>
              <a:gdLst>
                <a:gd name="T0" fmla="*/ 12 w 18"/>
                <a:gd name="T1" fmla="*/ 0 h 26"/>
                <a:gd name="T2" fmla="*/ 0 w 18"/>
                <a:gd name="T3" fmla="*/ 23 h 26"/>
                <a:gd name="T4" fmla="*/ 4 w 18"/>
                <a:gd name="T5" fmla="*/ 26 h 26"/>
                <a:gd name="T6" fmla="*/ 18 w 18"/>
                <a:gd name="T7" fmla="*/ 2 h 26"/>
                <a:gd name="T8" fmla="*/ 12 w 18"/>
                <a:gd name="T9" fmla="*/ 0 h 26"/>
              </a:gdLst>
              <a:ahLst/>
              <a:cxnLst>
                <a:cxn ang="0">
                  <a:pos x="T0" y="T1"/>
                </a:cxn>
                <a:cxn ang="0">
                  <a:pos x="T2" y="T3"/>
                </a:cxn>
                <a:cxn ang="0">
                  <a:pos x="T4" y="T5"/>
                </a:cxn>
                <a:cxn ang="0">
                  <a:pos x="T6" y="T7"/>
                </a:cxn>
                <a:cxn ang="0">
                  <a:pos x="T8" y="T9"/>
                </a:cxn>
              </a:cxnLst>
              <a:rect l="0" t="0" r="r" b="b"/>
              <a:pathLst>
                <a:path w="18" h="26">
                  <a:moveTo>
                    <a:pt x="12" y="0"/>
                  </a:moveTo>
                  <a:cubicBezTo>
                    <a:pt x="9" y="8"/>
                    <a:pt x="5" y="16"/>
                    <a:pt x="0" y="23"/>
                  </a:cubicBezTo>
                  <a:cubicBezTo>
                    <a:pt x="4" y="26"/>
                    <a:pt x="4" y="26"/>
                    <a:pt x="4" y="26"/>
                  </a:cubicBezTo>
                  <a:cubicBezTo>
                    <a:pt x="10" y="19"/>
                    <a:pt x="14" y="11"/>
                    <a:pt x="18" y="2"/>
                  </a:cubicBezTo>
                  <a:cubicBezTo>
                    <a:pt x="12" y="0"/>
                    <a:pt x="12" y="0"/>
                    <a:pt x="1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33">
              <a:extLst>
                <a:ext uri="{FF2B5EF4-FFF2-40B4-BE49-F238E27FC236}">
                  <a16:creationId xmlns:a16="http://schemas.microsoft.com/office/drawing/2014/main" id="{2AD91610-10D5-4EBE-AB39-41E52A7770ED}"/>
                </a:ext>
              </a:extLst>
            </p:cNvPr>
            <p:cNvSpPr>
              <a:spLocks/>
            </p:cNvSpPr>
            <p:nvPr/>
          </p:nvSpPr>
          <p:spPr bwMode="auto">
            <a:xfrm>
              <a:off x="6016625" y="2244726"/>
              <a:ext cx="63500" cy="15875"/>
            </a:xfrm>
            <a:custGeom>
              <a:avLst/>
              <a:gdLst>
                <a:gd name="T0" fmla="*/ 15 w 28"/>
                <a:gd name="T1" fmla="*/ 0 h 7"/>
                <a:gd name="T2" fmla="*/ 0 w 28"/>
                <a:gd name="T3" fmla="*/ 1 h 7"/>
                <a:gd name="T4" fmla="*/ 1 w 28"/>
                <a:gd name="T5" fmla="*/ 7 h 7"/>
                <a:gd name="T6" fmla="*/ 15 w 28"/>
                <a:gd name="T7" fmla="*/ 6 h 7"/>
                <a:gd name="T8" fmla="*/ 27 w 28"/>
                <a:gd name="T9" fmla="*/ 7 h 7"/>
                <a:gd name="T10" fmla="*/ 28 w 28"/>
                <a:gd name="T11" fmla="*/ 1 h 7"/>
                <a:gd name="T12" fmla="*/ 15 w 2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15" y="0"/>
                  </a:moveTo>
                  <a:cubicBezTo>
                    <a:pt x="10" y="0"/>
                    <a:pt x="5" y="1"/>
                    <a:pt x="0" y="1"/>
                  </a:cubicBezTo>
                  <a:cubicBezTo>
                    <a:pt x="1" y="7"/>
                    <a:pt x="1" y="7"/>
                    <a:pt x="1" y="7"/>
                  </a:cubicBezTo>
                  <a:cubicBezTo>
                    <a:pt x="6" y="6"/>
                    <a:pt x="11" y="6"/>
                    <a:pt x="15" y="6"/>
                  </a:cubicBezTo>
                  <a:cubicBezTo>
                    <a:pt x="19" y="6"/>
                    <a:pt x="23" y="6"/>
                    <a:pt x="27" y="7"/>
                  </a:cubicBezTo>
                  <a:cubicBezTo>
                    <a:pt x="28" y="1"/>
                    <a:pt x="28" y="1"/>
                    <a:pt x="28" y="1"/>
                  </a:cubicBezTo>
                  <a:cubicBezTo>
                    <a:pt x="24" y="1"/>
                    <a:pt x="19"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34">
              <a:extLst>
                <a:ext uri="{FF2B5EF4-FFF2-40B4-BE49-F238E27FC236}">
                  <a16:creationId xmlns:a16="http://schemas.microsoft.com/office/drawing/2014/main" id="{EC05B6E9-A10C-4581-AD6E-1BF0E0D99882}"/>
                </a:ext>
              </a:extLst>
            </p:cNvPr>
            <p:cNvSpPr>
              <a:spLocks/>
            </p:cNvSpPr>
            <p:nvPr/>
          </p:nvSpPr>
          <p:spPr bwMode="auto">
            <a:xfrm>
              <a:off x="6276975" y="2451101"/>
              <a:ext cx="14287" cy="63500"/>
            </a:xfrm>
            <a:custGeom>
              <a:avLst/>
              <a:gdLst>
                <a:gd name="T0" fmla="*/ 5 w 6"/>
                <a:gd name="T1" fmla="*/ 0 h 28"/>
                <a:gd name="T2" fmla="*/ 0 w 6"/>
                <a:gd name="T3" fmla="*/ 1 h 28"/>
                <a:gd name="T4" fmla="*/ 0 w 6"/>
                <a:gd name="T5" fmla="*/ 27 h 28"/>
                <a:gd name="T6" fmla="*/ 5 w 6"/>
                <a:gd name="T7" fmla="*/ 28 h 28"/>
                <a:gd name="T8" fmla="*/ 5 w 6"/>
                <a:gd name="T9" fmla="*/ 0 h 28"/>
              </a:gdLst>
              <a:ahLst/>
              <a:cxnLst>
                <a:cxn ang="0">
                  <a:pos x="T0" y="T1"/>
                </a:cxn>
                <a:cxn ang="0">
                  <a:pos x="T2" y="T3"/>
                </a:cxn>
                <a:cxn ang="0">
                  <a:pos x="T4" y="T5"/>
                </a:cxn>
                <a:cxn ang="0">
                  <a:pos x="T6" y="T7"/>
                </a:cxn>
                <a:cxn ang="0">
                  <a:pos x="T8" y="T9"/>
                </a:cxn>
              </a:cxnLst>
              <a:rect l="0" t="0" r="r" b="b"/>
              <a:pathLst>
                <a:path w="6" h="28">
                  <a:moveTo>
                    <a:pt x="5" y="0"/>
                  </a:moveTo>
                  <a:cubicBezTo>
                    <a:pt x="0" y="1"/>
                    <a:pt x="0" y="1"/>
                    <a:pt x="0" y="1"/>
                  </a:cubicBezTo>
                  <a:cubicBezTo>
                    <a:pt x="1" y="10"/>
                    <a:pt x="1" y="18"/>
                    <a:pt x="0" y="27"/>
                  </a:cubicBezTo>
                  <a:cubicBezTo>
                    <a:pt x="5" y="28"/>
                    <a:pt x="5" y="28"/>
                    <a:pt x="5" y="28"/>
                  </a:cubicBezTo>
                  <a:cubicBezTo>
                    <a:pt x="6" y="19"/>
                    <a:pt x="6" y="9"/>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35">
              <a:extLst>
                <a:ext uri="{FF2B5EF4-FFF2-40B4-BE49-F238E27FC236}">
                  <a16:creationId xmlns:a16="http://schemas.microsoft.com/office/drawing/2014/main" id="{5A5F9328-9CD9-40F0-B54F-53557FEC84EE}"/>
                </a:ext>
              </a:extLst>
            </p:cNvPr>
            <p:cNvSpPr>
              <a:spLocks/>
            </p:cNvSpPr>
            <p:nvPr/>
          </p:nvSpPr>
          <p:spPr bwMode="auto">
            <a:xfrm>
              <a:off x="6135688" y="2263776"/>
              <a:ext cx="58737" cy="39688"/>
            </a:xfrm>
            <a:custGeom>
              <a:avLst/>
              <a:gdLst>
                <a:gd name="T0" fmla="*/ 2 w 26"/>
                <a:gd name="T1" fmla="*/ 0 h 18"/>
                <a:gd name="T2" fmla="*/ 0 w 26"/>
                <a:gd name="T3" fmla="*/ 5 h 18"/>
                <a:gd name="T4" fmla="*/ 23 w 26"/>
                <a:gd name="T5" fmla="*/ 18 h 18"/>
                <a:gd name="T6" fmla="*/ 26 w 26"/>
                <a:gd name="T7" fmla="*/ 13 h 18"/>
                <a:gd name="T8" fmla="*/ 2 w 26"/>
                <a:gd name="T9" fmla="*/ 0 h 18"/>
              </a:gdLst>
              <a:ahLst/>
              <a:cxnLst>
                <a:cxn ang="0">
                  <a:pos x="T0" y="T1"/>
                </a:cxn>
                <a:cxn ang="0">
                  <a:pos x="T2" y="T3"/>
                </a:cxn>
                <a:cxn ang="0">
                  <a:pos x="T4" y="T5"/>
                </a:cxn>
                <a:cxn ang="0">
                  <a:pos x="T6" y="T7"/>
                </a:cxn>
                <a:cxn ang="0">
                  <a:pos x="T8" y="T9"/>
                </a:cxn>
              </a:cxnLst>
              <a:rect l="0" t="0" r="r" b="b"/>
              <a:pathLst>
                <a:path w="26" h="18">
                  <a:moveTo>
                    <a:pt x="2" y="0"/>
                  </a:moveTo>
                  <a:cubicBezTo>
                    <a:pt x="0" y="5"/>
                    <a:pt x="0" y="5"/>
                    <a:pt x="0" y="5"/>
                  </a:cubicBezTo>
                  <a:cubicBezTo>
                    <a:pt x="8" y="8"/>
                    <a:pt x="16" y="13"/>
                    <a:pt x="23" y="18"/>
                  </a:cubicBezTo>
                  <a:cubicBezTo>
                    <a:pt x="26" y="13"/>
                    <a:pt x="26" y="13"/>
                    <a:pt x="26" y="13"/>
                  </a:cubicBezTo>
                  <a:cubicBezTo>
                    <a:pt x="19" y="8"/>
                    <a:pt x="11" y="3"/>
                    <a:pt x="2"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36">
              <a:extLst>
                <a:ext uri="{FF2B5EF4-FFF2-40B4-BE49-F238E27FC236}">
                  <a16:creationId xmlns:a16="http://schemas.microsoft.com/office/drawing/2014/main" id="{23C7A0FD-4B3D-4B6D-B11E-85FCE86C3F38}"/>
                </a:ext>
              </a:extLst>
            </p:cNvPr>
            <p:cNvSpPr>
              <a:spLocks/>
            </p:cNvSpPr>
            <p:nvPr/>
          </p:nvSpPr>
          <p:spPr bwMode="auto">
            <a:xfrm>
              <a:off x="6229350" y="2338388"/>
              <a:ext cx="42862" cy="57150"/>
            </a:xfrm>
            <a:custGeom>
              <a:avLst/>
              <a:gdLst>
                <a:gd name="T0" fmla="*/ 5 w 19"/>
                <a:gd name="T1" fmla="*/ 0 h 25"/>
                <a:gd name="T2" fmla="*/ 0 w 19"/>
                <a:gd name="T3" fmla="*/ 3 h 25"/>
                <a:gd name="T4" fmla="*/ 1 w 19"/>
                <a:gd name="T5" fmla="*/ 3 h 25"/>
                <a:gd name="T6" fmla="*/ 1 w 19"/>
                <a:gd name="T7" fmla="*/ 3 h 25"/>
                <a:gd name="T8" fmla="*/ 1 w 19"/>
                <a:gd name="T9" fmla="*/ 3 h 25"/>
                <a:gd name="T10" fmla="*/ 9 w 19"/>
                <a:gd name="T11" fmla="*/ 16 h 25"/>
                <a:gd name="T12" fmla="*/ 9 w 19"/>
                <a:gd name="T13" fmla="*/ 16 h 25"/>
                <a:gd name="T14" fmla="*/ 10 w 19"/>
                <a:gd name="T15" fmla="*/ 17 h 25"/>
                <a:gd name="T16" fmla="*/ 14 w 19"/>
                <a:gd name="T17" fmla="*/ 25 h 25"/>
                <a:gd name="T18" fmla="*/ 19 w 19"/>
                <a:gd name="T19" fmla="*/ 23 h 25"/>
                <a:gd name="T20" fmla="*/ 14 w 19"/>
                <a:gd name="T21" fmla="*/ 14 h 25"/>
                <a:gd name="T22" fmla="*/ 14 w 19"/>
                <a:gd name="T23" fmla="*/ 13 h 25"/>
                <a:gd name="T24" fmla="*/ 5 w 19"/>
                <a:gd name="T25" fmla="*/ 0 h 25"/>
                <a:gd name="T26" fmla="*/ 5 w 19"/>
                <a:gd name="T27" fmla="*/ 0 h 25"/>
                <a:gd name="T28" fmla="*/ 5 w 19"/>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5">
                  <a:moveTo>
                    <a:pt x="5" y="0"/>
                  </a:moveTo>
                  <a:cubicBezTo>
                    <a:pt x="0" y="3"/>
                    <a:pt x="0" y="3"/>
                    <a:pt x="0" y="3"/>
                  </a:cubicBezTo>
                  <a:cubicBezTo>
                    <a:pt x="1" y="3"/>
                    <a:pt x="1" y="3"/>
                    <a:pt x="1" y="3"/>
                  </a:cubicBezTo>
                  <a:cubicBezTo>
                    <a:pt x="1" y="3"/>
                    <a:pt x="1" y="3"/>
                    <a:pt x="1" y="3"/>
                  </a:cubicBezTo>
                  <a:cubicBezTo>
                    <a:pt x="1" y="3"/>
                    <a:pt x="1" y="3"/>
                    <a:pt x="1" y="3"/>
                  </a:cubicBezTo>
                  <a:cubicBezTo>
                    <a:pt x="4" y="7"/>
                    <a:pt x="7" y="12"/>
                    <a:pt x="9" y="16"/>
                  </a:cubicBezTo>
                  <a:cubicBezTo>
                    <a:pt x="9" y="16"/>
                    <a:pt x="9" y="16"/>
                    <a:pt x="9" y="16"/>
                  </a:cubicBezTo>
                  <a:cubicBezTo>
                    <a:pt x="10" y="17"/>
                    <a:pt x="10" y="17"/>
                    <a:pt x="10" y="17"/>
                  </a:cubicBezTo>
                  <a:cubicBezTo>
                    <a:pt x="11" y="20"/>
                    <a:pt x="12" y="22"/>
                    <a:pt x="14" y="25"/>
                  </a:cubicBezTo>
                  <a:cubicBezTo>
                    <a:pt x="19" y="23"/>
                    <a:pt x="19" y="23"/>
                    <a:pt x="19" y="23"/>
                  </a:cubicBezTo>
                  <a:cubicBezTo>
                    <a:pt x="17" y="20"/>
                    <a:pt x="16" y="17"/>
                    <a:pt x="14" y="14"/>
                  </a:cubicBezTo>
                  <a:cubicBezTo>
                    <a:pt x="14" y="13"/>
                    <a:pt x="14" y="13"/>
                    <a:pt x="14" y="13"/>
                  </a:cubicBezTo>
                  <a:cubicBezTo>
                    <a:pt x="11" y="9"/>
                    <a:pt x="8" y="4"/>
                    <a:pt x="5" y="0"/>
                  </a:cubicBezTo>
                  <a:cubicBezTo>
                    <a:pt x="5" y="0"/>
                    <a:pt x="5" y="0"/>
                    <a:pt x="5" y="0"/>
                  </a:cubicBezTo>
                  <a:cubicBezTo>
                    <a:pt x="5" y="0"/>
                    <a:pt x="5" y="0"/>
                    <a:pt x="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50" name="文本框 149">
            <a:extLst>
              <a:ext uri="{FF2B5EF4-FFF2-40B4-BE49-F238E27FC236}">
                <a16:creationId xmlns:a16="http://schemas.microsoft.com/office/drawing/2014/main" id="{BE7D47D0-7FA0-485B-BE2B-335272A26441}"/>
              </a:ext>
            </a:extLst>
          </p:cNvPr>
          <p:cNvSpPr txBox="1"/>
          <p:nvPr/>
        </p:nvSpPr>
        <p:spPr>
          <a:xfrm>
            <a:off x="7063336" y="5696125"/>
            <a:ext cx="2821466" cy="400110"/>
          </a:xfrm>
          <a:prstGeom prst="rect">
            <a:avLst/>
          </a:prstGeom>
          <a:noFill/>
        </p:spPr>
        <p:txBody>
          <a:bodyPr wrap="square" rtlCol="0">
            <a:spAutoFit/>
          </a:bodyPr>
          <a:lstStyle/>
          <a:p>
            <a:r>
              <a:rPr lang="zh-CN" altLang="en-US" sz="2000" dirty="0">
                <a:latin typeface="Agency FB" panose="020B0503020202020204" pitchFamily="34" charset="0"/>
              </a:rPr>
              <a:t>内容传输</a:t>
            </a:r>
          </a:p>
        </p:txBody>
      </p:sp>
      <p:sp>
        <p:nvSpPr>
          <p:cNvPr id="151" name="文本框 150">
            <a:extLst>
              <a:ext uri="{FF2B5EF4-FFF2-40B4-BE49-F238E27FC236}">
                <a16:creationId xmlns:a16="http://schemas.microsoft.com/office/drawing/2014/main" id="{08EFF890-3404-4307-B2BB-49958BFC7DD2}"/>
              </a:ext>
            </a:extLst>
          </p:cNvPr>
          <p:cNvSpPr txBox="1"/>
          <p:nvPr/>
        </p:nvSpPr>
        <p:spPr>
          <a:xfrm>
            <a:off x="6493801" y="5670695"/>
            <a:ext cx="434259" cy="400110"/>
          </a:xfrm>
          <a:prstGeom prst="rect">
            <a:avLst/>
          </a:prstGeom>
          <a:noFill/>
        </p:spPr>
        <p:txBody>
          <a:bodyPr wrap="square" rtlCol="0">
            <a:spAutoFit/>
          </a:bodyPr>
          <a:lstStyle/>
          <a:p>
            <a:pPr algn="ctr"/>
            <a:r>
              <a:rPr lang="en-US" altLang="zh-CN" sz="2000" dirty="0">
                <a:latin typeface="Agency FB" panose="020B0503020202020204" pitchFamily="34" charset="0"/>
              </a:rPr>
              <a:t>05</a:t>
            </a:r>
            <a:endParaRPr lang="zh-CN" altLang="en-US" sz="2000" dirty="0">
              <a:latin typeface="Agency FB" panose="020B0503020202020204" pitchFamily="34" charset="0"/>
            </a:endParaRPr>
          </a:p>
        </p:txBody>
      </p:sp>
      <p:cxnSp>
        <p:nvCxnSpPr>
          <p:cNvPr id="152" name="直接连接符 151">
            <a:extLst>
              <a:ext uri="{FF2B5EF4-FFF2-40B4-BE49-F238E27FC236}">
                <a16:creationId xmlns:a16="http://schemas.microsoft.com/office/drawing/2014/main" id="{DFA2FBD6-8B82-4648-8243-D448B0CDA9DD}"/>
              </a:ext>
            </a:extLst>
          </p:cNvPr>
          <p:cNvCxnSpPr/>
          <p:nvPr/>
        </p:nvCxnSpPr>
        <p:spPr>
          <a:xfrm>
            <a:off x="7063336" y="6116812"/>
            <a:ext cx="282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63993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fill="hold"/>
                                        <p:tgtEl>
                                          <p:spTgt spid="334"/>
                                        </p:tgtEl>
                                        <p:attrNameLst>
                                          <p:attrName>ppt_x</p:attrName>
                                        </p:attrNameLst>
                                      </p:cBhvr>
                                      <p:tavLst>
                                        <p:tav tm="0">
                                          <p:val>
                                            <p:strVal val="0-#ppt_w/2"/>
                                          </p:val>
                                        </p:tav>
                                        <p:tav tm="100000">
                                          <p:val>
                                            <p:strVal val="#ppt_x"/>
                                          </p:val>
                                        </p:tav>
                                      </p:tavLst>
                                    </p:anim>
                                    <p:anim calcmode="lin" valueType="num">
                                      <p:cBhvr additive="base">
                                        <p:cTn id="8" dur="500" fill="hold"/>
                                        <p:tgtEl>
                                          <p:spTgt spid="3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40"/>
                                        </p:tgtEl>
                                        <p:attrNameLst>
                                          <p:attrName>style.visibility</p:attrName>
                                        </p:attrNameLst>
                                      </p:cBhvr>
                                      <p:to>
                                        <p:strVal val="visible"/>
                                      </p:to>
                                    </p:set>
                                    <p:anim calcmode="lin" valueType="num">
                                      <p:cBhvr additive="base">
                                        <p:cTn id="12" dur="500"/>
                                        <p:tgtEl>
                                          <p:spTgt spid="340"/>
                                        </p:tgtEl>
                                        <p:attrNameLst>
                                          <p:attrName>ppt_y</p:attrName>
                                        </p:attrNameLst>
                                      </p:cBhvr>
                                      <p:tavLst>
                                        <p:tav tm="0">
                                          <p:val>
                                            <p:strVal val="#ppt_y+#ppt_h*1.125000"/>
                                          </p:val>
                                        </p:tav>
                                        <p:tav tm="100000">
                                          <p:val>
                                            <p:strVal val="#ppt_y"/>
                                          </p:val>
                                        </p:tav>
                                      </p:tavLst>
                                    </p:anim>
                                    <p:animEffect transition="in" filter="wipe(up)">
                                      <p:cBhvr>
                                        <p:cTn id="13" dur="500"/>
                                        <p:tgtEl>
                                          <p:spTgt spid="340"/>
                                        </p:tgtEl>
                                      </p:cBhvr>
                                    </p:animEffect>
                                  </p:childTnLst>
                                </p:cTn>
                              </p:par>
                            </p:childTnLst>
                          </p:cTn>
                        </p:par>
                        <p:par>
                          <p:cTn id="14" fill="hold">
                            <p:stCondLst>
                              <p:cond delay="1050"/>
                            </p:stCondLst>
                            <p:childTnLst>
                              <p:par>
                                <p:cTn id="15" presetID="12" presetClass="entr" presetSubtype="4" fill="hold" grpId="0" nodeType="after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par>
                          <p:cTn id="19" fill="hold">
                            <p:stCondLst>
                              <p:cond delay="1900"/>
                            </p:stCondLst>
                            <p:childTnLst>
                              <p:par>
                                <p:cTn id="20" presetID="21" presetClass="entr" presetSubtype="1"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heel(1)">
                                      <p:cBhvr>
                                        <p:cTn id="22" dur="500"/>
                                        <p:tgtEl>
                                          <p:spTgt spid="67"/>
                                        </p:tgtEl>
                                      </p:cBhvr>
                                    </p:animEffect>
                                  </p:childTnLst>
                                </p:cTn>
                              </p:par>
                            </p:childTnLst>
                          </p:cTn>
                        </p:par>
                        <p:par>
                          <p:cTn id="23" fill="hold">
                            <p:stCondLst>
                              <p:cond delay="2400"/>
                            </p:stCondLst>
                            <p:childTnLst>
                              <p:par>
                                <p:cTn id="24" presetID="12" presetClass="entr" presetSubtype="4" fill="hold" grpId="0" nodeType="afterEffect">
                                  <p:stCondLst>
                                    <p:cond delay="0"/>
                                  </p:stCondLst>
                                  <p:iterate type="lt">
                                    <p:tmPct val="10000"/>
                                  </p:iterate>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p:tgtEl>
                                          <p:spTgt spid="262"/>
                                        </p:tgtEl>
                                        <p:attrNameLst>
                                          <p:attrName>ppt_y</p:attrName>
                                        </p:attrNameLst>
                                      </p:cBhvr>
                                      <p:tavLst>
                                        <p:tav tm="0">
                                          <p:val>
                                            <p:strVal val="#ppt_y+#ppt_h*1.125000"/>
                                          </p:val>
                                        </p:tav>
                                        <p:tav tm="100000">
                                          <p:val>
                                            <p:strVal val="#ppt_y"/>
                                          </p:val>
                                        </p:tav>
                                      </p:tavLst>
                                    </p:anim>
                                    <p:animEffect transition="in" filter="wipe(up)">
                                      <p:cBhvr>
                                        <p:cTn id="27" dur="500"/>
                                        <p:tgtEl>
                                          <p:spTgt spid="262"/>
                                        </p:tgtEl>
                                      </p:cBhvr>
                                    </p:animEffect>
                                  </p:childTnLst>
                                </p:cTn>
                              </p:par>
                            </p:childTnLst>
                          </p:cTn>
                        </p:par>
                        <p:par>
                          <p:cTn id="28" fill="hold">
                            <p:stCondLst>
                              <p:cond delay="2950"/>
                            </p:stCondLst>
                            <p:childTnLst>
                              <p:par>
                                <p:cTn id="29" presetID="22" presetClass="entr" presetSubtype="8" fill="hold" nodeType="afterEffect">
                                  <p:stCondLst>
                                    <p:cond delay="0"/>
                                  </p:stCondLst>
                                  <p:childTnLst>
                                    <p:set>
                                      <p:cBhvr>
                                        <p:cTn id="30" dur="1" fill="hold">
                                          <p:stCondLst>
                                            <p:cond delay="0"/>
                                          </p:stCondLst>
                                        </p:cTn>
                                        <p:tgtEl>
                                          <p:spTgt spid="336"/>
                                        </p:tgtEl>
                                        <p:attrNameLst>
                                          <p:attrName>style.visibility</p:attrName>
                                        </p:attrNameLst>
                                      </p:cBhvr>
                                      <p:to>
                                        <p:strVal val="visible"/>
                                      </p:to>
                                    </p:set>
                                    <p:animEffect transition="in" filter="wipe(left)">
                                      <p:cBhvr>
                                        <p:cTn id="31" dur="500"/>
                                        <p:tgtEl>
                                          <p:spTgt spid="336"/>
                                        </p:tgtEl>
                                      </p:cBhvr>
                                    </p:animEffect>
                                  </p:childTnLst>
                                </p:cTn>
                              </p:par>
                            </p:childTnLst>
                          </p:cTn>
                        </p:par>
                        <p:par>
                          <p:cTn id="32" fill="hold">
                            <p:stCondLst>
                              <p:cond delay="3450"/>
                            </p:stCondLst>
                            <p:childTnLst>
                              <p:par>
                                <p:cTn id="33" presetID="12" presetClass="entr" presetSubtype="1" fill="hold" grpId="0" nodeType="afterEffect">
                                  <p:stCondLst>
                                    <p:cond delay="0"/>
                                  </p:stCondLst>
                                  <p:iterate type="lt">
                                    <p:tmPct val="10000"/>
                                  </p:iterate>
                                  <p:childTnLst>
                                    <p:set>
                                      <p:cBhvr>
                                        <p:cTn id="34" dur="1" fill="hold">
                                          <p:stCondLst>
                                            <p:cond delay="0"/>
                                          </p:stCondLst>
                                        </p:cTn>
                                        <p:tgtEl>
                                          <p:spTgt spid="133"/>
                                        </p:tgtEl>
                                        <p:attrNameLst>
                                          <p:attrName>style.visibility</p:attrName>
                                        </p:attrNameLst>
                                      </p:cBhvr>
                                      <p:to>
                                        <p:strVal val="visible"/>
                                      </p:to>
                                    </p:set>
                                    <p:anim calcmode="lin" valueType="num">
                                      <p:cBhvr additive="base">
                                        <p:cTn id="35" dur="250"/>
                                        <p:tgtEl>
                                          <p:spTgt spid="133"/>
                                        </p:tgtEl>
                                        <p:attrNameLst>
                                          <p:attrName>ppt_y</p:attrName>
                                        </p:attrNameLst>
                                      </p:cBhvr>
                                      <p:tavLst>
                                        <p:tav tm="0">
                                          <p:val>
                                            <p:strVal val="#ppt_y-#ppt_h*1.125000"/>
                                          </p:val>
                                        </p:tav>
                                        <p:tav tm="100000">
                                          <p:val>
                                            <p:strVal val="#ppt_y"/>
                                          </p:val>
                                        </p:tav>
                                      </p:tavLst>
                                    </p:anim>
                                    <p:animEffect transition="in" filter="wipe(down)">
                                      <p:cBhvr>
                                        <p:cTn id="36" dur="250"/>
                                        <p:tgtEl>
                                          <p:spTgt spid="133"/>
                                        </p:tgtEl>
                                      </p:cBhvr>
                                    </p:animEffect>
                                  </p:childTnLst>
                                </p:cTn>
                              </p:par>
                            </p:childTnLst>
                          </p:cTn>
                        </p:par>
                        <p:par>
                          <p:cTn id="37" fill="hold">
                            <p:stCondLst>
                              <p:cond delay="4150"/>
                            </p:stCondLst>
                            <p:childTnLst>
                              <p:par>
                                <p:cTn id="38" presetID="21"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500"/>
                                        <p:tgtEl>
                                          <p:spTgt spid="21"/>
                                        </p:tgtEl>
                                      </p:cBhvr>
                                    </p:animEffect>
                                  </p:childTnLst>
                                </p:cTn>
                              </p:par>
                            </p:childTnLst>
                          </p:cTn>
                        </p:par>
                        <p:par>
                          <p:cTn id="41" fill="hold">
                            <p:stCondLst>
                              <p:cond delay="4650"/>
                            </p:stCondLst>
                            <p:childTnLst>
                              <p:par>
                                <p:cTn id="42" presetID="12" presetClass="entr" presetSubtype="4" fill="hold" grpId="0" nodeType="afterEffect">
                                  <p:stCondLst>
                                    <p:cond delay="0"/>
                                  </p:stCondLst>
                                  <p:iterate type="lt">
                                    <p:tmPct val="10000"/>
                                  </p:iterate>
                                  <p:childTnLst>
                                    <p:set>
                                      <p:cBhvr>
                                        <p:cTn id="43" dur="1" fill="hold">
                                          <p:stCondLst>
                                            <p:cond delay="0"/>
                                          </p:stCondLst>
                                        </p:cTn>
                                        <p:tgtEl>
                                          <p:spTgt spid="263"/>
                                        </p:tgtEl>
                                        <p:attrNameLst>
                                          <p:attrName>style.visibility</p:attrName>
                                        </p:attrNameLst>
                                      </p:cBhvr>
                                      <p:to>
                                        <p:strVal val="visible"/>
                                      </p:to>
                                    </p:set>
                                    <p:anim calcmode="lin" valueType="num">
                                      <p:cBhvr additive="base">
                                        <p:cTn id="44" dur="500"/>
                                        <p:tgtEl>
                                          <p:spTgt spid="263"/>
                                        </p:tgtEl>
                                        <p:attrNameLst>
                                          <p:attrName>ppt_y</p:attrName>
                                        </p:attrNameLst>
                                      </p:cBhvr>
                                      <p:tavLst>
                                        <p:tav tm="0">
                                          <p:val>
                                            <p:strVal val="#ppt_y+#ppt_h*1.125000"/>
                                          </p:val>
                                        </p:tav>
                                        <p:tav tm="100000">
                                          <p:val>
                                            <p:strVal val="#ppt_y"/>
                                          </p:val>
                                        </p:tav>
                                      </p:tavLst>
                                    </p:anim>
                                    <p:animEffect transition="in" filter="wipe(up)">
                                      <p:cBhvr>
                                        <p:cTn id="45" dur="500"/>
                                        <p:tgtEl>
                                          <p:spTgt spid="263"/>
                                        </p:tgtEl>
                                      </p:cBhvr>
                                    </p:animEffect>
                                  </p:childTnLst>
                                </p:cTn>
                              </p:par>
                            </p:childTnLst>
                          </p:cTn>
                        </p:par>
                        <p:par>
                          <p:cTn id="46" fill="hold">
                            <p:stCondLst>
                              <p:cond delay="5200"/>
                            </p:stCondLst>
                            <p:childTnLst>
                              <p:par>
                                <p:cTn id="47" presetID="22" presetClass="entr" presetSubtype="8" fill="hold" nodeType="afterEffect">
                                  <p:stCondLst>
                                    <p:cond delay="0"/>
                                  </p:stCondLst>
                                  <p:childTnLst>
                                    <p:set>
                                      <p:cBhvr>
                                        <p:cTn id="48" dur="1" fill="hold">
                                          <p:stCondLst>
                                            <p:cond delay="0"/>
                                          </p:stCondLst>
                                        </p:cTn>
                                        <p:tgtEl>
                                          <p:spTgt spid="337"/>
                                        </p:tgtEl>
                                        <p:attrNameLst>
                                          <p:attrName>style.visibility</p:attrName>
                                        </p:attrNameLst>
                                      </p:cBhvr>
                                      <p:to>
                                        <p:strVal val="visible"/>
                                      </p:to>
                                    </p:set>
                                    <p:animEffect transition="in" filter="wipe(left)">
                                      <p:cBhvr>
                                        <p:cTn id="49" dur="500"/>
                                        <p:tgtEl>
                                          <p:spTgt spid="337"/>
                                        </p:tgtEl>
                                      </p:cBhvr>
                                    </p:animEffect>
                                  </p:childTnLst>
                                </p:cTn>
                              </p:par>
                            </p:childTnLst>
                          </p:cTn>
                        </p:par>
                        <p:par>
                          <p:cTn id="50" fill="hold">
                            <p:stCondLst>
                              <p:cond delay="5700"/>
                            </p:stCondLst>
                            <p:childTnLst>
                              <p:par>
                                <p:cTn id="51" presetID="12" presetClass="entr" presetSubtype="1" fill="hold" grpId="0" nodeType="afterEffect">
                                  <p:stCondLst>
                                    <p:cond delay="0"/>
                                  </p:stCondLst>
                                  <p:iterate type="lt">
                                    <p:tmPct val="10000"/>
                                  </p:iterate>
                                  <p:childTnLst>
                                    <p:set>
                                      <p:cBhvr>
                                        <p:cTn id="52" dur="1" fill="hold">
                                          <p:stCondLst>
                                            <p:cond delay="0"/>
                                          </p:stCondLst>
                                        </p:cTn>
                                        <p:tgtEl>
                                          <p:spTgt spid="134"/>
                                        </p:tgtEl>
                                        <p:attrNameLst>
                                          <p:attrName>style.visibility</p:attrName>
                                        </p:attrNameLst>
                                      </p:cBhvr>
                                      <p:to>
                                        <p:strVal val="visible"/>
                                      </p:to>
                                    </p:set>
                                    <p:anim calcmode="lin" valueType="num">
                                      <p:cBhvr additive="base">
                                        <p:cTn id="53" dur="250"/>
                                        <p:tgtEl>
                                          <p:spTgt spid="134"/>
                                        </p:tgtEl>
                                        <p:attrNameLst>
                                          <p:attrName>ppt_y</p:attrName>
                                        </p:attrNameLst>
                                      </p:cBhvr>
                                      <p:tavLst>
                                        <p:tav tm="0">
                                          <p:val>
                                            <p:strVal val="#ppt_y-#ppt_h*1.125000"/>
                                          </p:val>
                                        </p:tav>
                                        <p:tav tm="100000">
                                          <p:val>
                                            <p:strVal val="#ppt_y"/>
                                          </p:val>
                                        </p:tav>
                                      </p:tavLst>
                                    </p:anim>
                                    <p:animEffect transition="in" filter="wipe(down)">
                                      <p:cBhvr>
                                        <p:cTn id="54" dur="250"/>
                                        <p:tgtEl>
                                          <p:spTgt spid="134"/>
                                        </p:tgtEl>
                                      </p:cBhvr>
                                    </p:animEffect>
                                  </p:childTnLst>
                                </p:cTn>
                              </p:par>
                            </p:childTnLst>
                          </p:cTn>
                        </p:par>
                        <p:par>
                          <p:cTn id="55" fill="hold">
                            <p:stCondLst>
                              <p:cond delay="6075"/>
                            </p:stCondLst>
                            <p:childTnLst>
                              <p:par>
                                <p:cTn id="56" presetID="21" presetClass="entr" presetSubtype="1"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Effect transition="in" filter="wheel(1)">
                                      <p:cBhvr>
                                        <p:cTn id="58" dur="500"/>
                                        <p:tgtEl>
                                          <p:spTgt spid="101"/>
                                        </p:tgtEl>
                                      </p:cBhvr>
                                    </p:animEffect>
                                  </p:childTnLst>
                                </p:cTn>
                              </p:par>
                            </p:childTnLst>
                          </p:cTn>
                        </p:par>
                        <p:par>
                          <p:cTn id="59" fill="hold">
                            <p:stCondLst>
                              <p:cond delay="6575"/>
                            </p:stCondLst>
                            <p:childTnLst>
                              <p:par>
                                <p:cTn id="60" presetID="12" presetClass="entr" presetSubtype="4" fill="hold" grpId="0" nodeType="afterEffect">
                                  <p:stCondLst>
                                    <p:cond delay="0"/>
                                  </p:stCondLst>
                                  <p:iterate type="lt">
                                    <p:tmPct val="10000"/>
                                  </p:iterate>
                                  <p:childTnLst>
                                    <p:set>
                                      <p:cBhvr>
                                        <p:cTn id="61" dur="1" fill="hold">
                                          <p:stCondLst>
                                            <p:cond delay="0"/>
                                          </p:stCondLst>
                                        </p:cTn>
                                        <p:tgtEl>
                                          <p:spTgt spid="264"/>
                                        </p:tgtEl>
                                        <p:attrNameLst>
                                          <p:attrName>style.visibility</p:attrName>
                                        </p:attrNameLst>
                                      </p:cBhvr>
                                      <p:to>
                                        <p:strVal val="visible"/>
                                      </p:to>
                                    </p:set>
                                    <p:anim calcmode="lin" valueType="num">
                                      <p:cBhvr additive="base">
                                        <p:cTn id="62" dur="500"/>
                                        <p:tgtEl>
                                          <p:spTgt spid="264"/>
                                        </p:tgtEl>
                                        <p:attrNameLst>
                                          <p:attrName>ppt_y</p:attrName>
                                        </p:attrNameLst>
                                      </p:cBhvr>
                                      <p:tavLst>
                                        <p:tav tm="0">
                                          <p:val>
                                            <p:strVal val="#ppt_y+#ppt_h*1.125000"/>
                                          </p:val>
                                        </p:tav>
                                        <p:tav tm="100000">
                                          <p:val>
                                            <p:strVal val="#ppt_y"/>
                                          </p:val>
                                        </p:tav>
                                      </p:tavLst>
                                    </p:anim>
                                    <p:animEffect transition="in" filter="wipe(up)">
                                      <p:cBhvr>
                                        <p:cTn id="63" dur="500"/>
                                        <p:tgtEl>
                                          <p:spTgt spid="264"/>
                                        </p:tgtEl>
                                      </p:cBhvr>
                                    </p:animEffect>
                                  </p:childTnLst>
                                </p:cTn>
                              </p:par>
                            </p:childTnLst>
                          </p:cTn>
                        </p:par>
                        <p:par>
                          <p:cTn id="64" fill="hold">
                            <p:stCondLst>
                              <p:cond delay="7125"/>
                            </p:stCondLst>
                            <p:childTnLst>
                              <p:par>
                                <p:cTn id="65" presetID="22" presetClass="entr" presetSubtype="8" fill="hold" nodeType="afterEffect">
                                  <p:stCondLst>
                                    <p:cond delay="0"/>
                                  </p:stCondLst>
                                  <p:childTnLst>
                                    <p:set>
                                      <p:cBhvr>
                                        <p:cTn id="66" dur="1" fill="hold">
                                          <p:stCondLst>
                                            <p:cond delay="0"/>
                                          </p:stCondLst>
                                        </p:cTn>
                                        <p:tgtEl>
                                          <p:spTgt spid="338"/>
                                        </p:tgtEl>
                                        <p:attrNameLst>
                                          <p:attrName>style.visibility</p:attrName>
                                        </p:attrNameLst>
                                      </p:cBhvr>
                                      <p:to>
                                        <p:strVal val="visible"/>
                                      </p:to>
                                    </p:set>
                                    <p:animEffect transition="in" filter="wipe(left)">
                                      <p:cBhvr>
                                        <p:cTn id="67" dur="500"/>
                                        <p:tgtEl>
                                          <p:spTgt spid="338"/>
                                        </p:tgtEl>
                                      </p:cBhvr>
                                    </p:animEffect>
                                  </p:childTnLst>
                                </p:cTn>
                              </p:par>
                            </p:childTnLst>
                          </p:cTn>
                        </p:par>
                        <p:par>
                          <p:cTn id="68" fill="hold">
                            <p:stCondLst>
                              <p:cond delay="7625"/>
                            </p:stCondLst>
                            <p:childTnLst>
                              <p:par>
                                <p:cTn id="69" presetID="12" presetClass="entr" presetSubtype="1" fill="hold" grpId="0" nodeType="afterEffect">
                                  <p:stCondLst>
                                    <p:cond delay="0"/>
                                  </p:stCondLst>
                                  <p:iterate type="lt">
                                    <p:tmPct val="10000"/>
                                  </p:iterate>
                                  <p:childTnLst>
                                    <p:set>
                                      <p:cBhvr>
                                        <p:cTn id="70" dur="1" fill="hold">
                                          <p:stCondLst>
                                            <p:cond delay="0"/>
                                          </p:stCondLst>
                                        </p:cTn>
                                        <p:tgtEl>
                                          <p:spTgt spid="135"/>
                                        </p:tgtEl>
                                        <p:attrNameLst>
                                          <p:attrName>style.visibility</p:attrName>
                                        </p:attrNameLst>
                                      </p:cBhvr>
                                      <p:to>
                                        <p:strVal val="visible"/>
                                      </p:to>
                                    </p:set>
                                    <p:anim calcmode="lin" valueType="num">
                                      <p:cBhvr additive="base">
                                        <p:cTn id="71" dur="250"/>
                                        <p:tgtEl>
                                          <p:spTgt spid="135"/>
                                        </p:tgtEl>
                                        <p:attrNameLst>
                                          <p:attrName>ppt_y</p:attrName>
                                        </p:attrNameLst>
                                      </p:cBhvr>
                                      <p:tavLst>
                                        <p:tav tm="0">
                                          <p:val>
                                            <p:strVal val="#ppt_y-#ppt_h*1.125000"/>
                                          </p:val>
                                        </p:tav>
                                        <p:tav tm="100000">
                                          <p:val>
                                            <p:strVal val="#ppt_y"/>
                                          </p:val>
                                        </p:tav>
                                      </p:tavLst>
                                    </p:anim>
                                    <p:animEffect transition="in" filter="wipe(down)">
                                      <p:cBhvr>
                                        <p:cTn id="72" dur="250"/>
                                        <p:tgtEl>
                                          <p:spTgt spid="135"/>
                                        </p:tgtEl>
                                      </p:cBhvr>
                                    </p:animEffect>
                                  </p:childTnLst>
                                </p:cTn>
                              </p:par>
                            </p:childTnLst>
                          </p:cTn>
                        </p:par>
                        <p:par>
                          <p:cTn id="73" fill="hold">
                            <p:stCondLst>
                              <p:cond delay="8000"/>
                            </p:stCondLst>
                            <p:childTnLst>
                              <p:par>
                                <p:cTn id="74" presetID="21" presetClass="entr" presetSubtype="1" fill="hold" nodeType="after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wheel(1)">
                                      <p:cBhvr>
                                        <p:cTn id="76" dur="500"/>
                                        <p:tgtEl>
                                          <p:spTgt spid="117"/>
                                        </p:tgtEl>
                                      </p:cBhvr>
                                    </p:animEffect>
                                  </p:childTnLst>
                                </p:cTn>
                              </p:par>
                            </p:childTnLst>
                          </p:cTn>
                        </p:par>
                        <p:par>
                          <p:cTn id="77" fill="hold">
                            <p:stCondLst>
                              <p:cond delay="8500"/>
                            </p:stCondLst>
                            <p:childTnLst>
                              <p:par>
                                <p:cTn id="78" presetID="12" presetClass="entr" presetSubtype="4" fill="hold" grpId="0" nodeType="afterEffect">
                                  <p:stCondLst>
                                    <p:cond delay="0"/>
                                  </p:stCondLst>
                                  <p:iterate type="lt">
                                    <p:tmPct val="10000"/>
                                  </p:iterate>
                                  <p:childTnLst>
                                    <p:set>
                                      <p:cBhvr>
                                        <p:cTn id="79" dur="1" fill="hold">
                                          <p:stCondLst>
                                            <p:cond delay="0"/>
                                          </p:stCondLst>
                                        </p:cTn>
                                        <p:tgtEl>
                                          <p:spTgt spid="265"/>
                                        </p:tgtEl>
                                        <p:attrNameLst>
                                          <p:attrName>style.visibility</p:attrName>
                                        </p:attrNameLst>
                                      </p:cBhvr>
                                      <p:to>
                                        <p:strVal val="visible"/>
                                      </p:to>
                                    </p:set>
                                    <p:anim calcmode="lin" valueType="num">
                                      <p:cBhvr additive="base">
                                        <p:cTn id="80" dur="500"/>
                                        <p:tgtEl>
                                          <p:spTgt spid="265"/>
                                        </p:tgtEl>
                                        <p:attrNameLst>
                                          <p:attrName>ppt_y</p:attrName>
                                        </p:attrNameLst>
                                      </p:cBhvr>
                                      <p:tavLst>
                                        <p:tav tm="0">
                                          <p:val>
                                            <p:strVal val="#ppt_y+#ppt_h*1.125000"/>
                                          </p:val>
                                        </p:tav>
                                        <p:tav tm="100000">
                                          <p:val>
                                            <p:strVal val="#ppt_y"/>
                                          </p:val>
                                        </p:tav>
                                      </p:tavLst>
                                    </p:anim>
                                    <p:animEffect transition="in" filter="wipe(up)">
                                      <p:cBhvr>
                                        <p:cTn id="81" dur="500"/>
                                        <p:tgtEl>
                                          <p:spTgt spid="265"/>
                                        </p:tgtEl>
                                      </p:cBhvr>
                                    </p:animEffect>
                                  </p:childTnLst>
                                </p:cTn>
                              </p:par>
                            </p:childTnLst>
                          </p:cTn>
                        </p:par>
                        <p:par>
                          <p:cTn id="82" fill="hold">
                            <p:stCondLst>
                              <p:cond delay="9050"/>
                            </p:stCondLst>
                            <p:childTnLst>
                              <p:par>
                                <p:cTn id="83" presetID="22" presetClass="entr" presetSubtype="8" fill="hold" nodeType="afterEffect">
                                  <p:stCondLst>
                                    <p:cond delay="0"/>
                                  </p:stCondLst>
                                  <p:childTnLst>
                                    <p:set>
                                      <p:cBhvr>
                                        <p:cTn id="84" dur="1" fill="hold">
                                          <p:stCondLst>
                                            <p:cond delay="0"/>
                                          </p:stCondLst>
                                        </p:cTn>
                                        <p:tgtEl>
                                          <p:spTgt spid="339"/>
                                        </p:tgtEl>
                                        <p:attrNameLst>
                                          <p:attrName>style.visibility</p:attrName>
                                        </p:attrNameLst>
                                      </p:cBhvr>
                                      <p:to>
                                        <p:strVal val="visible"/>
                                      </p:to>
                                    </p:set>
                                    <p:animEffect transition="in" filter="wipe(left)">
                                      <p:cBhvr>
                                        <p:cTn id="85" dur="500"/>
                                        <p:tgtEl>
                                          <p:spTgt spid="339"/>
                                        </p:tgtEl>
                                      </p:cBhvr>
                                    </p:animEffect>
                                  </p:childTnLst>
                                </p:cTn>
                              </p:par>
                            </p:childTnLst>
                          </p:cTn>
                        </p:par>
                        <p:par>
                          <p:cTn id="86" fill="hold">
                            <p:stCondLst>
                              <p:cond delay="9550"/>
                            </p:stCondLst>
                            <p:childTnLst>
                              <p:par>
                                <p:cTn id="87" presetID="12" presetClass="entr" presetSubtype="1" fill="hold" grpId="0" nodeType="afterEffect">
                                  <p:stCondLst>
                                    <p:cond delay="0"/>
                                  </p:stCondLst>
                                  <p:iterate type="lt">
                                    <p:tmPct val="10000"/>
                                  </p:iterate>
                                  <p:childTnLst>
                                    <p:set>
                                      <p:cBhvr>
                                        <p:cTn id="88" dur="1" fill="hold">
                                          <p:stCondLst>
                                            <p:cond delay="0"/>
                                          </p:stCondLst>
                                        </p:cTn>
                                        <p:tgtEl>
                                          <p:spTgt spid="136"/>
                                        </p:tgtEl>
                                        <p:attrNameLst>
                                          <p:attrName>style.visibility</p:attrName>
                                        </p:attrNameLst>
                                      </p:cBhvr>
                                      <p:to>
                                        <p:strVal val="visible"/>
                                      </p:to>
                                    </p:set>
                                    <p:anim calcmode="lin" valueType="num">
                                      <p:cBhvr additive="base">
                                        <p:cTn id="89" dur="250"/>
                                        <p:tgtEl>
                                          <p:spTgt spid="136"/>
                                        </p:tgtEl>
                                        <p:attrNameLst>
                                          <p:attrName>ppt_y</p:attrName>
                                        </p:attrNameLst>
                                      </p:cBhvr>
                                      <p:tavLst>
                                        <p:tav tm="0">
                                          <p:val>
                                            <p:strVal val="#ppt_y-#ppt_h*1.125000"/>
                                          </p:val>
                                        </p:tav>
                                        <p:tav tm="100000">
                                          <p:val>
                                            <p:strVal val="#ppt_y"/>
                                          </p:val>
                                        </p:tav>
                                      </p:tavLst>
                                    </p:anim>
                                    <p:animEffect transition="in" filter="wipe(down)">
                                      <p:cBhvr>
                                        <p:cTn id="90" dur="250"/>
                                        <p:tgtEl>
                                          <p:spTgt spid="136"/>
                                        </p:tgtEl>
                                      </p:cBhvr>
                                    </p:animEffect>
                                  </p:childTnLst>
                                </p:cTn>
                              </p:par>
                            </p:childTnLst>
                          </p:cTn>
                        </p:par>
                        <p:par>
                          <p:cTn id="91" fill="hold">
                            <p:stCondLst>
                              <p:cond delay="9875"/>
                            </p:stCondLst>
                            <p:childTnLst>
                              <p:par>
                                <p:cTn id="92" presetID="21" presetClass="entr" presetSubtype="1" fill="hold" nodeType="after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par>
                          <p:cTn id="95" fill="hold">
                            <p:stCondLst>
                              <p:cond delay="10375"/>
                            </p:stCondLst>
                            <p:childTnLst>
                              <p:par>
                                <p:cTn id="96" presetID="12" presetClass="entr" presetSubtype="4" fill="hold" grpId="0" nodeType="afterEffect">
                                  <p:stCondLst>
                                    <p:cond delay="0"/>
                                  </p:stCondLst>
                                  <p:iterate type="lt">
                                    <p:tmPct val="10000"/>
                                  </p:iterate>
                                  <p:childTnLst>
                                    <p:set>
                                      <p:cBhvr>
                                        <p:cTn id="97" dur="1" fill="hold">
                                          <p:stCondLst>
                                            <p:cond delay="0"/>
                                          </p:stCondLst>
                                        </p:cTn>
                                        <p:tgtEl>
                                          <p:spTgt spid="151"/>
                                        </p:tgtEl>
                                        <p:attrNameLst>
                                          <p:attrName>style.visibility</p:attrName>
                                        </p:attrNameLst>
                                      </p:cBhvr>
                                      <p:to>
                                        <p:strVal val="visible"/>
                                      </p:to>
                                    </p:set>
                                    <p:anim calcmode="lin" valueType="num">
                                      <p:cBhvr additive="base">
                                        <p:cTn id="98" dur="500"/>
                                        <p:tgtEl>
                                          <p:spTgt spid="151"/>
                                        </p:tgtEl>
                                        <p:attrNameLst>
                                          <p:attrName>ppt_y</p:attrName>
                                        </p:attrNameLst>
                                      </p:cBhvr>
                                      <p:tavLst>
                                        <p:tav tm="0">
                                          <p:val>
                                            <p:strVal val="#ppt_y+#ppt_h*1.125000"/>
                                          </p:val>
                                        </p:tav>
                                        <p:tav tm="100000">
                                          <p:val>
                                            <p:strVal val="#ppt_y"/>
                                          </p:val>
                                        </p:tav>
                                      </p:tavLst>
                                    </p:anim>
                                    <p:animEffect transition="in" filter="wipe(up)">
                                      <p:cBhvr>
                                        <p:cTn id="99" dur="500"/>
                                        <p:tgtEl>
                                          <p:spTgt spid="151"/>
                                        </p:tgtEl>
                                      </p:cBhvr>
                                    </p:animEffect>
                                  </p:childTnLst>
                                </p:cTn>
                              </p:par>
                            </p:childTnLst>
                          </p:cTn>
                        </p:par>
                        <p:par>
                          <p:cTn id="100" fill="hold">
                            <p:stCondLst>
                              <p:cond delay="10925"/>
                            </p:stCondLst>
                            <p:childTnLst>
                              <p:par>
                                <p:cTn id="101" presetID="22" presetClass="entr" presetSubtype="8" fill="hold" nodeType="afterEffect">
                                  <p:stCondLst>
                                    <p:cond delay="0"/>
                                  </p:stCondLst>
                                  <p:childTnLst>
                                    <p:set>
                                      <p:cBhvr>
                                        <p:cTn id="102" dur="1" fill="hold">
                                          <p:stCondLst>
                                            <p:cond delay="0"/>
                                          </p:stCondLst>
                                        </p:cTn>
                                        <p:tgtEl>
                                          <p:spTgt spid="152"/>
                                        </p:tgtEl>
                                        <p:attrNameLst>
                                          <p:attrName>style.visibility</p:attrName>
                                        </p:attrNameLst>
                                      </p:cBhvr>
                                      <p:to>
                                        <p:strVal val="visible"/>
                                      </p:to>
                                    </p:set>
                                    <p:animEffect transition="in" filter="wipe(left)">
                                      <p:cBhvr>
                                        <p:cTn id="103" dur="500"/>
                                        <p:tgtEl>
                                          <p:spTgt spid="152"/>
                                        </p:tgtEl>
                                      </p:cBhvr>
                                    </p:animEffect>
                                  </p:childTnLst>
                                </p:cTn>
                              </p:par>
                            </p:childTnLst>
                          </p:cTn>
                        </p:par>
                        <p:par>
                          <p:cTn id="104" fill="hold">
                            <p:stCondLst>
                              <p:cond delay="11425"/>
                            </p:stCondLst>
                            <p:childTnLst>
                              <p:par>
                                <p:cTn id="105" presetID="12" presetClass="entr" presetSubtype="1" fill="hold" grpId="0" nodeType="afterEffect">
                                  <p:stCondLst>
                                    <p:cond delay="0"/>
                                  </p:stCondLst>
                                  <p:iterate type="lt">
                                    <p:tmPct val="10000"/>
                                  </p:iterate>
                                  <p:childTnLst>
                                    <p:set>
                                      <p:cBhvr>
                                        <p:cTn id="106" dur="1" fill="hold">
                                          <p:stCondLst>
                                            <p:cond delay="0"/>
                                          </p:stCondLst>
                                        </p:cTn>
                                        <p:tgtEl>
                                          <p:spTgt spid="150"/>
                                        </p:tgtEl>
                                        <p:attrNameLst>
                                          <p:attrName>style.visibility</p:attrName>
                                        </p:attrNameLst>
                                      </p:cBhvr>
                                      <p:to>
                                        <p:strVal val="visible"/>
                                      </p:to>
                                    </p:set>
                                    <p:anim calcmode="lin" valueType="num">
                                      <p:cBhvr additive="base">
                                        <p:cTn id="107" dur="250"/>
                                        <p:tgtEl>
                                          <p:spTgt spid="150"/>
                                        </p:tgtEl>
                                        <p:attrNameLst>
                                          <p:attrName>ppt_y</p:attrName>
                                        </p:attrNameLst>
                                      </p:cBhvr>
                                      <p:tavLst>
                                        <p:tav tm="0">
                                          <p:val>
                                            <p:strVal val="#ppt_y-#ppt_h*1.125000"/>
                                          </p:val>
                                        </p:tav>
                                        <p:tav tm="100000">
                                          <p:val>
                                            <p:strVal val="#ppt_y"/>
                                          </p:val>
                                        </p:tav>
                                      </p:tavLst>
                                    </p:anim>
                                    <p:animEffect transition="in" filter="wipe(down)">
                                      <p:cBhvr>
                                        <p:cTn id="108" dur="2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3" grpId="0"/>
      <p:bldP spid="134" grpId="0"/>
      <p:bldP spid="135" grpId="0"/>
      <p:bldP spid="136" grpId="0"/>
      <p:bldP spid="262" grpId="0"/>
      <p:bldP spid="263" grpId="0"/>
      <p:bldP spid="264" grpId="0"/>
      <p:bldP spid="265" grpId="0"/>
      <p:bldP spid="340" grpId="0"/>
      <p:bldP spid="150" grpId="0"/>
      <p:bldP spid="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59541" y="1257727"/>
            <a:ext cx="11161240" cy="369332"/>
          </a:xfrm>
          <a:prstGeom prst="rect">
            <a:avLst/>
          </a:prstGeom>
          <a:noFill/>
        </p:spPr>
        <p:txBody>
          <a:bodyPr wrap="square" rtlCol="0">
            <a:spAutoFit/>
          </a:bodyPr>
          <a:lstStyle/>
          <a:p>
            <a:r>
              <a:rPr lang="zh-CN" altLang="en-US" dirty="0"/>
              <a:t>我们分别检验一下训练集和测试集中不同种类花的数量：</a:t>
            </a:r>
          </a:p>
        </p:txBody>
      </p:sp>
      <p:sp>
        <p:nvSpPr>
          <p:cNvPr id="3" name="矩形 2">
            <a:extLst>
              <a:ext uri="{FF2B5EF4-FFF2-40B4-BE49-F238E27FC236}">
                <a16:creationId xmlns:a16="http://schemas.microsoft.com/office/drawing/2014/main" id="{8A9AC050-2997-4D10-97A7-106DFAAD3685}"/>
              </a:ext>
            </a:extLst>
          </p:cNvPr>
          <p:cNvSpPr/>
          <p:nvPr/>
        </p:nvSpPr>
        <p:spPr>
          <a:xfrm>
            <a:off x="459541" y="1904058"/>
            <a:ext cx="6096000" cy="2308324"/>
          </a:xfrm>
          <a:prstGeom prst="rect">
            <a:avLst/>
          </a:prstGeom>
        </p:spPr>
        <p:txBody>
          <a:bodyPr>
            <a:spAutoFit/>
          </a:bodyPr>
          <a:lstStyle/>
          <a:p>
            <a:r>
              <a:rPr lang="zh-CN" altLang="en-US" dirty="0"/>
              <a:t>2    35</a:t>
            </a:r>
          </a:p>
          <a:p>
            <a:r>
              <a:rPr lang="zh-CN" altLang="en-US" dirty="0"/>
              <a:t>1    35</a:t>
            </a:r>
          </a:p>
          <a:p>
            <a:r>
              <a:rPr lang="zh-CN" altLang="en-US" dirty="0"/>
              <a:t>0    35</a:t>
            </a:r>
          </a:p>
          <a:p>
            <a:r>
              <a:rPr lang="zh-CN" altLang="en-US" dirty="0"/>
              <a:t>Name: Class, dtype: int64</a:t>
            </a:r>
          </a:p>
          <a:p>
            <a:r>
              <a:rPr lang="zh-CN" altLang="en-US" dirty="0"/>
              <a:t>2    15</a:t>
            </a:r>
          </a:p>
          <a:p>
            <a:r>
              <a:rPr lang="zh-CN" altLang="en-US" dirty="0"/>
              <a:t>1    15</a:t>
            </a:r>
          </a:p>
          <a:p>
            <a:r>
              <a:rPr lang="zh-CN" altLang="en-US" dirty="0"/>
              <a:t>0    15</a:t>
            </a:r>
          </a:p>
          <a:p>
            <a:r>
              <a:rPr lang="zh-CN" altLang="en-US" dirty="0"/>
              <a:t>Name: Class, dtype: int64</a:t>
            </a:r>
          </a:p>
        </p:txBody>
      </p:sp>
      <p:sp>
        <p:nvSpPr>
          <p:cNvPr id="10" name="文本框 9">
            <a:extLst>
              <a:ext uri="{FF2B5EF4-FFF2-40B4-BE49-F238E27FC236}">
                <a16:creationId xmlns:a16="http://schemas.microsoft.com/office/drawing/2014/main" id="{FF37DDEC-FEF5-433E-B671-0312FAC56BD5}"/>
              </a:ext>
            </a:extLst>
          </p:cNvPr>
          <p:cNvSpPr txBox="1"/>
          <p:nvPr/>
        </p:nvSpPr>
        <p:spPr>
          <a:xfrm>
            <a:off x="459541" y="4489381"/>
            <a:ext cx="11161240" cy="369332"/>
          </a:xfrm>
          <a:prstGeom prst="rect">
            <a:avLst/>
          </a:prstGeom>
          <a:noFill/>
        </p:spPr>
        <p:txBody>
          <a:bodyPr wrap="square" rtlCol="0">
            <a:spAutoFit/>
          </a:bodyPr>
          <a:lstStyle/>
          <a:p>
            <a:r>
              <a:rPr lang="zh-CN" altLang="en-US" dirty="0"/>
              <a:t>可见，划分后的数据中保持了不同种类花的分布，均为</a:t>
            </a:r>
            <a:r>
              <a:rPr lang="en-US" altLang="zh-CN" dirty="0"/>
              <a:t>1</a:t>
            </a:r>
            <a:r>
              <a:rPr lang="zh-CN" altLang="en-US" dirty="0"/>
              <a:t>：</a:t>
            </a:r>
            <a:r>
              <a:rPr lang="en-US" altLang="zh-CN" dirty="0"/>
              <a:t>1</a:t>
            </a:r>
            <a:r>
              <a:rPr lang="zh-CN" altLang="en-US" dirty="0"/>
              <a:t>：</a:t>
            </a:r>
            <a:r>
              <a:rPr lang="en-US" altLang="zh-CN" dirty="0"/>
              <a:t>1</a:t>
            </a:r>
            <a:r>
              <a:rPr lang="zh-CN" altLang="en-US" dirty="0"/>
              <a:t>。</a:t>
            </a:r>
          </a:p>
        </p:txBody>
      </p:sp>
      <p:pic>
        <p:nvPicPr>
          <p:cNvPr id="17410" name="Picture 2">
            <a:extLst>
              <a:ext uri="{FF2B5EF4-FFF2-40B4-BE49-F238E27FC236}">
                <a16:creationId xmlns:a16="http://schemas.microsoft.com/office/drawing/2014/main" id="{BE29D69A-83D4-4B60-854C-E9265280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352" y="1542570"/>
            <a:ext cx="5742235"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99162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3970318"/>
          </a:xfrm>
          <a:prstGeom prst="rect">
            <a:avLst/>
          </a:prstGeom>
          <a:noFill/>
        </p:spPr>
        <p:txBody>
          <a:bodyPr wrap="square" rtlCol="0">
            <a:spAutoFit/>
          </a:bodyPr>
          <a:lstStyle/>
          <a:p>
            <a:r>
              <a:rPr lang="zh-CN" altLang="en-US" b="1" dirty="0"/>
              <a:t>训练逻辑回归模型</a:t>
            </a:r>
            <a:endParaRPr lang="en-US" altLang="zh-CN" b="1" dirty="0"/>
          </a:p>
          <a:p>
            <a:endParaRPr lang="en-US" altLang="zh-CN" b="1" dirty="0"/>
          </a:p>
          <a:p>
            <a:r>
              <a:rPr lang="zh-CN" altLang="en-US" dirty="0"/>
              <a:t>本案例中，我们将调用</a:t>
            </a:r>
            <a:r>
              <a:rPr lang="en-US" altLang="zh-CN" dirty="0" err="1"/>
              <a:t>sklearn.linear_model</a:t>
            </a:r>
            <a:r>
              <a:rPr lang="zh-CN" altLang="en-US" dirty="0"/>
              <a:t>包中的相关类来构建基于逻辑回归的鸢尾属花亚种分类模型。在</a:t>
            </a:r>
            <a:r>
              <a:rPr lang="en-US" altLang="zh-CN" dirty="0" err="1"/>
              <a:t>sklearn.linear_model</a:t>
            </a:r>
            <a:r>
              <a:rPr lang="zh-CN" altLang="en-US" dirty="0"/>
              <a:t>包中，主要用到类</a:t>
            </a:r>
            <a:r>
              <a:rPr lang="en-US" altLang="zh-CN" dirty="0" err="1"/>
              <a:t>sklearn.linear_model.LogisticRegression</a:t>
            </a:r>
            <a:r>
              <a:rPr lang="zh-CN" altLang="en-US" dirty="0"/>
              <a:t>。下面本文介绍几个重要参数， 具体可参考</a:t>
            </a:r>
            <a:r>
              <a:rPr lang="en-US" altLang="zh-CN" dirty="0" err="1"/>
              <a:t>sklearn</a:t>
            </a:r>
            <a:r>
              <a:rPr lang="zh-CN" altLang="en-US" dirty="0"/>
              <a:t>官方文档。</a:t>
            </a:r>
            <a:endParaRPr lang="en-US" altLang="zh-CN" dirty="0"/>
          </a:p>
          <a:p>
            <a:endParaRPr lang="en-US" altLang="zh-CN" b="1" dirty="0"/>
          </a:p>
          <a:p>
            <a:pPr marL="285750" indent="-285750">
              <a:buFont typeface="Wingdings" panose="05000000000000000000" pitchFamily="2" charset="2"/>
              <a:buChar char="l"/>
            </a:pPr>
            <a:r>
              <a:rPr lang="en-US" altLang="zh-CN" dirty="0"/>
              <a:t>C</a:t>
            </a:r>
            <a:r>
              <a:rPr lang="zh-CN" altLang="en-US" dirty="0"/>
              <a:t>： 默认值为</a:t>
            </a:r>
            <a:r>
              <a:rPr lang="en-US" altLang="zh-CN" dirty="0"/>
              <a:t>1</a:t>
            </a:r>
            <a:r>
              <a:rPr lang="zh-CN" altLang="en-US" dirty="0"/>
              <a:t>，数据类型为</a:t>
            </a:r>
            <a:r>
              <a:rPr lang="en-US" altLang="zh-CN" dirty="0"/>
              <a:t>float</a:t>
            </a:r>
            <a:r>
              <a:rPr lang="zh-CN" altLang="en-US" dirty="0"/>
              <a:t>，</a:t>
            </a:r>
            <a:r>
              <a:rPr lang="en-US" altLang="zh-CN" dirty="0"/>
              <a:t>C</a:t>
            </a:r>
            <a:r>
              <a:rPr lang="zh-CN" altLang="en-US" dirty="0"/>
              <a:t>值越大，正则化程度越弱</a:t>
            </a:r>
          </a:p>
          <a:p>
            <a:pPr marL="285750" indent="-285750">
              <a:buFont typeface="Wingdings" panose="05000000000000000000" pitchFamily="2" charset="2"/>
              <a:buChar char="l"/>
            </a:pPr>
            <a:r>
              <a:rPr lang="en-US" altLang="zh-CN" dirty="0"/>
              <a:t>penalty</a:t>
            </a:r>
            <a:r>
              <a:rPr lang="zh-CN" altLang="en-US" dirty="0"/>
              <a:t>： 正则化方法，默认为</a:t>
            </a:r>
            <a:r>
              <a:rPr lang="en-US" altLang="zh-CN" dirty="0"/>
              <a:t>'l2'</a:t>
            </a:r>
            <a:r>
              <a:rPr lang="zh-CN" altLang="en-US" dirty="0"/>
              <a:t>，取值范围为</a:t>
            </a:r>
            <a:r>
              <a:rPr lang="en-US" altLang="zh-CN" dirty="0"/>
              <a:t>{'l1','l2'}</a:t>
            </a:r>
          </a:p>
          <a:p>
            <a:pPr marL="285750" indent="-285750">
              <a:buFont typeface="Wingdings" panose="05000000000000000000" pitchFamily="2" charset="2"/>
              <a:buChar char="l"/>
            </a:pPr>
            <a:r>
              <a:rPr lang="en-US" altLang="zh-CN" dirty="0"/>
              <a:t>solver</a:t>
            </a:r>
            <a:r>
              <a:rPr lang="zh-CN" altLang="en-US" dirty="0"/>
              <a:t>： 优化方法选择，默认值为</a:t>
            </a:r>
            <a:r>
              <a:rPr lang="en-US" altLang="zh-CN" dirty="0"/>
              <a:t>'</a:t>
            </a:r>
            <a:r>
              <a:rPr lang="en-US" altLang="zh-CN" dirty="0" err="1"/>
              <a:t>liblinear</a:t>
            </a:r>
            <a:r>
              <a:rPr lang="en-US" altLang="zh-CN" dirty="0"/>
              <a:t>'</a:t>
            </a:r>
            <a:r>
              <a:rPr lang="zh-CN" altLang="en-US" dirty="0"/>
              <a:t>，取值范围为</a:t>
            </a:r>
            <a:r>
              <a:rPr lang="en-US" altLang="zh-CN" dirty="0"/>
              <a:t>{'newton-cg', '</a:t>
            </a:r>
            <a:r>
              <a:rPr lang="en-US" altLang="zh-CN" dirty="0" err="1"/>
              <a:t>lbfgs</a:t>
            </a:r>
            <a:r>
              <a:rPr lang="en-US" altLang="zh-CN" dirty="0"/>
              <a:t>', '</a:t>
            </a:r>
            <a:r>
              <a:rPr lang="en-US" altLang="zh-CN" dirty="0" err="1"/>
              <a:t>liblinear</a:t>
            </a:r>
            <a:r>
              <a:rPr lang="en-US" altLang="zh-CN" dirty="0"/>
              <a:t>', 'sag'}</a:t>
            </a:r>
            <a:r>
              <a:rPr lang="zh-CN" altLang="en-US" dirty="0"/>
              <a:t>。</a:t>
            </a:r>
          </a:p>
          <a:p>
            <a:pPr marL="285750" indent="-285750">
              <a:buFont typeface="Wingdings" panose="05000000000000000000" pitchFamily="2" charset="2"/>
              <a:buChar char="l"/>
            </a:pPr>
            <a:r>
              <a:rPr lang="en-US" altLang="zh-CN" dirty="0" err="1"/>
              <a:t>multi_class</a:t>
            </a:r>
            <a:r>
              <a:rPr lang="zh-CN" altLang="en-US" dirty="0"/>
              <a:t>：如何处理多分类问题。 默认值为</a:t>
            </a:r>
            <a:r>
              <a:rPr lang="en-US" altLang="zh-CN" dirty="0"/>
              <a:t>'</a:t>
            </a:r>
            <a:r>
              <a:rPr lang="en-US" altLang="zh-CN" dirty="0" err="1"/>
              <a:t>ovr</a:t>
            </a:r>
            <a:r>
              <a:rPr lang="en-US" altLang="zh-CN" dirty="0"/>
              <a:t>','</a:t>
            </a:r>
            <a:r>
              <a:rPr lang="en-US" altLang="zh-CN" dirty="0" err="1"/>
              <a:t>ovr</a:t>
            </a:r>
            <a:r>
              <a:rPr lang="en-US" altLang="zh-CN" dirty="0"/>
              <a:t>'</a:t>
            </a:r>
            <a:r>
              <a:rPr lang="zh-CN" altLang="en-US" dirty="0"/>
              <a:t>表示将一个类的样例作为正例，其它类的样例作为反例，来训练多个二分类器；</a:t>
            </a:r>
            <a:r>
              <a:rPr lang="en-US" altLang="zh-CN" dirty="0"/>
              <a:t>'multinomial'</a:t>
            </a:r>
            <a:r>
              <a:rPr lang="zh-CN" altLang="en-US" dirty="0"/>
              <a:t>表示最小化多项式损失满足整个概率分布，也即</a:t>
            </a:r>
            <a:r>
              <a:rPr lang="en-US" altLang="zh-CN" dirty="0" err="1"/>
              <a:t>Softmax</a:t>
            </a:r>
            <a:r>
              <a:rPr lang="zh-CN" altLang="en-US" dirty="0"/>
              <a:t>分类器。</a:t>
            </a:r>
            <a:endParaRPr lang="en-US" altLang="zh-CN" dirty="0"/>
          </a:p>
          <a:p>
            <a:endParaRPr lang="zh-CN" altLang="en-US" dirty="0"/>
          </a:p>
          <a:p>
            <a:r>
              <a:rPr lang="zh-CN" altLang="en-US" dirty="0"/>
              <a:t>现在，我们可以使用训练集构建分类模型了，我们通过</a:t>
            </a:r>
            <a:r>
              <a:rPr lang="en-US" altLang="zh-CN" dirty="0" err="1"/>
              <a:t>Sklearn</a:t>
            </a:r>
            <a:r>
              <a:rPr lang="zh-CN" altLang="en-US" dirty="0"/>
              <a:t>的</a:t>
            </a:r>
            <a:r>
              <a:rPr lang="en-US" altLang="zh-CN" dirty="0" err="1"/>
              <a:t>LogisticRegression</a:t>
            </a:r>
            <a:r>
              <a:rPr lang="zh-CN" altLang="en-US" dirty="0"/>
              <a:t>类创建分类器，其中</a:t>
            </a:r>
            <a:r>
              <a:rPr lang="en-US" altLang="zh-CN" dirty="0"/>
              <a:t>C</a:t>
            </a:r>
            <a:r>
              <a:rPr lang="zh-CN" altLang="en-US" dirty="0"/>
              <a:t>取</a:t>
            </a:r>
            <a:r>
              <a:rPr lang="en-US" altLang="zh-CN" dirty="0"/>
              <a:t>1e3</a:t>
            </a:r>
            <a:r>
              <a:rPr lang="zh-CN" altLang="en-US" dirty="0"/>
              <a:t>，</a:t>
            </a:r>
            <a:r>
              <a:rPr lang="en-US" altLang="zh-CN" dirty="0"/>
              <a:t>solver='</a:t>
            </a:r>
            <a:r>
              <a:rPr lang="en-US" altLang="zh-CN" dirty="0" err="1"/>
              <a:t>lbfgs</a:t>
            </a:r>
            <a:r>
              <a:rPr lang="en-US" altLang="zh-CN" dirty="0"/>
              <a:t>'</a:t>
            </a:r>
            <a:r>
              <a:rPr lang="zh-CN" altLang="en-US" dirty="0"/>
              <a:t>。</a:t>
            </a:r>
            <a:endParaRPr lang="zh-CN" altLang="en-US" b="1" dirty="0"/>
          </a:p>
        </p:txBody>
      </p:sp>
      <p:sp>
        <p:nvSpPr>
          <p:cNvPr id="2" name="Rectangle 1">
            <a:extLst>
              <a:ext uri="{FF2B5EF4-FFF2-40B4-BE49-F238E27FC236}">
                <a16:creationId xmlns:a16="http://schemas.microsoft.com/office/drawing/2014/main" id="{5AC1606D-B839-44BD-B1DD-A28C9F6E3588}"/>
              </a:ext>
            </a:extLst>
          </p:cNvPr>
          <p:cNvSpPr>
            <a:spLocks noChangeArrowheads="1"/>
          </p:cNvSpPr>
          <p:nvPr/>
        </p:nvSpPr>
        <p:spPr bwMode="auto">
          <a:xfrm>
            <a:off x="496900" y="5306893"/>
            <a:ext cx="11287732"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sklearn.linear_model </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LogisticRegression</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 = LogisticRegression(</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1e3</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solver</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'lbfgs'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classifier.fit(X_train</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y_train)</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3005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191344" y="1052736"/>
            <a:ext cx="11856639" cy="1200329"/>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首先，使用</a:t>
            </a:r>
            <a:r>
              <a:rPr lang="en-US" altLang="zh-CN" dirty="0"/>
              <a:t>predict()</a:t>
            </a:r>
            <a:r>
              <a:rPr lang="zh-CN" altLang="en-US" dirty="0"/>
              <a:t>函数得到上一节训练的鸢尾属花亚种分类模型在测试集合上的预测结果，然后使用 </a:t>
            </a:r>
            <a:r>
              <a:rPr lang="en-US" altLang="zh-CN" dirty="0" err="1"/>
              <a:t>sklearn.metrics</a:t>
            </a:r>
            <a:r>
              <a:rPr lang="zh-CN" altLang="en-US" dirty="0"/>
              <a:t>中的相关函数对模型的性能进行评估。</a:t>
            </a:r>
            <a:endParaRPr lang="en-US" altLang="zh-CN" dirty="0"/>
          </a:p>
        </p:txBody>
      </p:sp>
      <p:sp>
        <p:nvSpPr>
          <p:cNvPr id="3" name="Rectangle 1">
            <a:extLst>
              <a:ext uri="{FF2B5EF4-FFF2-40B4-BE49-F238E27FC236}">
                <a16:creationId xmlns:a16="http://schemas.microsoft.com/office/drawing/2014/main" id="{CAE6C1B2-88D8-4FB5-88E7-B4CC2CB04E98}"/>
              </a:ext>
            </a:extLst>
          </p:cNvPr>
          <p:cNvSpPr>
            <a:spLocks noChangeArrowheads="1"/>
          </p:cNvSpPr>
          <p:nvPr/>
        </p:nvSpPr>
        <p:spPr bwMode="auto">
          <a:xfrm>
            <a:off x="283263" y="2258581"/>
            <a:ext cx="11764720"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from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sklearn </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import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 = classifier.predict(X_test)</a:t>
            </a:r>
            <a:b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metrics.classification_report(y_test</a:t>
            </a:r>
            <a:r>
              <a:rPr kumimoji="0" lang="zh-CN" altLang="zh-CN" b="0" i="0" u="none" strike="noStrike" cap="none" normalizeH="0" baseline="0">
                <a:ln>
                  <a:noFill/>
                </a:ln>
                <a:solidFill>
                  <a:srgbClr val="CC7832"/>
                </a:solidFill>
                <a:effectLst/>
                <a:latin typeface="宋体" panose="02010600030101010101" pitchFamily="2" charset="-122"/>
                <a:ea typeface="宋体" panose="02010600030101010101" pitchFamily="2" charset="-122"/>
              </a:rPr>
              <a:t>,</a:t>
            </a:r>
            <a:r>
              <a:rPr kumimoji="0" lang="zh-CN" altLang="zh-CN" b="0" i="0" u="none" strike="noStrike" cap="none" normalizeH="0" baseline="0">
                <a:ln>
                  <a:noFill/>
                </a:ln>
                <a:solidFill>
                  <a:srgbClr val="A9B7C6"/>
                </a:solidFill>
                <a:effectLst/>
                <a:latin typeface="宋体" panose="02010600030101010101" pitchFamily="2" charset="-122"/>
                <a:ea typeface="宋体" panose="02010600030101010101" pitchFamily="2" charset="-122"/>
              </a:rPr>
              <a:t>predict_y)</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716AE080-FA57-4216-981B-ED2C8A255BE9}"/>
              </a:ext>
            </a:extLst>
          </p:cNvPr>
          <p:cNvSpPr txBox="1"/>
          <p:nvPr/>
        </p:nvSpPr>
        <p:spPr>
          <a:xfrm>
            <a:off x="191344" y="4281770"/>
            <a:ext cx="4387459" cy="646331"/>
          </a:xfrm>
          <a:prstGeom prst="rect">
            <a:avLst/>
          </a:prstGeom>
          <a:noFill/>
        </p:spPr>
        <p:txBody>
          <a:bodyPr wrap="square" rtlCol="0">
            <a:spAutoFit/>
          </a:bodyPr>
          <a:lstStyle/>
          <a:p>
            <a:r>
              <a:rPr lang="zh-CN" altLang="en-US" dirty="0"/>
              <a:t>右图矩阵反应了在测试集中，对于不同类的鸢尾花分类的精度、召回率和</a:t>
            </a:r>
            <a:r>
              <a:rPr lang="en-US" altLang="zh-CN" dirty="0"/>
              <a:t>F1</a:t>
            </a:r>
            <a:r>
              <a:rPr lang="zh-CN" altLang="en-US" dirty="0"/>
              <a:t>值。</a:t>
            </a:r>
            <a:endParaRPr lang="en-US" altLang="zh-CN" dirty="0"/>
          </a:p>
        </p:txBody>
      </p:sp>
      <p:pic>
        <p:nvPicPr>
          <p:cNvPr id="5" name="图片 4">
            <a:extLst>
              <a:ext uri="{FF2B5EF4-FFF2-40B4-BE49-F238E27FC236}">
                <a16:creationId xmlns:a16="http://schemas.microsoft.com/office/drawing/2014/main" id="{0E8BF40C-BD9A-44A2-9D45-394D632F4775}"/>
              </a:ext>
            </a:extLst>
          </p:cNvPr>
          <p:cNvPicPr>
            <a:picLocks noChangeAspect="1"/>
          </p:cNvPicPr>
          <p:nvPr/>
        </p:nvPicPr>
        <p:blipFill>
          <a:blip r:embed="rId3"/>
          <a:stretch>
            <a:fillRect/>
          </a:stretch>
        </p:blipFill>
        <p:spPr>
          <a:xfrm>
            <a:off x="5665780" y="3431613"/>
            <a:ext cx="6334876" cy="3116932"/>
          </a:xfrm>
          <a:prstGeom prst="rect">
            <a:avLst/>
          </a:prstGeom>
        </p:spPr>
      </p:pic>
    </p:spTree>
    <p:extLst>
      <p:ext uri="{BB962C8B-B14F-4D97-AF65-F5344CB8AC3E}">
        <p14:creationId xmlns:p14="http://schemas.microsoft.com/office/powerpoint/2010/main" val="114961352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923330"/>
          </a:xfrm>
          <a:prstGeom prst="rect">
            <a:avLst/>
          </a:prstGeom>
          <a:noFill/>
        </p:spPr>
        <p:txBody>
          <a:bodyPr wrap="square" rtlCol="0">
            <a:spAutoFit/>
          </a:bodyPr>
          <a:lstStyle/>
          <a:p>
            <a:r>
              <a:rPr lang="zh-CN" altLang="en-US" b="1" dirty="0"/>
              <a:t>分类性能评估</a:t>
            </a:r>
          </a:p>
          <a:p>
            <a:endParaRPr lang="en-US" altLang="zh-CN" b="1" dirty="0"/>
          </a:p>
          <a:p>
            <a:r>
              <a:rPr lang="zh-CN" altLang="en-US" dirty="0"/>
              <a:t>也可以直接计算在测试集中的分类正确率。</a:t>
            </a:r>
            <a:endParaRPr lang="en-US" altLang="zh-CN" dirty="0"/>
          </a:p>
        </p:txBody>
      </p:sp>
      <p:sp>
        <p:nvSpPr>
          <p:cNvPr id="10" name="文本框 9">
            <a:extLst>
              <a:ext uri="{FF2B5EF4-FFF2-40B4-BE49-F238E27FC236}">
                <a16:creationId xmlns:a16="http://schemas.microsoft.com/office/drawing/2014/main" id="{716AE080-FA57-4216-981B-ED2C8A255BE9}"/>
              </a:ext>
            </a:extLst>
          </p:cNvPr>
          <p:cNvSpPr txBox="1"/>
          <p:nvPr/>
        </p:nvSpPr>
        <p:spPr>
          <a:xfrm>
            <a:off x="405667" y="3314601"/>
            <a:ext cx="4387459" cy="369332"/>
          </a:xfrm>
          <a:prstGeom prst="rect">
            <a:avLst/>
          </a:prstGeom>
          <a:noFill/>
        </p:spPr>
        <p:txBody>
          <a:bodyPr wrap="square" rtlCol="0">
            <a:spAutoFit/>
          </a:bodyPr>
          <a:lstStyle/>
          <a:p>
            <a:r>
              <a:rPr lang="zh-CN" altLang="en-US" dirty="0"/>
              <a:t>分类正确率</a:t>
            </a:r>
            <a:r>
              <a:rPr lang="en-US" altLang="zh-CN" dirty="0"/>
              <a:t>:  0.911111111111</a:t>
            </a:r>
          </a:p>
        </p:txBody>
      </p:sp>
      <p:sp>
        <p:nvSpPr>
          <p:cNvPr id="2" name="Rectangle 1">
            <a:extLst>
              <a:ext uri="{FF2B5EF4-FFF2-40B4-BE49-F238E27FC236}">
                <a16:creationId xmlns:a16="http://schemas.microsoft.com/office/drawing/2014/main" id="{C81EFBD0-DAFC-4941-B4D1-F1D9170B7004}"/>
              </a:ext>
            </a:extLst>
          </p:cNvPr>
          <p:cNvSpPr>
            <a:spLocks noChangeArrowheads="1"/>
          </p:cNvSpPr>
          <p:nvPr/>
        </p:nvSpPr>
        <p:spPr bwMode="auto">
          <a:xfrm>
            <a:off x="405668" y="2527539"/>
            <a:ext cx="11234948"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sz="24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"分类正确率: "</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metrics.accuracy_score(y_test</a:t>
            </a:r>
            <a:r>
              <a:rPr kumimoji="0" lang="zh-CN" altLang="zh-CN" sz="24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24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44755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训练分类器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335361" y="1442393"/>
            <a:ext cx="11305255" cy="646331"/>
          </a:xfrm>
          <a:prstGeom prst="rect">
            <a:avLst/>
          </a:prstGeom>
          <a:noFill/>
        </p:spPr>
        <p:txBody>
          <a:bodyPr wrap="square" rtlCol="0">
            <a:spAutoFit/>
          </a:bodyPr>
          <a:lstStyle/>
          <a:p>
            <a:r>
              <a:rPr lang="zh-CN" altLang="en-US" dirty="0"/>
              <a:t>我们通过混淆矩阵来观察预测分类和实际分类情况。一般来说好的模型的混淆矩阵对角线元素值明显大于非对角线元素值。我们使用</a:t>
            </a:r>
            <a:r>
              <a:rPr lang="en-US" altLang="zh-CN" dirty="0"/>
              <a:t>seaborn</a:t>
            </a:r>
            <a:r>
              <a:rPr lang="zh-CN" altLang="en-US" dirty="0"/>
              <a:t>画出此混淆矩阵的热点图。</a:t>
            </a:r>
            <a:endParaRPr lang="en-US" altLang="zh-CN" dirty="0"/>
          </a:p>
        </p:txBody>
      </p:sp>
      <p:pic>
        <p:nvPicPr>
          <p:cNvPr id="8" name="图片 7">
            <a:extLst>
              <a:ext uri="{FF2B5EF4-FFF2-40B4-BE49-F238E27FC236}">
                <a16:creationId xmlns:a16="http://schemas.microsoft.com/office/drawing/2014/main" id="{A3127DC1-9AD0-4095-BCA7-AF56B33D4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44" y="1984199"/>
            <a:ext cx="5852172" cy="4325121"/>
          </a:xfrm>
          <a:prstGeom prst="rect">
            <a:avLst/>
          </a:prstGeom>
        </p:spPr>
      </p:pic>
      <p:sp>
        <p:nvSpPr>
          <p:cNvPr id="3" name="Rectangle 1">
            <a:extLst>
              <a:ext uri="{FF2B5EF4-FFF2-40B4-BE49-F238E27FC236}">
                <a16:creationId xmlns:a16="http://schemas.microsoft.com/office/drawing/2014/main" id="{F84FF9F8-DC5B-478E-95EE-F8FEDA3E61FC}"/>
              </a:ext>
            </a:extLst>
          </p:cNvPr>
          <p:cNvSpPr>
            <a:spLocks noChangeArrowheads="1"/>
          </p:cNvSpPr>
          <p:nvPr/>
        </p:nvSpPr>
        <p:spPr bwMode="auto">
          <a:xfrm>
            <a:off x="479376" y="2366176"/>
            <a:ext cx="5807968"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import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seaborn </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as </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colorMetrics = metrics.confusion_matrix(y_test</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predict_y)</a:t>
            </a:r>
            <a:b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sns.heatmap(colorMetrics</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annot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8888C6"/>
                </a:solidFill>
                <a:effectLst/>
                <a:latin typeface="宋体" panose="02010600030101010101" pitchFamily="2" charset="-122"/>
                <a:ea typeface="宋体" panose="02010600030101010101" pitchFamily="2" charset="-122"/>
              </a:rPr>
              <a:t>True</a:t>
            </a:r>
            <a:r>
              <a:rPr kumimoji="0" lang="zh-CN" altLang="zh-CN" sz="1600"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fmt</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sz="1600"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'd'</a:t>
            </a:r>
            <a:r>
              <a:rPr kumimoji="0" lang="zh-CN" altLang="zh-CN" sz="1600"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14111A59-AE9D-4E05-AAC4-CA3FE80D13C8}"/>
              </a:ext>
            </a:extLst>
          </p:cNvPr>
          <p:cNvSpPr txBox="1"/>
          <p:nvPr/>
        </p:nvSpPr>
        <p:spPr>
          <a:xfrm>
            <a:off x="435172" y="4008653"/>
            <a:ext cx="5948860" cy="1754326"/>
          </a:xfrm>
          <a:prstGeom prst="rect">
            <a:avLst/>
          </a:prstGeom>
          <a:noFill/>
        </p:spPr>
        <p:txBody>
          <a:bodyPr wrap="square" rtlCol="0">
            <a:spAutoFit/>
          </a:bodyPr>
          <a:lstStyle/>
          <a:p>
            <a:r>
              <a:rPr lang="zh-CN" altLang="en-US" dirty="0"/>
              <a:t>观察上述混淆矩阵，发现我们的分类器在</a:t>
            </a:r>
            <a:r>
              <a:rPr lang="en-US" altLang="zh-CN" dirty="0"/>
              <a:t>4</a:t>
            </a:r>
            <a:r>
              <a:rPr lang="zh-CN" altLang="en-US" dirty="0"/>
              <a:t>个样本上预测失误。其中</a:t>
            </a:r>
            <a:r>
              <a:rPr lang="en-US" altLang="zh-CN" dirty="0"/>
              <a:t>3</a:t>
            </a:r>
            <a:r>
              <a:rPr lang="zh-CN" altLang="en-US" dirty="0"/>
              <a:t>个样本真实类别是</a:t>
            </a:r>
            <a:r>
              <a:rPr lang="en-US" altLang="zh-CN" dirty="0"/>
              <a:t>2</a:t>
            </a:r>
            <a:r>
              <a:rPr lang="zh-CN" altLang="en-US" dirty="0"/>
              <a:t>（</a:t>
            </a:r>
            <a:r>
              <a:rPr lang="en-US" altLang="zh-CN" dirty="0"/>
              <a:t>Iris-virginica</a:t>
            </a:r>
            <a:r>
              <a:rPr lang="zh-CN" altLang="en-US" dirty="0"/>
              <a:t>，维吉尼亚鸢尾），而我们的分类器将其分类成</a:t>
            </a:r>
            <a:r>
              <a:rPr lang="en-US" altLang="zh-CN" dirty="0"/>
              <a:t>1</a:t>
            </a:r>
            <a:r>
              <a:rPr lang="zh-CN" altLang="en-US" dirty="0"/>
              <a:t>（</a:t>
            </a:r>
            <a:r>
              <a:rPr lang="en-US" altLang="zh-CN" dirty="0"/>
              <a:t>Iris-versicolor</a:t>
            </a:r>
            <a:r>
              <a:rPr lang="zh-CN" altLang="en-US" dirty="0"/>
              <a:t>，变色鸢尾）；另一个样本真实类别是</a:t>
            </a:r>
            <a:r>
              <a:rPr lang="en-US" altLang="zh-CN" dirty="0"/>
              <a:t>1</a:t>
            </a:r>
            <a:r>
              <a:rPr lang="zh-CN" altLang="en-US" dirty="0"/>
              <a:t>（</a:t>
            </a:r>
            <a:r>
              <a:rPr lang="en-US" altLang="zh-CN" dirty="0"/>
              <a:t>Iris-versicolor</a:t>
            </a:r>
            <a:r>
              <a:rPr lang="zh-CN" altLang="en-US" dirty="0"/>
              <a:t>，变色鸢尾） ，而我们的分类器将其分类成</a:t>
            </a:r>
            <a:r>
              <a:rPr lang="en-US" altLang="zh-CN" dirty="0"/>
              <a:t>2</a:t>
            </a:r>
            <a:r>
              <a:rPr lang="zh-CN" altLang="en-US" dirty="0"/>
              <a:t>（</a:t>
            </a:r>
            <a:r>
              <a:rPr lang="en-US" altLang="zh-CN" dirty="0"/>
              <a:t>Iris-virginica</a:t>
            </a:r>
            <a:r>
              <a:rPr lang="zh-CN" altLang="en-US" dirty="0"/>
              <a:t>，维吉尼亚鸢尾）。</a:t>
            </a:r>
            <a:endParaRPr lang="en-US" altLang="zh-CN" dirty="0"/>
          </a:p>
        </p:txBody>
      </p:sp>
    </p:spTree>
    <p:extLst>
      <p:ext uri="{BB962C8B-B14F-4D97-AF65-F5344CB8AC3E}">
        <p14:creationId xmlns:p14="http://schemas.microsoft.com/office/powerpoint/2010/main" val="16850267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85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05</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分类器分析</a:t>
            </a:r>
          </a:p>
        </p:txBody>
      </p:sp>
    </p:spTree>
    <p:extLst>
      <p:ext uri="{BB962C8B-B14F-4D97-AF65-F5344CB8AC3E}">
        <p14:creationId xmlns:p14="http://schemas.microsoft.com/office/powerpoint/2010/main" val="28458246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646331"/>
          </a:xfrm>
          <a:prstGeom prst="rect">
            <a:avLst/>
          </a:prstGeom>
          <a:noFill/>
        </p:spPr>
        <p:txBody>
          <a:bodyPr wrap="square" rtlCol="0">
            <a:spAutoFit/>
          </a:bodyPr>
          <a:lstStyle/>
          <a:p>
            <a:r>
              <a:rPr lang="zh-CN" altLang="en-US" dirty="0"/>
              <a:t>得到逻辑回归模型后，我们可以通过</a:t>
            </a:r>
            <a:r>
              <a:rPr lang="en-US" altLang="zh-CN" dirty="0" err="1"/>
              <a:t>coef</a:t>
            </a:r>
            <a:r>
              <a:rPr lang="en-US" altLang="zh-CN" dirty="0"/>
              <a:t>_</a:t>
            </a:r>
            <a:r>
              <a:rPr lang="zh-CN" altLang="en-US" dirty="0"/>
              <a:t>属性获取模型系数。 因为我们的数据包含</a:t>
            </a:r>
            <a:r>
              <a:rPr lang="en-US" altLang="zh-CN" dirty="0"/>
              <a:t>4</a:t>
            </a:r>
            <a:r>
              <a:rPr lang="zh-CN" altLang="en-US" dirty="0"/>
              <a:t>个特征和</a:t>
            </a:r>
            <a:r>
              <a:rPr lang="en-US" altLang="zh-CN" dirty="0"/>
              <a:t>3</a:t>
            </a:r>
            <a:r>
              <a:rPr lang="zh-CN" altLang="en-US" dirty="0"/>
              <a:t>种类别，所以我们得到的系数矩阵为</a:t>
            </a:r>
            <a:r>
              <a:rPr lang="en-US" altLang="zh-CN" dirty="0"/>
              <a:t>3×4</a:t>
            </a:r>
            <a:r>
              <a:rPr lang="zh-CN" altLang="en-US" dirty="0"/>
              <a:t>的矩阵。</a:t>
            </a:r>
          </a:p>
        </p:txBody>
      </p:sp>
      <p:sp>
        <p:nvSpPr>
          <p:cNvPr id="2" name="Rectangle 1">
            <a:extLst>
              <a:ext uri="{FF2B5EF4-FFF2-40B4-BE49-F238E27FC236}">
                <a16:creationId xmlns:a16="http://schemas.microsoft.com/office/drawing/2014/main" id="{17015509-2F10-40CE-B592-8A4D78A5DD31}"/>
              </a:ext>
            </a:extLst>
          </p:cNvPr>
          <p:cNvSpPr>
            <a:spLocks noChangeArrowheads="1"/>
          </p:cNvSpPr>
          <p:nvPr/>
        </p:nvSpPr>
        <p:spPr bwMode="auto">
          <a:xfrm>
            <a:off x="767408" y="2155214"/>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 = pd.DataFrame(classifier.coef_</a:t>
            </a: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 </a:t>
            </a:r>
            <a:r>
              <a:rPr kumimoji="0" lang="zh-CN" altLang="zh-CN" b="0" i="0" u="none" strike="noStrike" cap="none" normalizeH="0" baseline="0" dirty="0">
                <a:ln>
                  <a:noFill/>
                </a:ln>
                <a:solidFill>
                  <a:srgbClr val="AA4926"/>
                </a:solidFill>
                <a:effectLst/>
                <a:latin typeface="宋体" panose="02010600030101010101" pitchFamily="2" charset="-122"/>
                <a:ea typeface="宋体" panose="02010600030101010101" pitchFamily="2" charset="-122"/>
              </a:rPr>
              <a:t>columns</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=iris.columns[</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0</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4</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5CBDEC3D-AC48-4DC4-BE79-F504393E8C57}"/>
              </a:ext>
            </a:extLst>
          </p:cNvPr>
          <p:cNvPicPr>
            <a:picLocks noChangeAspect="1"/>
          </p:cNvPicPr>
          <p:nvPr/>
        </p:nvPicPr>
        <p:blipFill>
          <a:blip r:embed="rId3"/>
          <a:stretch>
            <a:fillRect/>
          </a:stretch>
        </p:blipFill>
        <p:spPr>
          <a:xfrm>
            <a:off x="767408" y="3113481"/>
            <a:ext cx="10575688" cy="2374134"/>
          </a:xfrm>
          <a:prstGeom prst="rect">
            <a:avLst/>
          </a:prstGeom>
        </p:spPr>
      </p:pic>
    </p:spTree>
    <p:extLst>
      <p:ext uri="{BB962C8B-B14F-4D97-AF65-F5344CB8AC3E}">
        <p14:creationId xmlns:p14="http://schemas.microsoft.com/office/powerpoint/2010/main" val="223965379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我们可以通过模型的</a:t>
            </a:r>
            <a:r>
              <a:rPr lang="en-US" altLang="zh-CN" dirty="0"/>
              <a:t>intercept_</a:t>
            </a:r>
            <a:r>
              <a:rPr lang="zh-CN" altLang="en-US" dirty="0"/>
              <a:t>属性获取三个截距项。</a:t>
            </a:r>
          </a:p>
        </p:txBody>
      </p:sp>
      <p:pic>
        <p:nvPicPr>
          <p:cNvPr id="5" name="图片 4">
            <a:extLst>
              <a:ext uri="{FF2B5EF4-FFF2-40B4-BE49-F238E27FC236}">
                <a16:creationId xmlns:a16="http://schemas.microsoft.com/office/drawing/2014/main" id="{38264C8F-59FA-4E09-8437-19D3CB04FE83}"/>
              </a:ext>
            </a:extLst>
          </p:cNvPr>
          <p:cNvPicPr>
            <a:picLocks noChangeAspect="1"/>
          </p:cNvPicPr>
          <p:nvPr/>
        </p:nvPicPr>
        <p:blipFill>
          <a:blip r:embed="rId3"/>
          <a:stretch>
            <a:fillRect/>
          </a:stretch>
        </p:blipFill>
        <p:spPr>
          <a:xfrm>
            <a:off x="767408" y="2852937"/>
            <a:ext cx="10657184" cy="2304256"/>
          </a:xfrm>
          <a:prstGeom prst="rect">
            <a:avLst/>
          </a:prstGeom>
        </p:spPr>
      </p:pic>
      <p:sp>
        <p:nvSpPr>
          <p:cNvPr id="8" name="Rectangle 1">
            <a:extLst>
              <a:ext uri="{FF2B5EF4-FFF2-40B4-BE49-F238E27FC236}">
                <a16:creationId xmlns:a16="http://schemas.microsoft.com/office/drawing/2014/main" id="{CA4386BF-B5D0-4FDE-9725-BB5F4F2C57DB}"/>
              </a:ext>
            </a:extLst>
          </p:cNvPr>
          <p:cNvSpPr>
            <a:spLocks noChangeArrowheads="1"/>
          </p:cNvSpPr>
          <p:nvPr/>
        </p:nvSpPr>
        <p:spPr bwMode="auto">
          <a:xfrm>
            <a:off x="767408" y="1841873"/>
            <a:ext cx="1065718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a:t>
            </a:r>
            <a:r>
              <a:rPr kumimoji="0" lang="zh-CN" altLang="zh-CN" b="0" i="0" u="none" strike="noStrike" cap="none" normalizeH="0" baseline="0" dirty="0">
                <a:ln>
                  <a:noFill/>
                </a:ln>
                <a:solidFill>
                  <a:srgbClr val="A5C261"/>
                </a:solidFill>
                <a:effectLst/>
                <a:latin typeface="宋体" panose="02010600030101010101" pitchFamily="2" charset="-122"/>
                <a:ea typeface="宋体" panose="02010600030101010101" pitchFamily="2" charset="-122"/>
              </a:rPr>
              <a:t>"intercept"</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 = classifier.intercept_</a:t>
            </a:r>
            <a:b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br>
            <a:r>
              <a:rPr kumimoji="0" lang="zh-CN" altLang="zh-CN" b="0" i="0" u="none" strike="noStrike" cap="none" normalizeH="0" baseline="0" dirty="0">
                <a:ln>
                  <a:noFill/>
                </a:ln>
                <a:solidFill>
                  <a:srgbClr val="CC7832"/>
                </a:solidFill>
                <a:effectLst/>
                <a:latin typeface="宋体" panose="02010600030101010101" pitchFamily="2" charset="-122"/>
                <a:ea typeface="宋体" panose="02010600030101010101" pitchFamily="2" charset="-122"/>
              </a:rPr>
              <a:t>print </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coef_df.round(</a:t>
            </a:r>
            <a:r>
              <a:rPr kumimoji="0" lang="zh-CN" altLang="zh-CN" b="0" i="0" u="none" strike="noStrike" cap="none" normalizeH="0" baseline="0" dirty="0">
                <a:ln>
                  <a:noFill/>
                </a:ln>
                <a:solidFill>
                  <a:srgbClr val="6897BB"/>
                </a:solidFill>
                <a:effectLst/>
                <a:latin typeface="宋体" panose="02010600030101010101" pitchFamily="2" charset="-122"/>
                <a:ea typeface="宋体" panose="02010600030101010101" pitchFamily="2" charset="-122"/>
              </a:rPr>
              <a:t>2</a:t>
            </a:r>
            <a:r>
              <a:rPr kumimoji="0" lang="zh-CN" altLang="zh-CN" b="0" i="0" u="none" strike="noStrike" cap="none" normalizeH="0" baseline="0" dirty="0">
                <a:ln>
                  <a:noFill/>
                </a:ln>
                <a:solidFill>
                  <a:srgbClr val="A9B7C6"/>
                </a:solidFill>
                <a:effectLst/>
                <a:latin typeface="宋体" panose="02010600030101010101" pitchFamily="2" charset="-122"/>
                <a:ea typeface="宋体" panose="02010600030101010101" pitchFamily="2" charset="-122"/>
              </a:rPr>
              <a: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3745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分类器分析</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623392" y="1370385"/>
            <a:ext cx="10945216" cy="369332"/>
          </a:xfrm>
          <a:prstGeom prst="rect">
            <a:avLst/>
          </a:prstGeom>
          <a:noFill/>
        </p:spPr>
        <p:txBody>
          <a:bodyPr wrap="square" rtlCol="0">
            <a:spAutoFit/>
          </a:bodyPr>
          <a:lstStyle/>
          <a:p>
            <a:r>
              <a:rPr lang="zh-CN" altLang="en-US" dirty="0"/>
              <a:t>上述模型系数对应三个二元逻辑回归模型。 第一个模型的正类为</a:t>
            </a:r>
            <a:r>
              <a:rPr lang="en-US" altLang="zh-CN" dirty="0"/>
              <a:t>0</a:t>
            </a:r>
            <a:r>
              <a:rPr lang="zh-CN" altLang="en-US" dirty="0"/>
              <a:t>， 负类为</a:t>
            </a:r>
            <a:r>
              <a:rPr lang="en-US" altLang="zh-CN" dirty="0"/>
              <a:t>1</a:t>
            </a:r>
            <a:r>
              <a:rPr lang="zh-CN" altLang="en-US" dirty="0"/>
              <a:t>或</a:t>
            </a:r>
            <a:r>
              <a:rPr lang="en-US" altLang="zh-CN" dirty="0"/>
              <a:t>2</a:t>
            </a:r>
            <a:r>
              <a:rPr lang="zh-CN" altLang="en-US" dirty="0"/>
              <a:t>，正类的概率为：</a:t>
            </a:r>
          </a:p>
        </p:txBody>
      </p:sp>
      <p:pic>
        <p:nvPicPr>
          <p:cNvPr id="23554" name="Picture 2">
            <a:extLst>
              <a:ext uri="{FF2B5EF4-FFF2-40B4-BE49-F238E27FC236}">
                <a16:creationId xmlns:a16="http://schemas.microsoft.com/office/drawing/2014/main" id="{65D39D54-D9D4-4ED1-B35F-049F06C1C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857911"/>
            <a:ext cx="6096000" cy="5429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D0A907D-21CD-4CF6-A609-C1AC0826A7AA}"/>
              </a:ext>
            </a:extLst>
          </p:cNvPr>
          <p:cNvSpPr/>
          <p:nvPr/>
        </p:nvSpPr>
        <p:spPr>
          <a:xfrm>
            <a:off x="623392" y="2568353"/>
            <a:ext cx="6096000" cy="369332"/>
          </a:xfrm>
          <a:prstGeom prst="rect">
            <a:avLst/>
          </a:prstGeom>
        </p:spPr>
        <p:txBody>
          <a:bodyPr>
            <a:spAutoFit/>
          </a:bodyPr>
          <a:lstStyle/>
          <a:p>
            <a:r>
              <a:rPr lang="zh-CN" altLang="en-US" dirty="0">
                <a:solidFill>
                  <a:srgbClr val="121212"/>
                </a:solidFill>
                <a:latin typeface="+mj-ea"/>
                <a:ea typeface="+mj-ea"/>
              </a:rPr>
              <a:t>第二个模型的正类为</a:t>
            </a:r>
            <a:r>
              <a:rPr lang="en-US" altLang="zh-CN" dirty="0">
                <a:solidFill>
                  <a:srgbClr val="121212"/>
                </a:solidFill>
                <a:latin typeface="+mj-ea"/>
                <a:ea typeface="+mj-ea"/>
              </a:rPr>
              <a:t>1</a:t>
            </a:r>
            <a:r>
              <a:rPr lang="zh-CN" altLang="en-US" dirty="0">
                <a:solidFill>
                  <a:srgbClr val="121212"/>
                </a:solidFill>
                <a:latin typeface="+mj-ea"/>
                <a:ea typeface="+mj-ea"/>
              </a:rPr>
              <a:t>， 负类为</a:t>
            </a:r>
            <a:r>
              <a:rPr lang="en-US" altLang="zh-CN" dirty="0">
                <a:solidFill>
                  <a:srgbClr val="121212"/>
                </a:solidFill>
                <a:latin typeface="+mj-ea"/>
                <a:ea typeface="+mj-ea"/>
              </a:rPr>
              <a:t>0</a:t>
            </a:r>
            <a:r>
              <a:rPr lang="zh-CN" altLang="en-US" dirty="0">
                <a:solidFill>
                  <a:srgbClr val="121212"/>
                </a:solidFill>
                <a:latin typeface="+mj-ea"/>
                <a:ea typeface="+mj-ea"/>
              </a:rPr>
              <a:t>或</a:t>
            </a:r>
            <a:r>
              <a:rPr lang="en-US" altLang="zh-CN" dirty="0">
                <a:solidFill>
                  <a:srgbClr val="121212"/>
                </a:solidFill>
                <a:latin typeface="+mj-ea"/>
                <a:ea typeface="+mj-ea"/>
              </a:rPr>
              <a:t>2</a:t>
            </a:r>
            <a:r>
              <a:rPr lang="zh-CN" altLang="en-US" dirty="0">
                <a:solidFill>
                  <a:srgbClr val="121212"/>
                </a:solidFill>
                <a:latin typeface="+mj-ea"/>
                <a:ea typeface="+mj-ea"/>
              </a:rPr>
              <a:t>，正类的概率为：</a:t>
            </a:r>
          </a:p>
        </p:txBody>
      </p:sp>
      <p:pic>
        <p:nvPicPr>
          <p:cNvPr id="23556" name="Picture 4">
            <a:extLst>
              <a:ext uri="{FF2B5EF4-FFF2-40B4-BE49-F238E27FC236}">
                <a16:creationId xmlns:a16="http://schemas.microsoft.com/office/drawing/2014/main" id="{0F1C49AB-E7D7-4198-8219-ED5DA7BB8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86" y="2978026"/>
            <a:ext cx="6096000" cy="55245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4F29E83-8DDE-4288-84B8-32E7745B9439}"/>
              </a:ext>
            </a:extLst>
          </p:cNvPr>
          <p:cNvSpPr/>
          <p:nvPr/>
        </p:nvSpPr>
        <p:spPr>
          <a:xfrm>
            <a:off x="623392" y="3639145"/>
            <a:ext cx="6096000" cy="369332"/>
          </a:xfrm>
          <a:prstGeom prst="rect">
            <a:avLst/>
          </a:prstGeom>
        </p:spPr>
        <p:txBody>
          <a:bodyPr>
            <a:spAutoFit/>
          </a:bodyPr>
          <a:lstStyle/>
          <a:p>
            <a:r>
              <a:rPr lang="zh-CN" altLang="en-US" dirty="0">
                <a:solidFill>
                  <a:srgbClr val="121212"/>
                </a:solidFill>
                <a:latin typeface="+mn-ea"/>
              </a:rPr>
              <a:t>第三个模型的正类为</a:t>
            </a:r>
            <a:r>
              <a:rPr lang="en-US" altLang="zh-CN" dirty="0">
                <a:solidFill>
                  <a:srgbClr val="121212"/>
                </a:solidFill>
                <a:latin typeface="+mn-ea"/>
              </a:rPr>
              <a:t>2</a:t>
            </a:r>
            <a:r>
              <a:rPr lang="zh-CN" altLang="en-US" dirty="0">
                <a:solidFill>
                  <a:srgbClr val="121212"/>
                </a:solidFill>
                <a:latin typeface="+mn-ea"/>
              </a:rPr>
              <a:t>， 负类为</a:t>
            </a:r>
            <a:r>
              <a:rPr lang="en-US" altLang="zh-CN" dirty="0">
                <a:solidFill>
                  <a:srgbClr val="121212"/>
                </a:solidFill>
                <a:latin typeface="+mn-ea"/>
              </a:rPr>
              <a:t>0</a:t>
            </a:r>
            <a:r>
              <a:rPr lang="zh-CN" altLang="en-US" dirty="0">
                <a:solidFill>
                  <a:srgbClr val="121212"/>
                </a:solidFill>
                <a:latin typeface="+mn-ea"/>
              </a:rPr>
              <a:t>或</a:t>
            </a:r>
            <a:r>
              <a:rPr lang="en-US" altLang="zh-CN" dirty="0">
                <a:solidFill>
                  <a:srgbClr val="121212"/>
                </a:solidFill>
                <a:latin typeface="+mn-ea"/>
              </a:rPr>
              <a:t>1</a:t>
            </a:r>
            <a:r>
              <a:rPr lang="zh-CN" altLang="en-US" dirty="0">
                <a:solidFill>
                  <a:srgbClr val="121212"/>
                </a:solidFill>
                <a:latin typeface="+mn-ea"/>
              </a:rPr>
              <a:t>，正类的概率为：</a:t>
            </a:r>
          </a:p>
        </p:txBody>
      </p:sp>
      <p:pic>
        <p:nvPicPr>
          <p:cNvPr id="23558" name="Picture 6">
            <a:extLst>
              <a:ext uri="{FF2B5EF4-FFF2-40B4-BE49-F238E27FC236}">
                <a16:creationId xmlns:a16="http://schemas.microsoft.com/office/drawing/2014/main" id="{D3AC9CC0-CB1A-43AD-A04A-9AD4EE522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838" y="4260101"/>
            <a:ext cx="60960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3560" name="Picture 8" descr="preview">
            <a:extLst>
              <a:ext uri="{FF2B5EF4-FFF2-40B4-BE49-F238E27FC236}">
                <a16:creationId xmlns:a16="http://schemas.microsoft.com/office/drawing/2014/main" id="{39AAAF3B-57AD-492F-8230-7319A5C5B3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22" y="5229200"/>
            <a:ext cx="609600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CC23E751-7C1B-4233-97E0-B27DFBEC62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0136" y="4005064"/>
            <a:ext cx="463751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2315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5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5517232"/>
            <a:ext cx="12192000" cy="1462500"/>
          </a:xfrm>
          <a:prstGeom prst="rect">
            <a:avLst/>
          </a:prstGeom>
        </p:spPr>
      </p:pic>
      <p:sp>
        <p:nvSpPr>
          <p:cNvPr id="3" name="文本框 2"/>
          <p:cNvSpPr txBox="1"/>
          <p:nvPr/>
        </p:nvSpPr>
        <p:spPr>
          <a:xfrm>
            <a:off x="3935760" y="1988840"/>
            <a:ext cx="4536504" cy="769441"/>
          </a:xfrm>
          <a:prstGeom prst="rect">
            <a:avLst/>
          </a:prstGeom>
          <a:noFill/>
        </p:spPr>
        <p:txBody>
          <a:bodyPr wrap="square" rtlCol="0">
            <a:spAutoFit/>
          </a:bodyPr>
          <a:lstStyle/>
          <a:p>
            <a:pPr algn="ctr"/>
            <a:r>
              <a:rPr lang="zh-CN" altLang="en-US" sz="4400" dirty="0">
                <a:latin typeface="迷你简幼线" panose="03000509000000000000" pitchFamily="65" charset="-122"/>
                <a:ea typeface="迷你简幼线" panose="03000509000000000000" pitchFamily="65" charset="-122"/>
              </a:rPr>
              <a:t>感谢聆听</a:t>
            </a:r>
          </a:p>
        </p:txBody>
      </p:sp>
      <p:sp>
        <p:nvSpPr>
          <p:cNvPr id="4" name="矩形 3"/>
          <p:cNvSpPr/>
          <p:nvPr/>
        </p:nvSpPr>
        <p:spPr>
          <a:xfrm>
            <a:off x="4829832" y="2731714"/>
            <a:ext cx="2985113" cy="523220"/>
          </a:xfrm>
          <a:prstGeom prst="rect">
            <a:avLst/>
          </a:prstGeom>
        </p:spPr>
        <p:txBody>
          <a:bodyPr wrap="none">
            <a:spAutoFit/>
          </a:bodyPr>
          <a:lstStyle/>
          <a:p>
            <a:r>
              <a:rPr lang="en-US" altLang="zh-CN" sz="2800" dirty="0">
                <a:latin typeface="Agency FB" panose="020B0503020202020204" pitchFamily="34" charset="0"/>
              </a:rPr>
              <a:t>Thanks for your listening</a:t>
            </a:r>
            <a:endParaRPr lang="zh-CN" altLang="en-US" sz="2800" dirty="0">
              <a:latin typeface="Agency FB" panose="020B0503020202020204" pitchFamily="34" charset="0"/>
            </a:endParaRPr>
          </a:p>
        </p:txBody>
      </p:sp>
      <p:sp>
        <p:nvSpPr>
          <p:cNvPr id="5" name="文本框 4"/>
          <p:cNvSpPr txBox="1"/>
          <p:nvPr/>
        </p:nvSpPr>
        <p:spPr>
          <a:xfrm>
            <a:off x="4067113" y="3647419"/>
            <a:ext cx="4510550" cy="307777"/>
          </a:xfrm>
          <a:prstGeom prst="rect">
            <a:avLst/>
          </a:prstGeom>
          <a:noFill/>
        </p:spPr>
        <p:txBody>
          <a:bodyPr wrap="square" rtlCol="0">
            <a:spAutoFit/>
          </a:bodyPr>
          <a:lstStyle/>
          <a:p>
            <a:r>
              <a:rPr lang="en-US" altLang="zh-CN" sz="1400" dirty="0">
                <a:latin typeface="BankGothic Lt BT" panose="020B0607020203060204" pitchFamily="34" charset="0"/>
              </a:rPr>
              <a:t>Prof. </a:t>
            </a:r>
            <a:r>
              <a:rPr lang="zh-CN" altLang="en-US" sz="1400" dirty="0">
                <a:latin typeface="BankGothic Lt BT" panose="020B0607020203060204" pitchFamily="34" charset="0"/>
              </a:rPr>
              <a:t>：</a:t>
            </a:r>
            <a:r>
              <a:rPr lang="en-US" altLang="zh-CN" sz="1400" dirty="0">
                <a:latin typeface="BankGothic Lt BT" panose="020B0607020203060204" pitchFamily="34" charset="0"/>
              </a:rPr>
              <a:t>leon              time  :  2020.09</a:t>
            </a:r>
          </a:p>
        </p:txBody>
      </p:sp>
      <p:cxnSp>
        <p:nvCxnSpPr>
          <p:cNvPr id="6" name="直接连接符 5"/>
          <p:cNvCxnSpPr/>
          <p:nvPr/>
        </p:nvCxnSpPr>
        <p:spPr>
          <a:xfrm>
            <a:off x="4593079" y="2712115"/>
            <a:ext cx="32218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817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up)">
                                      <p:cBhvr>
                                        <p:cTn id="13" dur="500"/>
                                        <p:tgtEl>
                                          <p:spTgt spid="3"/>
                                        </p:tgtEl>
                                      </p:cBhvr>
                                    </p:animEffect>
                                  </p:childTnLst>
                                </p:cTn>
                              </p:par>
                            </p:childTnLst>
                          </p:cTn>
                        </p:par>
                        <p:par>
                          <p:cTn id="14" fill="hold">
                            <p:stCondLst>
                              <p:cond delay="115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650"/>
                            </p:stCondLst>
                            <p:childTnLst>
                              <p:par>
                                <p:cTn id="19" presetID="1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par>
                          <p:cTn id="23" fill="hold">
                            <p:stCondLst>
                              <p:cond delay="215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01</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a:t>
            </a:r>
          </a:p>
        </p:txBody>
      </p:sp>
    </p:spTree>
    <p:extLst>
      <p:ext uri="{BB962C8B-B14F-4D97-AF65-F5344CB8AC3E}">
        <p14:creationId xmlns:p14="http://schemas.microsoft.com/office/powerpoint/2010/main" val="109361514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8" name="文本框 7">
            <a:extLst>
              <a:ext uri="{FF2B5EF4-FFF2-40B4-BE49-F238E27FC236}">
                <a16:creationId xmlns:a16="http://schemas.microsoft.com/office/drawing/2014/main" id="{6DC7499C-B09A-43F4-8AE6-1CA5152CCBC4}"/>
              </a:ext>
            </a:extLst>
          </p:cNvPr>
          <p:cNvSpPr txBox="1"/>
          <p:nvPr/>
        </p:nvSpPr>
        <p:spPr>
          <a:xfrm>
            <a:off x="839416" y="1442393"/>
            <a:ext cx="10369152" cy="923330"/>
          </a:xfrm>
          <a:prstGeom prst="rect">
            <a:avLst/>
          </a:prstGeom>
          <a:noFill/>
        </p:spPr>
        <p:txBody>
          <a:bodyPr wrap="square" rtlCol="0">
            <a:spAutoFit/>
          </a:bodyPr>
          <a:lstStyle/>
          <a:p>
            <a:r>
              <a:rPr lang="zh-CN" altLang="en-US" dirty="0"/>
              <a:t>分类是数据挖掘的一种非常重要的方法。分类的概念是在已有数据的基础上学会一个分类函数或构造出一个分类模型（即我们通常所说的分类器</a:t>
            </a:r>
            <a:r>
              <a:rPr lang="en-US" altLang="zh-CN" dirty="0"/>
              <a:t>(Classifier)</a:t>
            </a:r>
            <a:r>
              <a:rPr lang="zh-CN" altLang="en-US" dirty="0"/>
              <a:t>）。该函数或模型能够把数据库中的数据纪录映射到给定类别中的某一个，从而可以应用于数据预测。</a:t>
            </a:r>
          </a:p>
        </p:txBody>
      </p:sp>
      <p:pic>
        <p:nvPicPr>
          <p:cNvPr id="6146" name="Picture 2">
            <a:extLst>
              <a:ext uri="{FF2B5EF4-FFF2-40B4-BE49-F238E27FC236}">
                <a16:creationId xmlns:a16="http://schemas.microsoft.com/office/drawing/2014/main" id="{FF7729B0-BDEF-4AC0-9ABF-1D5DC54C5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2636912"/>
            <a:ext cx="7920880" cy="388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964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839416" y="1442393"/>
            <a:ext cx="10369152" cy="4801314"/>
          </a:xfrm>
          <a:prstGeom prst="rect">
            <a:avLst/>
          </a:prstGeom>
          <a:noFill/>
        </p:spPr>
        <p:txBody>
          <a:bodyPr wrap="square" rtlCol="0">
            <a:spAutoFit/>
          </a:bodyPr>
          <a:lstStyle/>
          <a:p>
            <a:r>
              <a:rPr lang="en-US" altLang="zh-CN" dirty="0"/>
              <a:t>logistic</a:t>
            </a:r>
            <a:r>
              <a:rPr lang="zh-CN" altLang="en-US" dirty="0"/>
              <a:t>回归由</a:t>
            </a:r>
            <a:r>
              <a:rPr lang="en-US" altLang="zh-CN" dirty="0"/>
              <a:t>Cox</a:t>
            </a:r>
            <a:r>
              <a:rPr lang="zh-CN" altLang="en-US" dirty="0"/>
              <a:t>在</a:t>
            </a:r>
            <a:r>
              <a:rPr lang="en-US" altLang="zh-CN" dirty="0"/>
              <a:t>1958</a:t>
            </a:r>
            <a:r>
              <a:rPr lang="zh-CN" altLang="en-US" dirty="0"/>
              <a:t>年提出</a:t>
            </a:r>
            <a:r>
              <a:rPr lang="en-US" altLang="zh-CN" dirty="0"/>
              <a:t>[1]</a:t>
            </a:r>
            <a:r>
              <a:rPr lang="zh-CN" altLang="en-US" dirty="0"/>
              <a:t>，它的名字虽然叫回归，但这是一种二分类算法，并且是一种线性模型。由于是线性模型，因此在预测时计算简单，在某些大规模分类问题，如广告点击率预估（</a:t>
            </a:r>
            <a:r>
              <a:rPr lang="en-US" altLang="zh-CN" dirty="0"/>
              <a:t>CTR</a:t>
            </a:r>
            <a:r>
              <a:rPr lang="zh-CN" altLang="en-US" dirty="0"/>
              <a:t>）上得到了成功的应用。如果你的数据规模巨大，而且要求预测速度非常快，则非线性核的</a:t>
            </a:r>
            <a:r>
              <a:rPr lang="en-US" altLang="zh-CN" dirty="0"/>
              <a:t>SVM</a:t>
            </a:r>
            <a:r>
              <a:rPr lang="zh-CN" altLang="en-US" dirty="0"/>
              <a:t>、神经网络等非线性模型已经无法使用，此时</a:t>
            </a:r>
            <a:r>
              <a:rPr lang="en-US" altLang="zh-CN" dirty="0"/>
              <a:t>logistic</a:t>
            </a:r>
            <a:r>
              <a:rPr lang="zh-CN" altLang="en-US" dirty="0"/>
              <a:t>回归是你为数不多的选择。</a:t>
            </a:r>
            <a:endParaRPr lang="en-US" altLang="zh-CN" dirty="0"/>
          </a:p>
          <a:p>
            <a:endParaRPr lang="en-US" altLang="zh-CN" dirty="0"/>
          </a:p>
          <a:p>
            <a:r>
              <a:rPr lang="zh-CN" altLang="en-US" b="1" dirty="0"/>
              <a:t>直接预测样本属于正样本的概率</a:t>
            </a:r>
          </a:p>
          <a:p>
            <a:r>
              <a:rPr lang="en-US" altLang="zh-CN" dirty="0"/>
              <a:t>logistic</a:t>
            </a:r>
            <a:r>
              <a:rPr lang="zh-CN" altLang="en-US" dirty="0"/>
              <a:t>回归源于一个非常朴素的想法：对于二分类问题，能否直接预测出一个样本 属于正样本的概率值？首先考虑最简单的情况，如果样本的输入向量 是一个标量 ，如何将它映射成一个概率值？我们知道，一个随机事件的概率</a:t>
            </a:r>
            <a:r>
              <a:rPr lang="en-US" altLang="zh-CN" i="1" dirty="0"/>
              <a:t>p</a:t>
            </a:r>
            <a:r>
              <a:rPr lang="en-US" altLang="zh-CN" dirty="0"/>
              <a:t>(</a:t>
            </a:r>
            <a:r>
              <a:rPr lang="en-US" altLang="zh-CN" i="1" dirty="0"/>
              <a:t>a</a:t>
            </a:r>
            <a:r>
              <a:rPr lang="en-US" altLang="zh-CN" dirty="0"/>
              <a:t>)</a:t>
            </a:r>
            <a:r>
              <a:rPr lang="zh-CN" altLang="en-US" dirty="0"/>
              <a:t>必须满足两个条件：</a:t>
            </a:r>
          </a:p>
          <a:p>
            <a:endParaRPr lang="en-US" altLang="zh-CN" dirty="0"/>
          </a:p>
          <a:p>
            <a:r>
              <a:rPr lang="zh-CN" altLang="en-US" dirty="0"/>
              <a:t>概率值是非负的，即 </a:t>
            </a:r>
            <a:r>
              <a:rPr lang="en-US" altLang="zh-CN" i="1" dirty="0"/>
              <a:t>p</a:t>
            </a:r>
            <a:r>
              <a:rPr lang="en-US" altLang="zh-CN" dirty="0"/>
              <a:t>(</a:t>
            </a:r>
            <a:r>
              <a:rPr lang="en-US" altLang="zh-CN" i="1" dirty="0"/>
              <a:t>a</a:t>
            </a:r>
            <a:r>
              <a:rPr lang="en-US" altLang="zh-CN" dirty="0"/>
              <a:t>) &gt;= 0</a:t>
            </a:r>
          </a:p>
          <a:p>
            <a:r>
              <a:rPr lang="zh-CN" altLang="en-US" dirty="0"/>
              <a:t>概率值不能大于</a:t>
            </a:r>
            <a:r>
              <a:rPr lang="en-US" altLang="zh-CN" dirty="0"/>
              <a:t>1</a:t>
            </a:r>
            <a:r>
              <a:rPr lang="zh-CN" altLang="en-US" dirty="0"/>
              <a:t>，即 </a:t>
            </a:r>
            <a:r>
              <a:rPr lang="en-US" altLang="zh-CN" i="1" dirty="0"/>
              <a:t>p</a:t>
            </a:r>
            <a:r>
              <a:rPr lang="en-US" altLang="zh-CN" dirty="0"/>
              <a:t>(</a:t>
            </a:r>
            <a:r>
              <a:rPr lang="en-US" altLang="zh-CN" i="1" dirty="0"/>
              <a:t>a</a:t>
            </a:r>
            <a:r>
              <a:rPr lang="en-US" altLang="zh-CN" dirty="0"/>
              <a:t>) &lt;= 1</a:t>
            </a:r>
          </a:p>
          <a:p>
            <a:endParaRPr lang="en-US" altLang="zh-CN" dirty="0"/>
          </a:p>
          <a:p>
            <a:r>
              <a:rPr lang="zh-CN" altLang="en-US" dirty="0"/>
              <a:t>这两个要求可以合并成，概率值必须在区间</a:t>
            </a:r>
            <a:r>
              <a:rPr lang="en-US" altLang="zh-CN" dirty="0"/>
              <a:t>[0,1]</a:t>
            </a:r>
            <a:r>
              <a:rPr lang="zh-CN" altLang="en-US" dirty="0"/>
              <a:t>内。在这里，样本的标签值为</a:t>
            </a:r>
            <a:r>
              <a:rPr lang="en-US" altLang="zh-CN" dirty="0"/>
              <a:t>0</a:t>
            </a:r>
            <a:r>
              <a:rPr lang="zh-CN" altLang="en-US" dirty="0"/>
              <a:t>或者</a:t>
            </a:r>
            <a:r>
              <a:rPr lang="en-US" altLang="zh-CN" dirty="0"/>
              <a:t>1</a:t>
            </a:r>
            <a:r>
              <a:rPr lang="zh-CN" altLang="en-US" dirty="0"/>
              <a:t>，分别代表负样本和正样本。将样本属于正样本这一事件记为</a:t>
            </a:r>
            <a:r>
              <a:rPr lang="en-US" altLang="zh-CN" i="1" dirty="0"/>
              <a:t>p</a:t>
            </a:r>
            <a:r>
              <a:rPr lang="en-US" altLang="zh-CN" dirty="0"/>
              <a:t>(</a:t>
            </a:r>
            <a:r>
              <a:rPr lang="en-US" altLang="zh-CN" i="1" dirty="0"/>
              <a:t>y</a:t>
            </a:r>
            <a:r>
              <a:rPr lang="zh-CN" altLang="en-US" dirty="0"/>
              <a:t> </a:t>
            </a:r>
            <a:r>
              <a:rPr lang="en-US" altLang="zh-CN" dirty="0"/>
              <a:t>=1|</a:t>
            </a:r>
            <a:r>
              <a:rPr lang="en-US" altLang="zh-CN" i="1" dirty="0"/>
              <a:t>x</a:t>
            </a:r>
            <a:r>
              <a:rPr lang="en-US" altLang="zh-CN" dirty="0"/>
              <a:t>)</a:t>
            </a:r>
            <a:r>
              <a:rPr lang="zh-CN" altLang="en-US" dirty="0"/>
              <a:t>，即已知样本的特征向量值</a:t>
            </a:r>
            <a:r>
              <a:rPr lang="en-US" altLang="zh-CN" dirty="0"/>
              <a:t>x</a:t>
            </a:r>
            <a:r>
              <a:rPr lang="zh-CN" altLang="en-US" dirty="0"/>
              <a:t>，其标签值属于</a:t>
            </a:r>
            <a:r>
              <a:rPr lang="en-US" altLang="zh-CN" dirty="0"/>
              <a:t>1</a:t>
            </a:r>
            <a:r>
              <a:rPr lang="zh-CN" altLang="en-US" dirty="0"/>
              <a:t>的条件概率，也就是样本是正样本这一事件的概率。</a:t>
            </a:r>
            <a:r>
              <a:rPr lang="en-US" altLang="zh-CN" dirty="0"/>
              <a:t>x</a:t>
            </a:r>
            <a:r>
              <a:rPr lang="zh-CN" altLang="en-US" dirty="0"/>
              <a:t>的取值范围可以是</a:t>
            </a:r>
            <a:r>
              <a:rPr lang="en-US" altLang="zh-CN" dirty="0"/>
              <a:t>(−∞ ,+∞ )</a:t>
            </a:r>
            <a:r>
              <a:rPr lang="zh-CN" altLang="en-US" dirty="0"/>
              <a:t>，现在想想，哪些函数能够将一个</a:t>
            </a:r>
            <a:r>
              <a:rPr lang="en-US" altLang="zh-CN" dirty="0"/>
              <a:t>(−∞ ,+∞ )</a:t>
            </a:r>
            <a:r>
              <a:rPr lang="zh-CN" altLang="en-US" dirty="0"/>
              <a:t>之内的实数值变换到区间</a:t>
            </a:r>
            <a:r>
              <a:rPr lang="en-US" altLang="zh-CN" dirty="0"/>
              <a:t>[0,1]</a:t>
            </a:r>
            <a:r>
              <a:rPr lang="zh-CN" altLang="en-US" dirty="0"/>
              <a:t>？</a:t>
            </a:r>
            <a:endParaRPr lang="en-US" altLang="zh-CN" dirty="0"/>
          </a:p>
        </p:txBody>
      </p:sp>
    </p:spTree>
    <p:extLst>
      <p:ext uri="{BB962C8B-B14F-4D97-AF65-F5344CB8AC3E}">
        <p14:creationId xmlns:p14="http://schemas.microsoft.com/office/powerpoint/2010/main" val="16080338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pic>
        <p:nvPicPr>
          <p:cNvPr id="8" name="图片 7">
            <a:extLst>
              <a:ext uri="{FF2B5EF4-FFF2-40B4-BE49-F238E27FC236}">
                <a16:creationId xmlns:a16="http://schemas.microsoft.com/office/drawing/2014/main" id="{138C7695-B1BC-4014-8B89-AF119264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88" y="1052736"/>
            <a:ext cx="7337517" cy="3168352"/>
          </a:xfrm>
          <a:prstGeom prst="rect">
            <a:avLst/>
          </a:prstGeom>
        </p:spPr>
      </p:pic>
      <p:pic>
        <p:nvPicPr>
          <p:cNvPr id="9220" name="Picture 4">
            <a:extLst>
              <a:ext uri="{FF2B5EF4-FFF2-40B4-BE49-F238E27FC236}">
                <a16:creationId xmlns:a16="http://schemas.microsoft.com/office/drawing/2014/main" id="{536AB356-CD6A-4956-96DF-5AF8EC721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9803" y="884856"/>
            <a:ext cx="4698009" cy="363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2287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2585323"/>
          </a:xfrm>
          <a:prstGeom prst="rect">
            <a:avLst/>
          </a:prstGeom>
          <a:noFill/>
        </p:spPr>
        <p:txBody>
          <a:bodyPr wrap="square" rtlCol="0">
            <a:spAutoFit/>
          </a:bodyPr>
          <a:lstStyle/>
          <a:p>
            <a:r>
              <a:rPr lang="zh-CN" altLang="en-US" dirty="0"/>
              <a:t>我们已经找到了这样一个函数，输入一个样本的特征</a:t>
            </a:r>
            <a:r>
              <a:rPr lang="en-US" altLang="zh-CN" dirty="0"/>
              <a:t>x</a:t>
            </a:r>
            <a:r>
              <a:rPr lang="zh-CN" altLang="en-US" dirty="0"/>
              <a:t>，就可以得到一个</a:t>
            </a:r>
            <a:r>
              <a:rPr lang="en-US" altLang="zh-CN" dirty="0"/>
              <a:t>(0,1)</a:t>
            </a:r>
            <a:r>
              <a:rPr lang="zh-CN" altLang="en-US" dirty="0"/>
              <a:t>内的概率值，这就是样本属于正样本的概率。不过，之前我们假设样本的特征向量是一个标量，实际应用中不是这样的，它一般是一个向量。解决这个问题很简单，主要将向量映射成标量，然后带入</a:t>
            </a:r>
            <a:r>
              <a:rPr lang="en-US" altLang="zh-CN" dirty="0"/>
              <a:t>logistic</a:t>
            </a:r>
            <a:r>
              <a:rPr lang="zh-CN" altLang="en-US" dirty="0"/>
              <a:t>函数中继续预测就可以了。最简单的，可以使用线性映射如加权和：</a:t>
            </a:r>
            <a:endParaRPr lang="en-US" altLang="zh-CN" dirty="0"/>
          </a:p>
          <a:p>
            <a:endParaRPr lang="en-US" altLang="zh-CN" dirty="0"/>
          </a:p>
          <a:p>
            <a:r>
              <a:rPr lang="en-US" altLang="zh-CN" dirty="0"/>
              <a:t>W0 +W1*X1+…,+</a:t>
            </a:r>
            <a:r>
              <a:rPr lang="en-US" altLang="zh-CN" dirty="0" err="1"/>
              <a:t>Wn</a:t>
            </a:r>
            <a:r>
              <a:rPr lang="en-US" altLang="zh-CN" dirty="0"/>
              <a:t>*</a:t>
            </a:r>
            <a:r>
              <a:rPr lang="en-US" altLang="zh-CN" dirty="0" err="1"/>
              <a:t>Xn</a:t>
            </a:r>
            <a:r>
              <a:rPr lang="en-US" altLang="zh-CN" dirty="0"/>
              <a:t>   </a:t>
            </a:r>
            <a:r>
              <a:rPr lang="zh-CN" altLang="en-US" dirty="0"/>
              <a:t>写成向量的形式为：</a:t>
            </a:r>
            <a:r>
              <a:rPr lang="en-US" altLang="zh-CN" dirty="0"/>
              <a:t>W^T*</a:t>
            </a:r>
            <a:r>
              <a:rPr lang="en-US" altLang="zh-CN" dirty="0" err="1"/>
              <a:t>X+b</a:t>
            </a:r>
            <a:endParaRPr lang="en-US" altLang="zh-CN" dirty="0"/>
          </a:p>
          <a:p>
            <a:endParaRPr lang="en-US" altLang="zh-CN" dirty="0"/>
          </a:p>
          <a:p>
            <a:r>
              <a:rPr lang="zh-CN" altLang="en-US" dirty="0"/>
              <a:t>其中，</a:t>
            </a:r>
            <a:r>
              <a:rPr lang="en-US" altLang="zh-CN" dirty="0"/>
              <a:t>w</a:t>
            </a:r>
            <a:r>
              <a:rPr lang="zh-CN" altLang="en-US" dirty="0"/>
              <a:t>为权重向量，</a:t>
            </a:r>
            <a:r>
              <a:rPr lang="en-US" altLang="zh-CN" dirty="0"/>
              <a:t>b</a:t>
            </a:r>
            <a:r>
              <a:rPr lang="zh-CN" altLang="en-US" dirty="0"/>
              <a:t>为偏置项，是一个标量。至此，我们得到将一个样本的特征向量映射成一个概率值</a:t>
            </a:r>
            <a:r>
              <a:rPr lang="en-US" altLang="zh-CN" i="1" dirty="0"/>
              <a:t>p</a:t>
            </a:r>
            <a:r>
              <a:rPr lang="en-US" altLang="zh-CN" dirty="0"/>
              <a:t>(</a:t>
            </a:r>
            <a:r>
              <a:rPr lang="en-US" altLang="zh-CN" i="1" dirty="0"/>
              <a:t>y</a:t>
            </a:r>
            <a:r>
              <a:rPr lang="zh-CN" altLang="en-US" dirty="0"/>
              <a:t> </a:t>
            </a:r>
            <a:r>
              <a:rPr lang="en-US" altLang="zh-CN" dirty="0"/>
              <a:t>=1|x)</a:t>
            </a:r>
            <a:r>
              <a:rPr lang="zh-CN" altLang="en-US" dirty="0"/>
              <a:t>的函数：</a:t>
            </a:r>
            <a:endParaRPr lang="en-US" altLang="zh-CN" dirty="0"/>
          </a:p>
        </p:txBody>
      </p:sp>
      <p:pic>
        <p:nvPicPr>
          <p:cNvPr id="8197" name="Picture 5">
            <a:extLst>
              <a:ext uri="{FF2B5EF4-FFF2-40B4-BE49-F238E27FC236}">
                <a16:creationId xmlns:a16="http://schemas.microsoft.com/office/drawing/2014/main" id="{1E404167-565F-4B93-9B81-24CCB28CF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4230588"/>
            <a:ext cx="6858000" cy="17907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9D702BB-496B-445C-ABF6-6D43FC75907A}"/>
              </a:ext>
            </a:extLst>
          </p:cNvPr>
          <p:cNvSpPr txBox="1"/>
          <p:nvPr/>
        </p:nvSpPr>
        <p:spPr>
          <a:xfrm>
            <a:off x="479376" y="6259347"/>
            <a:ext cx="3375283" cy="369332"/>
          </a:xfrm>
          <a:prstGeom prst="rect">
            <a:avLst/>
          </a:prstGeom>
          <a:noFill/>
        </p:spPr>
        <p:txBody>
          <a:bodyPr wrap="none" rtlCol="0">
            <a:spAutoFit/>
          </a:bodyPr>
          <a:lstStyle/>
          <a:p>
            <a:r>
              <a:rPr lang="zh-CN" altLang="en-US" dirty="0"/>
              <a:t>这就是</a:t>
            </a:r>
            <a:r>
              <a:rPr lang="en-US" altLang="zh-CN" dirty="0"/>
              <a:t>logistic</a:t>
            </a:r>
            <a:r>
              <a:rPr lang="zh-CN" altLang="en-US" dirty="0"/>
              <a:t>回归的预测函数。</a:t>
            </a:r>
          </a:p>
        </p:txBody>
      </p:sp>
    </p:spTree>
    <p:extLst>
      <p:ext uri="{BB962C8B-B14F-4D97-AF65-F5344CB8AC3E}">
        <p14:creationId xmlns:p14="http://schemas.microsoft.com/office/powerpoint/2010/main" val="3209386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325"/>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902604" y="116631"/>
            <a:ext cx="6624736" cy="6614789"/>
          </a:xfrm>
          <a:prstGeom prst="rect">
            <a:avLst/>
          </a:prstGeom>
        </p:spPr>
      </p:pic>
      <p:sp>
        <p:nvSpPr>
          <p:cNvPr id="3" name="椭圆 2"/>
          <p:cNvSpPr/>
          <p:nvPr/>
        </p:nvSpPr>
        <p:spPr>
          <a:xfrm>
            <a:off x="2902604" y="89887"/>
            <a:ext cx="6619762" cy="661976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202121" y="40199"/>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375920" y="2852936"/>
            <a:ext cx="1800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239365" y="183666"/>
            <a:ext cx="0" cy="5040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375920" y="1525073"/>
            <a:ext cx="1800200" cy="1323439"/>
          </a:xfrm>
          <a:prstGeom prst="rect">
            <a:avLst/>
          </a:prstGeom>
          <a:noFill/>
        </p:spPr>
        <p:txBody>
          <a:bodyPr wrap="square" rtlCol="0">
            <a:spAutoFit/>
          </a:bodyPr>
          <a:lstStyle/>
          <a:p>
            <a:pPr algn="ctr"/>
            <a:r>
              <a:rPr lang="en-US" altLang="zh-CN" sz="8000" dirty="0">
                <a:solidFill>
                  <a:schemeClr val="bg1"/>
                </a:solidFill>
                <a:latin typeface="Agency FB" panose="020B0503020202020204" pitchFamily="34" charset="0"/>
              </a:rPr>
              <a:t>02</a:t>
            </a:r>
            <a:endParaRPr lang="zh-CN" altLang="en-US" sz="8000" dirty="0">
              <a:solidFill>
                <a:schemeClr val="bg1"/>
              </a:solidFill>
              <a:latin typeface="Agency FB" panose="020B0503020202020204" pitchFamily="34" charset="0"/>
            </a:endParaRPr>
          </a:p>
        </p:txBody>
      </p:sp>
      <p:sp>
        <p:nvSpPr>
          <p:cNvPr id="16" name="文本框 15"/>
          <p:cNvSpPr txBox="1"/>
          <p:nvPr/>
        </p:nvSpPr>
        <p:spPr>
          <a:xfrm>
            <a:off x="4439816" y="3024247"/>
            <a:ext cx="3672408" cy="523220"/>
          </a:xfrm>
          <a:prstGeom prst="rect">
            <a:avLst/>
          </a:prstGeom>
          <a:noFill/>
        </p:spPr>
        <p:txBody>
          <a:bodyPr wrap="square" rtlCol="0">
            <a:spAutoFit/>
          </a:bodyPr>
          <a:lstStyle/>
          <a:p>
            <a:pPr algn="ctr"/>
            <a:r>
              <a:rPr lang="zh-CN" altLang="en-US" sz="2800" dirty="0">
                <a:solidFill>
                  <a:schemeClr val="bg1"/>
                </a:solidFill>
                <a:latin typeface="Agency FB" panose="020B0503020202020204" pitchFamily="34" charset="0"/>
              </a:rPr>
              <a:t>逻辑回归分类器</a:t>
            </a:r>
          </a:p>
        </p:txBody>
      </p:sp>
    </p:spTree>
    <p:extLst>
      <p:ext uri="{BB962C8B-B14F-4D97-AF65-F5344CB8AC3E}">
        <p14:creationId xmlns:p14="http://schemas.microsoft.com/office/powerpoint/2010/main" val="131153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1" presetClass="path" presetSubtype="0" accel="50000" decel="50000" fill="hold" grpId="0" nodeType="withEffect">
                                  <p:stCondLst>
                                    <p:cond delay="50"/>
                                  </p:stCondLst>
                                  <p:childTnLst>
                                    <p:animMotion origin="layout" path="M 1.45833E-6 -1.11111E-6 C 0.15 -1.11111E-6 0.27174 0.21574 0.27174 0.48264 C 0.27174 0.74884 0.15 0.96528 1.45833E-6 0.96528 C -0.15 0.96528 -0.27123 0.74884 -0.27123 0.48264 C -0.27123 0.21574 -0.15 -1.11111E-6 1.45833E-6 -1.11111E-6 Z " pathEditMode="relative" rAng="0" ptsTypes="AAAAA">
                                      <p:cBhvr>
                                        <p:cTn id="9" dur="1000" fill="hold"/>
                                        <p:tgtEl>
                                          <p:spTgt spid="4"/>
                                        </p:tgtEl>
                                        <p:attrNameLst>
                                          <p:attrName>ppt_x</p:attrName>
                                          <p:attrName>ppt_y</p:attrName>
                                        </p:attrNameLst>
                                      </p:cBhvr>
                                      <p:rCtr x="26" y="48264"/>
                                    </p:animMotion>
                                  </p:childTnLst>
                                </p:cTn>
                              </p:par>
                              <p:par>
                                <p:cTn id="10" presetID="21" presetClass="exit" presetSubtype="1" fill="hold" grpId="1" nodeType="withEffect">
                                  <p:stCondLst>
                                    <p:cond delay="1000"/>
                                  </p:stCondLst>
                                  <p:childTnLst>
                                    <p:animEffect transition="out" filter="wheel(1)">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par>
                                <p:cTn id="13" presetID="6" presetClass="entr" presetSubtype="16" fill="hold" nodeType="withEffect">
                                  <p:stCondLst>
                                    <p:cond delay="100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1500"/>
                                        <p:tgtEl>
                                          <p:spTgt spid="14"/>
                                        </p:tgtEl>
                                      </p:cBhvr>
                                    </p:animEffect>
                                  </p:childTnLst>
                                </p:cTn>
                              </p:par>
                            </p:childTnLst>
                          </p:cTn>
                        </p:par>
                        <p:par>
                          <p:cTn id="16" fill="hold">
                            <p:stCondLst>
                              <p:cond delay="2500"/>
                            </p:stCondLst>
                            <p:childTnLst>
                              <p:par>
                                <p:cTn id="17" presetID="1" presetClass="exit" presetSubtype="0" fill="hold" grpId="1" nodeType="after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150"/>
                                        <p:tgtEl>
                                          <p:spTgt spid="7"/>
                                        </p:tgtEl>
                                      </p:cBhvr>
                                    </p:animEffect>
                                  </p:childTnLst>
                                </p:cTn>
                              </p:par>
                            </p:childTnLst>
                          </p:cTn>
                        </p:par>
                        <p:par>
                          <p:cTn id="23" fill="hold">
                            <p:stCondLst>
                              <p:cond delay="2650"/>
                            </p:stCondLst>
                            <p:childTnLst>
                              <p:par>
                                <p:cTn id="24" presetID="42" presetClass="path" presetSubtype="0" accel="50000" fill="hold" nodeType="afterEffect">
                                  <p:stCondLst>
                                    <p:cond delay="0"/>
                                  </p:stCondLst>
                                  <p:childTnLst>
                                    <p:animMotion origin="layout" path="M 1.25E-6 4.07407E-6 L 1.25E-6 0.28958 " pathEditMode="relative" rAng="0" ptsTypes="AA">
                                      <p:cBhvr>
                                        <p:cTn id="25" dur="500" fill="hold"/>
                                        <p:tgtEl>
                                          <p:spTgt spid="7"/>
                                        </p:tgtEl>
                                        <p:attrNameLst>
                                          <p:attrName>ppt_x</p:attrName>
                                          <p:attrName>ppt_y</p:attrName>
                                        </p:attrNameLst>
                                      </p:cBhvr>
                                      <p:rCtr x="0" y="14468"/>
                                    </p:animMotion>
                                  </p:childTnLst>
                                </p:cTn>
                              </p:par>
                              <p:par>
                                <p:cTn id="26" presetID="22" presetClass="exit" presetSubtype="1" fill="hold" nodeType="withEffect">
                                  <p:stCondLst>
                                    <p:cond delay="250"/>
                                  </p:stCondLst>
                                  <p:childTnLst>
                                    <p:animEffect transition="out" filter="wipe(up)">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34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350"/>
                                        <p:tgtEl>
                                          <p:spTgt spid="5"/>
                                        </p:tgtEl>
                                      </p:cBhvr>
                                    </p:animEffect>
                                  </p:childTnLst>
                                </p:cTn>
                              </p:par>
                            </p:childTnLst>
                          </p:cTn>
                        </p:par>
                        <p:par>
                          <p:cTn id="33" fill="hold">
                            <p:stCondLst>
                              <p:cond delay="3750"/>
                            </p:stCondLst>
                            <p:childTnLst>
                              <p:par>
                                <p:cTn id="34" presetID="12" presetClass="entr" presetSubtype="4" fill="hold" grpId="0" nodeType="after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childTnLst>
                          </p:cTn>
                        </p:par>
                        <p:par>
                          <p:cTn id="38" fill="hold">
                            <p:stCondLst>
                              <p:cond delay="4300"/>
                            </p:stCondLst>
                            <p:childTnLst>
                              <p:par>
                                <p:cTn id="39" presetID="1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p:tgtEl>
                                          <p:spTgt spid="16"/>
                                        </p:tgtEl>
                                        <p:attrNameLst>
                                          <p:attrName>ppt_y</p:attrName>
                                        </p:attrNameLst>
                                      </p:cBhvr>
                                      <p:tavLst>
                                        <p:tav tm="0">
                                          <p:val>
                                            <p:strVal val="#ppt_y-#ppt_h*1.125000"/>
                                          </p:val>
                                        </p:tav>
                                        <p:tav tm="100000">
                                          <p:val>
                                            <p:strVal val="#ppt_y"/>
                                          </p:val>
                                        </p:tav>
                                      </p:tavLst>
                                    </p:anim>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flipV="1">
            <a:off x="3472892" y="83671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4" idx="2"/>
          </p:cNvCxnSpPr>
          <p:nvPr/>
        </p:nvCxnSpPr>
        <p:spPr>
          <a:xfrm flipV="1">
            <a:off x="-30820" y="908720"/>
            <a:ext cx="35037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83263" y="447055"/>
            <a:ext cx="3162589" cy="461665"/>
          </a:xfrm>
          <a:prstGeom prst="rect">
            <a:avLst/>
          </a:prstGeom>
          <a:noFill/>
        </p:spPr>
        <p:txBody>
          <a:bodyPr wrap="square" rtlCol="0">
            <a:spAutoFit/>
          </a:bodyPr>
          <a:lstStyle/>
          <a:p>
            <a:r>
              <a:rPr lang="zh-CN" altLang="en-US" sz="2400" dirty="0">
                <a:latin typeface="Agency FB" panose="020B0503020202020204" pitchFamily="34" charset="0"/>
              </a:rPr>
              <a:t>逻辑回归分类器</a:t>
            </a:r>
            <a:endParaRPr lang="en-US" altLang="zh-CN" sz="2400" dirty="0">
              <a:latin typeface="Agency FB" panose="020B0503020202020204" pitchFamily="34" charset="0"/>
            </a:endParaRPr>
          </a:p>
        </p:txBody>
      </p:sp>
      <p:sp>
        <p:nvSpPr>
          <p:cNvPr id="7" name="文本框 6">
            <a:extLst>
              <a:ext uri="{FF2B5EF4-FFF2-40B4-BE49-F238E27FC236}">
                <a16:creationId xmlns:a16="http://schemas.microsoft.com/office/drawing/2014/main" id="{D8DC2788-085A-49A1-99C1-2B2A79BC6D17}"/>
              </a:ext>
            </a:extLst>
          </p:cNvPr>
          <p:cNvSpPr txBox="1"/>
          <p:nvPr/>
        </p:nvSpPr>
        <p:spPr>
          <a:xfrm>
            <a:off x="479376" y="1442393"/>
            <a:ext cx="11161240" cy="3693319"/>
          </a:xfrm>
          <a:prstGeom prst="rect">
            <a:avLst/>
          </a:prstGeom>
          <a:noFill/>
        </p:spPr>
        <p:txBody>
          <a:bodyPr wrap="square" rtlCol="0">
            <a:spAutoFit/>
          </a:bodyPr>
          <a:lstStyle/>
          <a:p>
            <a:r>
              <a:rPr lang="zh-CN" altLang="en-US" b="1" dirty="0"/>
              <a:t>对数似然比</a:t>
            </a:r>
            <a:endParaRPr lang="en-US" altLang="zh-CN" b="1" dirty="0"/>
          </a:p>
          <a:p>
            <a:endParaRPr lang="zh-CN" altLang="en-US" b="1" dirty="0"/>
          </a:p>
          <a:p>
            <a:r>
              <a:rPr lang="zh-CN" altLang="en-US" dirty="0"/>
              <a:t>根据前面的定义，一个样本属于正样本的概率为： </a:t>
            </a:r>
            <a:endParaRPr lang="en-US" altLang="zh-CN" dirty="0"/>
          </a:p>
          <a:p>
            <a:endParaRPr lang="en-US" altLang="zh-CN" dirty="0"/>
          </a:p>
          <a:p>
            <a:r>
              <a:rPr lang="en-US" altLang="zh-CN" dirty="0"/>
              <a:t>p(y=1|x) = h(x)</a:t>
            </a:r>
          </a:p>
          <a:p>
            <a:endParaRPr lang="en-US" altLang="zh-CN" dirty="0"/>
          </a:p>
          <a:p>
            <a:r>
              <a:rPr lang="zh-CN" altLang="en-US" dirty="0"/>
              <a:t>由于不是正样本就是负样本，因此属于负样本的概率为：</a:t>
            </a:r>
            <a:endParaRPr lang="en-US" altLang="zh-CN" dirty="0"/>
          </a:p>
          <a:p>
            <a:endParaRPr lang="en-US" altLang="zh-CN" dirty="0"/>
          </a:p>
          <a:p>
            <a:r>
              <a:rPr lang="en-US" altLang="zh-CN" dirty="0"/>
              <a:t>p(y=0|x) = 1 - h(x)</a:t>
            </a:r>
          </a:p>
          <a:p>
            <a:endParaRPr lang="en-US" altLang="zh-CN" dirty="0"/>
          </a:p>
          <a:p>
            <a:r>
              <a:rPr lang="zh-CN" altLang="en-US" dirty="0"/>
              <a:t>其中</a:t>
            </a:r>
            <a:r>
              <a:rPr lang="en-US" altLang="zh-CN" dirty="0"/>
              <a:t>y</a:t>
            </a:r>
            <a:r>
              <a:rPr lang="zh-CN" altLang="en-US" dirty="0"/>
              <a:t>为类别标签，取值为</a:t>
            </a:r>
            <a:r>
              <a:rPr lang="en-US" altLang="zh-CN" dirty="0"/>
              <a:t>1</a:t>
            </a:r>
            <a:r>
              <a:rPr lang="zh-CN" altLang="en-US" dirty="0"/>
              <a:t>或者</a:t>
            </a:r>
            <a:r>
              <a:rPr lang="en-US" altLang="zh-CN" dirty="0"/>
              <a:t>0</a:t>
            </a:r>
            <a:r>
              <a:rPr lang="zh-CN" altLang="en-US" dirty="0"/>
              <a:t>，分别对应正负样本。样本属于正样本和负样本概率值比的对数称为对数似然比：</a:t>
            </a:r>
            <a:endParaRPr lang="en-US" altLang="zh-CN" dirty="0"/>
          </a:p>
          <a:p>
            <a:endParaRPr lang="zh-CN" altLang="en-US" dirty="0"/>
          </a:p>
        </p:txBody>
      </p:sp>
      <p:pic>
        <p:nvPicPr>
          <p:cNvPr id="10242" name="Picture 2">
            <a:extLst>
              <a:ext uri="{FF2B5EF4-FFF2-40B4-BE49-F238E27FC236}">
                <a16:creationId xmlns:a16="http://schemas.microsoft.com/office/drawing/2014/main" id="{61F999D5-E3B3-4056-B780-A51EF6D7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4941168"/>
            <a:ext cx="68580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6624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1"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p:tgtEl>
                                          <p:spTgt spid="9"/>
                                        </p:tgtEl>
                                        <p:attrNameLst>
                                          <p:attrName>ppt_y</p:attrName>
                                        </p:attrNameLst>
                                      </p:cBhvr>
                                      <p:tavLst>
                                        <p:tav tm="0">
                                          <p:val>
                                            <p:strVal val="#ppt_y-#ppt_h*1.125000"/>
                                          </p:val>
                                        </p:tav>
                                        <p:tav tm="100000">
                                          <p:val>
                                            <p:strVal val="#ppt_y"/>
                                          </p:val>
                                        </p:tav>
                                      </p:tavLst>
                                    </p:anim>
                                    <p:animEffect transition="in" filter="wipe(down)">
                                      <p:cBhvr>
                                        <p:cTn id="18" dur="250"/>
                                        <p:tgtEl>
                                          <p:spTgt spid="9"/>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科技线条商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2575</Words>
  <Application>Microsoft Office PowerPoint</Application>
  <PresentationFormat>宽屏</PresentationFormat>
  <Paragraphs>185</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Calibri</vt:lpstr>
      <vt:lpstr>迷你简幼线</vt:lpstr>
      <vt:lpstr>宋体</vt:lpstr>
      <vt:lpstr>Wingdings</vt:lpstr>
      <vt:lpstr>BankGothic Lt BT</vt:lpstr>
      <vt:lpstr>Agency FB</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subject>tukuppt</dc:subject>
  <dc:creator>www.tukuppt.com</dc:creator>
  <cp:lastModifiedBy>Administrator</cp:lastModifiedBy>
  <cp:revision>536</cp:revision>
  <dcterms:created xsi:type="dcterms:W3CDTF">2017-04-25T09:03:07Z</dcterms:created>
  <dcterms:modified xsi:type="dcterms:W3CDTF">2020-09-30T07:58:14Z</dcterms:modified>
</cp:coreProperties>
</file>