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81" r:id="rId2"/>
    <p:sldId id="351" r:id="rId3"/>
    <p:sldId id="276" r:id="rId4"/>
    <p:sldId id="304" r:id="rId5"/>
    <p:sldId id="285" r:id="rId6"/>
    <p:sldId id="328" r:id="rId7"/>
    <p:sldId id="321" r:id="rId8"/>
    <p:sldId id="300" r:id="rId9"/>
    <p:sldId id="329" r:id="rId10"/>
    <p:sldId id="330" r:id="rId11"/>
    <p:sldId id="331" r:id="rId12"/>
    <p:sldId id="322" r:id="rId13"/>
    <p:sldId id="334" r:id="rId14"/>
    <p:sldId id="336" r:id="rId15"/>
    <p:sldId id="337" r:id="rId16"/>
    <p:sldId id="338" r:id="rId17"/>
    <p:sldId id="323" r:id="rId18"/>
    <p:sldId id="335" r:id="rId19"/>
    <p:sldId id="302" r:id="rId20"/>
    <p:sldId id="332" r:id="rId21"/>
    <p:sldId id="333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50" r:id="rId31"/>
    <p:sldId id="347" r:id="rId32"/>
    <p:sldId id="348" r:id="rId33"/>
    <p:sldId id="349" r:id="rId34"/>
    <p:sldId id="274" r:id="rId35"/>
  </p:sldIdLst>
  <p:sldSz cx="12192000" cy="6858000"/>
  <p:notesSz cx="6858000" cy="9144000"/>
  <p:embeddedFontLst>
    <p:embeddedFont>
      <p:font typeface="华文宋体" panose="02010600040101010101" pitchFamily="2" charset="-122"/>
      <p:regular r:id="rId37"/>
    </p:embeddedFont>
    <p:embeddedFont>
      <p:font typeface="迷你简幼线" panose="02010600030101010101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  <p:embeddedFont>
      <p:font typeface="Agency FB" panose="020B0503020202020204" pitchFamily="34" charset="0"/>
      <p:regular r:id="rId41"/>
      <p:bold r:id="rId42"/>
    </p:embeddedFont>
    <p:embeddedFont>
      <p:font typeface="BankGothic Lt BT" panose="020B0607020203060204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36" autoAdjust="0"/>
  </p:normalViewPr>
  <p:slideViewPr>
    <p:cSldViewPr>
      <p:cViewPr varScale="1">
        <p:scale>
          <a:sx n="71" d="100"/>
          <a:sy n="71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D1EF-CE0C-4F5B-8D56-F992AB1193E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7B793-DD03-4969-BEA8-29174207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9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9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5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2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1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4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8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9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4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34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82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61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2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2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00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91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58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9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0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2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t="20976" r="1704" b="20291"/>
          <a:stretch/>
        </p:blipFill>
        <p:spPr>
          <a:xfrm>
            <a:off x="-24681" y="-99391"/>
            <a:ext cx="12241361" cy="7056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zh-CN/docs/XHTML" TargetMode="External"/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Web/Math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zh-CN/docs/SVG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developer.mozilla.org/zh-CN/docs/XML_%E4%BB%8B%E7%BB%8D" TargetMode="External"/><Relationship Id="rId10" Type="http://schemas.openxmlformats.org/officeDocument/2006/relationships/hyperlink" Target="https://developer.mozilla.org/zh-CN/docs/CSS/CSS3" TargetMode="External"/><Relationship Id="rId4" Type="http://schemas.openxmlformats.org/officeDocument/2006/relationships/hyperlink" Target="https://developer.mozilla.org/zh-CN/docs/HTML" TargetMode="External"/><Relationship Id="rId9" Type="http://schemas.openxmlformats.org/officeDocument/2006/relationships/hyperlink" Target="http://w3.org/Style/CSS/#spe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8108" y="2202260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大数据采集与分析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6767690" y="3057577"/>
            <a:ext cx="3129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Big Data Mining &amp; Analysis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7255" y="4161447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77255" y="3000147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5" t="3765" b="3990"/>
          <a:stretch/>
        </p:blipFill>
        <p:spPr>
          <a:xfrm>
            <a:off x="-24680" y="-99391"/>
            <a:ext cx="5448992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369E93-DC75-4C56-A49A-FDCDAC22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47" y="30796"/>
            <a:ext cx="6152606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28C7B6-C5E7-426F-8473-9C7A0F0F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3" y="1092399"/>
            <a:ext cx="5082642" cy="57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CA743-6976-40BF-BAB2-9CF152D2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808529"/>
            <a:ext cx="7128792" cy="5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7287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443840"/>
            <a:ext cx="10657184" cy="397031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超文本传输协议（</a:t>
            </a:r>
            <a:r>
              <a:rPr lang="en-US" altLang="zh-CN" sz="2800" dirty="0"/>
              <a:t>HTTP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Transfer Protocol)</a:t>
            </a:r>
            <a:r>
              <a:rPr lang="zh-CN" altLang="en-US" sz="2800" dirty="0"/>
              <a:t>是互联网上应用最为广泛的一种网络传输协议，所有的</a:t>
            </a:r>
            <a:r>
              <a:rPr lang="en-US" altLang="zh-CN" sz="2800" dirty="0"/>
              <a:t>WWW</a:t>
            </a:r>
            <a:r>
              <a:rPr lang="zh-CN" altLang="en-US" sz="2800" dirty="0"/>
              <a:t>文件都必须遵守这个标准。设计</a:t>
            </a:r>
            <a:r>
              <a:rPr lang="en-US" altLang="zh-CN" sz="2800" dirty="0"/>
              <a:t>HTTP</a:t>
            </a:r>
            <a:r>
              <a:rPr lang="zh-CN" altLang="en-US" sz="2800" dirty="0"/>
              <a:t>最初的目的是为了提供一种发布和接收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页面的方法。 </a:t>
            </a:r>
            <a:r>
              <a:rPr lang="en-US" altLang="zh-CN" sz="2800" dirty="0"/>
              <a:t>1960</a:t>
            </a:r>
            <a:r>
              <a:rPr lang="zh-CN" altLang="en-US" sz="2800" dirty="0"/>
              <a:t>年美国人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构思了一种通过计算机处理文本信息的方法，并称之为超文本（</a:t>
            </a:r>
            <a:r>
              <a:rPr lang="en-US" altLang="zh-CN" sz="2800" dirty="0"/>
              <a:t>hypertext</a:t>
            </a:r>
            <a:r>
              <a:rPr lang="zh-CN" altLang="en-US" sz="2800" dirty="0"/>
              <a:t>），这成为了</a:t>
            </a:r>
            <a:r>
              <a:rPr lang="en-US" altLang="zh-CN" sz="2800" dirty="0"/>
              <a:t>HTTP</a:t>
            </a:r>
            <a:r>
              <a:rPr lang="zh-CN" altLang="en-US" sz="2800" dirty="0"/>
              <a:t>超文本传输协议标准架构的发展根基。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组织协调万维网协会（</a:t>
            </a:r>
            <a:r>
              <a:rPr lang="en-US" altLang="zh-CN" sz="2800" dirty="0"/>
              <a:t>World Wide Web Consortium</a:t>
            </a:r>
            <a:r>
              <a:rPr lang="zh-CN" altLang="en-US" sz="2800" dirty="0"/>
              <a:t>）和互联网工程工作小组（</a:t>
            </a:r>
            <a:r>
              <a:rPr lang="en-US" altLang="zh-CN" sz="2800" dirty="0"/>
              <a:t>Internet Engineering Task Force </a:t>
            </a:r>
            <a:r>
              <a:rPr lang="zh-CN" altLang="en-US" sz="2800" dirty="0"/>
              <a:t>）共同合作研究，最终发布了一系列的 </a:t>
            </a:r>
            <a:r>
              <a:rPr lang="en-US" altLang="zh-CN" sz="2800" dirty="0"/>
              <a:t>RFC</a:t>
            </a:r>
            <a:r>
              <a:rPr lang="zh-CN" altLang="en-US" sz="2800" dirty="0"/>
              <a:t>，其中著名的</a:t>
            </a:r>
            <a:r>
              <a:rPr lang="en-US" altLang="zh-CN" sz="2800" dirty="0"/>
              <a:t>RFC 2616</a:t>
            </a:r>
            <a:r>
              <a:rPr lang="zh-CN" altLang="en-US" sz="2800" dirty="0"/>
              <a:t>定义了</a:t>
            </a:r>
            <a:r>
              <a:rPr lang="en-US" altLang="zh-CN" sz="2800" dirty="0"/>
              <a:t>HTTP 1.1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331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069299"/>
            <a:ext cx="11501369" cy="138499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报文：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用于 </a:t>
            </a:r>
            <a:r>
              <a:rPr lang="en-US" altLang="zh-CN" sz="2800" dirty="0"/>
              <a:t>HTTP </a:t>
            </a:r>
            <a:r>
              <a:rPr lang="zh-CN" altLang="en-US" sz="2800" dirty="0"/>
              <a:t>协议交互的信息被称为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报文。请求端（客户端）的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报文叫做请求报文，响应端（服务器端）的叫做响应报文。</a:t>
            </a:r>
            <a:endParaRPr lang="en-US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AC9CAA-21F1-4D48-B51B-5EB17670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683037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180783"/>
            <a:ext cx="1150136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报文的结构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BF27C8-F184-49DE-9772-1AA8C39B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976065"/>
            <a:ext cx="692564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5" y="1866304"/>
            <a:ext cx="4811975" cy="43396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请求报文和响应报文的结构</a:t>
            </a:r>
            <a:endParaRPr lang="en-US" altLang="zh-CN" sz="2800" dirty="0"/>
          </a:p>
          <a:p>
            <a:pPr fontAlgn="ctr"/>
            <a:endParaRPr lang="en-US" altLang="zh-CN" sz="2800" dirty="0"/>
          </a:p>
          <a:p>
            <a:pPr fontAlgn="ctr"/>
            <a:r>
              <a:rPr lang="zh-CN" altLang="en-US" sz="2400" dirty="0"/>
              <a:t>报文的首部内容由以下数据组成：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请求行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包含用于请求的方法，请求 </a:t>
            </a:r>
            <a:r>
              <a:rPr lang="en-US" altLang="zh-CN" sz="2400" dirty="0"/>
              <a:t>URI </a:t>
            </a:r>
            <a:r>
              <a:rPr lang="zh-CN" altLang="en-US" sz="2400" dirty="0"/>
              <a:t>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状态行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包含表明响应结果的状态码，原因短语和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首部字段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包含表示请求和响应的各种条件和属性的各类首部。</a:t>
            </a:r>
          </a:p>
          <a:p>
            <a:pPr fontAlgn="ctr"/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0F2373-9424-4BF9-9D9B-BB24995D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685237"/>
            <a:ext cx="6697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网页结构</a:t>
            </a:r>
          </a:p>
        </p:txBody>
      </p:sp>
    </p:spTree>
    <p:extLst>
      <p:ext uri="{BB962C8B-B14F-4D97-AF65-F5344CB8AC3E}">
        <p14:creationId xmlns:p14="http://schemas.microsoft.com/office/powerpoint/2010/main" val="39395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74728"/>
            <a:ext cx="10657184" cy="31085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fontAlgn="ctr"/>
            <a:r>
              <a:rPr lang="zh-CN" altLang="en-US" sz="2800" dirty="0"/>
              <a:t>统一资源定位符（</a:t>
            </a:r>
            <a:r>
              <a:rPr lang="en-US" altLang="zh-CN" sz="2800" dirty="0"/>
              <a:t>Uniform Resource Locator</a:t>
            </a:r>
            <a:r>
              <a:rPr lang="zh-CN" altLang="en-US" sz="2800" dirty="0"/>
              <a:t>，缩写为</a:t>
            </a:r>
            <a:r>
              <a:rPr lang="en-US" altLang="zh-CN" sz="2800" dirty="0"/>
              <a:t>URL</a:t>
            </a:r>
            <a:r>
              <a:rPr lang="zh-CN" altLang="en-US" sz="2800" dirty="0"/>
              <a:t>），又叫做网页地址，是互联网上标准的资源的地址（</a:t>
            </a:r>
            <a:r>
              <a:rPr lang="en-US" altLang="zh-CN" sz="2800" dirty="0"/>
              <a:t>Address</a:t>
            </a:r>
            <a:r>
              <a:rPr lang="zh-CN" altLang="en-US" sz="2800" dirty="0"/>
              <a:t>）。互联网上的每个文件都有一个唯一的</a:t>
            </a:r>
            <a:r>
              <a:rPr lang="en-US" altLang="zh-CN" sz="2800" dirty="0"/>
              <a:t>URL</a:t>
            </a:r>
            <a:r>
              <a:rPr lang="zh-CN" altLang="en-US" sz="2800" dirty="0"/>
              <a:t>，它包含的信息指出文件的位置以及浏览器应该怎么处理它。它最初是由蒂姆</a:t>
            </a:r>
            <a:r>
              <a:rPr lang="en-US" altLang="zh-CN" sz="2800" dirty="0"/>
              <a:t>·</a:t>
            </a:r>
            <a:r>
              <a:rPr lang="zh-CN" altLang="en-US" sz="2800" dirty="0"/>
              <a:t>伯纳斯</a:t>
            </a:r>
            <a:r>
              <a:rPr lang="en-US" altLang="zh-CN" sz="2800" dirty="0"/>
              <a:t>-</a:t>
            </a:r>
            <a:r>
              <a:rPr lang="zh-CN" altLang="en-US" sz="2800" dirty="0"/>
              <a:t>李发明用来作为万维网的地址的。现在它已经被万维网联盟编制为因特网标准</a:t>
            </a:r>
            <a:r>
              <a:rPr lang="en-US" altLang="zh-CN" sz="2800" dirty="0"/>
              <a:t>RFC1738</a:t>
            </a:r>
            <a:r>
              <a:rPr lang="zh-CN" altLang="en-US" sz="2800" dirty="0"/>
              <a:t>了。统一资源定位符的开始，一般会标志着一个计算机网络所使用的网络协议。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621CFC-C5E3-4CB2-AA56-2EF56A98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3" y="1557373"/>
            <a:ext cx="105015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网页一般由三部分组成:HTML标签、CSS样式、JavaScript语句。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HTML:&lt;&gt; 标签语言,整个网页的结构部分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CSS:&lt;a class=''&gt; 网页的样式实现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JavaScript:&lt;script&gt;网页功能实现</a:t>
            </a:r>
          </a:p>
        </p:txBody>
      </p:sp>
    </p:spTree>
    <p:extLst>
      <p:ext uri="{BB962C8B-B14F-4D97-AF65-F5344CB8AC3E}">
        <p14:creationId xmlns:p14="http://schemas.microsoft.com/office/powerpoint/2010/main" val="3238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8135" y="3451961"/>
            <a:ext cx="118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CONTENTS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66426" y="1311885"/>
            <a:ext cx="481012" cy="479425"/>
            <a:chOff x="5810250" y="2244726"/>
            <a:chExt cx="481012" cy="479425"/>
          </a:xfrm>
        </p:grpSpPr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66426" y="260648"/>
            <a:ext cx="481012" cy="479425"/>
            <a:chOff x="5810250" y="2244726"/>
            <a:chExt cx="481012" cy="479425"/>
          </a:xfrm>
        </p:grpSpPr>
        <p:sp>
          <p:nvSpPr>
            <p:cNvPr id="6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466426" y="2623028"/>
            <a:ext cx="481012" cy="479425"/>
            <a:chOff x="5810250" y="2244726"/>
            <a:chExt cx="481012" cy="479425"/>
          </a:xfrm>
        </p:grpSpPr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466426" y="3934171"/>
            <a:ext cx="481012" cy="479425"/>
            <a:chOff x="5810250" y="2244726"/>
            <a:chExt cx="481012" cy="479425"/>
          </a:xfrm>
        </p:grpSpPr>
        <p:sp>
          <p:nvSpPr>
            <p:cNvPr id="11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7054245" y="299542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计算机广告系统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7054245" y="1351288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网络爬虫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054245" y="2662940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HTTP</a:t>
            </a:r>
            <a:r>
              <a:rPr lang="zh-CN" altLang="en-US" sz="2000" dirty="0">
                <a:latin typeface="Agency FB" panose="020B0503020202020204" pitchFamily="34" charset="0"/>
              </a:rPr>
              <a:t>协议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054245" y="3992909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网页结构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6484710" y="30919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01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6484710" y="135551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6484710" y="268491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03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6484710" y="3967479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grpSp>
        <p:nvGrpSpPr>
          <p:cNvPr id="334" name="组合 333"/>
          <p:cNvGrpSpPr/>
          <p:nvPr/>
        </p:nvGrpSpPr>
        <p:grpSpPr>
          <a:xfrm>
            <a:off x="1215569" y="1456867"/>
            <a:ext cx="3713304" cy="3715670"/>
            <a:chOff x="594320" y="877051"/>
            <a:chExt cx="4989661" cy="4992840"/>
          </a:xfrm>
        </p:grpSpPr>
        <p:sp>
          <p:nvSpPr>
            <p:cNvPr id="269" name="Freeform 70"/>
            <p:cNvSpPr>
              <a:spLocks noEditPoints="1"/>
            </p:cNvSpPr>
            <p:nvPr/>
          </p:nvSpPr>
          <p:spPr bwMode="auto">
            <a:xfrm>
              <a:off x="4032147" y="2003687"/>
              <a:ext cx="595398" cy="555219"/>
            </a:xfrm>
            <a:custGeom>
              <a:avLst/>
              <a:gdLst>
                <a:gd name="T0" fmla="*/ 27 w 113"/>
                <a:gd name="T1" fmla="*/ 98 h 106"/>
                <a:gd name="T2" fmla="*/ 8 w 113"/>
                <a:gd name="T3" fmla="*/ 76 h 106"/>
                <a:gd name="T4" fmla="*/ 76 w 113"/>
                <a:gd name="T5" fmla="*/ 9 h 106"/>
                <a:gd name="T6" fmla="*/ 104 w 113"/>
                <a:gd name="T7" fmla="*/ 43 h 106"/>
                <a:gd name="T8" fmla="*/ 27 w 113"/>
                <a:gd name="T9" fmla="*/ 98 h 106"/>
                <a:gd name="T10" fmla="*/ 76 w 113"/>
                <a:gd name="T11" fmla="*/ 0 h 106"/>
                <a:gd name="T12" fmla="*/ 0 w 113"/>
                <a:gd name="T13" fmla="*/ 76 h 106"/>
                <a:gd name="T14" fmla="*/ 25 w 113"/>
                <a:gd name="T15" fmla="*/ 106 h 106"/>
                <a:gd name="T16" fmla="*/ 113 w 113"/>
                <a:gd name="T17" fmla="*/ 44 h 106"/>
                <a:gd name="T18" fmla="*/ 76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27" y="98"/>
                  </a:moveTo>
                  <a:cubicBezTo>
                    <a:pt x="21" y="90"/>
                    <a:pt x="15" y="83"/>
                    <a:pt x="8" y="76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6" y="19"/>
                    <a:pt x="96" y="31"/>
                    <a:pt x="104" y="43"/>
                  </a:cubicBezTo>
                  <a:cubicBezTo>
                    <a:pt x="27" y="98"/>
                    <a:pt x="27" y="98"/>
                    <a:pt x="27" y="98"/>
                  </a:cubicBezTo>
                  <a:moveTo>
                    <a:pt x="76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9" y="86"/>
                    <a:pt x="18" y="96"/>
                    <a:pt x="25" y="106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02" y="29"/>
                    <a:pt x="89" y="14"/>
                    <a:pt x="7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1"/>
            <p:cNvSpPr>
              <a:spLocks noEditPoints="1"/>
            </p:cNvSpPr>
            <p:nvPr/>
          </p:nvSpPr>
          <p:spPr bwMode="auto">
            <a:xfrm>
              <a:off x="4211131" y="2317824"/>
              <a:ext cx="617314" cy="493123"/>
            </a:xfrm>
            <a:custGeom>
              <a:avLst/>
              <a:gdLst>
                <a:gd name="T0" fmla="*/ 22 w 117"/>
                <a:gd name="T1" fmla="*/ 86 h 94"/>
                <a:gd name="T2" fmla="*/ 8 w 117"/>
                <a:gd name="T3" fmla="*/ 60 h 94"/>
                <a:gd name="T4" fmla="*/ 88 w 117"/>
                <a:gd name="T5" fmla="*/ 8 h 94"/>
                <a:gd name="T6" fmla="*/ 109 w 117"/>
                <a:gd name="T7" fmla="*/ 48 h 94"/>
                <a:gd name="T8" fmla="*/ 22 w 117"/>
                <a:gd name="T9" fmla="*/ 86 h 94"/>
                <a:gd name="T10" fmla="*/ 90 w 117"/>
                <a:gd name="T11" fmla="*/ 0 h 94"/>
                <a:gd name="T12" fmla="*/ 0 w 117"/>
                <a:gd name="T13" fmla="*/ 59 h 94"/>
                <a:gd name="T14" fmla="*/ 19 w 117"/>
                <a:gd name="T15" fmla="*/ 94 h 94"/>
                <a:gd name="T16" fmla="*/ 117 w 117"/>
                <a:gd name="T17" fmla="*/ 51 h 94"/>
                <a:gd name="T18" fmla="*/ 90 w 117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4">
                  <a:moveTo>
                    <a:pt x="22" y="86"/>
                  </a:moveTo>
                  <a:cubicBezTo>
                    <a:pt x="18" y="77"/>
                    <a:pt x="13" y="69"/>
                    <a:pt x="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6" y="21"/>
                    <a:pt x="103" y="34"/>
                    <a:pt x="109" y="48"/>
                  </a:cubicBezTo>
                  <a:cubicBezTo>
                    <a:pt x="22" y="86"/>
                    <a:pt x="22" y="86"/>
                    <a:pt x="22" y="86"/>
                  </a:cubicBezTo>
                  <a:moveTo>
                    <a:pt x="9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" y="70"/>
                    <a:pt x="13" y="82"/>
                    <a:pt x="19" y="94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0" y="33"/>
                    <a:pt x="101" y="16"/>
                    <a:pt x="9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72"/>
            <p:cNvSpPr>
              <a:spLocks noEditPoints="1"/>
            </p:cNvSpPr>
            <p:nvPr/>
          </p:nvSpPr>
          <p:spPr bwMode="auto">
            <a:xfrm>
              <a:off x="4338978" y="2679446"/>
              <a:ext cx="613663" cy="405457"/>
            </a:xfrm>
            <a:custGeom>
              <a:avLst/>
              <a:gdLst>
                <a:gd name="T0" fmla="*/ 16 w 117"/>
                <a:gd name="T1" fmla="*/ 69 h 77"/>
                <a:gd name="T2" fmla="*/ 8 w 117"/>
                <a:gd name="T3" fmla="*/ 42 h 77"/>
                <a:gd name="T4" fmla="*/ 97 w 117"/>
                <a:gd name="T5" fmla="*/ 8 h 77"/>
                <a:gd name="T6" fmla="*/ 110 w 117"/>
                <a:gd name="T7" fmla="*/ 51 h 77"/>
                <a:gd name="T8" fmla="*/ 16 w 117"/>
                <a:gd name="T9" fmla="*/ 69 h 77"/>
                <a:gd name="T10" fmla="*/ 101 w 117"/>
                <a:gd name="T11" fmla="*/ 0 h 77"/>
                <a:gd name="T12" fmla="*/ 0 w 117"/>
                <a:gd name="T13" fmla="*/ 38 h 77"/>
                <a:gd name="T14" fmla="*/ 12 w 117"/>
                <a:gd name="T15" fmla="*/ 77 h 77"/>
                <a:gd name="T16" fmla="*/ 117 w 117"/>
                <a:gd name="T17" fmla="*/ 55 h 77"/>
                <a:gd name="T18" fmla="*/ 101 w 117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77">
                  <a:moveTo>
                    <a:pt x="16" y="69"/>
                  </a:moveTo>
                  <a:cubicBezTo>
                    <a:pt x="14" y="60"/>
                    <a:pt x="11" y="51"/>
                    <a:pt x="8" y="42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2" y="22"/>
                    <a:pt x="106" y="36"/>
                    <a:pt x="110" y="51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0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5" y="51"/>
                    <a:pt x="9" y="64"/>
                    <a:pt x="12" y="77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3" y="37"/>
                    <a:pt x="108" y="18"/>
                    <a:pt x="10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73"/>
            <p:cNvSpPr>
              <a:spLocks noEditPoints="1"/>
            </p:cNvSpPr>
            <p:nvPr/>
          </p:nvSpPr>
          <p:spPr bwMode="auto">
            <a:xfrm>
              <a:off x="4412034" y="3070292"/>
              <a:ext cx="584441" cy="303180"/>
            </a:xfrm>
            <a:custGeom>
              <a:avLst/>
              <a:gdLst>
                <a:gd name="T0" fmla="*/ 105 w 111"/>
                <a:gd name="T1" fmla="*/ 52 h 58"/>
                <a:gd name="T2" fmla="*/ 9 w 111"/>
                <a:gd name="T3" fmla="*/ 51 h 58"/>
                <a:gd name="T4" fmla="*/ 7 w 111"/>
                <a:gd name="T5" fmla="*/ 22 h 58"/>
                <a:gd name="T6" fmla="*/ 101 w 111"/>
                <a:gd name="T7" fmla="*/ 7 h 58"/>
                <a:gd name="T8" fmla="*/ 105 w 111"/>
                <a:gd name="T9" fmla="*/ 52 h 58"/>
                <a:gd name="T10" fmla="*/ 106 w 111"/>
                <a:gd name="T11" fmla="*/ 0 h 58"/>
                <a:gd name="T12" fmla="*/ 0 w 111"/>
                <a:gd name="T13" fmla="*/ 17 h 58"/>
                <a:gd name="T14" fmla="*/ 3 w 111"/>
                <a:gd name="T15" fmla="*/ 57 h 58"/>
                <a:gd name="T16" fmla="*/ 111 w 111"/>
                <a:gd name="T17" fmla="*/ 58 h 58"/>
                <a:gd name="T18" fmla="*/ 106 w 111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58">
                  <a:moveTo>
                    <a:pt x="105" y="52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41"/>
                    <a:pt x="8" y="32"/>
                    <a:pt x="7" y="22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22"/>
                    <a:pt x="104" y="37"/>
                    <a:pt x="105" y="52"/>
                  </a:cubicBezTo>
                  <a:moveTo>
                    <a:pt x="106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30"/>
                    <a:pt x="3" y="44"/>
                    <a:pt x="3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39"/>
                    <a:pt x="109" y="20"/>
                    <a:pt x="10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74"/>
            <p:cNvSpPr>
              <a:spLocks noEditPoints="1"/>
            </p:cNvSpPr>
            <p:nvPr/>
          </p:nvSpPr>
          <p:spPr bwMode="auto">
            <a:xfrm>
              <a:off x="4401074" y="3450178"/>
              <a:ext cx="588092" cy="328748"/>
            </a:xfrm>
            <a:custGeom>
              <a:avLst/>
              <a:gdLst>
                <a:gd name="T0" fmla="*/ 100 w 112"/>
                <a:gd name="T1" fmla="*/ 55 h 63"/>
                <a:gd name="T2" fmla="*/ 7 w 112"/>
                <a:gd name="T3" fmla="*/ 35 h 63"/>
                <a:gd name="T4" fmla="*/ 10 w 112"/>
                <a:gd name="T5" fmla="*/ 6 h 63"/>
                <a:gd name="T6" fmla="*/ 106 w 112"/>
                <a:gd name="T7" fmla="*/ 11 h 63"/>
                <a:gd name="T8" fmla="*/ 100 w 112"/>
                <a:gd name="T9" fmla="*/ 55 h 63"/>
                <a:gd name="T10" fmla="*/ 5 w 112"/>
                <a:gd name="T11" fmla="*/ 0 h 63"/>
                <a:gd name="T12" fmla="*/ 0 w 112"/>
                <a:gd name="T13" fmla="*/ 39 h 63"/>
                <a:gd name="T14" fmla="*/ 104 w 112"/>
                <a:gd name="T15" fmla="*/ 63 h 63"/>
                <a:gd name="T16" fmla="*/ 112 w 112"/>
                <a:gd name="T17" fmla="*/ 5 h 63"/>
                <a:gd name="T18" fmla="*/ 5 w 11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63">
                  <a:moveTo>
                    <a:pt x="100" y="5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25"/>
                    <a:pt x="10" y="16"/>
                    <a:pt x="10" y="6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5" y="26"/>
                    <a:pt x="103" y="41"/>
                    <a:pt x="100" y="55"/>
                  </a:cubicBezTo>
                  <a:moveTo>
                    <a:pt x="5" y="0"/>
                  </a:moveTo>
                  <a:cubicBezTo>
                    <a:pt x="4" y="13"/>
                    <a:pt x="2" y="26"/>
                    <a:pt x="0" y="39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8" y="44"/>
                    <a:pt x="111" y="25"/>
                    <a:pt x="112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75"/>
            <p:cNvSpPr>
              <a:spLocks noEditPoints="1"/>
            </p:cNvSpPr>
            <p:nvPr/>
          </p:nvSpPr>
          <p:spPr bwMode="auto">
            <a:xfrm>
              <a:off x="4313408" y="3731439"/>
              <a:ext cx="613663" cy="431025"/>
            </a:xfrm>
            <a:custGeom>
              <a:avLst/>
              <a:gdLst>
                <a:gd name="T0" fmla="*/ 94 w 117"/>
                <a:gd name="T1" fmla="*/ 74 h 82"/>
                <a:gd name="T2" fmla="*/ 8 w 117"/>
                <a:gd name="T3" fmla="*/ 34 h 82"/>
                <a:gd name="T4" fmla="*/ 17 w 117"/>
                <a:gd name="T5" fmla="*/ 7 h 82"/>
                <a:gd name="T6" fmla="*/ 109 w 117"/>
                <a:gd name="T7" fmla="*/ 32 h 82"/>
                <a:gd name="T8" fmla="*/ 94 w 117"/>
                <a:gd name="T9" fmla="*/ 74 h 82"/>
                <a:gd name="T10" fmla="*/ 13 w 117"/>
                <a:gd name="T11" fmla="*/ 0 h 82"/>
                <a:gd name="T12" fmla="*/ 0 w 117"/>
                <a:gd name="T13" fmla="*/ 37 h 82"/>
                <a:gd name="T14" fmla="*/ 97 w 117"/>
                <a:gd name="T15" fmla="*/ 82 h 82"/>
                <a:gd name="T16" fmla="*/ 117 w 117"/>
                <a:gd name="T17" fmla="*/ 27 h 82"/>
                <a:gd name="T18" fmla="*/ 13 w 117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82">
                  <a:moveTo>
                    <a:pt x="94" y="7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11" y="25"/>
                    <a:pt x="14" y="16"/>
                    <a:pt x="17" y="7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46"/>
                    <a:pt x="100" y="60"/>
                    <a:pt x="94" y="74"/>
                  </a:cubicBezTo>
                  <a:moveTo>
                    <a:pt x="13" y="0"/>
                  </a:moveTo>
                  <a:cubicBezTo>
                    <a:pt x="9" y="13"/>
                    <a:pt x="5" y="25"/>
                    <a:pt x="0" y="37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5" y="65"/>
                    <a:pt x="112" y="46"/>
                    <a:pt x="117" y="2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76"/>
            <p:cNvSpPr>
              <a:spLocks noEditPoints="1"/>
            </p:cNvSpPr>
            <p:nvPr/>
          </p:nvSpPr>
          <p:spPr bwMode="auto">
            <a:xfrm>
              <a:off x="4163646" y="3994438"/>
              <a:ext cx="617314" cy="515040"/>
            </a:xfrm>
            <a:custGeom>
              <a:avLst/>
              <a:gdLst>
                <a:gd name="T0" fmla="*/ 85 w 117"/>
                <a:gd name="T1" fmla="*/ 90 h 98"/>
                <a:gd name="T2" fmla="*/ 9 w 117"/>
                <a:gd name="T3" fmla="*/ 33 h 98"/>
                <a:gd name="T4" fmla="*/ 24 w 117"/>
                <a:gd name="T5" fmla="*/ 9 h 98"/>
                <a:gd name="T6" fmla="*/ 109 w 117"/>
                <a:gd name="T7" fmla="*/ 52 h 98"/>
                <a:gd name="T8" fmla="*/ 85 w 117"/>
                <a:gd name="T9" fmla="*/ 90 h 98"/>
                <a:gd name="T10" fmla="*/ 21 w 117"/>
                <a:gd name="T11" fmla="*/ 0 h 98"/>
                <a:gd name="T12" fmla="*/ 0 w 117"/>
                <a:gd name="T13" fmla="*/ 34 h 98"/>
                <a:gd name="T14" fmla="*/ 87 w 117"/>
                <a:gd name="T15" fmla="*/ 98 h 98"/>
                <a:gd name="T16" fmla="*/ 117 w 117"/>
                <a:gd name="T17" fmla="*/ 49 h 98"/>
                <a:gd name="T18" fmla="*/ 21 w 11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8">
                  <a:moveTo>
                    <a:pt x="85" y="90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14" y="25"/>
                    <a:pt x="19" y="17"/>
                    <a:pt x="24" y="9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2" y="65"/>
                    <a:pt x="94" y="78"/>
                    <a:pt x="85" y="90"/>
                  </a:cubicBezTo>
                  <a:moveTo>
                    <a:pt x="21" y="0"/>
                  </a:moveTo>
                  <a:cubicBezTo>
                    <a:pt x="15" y="12"/>
                    <a:pt x="8" y="24"/>
                    <a:pt x="0" y="34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8" y="83"/>
                    <a:pt x="108" y="67"/>
                    <a:pt x="117" y="4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7"/>
            <p:cNvSpPr>
              <a:spLocks noEditPoints="1"/>
            </p:cNvSpPr>
            <p:nvPr/>
          </p:nvSpPr>
          <p:spPr bwMode="auto">
            <a:xfrm>
              <a:off x="3977355" y="4239173"/>
              <a:ext cx="580787" cy="577135"/>
            </a:xfrm>
            <a:custGeom>
              <a:avLst/>
              <a:gdLst>
                <a:gd name="T0" fmla="*/ 71 w 111"/>
                <a:gd name="T1" fmla="*/ 101 h 110"/>
                <a:gd name="T2" fmla="*/ 8 w 111"/>
                <a:gd name="T3" fmla="*/ 29 h 110"/>
                <a:gd name="T4" fmla="*/ 28 w 111"/>
                <a:gd name="T5" fmla="*/ 9 h 110"/>
                <a:gd name="T6" fmla="*/ 102 w 111"/>
                <a:gd name="T7" fmla="*/ 69 h 110"/>
                <a:gd name="T8" fmla="*/ 71 w 111"/>
                <a:gd name="T9" fmla="*/ 101 h 110"/>
                <a:gd name="T10" fmla="*/ 27 w 111"/>
                <a:gd name="T11" fmla="*/ 0 h 110"/>
                <a:gd name="T12" fmla="*/ 0 w 111"/>
                <a:gd name="T13" fmla="*/ 29 h 110"/>
                <a:gd name="T14" fmla="*/ 71 w 111"/>
                <a:gd name="T15" fmla="*/ 110 h 110"/>
                <a:gd name="T16" fmla="*/ 111 w 111"/>
                <a:gd name="T17" fmla="*/ 68 h 110"/>
                <a:gd name="T18" fmla="*/ 27 w 111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71" y="101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15" y="23"/>
                    <a:pt x="22" y="16"/>
                    <a:pt x="28" y="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92" y="80"/>
                    <a:pt x="82" y="91"/>
                    <a:pt x="71" y="101"/>
                  </a:cubicBezTo>
                  <a:moveTo>
                    <a:pt x="27" y="0"/>
                  </a:moveTo>
                  <a:cubicBezTo>
                    <a:pt x="19" y="11"/>
                    <a:pt x="9" y="20"/>
                    <a:pt x="0" y="2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85" y="97"/>
                    <a:pt x="98" y="83"/>
                    <a:pt x="111" y="68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78"/>
            <p:cNvSpPr>
              <a:spLocks noEditPoints="1"/>
            </p:cNvSpPr>
            <p:nvPr/>
          </p:nvSpPr>
          <p:spPr bwMode="auto">
            <a:xfrm>
              <a:off x="3739927" y="4436422"/>
              <a:ext cx="529648" cy="617317"/>
            </a:xfrm>
            <a:custGeom>
              <a:avLst/>
              <a:gdLst>
                <a:gd name="T0" fmla="*/ 55 w 101"/>
                <a:gd name="T1" fmla="*/ 108 h 117"/>
                <a:gd name="T2" fmla="*/ 9 w 101"/>
                <a:gd name="T3" fmla="*/ 25 h 117"/>
                <a:gd name="T4" fmla="*/ 32 w 101"/>
                <a:gd name="T5" fmla="*/ 9 h 117"/>
                <a:gd name="T6" fmla="*/ 92 w 101"/>
                <a:gd name="T7" fmla="*/ 83 h 117"/>
                <a:gd name="T8" fmla="*/ 55 w 101"/>
                <a:gd name="T9" fmla="*/ 108 h 117"/>
                <a:gd name="T10" fmla="*/ 33 w 101"/>
                <a:gd name="T11" fmla="*/ 0 h 117"/>
                <a:gd name="T12" fmla="*/ 0 w 101"/>
                <a:gd name="T13" fmla="*/ 23 h 117"/>
                <a:gd name="T14" fmla="*/ 53 w 101"/>
                <a:gd name="T15" fmla="*/ 117 h 117"/>
                <a:gd name="T16" fmla="*/ 101 w 101"/>
                <a:gd name="T17" fmla="*/ 84 h 117"/>
                <a:gd name="T18" fmla="*/ 33 w 101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7">
                  <a:moveTo>
                    <a:pt x="55" y="108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17" y="20"/>
                    <a:pt x="25" y="15"/>
                    <a:pt x="32" y="9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80" y="92"/>
                    <a:pt x="68" y="101"/>
                    <a:pt x="55" y="108"/>
                  </a:cubicBezTo>
                  <a:moveTo>
                    <a:pt x="33" y="0"/>
                  </a:moveTo>
                  <a:cubicBezTo>
                    <a:pt x="23" y="9"/>
                    <a:pt x="12" y="16"/>
                    <a:pt x="0" y="23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70" y="107"/>
                    <a:pt x="86" y="96"/>
                    <a:pt x="101" y="8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79"/>
            <p:cNvSpPr>
              <a:spLocks noEditPoints="1"/>
            </p:cNvSpPr>
            <p:nvPr/>
          </p:nvSpPr>
          <p:spPr bwMode="auto">
            <a:xfrm>
              <a:off x="3476928" y="4593489"/>
              <a:ext cx="452942" cy="620968"/>
            </a:xfrm>
            <a:custGeom>
              <a:avLst/>
              <a:gdLst>
                <a:gd name="T0" fmla="*/ 36 w 86"/>
                <a:gd name="T1" fmla="*/ 110 h 118"/>
                <a:gd name="T2" fmla="*/ 8 w 86"/>
                <a:gd name="T3" fmla="*/ 19 h 118"/>
                <a:gd name="T4" fmla="*/ 35 w 86"/>
                <a:gd name="T5" fmla="*/ 8 h 118"/>
                <a:gd name="T6" fmla="*/ 78 w 86"/>
                <a:gd name="T7" fmla="*/ 93 h 118"/>
                <a:gd name="T8" fmla="*/ 36 w 86"/>
                <a:gd name="T9" fmla="*/ 110 h 118"/>
                <a:gd name="T10" fmla="*/ 37 w 86"/>
                <a:gd name="T11" fmla="*/ 0 h 118"/>
                <a:gd name="T12" fmla="*/ 0 w 86"/>
                <a:gd name="T13" fmla="*/ 15 h 118"/>
                <a:gd name="T14" fmla="*/ 33 w 86"/>
                <a:gd name="T15" fmla="*/ 118 h 118"/>
                <a:gd name="T16" fmla="*/ 86 w 86"/>
                <a:gd name="T17" fmla="*/ 96 h 118"/>
                <a:gd name="T18" fmla="*/ 37 w 86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18">
                  <a:moveTo>
                    <a:pt x="36" y="11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7" y="16"/>
                    <a:pt x="26" y="12"/>
                    <a:pt x="35" y="8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64" y="100"/>
                    <a:pt x="50" y="105"/>
                    <a:pt x="36" y="110"/>
                  </a:cubicBezTo>
                  <a:moveTo>
                    <a:pt x="37" y="0"/>
                  </a:moveTo>
                  <a:cubicBezTo>
                    <a:pt x="25" y="6"/>
                    <a:pt x="13" y="11"/>
                    <a:pt x="0" y="15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51" y="112"/>
                    <a:pt x="68" y="105"/>
                    <a:pt x="86" y="9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80"/>
            <p:cNvSpPr>
              <a:spLocks noEditPoints="1"/>
            </p:cNvSpPr>
            <p:nvPr/>
          </p:nvSpPr>
          <p:spPr bwMode="auto">
            <a:xfrm>
              <a:off x="3199319" y="4695766"/>
              <a:ext cx="350664" cy="599052"/>
            </a:xfrm>
            <a:custGeom>
              <a:avLst/>
              <a:gdLst>
                <a:gd name="T0" fmla="*/ 15 w 67"/>
                <a:gd name="T1" fmla="*/ 108 h 114"/>
                <a:gd name="T2" fmla="*/ 7 w 67"/>
                <a:gd name="T3" fmla="*/ 13 h 114"/>
                <a:gd name="T4" fmla="*/ 35 w 67"/>
                <a:gd name="T5" fmla="*/ 7 h 114"/>
                <a:gd name="T6" fmla="*/ 59 w 67"/>
                <a:gd name="T7" fmla="*/ 100 h 114"/>
                <a:gd name="T8" fmla="*/ 15 w 67"/>
                <a:gd name="T9" fmla="*/ 108 h 114"/>
                <a:gd name="T10" fmla="*/ 39 w 67"/>
                <a:gd name="T11" fmla="*/ 0 h 114"/>
                <a:gd name="T12" fmla="*/ 0 w 67"/>
                <a:gd name="T13" fmla="*/ 7 h 114"/>
                <a:gd name="T14" fmla="*/ 10 w 67"/>
                <a:gd name="T15" fmla="*/ 114 h 114"/>
                <a:gd name="T16" fmla="*/ 67 w 67"/>
                <a:gd name="T17" fmla="*/ 104 h 114"/>
                <a:gd name="T18" fmla="*/ 39 w 6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15" y="108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16" y="11"/>
                    <a:pt x="26" y="10"/>
                    <a:pt x="35" y="7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5" y="103"/>
                    <a:pt x="30" y="106"/>
                    <a:pt x="15" y="108"/>
                  </a:cubicBezTo>
                  <a:moveTo>
                    <a:pt x="39" y="0"/>
                  </a:moveTo>
                  <a:cubicBezTo>
                    <a:pt x="26" y="4"/>
                    <a:pt x="13" y="6"/>
                    <a:pt x="0" y="7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29" y="112"/>
                    <a:pt x="48" y="109"/>
                    <a:pt x="67" y="104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81"/>
            <p:cNvSpPr>
              <a:spLocks noEditPoints="1"/>
            </p:cNvSpPr>
            <p:nvPr/>
          </p:nvSpPr>
          <p:spPr bwMode="auto">
            <a:xfrm>
              <a:off x="2845001" y="4732294"/>
              <a:ext cx="306831" cy="573484"/>
            </a:xfrm>
            <a:custGeom>
              <a:avLst/>
              <a:gdLst>
                <a:gd name="T0" fmla="*/ 40 w 58"/>
                <a:gd name="T1" fmla="*/ 103 h 109"/>
                <a:gd name="T2" fmla="*/ 7 w 58"/>
                <a:gd name="T3" fmla="*/ 102 h 109"/>
                <a:gd name="T4" fmla="*/ 18 w 58"/>
                <a:gd name="T5" fmla="*/ 7 h 109"/>
                <a:gd name="T6" fmla="*/ 40 w 58"/>
                <a:gd name="T7" fmla="*/ 8 h 109"/>
                <a:gd name="T8" fmla="*/ 47 w 58"/>
                <a:gd name="T9" fmla="*/ 8 h 109"/>
                <a:gd name="T10" fmla="*/ 51 w 58"/>
                <a:gd name="T11" fmla="*/ 103 h 109"/>
                <a:gd name="T12" fmla="*/ 40 w 58"/>
                <a:gd name="T13" fmla="*/ 103 h 109"/>
                <a:gd name="T14" fmla="*/ 12 w 58"/>
                <a:gd name="T15" fmla="*/ 0 h 109"/>
                <a:gd name="T16" fmla="*/ 0 w 58"/>
                <a:gd name="T17" fmla="*/ 107 h 109"/>
                <a:gd name="T18" fmla="*/ 40 w 58"/>
                <a:gd name="T19" fmla="*/ 109 h 109"/>
                <a:gd name="T20" fmla="*/ 58 w 58"/>
                <a:gd name="T21" fmla="*/ 109 h 109"/>
                <a:gd name="T22" fmla="*/ 52 w 58"/>
                <a:gd name="T23" fmla="*/ 1 h 109"/>
                <a:gd name="T24" fmla="*/ 40 w 58"/>
                <a:gd name="T25" fmla="*/ 2 h 109"/>
                <a:gd name="T26" fmla="*/ 12 w 58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09">
                  <a:moveTo>
                    <a:pt x="40" y="103"/>
                  </a:moveTo>
                  <a:cubicBezTo>
                    <a:pt x="29" y="103"/>
                    <a:pt x="18" y="103"/>
                    <a:pt x="7" y="10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5" y="7"/>
                    <a:pt x="33" y="8"/>
                    <a:pt x="40" y="8"/>
                  </a:cubicBezTo>
                  <a:cubicBezTo>
                    <a:pt x="42" y="8"/>
                    <a:pt x="44" y="8"/>
                    <a:pt x="47" y="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48" y="103"/>
                    <a:pt x="44" y="103"/>
                    <a:pt x="40" y="103"/>
                  </a:cubicBezTo>
                  <a:moveTo>
                    <a:pt x="12" y="0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13" y="108"/>
                    <a:pt x="27" y="109"/>
                    <a:pt x="40" y="109"/>
                  </a:cubicBezTo>
                  <a:cubicBezTo>
                    <a:pt x="46" y="109"/>
                    <a:pt x="52" y="109"/>
                    <a:pt x="58" y="10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8" y="2"/>
                    <a:pt x="44" y="2"/>
                    <a:pt x="40" y="2"/>
                  </a:cubicBezTo>
                  <a:cubicBezTo>
                    <a:pt x="31" y="2"/>
                    <a:pt x="21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82"/>
            <p:cNvSpPr>
              <a:spLocks noEditPoints="1"/>
            </p:cNvSpPr>
            <p:nvPr/>
          </p:nvSpPr>
          <p:spPr bwMode="auto">
            <a:xfrm>
              <a:off x="2450503" y="4673850"/>
              <a:ext cx="383538" cy="606357"/>
            </a:xfrm>
            <a:custGeom>
              <a:avLst/>
              <a:gdLst>
                <a:gd name="T0" fmla="*/ 51 w 73"/>
                <a:gd name="T1" fmla="*/ 108 h 115"/>
                <a:gd name="T2" fmla="*/ 7 w 73"/>
                <a:gd name="T3" fmla="*/ 98 h 115"/>
                <a:gd name="T4" fmla="*/ 38 w 73"/>
                <a:gd name="T5" fmla="*/ 7 h 115"/>
                <a:gd name="T6" fmla="*/ 66 w 73"/>
                <a:gd name="T7" fmla="*/ 14 h 115"/>
                <a:gd name="T8" fmla="*/ 51 w 73"/>
                <a:gd name="T9" fmla="*/ 108 h 115"/>
                <a:gd name="T10" fmla="*/ 34 w 73"/>
                <a:gd name="T11" fmla="*/ 0 h 115"/>
                <a:gd name="T12" fmla="*/ 0 w 73"/>
                <a:gd name="T13" fmla="*/ 101 h 115"/>
                <a:gd name="T14" fmla="*/ 56 w 73"/>
                <a:gd name="T15" fmla="*/ 115 h 115"/>
                <a:gd name="T16" fmla="*/ 73 w 73"/>
                <a:gd name="T17" fmla="*/ 9 h 115"/>
                <a:gd name="T18" fmla="*/ 34 w 7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5">
                  <a:moveTo>
                    <a:pt x="51" y="108"/>
                  </a:moveTo>
                  <a:cubicBezTo>
                    <a:pt x="36" y="106"/>
                    <a:pt x="21" y="102"/>
                    <a:pt x="7" y="9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7" y="10"/>
                    <a:pt x="56" y="12"/>
                    <a:pt x="66" y="14"/>
                  </a:cubicBezTo>
                  <a:cubicBezTo>
                    <a:pt x="51" y="108"/>
                    <a:pt x="51" y="108"/>
                    <a:pt x="51" y="108"/>
                  </a:cubicBezTo>
                  <a:moveTo>
                    <a:pt x="34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8" y="107"/>
                    <a:pt x="36" y="112"/>
                    <a:pt x="56" y="11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59" y="7"/>
                    <a:pt x="46" y="4"/>
                    <a:pt x="3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83"/>
            <p:cNvSpPr>
              <a:spLocks noEditPoints="1"/>
            </p:cNvSpPr>
            <p:nvPr/>
          </p:nvSpPr>
          <p:spPr bwMode="auto">
            <a:xfrm>
              <a:off x="2077922" y="4553310"/>
              <a:ext cx="478510" cy="620968"/>
            </a:xfrm>
            <a:custGeom>
              <a:avLst/>
              <a:gdLst>
                <a:gd name="T0" fmla="*/ 49 w 91"/>
                <a:gd name="T1" fmla="*/ 110 h 118"/>
                <a:gd name="T2" fmla="*/ 9 w 91"/>
                <a:gd name="T3" fmla="*/ 91 h 118"/>
                <a:gd name="T4" fmla="*/ 57 w 91"/>
                <a:gd name="T5" fmla="*/ 8 h 118"/>
                <a:gd name="T6" fmla="*/ 83 w 91"/>
                <a:gd name="T7" fmla="*/ 21 h 118"/>
                <a:gd name="T8" fmla="*/ 49 w 91"/>
                <a:gd name="T9" fmla="*/ 110 h 118"/>
                <a:gd name="T10" fmla="*/ 55 w 91"/>
                <a:gd name="T11" fmla="*/ 0 h 118"/>
                <a:gd name="T12" fmla="*/ 0 w 91"/>
                <a:gd name="T13" fmla="*/ 93 h 118"/>
                <a:gd name="T14" fmla="*/ 52 w 91"/>
                <a:gd name="T15" fmla="*/ 118 h 118"/>
                <a:gd name="T16" fmla="*/ 91 w 91"/>
                <a:gd name="T17" fmla="*/ 18 h 118"/>
                <a:gd name="T18" fmla="*/ 55 w 91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18">
                  <a:moveTo>
                    <a:pt x="49" y="110"/>
                  </a:moveTo>
                  <a:cubicBezTo>
                    <a:pt x="35" y="104"/>
                    <a:pt x="22" y="98"/>
                    <a:pt x="9" y="91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6" y="13"/>
                    <a:pt x="74" y="17"/>
                    <a:pt x="83" y="21"/>
                  </a:cubicBezTo>
                  <a:cubicBezTo>
                    <a:pt x="49" y="110"/>
                    <a:pt x="49" y="110"/>
                    <a:pt x="49" y="110"/>
                  </a:cubicBezTo>
                  <a:moveTo>
                    <a:pt x="55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7" y="102"/>
                    <a:pt x="34" y="111"/>
                    <a:pt x="52" y="1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9" y="13"/>
                    <a:pt x="67" y="7"/>
                    <a:pt x="5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84"/>
            <p:cNvSpPr>
              <a:spLocks noEditPoints="1"/>
            </p:cNvSpPr>
            <p:nvPr/>
          </p:nvSpPr>
          <p:spPr bwMode="auto">
            <a:xfrm>
              <a:off x="1752828" y="4385283"/>
              <a:ext cx="551565" cy="599052"/>
            </a:xfrm>
            <a:custGeom>
              <a:avLst/>
              <a:gdLst>
                <a:gd name="T0" fmla="*/ 44 w 105"/>
                <a:gd name="T1" fmla="*/ 106 h 114"/>
                <a:gd name="T2" fmla="*/ 9 w 105"/>
                <a:gd name="T3" fmla="*/ 79 h 114"/>
                <a:gd name="T4" fmla="*/ 74 w 105"/>
                <a:gd name="T5" fmla="*/ 8 h 114"/>
                <a:gd name="T6" fmla="*/ 96 w 105"/>
                <a:gd name="T7" fmla="*/ 26 h 114"/>
                <a:gd name="T8" fmla="*/ 44 w 105"/>
                <a:gd name="T9" fmla="*/ 106 h 114"/>
                <a:gd name="T10" fmla="*/ 73 w 105"/>
                <a:gd name="T11" fmla="*/ 0 h 114"/>
                <a:gd name="T12" fmla="*/ 0 w 105"/>
                <a:gd name="T13" fmla="*/ 79 h 114"/>
                <a:gd name="T14" fmla="*/ 46 w 105"/>
                <a:gd name="T15" fmla="*/ 114 h 114"/>
                <a:gd name="T16" fmla="*/ 105 w 105"/>
                <a:gd name="T17" fmla="*/ 24 h 114"/>
                <a:gd name="T18" fmla="*/ 73 w 105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44" y="106"/>
                  </a:moveTo>
                  <a:cubicBezTo>
                    <a:pt x="32" y="98"/>
                    <a:pt x="20" y="88"/>
                    <a:pt x="9" y="7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81" y="15"/>
                    <a:pt x="88" y="21"/>
                    <a:pt x="96" y="26"/>
                  </a:cubicBezTo>
                  <a:cubicBezTo>
                    <a:pt x="44" y="106"/>
                    <a:pt x="44" y="106"/>
                    <a:pt x="44" y="106"/>
                  </a:cubicBezTo>
                  <a:moveTo>
                    <a:pt x="7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4" y="92"/>
                    <a:pt x="29" y="104"/>
                    <a:pt x="46" y="11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93" y="17"/>
                    <a:pt x="83" y="9"/>
                    <a:pt x="7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85"/>
            <p:cNvSpPr>
              <a:spLocks noEditPoints="1"/>
            </p:cNvSpPr>
            <p:nvPr/>
          </p:nvSpPr>
          <p:spPr bwMode="auto">
            <a:xfrm>
              <a:off x="1482524" y="4169770"/>
              <a:ext cx="595398" cy="555219"/>
            </a:xfrm>
            <a:custGeom>
              <a:avLst/>
              <a:gdLst>
                <a:gd name="T0" fmla="*/ 37 w 113"/>
                <a:gd name="T1" fmla="*/ 98 h 106"/>
                <a:gd name="T2" fmla="*/ 8 w 113"/>
                <a:gd name="T3" fmla="*/ 64 h 106"/>
                <a:gd name="T4" fmla="*/ 86 w 113"/>
                <a:gd name="T5" fmla="*/ 9 h 106"/>
                <a:gd name="T6" fmla="*/ 105 w 113"/>
                <a:gd name="T7" fmla="*/ 31 h 106"/>
                <a:gd name="T8" fmla="*/ 37 w 113"/>
                <a:gd name="T9" fmla="*/ 98 h 106"/>
                <a:gd name="T10" fmla="*/ 88 w 113"/>
                <a:gd name="T11" fmla="*/ 0 h 106"/>
                <a:gd name="T12" fmla="*/ 0 w 113"/>
                <a:gd name="T13" fmla="*/ 62 h 106"/>
                <a:gd name="T14" fmla="*/ 37 w 113"/>
                <a:gd name="T15" fmla="*/ 106 h 106"/>
                <a:gd name="T16" fmla="*/ 113 w 113"/>
                <a:gd name="T17" fmla="*/ 31 h 106"/>
                <a:gd name="T18" fmla="*/ 88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37" y="98"/>
                  </a:moveTo>
                  <a:cubicBezTo>
                    <a:pt x="27" y="87"/>
                    <a:pt x="17" y="76"/>
                    <a:pt x="8" y="6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2" y="16"/>
                    <a:pt x="98" y="24"/>
                    <a:pt x="105" y="31"/>
                  </a:cubicBezTo>
                  <a:cubicBezTo>
                    <a:pt x="37" y="98"/>
                    <a:pt x="37" y="98"/>
                    <a:pt x="37" y="98"/>
                  </a:cubicBezTo>
                  <a:moveTo>
                    <a:pt x="88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1" y="78"/>
                    <a:pt x="23" y="93"/>
                    <a:pt x="37" y="10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04" y="21"/>
                    <a:pt x="95" y="11"/>
                    <a:pt x="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9"/>
            <p:cNvSpPr>
              <a:spLocks/>
            </p:cNvSpPr>
            <p:nvPr/>
          </p:nvSpPr>
          <p:spPr bwMode="auto">
            <a:xfrm>
              <a:off x="2019478" y="4122285"/>
              <a:ext cx="284915" cy="284915"/>
            </a:xfrm>
            <a:custGeom>
              <a:avLst/>
              <a:gdLst>
                <a:gd name="T0" fmla="*/ 10 w 54"/>
                <a:gd name="T1" fmla="*/ 0 h 54"/>
                <a:gd name="T2" fmla="*/ 0 w 54"/>
                <a:gd name="T3" fmla="*/ 8 h 54"/>
                <a:gd name="T4" fmla="*/ 46 w 54"/>
                <a:gd name="T5" fmla="*/ 54 h 54"/>
                <a:gd name="T6" fmla="*/ 46 w 54"/>
                <a:gd name="T7" fmla="*/ 54 h 54"/>
                <a:gd name="T8" fmla="*/ 54 w 54"/>
                <a:gd name="T9" fmla="*/ 44 h 54"/>
                <a:gd name="T10" fmla="*/ 10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1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25"/>
                    <a:pt x="29" y="41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37" y="31"/>
                    <a:pt x="23" y="16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90"/>
            <p:cNvSpPr>
              <a:spLocks/>
            </p:cNvSpPr>
            <p:nvPr/>
          </p:nvSpPr>
          <p:spPr bwMode="auto">
            <a:xfrm>
              <a:off x="2556434" y="4509477"/>
              <a:ext cx="339705" cy="153416"/>
            </a:xfrm>
            <a:custGeom>
              <a:avLst/>
              <a:gdLst>
                <a:gd name="T0" fmla="*/ 5 w 65"/>
                <a:gd name="T1" fmla="*/ 0 h 29"/>
                <a:gd name="T2" fmla="*/ 0 w 65"/>
                <a:gd name="T3" fmla="*/ 12 h 29"/>
                <a:gd name="T4" fmla="*/ 63 w 65"/>
                <a:gd name="T5" fmla="*/ 29 h 29"/>
                <a:gd name="T6" fmla="*/ 65 w 65"/>
                <a:gd name="T7" fmla="*/ 16 h 29"/>
                <a:gd name="T8" fmla="*/ 5 w 6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9">
                  <a:moveTo>
                    <a:pt x="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0" y="21"/>
                    <a:pt x="41" y="26"/>
                    <a:pt x="63" y="2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44" y="14"/>
                    <a:pt x="24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91"/>
            <p:cNvSpPr>
              <a:spLocks/>
            </p:cNvSpPr>
            <p:nvPr/>
          </p:nvSpPr>
          <p:spPr bwMode="auto">
            <a:xfrm>
              <a:off x="1763785" y="3526885"/>
              <a:ext cx="149762" cy="343359"/>
            </a:xfrm>
            <a:custGeom>
              <a:avLst/>
              <a:gdLst>
                <a:gd name="T0" fmla="*/ 13 w 29"/>
                <a:gd name="T1" fmla="*/ 0 h 65"/>
                <a:gd name="T2" fmla="*/ 0 w 29"/>
                <a:gd name="T3" fmla="*/ 2 h 65"/>
                <a:gd name="T4" fmla="*/ 17 w 29"/>
                <a:gd name="T5" fmla="*/ 65 h 65"/>
                <a:gd name="T6" fmla="*/ 29 w 29"/>
                <a:gd name="T7" fmla="*/ 60 h 65"/>
                <a:gd name="T8" fmla="*/ 13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24"/>
                    <a:pt x="8" y="45"/>
                    <a:pt x="17" y="65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41"/>
                    <a:pt x="15" y="21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92"/>
            <p:cNvSpPr>
              <a:spLocks/>
            </p:cNvSpPr>
            <p:nvPr/>
          </p:nvSpPr>
          <p:spPr bwMode="auto">
            <a:xfrm>
              <a:off x="3217582" y="4509477"/>
              <a:ext cx="336053" cy="153416"/>
            </a:xfrm>
            <a:custGeom>
              <a:avLst/>
              <a:gdLst>
                <a:gd name="T0" fmla="*/ 59 w 64"/>
                <a:gd name="T1" fmla="*/ 0 h 29"/>
                <a:gd name="T2" fmla="*/ 0 w 64"/>
                <a:gd name="T3" fmla="*/ 16 h 29"/>
                <a:gd name="T4" fmla="*/ 2 w 64"/>
                <a:gd name="T5" fmla="*/ 29 h 29"/>
                <a:gd name="T6" fmla="*/ 64 w 64"/>
                <a:gd name="T7" fmla="*/ 13 h 29"/>
                <a:gd name="T8" fmla="*/ 59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59" y="0"/>
                  </a:moveTo>
                  <a:cubicBezTo>
                    <a:pt x="40" y="8"/>
                    <a:pt x="20" y="14"/>
                    <a:pt x="0" y="1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3" y="26"/>
                    <a:pt x="44" y="21"/>
                    <a:pt x="64" y="1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93"/>
            <p:cNvSpPr>
              <a:spLocks/>
            </p:cNvSpPr>
            <p:nvPr/>
          </p:nvSpPr>
          <p:spPr bwMode="auto">
            <a:xfrm>
              <a:off x="1763785" y="2869389"/>
              <a:ext cx="149762" cy="336053"/>
            </a:xfrm>
            <a:custGeom>
              <a:avLst/>
              <a:gdLst>
                <a:gd name="T0" fmla="*/ 17 w 29"/>
                <a:gd name="T1" fmla="*/ 0 h 64"/>
                <a:gd name="T2" fmla="*/ 0 w 29"/>
                <a:gd name="T3" fmla="*/ 62 h 64"/>
                <a:gd name="T4" fmla="*/ 13 w 29"/>
                <a:gd name="T5" fmla="*/ 64 h 64"/>
                <a:gd name="T6" fmla="*/ 29 w 29"/>
                <a:gd name="T7" fmla="*/ 5 h 64"/>
                <a:gd name="T8" fmla="*/ 17 w 2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4">
                  <a:moveTo>
                    <a:pt x="17" y="0"/>
                  </a:moveTo>
                  <a:cubicBezTo>
                    <a:pt x="8" y="20"/>
                    <a:pt x="3" y="41"/>
                    <a:pt x="0" y="6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5" y="44"/>
                    <a:pt x="21" y="24"/>
                    <a:pt x="29" y="5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94"/>
            <p:cNvSpPr>
              <a:spLocks/>
            </p:cNvSpPr>
            <p:nvPr/>
          </p:nvSpPr>
          <p:spPr bwMode="auto">
            <a:xfrm>
              <a:off x="3812982" y="4122285"/>
              <a:ext cx="284915" cy="284915"/>
            </a:xfrm>
            <a:custGeom>
              <a:avLst/>
              <a:gdLst>
                <a:gd name="T0" fmla="*/ 44 w 54"/>
                <a:gd name="T1" fmla="*/ 0 h 54"/>
                <a:gd name="T2" fmla="*/ 43 w 54"/>
                <a:gd name="T3" fmla="*/ 0 h 54"/>
                <a:gd name="T4" fmla="*/ 0 w 54"/>
                <a:gd name="T5" fmla="*/ 44 h 54"/>
                <a:gd name="T6" fmla="*/ 8 w 54"/>
                <a:gd name="T7" fmla="*/ 54 h 54"/>
                <a:gd name="T8" fmla="*/ 54 w 54"/>
                <a:gd name="T9" fmla="*/ 8 h 54"/>
                <a:gd name="T10" fmla="*/ 54 w 54"/>
                <a:gd name="T11" fmla="*/ 8 h 54"/>
                <a:gd name="T12" fmla="*/ 44 w 5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4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1" y="17"/>
                    <a:pt x="16" y="31"/>
                    <a:pt x="0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25" y="41"/>
                    <a:pt x="40" y="25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95"/>
            <p:cNvSpPr>
              <a:spLocks/>
            </p:cNvSpPr>
            <p:nvPr/>
          </p:nvSpPr>
          <p:spPr bwMode="auto">
            <a:xfrm>
              <a:off x="2019478" y="2328781"/>
              <a:ext cx="284915" cy="284915"/>
            </a:xfrm>
            <a:custGeom>
              <a:avLst/>
              <a:gdLst>
                <a:gd name="T0" fmla="*/ 46 w 54"/>
                <a:gd name="T1" fmla="*/ 0 h 54"/>
                <a:gd name="T2" fmla="*/ 0 w 54"/>
                <a:gd name="T3" fmla="*/ 46 h 54"/>
                <a:gd name="T4" fmla="*/ 0 w 54"/>
                <a:gd name="T5" fmla="*/ 46 h 54"/>
                <a:gd name="T6" fmla="*/ 11 w 54"/>
                <a:gd name="T7" fmla="*/ 54 h 54"/>
                <a:gd name="T8" fmla="*/ 54 w 54"/>
                <a:gd name="T9" fmla="*/ 11 h 54"/>
                <a:gd name="T10" fmla="*/ 46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46" y="0"/>
                  </a:moveTo>
                  <a:cubicBezTo>
                    <a:pt x="29" y="14"/>
                    <a:pt x="13" y="2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3" y="38"/>
                    <a:pt x="38" y="23"/>
                    <a:pt x="54" y="1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96"/>
            <p:cNvSpPr>
              <a:spLocks/>
            </p:cNvSpPr>
            <p:nvPr/>
          </p:nvSpPr>
          <p:spPr bwMode="auto">
            <a:xfrm>
              <a:off x="4200174" y="3526885"/>
              <a:ext cx="153416" cy="343359"/>
            </a:xfrm>
            <a:custGeom>
              <a:avLst/>
              <a:gdLst>
                <a:gd name="T0" fmla="*/ 16 w 29"/>
                <a:gd name="T1" fmla="*/ 0 h 65"/>
                <a:gd name="T2" fmla="*/ 0 w 29"/>
                <a:gd name="T3" fmla="*/ 60 h 65"/>
                <a:gd name="T4" fmla="*/ 12 w 29"/>
                <a:gd name="T5" fmla="*/ 65 h 65"/>
                <a:gd name="T6" fmla="*/ 29 w 29"/>
                <a:gd name="T7" fmla="*/ 2 h 65"/>
                <a:gd name="T8" fmla="*/ 16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6" y="0"/>
                  </a:moveTo>
                  <a:cubicBezTo>
                    <a:pt x="13" y="21"/>
                    <a:pt x="8" y="41"/>
                    <a:pt x="0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21" y="45"/>
                    <a:pt x="26" y="23"/>
                    <a:pt x="29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97"/>
            <p:cNvSpPr>
              <a:spLocks/>
            </p:cNvSpPr>
            <p:nvPr/>
          </p:nvSpPr>
          <p:spPr bwMode="auto">
            <a:xfrm>
              <a:off x="2556434" y="2069437"/>
              <a:ext cx="336053" cy="153416"/>
            </a:xfrm>
            <a:custGeom>
              <a:avLst/>
              <a:gdLst>
                <a:gd name="T0" fmla="*/ 63 w 64"/>
                <a:gd name="T1" fmla="*/ 0 h 29"/>
                <a:gd name="T2" fmla="*/ 0 w 64"/>
                <a:gd name="T3" fmla="*/ 17 h 29"/>
                <a:gd name="T4" fmla="*/ 5 w 64"/>
                <a:gd name="T5" fmla="*/ 29 h 29"/>
                <a:gd name="T6" fmla="*/ 64 w 64"/>
                <a:gd name="T7" fmla="*/ 13 h 29"/>
                <a:gd name="T8" fmla="*/ 63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63" y="0"/>
                  </a:moveTo>
                  <a:cubicBezTo>
                    <a:pt x="41" y="3"/>
                    <a:pt x="20" y="9"/>
                    <a:pt x="0" y="1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4" y="21"/>
                    <a:pt x="44" y="16"/>
                    <a:pt x="64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98"/>
            <p:cNvSpPr>
              <a:spLocks/>
            </p:cNvSpPr>
            <p:nvPr/>
          </p:nvSpPr>
          <p:spPr bwMode="auto">
            <a:xfrm>
              <a:off x="4200174" y="2865737"/>
              <a:ext cx="153416" cy="339707"/>
            </a:xfrm>
            <a:custGeom>
              <a:avLst/>
              <a:gdLst>
                <a:gd name="T0" fmla="*/ 12 w 29"/>
                <a:gd name="T1" fmla="*/ 0 h 65"/>
                <a:gd name="T2" fmla="*/ 0 w 29"/>
                <a:gd name="T3" fmla="*/ 5 h 65"/>
                <a:gd name="T4" fmla="*/ 16 w 29"/>
                <a:gd name="T5" fmla="*/ 65 h 65"/>
                <a:gd name="T6" fmla="*/ 29 w 29"/>
                <a:gd name="T7" fmla="*/ 63 h 65"/>
                <a:gd name="T8" fmla="*/ 12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24"/>
                    <a:pt x="13" y="44"/>
                    <a:pt x="16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6" y="41"/>
                    <a:pt x="20" y="2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99"/>
            <p:cNvSpPr>
              <a:spLocks/>
            </p:cNvSpPr>
            <p:nvPr/>
          </p:nvSpPr>
          <p:spPr bwMode="auto">
            <a:xfrm>
              <a:off x="3217582" y="2069437"/>
              <a:ext cx="336053" cy="153416"/>
            </a:xfrm>
            <a:custGeom>
              <a:avLst/>
              <a:gdLst>
                <a:gd name="T0" fmla="*/ 2 w 64"/>
                <a:gd name="T1" fmla="*/ 0 h 29"/>
                <a:gd name="T2" fmla="*/ 0 w 64"/>
                <a:gd name="T3" fmla="*/ 13 h 29"/>
                <a:gd name="T4" fmla="*/ 59 w 64"/>
                <a:gd name="T5" fmla="*/ 29 h 29"/>
                <a:gd name="T6" fmla="*/ 64 w 64"/>
                <a:gd name="T7" fmla="*/ 17 h 29"/>
                <a:gd name="T8" fmla="*/ 2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0" y="16"/>
                    <a:pt x="40" y="21"/>
                    <a:pt x="59" y="2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4" y="9"/>
                    <a:pt x="23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00"/>
            <p:cNvSpPr>
              <a:spLocks/>
            </p:cNvSpPr>
            <p:nvPr/>
          </p:nvSpPr>
          <p:spPr bwMode="auto">
            <a:xfrm>
              <a:off x="3812982" y="2328781"/>
              <a:ext cx="284915" cy="284915"/>
            </a:xfrm>
            <a:custGeom>
              <a:avLst/>
              <a:gdLst>
                <a:gd name="T0" fmla="*/ 8 w 54"/>
                <a:gd name="T1" fmla="*/ 0 h 54"/>
                <a:gd name="T2" fmla="*/ 0 w 54"/>
                <a:gd name="T3" fmla="*/ 11 h 54"/>
                <a:gd name="T4" fmla="*/ 0 w 54"/>
                <a:gd name="T5" fmla="*/ 11 h 54"/>
                <a:gd name="T6" fmla="*/ 0 w 54"/>
                <a:gd name="T7" fmla="*/ 11 h 54"/>
                <a:gd name="T8" fmla="*/ 1 w 54"/>
                <a:gd name="T9" fmla="*/ 11 h 54"/>
                <a:gd name="T10" fmla="*/ 27 w 54"/>
                <a:gd name="T11" fmla="*/ 36 h 54"/>
                <a:gd name="T12" fmla="*/ 28 w 54"/>
                <a:gd name="T13" fmla="*/ 36 h 54"/>
                <a:gd name="T14" fmla="*/ 29 w 54"/>
                <a:gd name="T15" fmla="*/ 37 h 54"/>
                <a:gd name="T16" fmla="*/ 43 w 54"/>
                <a:gd name="T17" fmla="*/ 54 h 54"/>
                <a:gd name="T18" fmla="*/ 54 w 54"/>
                <a:gd name="T19" fmla="*/ 46 h 54"/>
                <a:gd name="T20" fmla="*/ 38 w 54"/>
                <a:gd name="T21" fmla="*/ 28 h 54"/>
                <a:gd name="T22" fmla="*/ 37 w 54"/>
                <a:gd name="T23" fmla="*/ 27 h 54"/>
                <a:gd name="T24" fmla="*/ 9 w 54"/>
                <a:gd name="T25" fmla="*/ 1 h 54"/>
                <a:gd name="T26" fmla="*/ 8 w 54"/>
                <a:gd name="T27" fmla="*/ 1 h 54"/>
                <a:gd name="T28" fmla="*/ 8 w 54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" y="19"/>
                    <a:pt x="19" y="27"/>
                    <a:pt x="27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34" y="42"/>
                    <a:pt x="39" y="48"/>
                    <a:pt x="43" y="54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9" y="40"/>
                    <a:pt x="44" y="34"/>
                    <a:pt x="38" y="28"/>
                  </a:cubicBezTo>
                  <a:cubicBezTo>
                    <a:pt x="38" y="28"/>
                    <a:pt x="37" y="27"/>
                    <a:pt x="37" y="27"/>
                  </a:cubicBezTo>
                  <a:cubicBezTo>
                    <a:pt x="28" y="18"/>
                    <a:pt x="19" y="9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49"/>
            <p:cNvSpPr>
              <a:spLocks/>
            </p:cNvSpPr>
            <p:nvPr/>
          </p:nvSpPr>
          <p:spPr bwMode="auto">
            <a:xfrm>
              <a:off x="854250" y="1824701"/>
              <a:ext cx="745162" cy="2107641"/>
            </a:xfrm>
            <a:custGeom>
              <a:avLst/>
              <a:gdLst>
                <a:gd name="T0" fmla="*/ 126 w 142"/>
                <a:gd name="T1" fmla="*/ 0 h 401"/>
                <a:gd name="T2" fmla="*/ 18 w 142"/>
                <a:gd name="T3" fmla="*/ 190 h 401"/>
                <a:gd name="T4" fmla="*/ 19 w 142"/>
                <a:gd name="T5" fmla="*/ 401 h 401"/>
                <a:gd name="T6" fmla="*/ 40 w 142"/>
                <a:gd name="T7" fmla="*/ 395 h 401"/>
                <a:gd name="T8" fmla="*/ 142 w 142"/>
                <a:gd name="T9" fmla="*/ 16 h 401"/>
                <a:gd name="T10" fmla="*/ 126 w 142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01">
                  <a:moveTo>
                    <a:pt x="126" y="0"/>
                  </a:moveTo>
                  <a:cubicBezTo>
                    <a:pt x="74" y="53"/>
                    <a:pt x="36" y="118"/>
                    <a:pt x="18" y="190"/>
                  </a:cubicBezTo>
                  <a:cubicBezTo>
                    <a:pt x="0" y="259"/>
                    <a:pt x="1" y="332"/>
                    <a:pt x="19" y="401"/>
                  </a:cubicBezTo>
                  <a:cubicBezTo>
                    <a:pt x="40" y="395"/>
                    <a:pt x="40" y="395"/>
                    <a:pt x="40" y="395"/>
                  </a:cubicBezTo>
                  <a:cubicBezTo>
                    <a:pt x="4" y="260"/>
                    <a:pt x="43" y="115"/>
                    <a:pt x="142" y="1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50"/>
            <p:cNvSpPr>
              <a:spLocks/>
            </p:cNvSpPr>
            <p:nvPr/>
          </p:nvSpPr>
          <p:spPr bwMode="auto">
            <a:xfrm>
              <a:off x="2497990" y="4827266"/>
              <a:ext cx="2107638" cy="719594"/>
            </a:xfrm>
            <a:custGeom>
              <a:avLst/>
              <a:gdLst>
                <a:gd name="T0" fmla="*/ 385 w 401"/>
                <a:gd name="T1" fmla="*/ 0 h 137"/>
                <a:gd name="T2" fmla="*/ 385 w 401"/>
                <a:gd name="T3" fmla="*/ 0 h 137"/>
                <a:gd name="T4" fmla="*/ 106 w 401"/>
                <a:gd name="T5" fmla="*/ 115 h 137"/>
                <a:gd name="T6" fmla="*/ 5 w 401"/>
                <a:gd name="T7" fmla="*/ 102 h 137"/>
                <a:gd name="T8" fmla="*/ 0 w 401"/>
                <a:gd name="T9" fmla="*/ 123 h 137"/>
                <a:gd name="T10" fmla="*/ 107 w 401"/>
                <a:gd name="T11" fmla="*/ 137 h 137"/>
                <a:gd name="T12" fmla="*/ 211 w 401"/>
                <a:gd name="T13" fmla="*/ 124 h 137"/>
                <a:gd name="T14" fmla="*/ 400 w 401"/>
                <a:gd name="T15" fmla="*/ 16 h 137"/>
                <a:gd name="T16" fmla="*/ 401 w 401"/>
                <a:gd name="T17" fmla="*/ 15 h 137"/>
                <a:gd name="T18" fmla="*/ 385 w 401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137">
                  <a:moveTo>
                    <a:pt x="385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310" y="75"/>
                    <a:pt x="209" y="115"/>
                    <a:pt x="106" y="115"/>
                  </a:cubicBezTo>
                  <a:cubicBezTo>
                    <a:pt x="72" y="115"/>
                    <a:pt x="38" y="111"/>
                    <a:pt x="5" y="10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35" y="132"/>
                    <a:pt x="71" y="137"/>
                    <a:pt x="107" y="137"/>
                  </a:cubicBezTo>
                  <a:cubicBezTo>
                    <a:pt x="142" y="137"/>
                    <a:pt x="177" y="133"/>
                    <a:pt x="211" y="124"/>
                  </a:cubicBezTo>
                  <a:cubicBezTo>
                    <a:pt x="282" y="105"/>
                    <a:pt x="348" y="68"/>
                    <a:pt x="400" y="16"/>
                  </a:cubicBezTo>
                  <a:cubicBezTo>
                    <a:pt x="401" y="15"/>
                    <a:pt x="401" y="15"/>
                    <a:pt x="401" y="15"/>
                  </a:cubicBezTo>
                  <a:cubicBezTo>
                    <a:pt x="385" y="0"/>
                    <a:pt x="385" y="0"/>
                    <a:pt x="38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51"/>
            <p:cNvSpPr>
              <a:spLocks/>
            </p:cNvSpPr>
            <p:nvPr/>
          </p:nvSpPr>
          <p:spPr bwMode="auto">
            <a:xfrm>
              <a:off x="3590163" y="1262177"/>
              <a:ext cx="1574336" cy="1567033"/>
            </a:xfrm>
            <a:custGeom>
              <a:avLst/>
              <a:gdLst>
                <a:gd name="T0" fmla="*/ 5 w 299"/>
                <a:gd name="T1" fmla="*/ 0 h 298"/>
                <a:gd name="T2" fmla="*/ 0 w 299"/>
                <a:gd name="T3" fmla="*/ 21 h 298"/>
                <a:gd name="T4" fmla="*/ 177 w 299"/>
                <a:gd name="T5" fmla="*/ 122 h 298"/>
                <a:gd name="T6" fmla="*/ 278 w 299"/>
                <a:gd name="T7" fmla="*/ 298 h 298"/>
                <a:gd name="T8" fmla="*/ 299 w 299"/>
                <a:gd name="T9" fmla="*/ 292 h 298"/>
                <a:gd name="T10" fmla="*/ 192 w 299"/>
                <a:gd name="T11" fmla="*/ 107 h 298"/>
                <a:gd name="T12" fmla="*/ 5 w 299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298">
                  <a:moveTo>
                    <a:pt x="5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6" y="38"/>
                    <a:pt x="128" y="73"/>
                    <a:pt x="177" y="122"/>
                  </a:cubicBezTo>
                  <a:cubicBezTo>
                    <a:pt x="225" y="171"/>
                    <a:pt x="260" y="232"/>
                    <a:pt x="278" y="29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280" y="222"/>
                    <a:pt x="243" y="158"/>
                    <a:pt x="192" y="107"/>
                  </a:cubicBezTo>
                  <a:cubicBezTo>
                    <a:pt x="140" y="55"/>
                    <a:pt x="76" y="1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52"/>
            <p:cNvSpPr>
              <a:spLocks/>
            </p:cNvSpPr>
            <p:nvPr/>
          </p:nvSpPr>
          <p:spPr bwMode="auto">
            <a:xfrm>
              <a:off x="4079632" y="1970811"/>
              <a:ext cx="131499" cy="146110"/>
            </a:xfrm>
            <a:custGeom>
              <a:avLst/>
              <a:gdLst>
                <a:gd name="T0" fmla="*/ 20 w 25"/>
                <a:gd name="T1" fmla="*/ 0 h 28"/>
                <a:gd name="T2" fmla="*/ 0 w 25"/>
                <a:gd name="T3" fmla="*/ 25 h 28"/>
                <a:gd name="T4" fmla="*/ 4 w 25"/>
                <a:gd name="T5" fmla="*/ 28 h 28"/>
                <a:gd name="T6" fmla="*/ 25 w 25"/>
                <a:gd name="T7" fmla="*/ 4 h 28"/>
                <a:gd name="T8" fmla="*/ 20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3" y="27"/>
                    <a:pt x="4" y="2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2"/>
                    <a:pt x="22" y="1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53"/>
            <p:cNvSpPr>
              <a:spLocks/>
            </p:cNvSpPr>
            <p:nvPr/>
          </p:nvSpPr>
          <p:spPr bwMode="auto">
            <a:xfrm>
              <a:off x="3955438" y="1864883"/>
              <a:ext cx="113234" cy="157070"/>
            </a:xfrm>
            <a:custGeom>
              <a:avLst/>
              <a:gdLst>
                <a:gd name="T0" fmla="*/ 17 w 22"/>
                <a:gd name="T1" fmla="*/ 0 h 30"/>
                <a:gd name="T2" fmla="*/ 0 w 22"/>
                <a:gd name="T3" fmla="*/ 27 h 30"/>
                <a:gd name="T4" fmla="*/ 4 w 22"/>
                <a:gd name="T5" fmla="*/ 30 h 30"/>
                <a:gd name="T6" fmla="*/ 22 w 22"/>
                <a:gd name="T7" fmla="*/ 3 h 30"/>
                <a:gd name="T8" fmla="*/ 17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3" y="29"/>
                    <a:pt x="4" y="3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19" y="1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54"/>
            <p:cNvSpPr>
              <a:spLocks/>
            </p:cNvSpPr>
            <p:nvPr/>
          </p:nvSpPr>
          <p:spPr bwMode="auto">
            <a:xfrm>
              <a:off x="3816633" y="1777216"/>
              <a:ext cx="105929" cy="160721"/>
            </a:xfrm>
            <a:custGeom>
              <a:avLst/>
              <a:gdLst>
                <a:gd name="T0" fmla="*/ 15 w 20"/>
                <a:gd name="T1" fmla="*/ 0 h 31"/>
                <a:gd name="T2" fmla="*/ 0 w 20"/>
                <a:gd name="T3" fmla="*/ 29 h 31"/>
                <a:gd name="T4" fmla="*/ 4 w 20"/>
                <a:gd name="T5" fmla="*/ 31 h 31"/>
                <a:gd name="T6" fmla="*/ 20 w 20"/>
                <a:gd name="T7" fmla="*/ 3 h 31"/>
                <a:gd name="T8" fmla="*/ 15 w 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" y="30"/>
                    <a:pt x="4" y="3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2"/>
                    <a:pt x="16" y="1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55"/>
            <p:cNvSpPr>
              <a:spLocks/>
            </p:cNvSpPr>
            <p:nvPr/>
          </p:nvSpPr>
          <p:spPr bwMode="auto">
            <a:xfrm>
              <a:off x="3670523" y="1700507"/>
              <a:ext cx="94972" cy="171681"/>
            </a:xfrm>
            <a:custGeom>
              <a:avLst/>
              <a:gdLst>
                <a:gd name="T0" fmla="*/ 12 w 18"/>
                <a:gd name="T1" fmla="*/ 0 h 32"/>
                <a:gd name="T2" fmla="*/ 0 w 18"/>
                <a:gd name="T3" fmla="*/ 30 h 32"/>
                <a:gd name="T4" fmla="*/ 5 w 18"/>
                <a:gd name="T5" fmla="*/ 32 h 32"/>
                <a:gd name="T6" fmla="*/ 18 w 18"/>
                <a:gd name="T7" fmla="*/ 2 h 32"/>
                <a:gd name="T8" fmla="*/ 12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4" y="31"/>
                    <a:pt x="5" y="3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2"/>
                    <a:pt x="14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56"/>
            <p:cNvSpPr>
              <a:spLocks/>
            </p:cNvSpPr>
            <p:nvPr/>
          </p:nvSpPr>
          <p:spPr bwMode="auto">
            <a:xfrm>
              <a:off x="3524413" y="1645717"/>
              <a:ext cx="73055" cy="168027"/>
            </a:xfrm>
            <a:custGeom>
              <a:avLst/>
              <a:gdLst>
                <a:gd name="T0" fmla="*/ 9 w 14"/>
                <a:gd name="T1" fmla="*/ 0 h 32"/>
                <a:gd name="T2" fmla="*/ 0 w 14"/>
                <a:gd name="T3" fmla="*/ 31 h 32"/>
                <a:gd name="T4" fmla="*/ 5 w 14"/>
                <a:gd name="T5" fmla="*/ 32 h 32"/>
                <a:gd name="T6" fmla="*/ 14 w 14"/>
                <a:gd name="T7" fmla="*/ 2 h 32"/>
                <a:gd name="T8" fmla="*/ 9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9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2"/>
                    <a:pt x="5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1" y="1"/>
                    <a:pt x="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57"/>
            <p:cNvSpPr>
              <a:spLocks/>
            </p:cNvSpPr>
            <p:nvPr/>
          </p:nvSpPr>
          <p:spPr bwMode="auto">
            <a:xfrm>
              <a:off x="3367346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32 h 33"/>
                <a:gd name="T4" fmla="*/ 5 w 12"/>
                <a:gd name="T5" fmla="*/ 33 h 33"/>
                <a:gd name="T6" fmla="*/ 12 w 12"/>
                <a:gd name="T7" fmla="*/ 1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4" y="32"/>
                    <a:pt x="5" y="3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58"/>
            <p:cNvSpPr>
              <a:spLocks/>
            </p:cNvSpPr>
            <p:nvPr/>
          </p:nvSpPr>
          <p:spPr bwMode="auto">
            <a:xfrm>
              <a:off x="3213930" y="1579968"/>
              <a:ext cx="40179" cy="168027"/>
            </a:xfrm>
            <a:custGeom>
              <a:avLst/>
              <a:gdLst>
                <a:gd name="T0" fmla="*/ 2 w 8"/>
                <a:gd name="T1" fmla="*/ 0 h 32"/>
                <a:gd name="T2" fmla="*/ 0 w 8"/>
                <a:gd name="T3" fmla="*/ 31 h 32"/>
                <a:gd name="T4" fmla="*/ 5 w 8"/>
                <a:gd name="T5" fmla="*/ 32 h 32"/>
                <a:gd name="T6" fmla="*/ 8 w 8"/>
                <a:gd name="T7" fmla="*/ 0 h 32"/>
                <a:gd name="T8" fmla="*/ 2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3" y="32"/>
                    <a:pt x="5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59"/>
            <p:cNvSpPr>
              <a:spLocks/>
            </p:cNvSpPr>
            <p:nvPr/>
          </p:nvSpPr>
          <p:spPr bwMode="auto">
            <a:xfrm>
              <a:off x="3045903" y="1569008"/>
              <a:ext cx="36528" cy="171681"/>
            </a:xfrm>
            <a:custGeom>
              <a:avLst/>
              <a:gdLst>
                <a:gd name="T0" fmla="*/ 3 w 7"/>
                <a:gd name="T1" fmla="*/ 0 h 32"/>
                <a:gd name="T2" fmla="*/ 1 w 7"/>
                <a:gd name="T3" fmla="*/ 0 h 32"/>
                <a:gd name="T4" fmla="*/ 0 w 7"/>
                <a:gd name="T5" fmla="*/ 0 h 32"/>
                <a:gd name="T6" fmla="*/ 1 w 7"/>
                <a:gd name="T7" fmla="*/ 32 h 32"/>
                <a:gd name="T8" fmla="*/ 1 w 7"/>
                <a:gd name="T9" fmla="*/ 32 h 32"/>
                <a:gd name="T10" fmla="*/ 3 w 7"/>
                <a:gd name="T11" fmla="*/ 32 h 32"/>
                <a:gd name="T12" fmla="*/ 6 w 7"/>
                <a:gd name="T13" fmla="*/ 32 h 32"/>
                <a:gd name="T14" fmla="*/ 7 w 7"/>
                <a:gd name="T15" fmla="*/ 0 h 32"/>
                <a:gd name="T16" fmla="*/ 3 w 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2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60"/>
            <p:cNvSpPr>
              <a:spLocks/>
            </p:cNvSpPr>
            <p:nvPr/>
          </p:nvSpPr>
          <p:spPr bwMode="auto">
            <a:xfrm>
              <a:off x="2870571" y="1579968"/>
              <a:ext cx="43833" cy="168027"/>
            </a:xfrm>
            <a:custGeom>
              <a:avLst/>
              <a:gdLst>
                <a:gd name="T0" fmla="*/ 6 w 8"/>
                <a:gd name="T1" fmla="*/ 0 h 32"/>
                <a:gd name="T2" fmla="*/ 0 w 8"/>
                <a:gd name="T3" fmla="*/ 0 h 32"/>
                <a:gd name="T4" fmla="*/ 3 w 8"/>
                <a:gd name="T5" fmla="*/ 32 h 32"/>
                <a:gd name="T6" fmla="*/ 8 w 8"/>
                <a:gd name="T7" fmla="*/ 31 h 32"/>
                <a:gd name="T8" fmla="*/ 6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2"/>
                    <a:pt x="7" y="32"/>
                    <a:pt x="8" y="3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61"/>
            <p:cNvSpPr>
              <a:spLocks/>
            </p:cNvSpPr>
            <p:nvPr/>
          </p:nvSpPr>
          <p:spPr bwMode="auto">
            <a:xfrm>
              <a:off x="2698890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1 h 33"/>
                <a:gd name="T4" fmla="*/ 7 w 12"/>
                <a:gd name="T5" fmla="*/ 33 h 33"/>
                <a:gd name="T6" fmla="*/ 12 w 12"/>
                <a:gd name="T7" fmla="*/ 32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2"/>
                    <a:pt x="10" y="32"/>
                    <a:pt x="12" y="3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62"/>
            <p:cNvSpPr>
              <a:spLocks/>
            </p:cNvSpPr>
            <p:nvPr/>
          </p:nvSpPr>
          <p:spPr bwMode="auto">
            <a:xfrm>
              <a:off x="2530864" y="1645717"/>
              <a:ext cx="73055" cy="168027"/>
            </a:xfrm>
            <a:custGeom>
              <a:avLst/>
              <a:gdLst>
                <a:gd name="T0" fmla="*/ 5 w 14"/>
                <a:gd name="T1" fmla="*/ 0 h 32"/>
                <a:gd name="T2" fmla="*/ 0 w 14"/>
                <a:gd name="T3" fmla="*/ 2 h 32"/>
                <a:gd name="T4" fmla="*/ 9 w 14"/>
                <a:gd name="T5" fmla="*/ 32 h 32"/>
                <a:gd name="T6" fmla="*/ 14 w 14"/>
                <a:gd name="T7" fmla="*/ 31 h 32"/>
                <a:gd name="T8" fmla="*/ 5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5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3" y="31"/>
                    <a:pt x="14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63"/>
            <p:cNvSpPr>
              <a:spLocks/>
            </p:cNvSpPr>
            <p:nvPr/>
          </p:nvSpPr>
          <p:spPr bwMode="auto">
            <a:xfrm>
              <a:off x="2366491" y="1700507"/>
              <a:ext cx="91318" cy="171681"/>
            </a:xfrm>
            <a:custGeom>
              <a:avLst/>
              <a:gdLst>
                <a:gd name="T0" fmla="*/ 5 w 17"/>
                <a:gd name="T1" fmla="*/ 0 h 32"/>
                <a:gd name="T2" fmla="*/ 0 w 17"/>
                <a:gd name="T3" fmla="*/ 2 h 32"/>
                <a:gd name="T4" fmla="*/ 12 w 17"/>
                <a:gd name="T5" fmla="*/ 32 h 32"/>
                <a:gd name="T6" fmla="*/ 17 w 17"/>
                <a:gd name="T7" fmla="*/ 30 h 32"/>
                <a:gd name="T8" fmla="*/ 5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5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1"/>
                    <a:pt x="15" y="30"/>
                    <a:pt x="17" y="3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64"/>
            <p:cNvSpPr>
              <a:spLocks/>
            </p:cNvSpPr>
            <p:nvPr/>
          </p:nvSpPr>
          <p:spPr bwMode="auto">
            <a:xfrm>
              <a:off x="2209421" y="1777216"/>
              <a:ext cx="98623" cy="160721"/>
            </a:xfrm>
            <a:custGeom>
              <a:avLst/>
              <a:gdLst>
                <a:gd name="T0" fmla="*/ 4 w 19"/>
                <a:gd name="T1" fmla="*/ 0 h 31"/>
                <a:gd name="T2" fmla="*/ 0 w 19"/>
                <a:gd name="T3" fmla="*/ 3 h 31"/>
                <a:gd name="T4" fmla="*/ 15 w 19"/>
                <a:gd name="T5" fmla="*/ 31 h 31"/>
                <a:gd name="T6" fmla="*/ 19 w 19"/>
                <a:gd name="T7" fmla="*/ 28 h 31"/>
                <a:gd name="T8" fmla="*/ 4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8" y="29"/>
                    <a:pt x="19" y="2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65"/>
            <p:cNvSpPr>
              <a:spLocks/>
            </p:cNvSpPr>
            <p:nvPr/>
          </p:nvSpPr>
          <p:spPr bwMode="auto">
            <a:xfrm>
              <a:off x="2056006" y="1864883"/>
              <a:ext cx="116888" cy="157070"/>
            </a:xfrm>
            <a:custGeom>
              <a:avLst/>
              <a:gdLst>
                <a:gd name="T0" fmla="*/ 5 w 22"/>
                <a:gd name="T1" fmla="*/ 0 h 30"/>
                <a:gd name="T2" fmla="*/ 0 w 22"/>
                <a:gd name="T3" fmla="*/ 3 h 30"/>
                <a:gd name="T4" fmla="*/ 18 w 22"/>
                <a:gd name="T5" fmla="*/ 30 h 30"/>
                <a:gd name="T6" fmla="*/ 22 w 22"/>
                <a:gd name="T7" fmla="*/ 27 h 30"/>
                <a:gd name="T8" fmla="*/ 5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21" y="28"/>
                    <a:pt x="22" y="2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66"/>
            <p:cNvSpPr>
              <a:spLocks/>
            </p:cNvSpPr>
            <p:nvPr/>
          </p:nvSpPr>
          <p:spPr bwMode="auto">
            <a:xfrm>
              <a:off x="1913549" y="1970811"/>
              <a:ext cx="131499" cy="146110"/>
            </a:xfrm>
            <a:custGeom>
              <a:avLst/>
              <a:gdLst>
                <a:gd name="T0" fmla="*/ 5 w 25"/>
                <a:gd name="T1" fmla="*/ 0 h 28"/>
                <a:gd name="T2" fmla="*/ 0 w 25"/>
                <a:gd name="T3" fmla="*/ 3 h 28"/>
                <a:gd name="T4" fmla="*/ 21 w 25"/>
                <a:gd name="T5" fmla="*/ 28 h 28"/>
                <a:gd name="T6" fmla="*/ 25 w 25"/>
                <a:gd name="T7" fmla="*/ 25 h 28"/>
                <a:gd name="T8" fmla="*/ 5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7"/>
                    <a:pt x="23" y="26"/>
                    <a:pt x="25" y="2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67"/>
            <p:cNvSpPr>
              <a:spLocks/>
            </p:cNvSpPr>
            <p:nvPr/>
          </p:nvSpPr>
          <p:spPr bwMode="auto">
            <a:xfrm>
              <a:off x="1789356" y="2087700"/>
              <a:ext cx="135151" cy="135153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4 h 26"/>
                <a:gd name="T4" fmla="*/ 23 w 26"/>
                <a:gd name="T5" fmla="*/ 26 h 26"/>
                <a:gd name="T6" fmla="*/ 26 w 26"/>
                <a:gd name="T7" fmla="*/ 23 h 26"/>
                <a:gd name="T8" fmla="*/ 4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68"/>
            <p:cNvSpPr>
              <a:spLocks/>
            </p:cNvSpPr>
            <p:nvPr/>
          </p:nvSpPr>
          <p:spPr bwMode="auto">
            <a:xfrm>
              <a:off x="1672467" y="2219199"/>
              <a:ext cx="146110" cy="124194"/>
            </a:xfrm>
            <a:custGeom>
              <a:avLst/>
              <a:gdLst>
                <a:gd name="T0" fmla="*/ 3 w 28"/>
                <a:gd name="T1" fmla="*/ 0 h 24"/>
                <a:gd name="T2" fmla="*/ 0 w 28"/>
                <a:gd name="T3" fmla="*/ 4 h 24"/>
                <a:gd name="T4" fmla="*/ 25 w 28"/>
                <a:gd name="T5" fmla="*/ 24 h 24"/>
                <a:gd name="T6" fmla="*/ 28 w 28"/>
                <a:gd name="T7" fmla="*/ 20 h 24"/>
                <a:gd name="T8" fmla="*/ 3 w 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7" y="21"/>
                    <a:pt x="28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69"/>
            <p:cNvSpPr>
              <a:spLocks/>
            </p:cNvSpPr>
            <p:nvPr/>
          </p:nvSpPr>
          <p:spPr bwMode="auto">
            <a:xfrm>
              <a:off x="1566536" y="2354352"/>
              <a:ext cx="160721" cy="116888"/>
            </a:xfrm>
            <a:custGeom>
              <a:avLst/>
              <a:gdLst>
                <a:gd name="T0" fmla="*/ 3 w 30"/>
                <a:gd name="T1" fmla="*/ 0 h 22"/>
                <a:gd name="T2" fmla="*/ 0 w 30"/>
                <a:gd name="T3" fmla="*/ 5 h 22"/>
                <a:gd name="T4" fmla="*/ 27 w 30"/>
                <a:gd name="T5" fmla="*/ 22 h 22"/>
                <a:gd name="T6" fmla="*/ 30 w 30"/>
                <a:gd name="T7" fmla="*/ 18 h 22"/>
                <a:gd name="T8" fmla="*/ 3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9" y="20"/>
                    <a:pt x="30" y="1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70"/>
            <p:cNvSpPr>
              <a:spLocks/>
            </p:cNvSpPr>
            <p:nvPr/>
          </p:nvSpPr>
          <p:spPr bwMode="auto">
            <a:xfrm>
              <a:off x="1566536" y="4253784"/>
              <a:ext cx="160721" cy="116888"/>
            </a:xfrm>
            <a:custGeom>
              <a:avLst/>
              <a:gdLst>
                <a:gd name="T0" fmla="*/ 27 w 30"/>
                <a:gd name="T1" fmla="*/ 0 h 22"/>
                <a:gd name="T2" fmla="*/ 0 w 30"/>
                <a:gd name="T3" fmla="*/ 17 h 22"/>
                <a:gd name="T4" fmla="*/ 3 w 30"/>
                <a:gd name="T5" fmla="*/ 22 h 22"/>
                <a:gd name="T6" fmla="*/ 30 w 30"/>
                <a:gd name="T7" fmla="*/ 4 h 22"/>
                <a:gd name="T8" fmla="*/ 27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27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2" y="20"/>
                    <a:pt x="3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71"/>
            <p:cNvSpPr>
              <a:spLocks/>
            </p:cNvSpPr>
            <p:nvPr/>
          </p:nvSpPr>
          <p:spPr bwMode="auto">
            <a:xfrm>
              <a:off x="1478870" y="2507767"/>
              <a:ext cx="160721" cy="105931"/>
            </a:xfrm>
            <a:custGeom>
              <a:avLst/>
              <a:gdLst>
                <a:gd name="T0" fmla="*/ 3 w 31"/>
                <a:gd name="T1" fmla="*/ 0 h 20"/>
                <a:gd name="T2" fmla="*/ 0 w 31"/>
                <a:gd name="T3" fmla="*/ 5 h 20"/>
                <a:gd name="T4" fmla="*/ 28 w 31"/>
                <a:gd name="T5" fmla="*/ 20 h 20"/>
                <a:gd name="T6" fmla="*/ 31 w 31"/>
                <a:gd name="T7" fmla="*/ 15 h 20"/>
                <a:gd name="T8" fmla="*/ 3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18"/>
                    <a:pt x="30" y="17"/>
                    <a:pt x="31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72"/>
            <p:cNvSpPr>
              <a:spLocks/>
            </p:cNvSpPr>
            <p:nvPr/>
          </p:nvSpPr>
          <p:spPr bwMode="auto">
            <a:xfrm>
              <a:off x="1478870" y="4114980"/>
              <a:ext cx="160721" cy="102277"/>
            </a:xfrm>
            <a:custGeom>
              <a:avLst/>
              <a:gdLst>
                <a:gd name="T0" fmla="*/ 28 w 31"/>
                <a:gd name="T1" fmla="*/ 0 h 19"/>
                <a:gd name="T2" fmla="*/ 0 w 31"/>
                <a:gd name="T3" fmla="*/ 14 h 19"/>
                <a:gd name="T4" fmla="*/ 3 w 31"/>
                <a:gd name="T5" fmla="*/ 19 h 19"/>
                <a:gd name="T6" fmla="*/ 31 w 31"/>
                <a:gd name="T7" fmla="*/ 4 h 19"/>
                <a:gd name="T8" fmla="*/ 28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3"/>
                    <a:pt x="29" y="1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73"/>
            <p:cNvSpPr>
              <a:spLocks/>
            </p:cNvSpPr>
            <p:nvPr/>
          </p:nvSpPr>
          <p:spPr bwMode="auto">
            <a:xfrm>
              <a:off x="1405815" y="2664835"/>
              <a:ext cx="168027" cy="87666"/>
            </a:xfrm>
            <a:custGeom>
              <a:avLst/>
              <a:gdLst>
                <a:gd name="T0" fmla="*/ 2 w 32"/>
                <a:gd name="T1" fmla="*/ 0 h 17"/>
                <a:gd name="T2" fmla="*/ 0 w 32"/>
                <a:gd name="T3" fmla="*/ 5 h 17"/>
                <a:gd name="T4" fmla="*/ 30 w 32"/>
                <a:gd name="T5" fmla="*/ 17 h 17"/>
                <a:gd name="T6" fmla="*/ 32 w 32"/>
                <a:gd name="T7" fmla="*/ 12 h 17"/>
                <a:gd name="T8" fmla="*/ 2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74"/>
            <p:cNvSpPr>
              <a:spLocks/>
            </p:cNvSpPr>
            <p:nvPr/>
          </p:nvSpPr>
          <p:spPr bwMode="auto">
            <a:xfrm>
              <a:off x="1405815" y="3968869"/>
              <a:ext cx="168027" cy="91320"/>
            </a:xfrm>
            <a:custGeom>
              <a:avLst/>
              <a:gdLst>
                <a:gd name="T0" fmla="*/ 30 w 32"/>
                <a:gd name="T1" fmla="*/ 0 h 17"/>
                <a:gd name="T2" fmla="*/ 0 w 32"/>
                <a:gd name="T3" fmla="*/ 12 h 17"/>
                <a:gd name="T4" fmla="*/ 2 w 32"/>
                <a:gd name="T5" fmla="*/ 17 h 17"/>
                <a:gd name="T6" fmla="*/ 32 w 32"/>
                <a:gd name="T7" fmla="*/ 5 h 17"/>
                <a:gd name="T8" fmla="*/ 30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2" y="16"/>
                    <a:pt x="2" y="1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75"/>
            <p:cNvSpPr>
              <a:spLocks/>
            </p:cNvSpPr>
            <p:nvPr/>
          </p:nvSpPr>
          <p:spPr bwMode="auto">
            <a:xfrm>
              <a:off x="1347371" y="2829210"/>
              <a:ext cx="168027" cy="76709"/>
            </a:xfrm>
            <a:custGeom>
              <a:avLst/>
              <a:gdLst>
                <a:gd name="T0" fmla="*/ 2 w 32"/>
                <a:gd name="T1" fmla="*/ 0 h 15"/>
                <a:gd name="T2" fmla="*/ 0 w 32"/>
                <a:gd name="T3" fmla="*/ 6 h 15"/>
                <a:gd name="T4" fmla="*/ 31 w 32"/>
                <a:gd name="T5" fmla="*/ 15 h 15"/>
                <a:gd name="T6" fmla="*/ 32 w 32"/>
                <a:gd name="T7" fmla="*/ 10 h 15"/>
                <a:gd name="T8" fmla="*/ 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2" y="11"/>
                    <a:pt x="32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76"/>
            <p:cNvSpPr>
              <a:spLocks/>
            </p:cNvSpPr>
            <p:nvPr/>
          </p:nvSpPr>
          <p:spPr bwMode="auto">
            <a:xfrm>
              <a:off x="1347371" y="3822759"/>
              <a:ext cx="168027" cy="73055"/>
            </a:xfrm>
            <a:custGeom>
              <a:avLst/>
              <a:gdLst>
                <a:gd name="T0" fmla="*/ 31 w 32"/>
                <a:gd name="T1" fmla="*/ 0 h 14"/>
                <a:gd name="T2" fmla="*/ 0 w 32"/>
                <a:gd name="T3" fmla="*/ 9 h 14"/>
                <a:gd name="T4" fmla="*/ 2 w 32"/>
                <a:gd name="T5" fmla="*/ 14 h 14"/>
                <a:gd name="T6" fmla="*/ 32 w 32"/>
                <a:gd name="T7" fmla="*/ 4 h 14"/>
                <a:gd name="T8" fmla="*/ 31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2"/>
                    <a:pt x="2" y="1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1" y="1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77"/>
            <p:cNvSpPr>
              <a:spLocks/>
            </p:cNvSpPr>
            <p:nvPr/>
          </p:nvSpPr>
          <p:spPr bwMode="auto">
            <a:xfrm>
              <a:off x="1303538" y="3000888"/>
              <a:ext cx="175332" cy="58444"/>
            </a:xfrm>
            <a:custGeom>
              <a:avLst/>
              <a:gdLst>
                <a:gd name="T0" fmla="*/ 1 w 33"/>
                <a:gd name="T1" fmla="*/ 0 h 11"/>
                <a:gd name="T2" fmla="*/ 0 w 33"/>
                <a:gd name="T3" fmla="*/ 5 h 11"/>
                <a:gd name="T4" fmla="*/ 32 w 33"/>
                <a:gd name="T5" fmla="*/ 11 h 11"/>
                <a:gd name="T6" fmla="*/ 33 w 33"/>
                <a:gd name="T7" fmla="*/ 6 h 11"/>
                <a:gd name="T8" fmla="*/ 1 w 3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">
                  <a:moveTo>
                    <a:pt x="1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9"/>
                    <a:pt x="32" y="8"/>
                    <a:pt x="33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78"/>
            <p:cNvSpPr>
              <a:spLocks/>
            </p:cNvSpPr>
            <p:nvPr/>
          </p:nvSpPr>
          <p:spPr bwMode="auto">
            <a:xfrm>
              <a:off x="1303538" y="3665690"/>
              <a:ext cx="175332" cy="62098"/>
            </a:xfrm>
            <a:custGeom>
              <a:avLst/>
              <a:gdLst>
                <a:gd name="T0" fmla="*/ 32 w 33"/>
                <a:gd name="T1" fmla="*/ 0 h 12"/>
                <a:gd name="T2" fmla="*/ 0 w 33"/>
                <a:gd name="T3" fmla="*/ 6 h 12"/>
                <a:gd name="T4" fmla="*/ 1 w 33"/>
                <a:gd name="T5" fmla="*/ 12 h 12"/>
                <a:gd name="T6" fmla="*/ 33 w 33"/>
                <a:gd name="T7" fmla="*/ 5 h 12"/>
                <a:gd name="T8" fmla="*/ 32 w 3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79"/>
            <p:cNvSpPr>
              <a:spLocks/>
            </p:cNvSpPr>
            <p:nvPr/>
          </p:nvSpPr>
          <p:spPr bwMode="auto">
            <a:xfrm>
              <a:off x="1285275" y="3176220"/>
              <a:ext cx="168027" cy="40181"/>
            </a:xfrm>
            <a:custGeom>
              <a:avLst/>
              <a:gdLst>
                <a:gd name="T0" fmla="*/ 0 w 32"/>
                <a:gd name="T1" fmla="*/ 0 h 8"/>
                <a:gd name="T2" fmla="*/ 0 w 32"/>
                <a:gd name="T3" fmla="*/ 5 h 8"/>
                <a:gd name="T4" fmla="*/ 31 w 32"/>
                <a:gd name="T5" fmla="*/ 8 h 8"/>
                <a:gd name="T6" fmla="*/ 32 w 32"/>
                <a:gd name="T7" fmla="*/ 3 h 8"/>
                <a:gd name="T8" fmla="*/ 0 w 3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2" y="5"/>
                    <a:pt x="3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0"/>
            <p:cNvSpPr>
              <a:spLocks/>
            </p:cNvSpPr>
            <p:nvPr/>
          </p:nvSpPr>
          <p:spPr bwMode="auto">
            <a:xfrm>
              <a:off x="1285275" y="3504968"/>
              <a:ext cx="168027" cy="47487"/>
            </a:xfrm>
            <a:custGeom>
              <a:avLst/>
              <a:gdLst>
                <a:gd name="T0" fmla="*/ 31 w 32"/>
                <a:gd name="T1" fmla="*/ 0 h 9"/>
                <a:gd name="T2" fmla="*/ 0 w 32"/>
                <a:gd name="T3" fmla="*/ 3 h 9"/>
                <a:gd name="T4" fmla="*/ 0 w 32"/>
                <a:gd name="T5" fmla="*/ 9 h 9"/>
                <a:gd name="T6" fmla="*/ 32 w 32"/>
                <a:gd name="T7" fmla="*/ 5 h 9"/>
                <a:gd name="T8" fmla="*/ 31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2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81"/>
            <p:cNvSpPr>
              <a:spLocks/>
            </p:cNvSpPr>
            <p:nvPr/>
          </p:nvSpPr>
          <p:spPr bwMode="auto">
            <a:xfrm>
              <a:off x="1274316" y="3347901"/>
              <a:ext cx="168027" cy="25570"/>
            </a:xfrm>
            <a:custGeom>
              <a:avLst/>
              <a:gdLst>
                <a:gd name="T0" fmla="*/ 0 w 32"/>
                <a:gd name="T1" fmla="*/ 0 h 5"/>
                <a:gd name="T2" fmla="*/ 0 w 32"/>
                <a:gd name="T3" fmla="*/ 5 h 5"/>
                <a:gd name="T4" fmla="*/ 0 w 32"/>
                <a:gd name="T5" fmla="*/ 5 h 5"/>
                <a:gd name="T6" fmla="*/ 32 w 32"/>
                <a:gd name="T7" fmla="*/ 5 h 5"/>
                <a:gd name="T8" fmla="*/ 32 w 32"/>
                <a:gd name="T9" fmla="*/ 5 h 5"/>
                <a:gd name="T10" fmla="*/ 32 w 32"/>
                <a:gd name="T11" fmla="*/ 0 h 5"/>
                <a:gd name="T12" fmla="*/ 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2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91"/>
            <p:cNvSpPr>
              <a:spLocks/>
            </p:cNvSpPr>
            <p:nvPr/>
          </p:nvSpPr>
          <p:spPr bwMode="auto">
            <a:xfrm>
              <a:off x="1058805" y="5440928"/>
              <a:ext cx="25568" cy="18265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0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594320" y="877051"/>
              <a:ext cx="4989661" cy="4992840"/>
              <a:chOff x="174838" y="498750"/>
              <a:chExt cx="5734825" cy="5738479"/>
            </a:xfrm>
          </p:grpSpPr>
          <p:sp>
            <p:nvSpPr>
              <p:cNvPr id="330" name="Freeform 290"/>
              <p:cNvSpPr>
                <a:spLocks noEditPoints="1"/>
              </p:cNvSpPr>
              <p:nvPr/>
            </p:nvSpPr>
            <p:spPr bwMode="auto">
              <a:xfrm>
                <a:off x="174838" y="498750"/>
                <a:ext cx="5734825" cy="4942178"/>
              </a:xfrm>
              <a:custGeom>
                <a:avLst/>
                <a:gdLst>
                  <a:gd name="T0" fmla="*/ 171 w 1091"/>
                  <a:gd name="T1" fmla="*/ 940 h 940"/>
                  <a:gd name="T2" fmla="*/ 932 w 1091"/>
                  <a:gd name="T3" fmla="*/ 931 h 940"/>
                  <a:gd name="T4" fmla="*/ 109 w 1091"/>
                  <a:gd name="T5" fmla="*/ 874 h 940"/>
                  <a:gd name="T6" fmla="*/ 990 w 1091"/>
                  <a:gd name="T7" fmla="*/ 858 h 940"/>
                  <a:gd name="T8" fmla="*/ 990 w 1091"/>
                  <a:gd name="T9" fmla="*/ 858 h 940"/>
                  <a:gd name="T10" fmla="*/ 93 w 1091"/>
                  <a:gd name="T11" fmla="*/ 847 h 940"/>
                  <a:gd name="T12" fmla="*/ 1009 w 1091"/>
                  <a:gd name="T13" fmla="*/ 833 h 940"/>
                  <a:gd name="T14" fmla="*/ 46 w 1091"/>
                  <a:gd name="T15" fmla="*/ 766 h 940"/>
                  <a:gd name="T16" fmla="*/ 1050 w 1091"/>
                  <a:gd name="T17" fmla="*/ 749 h 940"/>
                  <a:gd name="T18" fmla="*/ 1050 w 1091"/>
                  <a:gd name="T19" fmla="*/ 749 h 940"/>
                  <a:gd name="T20" fmla="*/ 37 w 1091"/>
                  <a:gd name="T21" fmla="*/ 737 h 940"/>
                  <a:gd name="T22" fmla="*/ 1062 w 1091"/>
                  <a:gd name="T23" fmla="*/ 721 h 940"/>
                  <a:gd name="T24" fmla="*/ 9 w 1091"/>
                  <a:gd name="T25" fmla="*/ 648 h 940"/>
                  <a:gd name="T26" fmla="*/ 1083 w 1091"/>
                  <a:gd name="T27" fmla="*/ 630 h 940"/>
                  <a:gd name="T28" fmla="*/ 1083 w 1091"/>
                  <a:gd name="T29" fmla="*/ 630 h 940"/>
                  <a:gd name="T30" fmla="*/ 6 w 1091"/>
                  <a:gd name="T31" fmla="*/ 617 h 940"/>
                  <a:gd name="T32" fmla="*/ 1089 w 1091"/>
                  <a:gd name="T33" fmla="*/ 599 h 940"/>
                  <a:gd name="T34" fmla="*/ 0 w 1091"/>
                  <a:gd name="T35" fmla="*/ 555 h 940"/>
                  <a:gd name="T36" fmla="*/ 1090 w 1091"/>
                  <a:gd name="T37" fmla="*/ 506 h 940"/>
                  <a:gd name="T38" fmla="*/ 1090 w 1091"/>
                  <a:gd name="T39" fmla="*/ 506 h 940"/>
                  <a:gd name="T40" fmla="*/ 8 w 1091"/>
                  <a:gd name="T41" fmla="*/ 462 h 940"/>
                  <a:gd name="T42" fmla="*/ 1085 w 1091"/>
                  <a:gd name="T43" fmla="*/ 475 h 940"/>
                  <a:gd name="T44" fmla="*/ 12 w 1091"/>
                  <a:gd name="T45" fmla="*/ 431 h 940"/>
                  <a:gd name="T46" fmla="*/ 1067 w 1091"/>
                  <a:gd name="T47" fmla="*/ 384 h 940"/>
                  <a:gd name="T48" fmla="*/ 1067 w 1091"/>
                  <a:gd name="T49" fmla="*/ 384 h 940"/>
                  <a:gd name="T50" fmla="*/ 41 w 1091"/>
                  <a:gd name="T51" fmla="*/ 343 h 940"/>
                  <a:gd name="T52" fmla="*/ 1055 w 1091"/>
                  <a:gd name="T53" fmla="*/ 355 h 940"/>
                  <a:gd name="T54" fmla="*/ 52 w 1091"/>
                  <a:gd name="T55" fmla="*/ 312 h 940"/>
                  <a:gd name="T56" fmla="*/ 68 w 1091"/>
                  <a:gd name="T57" fmla="*/ 285 h 940"/>
                  <a:gd name="T58" fmla="*/ 1030 w 1091"/>
                  <a:gd name="T59" fmla="*/ 298 h 940"/>
                  <a:gd name="T60" fmla="*/ 82 w 1091"/>
                  <a:gd name="T61" fmla="*/ 258 h 940"/>
                  <a:gd name="T62" fmla="*/ 982 w 1091"/>
                  <a:gd name="T63" fmla="*/ 218 h 940"/>
                  <a:gd name="T64" fmla="*/ 982 w 1091"/>
                  <a:gd name="T65" fmla="*/ 218 h 940"/>
                  <a:gd name="T66" fmla="*/ 139 w 1091"/>
                  <a:gd name="T67" fmla="*/ 184 h 940"/>
                  <a:gd name="T68" fmla="*/ 961 w 1091"/>
                  <a:gd name="T69" fmla="*/ 195 h 940"/>
                  <a:gd name="T70" fmla="*/ 159 w 1091"/>
                  <a:gd name="T71" fmla="*/ 160 h 940"/>
                  <a:gd name="T72" fmla="*/ 896 w 1091"/>
                  <a:gd name="T73" fmla="*/ 128 h 940"/>
                  <a:gd name="T74" fmla="*/ 896 w 1091"/>
                  <a:gd name="T75" fmla="*/ 128 h 940"/>
                  <a:gd name="T76" fmla="*/ 232 w 1091"/>
                  <a:gd name="T77" fmla="*/ 101 h 940"/>
                  <a:gd name="T78" fmla="*/ 871 w 1091"/>
                  <a:gd name="T79" fmla="*/ 110 h 940"/>
                  <a:gd name="T80" fmla="*/ 257 w 1091"/>
                  <a:gd name="T81" fmla="*/ 83 h 940"/>
                  <a:gd name="T82" fmla="*/ 793 w 1091"/>
                  <a:gd name="T83" fmla="*/ 59 h 940"/>
                  <a:gd name="T84" fmla="*/ 793 w 1091"/>
                  <a:gd name="T85" fmla="*/ 59 h 940"/>
                  <a:gd name="T86" fmla="*/ 341 w 1091"/>
                  <a:gd name="T87" fmla="*/ 42 h 940"/>
                  <a:gd name="T88" fmla="*/ 764 w 1091"/>
                  <a:gd name="T89" fmla="*/ 48 h 940"/>
                  <a:gd name="T90" fmla="*/ 369 w 1091"/>
                  <a:gd name="T91" fmla="*/ 29 h 940"/>
                  <a:gd name="T92" fmla="*/ 676 w 1091"/>
                  <a:gd name="T93" fmla="*/ 16 h 940"/>
                  <a:gd name="T94" fmla="*/ 676 w 1091"/>
                  <a:gd name="T95" fmla="*/ 16 h 940"/>
                  <a:gd name="T96" fmla="*/ 460 w 1091"/>
                  <a:gd name="T97" fmla="*/ 9 h 940"/>
                  <a:gd name="T98" fmla="*/ 645 w 1091"/>
                  <a:gd name="T99" fmla="*/ 11 h 940"/>
                  <a:gd name="T100" fmla="*/ 491 w 1091"/>
                  <a:gd name="T101" fmla="*/ 3 h 940"/>
                  <a:gd name="T102" fmla="*/ 553 w 1091"/>
                  <a:gd name="T103" fmla="*/ 0 h 940"/>
                  <a:gd name="T104" fmla="*/ 553 w 1091"/>
                  <a:gd name="T10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1" h="940">
                    <a:moveTo>
                      <a:pt x="151" y="920"/>
                    </a:moveTo>
                    <a:cubicBezTo>
                      <a:pt x="150" y="921"/>
                      <a:pt x="150" y="921"/>
                      <a:pt x="150" y="921"/>
                    </a:cubicBezTo>
                    <a:cubicBezTo>
                      <a:pt x="156" y="928"/>
                      <a:pt x="162" y="934"/>
                      <a:pt x="168" y="940"/>
                    </a:cubicBezTo>
                    <a:cubicBezTo>
                      <a:pt x="171" y="940"/>
                      <a:pt x="171" y="940"/>
                      <a:pt x="171" y="940"/>
                    </a:cubicBezTo>
                    <a:cubicBezTo>
                      <a:pt x="164" y="934"/>
                      <a:pt x="158" y="927"/>
                      <a:pt x="151" y="920"/>
                    </a:cubicBezTo>
                    <a:moveTo>
                      <a:pt x="952" y="907"/>
                    </a:moveTo>
                    <a:cubicBezTo>
                      <a:pt x="945" y="914"/>
                      <a:pt x="938" y="922"/>
                      <a:pt x="931" y="929"/>
                    </a:cubicBezTo>
                    <a:cubicBezTo>
                      <a:pt x="932" y="931"/>
                      <a:pt x="932" y="931"/>
                      <a:pt x="932" y="931"/>
                    </a:cubicBezTo>
                    <a:cubicBezTo>
                      <a:pt x="940" y="923"/>
                      <a:pt x="947" y="916"/>
                      <a:pt x="954" y="908"/>
                    </a:cubicBezTo>
                    <a:cubicBezTo>
                      <a:pt x="952" y="907"/>
                      <a:pt x="952" y="907"/>
                      <a:pt x="952" y="907"/>
                    </a:cubicBezTo>
                    <a:moveTo>
                      <a:pt x="111" y="873"/>
                    </a:moveTo>
                    <a:cubicBezTo>
                      <a:pt x="109" y="874"/>
                      <a:pt x="109" y="874"/>
                      <a:pt x="109" y="874"/>
                    </a:cubicBezTo>
                    <a:cubicBezTo>
                      <a:pt x="116" y="882"/>
                      <a:pt x="122" y="890"/>
                      <a:pt x="129" y="898"/>
                    </a:cubicBezTo>
                    <a:cubicBezTo>
                      <a:pt x="130" y="897"/>
                      <a:pt x="130" y="897"/>
                      <a:pt x="130" y="897"/>
                    </a:cubicBezTo>
                    <a:cubicBezTo>
                      <a:pt x="124" y="889"/>
                      <a:pt x="117" y="881"/>
                      <a:pt x="111" y="873"/>
                    </a:cubicBezTo>
                    <a:moveTo>
                      <a:pt x="990" y="858"/>
                    </a:moveTo>
                    <a:cubicBezTo>
                      <a:pt x="985" y="866"/>
                      <a:pt x="978" y="875"/>
                      <a:pt x="972" y="883"/>
                    </a:cubicBezTo>
                    <a:cubicBezTo>
                      <a:pt x="974" y="884"/>
                      <a:pt x="974" y="884"/>
                      <a:pt x="974" y="884"/>
                    </a:cubicBezTo>
                    <a:cubicBezTo>
                      <a:pt x="980" y="876"/>
                      <a:pt x="986" y="868"/>
                      <a:pt x="992" y="859"/>
                    </a:cubicBezTo>
                    <a:cubicBezTo>
                      <a:pt x="990" y="858"/>
                      <a:pt x="990" y="858"/>
                      <a:pt x="990" y="858"/>
                    </a:cubicBezTo>
                    <a:moveTo>
                      <a:pt x="77" y="821"/>
                    </a:moveTo>
                    <a:cubicBezTo>
                      <a:pt x="75" y="822"/>
                      <a:pt x="75" y="822"/>
                      <a:pt x="75" y="822"/>
                    </a:cubicBezTo>
                    <a:cubicBezTo>
                      <a:pt x="80" y="831"/>
                      <a:pt x="86" y="840"/>
                      <a:pt x="91" y="848"/>
                    </a:cubicBezTo>
                    <a:cubicBezTo>
                      <a:pt x="93" y="847"/>
                      <a:pt x="93" y="847"/>
                      <a:pt x="93" y="847"/>
                    </a:cubicBezTo>
                    <a:cubicBezTo>
                      <a:pt x="87" y="839"/>
                      <a:pt x="82" y="830"/>
                      <a:pt x="77" y="821"/>
                    </a:cubicBezTo>
                    <a:moveTo>
                      <a:pt x="1023" y="805"/>
                    </a:moveTo>
                    <a:cubicBezTo>
                      <a:pt x="1018" y="814"/>
                      <a:pt x="1013" y="823"/>
                      <a:pt x="1008" y="832"/>
                    </a:cubicBezTo>
                    <a:cubicBezTo>
                      <a:pt x="1009" y="833"/>
                      <a:pt x="1009" y="833"/>
                      <a:pt x="1009" y="833"/>
                    </a:cubicBezTo>
                    <a:cubicBezTo>
                      <a:pt x="1015" y="824"/>
                      <a:pt x="1020" y="815"/>
                      <a:pt x="1025" y="806"/>
                    </a:cubicBezTo>
                    <a:cubicBezTo>
                      <a:pt x="1023" y="805"/>
                      <a:pt x="1023" y="805"/>
                      <a:pt x="1023" y="805"/>
                    </a:cubicBezTo>
                    <a:moveTo>
                      <a:pt x="48" y="766"/>
                    </a:moveTo>
                    <a:cubicBezTo>
                      <a:pt x="46" y="766"/>
                      <a:pt x="46" y="766"/>
                      <a:pt x="46" y="766"/>
                    </a:cubicBezTo>
                    <a:cubicBezTo>
                      <a:pt x="51" y="776"/>
                      <a:pt x="55" y="785"/>
                      <a:pt x="60" y="795"/>
                    </a:cubicBezTo>
                    <a:cubicBezTo>
                      <a:pt x="62" y="794"/>
                      <a:pt x="62" y="794"/>
                      <a:pt x="62" y="794"/>
                    </a:cubicBezTo>
                    <a:cubicBezTo>
                      <a:pt x="57" y="784"/>
                      <a:pt x="53" y="775"/>
                      <a:pt x="48" y="766"/>
                    </a:cubicBezTo>
                    <a:moveTo>
                      <a:pt x="1050" y="749"/>
                    </a:moveTo>
                    <a:cubicBezTo>
                      <a:pt x="1046" y="759"/>
                      <a:pt x="1042" y="768"/>
                      <a:pt x="1037" y="778"/>
                    </a:cubicBezTo>
                    <a:cubicBezTo>
                      <a:pt x="1039" y="778"/>
                      <a:pt x="1039" y="778"/>
                      <a:pt x="1039" y="778"/>
                    </a:cubicBezTo>
                    <a:cubicBezTo>
                      <a:pt x="1043" y="769"/>
                      <a:pt x="1048" y="759"/>
                      <a:pt x="1051" y="750"/>
                    </a:cubicBezTo>
                    <a:cubicBezTo>
                      <a:pt x="1050" y="749"/>
                      <a:pt x="1050" y="749"/>
                      <a:pt x="1050" y="749"/>
                    </a:cubicBezTo>
                    <a:moveTo>
                      <a:pt x="27" y="707"/>
                    </a:moveTo>
                    <a:cubicBezTo>
                      <a:pt x="25" y="708"/>
                      <a:pt x="25" y="708"/>
                      <a:pt x="25" y="708"/>
                    </a:cubicBezTo>
                    <a:cubicBezTo>
                      <a:pt x="28" y="718"/>
                      <a:pt x="31" y="728"/>
                      <a:pt x="35" y="738"/>
                    </a:cubicBezTo>
                    <a:cubicBezTo>
                      <a:pt x="37" y="737"/>
                      <a:pt x="37" y="737"/>
                      <a:pt x="37" y="737"/>
                    </a:cubicBezTo>
                    <a:cubicBezTo>
                      <a:pt x="33" y="727"/>
                      <a:pt x="30" y="717"/>
                      <a:pt x="27" y="707"/>
                    </a:cubicBezTo>
                    <a:moveTo>
                      <a:pt x="1070" y="690"/>
                    </a:moveTo>
                    <a:cubicBezTo>
                      <a:pt x="1067" y="700"/>
                      <a:pt x="1064" y="710"/>
                      <a:pt x="1060" y="720"/>
                    </a:cubicBezTo>
                    <a:cubicBezTo>
                      <a:pt x="1062" y="721"/>
                      <a:pt x="1062" y="721"/>
                      <a:pt x="1062" y="721"/>
                    </a:cubicBezTo>
                    <a:cubicBezTo>
                      <a:pt x="1066" y="711"/>
                      <a:pt x="1069" y="701"/>
                      <a:pt x="1072" y="691"/>
                    </a:cubicBezTo>
                    <a:cubicBezTo>
                      <a:pt x="1070" y="690"/>
                      <a:pt x="1070" y="690"/>
                      <a:pt x="1070" y="690"/>
                    </a:cubicBezTo>
                    <a:moveTo>
                      <a:pt x="11" y="647"/>
                    </a:moveTo>
                    <a:cubicBezTo>
                      <a:pt x="9" y="648"/>
                      <a:pt x="9" y="648"/>
                      <a:pt x="9" y="648"/>
                    </a:cubicBezTo>
                    <a:cubicBezTo>
                      <a:pt x="11" y="658"/>
                      <a:pt x="14" y="668"/>
                      <a:pt x="16" y="678"/>
                    </a:cubicBezTo>
                    <a:cubicBezTo>
                      <a:pt x="18" y="678"/>
                      <a:pt x="18" y="678"/>
                      <a:pt x="18" y="678"/>
                    </a:cubicBezTo>
                    <a:cubicBezTo>
                      <a:pt x="16" y="668"/>
                      <a:pt x="13" y="657"/>
                      <a:pt x="11" y="647"/>
                    </a:cubicBezTo>
                    <a:moveTo>
                      <a:pt x="1083" y="630"/>
                    </a:moveTo>
                    <a:cubicBezTo>
                      <a:pt x="1081" y="640"/>
                      <a:pt x="1079" y="650"/>
                      <a:pt x="1077" y="660"/>
                    </a:cubicBezTo>
                    <a:cubicBezTo>
                      <a:pt x="1079" y="661"/>
                      <a:pt x="1079" y="661"/>
                      <a:pt x="1079" y="661"/>
                    </a:cubicBezTo>
                    <a:cubicBezTo>
                      <a:pt x="1081" y="651"/>
                      <a:pt x="1083" y="640"/>
                      <a:pt x="1085" y="630"/>
                    </a:cubicBezTo>
                    <a:cubicBezTo>
                      <a:pt x="1083" y="630"/>
                      <a:pt x="1083" y="630"/>
                      <a:pt x="1083" y="630"/>
                    </a:cubicBezTo>
                    <a:moveTo>
                      <a:pt x="3" y="586"/>
                    </a:moveTo>
                    <a:cubicBezTo>
                      <a:pt x="1" y="586"/>
                      <a:pt x="1" y="586"/>
                      <a:pt x="1" y="586"/>
                    </a:cubicBezTo>
                    <a:cubicBezTo>
                      <a:pt x="2" y="596"/>
                      <a:pt x="3" y="607"/>
                      <a:pt x="4" y="617"/>
                    </a:cubicBezTo>
                    <a:cubicBezTo>
                      <a:pt x="6" y="617"/>
                      <a:pt x="6" y="617"/>
                      <a:pt x="6" y="617"/>
                    </a:cubicBezTo>
                    <a:cubicBezTo>
                      <a:pt x="5" y="606"/>
                      <a:pt x="4" y="596"/>
                      <a:pt x="3" y="586"/>
                    </a:cubicBezTo>
                    <a:moveTo>
                      <a:pt x="1089" y="568"/>
                    </a:moveTo>
                    <a:cubicBezTo>
                      <a:pt x="1088" y="578"/>
                      <a:pt x="1088" y="589"/>
                      <a:pt x="1087" y="599"/>
                    </a:cubicBezTo>
                    <a:cubicBezTo>
                      <a:pt x="1089" y="599"/>
                      <a:pt x="1089" y="599"/>
                      <a:pt x="1089" y="599"/>
                    </a:cubicBezTo>
                    <a:cubicBezTo>
                      <a:pt x="1090" y="589"/>
                      <a:pt x="1090" y="578"/>
                      <a:pt x="1091" y="568"/>
                    </a:cubicBezTo>
                    <a:cubicBezTo>
                      <a:pt x="1089" y="568"/>
                      <a:pt x="1089" y="568"/>
                      <a:pt x="1089" y="568"/>
                    </a:cubicBezTo>
                    <a:moveTo>
                      <a:pt x="0" y="524"/>
                    </a:moveTo>
                    <a:cubicBezTo>
                      <a:pt x="0" y="534"/>
                      <a:pt x="0" y="545"/>
                      <a:pt x="0" y="555"/>
                    </a:cubicBezTo>
                    <a:cubicBezTo>
                      <a:pt x="2" y="555"/>
                      <a:pt x="2" y="555"/>
                      <a:pt x="2" y="555"/>
                    </a:cubicBezTo>
                    <a:cubicBezTo>
                      <a:pt x="2" y="545"/>
                      <a:pt x="2" y="534"/>
                      <a:pt x="2" y="524"/>
                    </a:cubicBezTo>
                    <a:cubicBezTo>
                      <a:pt x="0" y="524"/>
                      <a:pt x="0" y="524"/>
                      <a:pt x="0" y="524"/>
                    </a:cubicBezTo>
                    <a:moveTo>
                      <a:pt x="1090" y="506"/>
                    </a:moveTo>
                    <a:cubicBezTo>
                      <a:pt x="1088" y="506"/>
                      <a:pt x="1088" y="506"/>
                      <a:pt x="1088" y="506"/>
                    </a:cubicBezTo>
                    <a:cubicBezTo>
                      <a:pt x="1088" y="516"/>
                      <a:pt x="1089" y="527"/>
                      <a:pt x="1089" y="537"/>
                    </a:cubicBezTo>
                    <a:cubicBezTo>
                      <a:pt x="1091" y="537"/>
                      <a:pt x="1091" y="537"/>
                      <a:pt x="1091" y="537"/>
                    </a:cubicBezTo>
                    <a:cubicBezTo>
                      <a:pt x="1091" y="527"/>
                      <a:pt x="1091" y="516"/>
                      <a:pt x="1090" y="506"/>
                    </a:cubicBezTo>
                    <a:moveTo>
                      <a:pt x="6" y="462"/>
                    </a:moveTo>
                    <a:cubicBezTo>
                      <a:pt x="5" y="472"/>
                      <a:pt x="3" y="482"/>
                      <a:pt x="2" y="493"/>
                    </a:cubicBezTo>
                    <a:cubicBezTo>
                      <a:pt x="4" y="493"/>
                      <a:pt x="4" y="493"/>
                      <a:pt x="4" y="493"/>
                    </a:cubicBezTo>
                    <a:cubicBezTo>
                      <a:pt x="5" y="483"/>
                      <a:pt x="7" y="472"/>
                      <a:pt x="8" y="462"/>
                    </a:cubicBezTo>
                    <a:cubicBezTo>
                      <a:pt x="6" y="462"/>
                      <a:pt x="6" y="462"/>
                      <a:pt x="6" y="462"/>
                    </a:cubicBezTo>
                    <a:moveTo>
                      <a:pt x="1082" y="444"/>
                    </a:moveTo>
                    <a:cubicBezTo>
                      <a:pt x="1080" y="445"/>
                      <a:pt x="1080" y="445"/>
                      <a:pt x="1080" y="445"/>
                    </a:cubicBezTo>
                    <a:cubicBezTo>
                      <a:pt x="1082" y="455"/>
                      <a:pt x="1083" y="465"/>
                      <a:pt x="1085" y="475"/>
                    </a:cubicBezTo>
                    <a:cubicBezTo>
                      <a:pt x="1087" y="475"/>
                      <a:pt x="1087" y="475"/>
                      <a:pt x="1087" y="475"/>
                    </a:cubicBezTo>
                    <a:cubicBezTo>
                      <a:pt x="1085" y="465"/>
                      <a:pt x="1084" y="454"/>
                      <a:pt x="1082" y="444"/>
                    </a:cubicBezTo>
                    <a:moveTo>
                      <a:pt x="19" y="401"/>
                    </a:moveTo>
                    <a:cubicBezTo>
                      <a:pt x="17" y="411"/>
                      <a:pt x="14" y="421"/>
                      <a:pt x="12" y="431"/>
                    </a:cubicBezTo>
                    <a:cubicBezTo>
                      <a:pt x="14" y="432"/>
                      <a:pt x="14" y="432"/>
                      <a:pt x="14" y="432"/>
                    </a:cubicBezTo>
                    <a:cubicBezTo>
                      <a:pt x="16" y="422"/>
                      <a:pt x="18" y="411"/>
                      <a:pt x="21" y="402"/>
                    </a:cubicBezTo>
                    <a:cubicBezTo>
                      <a:pt x="19" y="401"/>
                      <a:pt x="19" y="401"/>
                      <a:pt x="19" y="401"/>
                    </a:cubicBezTo>
                    <a:moveTo>
                      <a:pt x="1067" y="384"/>
                    </a:moveTo>
                    <a:cubicBezTo>
                      <a:pt x="1065" y="384"/>
                      <a:pt x="1065" y="384"/>
                      <a:pt x="1065" y="384"/>
                    </a:cubicBezTo>
                    <a:cubicBezTo>
                      <a:pt x="1068" y="394"/>
                      <a:pt x="1071" y="404"/>
                      <a:pt x="1073" y="414"/>
                    </a:cubicBezTo>
                    <a:cubicBezTo>
                      <a:pt x="1075" y="414"/>
                      <a:pt x="1075" y="414"/>
                      <a:pt x="1075" y="414"/>
                    </a:cubicBezTo>
                    <a:cubicBezTo>
                      <a:pt x="1072" y="404"/>
                      <a:pt x="1070" y="394"/>
                      <a:pt x="1067" y="384"/>
                    </a:cubicBezTo>
                    <a:moveTo>
                      <a:pt x="39" y="342"/>
                    </a:moveTo>
                    <a:cubicBezTo>
                      <a:pt x="35" y="352"/>
                      <a:pt x="32" y="361"/>
                      <a:pt x="28" y="371"/>
                    </a:cubicBezTo>
                    <a:cubicBezTo>
                      <a:pt x="30" y="372"/>
                      <a:pt x="30" y="372"/>
                      <a:pt x="30" y="372"/>
                    </a:cubicBezTo>
                    <a:cubicBezTo>
                      <a:pt x="34" y="362"/>
                      <a:pt x="37" y="352"/>
                      <a:pt x="41" y="343"/>
                    </a:cubicBezTo>
                    <a:cubicBezTo>
                      <a:pt x="39" y="342"/>
                      <a:pt x="39" y="342"/>
                      <a:pt x="39" y="342"/>
                    </a:cubicBezTo>
                    <a:moveTo>
                      <a:pt x="1045" y="325"/>
                    </a:moveTo>
                    <a:cubicBezTo>
                      <a:pt x="1043" y="326"/>
                      <a:pt x="1043" y="326"/>
                      <a:pt x="1043" y="326"/>
                    </a:cubicBezTo>
                    <a:cubicBezTo>
                      <a:pt x="1047" y="336"/>
                      <a:pt x="1051" y="345"/>
                      <a:pt x="1055" y="355"/>
                    </a:cubicBezTo>
                    <a:cubicBezTo>
                      <a:pt x="1057" y="354"/>
                      <a:pt x="1057" y="354"/>
                      <a:pt x="1057" y="354"/>
                    </a:cubicBezTo>
                    <a:cubicBezTo>
                      <a:pt x="1053" y="345"/>
                      <a:pt x="1049" y="335"/>
                      <a:pt x="1045" y="325"/>
                    </a:cubicBezTo>
                    <a:moveTo>
                      <a:pt x="66" y="284"/>
                    </a:moveTo>
                    <a:cubicBezTo>
                      <a:pt x="61" y="294"/>
                      <a:pt x="57" y="303"/>
                      <a:pt x="52" y="312"/>
                    </a:cubicBezTo>
                    <a:cubicBezTo>
                      <a:pt x="52" y="313"/>
                      <a:pt x="52" y="313"/>
                      <a:pt x="52" y="313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4" y="313"/>
                      <a:pt x="54" y="313"/>
                      <a:pt x="54" y="313"/>
                    </a:cubicBezTo>
                    <a:cubicBezTo>
                      <a:pt x="59" y="304"/>
                      <a:pt x="63" y="295"/>
                      <a:pt x="68" y="285"/>
                    </a:cubicBezTo>
                    <a:cubicBezTo>
                      <a:pt x="66" y="284"/>
                      <a:pt x="66" y="284"/>
                      <a:pt x="66" y="284"/>
                    </a:cubicBezTo>
                    <a:moveTo>
                      <a:pt x="1016" y="270"/>
                    </a:moveTo>
                    <a:cubicBezTo>
                      <a:pt x="1015" y="271"/>
                      <a:pt x="1015" y="271"/>
                      <a:pt x="1015" y="271"/>
                    </a:cubicBezTo>
                    <a:cubicBezTo>
                      <a:pt x="1020" y="280"/>
                      <a:pt x="1025" y="289"/>
                      <a:pt x="1030" y="298"/>
                    </a:cubicBezTo>
                    <a:cubicBezTo>
                      <a:pt x="1031" y="297"/>
                      <a:pt x="1031" y="297"/>
                      <a:pt x="1031" y="297"/>
                    </a:cubicBezTo>
                    <a:cubicBezTo>
                      <a:pt x="1027" y="288"/>
                      <a:pt x="1022" y="279"/>
                      <a:pt x="1016" y="270"/>
                    </a:cubicBezTo>
                    <a:moveTo>
                      <a:pt x="99" y="232"/>
                    </a:moveTo>
                    <a:cubicBezTo>
                      <a:pt x="93" y="240"/>
                      <a:pt x="87" y="249"/>
                      <a:pt x="82" y="258"/>
                    </a:cubicBezTo>
                    <a:cubicBezTo>
                      <a:pt x="84" y="259"/>
                      <a:pt x="84" y="259"/>
                      <a:pt x="84" y="259"/>
                    </a:cubicBezTo>
                    <a:cubicBezTo>
                      <a:pt x="89" y="250"/>
                      <a:pt x="95" y="241"/>
                      <a:pt x="101" y="233"/>
                    </a:cubicBezTo>
                    <a:cubicBezTo>
                      <a:pt x="99" y="232"/>
                      <a:pt x="99" y="232"/>
                      <a:pt x="99" y="232"/>
                    </a:cubicBezTo>
                    <a:moveTo>
                      <a:pt x="982" y="218"/>
                    </a:moveTo>
                    <a:cubicBezTo>
                      <a:pt x="980" y="219"/>
                      <a:pt x="980" y="219"/>
                      <a:pt x="980" y="219"/>
                    </a:cubicBezTo>
                    <a:cubicBezTo>
                      <a:pt x="987" y="227"/>
                      <a:pt x="993" y="236"/>
                      <a:pt x="998" y="245"/>
                    </a:cubicBezTo>
                    <a:cubicBezTo>
                      <a:pt x="1000" y="244"/>
                      <a:pt x="1000" y="244"/>
                      <a:pt x="1000" y="244"/>
                    </a:cubicBezTo>
                    <a:cubicBezTo>
                      <a:pt x="994" y="235"/>
                      <a:pt x="988" y="226"/>
                      <a:pt x="982" y="218"/>
                    </a:cubicBezTo>
                    <a:moveTo>
                      <a:pt x="138" y="183"/>
                    </a:moveTo>
                    <a:cubicBezTo>
                      <a:pt x="131" y="190"/>
                      <a:pt x="124" y="198"/>
                      <a:pt x="118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26" y="200"/>
                      <a:pt x="133" y="192"/>
                      <a:pt x="139" y="184"/>
                    </a:cubicBezTo>
                    <a:cubicBezTo>
                      <a:pt x="138" y="183"/>
                      <a:pt x="138" y="183"/>
                      <a:pt x="138" y="183"/>
                    </a:cubicBezTo>
                    <a:moveTo>
                      <a:pt x="942" y="170"/>
                    </a:moveTo>
                    <a:cubicBezTo>
                      <a:pt x="940" y="172"/>
                      <a:pt x="940" y="172"/>
                      <a:pt x="940" y="172"/>
                    </a:cubicBezTo>
                    <a:cubicBezTo>
                      <a:pt x="947" y="179"/>
                      <a:pt x="954" y="187"/>
                      <a:pt x="961" y="195"/>
                    </a:cubicBezTo>
                    <a:cubicBezTo>
                      <a:pt x="963" y="194"/>
                      <a:pt x="963" y="194"/>
                      <a:pt x="963" y="194"/>
                    </a:cubicBezTo>
                    <a:cubicBezTo>
                      <a:pt x="956" y="186"/>
                      <a:pt x="949" y="178"/>
                      <a:pt x="942" y="170"/>
                    </a:cubicBezTo>
                    <a:moveTo>
                      <a:pt x="182" y="139"/>
                    </a:moveTo>
                    <a:cubicBezTo>
                      <a:pt x="174" y="145"/>
                      <a:pt x="167" y="153"/>
                      <a:pt x="159" y="160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8" y="154"/>
                      <a:pt x="176" y="147"/>
                      <a:pt x="183" y="140"/>
                    </a:cubicBezTo>
                    <a:cubicBezTo>
                      <a:pt x="182" y="139"/>
                      <a:pt x="182" y="139"/>
                      <a:pt x="182" y="139"/>
                    </a:cubicBezTo>
                    <a:moveTo>
                      <a:pt x="896" y="128"/>
                    </a:moveTo>
                    <a:cubicBezTo>
                      <a:pt x="895" y="129"/>
                      <a:pt x="895" y="129"/>
                      <a:pt x="895" y="129"/>
                    </a:cubicBezTo>
                    <a:cubicBezTo>
                      <a:pt x="903" y="136"/>
                      <a:pt x="911" y="143"/>
                      <a:pt x="918" y="150"/>
                    </a:cubicBezTo>
                    <a:cubicBezTo>
                      <a:pt x="920" y="148"/>
                      <a:pt x="920" y="148"/>
                      <a:pt x="920" y="148"/>
                    </a:cubicBezTo>
                    <a:cubicBezTo>
                      <a:pt x="912" y="141"/>
                      <a:pt x="904" y="134"/>
                      <a:pt x="896" y="128"/>
                    </a:cubicBezTo>
                    <a:moveTo>
                      <a:pt x="231" y="100"/>
                    </a:moveTo>
                    <a:cubicBezTo>
                      <a:pt x="222" y="106"/>
                      <a:pt x="214" y="112"/>
                      <a:pt x="206" y="119"/>
                    </a:cubicBezTo>
                    <a:cubicBezTo>
                      <a:pt x="207" y="120"/>
                      <a:pt x="207" y="120"/>
                      <a:pt x="207" y="120"/>
                    </a:cubicBezTo>
                    <a:cubicBezTo>
                      <a:pt x="215" y="114"/>
                      <a:pt x="223" y="107"/>
                      <a:pt x="232" y="101"/>
                    </a:cubicBezTo>
                    <a:cubicBezTo>
                      <a:pt x="231" y="100"/>
                      <a:pt x="231" y="100"/>
                      <a:pt x="231" y="100"/>
                    </a:cubicBezTo>
                    <a:moveTo>
                      <a:pt x="846" y="90"/>
                    </a:moveTo>
                    <a:cubicBezTo>
                      <a:pt x="845" y="92"/>
                      <a:pt x="845" y="92"/>
                      <a:pt x="845" y="92"/>
                    </a:cubicBezTo>
                    <a:cubicBezTo>
                      <a:pt x="854" y="98"/>
                      <a:pt x="862" y="104"/>
                      <a:pt x="871" y="110"/>
                    </a:cubicBezTo>
                    <a:cubicBezTo>
                      <a:pt x="872" y="108"/>
                      <a:pt x="872" y="108"/>
                      <a:pt x="872" y="108"/>
                    </a:cubicBezTo>
                    <a:cubicBezTo>
                      <a:pt x="864" y="102"/>
                      <a:pt x="855" y="96"/>
                      <a:pt x="846" y="90"/>
                    </a:cubicBezTo>
                    <a:moveTo>
                      <a:pt x="284" y="67"/>
                    </a:moveTo>
                    <a:cubicBezTo>
                      <a:pt x="275" y="72"/>
                      <a:pt x="266" y="77"/>
                      <a:pt x="257" y="83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67" y="79"/>
                      <a:pt x="276" y="74"/>
                      <a:pt x="285" y="69"/>
                    </a:cubicBezTo>
                    <a:cubicBezTo>
                      <a:pt x="284" y="67"/>
                      <a:pt x="284" y="67"/>
                      <a:pt x="284" y="67"/>
                    </a:cubicBezTo>
                    <a:moveTo>
                      <a:pt x="793" y="59"/>
                    </a:moveTo>
                    <a:cubicBezTo>
                      <a:pt x="792" y="61"/>
                      <a:pt x="792" y="61"/>
                      <a:pt x="792" y="61"/>
                    </a:cubicBezTo>
                    <a:cubicBezTo>
                      <a:pt x="801" y="66"/>
                      <a:pt x="810" y="71"/>
                      <a:pt x="819" y="76"/>
                    </a:cubicBezTo>
                    <a:cubicBezTo>
                      <a:pt x="820" y="74"/>
                      <a:pt x="820" y="74"/>
                      <a:pt x="820" y="74"/>
                    </a:cubicBezTo>
                    <a:cubicBezTo>
                      <a:pt x="811" y="69"/>
                      <a:pt x="802" y="64"/>
                      <a:pt x="793" y="59"/>
                    </a:cubicBezTo>
                    <a:moveTo>
                      <a:pt x="340" y="40"/>
                    </a:moveTo>
                    <a:cubicBezTo>
                      <a:pt x="330" y="44"/>
                      <a:pt x="321" y="48"/>
                      <a:pt x="311" y="53"/>
                    </a:cubicBezTo>
                    <a:cubicBezTo>
                      <a:pt x="312" y="55"/>
                      <a:pt x="312" y="55"/>
                      <a:pt x="312" y="55"/>
                    </a:cubicBezTo>
                    <a:cubicBezTo>
                      <a:pt x="322" y="50"/>
                      <a:pt x="331" y="46"/>
                      <a:pt x="341" y="42"/>
                    </a:cubicBezTo>
                    <a:cubicBezTo>
                      <a:pt x="340" y="40"/>
                      <a:pt x="340" y="40"/>
                      <a:pt x="340" y="40"/>
                    </a:cubicBezTo>
                    <a:moveTo>
                      <a:pt x="736" y="34"/>
                    </a:moveTo>
                    <a:cubicBezTo>
                      <a:pt x="735" y="36"/>
                      <a:pt x="735" y="36"/>
                      <a:pt x="735" y="36"/>
                    </a:cubicBezTo>
                    <a:cubicBezTo>
                      <a:pt x="744" y="40"/>
                      <a:pt x="754" y="44"/>
                      <a:pt x="764" y="48"/>
                    </a:cubicBezTo>
                    <a:cubicBezTo>
                      <a:pt x="764" y="46"/>
                      <a:pt x="764" y="46"/>
                      <a:pt x="764" y="46"/>
                    </a:cubicBezTo>
                    <a:cubicBezTo>
                      <a:pt x="755" y="42"/>
                      <a:pt x="745" y="38"/>
                      <a:pt x="736" y="34"/>
                    </a:cubicBezTo>
                    <a:moveTo>
                      <a:pt x="399" y="20"/>
                    </a:moveTo>
                    <a:cubicBezTo>
                      <a:pt x="389" y="23"/>
                      <a:pt x="379" y="26"/>
                      <a:pt x="369" y="29"/>
                    </a:cubicBezTo>
                    <a:cubicBezTo>
                      <a:pt x="370" y="31"/>
                      <a:pt x="370" y="31"/>
                      <a:pt x="370" y="31"/>
                    </a:cubicBezTo>
                    <a:cubicBezTo>
                      <a:pt x="380" y="28"/>
                      <a:pt x="390" y="25"/>
                      <a:pt x="399" y="22"/>
                    </a:cubicBezTo>
                    <a:cubicBezTo>
                      <a:pt x="399" y="20"/>
                      <a:pt x="399" y="20"/>
                      <a:pt x="399" y="20"/>
                    </a:cubicBezTo>
                    <a:moveTo>
                      <a:pt x="676" y="16"/>
                    </a:moveTo>
                    <a:cubicBezTo>
                      <a:pt x="676" y="18"/>
                      <a:pt x="676" y="18"/>
                      <a:pt x="676" y="18"/>
                    </a:cubicBezTo>
                    <a:cubicBezTo>
                      <a:pt x="686" y="20"/>
                      <a:pt x="696" y="23"/>
                      <a:pt x="705" y="26"/>
                    </a:cubicBezTo>
                    <a:cubicBezTo>
                      <a:pt x="706" y="24"/>
                      <a:pt x="706" y="24"/>
                      <a:pt x="706" y="24"/>
                    </a:cubicBezTo>
                    <a:cubicBezTo>
                      <a:pt x="696" y="21"/>
                      <a:pt x="686" y="18"/>
                      <a:pt x="676" y="16"/>
                    </a:cubicBezTo>
                    <a:moveTo>
                      <a:pt x="460" y="7"/>
                    </a:moveTo>
                    <a:cubicBezTo>
                      <a:pt x="450" y="8"/>
                      <a:pt x="439" y="10"/>
                      <a:pt x="429" y="13"/>
                    </a:cubicBezTo>
                    <a:cubicBezTo>
                      <a:pt x="430" y="15"/>
                      <a:pt x="430" y="15"/>
                      <a:pt x="430" y="15"/>
                    </a:cubicBezTo>
                    <a:cubicBezTo>
                      <a:pt x="440" y="12"/>
                      <a:pt x="450" y="10"/>
                      <a:pt x="460" y="9"/>
                    </a:cubicBezTo>
                    <a:cubicBezTo>
                      <a:pt x="460" y="7"/>
                      <a:pt x="460" y="7"/>
                      <a:pt x="460" y="7"/>
                    </a:cubicBezTo>
                    <a:moveTo>
                      <a:pt x="615" y="4"/>
                    </a:moveTo>
                    <a:cubicBezTo>
                      <a:pt x="615" y="6"/>
                      <a:pt x="615" y="6"/>
                      <a:pt x="615" y="6"/>
                    </a:cubicBezTo>
                    <a:cubicBezTo>
                      <a:pt x="625" y="8"/>
                      <a:pt x="635" y="9"/>
                      <a:pt x="645" y="11"/>
                    </a:cubicBezTo>
                    <a:cubicBezTo>
                      <a:pt x="646" y="9"/>
                      <a:pt x="646" y="9"/>
                      <a:pt x="646" y="9"/>
                    </a:cubicBezTo>
                    <a:cubicBezTo>
                      <a:pt x="635" y="7"/>
                      <a:pt x="625" y="6"/>
                      <a:pt x="615" y="4"/>
                    </a:cubicBezTo>
                    <a:moveTo>
                      <a:pt x="522" y="0"/>
                    </a:moveTo>
                    <a:cubicBezTo>
                      <a:pt x="511" y="1"/>
                      <a:pt x="501" y="2"/>
                      <a:pt x="491" y="3"/>
                    </a:cubicBezTo>
                    <a:cubicBezTo>
                      <a:pt x="491" y="5"/>
                      <a:pt x="491" y="5"/>
                      <a:pt x="491" y="5"/>
                    </a:cubicBezTo>
                    <a:cubicBezTo>
                      <a:pt x="501" y="4"/>
                      <a:pt x="511" y="3"/>
                      <a:pt x="522" y="2"/>
                    </a:cubicBezTo>
                    <a:cubicBezTo>
                      <a:pt x="522" y="0"/>
                      <a:pt x="522" y="0"/>
                      <a:pt x="522" y="0"/>
                    </a:cubicBezTo>
                    <a:moveTo>
                      <a:pt x="553" y="0"/>
                    </a:moveTo>
                    <a:cubicBezTo>
                      <a:pt x="553" y="2"/>
                      <a:pt x="553" y="2"/>
                      <a:pt x="553" y="2"/>
                    </a:cubicBezTo>
                    <a:cubicBezTo>
                      <a:pt x="563" y="2"/>
                      <a:pt x="573" y="3"/>
                      <a:pt x="584" y="3"/>
                    </a:cubicBezTo>
                    <a:cubicBezTo>
                      <a:pt x="584" y="1"/>
                      <a:pt x="584" y="1"/>
                      <a:pt x="584" y="1"/>
                    </a:cubicBezTo>
                    <a:cubicBezTo>
                      <a:pt x="574" y="0"/>
                      <a:pt x="563" y="0"/>
                      <a:pt x="55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2"/>
              <p:cNvSpPr>
                <a:spLocks noEditPoints="1"/>
              </p:cNvSpPr>
              <p:nvPr/>
            </p:nvSpPr>
            <p:spPr bwMode="auto">
              <a:xfrm>
                <a:off x="1201261" y="5499373"/>
                <a:ext cx="3758684" cy="737856"/>
              </a:xfrm>
              <a:custGeom>
                <a:avLst/>
                <a:gdLst>
                  <a:gd name="T0" fmla="*/ 350 w 715"/>
                  <a:gd name="T1" fmla="*/ 138 h 140"/>
                  <a:gd name="T2" fmla="*/ 344 w 715"/>
                  <a:gd name="T3" fmla="*/ 140 h 140"/>
                  <a:gd name="T4" fmla="*/ 375 w 715"/>
                  <a:gd name="T5" fmla="*/ 140 h 140"/>
                  <a:gd name="T6" fmla="*/ 282 w 715"/>
                  <a:gd name="T7" fmla="*/ 134 h 140"/>
                  <a:gd name="T8" fmla="*/ 313 w 715"/>
                  <a:gd name="T9" fmla="*/ 139 h 140"/>
                  <a:gd name="T10" fmla="*/ 282 w 715"/>
                  <a:gd name="T11" fmla="*/ 134 h 140"/>
                  <a:gd name="T12" fmla="*/ 406 w 715"/>
                  <a:gd name="T13" fmla="*/ 135 h 140"/>
                  <a:gd name="T14" fmla="*/ 437 w 715"/>
                  <a:gd name="T15" fmla="*/ 133 h 140"/>
                  <a:gd name="T16" fmla="*/ 221 w 715"/>
                  <a:gd name="T17" fmla="*/ 123 h 140"/>
                  <a:gd name="T18" fmla="*/ 251 w 715"/>
                  <a:gd name="T19" fmla="*/ 131 h 140"/>
                  <a:gd name="T20" fmla="*/ 221 w 715"/>
                  <a:gd name="T21" fmla="*/ 123 h 140"/>
                  <a:gd name="T22" fmla="*/ 467 w 715"/>
                  <a:gd name="T23" fmla="*/ 126 h 140"/>
                  <a:gd name="T24" fmla="*/ 498 w 715"/>
                  <a:gd name="T25" fmla="*/ 120 h 140"/>
                  <a:gd name="T26" fmla="*/ 162 w 715"/>
                  <a:gd name="T27" fmla="*/ 104 h 140"/>
                  <a:gd name="T28" fmla="*/ 191 w 715"/>
                  <a:gd name="T29" fmla="*/ 116 h 140"/>
                  <a:gd name="T30" fmla="*/ 162 w 715"/>
                  <a:gd name="T31" fmla="*/ 104 h 140"/>
                  <a:gd name="T32" fmla="*/ 527 w 715"/>
                  <a:gd name="T33" fmla="*/ 109 h 140"/>
                  <a:gd name="T34" fmla="*/ 557 w 715"/>
                  <a:gd name="T35" fmla="*/ 100 h 140"/>
                  <a:gd name="T36" fmla="*/ 105 w 715"/>
                  <a:gd name="T37" fmla="*/ 80 h 140"/>
                  <a:gd name="T38" fmla="*/ 132 w 715"/>
                  <a:gd name="T39" fmla="*/ 95 h 140"/>
                  <a:gd name="T40" fmla="*/ 105 w 715"/>
                  <a:gd name="T41" fmla="*/ 80 h 140"/>
                  <a:gd name="T42" fmla="*/ 584 w 715"/>
                  <a:gd name="T43" fmla="*/ 85 h 140"/>
                  <a:gd name="T44" fmla="*/ 613 w 715"/>
                  <a:gd name="T45" fmla="*/ 73 h 140"/>
                  <a:gd name="T46" fmla="*/ 51 w 715"/>
                  <a:gd name="T47" fmla="*/ 49 h 140"/>
                  <a:gd name="T48" fmla="*/ 77 w 715"/>
                  <a:gd name="T49" fmla="*/ 67 h 140"/>
                  <a:gd name="T50" fmla="*/ 51 w 715"/>
                  <a:gd name="T51" fmla="*/ 49 h 140"/>
                  <a:gd name="T52" fmla="*/ 639 w 715"/>
                  <a:gd name="T53" fmla="*/ 56 h 140"/>
                  <a:gd name="T54" fmla="*/ 666 w 715"/>
                  <a:gd name="T55" fmla="*/ 40 h 140"/>
                  <a:gd name="T56" fmla="*/ 1 w 715"/>
                  <a:gd name="T57" fmla="*/ 12 h 140"/>
                  <a:gd name="T58" fmla="*/ 25 w 715"/>
                  <a:gd name="T59" fmla="*/ 32 h 140"/>
                  <a:gd name="T60" fmla="*/ 1 w 715"/>
                  <a:gd name="T61" fmla="*/ 12 h 140"/>
                  <a:gd name="T62" fmla="*/ 689 w 715"/>
                  <a:gd name="T63" fmla="*/ 20 h 140"/>
                  <a:gd name="T64" fmla="*/ 715 w 715"/>
                  <a:gd name="T65" fmla="*/ 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5" h="140">
                    <a:moveTo>
                      <a:pt x="375" y="138"/>
                    </a:moveTo>
                    <a:cubicBezTo>
                      <a:pt x="367" y="138"/>
                      <a:pt x="358" y="138"/>
                      <a:pt x="350" y="138"/>
                    </a:cubicBezTo>
                    <a:cubicBezTo>
                      <a:pt x="348" y="138"/>
                      <a:pt x="346" y="138"/>
                      <a:pt x="344" y="138"/>
                    </a:cubicBezTo>
                    <a:cubicBezTo>
                      <a:pt x="344" y="140"/>
                      <a:pt x="344" y="140"/>
                      <a:pt x="344" y="140"/>
                    </a:cubicBezTo>
                    <a:cubicBezTo>
                      <a:pt x="346" y="140"/>
                      <a:pt x="348" y="140"/>
                      <a:pt x="350" y="140"/>
                    </a:cubicBezTo>
                    <a:cubicBezTo>
                      <a:pt x="358" y="140"/>
                      <a:pt x="367" y="140"/>
                      <a:pt x="375" y="140"/>
                    </a:cubicBezTo>
                    <a:cubicBezTo>
                      <a:pt x="375" y="138"/>
                      <a:pt x="375" y="138"/>
                      <a:pt x="375" y="138"/>
                    </a:cubicBezTo>
                    <a:moveTo>
                      <a:pt x="282" y="134"/>
                    </a:move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92" y="137"/>
                      <a:pt x="303" y="138"/>
                      <a:pt x="313" y="139"/>
                    </a:cubicBez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03" y="136"/>
                      <a:pt x="292" y="135"/>
                      <a:pt x="282" y="134"/>
                    </a:cubicBezTo>
                    <a:moveTo>
                      <a:pt x="437" y="131"/>
                    </a:moveTo>
                    <a:cubicBezTo>
                      <a:pt x="426" y="133"/>
                      <a:pt x="416" y="134"/>
                      <a:pt x="406" y="13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16" y="136"/>
                      <a:pt x="427" y="135"/>
                      <a:pt x="437" y="133"/>
                    </a:cubicBezTo>
                    <a:cubicBezTo>
                      <a:pt x="437" y="131"/>
                      <a:pt x="437" y="131"/>
                      <a:pt x="437" y="131"/>
                    </a:cubicBezTo>
                    <a:moveTo>
                      <a:pt x="221" y="123"/>
                    </a:move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31" y="127"/>
                      <a:pt x="241" y="129"/>
                      <a:pt x="251" y="131"/>
                    </a:cubicBezTo>
                    <a:cubicBezTo>
                      <a:pt x="251" y="129"/>
                      <a:pt x="251" y="129"/>
                      <a:pt x="251" y="129"/>
                    </a:cubicBezTo>
                    <a:cubicBezTo>
                      <a:pt x="241" y="127"/>
                      <a:pt x="231" y="125"/>
                      <a:pt x="221" y="123"/>
                    </a:cubicBezTo>
                    <a:moveTo>
                      <a:pt x="497" y="118"/>
                    </a:moveTo>
                    <a:cubicBezTo>
                      <a:pt x="487" y="121"/>
                      <a:pt x="477" y="123"/>
                      <a:pt x="467" y="126"/>
                    </a:cubicBezTo>
                    <a:cubicBezTo>
                      <a:pt x="467" y="128"/>
                      <a:pt x="467" y="128"/>
                      <a:pt x="467" y="128"/>
                    </a:cubicBezTo>
                    <a:cubicBezTo>
                      <a:pt x="478" y="125"/>
                      <a:pt x="488" y="123"/>
                      <a:pt x="498" y="120"/>
                    </a:cubicBezTo>
                    <a:cubicBezTo>
                      <a:pt x="497" y="118"/>
                      <a:pt x="497" y="118"/>
                      <a:pt x="497" y="118"/>
                    </a:cubicBezTo>
                    <a:moveTo>
                      <a:pt x="162" y="104"/>
                    </a:moveTo>
                    <a:cubicBezTo>
                      <a:pt x="161" y="106"/>
                      <a:pt x="161" y="106"/>
                      <a:pt x="161" y="106"/>
                    </a:cubicBezTo>
                    <a:cubicBezTo>
                      <a:pt x="171" y="110"/>
                      <a:pt x="181" y="113"/>
                      <a:pt x="191" y="116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1" y="111"/>
                      <a:pt x="171" y="108"/>
                      <a:pt x="162" y="104"/>
                    </a:cubicBezTo>
                    <a:moveTo>
                      <a:pt x="556" y="98"/>
                    </a:moveTo>
                    <a:cubicBezTo>
                      <a:pt x="546" y="102"/>
                      <a:pt x="537" y="106"/>
                      <a:pt x="527" y="109"/>
                    </a:cubicBezTo>
                    <a:cubicBezTo>
                      <a:pt x="527" y="111"/>
                      <a:pt x="527" y="111"/>
                      <a:pt x="527" y="111"/>
                    </a:cubicBezTo>
                    <a:cubicBezTo>
                      <a:pt x="537" y="107"/>
                      <a:pt x="547" y="104"/>
                      <a:pt x="557" y="100"/>
                    </a:cubicBezTo>
                    <a:cubicBezTo>
                      <a:pt x="556" y="98"/>
                      <a:pt x="556" y="98"/>
                      <a:pt x="556" y="98"/>
                    </a:cubicBezTo>
                    <a:moveTo>
                      <a:pt x="105" y="80"/>
                    </a:moveTo>
                    <a:cubicBezTo>
                      <a:pt x="104" y="81"/>
                      <a:pt x="104" y="81"/>
                      <a:pt x="104" y="81"/>
                    </a:cubicBezTo>
                    <a:cubicBezTo>
                      <a:pt x="113" y="86"/>
                      <a:pt x="123" y="91"/>
                      <a:pt x="132" y="95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24" y="89"/>
                      <a:pt x="114" y="84"/>
                      <a:pt x="105" y="80"/>
                    </a:cubicBezTo>
                    <a:moveTo>
                      <a:pt x="612" y="71"/>
                    </a:moveTo>
                    <a:cubicBezTo>
                      <a:pt x="603" y="76"/>
                      <a:pt x="594" y="81"/>
                      <a:pt x="584" y="85"/>
                    </a:cubicBezTo>
                    <a:cubicBezTo>
                      <a:pt x="585" y="87"/>
                      <a:pt x="585" y="87"/>
                      <a:pt x="585" y="87"/>
                    </a:cubicBezTo>
                    <a:cubicBezTo>
                      <a:pt x="594" y="83"/>
                      <a:pt x="604" y="78"/>
                      <a:pt x="613" y="73"/>
                    </a:cubicBezTo>
                    <a:cubicBezTo>
                      <a:pt x="612" y="71"/>
                      <a:pt x="612" y="71"/>
                      <a:pt x="612" y="71"/>
                    </a:cubicBezTo>
                    <a:moveTo>
                      <a:pt x="51" y="49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9" y="56"/>
                      <a:pt x="68" y="61"/>
                      <a:pt x="77" y="67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69" y="60"/>
                      <a:pt x="60" y="54"/>
                      <a:pt x="51" y="49"/>
                    </a:cubicBezTo>
                    <a:moveTo>
                      <a:pt x="665" y="38"/>
                    </a:moveTo>
                    <a:cubicBezTo>
                      <a:pt x="656" y="44"/>
                      <a:pt x="647" y="50"/>
                      <a:pt x="639" y="56"/>
                    </a:cubicBezTo>
                    <a:cubicBezTo>
                      <a:pt x="640" y="57"/>
                      <a:pt x="640" y="57"/>
                      <a:pt x="640" y="57"/>
                    </a:cubicBezTo>
                    <a:cubicBezTo>
                      <a:pt x="649" y="52"/>
                      <a:pt x="657" y="46"/>
                      <a:pt x="666" y="40"/>
                    </a:cubicBezTo>
                    <a:cubicBezTo>
                      <a:pt x="665" y="38"/>
                      <a:pt x="665" y="38"/>
                      <a:pt x="665" y="38"/>
                    </a:cubicBezTo>
                    <a:moveTo>
                      <a:pt x="1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8" y="20"/>
                      <a:pt x="16" y="26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18" y="25"/>
                      <a:pt x="9" y="18"/>
                      <a:pt x="1" y="12"/>
                    </a:cubicBezTo>
                    <a:moveTo>
                      <a:pt x="713" y="0"/>
                    </a:moveTo>
                    <a:cubicBezTo>
                      <a:pt x="706" y="7"/>
                      <a:pt x="698" y="13"/>
                      <a:pt x="689" y="20"/>
                    </a:cubicBezTo>
                    <a:cubicBezTo>
                      <a:pt x="691" y="21"/>
                      <a:pt x="691" y="21"/>
                      <a:pt x="691" y="21"/>
                    </a:cubicBezTo>
                    <a:cubicBezTo>
                      <a:pt x="699" y="15"/>
                      <a:pt x="707" y="8"/>
                      <a:pt x="715" y="1"/>
                    </a:cubicBezTo>
                    <a:cubicBezTo>
                      <a:pt x="713" y="0"/>
                      <a:pt x="713" y="0"/>
                      <a:pt x="71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36" name="直接连接符 335"/>
          <p:cNvCxnSpPr/>
          <p:nvPr/>
        </p:nvCxnSpPr>
        <p:spPr>
          <a:xfrm>
            <a:off x="7054245" y="769535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7054245" y="1813233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7054245" y="3090218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7054245" y="4413596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2335265" y="2790528"/>
            <a:ext cx="142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目录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86F5D4E-7A77-4F80-ADEB-B4185E093F43}"/>
              </a:ext>
            </a:extLst>
          </p:cNvPr>
          <p:cNvGrpSpPr/>
          <p:nvPr/>
        </p:nvGrpSpPr>
        <p:grpSpPr>
          <a:xfrm>
            <a:off x="6475517" y="5037807"/>
            <a:ext cx="481012" cy="479425"/>
            <a:chOff x="5810250" y="2244726"/>
            <a:chExt cx="481012" cy="479425"/>
          </a:xfrm>
        </p:grpSpPr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01234117-D339-49EF-84D6-0C19E00C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A4B44FE7-7F05-44B7-8240-3F58E8BB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7">
              <a:extLst>
                <a:ext uri="{FF2B5EF4-FFF2-40B4-BE49-F238E27FC236}">
                  <a16:creationId xmlns:a16="http://schemas.microsoft.com/office/drawing/2014/main" id="{A709828A-E457-47DE-8F59-309268E11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8">
              <a:extLst>
                <a:ext uri="{FF2B5EF4-FFF2-40B4-BE49-F238E27FC236}">
                  <a16:creationId xmlns:a16="http://schemas.microsoft.com/office/drawing/2014/main" id="{3FA792DE-A9D7-469E-A5A9-FD0B9B50B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9">
              <a:extLst>
                <a:ext uri="{FF2B5EF4-FFF2-40B4-BE49-F238E27FC236}">
                  <a16:creationId xmlns:a16="http://schemas.microsoft.com/office/drawing/2014/main" id="{E09CF396-B19A-4EC8-8229-691B5894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0">
              <a:extLst>
                <a:ext uri="{FF2B5EF4-FFF2-40B4-BE49-F238E27FC236}">
                  <a16:creationId xmlns:a16="http://schemas.microsoft.com/office/drawing/2014/main" id="{31AE704F-D606-48D2-82C7-3E0D7DDC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id="{B69D3E2B-57ED-4327-A26E-30C6ACD1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id="{161D42C1-21B4-4D8A-8E5D-35A50D0E6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id="{2AD91610-10D5-4EBE-AB39-41E52A77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EC05B6E9-A10C-4581-AD6E-1BF0E0D9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5A5F9328-9CD9-40F0-B54F-53557FEC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23C7A0FD-4B3D-4B6D-B11E-85FCE86C3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E7D47D0-7FA0-485B-BE2B-335272A26441}"/>
              </a:ext>
            </a:extLst>
          </p:cNvPr>
          <p:cNvSpPr txBox="1"/>
          <p:nvPr/>
        </p:nvSpPr>
        <p:spPr>
          <a:xfrm>
            <a:off x="7063336" y="509654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内容传输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8EFF890-3404-4307-B2BB-49958BFC7DD2}"/>
              </a:ext>
            </a:extLst>
          </p:cNvPr>
          <p:cNvSpPr txBox="1"/>
          <p:nvPr/>
        </p:nvSpPr>
        <p:spPr>
          <a:xfrm>
            <a:off x="6493801" y="507111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05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FA2FBD6-8B82-4648-8243-D448B0CDA9DD}"/>
              </a:ext>
            </a:extLst>
          </p:cNvPr>
          <p:cNvCxnSpPr/>
          <p:nvPr/>
        </p:nvCxnSpPr>
        <p:spPr>
          <a:xfrm>
            <a:off x="7063336" y="551723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007C1E6-586B-40AF-ADAE-C385BB7AC260}"/>
              </a:ext>
            </a:extLst>
          </p:cNvPr>
          <p:cNvGrpSpPr/>
          <p:nvPr/>
        </p:nvGrpSpPr>
        <p:grpSpPr>
          <a:xfrm>
            <a:off x="6527822" y="6117927"/>
            <a:ext cx="481012" cy="479425"/>
            <a:chOff x="5810250" y="2244726"/>
            <a:chExt cx="481012" cy="479425"/>
          </a:xfrm>
        </p:grpSpPr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5A0EA92E-41E7-4034-87DB-52A78CA7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26">
              <a:extLst>
                <a:ext uri="{FF2B5EF4-FFF2-40B4-BE49-F238E27FC236}">
                  <a16:creationId xmlns:a16="http://schemas.microsoft.com/office/drawing/2014/main" id="{BE16308B-148C-498C-8178-92D09DEC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CBAEC3CA-437F-4F6B-8284-CD73CC3D5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8">
              <a:extLst>
                <a:ext uri="{FF2B5EF4-FFF2-40B4-BE49-F238E27FC236}">
                  <a16:creationId xmlns:a16="http://schemas.microsoft.com/office/drawing/2014/main" id="{12B3D663-00AA-4ADF-A637-BECFA76C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D926A8C-5C68-40C7-BDB0-F55BFC9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0">
              <a:extLst>
                <a:ext uri="{FF2B5EF4-FFF2-40B4-BE49-F238E27FC236}">
                  <a16:creationId xmlns:a16="http://schemas.microsoft.com/office/drawing/2014/main" id="{D3CE08BA-B787-4074-82C0-EDD0C1EF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1">
              <a:extLst>
                <a:ext uri="{FF2B5EF4-FFF2-40B4-BE49-F238E27FC236}">
                  <a16:creationId xmlns:a16="http://schemas.microsoft.com/office/drawing/2014/main" id="{2F5BD088-6C75-4059-8C40-16A431A7B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32">
              <a:extLst>
                <a:ext uri="{FF2B5EF4-FFF2-40B4-BE49-F238E27FC236}">
                  <a16:creationId xmlns:a16="http://schemas.microsoft.com/office/drawing/2014/main" id="{BDBD0594-3AD0-466C-B9B1-9C69865C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33">
              <a:extLst>
                <a:ext uri="{FF2B5EF4-FFF2-40B4-BE49-F238E27FC236}">
                  <a16:creationId xmlns:a16="http://schemas.microsoft.com/office/drawing/2014/main" id="{1E94315B-11DC-4F71-BBD1-A7BBDF111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34">
              <a:extLst>
                <a:ext uri="{FF2B5EF4-FFF2-40B4-BE49-F238E27FC236}">
                  <a16:creationId xmlns:a16="http://schemas.microsoft.com/office/drawing/2014/main" id="{D2AF65A8-F168-42EC-88FB-8F8A0DF4C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35">
              <a:extLst>
                <a:ext uri="{FF2B5EF4-FFF2-40B4-BE49-F238E27FC236}">
                  <a16:creationId xmlns:a16="http://schemas.microsoft.com/office/drawing/2014/main" id="{7D9B6A4F-CADE-410D-9167-1AE3195BC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FE33BAD8-0D6E-43CD-BFAA-35E4B36A1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2BF6DC6-6BCF-4D5B-8E06-E51523A11626}"/>
              </a:ext>
            </a:extLst>
          </p:cNvPr>
          <p:cNvSpPr txBox="1"/>
          <p:nvPr/>
        </p:nvSpPr>
        <p:spPr>
          <a:xfrm>
            <a:off x="7115641" y="617666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应用实践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34D8F3F-C7DD-40CF-93DE-8484FCBE6BD5}"/>
              </a:ext>
            </a:extLst>
          </p:cNvPr>
          <p:cNvSpPr txBox="1"/>
          <p:nvPr/>
        </p:nvSpPr>
        <p:spPr>
          <a:xfrm>
            <a:off x="6546106" y="615123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06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4A72CF8-96A3-43C6-AB71-4F1A3714AD04}"/>
              </a:ext>
            </a:extLst>
          </p:cNvPr>
          <p:cNvCxnSpPr/>
          <p:nvPr/>
        </p:nvCxnSpPr>
        <p:spPr>
          <a:xfrm>
            <a:off x="7115641" y="659735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5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25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25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75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275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5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15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7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25"/>
                            </p:stCondLst>
                            <p:childTnLst>
                              <p:par>
                                <p:cTn id="9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25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75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75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45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950"/>
                            </p:stCondLst>
                            <p:childTnLst>
                              <p:par>
                                <p:cTn id="1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" grpId="0"/>
      <p:bldP spid="134" grpId="0"/>
      <p:bldP spid="135" grpId="0"/>
      <p:bldP spid="136" grpId="0"/>
      <p:bldP spid="262" grpId="0"/>
      <p:bldP spid="263" grpId="0"/>
      <p:bldP spid="264" grpId="0"/>
      <p:bldP spid="265" grpId="0"/>
      <p:bldP spid="340" grpId="0"/>
      <p:bldP spid="150" grpId="0"/>
      <p:bldP spid="151" grpId="0"/>
      <p:bldP spid="166" grpId="0"/>
      <p:bldP spid="1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730132"/>
            <a:ext cx="3960440" cy="26776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指的是超文本标记语言(Hyper Text Markup Language)，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是专门写给浏览器去看的语言，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并不是编程语言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028" name="Picture 4" descr="常见网页结构">
            <a:extLst>
              <a:ext uri="{FF2B5EF4-FFF2-40B4-BE49-F238E27FC236}">
                <a16:creationId xmlns:a16="http://schemas.microsoft.com/office/drawing/2014/main" id="{F3AB614C-C511-44F7-83A8-4C873A83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961184"/>
            <a:ext cx="6969769" cy="52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5" y="1453294"/>
            <a:ext cx="396044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层叠样式表</a:t>
            </a:r>
            <a:r>
              <a:rPr lang="zh-CN" altLang="en-US" dirty="0"/>
              <a:t> </a:t>
            </a:r>
            <a:r>
              <a:rPr lang="en-US" altLang="zh-CN" dirty="0"/>
              <a:t>(Cascading Style Sheets</a:t>
            </a:r>
            <a:r>
              <a:rPr lang="zh-CN" altLang="en-US" dirty="0"/>
              <a:t>，缩写为 </a:t>
            </a:r>
            <a:r>
              <a:rPr lang="en-US" altLang="zh-CN" b="1" dirty="0"/>
              <a:t>CSS</a:t>
            </a:r>
            <a:r>
              <a:rPr lang="zh-CN" altLang="en-US" dirty="0"/>
              <a:t>），是一种 </a:t>
            </a:r>
            <a:r>
              <a:rPr lang="zh-CN" altLang="en-US" dirty="0">
                <a:hlinkClick r:id="rId3"/>
              </a:rPr>
              <a:t>样式表</a:t>
            </a:r>
            <a:r>
              <a:rPr lang="zh-CN" altLang="en-US" dirty="0"/>
              <a:t> 语言，用来描述 </a:t>
            </a:r>
            <a:r>
              <a:rPr lang="en-US" altLang="zh-CN" dirty="0">
                <a:hlinkClick r:id="rId4" tooltip="The HyperText Mark-up Language"/>
              </a:rPr>
              <a:t>HTML</a:t>
            </a:r>
            <a:r>
              <a:rPr lang="zh-CN" altLang="en-US" dirty="0"/>
              <a:t> 或 </a:t>
            </a:r>
            <a:r>
              <a:rPr lang="en-US" altLang="zh-CN" dirty="0">
                <a:hlinkClick r:id="rId5" tooltip="zh-CN/docs/XML"/>
              </a:rPr>
              <a:t>XML</a:t>
            </a:r>
            <a:r>
              <a:rPr lang="zh-CN" altLang="en-US" dirty="0"/>
              <a:t>（包括如 </a:t>
            </a:r>
            <a:r>
              <a:rPr lang="en-US" altLang="zh-CN" dirty="0">
                <a:hlinkClick r:id="rId6" tooltip="zh-CN/docs/SVG"/>
              </a:rPr>
              <a:t>SVG</a:t>
            </a:r>
            <a:r>
              <a:rPr lang="zh-CN" altLang="en-US" dirty="0"/>
              <a:t>、</a:t>
            </a:r>
            <a:r>
              <a:rPr lang="en-US" altLang="zh-CN" dirty="0">
                <a:hlinkClick r:id="rId7"/>
              </a:rPr>
              <a:t>MathML</a:t>
            </a:r>
            <a:r>
              <a:rPr lang="zh-CN" altLang="en-US" dirty="0"/>
              <a:t>、</a:t>
            </a:r>
            <a:r>
              <a:rPr lang="en-US" altLang="zh-CN" dirty="0">
                <a:hlinkClick r:id="rId8" tooltip="zh-CN/docs/XHTML"/>
              </a:rPr>
              <a:t>XHTML</a:t>
            </a:r>
            <a:r>
              <a:rPr lang="zh-CN" altLang="en-US" dirty="0"/>
              <a:t> 之类的 </a:t>
            </a:r>
            <a:r>
              <a:rPr lang="en-US" altLang="zh-CN" dirty="0"/>
              <a:t>XML </a:t>
            </a:r>
            <a:r>
              <a:rPr lang="zh-CN" altLang="en-US" dirty="0"/>
              <a:t>分支语言）文档的呈现。</a:t>
            </a:r>
            <a:r>
              <a:rPr lang="en-US" altLang="zh-CN" dirty="0"/>
              <a:t>CSS </a:t>
            </a:r>
            <a:r>
              <a:rPr lang="zh-CN" altLang="en-US" dirty="0"/>
              <a:t>描述了在屏幕、纸质、音频等其它媒体上的元素应该如何被渲染的问题。</a:t>
            </a:r>
          </a:p>
          <a:p>
            <a:r>
              <a:rPr lang="en-US" altLang="zh-CN" dirty="0"/>
              <a:t>CSS </a:t>
            </a:r>
            <a:r>
              <a:rPr lang="zh-CN" altLang="en-US" dirty="0"/>
              <a:t>是</a:t>
            </a:r>
            <a:r>
              <a:rPr lang="zh-CN" altLang="en-US" b="1" dirty="0"/>
              <a:t>开放网络</a:t>
            </a:r>
            <a:r>
              <a:rPr lang="zh-CN" altLang="en-US" dirty="0"/>
              <a:t>的核心语言之一，由 </a:t>
            </a:r>
            <a:r>
              <a:rPr lang="en-US" altLang="zh-CN" dirty="0">
                <a:hlinkClick r:id="rId9"/>
              </a:rPr>
              <a:t>W3C </a:t>
            </a:r>
            <a:r>
              <a:rPr lang="zh-CN" altLang="en-US" dirty="0">
                <a:hlinkClick r:id="rId9"/>
              </a:rPr>
              <a:t>规范</a:t>
            </a:r>
            <a:r>
              <a:rPr lang="zh-CN" altLang="en-US" dirty="0"/>
              <a:t> 实现跨浏览器的标准化。</a:t>
            </a:r>
            <a:r>
              <a:rPr lang="en-US" altLang="zh-CN" dirty="0"/>
              <a:t>CSS</a:t>
            </a:r>
            <a:r>
              <a:rPr lang="zh-CN" altLang="en-US" dirty="0"/>
              <a:t>节省了大量的工作。 样式可以通过定义保存在外部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文件中，同时控制多个网页的布局，这意味着开发者不必经历在所有网页上编辑布局的麻烦。</a:t>
            </a:r>
            <a:r>
              <a:rPr lang="en-US" altLang="zh-CN" dirty="0"/>
              <a:t>CSS </a:t>
            </a:r>
            <a:r>
              <a:rPr lang="zh-CN" altLang="en-US" dirty="0"/>
              <a:t>被分为不同等级：</a:t>
            </a:r>
            <a:r>
              <a:rPr lang="en-US" altLang="zh-CN" dirty="0"/>
              <a:t>CSS1 </a:t>
            </a:r>
            <a:r>
              <a:rPr lang="zh-CN" altLang="en-US" dirty="0"/>
              <a:t>现已废弃， </a:t>
            </a:r>
            <a:r>
              <a:rPr lang="en-US" altLang="zh-CN" dirty="0"/>
              <a:t>CSS2.1 </a:t>
            </a:r>
            <a:r>
              <a:rPr lang="zh-CN" altLang="en-US" dirty="0"/>
              <a:t>是推荐标准， </a:t>
            </a:r>
            <a:r>
              <a:rPr lang="en-US" altLang="zh-CN" dirty="0">
                <a:hlinkClick r:id="rId10" tooltip="CSS3"/>
              </a:rPr>
              <a:t>CSS3</a:t>
            </a:r>
            <a:r>
              <a:rPr lang="zh-CN" altLang="en-US" dirty="0"/>
              <a:t> 分成多个小模块且正在标准化中。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54A8E-CCBC-4E6A-AC1B-A56EC7F3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4" y="678341"/>
            <a:ext cx="6484031" cy="55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内容传输</a:t>
            </a:r>
          </a:p>
        </p:txBody>
      </p:sp>
    </p:spTree>
    <p:extLst>
      <p:ext uri="{BB962C8B-B14F-4D97-AF65-F5344CB8AC3E}">
        <p14:creationId xmlns:p14="http://schemas.microsoft.com/office/powerpoint/2010/main" val="10483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773971"/>
            <a:ext cx="4464496" cy="4247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压缩传输的内容编码</a:t>
            </a:r>
            <a:endParaRPr lang="zh-CN" altLang="en-US" dirty="0"/>
          </a:p>
          <a:p>
            <a:r>
              <a:rPr lang="zh-CN" altLang="en-US" dirty="0"/>
              <a:t>向待发送邮件内增加附件时，为了使邮件容量变小，我们会先用 </a:t>
            </a:r>
            <a:r>
              <a:rPr lang="en-US" altLang="zh-CN" dirty="0"/>
              <a:t>ZIP </a:t>
            </a:r>
            <a:r>
              <a:rPr lang="zh-CN" altLang="en-US" dirty="0"/>
              <a:t>压缩文件之后再添加附件发送。</a:t>
            </a:r>
            <a:r>
              <a:rPr lang="en-US" altLang="zh-CN" dirty="0"/>
              <a:t>HTTP </a:t>
            </a:r>
            <a:r>
              <a:rPr lang="zh-CN" altLang="en-US" dirty="0"/>
              <a:t>协议中有一种被称为内容编码 的功能也能进行类似的操作。内容编码指明应用在实体内容上的编码格式，并保持实体信息原样压缩。内容编码后的实体由客户端接收并负责解码。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常用的内容编码有以下几种：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gzip</a:t>
            </a:r>
            <a:r>
              <a:rPr lang="zh-CN" altLang="en-US" dirty="0"/>
              <a:t>（</a:t>
            </a:r>
            <a:r>
              <a:rPr lang="en-US" altLang="zh-CN" dirty="0"/>
              <a:t>GNU zip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compress</a:t>
            </a:r>
            <a:r>
              <a:rPr lang="zh-CN" altLang="en-US" dirty="0"/>
              <a:t>（</a:t>
            </a:r>
            <a:r>
              <a:rPr lang="en-US" altLang="zh-CN" dirty="0"/>
              <a:t>UNIX </a:t>
            </a:r>
            <a:r>
              <a:rPr lang="zh-CN" altLang="en-US" dirty="0"/>
              <a:t>系统的标准压缩）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deflate</a:t>
            </a:r>
            <a:r>
              <a:rPr lang="zh-CN" altLang="en-US" dirty="0"/>
              <a:t>（</a:t>
            </a:r>
            <a:r>
              <a:rPr lang="en-US" altLang="zh-CN" dirty="0" err="1"/>
              <a:t>zlib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identity</a:t>
            </a:r>
            <a:r>
              <a:rPr lang="zh-CN" altLang="en-US" dirty="0"/>
              <a:t>（不进行编码）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75B9F-25CE-4B89-8273-9C653ABE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957955"/>
            <a:ext cx="68589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604967"/>
            <a:ext cx="446449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分割发送的分块传输编码</a:t>
            </a:r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HTTP </a:t>
            </a:r>
            <a:r>
              <a:rPr lang="zh-CN" altLang="en-US" dirty="0"/>
              <a:t>通信过程中，请求的编码实体资源尚未全部传输完成之前， 浏览器无法显示请求页面。在传输大容量数据时，通过把数据分割成 多块，能够让浏览器逐步显示页面。这种把实体主体分块的功能称为分块传输编码（</a:t>
            </a:r>
            <a:r>
              <a:rPr lang="en-US" altLang="zh-CN" dirty="0"/>
              <a:t>Chunked Transfer Coding</a:t>
            </a:r>
            <a:r>
              <a:rPr lang="zh-CN" altLang="en-US" dirty="0"/>
              <a:t>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6B0B-8AF6-4825-92B2-E21E6F403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36" y="1935204"/>
            <a:ext cx="694469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452773"/>
            <a:ext cx="10801200" cy="203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发送多种数据的多部分对象集合：</a:t>
            </a:r>
          </a:p>
          <a:p>
            <a:r>
              <a:rPr lang="zh-CN" altLang="en-US" dirty="0"/>
              <a:t>发送邮件时，我们可以在邮件里写入文字并添加多份附件。这是因为采用了 </a:t>
            </a:r>
            <a:r>
              <a:rPr lang="en-US" altLang="zh-CN" dirty="0"/>
              <a:t>MIME</a:t>
            </a:r>
            <a:r>
              <a:rPr lang="zh-CN" altLang="en-US" dirty="0"/>
              <a:t>（</a:t>
            </a:r>
            <a:r>
              <a:rPr lang="en-US" altLang="zh-CN" dirty="0"/>
              <a:t>Multipurpose Internet Mail Extensions</a:t>
            </a:r>
            <a:r>
              <a:rPr lang="zh-CN" altLang="en-US" dirty="0"/>
              <a:t>，多用途因特网邮 件扩展）机制，它允许邮件处理文本、图片、视频等多个不同类型的数据。例如，图片等二进制数据以 </a:t>
            </a:r>
            <a:r>
              <a:rPr lang="en-US" altLang="zh-CN" dirty="0"/>
              <a:t>ASCII </a:t>
            </a:r>
            <a:r>
              <a:rPr lang="zh-CN" altLang="en-US" dirty="0"/>
              <a:t>码字符串编码的方式指明， 就是利用 </a:t>
            </a:r>
            <a:r>
              <a:rPr lang="en-US" altLang="zh-CN" dirty="0"/>
              <a:t>MIME </a:t>
            </a:r>
            <a:r>
              <a:rPr lang="zh-CN" altLang="en-US" dirty="0"/>
              <a:t>来描述标记数据类型。而在 </a:t>
            </a:r>
            <a:r>
              <a:rPr lang="en-US" altLang="zh-CN" dirty="0"/>
              <a:t>MIME </a:t>
            </a:r>
            <a:r>
              <a:rPr lang="zh-CN" altLang="en-US" dirty="0"/>
              <a:t>扩展中会使用一 种称为多部分对象集合（</a:t>
            </a:r>
            <a:r>
              <a:rPr lang="en-US" altLang="zh-CN" dirty="0"/>
              <a:t>Multipart</a:t>
            </a:r>
            <a:r>
              <a:rPr lang="zh-CN" altLang="en-US" dirty="0"/>
              <a:t>）的方法，来容纳多份不同类型的数据。相应地，</a:t>
            </a:r>
            <a:r>
              <a:rPr lang="en-US" altLang="zh-CN" dirty="0"/>
              <a:t>HTTP </a:t>
            </a:r>
            <a:r>
              <a:rPr lang="zh-CN" altLang="en-US" dirty="0"/>
              <a:t>协议中也采纳了多部分对象集合，发送的一份报文主体内可含有多类型实体。通常是在图片或文本文件等上传时使用。</a:t>
            </a:r>
          </a:p>
        </p:txBody>
      </p:sp>
    </p:spTree>
    <p:extLst>
      <p:ext uri="{BB962C8B-B14F-4D97-AF65-F5344CB8AC3E}">
        <p14:creationId xmlns:p14="http://schemas.microsoft.com/office/powerpoint/2010/main" val="3198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89469"/>
            <a:ext cx="4464496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获取部分内容的范围请求：</a:t>
            </a:r>
          </a:p>
          <a:p>
            <a:r>
              <a:rPr lang="zh-CN" altLang="en-US" dirty="0"/>
              <a:t>以前，用户不能使用现在这种高速的带宽访问互联网，当时，下载一 个尺寸稍大的图片或文件就已经很吃力了。如果下载过程中遇到网络 中断的情况，那就必须重头开始。为了解决上述问题，需要一种可恢 复的机制。所谓恢复是指能从之前下载中断处恢复下载。要实现该功能需要指定下载的实体范围。像这样，指定范围发送的请 求叫做范围请求（</a:t>
            </a:r>
            <a:r>
              <a:rPr lang="en-US" altLang="zh-CN" dirty="0"/>
              <a:t>Range Request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执行范围请求时，会用到首部字段 </a:t>
            </a:r>
            <a:r>
              <a:rPr lang="en-US" altLang="zh-CN" b="1" dirty="0"/>
              <a:t>Range</a:t>
            </a:r>
            <a:r>
              <a:rPr lang="zh-CN" altLang="en-US" dirty="0"/>
              <a:t> 来指定资源的 </a:t>
            </a:r>
            <a:r>
              <a:rPr lang="en-US" altLang="zh-CN" dirty="0"/>
              <a:t>byte </a:t>
            </a:r>
            <a:r>
              <a:rPr lang="zh-CN" altLang="en-US" dirty="0"/>
              <a:t>范围。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BC8B0F-13F4-4833-832D-CD1200D5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38" y="1268760"/>
            <a:ext cx="676369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64" y="1309603"/>
            <a:ext cx="11449272" cy="507831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内容协商返回最合适的内容：</a:t>
            </a:r>
            <a:endParaRPr lang="en-US" altLang="zh-CN" b="1" dirty="0"/>
          </a:p>
          <a:p>
            <a:pPr fontAlgn="ctr"/>
            <a:endParaRPr lang="zh-CN" altLang="en-US" b="1" dirty="0"/>
          </a:p>
          <a:p>
            <a:r>
              <a:rPr lang="zh-CN" altLang="en-US" dirty="0"/>
              <a:t>当浏览器的默认语言为英语或中文，访问相同 </a:t>
            </a:r>
            <a:r>
              <a:rPr lang="en-US" altLang="zh-CN" dirty="0"/>
              <a:t>URI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页面时， 则会显示对应的英语版或中文版的 </a:t>
            </a:r>
            <a:r>
              <a:rPr lang="en-US" altLang="zh-CN" dirty="0"/>
              <a:t>Web </a:t>
            </a:r>
            <a:r>
              <a:rPr lang="zh-CN" altLang="en-US" dirty="0"/>
              <a:t>页面。这样的机制称为内容协商（</a:t>
            </a:r>
            <a:r>
              <a:rPr lang="en-US" altLang="zh-CN" dirty="0"/>
              <a:t>Content Negotiation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内容协商机制是指客户端和服务器端就响应的资源内容进行交涉，然后提供给客户端最为适合的资源。内容协商会以响应资源的语言、字符集、编码方式等作为判断的基准。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内容协商技术有以下 </a:t>
            </a:r>
            <a:r>
              <a:rPr lang="en-US" altLang="zh-CN" b="1" dirty="0"/>
              <a:t>3 </a:t>
            </a:r>
            <a:r>
              <a:rPr lang="zh-CN" altLang="en-US" b="1" dirty="0"/>
              <a:t>种类型</a:t>
            </a:r>
          </a:p>
          <a:p>
            <a:r>
              <a:rPr lang="zh-CN" altLang="en-US" b="1" dirty="0"/>
              <a:t>服务器驱动协商（</a:t>
            </a:r>
            <a:r>
              <a:rPr lang="en-US" altLang="zh-CN" b="1" dirty="0"/>
              <a:t>Server-driven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由服务器端进行内容协商。以请求的首部字段为参考，在服务器端自 动处理。但对用户来说，以浏览器发送的信息作为判定的依据，并不一定能筛选出最优内容。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客户端驱动协商（</a:t>
            </a:r>
            <a:r>
              <a:rPr lang="en-US" altLang="zh-CN" b="1" dirty="0"/>
              <a:t>Agent-driven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由客户端进行内容协商的方式。用户从浏览器显示的可选项列表中手 动选择。还可以利用 </a:t>
            </a:r>
            <a:r>
              <a:rPr lang="en-US" altLang="zh-CN" dirty="0"/>
              <a:t>JavaScript </a:t>
            </a:r>
            <a:r>
              <a:rPr lang="zh-CN" altLang="en-US" dirty="0"/>
              <a:t>脚本在 </a:t>
            </a:r>
            <a:r>
              <a:rPr lang="en-US" altLang="zh-CN" dirty="0"/>
              <a:t>Web </a:t>
            </a:r>
            <a:r>
              <a:rPr lang="zh-CN" altLang="en-US" dirty="0"/>
              <a:t>页面上自动进行上述选择。比如按 </a:t>
            </a:r>
            <a:r>
              <a:rPr lang="en-US" altLang="zh-CN" dirty="0"/>
              <a:t>OS </a:t>
            </a:r>
            <a:r>
              <a:rPr lang="zh-CN" altLang="en-US" dirty="0"/>
              <a:t>的类型或浏览器类型，自行切换成 </a:t>
            </a:r>
            <a:r>
              <a:rPr lang="en-US" altLang="zh-CN" dirty="0"/>
              <a:t>PC </a:t>
            </a:r>
            <a:r>
              <a:rPr lang="zh-CN" altLang="en-US" dirty="0"/>
              <a:t>版页面或手机版页面。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透明协商（</a:t>
            </a:r>
            <a:r>
              <a:rPr lang="en-US" altLang="zh-CN" b="1" dirty="0"/>
              <a:t>Transparent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是服务器驱动和客户端驱动的结合体，是由服务器端和客户端各自进 行内容协商的一种方法。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3137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06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应用实践</a:t>
            </a:r>
          </a:p>
        </p:txBody>
      </p:sp>
    </p:spTree>
    <p:extLst>
      <p:ext uri="{BB962C8B-B14F-4D97-AF65-F5344CB8AC3E}">
        <p14:creationId xmlns:p14="http://schemas.microsoft.com/office/powerpoint/2010/main" val="36196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040995"/>
            <a:ext cx="7580308" cy="563231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项目应用实践使用数据来源于</a:t>
            </a:r>
            <a:r>
              <a:rPr lang="en-US" altLang="zh-CN" b="1" dirty="0"/>
              <a:t>Kaggle</a:t>
            </a:r>
            <a:r>
              <a:rPr lang="zh-CN" altLang="en-US" b="1" dirty="0"/>
              <a:t>的</a:t>
            </a:r>
            <a:r>
              <a:rPr lang="en-US" altLang="zh-CN" b="1" dirty="0"/>
              <a:t>CTR</a:t>
            </a:r>
            <a:r>
              <a:rPr lang="zh-CN" altLang="en-US" b="1" dirty="0"/>
              <a:t>预测比赛：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字段描述如下：</a:t>
            </a:r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C1 -- anonymized categorical variable</a:t>
            </a:r>
          </a:p>
          <a:p>
            <a:r>
              <a:rPr lang="en-US" altLang="zh-CN" dirty="0" err="1"/>
              <a:t>banner_pos</a:t>
            </a:r>
            <a:endParaRPr lang="en-US" altLang="zh-CN" dirty="0"/>
          </a:p>
          <a:p>
            <a:r>
              <a:rPr lang="en-US" altLang="zh-CN" dirty="0" err="1"/>
              <a:t>site_id</a:t>
            </a:r>
            <a:endParaRPr lang="en-US" altLang="zh-CN" dirty="0"/>
          </a:p>
          <a:p>
            <a:r>
              <a:rPr lang="en-US" altLang="zh-CN" dirty="0" err="1"/>
              <a:t>site_domain</a:t>
            </a:r>
            <a:endParaRPr lang="en-US" altLang="zh-CN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r>
              <a:rPr lang="en-US" altLang="zh-CN" dirty="0" err="1"/>
              <a:t>app_id</a:t>
            </a:r>
            <a:endParaRPr lang="en-US" altLang="zh-CN" dirty="0"/>
          </a:p>
          <a:p>
            <a:r>
              <a:rPr lang="en-US" altLang="zh-CN" dirty="0" err="1"/>
              <a:t>app_domain</a:t>
            </a:r>
            <a:endParaRPr lang="en-US" altLang="zh-CN" dirty="0"/>
          </a:p>
          <a:p>
            <a:r>
              <a:rPr lang="en-US" altLang="zh-CN" dirty="0" err="1"/>
              <a:t>app_category</a:t>
            </a:r>
            <a:endParaRPr lang="en-US" altLang="zh-CN" dirty="0"/>
          </a:p>
          <a:p>
            <a:r>
              <a:rPr lang="en-US" altLang="zh-CN" dirty="0" err="1"/>
              <a:t>device_id</a:t>
            </a:r>
            <a:endParaRPr lang="en-US" altLang="zh-CN" dirty="0"/>
          </a:p>
          <a:p>
            <a:r>
              <a:rPr lang="en-US" altLang="zh-CN" dirty="0" err="1"/>
              <a:t>device_ip</a:t>
            </a:r>
            <a:endParaRPr lang="en-US" altLang="zh-CN" dirty="0"/>
          </a:p>
          <a:p>
            <a:r>
              <a:rPr lang="en-US" altLang="zh-CN" dirty="0" err="1"/>
              <a:t>device_model</a:t>
            </a:r>
            <a:endParaRPr lang="en-US" altLang="zh-CN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r>
              <a:rPr lang="en-US" altLang="zh-CN" dirty="0" err="1"/>
              <a:t>device_conn_type</a:t>
            </a:r>
            <a:endParaRPr lang="en-US" altLang="zh-CN" dirty="0"/>
          </a:p>
          <a:p>
            <a:r>
              <a:rPr lang="en-US" altLang="zh-CN" dirty="0"/>
              <a:t>C14-C21 -- anonymized categorical variables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837" y="1040995"/>
            <a:ext cx="369187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id</a:t>
            </a:r>
            <a:r>
              <a:rPr lang="zh-CN" altLang="en-US" dirty="0"/>
              <a:t>唯一且每个</a:t>
            </a:r>
            <a:r>
              <a:rPr lang="en-US" altLang="zh-CN" dirty="0"/>
              <a:t>id</a:t>
            </a:r>
            <a:r>
              <a:rPr lang="zh-CN" altLang="en-US" dirty="0"/>
              <a:t>对应一次广告展现，</a:t>
            </a:r>
            <a:r>
              <a:rPr lang="en-US" altLang="zh-CN" dirty="0"/>
              <a:t>click</a:t>
            </a:r>
            <a:r>
              <a:rPr lang="zh-CN" altLang="en-US" dirty="0"/>
              <a:t>代表了本次广告展现的时候用户是否点击了广告。</a:t>
            </a:r>
          </a:p>
          <a:p>
            <a:r>
              <a:rPr lang="en-US" altLang="zh-CN" dirty="0"/>
              <a:t>hour</a:t>
            </a:r>
            <a:r>
              <a:rPr lang="zh-CN" altLang="en-US" dirty="0"/>
              <a:t>记录了本次广告的展现时间，格式是</a:t>
            </a:r>
            <a:r>
              <a:rPr lang="en-US" altLang="zh-CN" dirty="0"/>
              <a:t>YYMMDD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C1</a:t>
            </a:r>
            <a:r>
              <a:rPr lang="zh-CN" altLang="en-US" dirty="0"/>
              <a:t>和后面的</a:t>
            </a:r>
            <a:r>
              <a:rPr lang="en-US" altLang="zh-CN" dirty="0"/>
              <a:t>C14 – C21</a:t>
            </a:r>
            <a:r>
              <a:rPr lang="zh-CN" altLang="en-US" dirty="0"/>
              <a:t>是数据提供方认为比较重要但不愿意公开含义的字段。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45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计算广告系统</a:t>
            </a:r>
          </a:p>
        </p:txBody>
      </p:sp>
    </p:spTree>
    <p:extLst>
      <p:ext uri="{BB962C8B-B14F-4D97-AF65-F5344CB8AC3E}">
        <p14:creationId xmlns:p14="http://schemas.microsoft.com/office/powerpoint/2010/main" val="39777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2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219974"/>
            <a:ext cx="1159445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在互联网广告中，点击率几乎是最被关注的指标，它的计算方式就是用户点击广告的次数除以广告展现的次数，这个简单的统计指标为什么需要预测呢？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因为每次广告活动的预算是有限的，每次广告展现也是有一定成本的，因此在合适的时机，选择合适的广告展示给合适的用户就显得尤为重要。而该合适不合适的评估方法就是一次活动下来整体广告的点击率：点击率越高则认为本次活动的广告效果越好，反之效果欠佳。因此无论是人工选择还是模型预测，都希望对某次广告展现后是否能被点击右一个预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CTR</a:t>
            </a:r>
            <a:r>
              <a:rPr lang="zh-CN" altLang="en-US" b="1" dirty="0"/>
              <a:t>预估</a:t>
            </a:r>
          </a:p>
          <a:p>
            <a:r>
              <a:rPr lang="en-US" altLang="zh-CN" dirty="0"/>
              <a:t>CTR</a:t>
            </a:r>
            <a:r>
              <a:rPr lang="zh-CN" altLang="en-US" dirty="0"/>
              <a:t>预估是计算广告中最核心的算法之一，那么</a:t>
            </a:r>
            <a:r>
              <a:rPr lang="en-US" altLang="zh-CN" dirty="0"/>
              <a:t>CTR</a:t>
            </a:r>
            <a:r>
              <a:rPr lang="zh-CN" altLang="en-US" dirty="0"/>
              <a:t>预估是指什么呢？简单来说，</a:t>
            </a:r>
            <a:r>
              <a:rPr lang="en-US" altLang="zh-CN" dirty="0"/>
              <a:t>CTR</a:t>
            </a:r>
            <a:r>
              <a:rPr lang="zh-CN" altLang="en-US" dirty="0"/>
              <a:t>预估是对每次广告的点击情况做出预测，预测用户是点击还是不点击。具体定义可以参考 </a:t>
            </a:r>
            <a:r>
              <a:rPr lang="en-US" altLang="zh-CN" dirty="0"/>
              <a:t>CTR. CTR</a:t>
            </a:r>
            <a:r>
              <a:rPr lang="zh-CN" altLang="en-US" dirty="0"/>
              <a:t>预估和很多因素相关，比如历史点击率、广告位置、时间、用户等。</a:t>
            </a:r>
            <a:r>
              <a:rPr lang="en-US" altLang="zh-CN" dirty="0"/>
              <a:t>CTR</a:t>
            </a:r>
            <a:r>
              <a:rPr lang="zh-CN" altLang="en-US" dirty="0"/>
              <a:t>预估模型就是综合考虑各种因素、特征，在大量历史数据上训练得到的模型。</a:t>
            </a:r>
            <a:r>
              <a:rPr lang="en-US" altLang="zh-CN" dirty="0"/>
              <a:t>CTR</a:t>
            </a:r>
            <a:r>
              <a:rPr lang="zh-CN" altLang="en-US" dirty="0"/>
              <a:t>预估的训练样本一般从历史</a:t>
            </a:r>
            <a:r>
              <a:rPr lang="en-US" altLang="zh-CN" dirty="0"/>
              <a:t>log</a:t>
            </a:r>
            <a:r>
              <a:rPr lang="zh-CN" altLang="en-US" dirty="0"/>
              <a:t>、离线特征库获得。样本标签相对容易，用户点击标记为</a:t>
            </a:r>
            <a:r>
              <a:rPr lang="en-US" altLang="zh-CN" dirty="0"/>
              <a:t>1</a:t>
            </a:r>
            <a:r>
              <a:rPr lang="zh-CN" altLang="en-US" dirty="0"/>
              <a:t>，没有点击标记为</a:t>
            </a:r>
            <a:r>
              <a:rPr lang="en-US" altLang="zh-CN" dirty="0"/>
              <a:t>0. </a:t>
            </a:r>
            <a:r>
              <a:rPr lang="zh-CN" altLang="en-US" dirty="0"/>
              <a:t>特征则会考虑很多，例如用户的人口学特征、广告自身特征、广告展示特征等。这些特征中会用到很多类别特征，例如用户所属职业、广告展示的</a:t>
            </a:r>
            <a:r>
              <a:rPr lang="en-US" altLang="zh-CN" dirty="0"/>
              <a:t>IP</a:t>
            </a:r>
            <a:r>
              <a:rPr lang="zh-CN" altLang="en-US" dirty="0"/>
              <a:t>地址等。一般对于类别特征会采样</a:t>
            </a:r>
            <a:r>
              <a:rPr lang="en-US" altLang="zh-CN" dirty="0"/>
              <a:t>One-Hot</a:t>
            </a:r>
            <a:r>
              <a:rPr lang="zh-CN" altLang="en-US" dirty="0"/>
              <a:t>编码，例如职业有三种：学生、白领、工人，那么会会用一个长度为</a:t>
            </a:r>
            <a:r>
              <a:rPr lang="en-US" altLang="zh-CN" dirty="0"/>
              <a:t>3</a:t>
            </a:r>
            <a:r>
              <a:rPr lang="zh-CN" altLang="en-US" dirty="0"/>
              <a:t>的向量分别表示他们：</a:t>
            </a:r>
            <a:r>
              <a:rPr lang="en-US" altLang="zh-CN" dirty="0"/>
              <a:t>[1, 0, 0]</a:t>
            </a:r>
            <a:r>
              <a:rPr lang="zh-CN" altLang="en-US" dirty="0"/>
              <a:t>、</a:t>
            </a:r>
            <a:r>
              <a:rPr lang="en-US" altLang="zh-CN" dirty="0"/>
              <a:t>[0, 1, 0]</a:t>
            </a:r>
            <a:r>
              <a:rPr lang="zh-CN" altLang="en-US" dirty="0"/>
              <a:t>、</a:t>
            </a:r>
            <a:r>
              <a:rPr lang="en-US" altLang="zh-CN" dirty="0"/>
              <a:t>[0, 0, 1]. </a:t>
            </a:r>
            <a:r>
              <a:rPr lang="zh-CN" altLang="en-US" dirty="0"/>
              <a:t>可以这样会使得特征维度扩展很大，同时特征会非常稀疏。目前很多公司的广告特征库都是上亿级别的。</a:t>
            </a:r>
          </a:p>
        </p:txBody>
      </p:sp>
    </p:spTree>
    <p:extLst>
      <p:ext uri="{BB962C8B-B14F-4D97-AF65-F5344CB8AC3E}">
        <p14:creationId xmlns:p14="http://schemas.microsoft.com/office/powerpoint/2010/main" val="15886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333782"/>
            <a:ext cx="11686369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中总共有多少次广告展现，平均的广告点击率是多少？</a:t>
            </a:r>
          </a:p>
          <a:p>
            <a:endParaRPr lang="en-US" altLang="zh-CN" b="1" dirty="0"/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：总共有</a:t>
            </a:r>
            <a:r>
              <a:rPr lang="en-US" altLang="zh-CN" b="1" dirty="0">
                <a:solidFill>
                  <a:srgbClr val="FF0000"/>
                </a:solidFill>
              </a:rPr>
              <a:t>9999</a:t>
            </a:r>
            <a:r>
              <a:rPr lang="zh-CN" altLang="en-US" b="1" dirty="0">
                <a:solidFill>
                  <a:srgbClr val="FF0000"/>
                </a:solidFill>
              </a:rPr>
              <a:t>次广告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平均的广告点击率：本次广告点击次数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本次广告的展现时间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的展现次数是多少？</a:t>
            </a:r>
          </a:p>
          <a:p>
            <a:endParaRPr lang="en-US" altLang="zh-CN" b="1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dirty="0" err="1"/>
              <a:t>site_category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{'28905ebd': 3846, '0569f928': 63, 'f028772b': 1953, '50e219e0': 2497, '3e814130': 1214, '76b2941d': 218, 'f66779e6': 22, '335d28a8': 129, '72722551': 26, '75fa27f6': 24, '110ab22d': 1, 'c0dd3be3': 4, 'bcf865d9': 1, 'a818d37a':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下的</a:t>
            </a:r>
            <a:r>
              <a:rPr lang="en-US" altLang="zh-CN" dirty="0" err="1"/>
              <a:t>device_type</a:t>
            </a:r>
            <a:r>
              <a:rPr lang="zh-CN" altLang="en-US" dirty="0"/>
              <a:t>各展现了多少次？</a:t>
            </a:r>
          </a:p>
          <a:p>
            <a:endParaRPr lang="en-US" altLang="zh-CN" b="1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每个</a:t>
            </a:r>
            <a:r>
              <a:rPr lang="en-US" altLang="zh-CN" dirty="0" err="1"/>
              <a:t>site_category</a:t>
            </a:r>
            <a:r>
              <a:rPr lang="zh-CN" altLang="en-US" dirty="0"/>
              <a:t>对应的</a:t>
            </a:r>
            <a:r>
              <a:rPr lang="en-US" altLang="zh-CN" dirty="0" err="1"/>
              <a:t>device_type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rgbClr val="FF0000"/>
                </a:solidFill>
              </a:rPr>
              <a:t>统计：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{'28905ebd,1': 3846, '0569f928,1': 63, 'f028772b,1': 1953, '50e219e0,0': 381, '50e219e0,1': 1770, '3e814130,1': 1214, '50e219e0,4': 321, '76b2941d,1': 218, 'f66779e6,1': 22, '335d28a8,1': 129, '50e219e0,5': 25, '72722551,1': 26, '75fa27f6,1': 24, '110ab22d,1': 1, 'c0dd3be3,1': 4, 'bcf865d9,1': 1, 'a818d37a,1':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7232"/>
            <a:ext cx="12192000" cy="146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5760" y="1988840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感谢聆听</a:t>
            </a:r>
          </a:p>
        </p:txBody>
      </p:sp>
      <p:sp>
        <p:nvSpPr>
          <p:cNvPr id="4" name="矩形 3"/>
          <p:cNvSpPr/>
          <p:nvPr/>
        </p:nvSpPr>
        <p:spPr>
          <a:xfrm>
            <a:off x="4829832" y="27317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Thanks for your listening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113" y="3647419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93079" y="2712115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995EA8-2C23-4CE2-821A-42D095C2C4DE}"/>
              </a:ext>
            </a:extLst>
          </p:cNvPr>
          <p:cNvSpPr/>
          <p:nvPr/>
        </p:nvSpPr>
        <p:spPr>
          <a:xfrm>
            <a:off x="757484" y="1988840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广告投放系统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A66840-4D59-48E0-9B4C-142DF29E42BE}"/>
              </a:ext>
            </a:extLst>
          </p:cNvPr>
          <p:cNvSpPr/>
          <p:nvPr/>
        </p:nvSpPr>
        <p:spPr>
          <a:xfrm>
            <a:off x="749283" y="2817256"/>
            <a:ext cx="7146917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00D624-87BF-4427-B523-E12C88A5BAB6}"/>
              </a:ext>
            </a:extLst>
          </p:cNvPr>
          <p:cNvSpPr/>
          <p:nvPr/>
        </p:nvSpPr>
        <p:spPr>
          <a:xfrm>
            <a:off x="8058400" y="2817255"/>
            <a:ext cx="245923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7DCED7-6422-4712-887A-0C46190BCCA0}"/>
              </a:ext>
            </a:extLst>
          </p:cNvPr>
          <p:cNvSpPr/>
          <p:nvPr/>
        </p:nvSpPr>
        <p:spPr>
          <a:xfrm>
            <a:off x="763692" y="3692310"/>
            <a:ext cx="2448272" cy="20077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广告日志存储平台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3C3E9C2-9907-4268-B3E8-6C637D813A01}"/>
              </a:ext>
            </a:extLst>
          </p:cNvPr>
          <p:cNvSpPr/>
          <p:nvPr/>
        </p:nvSpPr>
        <p:spPr>
          <a:xfrm>
            <a:off x="3616908" y="3713696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ACEA3D-E27F-4006-AC9B-EB44EA7F2B22}"/>
              </a:ext>
            </a:extLst>
          </p:cNvPr>
          <p:cNvSpPr/>
          <p:nvPr/>
        </p:nvSpPr>
        <p:spPr>
          <a:xfrm>
            <a:off x="5144486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1297F4F-C995-4087-9276-9E2215EE23B7}"/>
              </a:ext>
            </a:extLst>
          </p:cNvPr>
          <p:cNvSpPr/>
          <p:nvPr/>
        </p:nvSpPr>
        <p:spPr>
          <a:xfrm>
            <a:off x="5735960" y="1988839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用户点击追踪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2161F5-B652-4976-AD03-99119B4E59D8}"/>
              </a:ext>
            </a:extLst>
          </p:cNvPr>
          <p:cNvSpPr/>
          <p:nvPr/>
        </p:nvSpPr>
        <p:spPr>
          <a:xfrm>
            <a:off x="6672064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F6EB7E5-2DF4-4219-B77D-9D106C7BEC1D}"/>
              </a:ext>
            </a:extLst>
          </p:cNvPr>
          <p:cNvSpPr/>
          <p:nvPr/>
        </p:nvSpPr>
        <p:spPr>
          <a:xfrm>
            <a:off x="3616908" y="4916581"/>
            <a:ext cx="4279292" cy="783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批量数据处理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F2A0D3-4632-4A8B-AEB0-F8D4B530DDF3}"/>
              </a:ext>
            </a:extLst>
          </p:cNvPr>
          <p:cNvSpPr/>
          <p:nvPr/>
        </p:nvSpPr>
        <p:spPr>
          <a:xfrm>
            <a:off x="8058400" y="3713696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7EF48A1-20B8-471A-A319-C3FFD89D13BA}"/>
              </a:ext>
            </a:extLst>
          </p:cNvPr>
          <p:cNvSpPr/>
          <p:nvPr/>
        </p:nvSpPr>
        <p:spPr>
          <a:xfrm>
            <a:off x="8058400" y="4832649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4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844824"/>
            <a:ext cx="3889757" cy="389573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2636912"/>
            <a:ext cx="2274298" cy="2274298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2927806" y="2700440"/>
            <a:ext cx="1886356" cy="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1582" y="246960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75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75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7023">
            <a:off x="3885145" y="1366554"/>
            <a:ext cx="4240873" cy="401638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3472" y="2150211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数据采集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网络爬虫（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Web Crawler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BC94C-5D32-4794-98A7-21230F4D1554}"/>
              </a:ext>
            </a:extLst>
          </p:cNvPr>
          <p:cNvSpPr txBox="1"/>
          <p:nvPr/>
        </p:nvSpPr>
        <p:spPr>
          <a:xfrm>
            <a:off x="9120336" y="2162340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数据管道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消息中间件（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Apache 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kafka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75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7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网络爬虫</a:t>
            </a:r>
          </a:p>
        </p:txBody>
      </p:sp>
    </p:spTree>
    <p:extLst>
      <p:ext uri="{BB962C8B-B14F-4D97-AF65-F5344CB8AC3E}">
        <p14:creationId xmlns:p14="http://schemas.microsoft.com/office/powerpoint/2010/main" val="1093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56C5E-E2F6-455F-8336-6D7E519E2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9109"/>
            <a:ext cx="7632848" cy="469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7499C-B09A-43F4-8AE6-1CA5152CCBC4}"/>
              </a:ext>
            </a:extLst>
          </p:cNvPr>
          <p:cNvSpPr txBox="1"/>
          <p:nvPr/>
        </p:nvSpPr>
        <p:spPr>
          <a:xfrm>
            <a:off x="839416" y="1442393"/>
            <a:ext cx="10657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抓取豆瓣电影（</a:t>
            </a:r>
            <a:r>
              <a:rPr lang="en-US" altLang="zh-CN" dirty="0"/>
              <a:t>https://movie.douban.com/chart</a:t>
            </a:r>
            <a:r>
              <a:rPr lang="zh-CN" altLang="zh-CN" dirty="0"/>
              <a:t>）</a:t>
            </a:r>
          </a:p>
          <a:p>
            <a:r>
              <a:rPr lang="zh-CN" altLang="en-US" sz="1600" dirty="0"/>
              <a:t>　　</a:t>
            </a:r>
            <a:endParaRPr lang="en-US" altLang="zh-CN" sz="1600" dirty="0"/>
          </a:p>
          <a:p>
            <a:r>
              <a:rPr lang="en-US" altLang="zh-CN" dirty="0"/>
              <a:t>1</a:t>
            </a:r>
            <a:r>
              <a:rPr lang="zh-CN" altLang="zh-CN" dirty="0"/>
              <a:t>、抓取数据的必备知识</a:t>
            </a:r>
            <a:r>
              <a:rPr lang="en-US" altLang="zh-CN" dirty="0"/>
              <a:t>(</a:t>
            </a:r>
            <a:r>
              <a:rPr lang="zh-CN" altLang="zh-CN" dirty="0"/>
              <a:t>获取及打印网页内容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zh-CN" dirty="0"/>
              <a:t>、使用</a:t>
            </a:r>
            <a:r>
              <a:rPr lang="en-US" altLang="zh-CN" dirty="0" err="1"/>
              <a:t>BeautifulSoup</a:t>
            </a:r>
            <a:r>
              <a:rPr lang="zh-CN" altLang="zh-CN" dirty="0"/>
              <a:t>库的必备知识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zh-CN" dirty="0"/>
              <a:t>、使用</a:t>
            </a:r>
            <a:r>
              <a:rPr lang="en-US" altLang="zh-CN" dirty="0"/>
              <a:t>Beautiful Soup</a:t>
            </a:r>
            <a:r>
              <a:rPr lang="zh-CN" altLang="zh-CN" dirty="0"/>
              <a:t>库抓取网页数据</a:t>
            </a:r>
          </a:p>
        </p:txBody>
      </p:sp>
    </p:spTree>
    <p:extLst>
      <p:ext uri="{BB962C8B-B14F-4D97-AF65-F5344CB8AC3E}">
        <p14:creationId xmlns:p14="http://schemas.microsoft.com/office/powerpoint/2010/main" val="3579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2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科技线条商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2413</Words>
  <Application>Microsoft Office PowerPoint</Application>
  <PresentationFormat>宽屏</PresentationFormat>
  <Paragraphs>227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微软雅黑</vt:lpstr>
      <vt:lpstr>迷你简幼线</vt:lpstr>
      <vt:lpstr>宋体</vt:lpstr>
      <vt:lpstr>Wingdings</vt:lpstr>
      <vt:lpstr>华文宋体</vt:lpstr>
      <vt:lpstr>BankGothic Lt BT</vt:lpstr>
      <vt:lpstr>Agency FB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Administrator</cp:lastModifiedBy>
  <cp:revision>418</cp:revision>
  <dcterms:created xsi:type="dcterms:W3CDTF">2017-04-25T09:03:07Z</dcterms:created>
  <dcterms:modified xsi:type="dcterms:W3CDTF">2020-10-05T07:08:52Z</dcterms:modified>
</cp:coreProperties>
</file>