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81" r:id="rId2"/>
    <p:sldId id="266" r:id="rId3"/>
    <p:sldId id="276" r:id="rId4"/>
    <p:sldId id="351" r:id="rId5"/>
    <p:sldId id="384" r:id="rId6"/>
    <p:sldId id="385" r:id="rId7"/>
    <p:sldId id="386" r:id="rId8"/>
    <p:sldId id="387" r:id="rId9"/>
    <p:sldId id="388" r:id="rId10"/>
    <p:sldId id="389" r:id="rId11"/>
    <p:sldId id="352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274" r:id="rId29"/>
  </p:sldIdLst>
  <p:sldSz cx="12192000" cy="6858000"/>
  <p:notesSz cx="6858000" cy="9144000"/>
  <p:embeddedFontLst>
    <p:embeddedFont>
      <p:font typeface="迷你简幼线" panose="02010600030101010101" charset="-122"/>
      <p:regular r:id="rId31"/>
    </p:embeddedFont>
    <p:embeddedFont>
      <p:font typeface="Agency FB" panose="020B0503020202020204" pitchFamily="34" charset="0"/>
      <p:regular r:id="rId32"/>
      <p:bold r:id="rId33"/>
    </p:embeddedFont>
    <p:embeddedFont>
      <p:font typeface="BankGothic Lt BT" panose="020B0607020203060204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57" autoAdjust="0"/>
  </p:normalViewPr>
  <p:slideViewPr>
    <p:cSldViewPr>
      <p:cViewPr varScale="1">
        <p:scale>
          <a:sx n="87" d="100"/>
          <a:sy n="87" d="100"/>
        </p:scale>
        <p:origin x="114" y="5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&#24037;&#20316;&#31807;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Sheet1!$A$1:$B$1</c:f>
              <c:strCache>
                <c:ptCount val="2"/>
                <c:pt idx="0">
                  <c:v>Hadoop</c:v>
                </c:pt>
                <c:pt idx="1">
                  <c:v>Spark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110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17-4425-827D-55C2B417B5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491200"/>
        <c:axId val="51492736"/>
      </c:barChart>
      <c:catAx>
        <c:axId val="5149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492736"/>
        <c:crosses val="autoZero"/>
        <c:auto val="1"/>
        <c:lblAlgn val="ctr"/>
        <c:lblOffset val="100"/>
        <c:noMultiLvlLbl val="0"/>
      </c:catAx>
      <c:valAx>
        <c:axId val="5149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执行时间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49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ED1EF-CE0C-4F5B-8D56-F992AB1193E6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7B793-DD03-4969-BEA8-291742079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0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9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748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71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48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94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53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97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66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914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45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28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85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42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98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216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64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35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39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35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54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91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99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28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94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91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71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7B793-DD03-4969-BEA8-2917420798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6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4" t="20976" r="1704" b="20291"/>
          <a:stretch/>
        </p:blipFill>
        <p:spPr>
          <a:xfrm>
            <a:off x="-24681" y="-99391"/>
            <a:ext cx="12241361" cy="7056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28108" y="2202260"/>
            <a:ext cx="5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迷你简幼线" panose="03000509000000000000" pitchFamily="65" charset="-122"/>
                <a:ea typeface="迷你简幼线" panose="03000509000000000000" pitchFamily="65" charset="-122"/>
              </a:rPr>
              <a:t>大数据采集与分析</a:t>
            </a:r>
          </a:p>
        </p:txBody>
      </p:sp>
      <p:sp>
        <p:nvSpPr>
          <p:cNvPr id="4" name="矩形 3"/>
          <p:cNvSpPr/>
          <p:nvPr/>
        </p:nvSpPr>
        <p:spPr>
          <a:xfrm>
            <a:off x="6767690" y="3057577"/>
            <a:ext cx="3129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gency FB" panose="020B0503020202020204" pitchFamily="34" charset="0"/>
              </a:rPr>
              <a:t>Big Data Mining &amp; Analysis</a:t>
            </a:r>
            <a:endParaRPr lang="zh-CN" altLang="en-US" sz="2800" dirty="0">
              <a:latin typeface="Agency FB" panose="020B0503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77255" y="4161447"/>
            <a:ext cx="45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nkGothic Lt BT" panose="020B0607020203060204" pitchFamily="34" charset="0"/>
              </a:rPr>
              <a:t>Prof. </a:t>
            </a:r>
            <a:r>
              <a:rPr lang="zh-CN" altLang="en-US" sz="1400" dirty="0">
                <a:latin typeface="BankGothic Lt BT" panose="020B0607020203060204" pitchFamily="34" charset="0"/>
              </a:rPr>
              <a:t>：</a:t>
            </a:r>
            <a:r>
              <a:rPr lang="en-US" altLang="zh-CN" sz="1400" dirty="0">
                <a:latin typeface="BankGothic Lt BT" panose="020B0607020203060204" pitchFamily="34" charset="0"/>
              </a:rPr>
              <a:t>leon              time  :  2020.09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177255" y="3000147"/>
            <a:ext cx="3221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25" t="3765" b="3990"/>
          <a:stretch/>
        </p:blipFill>
        <p:spPr>
          <a:xfrm>
            <a:off x="-24680" y="-99391"/>
            <a:ext cx="5448992" cy="705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</a:rPr>
              <a:t>SPARK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</a:rPr>
              <a:t>运行架构</a:t>
            </a:r>
          </a:p>
        </p:txBody>
      </p:sp>
    </p:spTree>
    <p:extLst>
      <p:ext uri="{BB962C8B-B14F-4D97-AF65-F5344CB8AC3E}">
        <p14:creationId xmlns:p14="http://schemas.microsoft.com/office/powerpoint/2010/main" val="126203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Spark</a:t>
            </a:r>
            <a:r>
              <a:rPr lang="zh-CN" altLang="en-US" sz="2400" dirty="0">
                <a:latin typeface="Agency FB" panose="020B0503020202020204" pitchFamily="34" charset="0"/>
              </a:rPr>
              <a:t>运行架构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AB3E06A-BE69-429E-9A0B-9CEEF4566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1690062"/>
            <a:ext cx="11233248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基本概念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：是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Resillient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Distributed Dataset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（弹性分布式数据集）的简称，是分布式内存的一个抽象概念，</a:t>
            </a:r>
            <a:r>
              <a:rPr lang="zh-CN" altLang="zh-CN" sz="2000" dirty="0"/>
              <a:t>提供了一种高度受限的共享内存模型</a:t>
            </a:r>
            <a:endParaRPr lang="zh-CN" altLang="en-US" sz="2000" dirty="0"/>
          </a:p>
          <a:p>
            <a:pPr>
              <a:buFontTx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（有向无环图）的简称，反映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之间的依赖关系</a:t>
            </a:r>
            <a:endParaRPr lang="zh-CN" altLang="en-US" sz="2000" dirty="0"/>
          </a:p>
          <a:p>
            <a:pPr>
              <a:buFontTx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：是运行在工作节点（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WorkerNode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）的一个进程，负责运行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2000" dirty="0"/>
          </a:p>
          <a:p>
            <a:pPr>
              <a:buFontTx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：用户编写的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应用程序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：运行在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上的工作单元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000" dirty="0"/>
              <a:t>Job</a:t>
            </a:r>
            <a:r>
              <a:rPr lang="zh-CN" altLang="zh-CN" sz="2000" dirty="0"/>
              <a:t>：一个</a:t>
            </a:r>
            <a:r>
              <a:rPr lang="en-US" altLang="zh-CN" sz="2000" dirty="0"/>
              <a:t>Job</a:t>
            </a:r>
            <a:r>
              <a:rPr lang="zh-CN" altLang="zh-CN" sz="2000" dirty="0"/>
              <a:t>包含多个</a:t>
            </a:r>
            <a:r>
              <a:rPr lang="en-US" altLang="zh-CN" sz="2000" dirty="0"/>
              <a:t>RDD</a:t>
            </a:r>
            <a:r>
              <a:rPr lang="zh-CN" altLang="zh-CN" sz="2000" dirty="0"/>
              <a:t>及作用于相应</a:t>
            </a:r>
            <a:r>
              <a:rPr lang="en-US" altLang="zh-CN" sz="2000" dirty="0"/>
              <a:t>RDD</a:t>
            </a:r>
            <a:r>
              <a:rPr lang="zh-CN" altLang="zh-CN" sz="2000" dirty="0"/>
              <a:t>上的各种操作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000" dirty="0"/>
              <a:t>Stage</a:t>
            </a:r>
            <a:r>
              <a:rPr lang="zh-CN" altLang="zh-CN" sz="2000" dirty="0"/>
              <a:t>：是</a:t>
            </a:r>
            <a:r>
              <a:rPr lang="en-US" altLang="zh-CN" sz="2000" dirty="0"/>
              <a:t>Job</a:t>
            </a:r>
            <a:r>
              <a:rPr lang="zh-CN" altLang="zh-CN" sz="2000" dirty="0"/>
              <a:t>的基本调度单位，一个</a:t>
            </a:r>
            <a:r>
              <a:rPr lang="en-US" altLang="zh-CN" sz="2000" dirty="0"/>
              <a:t>Job</a:t>
            </a:r>
            <a:r>
              <a:rPr lang="zh-CN" altLang="zh-CN" sz="2000" dirty="0"/>
              <a:t>会分为多组</a:t>
            </a:r>
            <a:r>
              <a:rPr lang="en-US" altLang="zh-CN" sz="2000" dirty="0"/>
              <a:t>Task</a:t>
            </a:r>
            <a:r>
              <a:rPr lang="zh-CN" altLang="zh-CN" sz="2000" dirty="0"/>
              <a:t>，每组</a:t>
            </a:r>
            <a:r>
              <a:rPr lang="en-US" altLang="zh-CN" sz="2000" dirty="0"/>
              <a:t>Task</a:t>
            </a:r>
            <a:r>
              <a:rPr lang="zh-CN" altLang="zh-CN" sz="2000" dirty="0"/>
              <a:t>被称为</a:t>
            </a:r>
            <a:r>
              <a:rPr lang="en-US" altLang="zh-CN" sz="2000" dirty="0"/>
              <a:t>Stage</a:t>
            </a:r>
            <a:r>
              <a:rPr lang="zh-CN" altLang="zh-CN" sz="2000" dirty="0"/>
              <a:t>，或者也被称为</a:t>
            </a:r>
            <a:r>
              <a:rPr lang="en-US" altLang="zh-CN" sz="2000" dirty="0" err="1"/>
              <a:t>TaskSet</a:t>
            </a:r>
            <a:r>
              <a:rPr lang="zh-CN" altLang="zh-CN" sz="2000" dirty="0"/>
              <a:t>，代表了一组关联的、相互之间没有</a:t>
            </a:r>
            <a:r>
              <a:rPr lang="en-US" altLang="zh-CN" sz="2000" dirty="0"/>
              <a:t>Shuffle</a:t>
            </a:r>
            <a:r>
              <a:rPr lang="zh-CN" altLang="zh-CN" sz="2000" dirty="0"/>
              <a:t>依赖关系的任务组成的任务集</a:t>
            </a:r>
          </a:p>
        </p:txBody>
      </p:sp>
    </p:spTree>
    <p:extLst>
      <p:ext uri="{BB962C8B-B14F-4D97-AF65-F5344CB8AC3E}">
        <p14:creationId xmlns:p14="http://schemas.microsoft.com/office/powerpoint/2010/main" val="116300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Spark</a:t>
            </a:r>
            <a:r>
              <a:rPr lang="zh-CN" altLang="en-US" sz="2400" dirty="0">
                <a:latin typeface="Agency FB" panose="020B0503020202020204" pitchFamily="34" charset="0"/>
              </a:rPr>
              <a:t>运行架构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C84008-0ECE-4215-8628-41AE0B659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3464446"/>
            <a:ext cx="75469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1A02380-0088-483D-B720-003F0EB09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077217"/>
            <a:ext cx="10801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Spark</a:t>
            </a:r>
            <a:r>
              <a:rPr lang="zh-CN" altLang="zh-CN" dirty="0"/>
              <a:t>运行架构包括集群资源管理器（</a:t>
            </a:r>
            <a:r>
              <a:rPr lang="en-US" altLang="zh-CN" dirty="0"/>
              <a:t>Cluster Manager</a:t>
            </a:r>
            <a:r>
              <a:rPr lang="zh-CN" altLang="zh-CN" dirty="0"/>
              <a:t>）、运行作业任务的工作</a:t>
            </a:r>
            <a:r>
              <a:rPr lang="zh-CN" altLang="en-US" dirty="0"/>
              <a:t>节点</a:t>
            </a:r>
            <a:r>
              <a:rPr lang="zh-CN" altLang="zh-CN" dirty="0"/>
              <a:t>（</a:t>
            </a:r>
            <a:r>
              <a:rPr lang="en-US" altLang="zh-CN" dirty="0"/>
              <a:t>Worker Node</a:t>
            </a:r>
            <a:r>
              <a:rPr lang="zh-CN" altLang="zh-CN" dirty="0"/>
              <a:t>）、每个应用的任务控制</a:t>
            </a:r>
            <a:r>
              <a:rPr lang="zh-CN" altLang="en-US" dirty="0"/>
              <a:t>节点</a:t>
            </a:r>
            <a:r>
              <a:rPr lang="zh-CN" altLang="zh-CN" dirty="0"/>
              <a:t>（</a:t>
            </a:r>
            <a:r>
              <a:rPr lang="en-US" altLang="zh-CN" dirty="0"/>
              <a:t>Driver</a:t>
            </a:r>
            <a:r>
              <a:rPr lang="zh-CN" altLang="zh-CN" dirty="0"/>
              <a:t>）和每个工作节点上负责具体任务的执行进程（</a:t>
            </a:r>
            <a:r>
              <a:rPr lang="en-US" altLang="zh-CN" dirty="0"/>
              <a:t>Executor</a:t>
            </a:r>
            <a:r>
              <a:rPr lang="zh-CN" altLang="zh-CN" dirty="0"/>
              <a:t>）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资源管理器可以自带或</a:t>
            </a:r>
            <a:r>
              <a:rPr lang="en-US" altLang="zh-CN" dirty="0"/>
              <a:t>Mesos</a:t>
            </a:r>
            <a:r>
              <a:rPr lang="zh-CN" altLang="en-US" dirty="0"/>
              <a:t>或</a:t>
            </a:r>
            <a:r>
              <a:rPr lang="en-US" altLang="zh-CN" dirty="0"/>
              <a:t>YARN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51BBBC-B3F1-4666-A317-7DB68010B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34" y="2372617"/>
            <a:ext cx="1101093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与</a:t>
            </a:r>
            <a:r>
              <a:rPr lang="en-US" altLang="zh-CN" dirty="0"/>
              <a:t>Hadoop MapReduce</a:t>
            </a:r>
            <a:r>
              <a:rPr lang="zh-CN" altLang="en-US" dirty="0"/>
              <a:t>计算框架相比，</a:t>
            </a:r>
            <a:r>
              <a:rPr lang="en-US" altLang="zh-CN" dirty="0"/>
              <a:t>Spark</a:t>
            </a:r>
            <a:r>
              <a:rPr lang="zh-CN" altLang="en-US" dirty="0"/>
              <a:t>所采用的</a:t>
            </a:r>
            <a:r>
              <a:rPr lang="en-US" altLang="zh-CN" dirty="0"/>
              <a:t>Executor</a:t>
            </a:r>
            <a:r>
              <a:rPr lang="zh-CN" altLang="en-US" dirty="0"/>
              <a:t>有两个优点：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一是利用多线程来执行具体的任务，减少任务的启动开销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二是</a:t>
            </a:r>
            <a:r>
              <a:rPr lang="en-US" altLang="zh-CN" dirty="0"/>
              <a:t>Executor</a:t>
            </a:r>
            <a:r>
              <a:rPr lang="zh-CN" altLang="en-US" dirty="0"/>
              <a:t>中有一个</a:t>
            </a:r>
            <a:r>
              <a:rPr lang="en-US" altLang="zh-CN" dirty="0" err="1"/>
              <a:t>BlockManager</a:t>
            </a:r>
            <a:r>
              <a:rPr lang="zh-CN" altLang="en-US" dirty="0"/>
              <a:t>存储模块，会将内存和磁盘共同作为存储设备，有效减少</a:t>
            </a:r>
            <a:r>
              <a:rPr lang="en-US" altLang="zh-CN" dirty="0"/>
              <a:t>IO</a:t>
            </a:r>
            <a:r>
              <a:rPr lang="zh-CN" altLang="en-US" dirty="0"/>
              <a:t>开销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C08F71-8A42-41AB-94A5-121310C15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2772" y="6387813"/>
            <a:ext cx="1710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Spark</a:t>
            </a:r>
            <a:r>
              <a:rPr lang="zh-CN" altLang="zh-CN" dirty="0"/>
              <a:t>运行架构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81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Spark</a:t>
            </a:r>
            <a:r>
              <a:rPr lang="zh-CN" altLang="en-US" sz="2400" dirty="0">
                <a:latin typeface="Agency FB" panose="020B0503020202020204" pitchFamily="34" charset="0"/>
              </a:rPr>
              <a:t>运行架构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3BBC40-FA26-4481-BFED-5D2A69D2A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308" y="6348189"/>
            <a:ext cx="35573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Spark</a:t>
            </a:r>
            <a:r>
              <a:rPr lang="zh-CN" altLang="zh-CN" dirty="0"/>
              <a:t>中各种概念之间的相互关系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B1C5D8-8566-4B41-A626-422BC9B96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196752"/>
            <a:ext cx="10801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dirty="0"/>
              <a:t>一个</a:t>
            </a:r>
            <a:r>
              <a:rPr lang="en-US" altLang="zh-CN" dirty="0"/>
              <a:t>Application</a:t>
            </a:r>
            <a:r>
              <a:rPr lang="zh-CN" altLang="zh-CN" dirty="0"/>
              <a:t>由一个</a:t>
            </a:r>
            <a:r>
              <a:rPr lang="en-US" altLang="zh-CN" dirty="0"/>
              <a:t>Driver</a:t>
            </a:r>
            <a:r>
              <a:rPr lang="zh-CN" altLang="zh-CN" dirty="0"/>
              <a:t>和若干个</a:t>
            </a:r>
            <a:r>
              <a:rPr lang="en-US" altLang="zh-CN" dirty="0"/>
              <a:t>Job</a:t>
            </a:r>
            <a:r>
              <a:rPr lang="zh-CN" altLang="zh-CN" dirty="0"/>
              <a:t>构成，一个</a:t>
            </a:r>
            <a:r>
              <a:rPr lang="en-US" altLang="zh-CN" dirty="0"/>
              <a:t>Job</a:t>
            </a:r>
            <a:r>
              <a:rPr lang="zh-CN" altLang="zh-CN" dirty="0"/>
              <a:t>由多个</a:t>
            </a:r>
            <a:r>
              <a:rPr lang="en-US" altLang="zh-CN" dirty="0"/>
              <a:t>Stage</a:t>
            </a:r>
            <a:r>
              <a:rPr lang="zh-CN" altLang="zh-CN" dirty="0"/>
              <a:t>构成，一个</a:t>
            </a:r>
            <a:r>
              <a:rPr lang="en-US" altLang="zh-CN" dirty="0"/>
              <a:t>Stage</a:t>
            </a:r>
            <a:r>
              <a:rPr lang="zh-CN" altLang="zh-CN" dirty="0"/>
              <a:t>由多个没有</a:t>
            </a:r>
            <a:r>
              <a:rPr lang="en-US" altLang="zh-CN" dirty="0"/>
              <a:t>Shuffle</a:t>
            </a:r>
            <a:r>
              <a:rPr lang="zh-CN" altLang="zh-CN" dirty="0"/>
              <a:t>关系的</a:t>
            </a:r>
            <a:r>
              <a:rPr lang="en-US" altLang="zh-CN" dirty="0"/>
              <a:t>Task</a:t>
            </a:r>
            <a:r>
              <a:rPr lang="zh-CN" altLang="zh-CN" dirty="0"/>
              <a:t>组成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dirty="0"/>
              <a:t>当执行一个</a:t>
            </a:r>
            <a:r>
              <a:rPr lang="en-US" altLang="zh-CN" dirty="0"/>
              <a:t>Application</a:t>
            </a:r>
            <a:r>
              <a:rPr lang="zh-CN" altLang="zh-CN" dirty="0"/>
              <a:t>时，</a:t>
            </a:r>
            <a:r>
              <a:rPr lang="en-US" altLang="zh-CN" dirty="0"/>
              <a:t>Driver</a:t>
            </a:r>
            <a:r>
              <a:rPr lang="zh-CN" altLang="zh-CN" dirty="0"/>
              <a:t>会向集群管理器申请资源，启动</a:t>
            </a:r>
            <a:r>
              <a:rPr lang="en-US" altLang="zh-CN" dirty="0"/>
              <a:t>Executor</a:t>
            </a:r>
            <a:r>
              <a:rPr lang="zh-CN" altLang="zh-CN" dirty="0"/>
              <a:t>，并向</a:t>
            </a:r>
            <a:r>
              <a:rPr lang="en-US" altLang="zh-CN" dirty="0"/>
              <a:t>Executor</a:t>
            </a:r>
            <a:r>
              <a:rPr lang="zh-CN" altLang="zh-CN" dirty="0"/>
              <a:t>发送应用程序代码和文件，然后在</a:t>
            </a:r>
            <a:r>
              <a:rPr lang="en-US" altLang="zh-CN" dirty="0"/>
              <a:t>Executor</a:t>
            </a:r>
            <a:r>
              <a:rPr lang="zh-CN" altLang="zh-CN" dirty="0"/>
              <a:t>上执行</a:t>
            </a:r>
            <a:r>
              <a:rPr lang="en-US" altLang="zh-CN" dirty="0"/>
              <a:t>Task</a:t>
            </a:r>
            <a:r>
              <a:rPr lang="zh-CN" altLang="zh-CN" dirty="0"/>
              <a:t>，运行结束后，执行结果会返回给</a:t>
            </a:r>
            <a:r>
              <a:rPr lang="en-US" altLang="zh-CN" dirty="0"/>
              <a:t>Driver</a:t>
            </a:r>
            <a:r>
              <a:rPr lang="zh-CN" altLang="en-US" dirty="0"/>
              <a:t>，</a:t>
            </a:r>
            <a:r>
              <a:rPr lang="zh-CN" altLang="zh-CN" dirty="0"/>
              <a:t>或者写到</a:t>
            </a:r>
            <a:r>
              <a:rPr lang="en-US" altLang="zh-CN" dirty="0"/>
              <a:t>HDFS</a:t>
            </a:r>
            <a:r>
              <a:rPr lang="zh-CN" altLang="zh-CN" dirty="0"/>
              <a:t>或者其他数据库中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6CFC7EF-2D92-4A08-968E-188B1291D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552" y="2720752"/>
            <a:ext cx="68516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32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Spark</a:t>
            </a:r>
            <a:r>
              <a:rPr lang="zh-CN" altLang="en-US" sz="2400" dirty="0">
                <a:latin typeface="Agency FB" panose="020B0503020202020204" pitchFamily="34" charset="0"/>
              </a:rPr>
              <a:t>运行架构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FB8CC3-217B-4917-A874-9B64B6DAD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5507940"/>
            <a:ext cx="24032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Spark</a:t>
            </a:r>
            <a:r>
              <a:rPr lang="zh-CN" altLang="zh-CN" dirty="0"/>
              <a:t>运行基本流程图</a:t>
            </a:r>
            <a:endParaRPr lang="zh-CN" altLang="en-US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775FCF65-64D4-467A-9E4E-07048AB39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558925"/>
            <a:ext cx="51816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7A5D7539-7604-4CC6-A19C-0123FAC74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056" y="1551007"/>
            <a:ext cx="496733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）首先为应用构建起基本的运行环境，即由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创建一个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SparkContext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，进行资源的申请、任务的分配和监控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）资源管理器为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分配资源，并启动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SparkContext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的依赖关系构建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图提交给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DAGScheduler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解析成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，然后把一个个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TaskSet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提交给底层调度器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TaskScheduler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处理；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SparkContext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申请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Scheduler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发放给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运行，并提供应用程序代码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上运行，把执行结果反馈给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TaskScheduler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，然后反馈给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DAGScheduler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，运行完毕后写入数据并释放所有资源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948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Spark</a:t>
            </a:r>
            <a:r>
              <a:rPr lang="zh-CN" altLang="en-US" sz="2400" dirty="0">
                <a:latin typeface="Agency FB" panose="020B0503020202020204" pitchFamily="34" charset="0"/>
              </a:rPr>
              <a:t>运行架构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FF39B1-4A26-4BA2-9812-8257CE500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442393"/>
            <a:ext cx="1072919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400"/>
              <a:t>总体而言，</a:t>
            </a:r>
            <a:r>
              <a:rPr lang="en-US" altLang="zh-CN" sz="2400"/>
              <a:t>Spark</a:t>
            </a:r>
            <a:r>
              <a:rPr lang="zh-CN" altLang="en-US" sz="2400"/>
              <a:t>运行架构具有以下特点：</a:t>
            </a:r>
          </a:p>
          <a:p>
            <a:pPr eaLnBrk="1" hangingPunct="1"/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）每个</a:t>
            </a:r>
            <a:r>
              <a:rPr lang="en-US" altLang="zh-CN" sz="2400"/>
              <a:t>Application</a:t>
            </a:r>
            <a:r>
              <a:rPr lang="zh-CN" altLang="en-US" sz="2400"/>
              <a:t>都有自己专属的</a:t>
            </a:r>
            <a:r>
              <a:rPr lang="en-US" altLang="zh-CN" sz="2400"/>
              <a:t>Executor</a:t>
            </a:r>
            <a:r>
              <a:rPr lang="zh-CN" altLang="en-US" sz="2400"/>
              <a:t>进程，并且该进程在</a:t>
            </a:r>
            <a:r>
              <a:rPr lang="en-US" altLang="zh-CN" sz="2400"/>
              <a:t>Application</a:t>
            </a:r>
            <a:r>
              <a:rPr lang="zh-CN" altLang="en-US" sz="2400"/>
              <a:t>运行期间一直驻留。</a:t>
            </a:r>
            <a:r>
              <a:rPr lang="en-US" altLang="zh-CN" sz="2400"/>
              <a:t>Executor</a:t>
            </a:r>
            <a:r>
              <a:rPr lang="zh-CN" altLang="en-US" sz="2400"/>
              <a:t>进程以多线程的方式运行</a:t>
            </a:r>
            <a:r>
              <a:rPr lang="en-US" altLang="zh-CN" sz="2400"/>
              <a:t>Task</a:t>
            </a:r>
            <a:endParaRPr lang="zh-CN" altLang="en-US" sz="2400"/>
          </a:p>
          <a:p>
            <a:pPr eaLnBrk="1" hangingPunct="1"/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Spark</a:t>
            </a:r>
            <a:r>
              <a:rPr lang="zh-CN" altLang="en-US" sz="2400"/>
              <a:t>运行过程与资源管理器无关，只要能够获取</a:t>
            </a:r>
            <a:r>
              <a:rPr lang="en-US" altLang="zh-CN" sz="2400"/>
              <a:t>Executor</a:t>
            </a:r>
            <a:r>
              <a:rPr lang="zh-CN" altLang="en-US" sz="2400"/>
              <a:t>进程并保持通信即可</a:t>
            </a:r>
          </a:p>
          <a:p>
            <a:pPr eaLnBrk="1" hangingPunct="1"/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  <a:r>
              <a:rPr lang="en-US" altLang="zh-CN" sz="2400"/>
              <a:t>Task</a:t>
            </a:r>
            <a:r>
              <a:rPr lang="zh-CN" altLang="en-US" sz="2400"/>
              <a:t>采用了数据本地性和推测执行等优化机制</a:t>
            </a:r>
          </a:p>
        </p:txBody>
      </p:sp>
    </p:spTree>
    <p:extLst>
      <p:ext uri="{BB962C8B-B14F-4D97-AF65-F5344CB8AC3E}">
        <p14:creationId xmlns:p14="http://schemas.microsoft.com/office/powerpoint/2010/main" val="319885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RDD</a:t>
            </a:r>
            <a:r>
              <a:rPr lang="zh-CN" altLang="en-US" sz="2400" dirty="0">
                <a:latin typeface="Agency FB" panose="020B0503020202020204" pitchFamily="34" charset="0"/>
              </a:rPr>
              <a:t>运行原理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D2C79E-6160-46B5-955F-0A768DA95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16" y="1243608"/>
            <a:ext cx="1671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/>
              <a:t>1.</a:t>
            </a:r>
            <a:r>
              <a:rPr lang="zh-CN" altLang="en-US" sz="2400" b="1"/>
              <a:t>设计背景</a:t>
            </a:r>
            <a:endParaRPr lang="en-US" altLang="zh-CN" sz="24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6D7A18-C885-4073-AD1C-D21DFD38B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1700808"/>
            <a:ext cx="1044116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400" dirty="0"/>
              <a:t>许多迭代式算法（比如机器学习、图算法等）和交互式数据挖掘工具</a:t>
            </a:r>
            <a:r>
              <a:rPr lang="zh-CN" altLang="en-US" sz="2400" dirty="0"/>
              <a:t>，</a:t>
            </a:r>
            <a:r>
              <a:rPr lang="zh-CN" altLang="zh-CN" sz="2400" dirty="0"/>
              <a:t>共同之处是，不同计算阶段之间会重用中间结果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400" dirty="0"/>
              <a:t>目前的</a:t>
            </a:r>
            <a:r>
              <a:rPr lang="en-US" altLang="zh-CN" sz="2400" dirty="0"/>
              <a:t>MapReduce</a:t>
            </a:r>
            <a:r>
              <a:rPr lang="zh-CN" altLang="zh-CN" sz="2400" dirty="0"/>
              <a:t>框架都是把中间结果写入到</a:t>
            </a:r>
            <a:r>
              <a:rPr lang="en-US" altLang="zh-CN" sz="2400" dirty="0"/>
              <a:t>HDFS</a:t>
            </a:r>
            <a:r>
              <a:rPr lang="zh-CN" altLang="zh-CN" sz="2400" dirty="0"/>
              <a:t>中，带来了大量的数据复制、磁盘</a:t>
            </a:r>
            <a:r>
              <a:rPr lang="en-US" altLang="zh-CN" sz="2400" dirty="0"/>
              <a:t>IO</a:t>
            </a:r>
            <a:r>
              <a:rPr lang="zh-CN" altLang="zh-CN" sz="2400" dirty="0"/>
              <a:t>和序列化开销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RDD</a:t>
            </a:r>
            <a:r>
              <a:rPr lang="zh-CN" altLang="zh-CN" sz="2400" dirty="0"/>
              <a:t>就是为了满足这种需求而出现的，它提供了一个抽象的数据架构，我们不必担心底层数据的分布式特性，只需将具体的应用逻辑表达为一系列转换处理</a:t>
            </a:r>
            <a:r>
              <a:rPr lang="zh-CN" altLang="en-US" sz="2400" dirty="0"/>
              <a:t>，不同</a:t>
            </a:r>
            <a:r>
              <a:rPr lang="en-US" altLang="zh-CN" sz="2400" dirty="0"/>
              <a:t>RDD</a:t>
            </a:r>
            <a:r>
              <a:rPr lang="zh-CN" altLang="en-US" sz="2400" dirty="0"/>
              <a:t>之间的转换操作形成依赖关系，可以实现管道化，避免中间数据存储</a:t>
            </a:r>
          </a:p>
        </p:txBody>
      </p:sp>
    </p:spTree>
    <p:extLst>
      <p:ext uri="{BB962C8B-B14F-4D97-AF65-F5344CB8AC3E}">
        <p14:creationId xmlns:p14="http://schemas.microsoft.com/office/powerpoint/2010/main" val="345929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cxnSpLocks/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RDD</a:t>
            </a:r>
            <a:r>
              <a:rPr lang="zh-CN" altLang="en-US" sz="2400" dirty="0">
                <a:latin typeface="Agency FB" panose="020B0503020202020204" pitchFamily="34" charset="0"/>
              </a:rPr>
              <a:t>运行原理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2E1A3C7-5F26-4F2B-A465-87BC15ABB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339850"/>
            <a:ext cx="1341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b="1"/>
              <a:t>2.RDD</a:t>
            </a:r>
            <a:r>
              <a:rPr lang="zh-CN" altLang="zh-CN" b="1"/>
              <a:t>概念</a:t>
            </a:r>
            <a:endParaRPr lang="zh-CN" altLang="zh-CN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C68FC2-B540-4D1C-B2DA-A6ED92EC6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720850"/>
            <a:ext cx="1087320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400" dirty="0"/>
              <a:t>一个</a:t>
            </a:r>
            <a:r>
              <a:rPr lang="en-US" altLang="zh-CN" sz="2400" dirty="0"/>
              <a:t>RDD</a:t>
            </a:r>
            <a:r>
              <a:rPr lang="zh-CN" altLang="zh-CN" sz="2400" dirty="0"/>
              <a:t>就是一个分布式对象集合，本质上是一个只读的分区记录集合，每个</a:t>
            </a:r>
            <a:r>
              <a:rPr lang="en-US" altLang="zh-CN" sz="2400" dirty="0"/>
              <a:t>RDD</a:t>
            </a:r>
            <a:r>
              <a:rPr lang="zh-CN" altLang="zh-CN" sz="2400" dirty="0"/>
              <a:t>可分成多个分区，每个分区就是一个数据集片段，并且一个</a:t>
            </a:r>
            <a:r>
              <a:rPr lang="en-US" altLang="zh-CN" sz="2400" dirty="0"/>
              <a:t>RDD</a:t>
            </a:r>
            <a:r>
              <a:rPr lang="zh-CN" altLang="zh-CN" sz="2400" dirty="0"/>
              <a:t>的不同分区可以被保存到集群中不同的节点上，从而可以在集群中的不同节点上进行并行计算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RDD</a:t>
            </a:r>
            <a:r>
              <a:rPr lang="zh-CN" altLang="zh-CN" sz="2400" dirty="0"/>
              <a:t>提供了一种高度受限的共享内存模型，即</a:t>
            </a:r>
            <a:r>
              <a:rPr lang="en-US" altLang="zh-CN" sz="2400" dirty="0"/>
              <a:t>RDD</a:t>
            </a:r>
            <a:r>
              <a:rPr lang="zh-CN" altLang="zh-CN" sz="2400" dirty="0"/>
              <a:t>是只读的记录分区的集合，不能直接修改，只能基于稳定的物理存储中的数据集创建</a:t>
            </a:r>
            <a:r>
              <a:rPr lang="en-US" altLang="zh-CN" sz="2400" dirty="0"/>
              <a:t>RDD</a:t>
            </a:r>
            <a:r>
              <a:rPr lang="zh-CN" altLang="zh-CN" sz="2400" dirty="0"/>
              <a:t>，或者通过在其他</a:t>
            </a:r>
            <a:r>
              <a:rPr lang="en-US" altLang="zh-CN" sz="2400" dirty="0"/>
              <a:t>RDD</a:t>
            </a:r>
            <a:r>
              <a:rPr lang="zh-CN" altLang="zh-CN" sz="2400" dirty="0"/>
              <a:t>上执行确定的转换操作（如</a:t>
            </a:r>
            <a:r>
              <a:rPr lang="en-US" altLang="zh-CN" sz="2400" dirty="0"/>
              <a:t>map</a:t>
            </a:r>
            <a:r>
              <a:rPr lang="zh-CN" altLang="zh-CN" sz="2400" dirty="0"/>
              <a:t>、</a:t>
            </a:r>
            <a:r>
              <a:rPr lang="en-US" altLang="zh-CN" sz="2400" dirty="0"/>
              <a:t>join</a:t>
            </a:r>
            <a:r>
              <a:rPr lang="zh-CN" altLang="zh-CN" sz="2400" dirty="0"/>
              <a:t>和</a:t>
            </a:r>
            <a:r>
              <a:rPr lang="en-US" altLang="zh-CN" sz="2400" dirty="0"/>
              <a:t>group by</a:t>
            </a:r>
            <a:r>
              <a:rPr lang="zh-CN" altLang="zh-CN" sz="2400" dirty="0"/>
              <a:t>）而创建得到新的</a:t>
            </a:r>
            <a:r>
              <a:rPr lang="en-US" altLang="zh-CN" sz="2400" dirty="0"/>
              <a:t>RDD</a:t>
            </a:r>
          </a:p>
        </p:txBody>
      </p:sp>
    </p:spTree>
    <p:extLst>
      <p:ext uri="{BB962C8B-B14F-4D97-AF65-F5344CB8AC3E}">
        <p14:creationId xmlns:p14="http://schemas.microsoft.com/office/powerpoint/2010/main" val="184687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cxnSpLocks/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RDD</a:t>
            </a:r>
            <a:r>
              <a:rPr lang="zh-CN" altLang="en-US" sz="2400" dirty="0">
                <a:latin typeface="Agency FB" panose="020B0503020202020204" pitchFamily="34" charset="0"/>
              </a:rPr>
              <a:t>运行原理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43B4ED-7ACE-46F9-B023-CE9C72B12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535906"/>
            <a:ext cx="10801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/>
              <a:t>RDD</a:t>
            </a:r>
            <a:r>
              <a:rPr lang="zh-CN" altLang="zh-CN" sz="2400"/>
              <a:t>提供了一组丰富的操作以支持常见的数据运算，分为</a:t>
            </a:r>
            <a:r>
              <a:rPr lang="zh-CN" altLang="en-US" sz="2400"/>
              <a:t>“动作”（</a:t>
            </a:r>
            <a:r>
              <a:rPr lang="en-US" altLang="zh-CN" sz="2400"/>
              <a:t>Action</a:t>
            </a:r>
            <a:r>
              <a:rPr lang="zh-CN" altLang="en-US" sz="2400"/>
              <a:t>）</a:t>
            </a:r>
            <a:r>
              <a:rPr lang="zh-CN" altLang="zh-CN" sz="2400"/>
              <a:t>和</a:t>
            </a:r>
            <a:r>
              <a:rPr lang="zh-CN" altLang="en-US" sz="2400"/>
              <a:t>“转换”（</a:t>
            </a:r>
            <a:r>
              <a:rPr lang="en-US" altLang="zh-CN" sz="2400"/>
              <a:t>Transformation</a:t>
            </a:r>
            <a:r>
              <a:rPr lang="zh-CN" altLang="en-US" sz="2400"/>
              <a:t>）</a:t>
            </a:r>
            <a:r>
              <a:rPr lang="zh-CN" altLang="zh-CN" sz="2400"/>
              <a:t>两种类型</a:t>
            </a:r>
            <a:endParaRPr lang="en-US" altLang="zh-CN" sz="24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/>
              <a:t>RDD</a:t>
            </a:r>
            <a:r>
              <a:rPr lang="zh-CN" altLang="zh-CN" sz="2400"/>
              <a:t>提供的</a:t>
            </a:r>
            <a:r>
              <a:rPr lang="zh-CN" altLang="en-US" sz="2400"/>
              <a:t>转换</a:t>
            </a:r>
            <a:r>
              <a:rPr lang="zh-CN" altLang="zh-CN" sz="2400"/>
              <a:t>接口都非常简单，都是类似</a:t>
            </a:r>
            <a:r>
              <a:rPr lang="en-US" altLang="zh-CN" sz="2400"/>
              <a:t>map</a:t>
            </a:r>
            <a:r>
              <a:rPr lang="zh-CN" altLang="zh-CN" sz="2400"/>
              <a:t>、</a:t>
            </a:r>
            <a:r>
              <a:rPr lang="en-US" altLang="zh-CN" sz="2400"/>
              <a:t>filter</a:t>
            </a:r>
            <a:r>
              <a:rPr lang="zh-CN" altLang="zh-CN" sz="2400"/>
              <a:t>、</a:t>
            </a:r>
            <a:r>
              <a:rPr lang="en-US" altLang="zh-CN" sz="2400"/>
              <a:t>groupBy</a:t>
            </a:r>
            <a:r>
              <a:rPr lang="zh-CN" altLang="zh-CN" sz="2400"/>
              <a:t>、</a:t>
            </a:r>
            <a:r>
              <a:rPr lang="en-US" altLang="zh-CN" sz="2400"/>
              <a:t>join</a:t>
            </a:r>
            <a:r>
              <a:rPr lang="zh-CN" altLang="zh-CN" sz="2400"/>
              <a:t>等粗粒度的数据转换操作，而不是针对某个数据项的细粒度修改</a:t>
            </a:r>
            <a:r>
              <a:rPr lang="zh-CN" altLang="en-US" sz="2400"/>
              <a:t>（不适合网页爬虫）</a:t>
            </a:r>
            <a:endParaRPr lang="en-US" altLang="zh-CN" sz="24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/>
              <a:t>表面上</a:t>
            </a:r>
            <a:r>
              <a:rPr lang="en-US" altLang="zh-CN" sz="2400"/>
              <a:t>RDD</a:t>
            </a:r>
            <a:r>
              <a:rPr lang="zh-CN" altLang="zh-CN" sz="2400"/>
              <a:t>的功能很受限、不够强大</a:t>
            </a:r>
            <a:r>
              <a:rPr lang="zh-CN" altLang="en-US" sz="2400"/>
              <a:t>，</a:t>
            </a:r>
            <a:r>
              <a:rPr lang="zh-CN" altLang="zh-CN" sz="2400"/>
              <a:t>实际上</a:t>
            </a:r>
            <a:r>
              <a:rPr lang="en-US" altLang="zh-CN" sz="2400"/>
              <a:t>RDD</a:t>
            </a:r>
            <a:r>
              <a:rPr lang="zh-CN" altLang="zh-CN" sz="2400"/>
              <a:t>已经被实践证明可以高效地表达许多框架的编程模型</a:t>
            </a:r>
            <a:r>
              <a:rPr lang="zh-CN" altLang="en-US" sz="2400"/>
              <a:t>（</a:t>
            </a:r>
            <a:r>
              <a:rPr lang="zh-CN" altLang="zh-CN" sz="2400"/>
              <a:t>比如</a:t>
            </a:r>
            <a:r>
              <a:rPr lang="en-US" altLang="zh-CN" sz="2400"/>
              <a:t>MapReduce</a:t>
            </a:r>
            <a:r>
              <a:rPr lang="zh-CN" altLang="zh-CN" sz="2400"/>
              <a:t>、</a:t>
            </a:r>
            <a:r>
              <a:rPr lang="en-US" altLang="zh-CN" sz="2400"/>
              <a:t>SQL</a:t>
            </a:r>
            <a:r>
              <a:rPr lang="zh-CN" altLang="zh-CN" sz="2400"/>
              <a:t>、</a:t>
            </a:r>
            <a:r>
              <a:rPr lang="en-US" altLang="zh-CN" sz="2400"/>
              <a:t>Pregel</a:t>
            </a:r>
            <a:r>
              <a:rPr lang="zh-CN" altLang="en-US" sz="2400"/>
              <a:t>）</a:t>
            </a:r>
            <a:endParaRPr lang="en-US" altLang="zh-CN" sz="24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/>
              <a:t>Spark</a:t>
            </a:r>
            <a:r>
              <a:rPr lang="zh-CN" altLang="zh-CN" sz="2400"/>
              <a:t>用</a:t>
            </a:r>
            <a:r>
              <a:rPr lang="en-US" altLang="zh-CN" sz="2400"/>
              <a:t>Scala</a:t>
            </a:r>
            <a:r>
              <a:rPr lang="zh-CN" altLang="zh-CN" sz="2400"/>
              <a:t>语言实现了</a:t>
            </a:r>
            <a:r>
              <a:rPr lang="en-US" altLang="zh-CN" sz="2400"/>
              <a:t>RDD</a:t>
            </a:r>
            <a:r>
              <a:rPr lang="zh-CN" altLang="zh-CN" sz="2400"/>
              <a:t>的</a:t>
            </a:r>
            <a:r>
              <a:rPr lang="en-US" altLang="zh-CN" sz="2400"/>
              <a:t>API</a:t>
            </a:r>
            <a:r>
              <a:rPr lang="zh-CN" altLang="zh-CN" sz="2400"/>
              <a:t>，程序员可以通过调用</a:t>
            </a:r>
            <a:r>
              <a:rPr lang="en-US" altLang="zh-CN" sz="2400"/>
              <a:t>API</a:t>
            </a:r>
            <a:r>
              <a:rPr lang="zh-CN" altLang="zh-CN" sz="2400"/>
              <a:t>实现对</a:t>
            </a:r>
            <a:r>
              <a:rPr lang="en-US" altLang="zh-CN" sz="2400"/>
              <a:t>RDD</a:t>
            </a:r>
            <a:r>
              <a:rPr lang="zh-CN" altLang="zh-CN" sz="2400"/>
              <a:t>的各种操作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1343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cxnSpLocks/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RDD</a:t>
            </a:r>
            <a:r>
              <a:rPr lang="zh-CN" altLang="en-US" sz="2400" dirty="0">
                <a:latin typeface="Agency FB" panose="020B0503020202020204" pitchFamily="34" charset="0"/>
              </a:rPr>
              <a:t>运行原理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E892EC6-DFEB-4036-A1B3-03A09C3D3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1333011"/>
            <a:ext cx="8534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典型的执行过程如下：</a:t>
            </a:r>
            <a:endParaRPr lang="zh-CN" altLang="en-US" sz="2000"/>
          </a:p>
          <a:p>
            <a:pPr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读入外部数据源进行创建</a:t>
            </a:r>
            <a:endParaRPr lang="zh-CN" altLang="en-US" sz="2000"/>
          </a:p>
          <a:p>
            <a:pPr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经过一系列的转换（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）操作，每一次都会产生不同的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，供给下一个转换操作使用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最后一个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经过“动作”操作进行转换，并输出到外部数据源</a:t>
            </a:r>
            <a:r>
              <a:rPr lang="zh-CN" altLang="en-US" sz="2000"/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0995BA-C3E6-436C-B300-8D33F364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972" y="6069080"/>
            <a:ext cx="2762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RDD</a:t>
            </a:r>
            <a:r>
              <a:rPr lang="zh-CN" altLang="zh-CN" dirty="0"/>
              <a:t>执行过程的一个实例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5C38F6-ECAE-4767-AA84-4CA49C93D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3009411"/>
            <a:ext cx="830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sz="2000"/>
              <a:t>这一系列处理称为一个</a:t>
            </a:r>
            <a:r>
              <a:rPr lang="en-US" altLang="zh-CN" sz="2000"/>
              <a:t>Lineage</a:t>
            </a:r>
            <a:r>
              <a:rPr lang="zh-CN" altLang="en-US" sz="2000"/>
              <a:t>（血缘关系），即</a:t>
            </a:r>
            <a:r>
              <a:rPr lang="en-US" altLang="zh-CN" sz="2000"/>
              <a:t>DAG</a:t>
            </a:r>
            <a:r>
              <a:rPr lang="zh-CN" altLang="en-US" sz="2000"/>
              <a:t>拓扑排序的结果</a:t>
            </a:r>
            <a:endParaRPr lang="en-US" altLang="zh-CN" sz="2000"/>
          </a:p>
          <a:p>
            <a:pPr eaLnBrk="1" hangingPunct="1"/>
            <a:r>
              <a:rPr lang="zh-CN" altLang="en-US" sz="2000"/>
              <a:t>优点：惰性调用、管道化、避免同步等待、不需要保存中间结果、每次操作变得简单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DC336F3-391C-40CA-8C9D-61D470393697}"/>
              </a:ext>
            </a:extLst>
          </p:cNvPr>
          <p:cNvGrpSpPr>
            <a:grpSpLocks/>
          </p:cNvGrpSpPr>
          <p:nvPr/>
        </p:nvGrpSpPr>
        <p:grpSpPr bwMode="auto">
          <a:xfrm>
            <a:off x="2689920" y="4076211"/>
            <a:ext cx="6805613" cy="1828800"/>
            <a:chOff x="1295400" y="4114800"/>
            <a:chExt cx="6805613" cy="1828800"/>
          </a:xfrm>
        </p:grpSpPr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8E06E204-C070-468E-9F8B-6BD214AEA4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191005"/>
              <a:ext cx="6805613" cy="1752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DC51101B-834A-4BA1-9579-C6AD8C8BF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8006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/>
                <a:t>动作</a:t>
              </a:r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C441EC7E-0876-41BA-BB42-4C03B081E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669" y="4114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E09D9A84-96F6-4484-B86E-1CF967EBD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669" y="5257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2170E453-FB5F-4742-AE67-7E027D54E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4495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DAEF36FD-36E1-4985-B1FC-C530D427C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9069" y="5345669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ECADAD27-D252-4D3A-AA79-5DCD6221F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8006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966C4F0B-4AAA-419E-A788-C84E9A4D2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41960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/>
                <a:t>创建</a:t>
              </a:r>
            </a:p>
          </p:txBody>
        </p:sp>
        <p:sp>
          <p:nvSpPr>
            <p:cNvPr id="19" name="TextBox 7">
              <a:extLst>
                <a:ext uri="{FF2B5EF4-FFF2-40B4-BE49-F238E27FC236}">
                  <a16:creationId xmlns:a16="http://schemas.microsoft.com/office/drawing/2014/main" id="{19FCF44D-9CC1-416B-92CD-C46DD74E0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469" y="541020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/>
              <a:r>
                <a:rPr lang="zh-CN" altLang="en-US"/>
                <a:t>创建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52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38135" y="3451961"/>
            <a:ext cx="118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gency FB" panose="020B0503020202020204" pitchFamily="34" charset="0"/>
              </a:rPr>
              <a:t>CONTENTS</a:t>
            </a:r>
            <a:endParaRPr lang="zh-CN" altLang="en-US" sz="2400" dirty="0">
              <a:latin typeface="Agency FB" panose="020B0503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402749" y="3799678"/>
            <a:ext cx="481012" cy="479425"/>
            <a:chOff x="5810250" y="2244726"/>
            <a:chExt cx="481012" cy="479425"/>
          </a:xfrm>
        </p:grpSpPr>
        <p:sp>
          <p:nvSpPr>
            <p:cNvPr id="22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402749" y="2748441"/>
            <a:ext cx="481012" cy="479425"/>
            <a:chOff x="5810250" y="2244726"/>
            <a:chExt cx="481012" cy="479425"/>
          </a:xfrm>
        </p:grpSpPr>
        <p:sp>
          <p:nvSpPr>
            <p:cNvPr id="68" name="Freeform 125"/>
            <p:cNvSpPr>
              <a:spLocks/>
            </p:cNvSpPr>
            <p:nvPr/>
          </p:nvSpPr>
          <p:spPr bwMode="auto">
            <a:xfrm>
              <a:off x="5830888" y="2573338"/>
              <a:ext cx="41275" cy="60325"/>
            </a:xfrm>
            <a:custGeom>
              <a:avLst/>
              <a:gdLst>
                <a:gd name="T0" fmla="*/ 5 w 18"/>
                <a:gd name="T1" fmla="*/ 0 h 26"/>
                <a:gd name="T2" fmla="*/ 0 w 18"/>
                <a:gd name="T3" fmla="*/ 2 h 26"/>
                <a:gd name="T4" fmla="*/ 14 w 18"/>
                <a:gd name="T5" fmla="*/ 26 h 26"/>
                <a:gd name="T6" fmla="*/ 14 w 18"/>
                <a:gd name="T7" fmla="*/ 26 h 26"/>
                <a:gd name="T8" fmla="*/ 18 w 18"/>
                <a:gd name="T9" fmla="*/ 22 h 26"/>
                <a:gd name="T10" fmla="*/ 5 w 1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">
                  <a:moveTo>
                    <a:pt x="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1"/>
                    <a:pt x="8" y="19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3" y="16"/>
                    <a:pt x="8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26"/>
            <p:cNvSpPr>
              <a:spLocks/>
            </p:cNvSpPr>
            <p:nvPr/>
          </p:nvSpPr>
          <p:spPr bwMode="auto">
            <a:xfrm>
              <a:off x="5907088" y="2667001"/>
              <a:ext cx="58737" cy="39688"/>
            </a:xfrm>
            <a:custGeom>
              <a:avLst/>
              <a:gdLst>
                <a:gd name="T0" fmla="*/ 4 w 26"/>
                <a:gd name="T1" fmla="*/ 0 h 17"/>
                <a:gd name="T2" fmla="*/ 0 w 26"/>
                <a:gd name="T3" fmla="*/ 4 h 17"/>
                <a:gd name="T4" fmla="*/ 24 w 26"/>
                <a:gd name="T5" fmla="*/ 17 h 17"/>
                <a:gd name="T6" fmla="*/ 26 w 26"/>
                <a:gd name="T7" fmla="*/ 12 h 17"/>
                <a:gd name="T8" fmla="*/ 4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10"/>
                    <a:pt x="16" y="14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9"/>
                    <a:pt x="10" y="5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27"/>
            <p:cNvSpPr>
              <a:spLocks/>
            </p:cNvSpPr>
            <p:nvPr/>
          </p:nvSpPr>
          <p:spPr bwMode="auto">
            <a:xfrm>
              <a:off x="5810250" y="2457451"/>
              <a:ext cx="15875" cy="61913"/>
            </a:xfrm>
            <a:custGeom>
              <a:avLst/>
              <a:gdLst>
                <a:gd name="T0" fmla="*/ 1 w 7"/>
                <a:gd name="T1" fmla="*/ 0 h 27"/>
                <a:gd name="T2" fmla="*/ 1 w 7"/>
                <a:gd name="T3" fmla="*/ 27 h 27"/>
                <a:gd name="T4" fmla="*/ 7 w 7"/>
                <a:gd name="T5" fmla="*/ 26 h 27"/>
                <a:gd name="T6" fmla="*/ 7 w 7"/>
                <a:gd name="T7" fmla="*/ 0 h 27"/>
                <a:gd name="T8" fmla="*/ 1 w 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7">
                  <a:moveTo>
                    <a:pt x="1" y="0"/>
                  </a:moveTo>
                  <a:cubicBezTo>
                    <a:pt x="0" y="9"/>
                    <a:pt x="0" y="18"/>
                    <a:pt x="1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18"/>
                    <a:pt x="6" y="9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28"/>
            <p:cNvSpPr>
              <a:spLocks/>
            </p:cNvSpPr>
            <p:nvPr/>
          </p:nvSpPr>
          <p:spPr bwMode="auto">
            <a:xfrm>
              <a:off x="6022975" y="2711451"/>
              <a:ext cx="61912" cy="12700"/>
            </a:xfrm>
            <a:custGeom>
              <a:avLst/>
              <a:gdLst>
                <a:gd name="T0" fmla="*/ 26 w 27"/>
                <a:gd name="T1" fmla="*/ 0 h 6"/>
                <a:gd name="T2" fmla="*/ 12 w 27"/>
                <a:gd name="T3" fmla="*/ 1 h 6"/>
                <a:gd name="T4" fmla="*/ 0 w 27"/>
                <a:gd name="T5" fmla="*/ 0 h 6"/>
                <a:gd name="T6" fmla="*/ 0 w 27"/>
                <a:gd name="T7" fmla="*/ 5 h 6"/>
                <a:gd name="T8" fmla="*/ 12 w 27"/>
                <a:gd name="T9" fmla="*/ 6 h 6"/>
                <a:gd name="T10" fmla="*/ 27 w 27"/>
                <a:gd name="T11" fmla="*/ 5 h 6"/>
                <a:gd name="T12" fmla="*/ 26 w 2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6">
                  <a:moveTo>
                    <a:pt x="26" y="0"/>
                  </a:moveTo>
                  <a:cubicBezTo>
                    <a:pt x="22" y="0"/>
                    <a:pt x="17" y="1"/>
                    <a:pt x="12" y="1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17" y="6"/>
                    <a:pt x="22" y="6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29"/>
            <p:cNvSpPr>
              <a:spLocks/>
            </p:cNvSpPr>
            <p:nvPr/>
          </p:nvSpPr>
          <p:spPr bwMode="auto">
            <a:xfrm>
              <a:off x="5829300" y="2341563"/>
              <a:ext cx="41275" cy="58738"/>
            </a:xfrm>
            <a:custGeom>
              <a:avLst/>
              <a:gdLst>
                <a:gd name="T0" fmla="*/ 13 w 18"/>
                <a:gd name="T1" fmla="*/ 0 h 26"/>
                <a:gd name="T2" fmla="*/ 0 w 18"/>
                <a:gd name="T3" fmla="*/ 24 h 26"/>
                <a:gd name="T4" fmla="*/ 5 w 18"/>
                <a:gd name="T5" fmla="*/ 26 h 26"/>
                <a:gd name="T6" fmla="*/ 18 w 18"/>
                <a:gd name="T7" fmla="*/ 4 h 26"/>
                <a:gd name="T8" fmla="*/ 13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3" y="0"/>
                  </a:moveTo>
                  <a:cubicBezTo>
                    <a:pt x="8" y="8"/>
                    <a:pt x="3" y="16"/>
                    <a:pt x="0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18"/>
                    <a:pt x="13" y="10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0"/>
            <p:cNvSpPr>
              <a:spLocks/>
            </p:cNvSpPr>
            <p:nvPr/>
          </p:nvSpPr>
          <p:spPr bwMode="auto">
            <a:xfrm>
              <a:off x="6140450" y="2663826"/>
              <a:ext cx="58737" cy="42863"/>
            </a:xfrm>
            <a:custGeom>
              <a:avLst/>
              <a:gdLst>
                <a:gd name="T0" fmla="*/ 23 w 26"/>
                <a:gd name="T1" fmla="*/ 0 h 19"/>
                <a:gd name="T2" fmla="*/ 22 w 26"/>
                <a:gd name="T3" fmla="*/ 0 h 19"/>
                <a:gd name="T4" fmla="*/ 0 w 26"/>
                <a:gd name="T5" fmla="*/ 14 h 19"/>
                <a:gd name="T6" fmla="*/ 2 w 26"/>
                <a:gd name="T7" fmla="*/ 19 h 19"/>
                <a:gd name="T8" fmla="*/ 26 w 26"/>
                <a:gd name="T9" fmla="*/ 5 h 19"/>
                <a:gd name="T10" fmla="*/ 26 w 26"/>
                <a:gd name="T11" fmla="*/ 5 h 19"/>
                <a:gd name="T12" fmla="*/ 23 w 2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2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6" y="6"/>
                    <a:pt x="8" y="10"/>
                    <a:pt x="0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1" y="15"/>
                    <a:pt x="19" y="10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31"/>
            <p:cNvSpPr>
              <a:spLocks/>
            </p:cNvSpPr>
            <p:nvPr/>
          </p:nvSpPr>
          <p:spPr bwMode="auto">
            <a:xfrm>
              <a:off x="5903913" y="2265363"/>
              <a:ext cx="57150" cy="41275"/>
            </a:xfrm>
            <a:custGeom>
              <a:avLst/>
              <a:gdLst>
                <a:gd name="T0" fmla="*/ 23 w 25"/>
                <a:gd name="T1" fmla="*/ 0 h 18"/>
                <a:gd name="T2" fmla="*/ 0 w 25"/>
                <a:gd name="T3" fmla="*/ 14 h 18"/>
                <a:gd name="T4" fmla="*/ 0 w 25"/>
                <a:gd name="T5" fmla="*/ 14 h 18"/>
                <a:gd name="T6" fmla="*/ 3 w 25"/>
                <a:gd name="T7" fmla="*/ 18 h 18"/>
                <a:gd name="T8" fmla="*/ 25 w 25"/>
                <a:gd name="T9" fmla="*/ 5 h 18"/>
                <a:gd name="T10" fmla="*/ 23 w 25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23" y="0"/>
                  </a:moveTo>
                  <a:cubicBezTo>
                    <a:pt x="15" y="3"/>
                    <a:pt x="7" y="8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0" y="13"/>
                    <a:pt x="17" y="8"/>
                    <a:pt x="25" y="5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32"/>
            <p:cNvSpPr>
              <a:spLocks/>
            </p:cNvSpPr>
            <p:nvPr/>
          </p:nvSpPr>
          <p:spPr bwMode="auto">
            <a:xfrm>
              <a:off x="6234113" y="2570163"/>
              <a:ext cx="41275" cy="58738"/>
            </a:xfrm>
            <a:custGeom>
              <a:avLst/>
              <a:gdLst>
                <a:gd name="T0" fmla="*/ 12 w 18"/>
                <a:gd name="T1" fmla="*/ 0 h 26"/>
                <a:gd name="T2" fmla="*/ 0 w 18"/>
                <a:gd name="T3" fmla="*/ 23 h 26"/>
                <a:gd name="T4" fmla="*/ 4 w 18"/>
                <a:gd name="T5" fmla="*/ 26 h 26"/>
                <a:gd name="T6" fmla="*/ 18 w 18"/>
                <a:gd name="T7" fmla="*/ 2 h 26"/>
                <a:gd name="T8" fmla="*/ 12 w 1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0"/>
                  </a:moveTo>
                  <a:cubicBezTo>
                    <a:pt x="9" y="8"/>
                    <a:pt x="5" y="16"/>
                    <a:pt x="0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0" y="19"/>
                    <a:pt x="14" y="11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33"/>
            <p:cNvSpPr>
              <a:spLocks/>
            </p:cNvSpPr>
            <p:nvPr/>
          </p:nvSpPr>
          <p:spPr bwMode="auto">
            <a:xfrm>
              <a:off x="6016625" y="2244726"/>
              <a:ext cx="63500" cy="15875"/>
            </a:xfrm>
            <a:custGeom>
              <a:avLst/>
              <a:gdLst>
                <a:gd name="T0" fmla="*/ 15 w 28"/>
                <a:gd name="T1" fmla="*/ 0 h 7"/>
                <a:gd name="T2" fmla="*/ 0 w 28"/>
                <a:gd name="T3" fmla="*/ 1 h 7"/>
                <a:gd name="T4" fmla="*/ 1 w 28"/>
                <a:gd name="T5" fmla="*/ 7 h 7"/>
                <a:gd name="T6" fmla="*/ 15 w 28"/>
                <a:gd name="T7" fmla="*/ 6 h 7"/>
                <a:gd name="T8" fmla="*/ 27 w 28"/>
                <a:gd name="T9" fmla="*/ 7 h 7"/>
                <a:gd name="T10" fmla="*/ 28 w 28"/>
                <a:gd name="T11" fmla="*/ 1 h 7"/>
                <a:gd name="T12" fmla="*/ 15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15" y="0"/>
                  </a:moveTo>
                  <a:cubicBezTo>
                    <a:pt x="10" y="0"/>
                    <a:pt x="5" y="1"/>
                    <a:pt x="0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6" y="6"/>
                    <a:pt x="11" y="6"/>
                    <a:pt x="15" y="6"/>
                  </a:cubicBezTo>
                  <a:cubicBezTo>
                    <a:pt x="19" y="6"/>
                    <a:pt x="23" y="6"/>
                    <a:pt x="27" y="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4" y="1"/>
                    <a:pt x="19" y="0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34"/>
            <p:cNvSpPr>
              <a:spLocks/>
            </p:cNvSpPr>
            <p:nvPr/>
          </p:nvSpPr>
          <p:spPr bwMode="auto">
            <a:xfrm>
              <a:off x="6276975" y="2451101"/>
              <a:ext cx="14287" cy="63500"/>
            </a:xfrm>
            <a:custGeom>
              <a:avLst/>
              <a:gdLst>
                <a:gd name="T0" fmla="*/ 5 w 6"/>
                <a:gd name="T1" fmla="*/ 0 h 28"/>
                <a:gd name="T2" fmla="*/ 0 w 6"/>
                <a:gd name="T3" fmla="*/ 1 h 28"/>
                <a:gd name="T4" fmla="*/ 0 w 6"/>
                <a:gd name="T5" fmla="*/ 27 h 28"/>
                <a:gd name="T6" fmla="*/ 5 w 6"/>
                <a:gd name="T7" fmla="*/ 28 h 28"/>
                <a:gd name="T8" fmla="*/ 5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0"/>
                    <a:pt x="1" y="18"/>
                    <a:pt x="0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19"/>
                    <a:pt x="6" y="9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35"/>
            <p:cNvSpPr>
              <a:spLocks/>
            </p:cNvSpPr>
            <p:nvPr/>
          </p:nvSpPr>
          <p:spPr bwMode="auto">
            <a:xfrm>
              <a:off x="6135688" y="2263776"/>
              <a:ext cx="58737" cy="39688"/>
            </a:xfrm>
            <a:custGeom>
              <a:avLst/>
              <a:gdLst>
                <a:gd name="T0" fmla="*/ 2 w 26"/>
                <a:gd name="T1" fmla="*/ 0 h 18"/>
                <a:gd name="T2" fmla="*/ 0 w 26"/>
                <a:gd name="T3" fmla="*/ 5 h 18"/>
                <a:gd name="T4" fmla="*/ 23 w 26"/>
                <a:gd name="T5" fmla="*/ 18 h 18"/>
                <a:gd name="T6" fmla="*/ 26 w 26"/>
                <a:gd name="T7" fmla="*/ 13 h 18"/>
                <a:gd name="T8" fmla="*/ 2 w 2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8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8"/>
                    <a:pt x="16" y="13"/>
                    <a:pt x="23" y="1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8"/>
                    <a:pt x="11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36"/>
            <p:cNvSpPr>
              <a:spLocks/>
            </p:cNvSpPr>
            <p:nvPr/>
          </p:nvSpPr>
          <p:spPr bwMode="auto">
            <a:xfrm>
              <a:off x="6229350" y="2338388"/>
              <a:ext cx="42862" cy="57150"/>
            </a:xfrm>
            <a:custGeom>
              <a:avLst/>
              <a:gdLst>
                <a:gd name="T0" fmla="*/ 5 w 19"/>
                <a:gd name="T1" fmla="*/ 0 h 25"/>
                <a:gd name="T2" fmla="*/ 0 w 19"/>
                <a:gd name="T3" fmla="*/ 3 h 25"/>
                <a:gd name="T4" fmla="*/ 1 w 19"/>
                <a:gd name="T5" fmla="*/ 3 h 25"/>
                <a:gd name="T6" fmla="*/ 1 w 19"/>
                <a:gd name="T7" fmla="*/ 3 h 25"/>
                <a:gd name="T8" fmla="*/ 1 w 19"/>
                <a:gd name="T9" fmla="*/ 3 h 25"/>
                <a:gd name="T10" fmla="*/ 9 w 19"/>
                <a:gd name="T11" fmla="*/ 16 h 25"/>
                <a:gd name="T12" fmla="*/ 9 w 19"/>
                <a:gd name="T13" fmla="*/ 16 h 25"/>
                <a:gd name="T14" fmla="*/ 10 w 19"/>
                <a:gd name="T15" fmla="*/ 17 h 25"/>
                <a:gd name="T16" fmla="*/ 14 w 19"/>
                <a:gd name="T17" fmla="*/ 25 h 25"/>
                <a:gd name="T18" fmla="*/ 19 w 19"/>
                <a:gd name="T19" fmla="*/ 23 h 25"/>
                <a:gd name="T20" fmla="*/ 14 w 19"/>
                <a:gd name="T21" fmla="*/ 14 h 25"/>
                <a:gd name="T22" fmla="*/ 14 w 19"/>
                <a:gd name="T23" fmla="*/ 13 h 25"/>
                <a:gd name="T24" fmla="*/ 5 w 19"/>
                <a:gd name="T25" fmla="*/ 0 h 25"/>
                <a:gd name="T26" fmla="*/ 5 w 19"/>
                <a:gd name="T27" fmla="*/ 0 h 25"/>
                <a:gd name="T28" fmla="*/ 5 w 19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5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7" y="12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20"/>
                    <a:pt x="12" y="22"/>
                    <a:pt x="14" y="2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0"/>
                    <a:pt x="16" y="17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9"/>
                    <a:pt x="8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3" name="文本框 132"/>
          <p:cNvSpPr txBox="1"/>
          <p:nvPr/>
        </p:nvSpPr>
        <p:spPr>
          <a:xfrm>
            <a:off x="6990568" y="2787335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gency FB" panose="020B0503020202020204" pitchFamily="34" charset="0"/>
              </a:rPr>
              <a:t>从消息队列到</a:t>
            </a:r>
            <a:r>
              <a:rPr lang="en-US" altLang="zh-CN" sz="2000" dirty="0">
                <a:latin typeface="Agency FB" panose="020B0503020202020204" pitchFamily="34" charset="0"/>
              </a:rPr>
              <a:t>Kafka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6990568" y="3839081"/>
            <a:ext cx="282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Apache Kafka</a:t>
            </a:r>
            <a:r>
              <a:rPr lang="zh-CN" altLang="en-US" sz="2000" dirty="0">
                <a:latin typeface="Agency FB" panose="020B0503020202020204" pitchFamily="34" charset="0"/>
              </a:rPr>
              <a:t>设计原理</a:t>
            </a:r>
          </a:p>
        </p:txBody>
      </p:sp>
      <p:sp>
        <p:nvSpPr>
          <p:cNvPr id="262" name="文本框 261"/>
          <p:cNvSpPr txBox="1"/>
          <p:nvPr/>
        </p:nvSpPr>
        <p:spPr>
          <a:xfrm>
            <a:off x="6421033" y="2796988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01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6421033" y="3843304"/>
            <a:ext cx="43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gency FB" panose="020B0503020202020204" pitchFamily="34" charset="0"/>
              </a:rPr>
              <a:t>02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grpSp>
        <p:nvGrpSpPr>
          <p:cNvPr id="334" name="组合 333"/>
          <p:cNvGrpSpPr/>
          <p:nvPr/>
        </p:nvGrpSpPr>
        <p:grpSpPr>
          <a:xfrm>
            <a:off x="1215569" y="1456867"/>
            <a:ext cx="3713304" cy="3715670"/>
            <a:chOff x="594320" y="877051"/>
            <a:chExt cx="4989661" cy="4992840"/>
          </a:xfrm>
        </p:grpSpPr>
        <p:sp>
          <p:nvSpPr>
            <p:cNvPr id="269" name="Freeform 70"/>
            <p:cNvSpPr>
              <a:spLocks noEditPoints="1"/>
            </p:cNvSpPr>
            <p:nvPr/>
          </p:nvSpPr>
          <p:spPr bwMode="auto">
            <a:xfrm>
              <a:off x="4032147" y="2003687"/>
              <a:ext cx="595398" cy="555219"/>
            </a:xfrm>
            <a:custGeom>
              <a:avLst/>
              <a:gdLst>
                <a:gd name="T0" fmla="*/ 27 w 113"/>
                <a:gd name="T1" fmla="*/ 98 h 106"/>
                <a:gd name="T2" fmla="*/ 8 w 113"/>
                <a:gd name="T3" fmla="*/ 76 h 106"/>
                <a:gd name="T4" fmla="*/ 76 w 113"/>
                <a:gd name="T5" fmla="*/ 9 h 106"/>
                <a:gd name="T6" fmla="*/ 104 w 113"/>
                <a:gd name="T7" fmla="*/ 43 h 106"/>
                <a:gd name="T8" fmla="*/ 27 w 113"/>
                <a:gd name="T9" fmla="*/ 98 h 106"/>
                <a:gd name="T10" fmla="*/ 76 w 113"/>
                <a:gd name="T11" fmla="*/ 0 h 106"/>
                <a:gd name="T12" fmla="*/ 0 w 113"/>
                <a:gd name="T13" fmla="*/ 76 h 106"/>
                <a:gd name="T14" fmla="*/ 25 w 113"/>
                <a:gd name="T15" fmla="*/ 106 h 106"/>
                <a:gd name="T16" fmla="*/ 113 w 113"/>
                <a:gd name="T17" fmla="*/ 44 h 106"/>
                <a:gd name="T18" fmla="*/ 76 w 113"/>
                <a:gd name="T1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6">
                  <a:moveTo>
                    <a:pt x="27" y="98"/>
                  </a:moveTo>
                  <a:cubicBezTo>
                    <a:pt x="21" y="90"/>
                    <a:pt x="15" y="83"/>
                    <a:pt x="8" y="76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86" y="19"/>
                    <a:pt x="96" y="31"/>
                    <a:pt x="104" y="43"/>
                  </a:cubicBezTo>
                  <a:cubicBezTo>
                    <a:pt x="27" y="98"/>
                    <a:pt x="27" y="98"/>
                    <a:pt x="27" y="98"/>
                  </a:cubicBezTo>
                  <a:moveTo>
                    <a:pt x="76" y="0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9" y="86"/>
                    <a:pt x="18" y="96"/>
                    <a:pt x="25" y="106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02" y="29"/>
                    <a:pt x="89" y="14"/>
                    <a:pt x="7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71"/>
            <p:cNvSpPr>
              <a:spLocks noEditPoints="1"/>
            </p:cNvSpPr>
            <p:nvPr/>
          </p:nvSpPr>
          <p:spPr bwMode="auto">
            <a:xfrm>
              <a:off x="4211131" y="2317824"/>
              <a:ext cx="617314" cy="493123"/>
            </a:xfrm>
            <a:custGeom>
              <a:avLst/>
              <a:gdLst>
                <a:gd name="T0" fmla="*/ 22 w 117"/>
                <a:gd name="T1" fmla="*/ 86 h 94"/>
                <a:gd name="T2" fmla="*/ 8 w 117"/>
                <a:gd name="T3" fmla="*/ 60 h 94"/>
                <a:gd name="T4" fmla="*/ 88 w 117"/>
                <a:gd name="T5" fmla="*/ 8 h 94"/>
                <a:gd name="T6" fmla="*/ 109 w 117"/>
                <a:gd name="T7" fmla="*/ 48 h 94"/>
                <a:gd name="T8" fmla="*/ 22 w 117"/>
                <a:gd name="T9" fmla="*/ 86 h 94"/>
                <a:gd name="T10" fmla="*/ 90 w 117"/>
                <a:gd name="T11" fmla="*/ 0 h 94"/>
                <a:gd name="T12" fmla="*/ 0 w 117"/>
                <a:gd name="T13" fmla="*/ 59 h 94"/>
                <a:gd name="T14" fmla="*/ 19 w 117"/>
                <a:gd name="T15" fmla="*/ 94 h 94"/>
                <a:gd name="T16" fmla="*/ 117 w 117"/>
                <a:gd name="T17" fmla="*/ 51 h 94"/>
                <a:gd name="T18" fmla="*/ 90 w 117"/>
                <a:gd name="T1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4">
                  <a:moveTo>
                    <a:pt x="22" y="86"/>
                  </a:moveTo>
                  <a:cubicBezTo>
                    <a:pt x="18" y="77"/>
                    <a:pt x="13" y="69"/>
                    <a:pt x="8" y="60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6" y="21"/>
                    <a:pt x="103" y="34"/>
                    <a:pt x="109" y="48"/>
                  </a:cubicBezTo>
                  <a:cubicBezTo>
                    <a:pt x="22" y="86"/>
                    <a:pt x="22" y="86"/>
                    <a:pt x="22" y="86"/>
                  </a:cubicBezTo>
                  <a:moveTo>
                    <a:pt x="9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7" y="70"/>
                    <a:pt x="13" y="82"/>
                    <a:pt x="19" y="94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0" y="33"/>
                    <a:pt x="101" y="16"/>
                    <a:pt x="9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72"/>
            <p:cNvSpPr>
              <a:spLocks noEditPoints="1"/>
            </p:cNvSpPr>
            <p:nvPr/>
          </p:nvSpPr>
          <p:spPr bwMode="auto">
            <a:xfrm>
              <a:off x="4338978" y="2679446"/>
              <a:ext cx="613663" cy="405457"/>
            </a:xfrm>
            <a:custGeom>
              <a:avLst/>
              <a:gdLst>
                <a:gd name="T0" fmla="*/ 16 w 117"/>
                <a:gd name="T1" fmla="*/ 69 h 77"/>
                <a:gd name="T2" fmla="*/ 8 w 117"/>
                <a:gd name="T3" fmla="*/ 42 h 77"/>
                <a:gd name="T4" fmla="*/ 97 w 117"/>
                <a:gd name="T5" fmla="*/ 8 h 77"/>
                <a:gd name="T6" fmla="*/ 110 w 117"/>
                <a:gd name="T7" fmla="*/ 51 h 77"/>
                <a:gd name="T8" fmla="*/ 16 w 117"/>
                <a:gd name="T9" fmla="*/ 69 h 77"/>
                <a:gd name="T10" fmla="*/ 101 w 117"/>
                <a:gd name="T11" fmla="*/ 0 h 77"/>
                <a:gd name="T12" fmla="*/ 0 w 117"/>
                <a:gd name="T13" fmla="*/ 38 h 77"/>
                <a:gd name="T14" fmla="*/ 12 w 117"/>
                <a:gd name="T15" fmla="*/ 77 h 77"/>
                <a:gd name="T16" fmla="*/ 117 w 117"/>
                <a:gd name="T17" fmla="*/ 55 h 77"/>
                <a:gd name="T18" fmla="*/ 101 w 117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77">
                  <a:moveTo>
                    <a:pt x="16" y="69"/>
                  </a:moveTo>
                  <a:cubicBezTo>
                    <a:pt x="14" y="60"/>
                    <a:pt x="11" y="51"/>
                    <a:pt x="8" y="42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2" y="22"/>
                    <a:pt x="106" y="36"/>
                    <a:pt x="110" y="51"/>
                  </a:cubicBezTo>
                  <a:cubicBezTo>
                    <a:pt x="16" y="69"/>
                    <a:pt x="16" y="69"/>
                    <a:pt x="16" y="69"/>
                  </a:cubicBezTo>
                  <a:moveTo>
                    <a:pt x="101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5" y="51"/>
                    <a:pt x="9" y="64"/>
                    <a:pt x="12" y="77"/>
                  </a:cubicBezTo>
                  <a:cubicBezTo>
                    <a:pt x="117" y="55"/>
                    <a:pt x="117" y="55"/>
                    <a:pt x="117" y="55"/>
                  </a:cubicBezTo>
                  <a:cubicBezTo>
                    <a:pt x="113" y="37"/>
                    <a:pt x="108" y="18"/>
                    <a:pt x="10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73"/>
            <p:cNvSpPr>
              <a:spLocks noEditPoints="1"/>
            </p:cNvSpPr>
            <p:nvPr/>
          </p:nvSpPr>
          <p:spPr bwMode="auto">
            <a:xfrm>
              <a:off x="4412034" y="3070292"/>
              <a:ext cx="584441" cy="303180"/>
            </a:xfrm>
            <a:custGeom>
              <a:avLst/>
              <a:gdLst>
                <a:gd name="T0" fmla="*/ 105 w 111"/>
                <a:gd name="T1" fmla="*/ 52 h 58"/>
                <a:gd name="T2" fmla="*/ 9 w 111"/>
                <a:gd name="T3" fmla="*/ 51 h 58"/>
                <a:gd name="T4" fmla="*/ 7 w 111"/>
                <a:gd name="T5" fmla="*/ 22 h 58"/>
                <a:gd name="T6" fmla="*/ 101 w 111"/>
                <a:gd name="T7" fmla="*/ 7 h 58"/>
                <a:gd name="T8" fmla="*/ 105 w 111"/>
                <a:gd name="T9" fmla="*/ 52 h 58"/>
                <a:gd name="T10" fmla="*/ 106 w 111"/>
                <a:gd name="T11" fmla="*/ 0 h 58"/>
                <a:gd name="T12" fmla="*/ 0 w 111"/>
                <a:gd name="T13" fmla="*/ 17 h 58"/>
                <a:gd name="T14" fmla="*/ 3 w 111"/>
                <a:gd name="T15" fmla="*/ 57 h 58"/>
                <a:gd name="T16" fmla="*/ 111 w 111"/>
                <a:gd name="T17" fmla="*/ 58 h 58"/>
                <a:gd name="T18" fmla="*/ 106 w 111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58">
                  <a:moveTo>
                    <a:pt x="105" y="52"/>
                  </a:moveTo>
                  <a:cubicBezTo>
                    <a:pt x="9" y="51"/>
                    <a:pt x="9" y="51"/>
                    <a:pt x="9" y="51"/>
                  </a:cubicBezTo>
                  <a:cubicBezTo>
                    <a:pt x="9" y="41"/>
                    <a:pt x="8" y="32"/>
                    <a:pt x="7" y="22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3" y="22"/>
                    <a:pt x="104" y="37"/>
                    <a:pt x="105" y="52"/>
                  </a:cubicBezTo>
                  <a:moveTo>
                    <a:pt x="106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2" y="30"/>
                    <a:pt x="3" y="44"/>
                    <a:pt x="3" y="57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111" y="39"/>
                    <a:pt x="109" y="20"/>
                    <a:pt x="10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74"/>
            <p:cNvSpPr>
              <a:spLocks noEditPoints="1"/>
            </p:cNvSpPr>
            <p:nvPr/>
          </p:nvSpPr>
          <p:spPr bwMode="auto">
            <a:xfrm>
              <a:off x="4401074" y="3450178"/>
              <a:ext cx="588092" cy="328748"/>
            </a:xfrm>
            <a:custGeom>
              <a:avLst/>
              <a:gdLst>
                <a:gd name="T0" fmla="*/ 100 w 112"/>
                <a:gd name="T1" fmla="*/ 55 h 63"/>
                <a:gd name="T2" fmla="*/ 7 w 112"/>
                <a:gd name="T3" fmla="*/ 35 h 63"/>
                <a:gd name="T4" fmla="*/ 10 w 112"/>
                <a:gd name="T5" fmla="*/ 6 h 63"/>
                <a:gd name="T6" fmla="*/ 106 w 112"/>
                <a:gd name="T7" fmla="*/ 11 h 63"/>
                <a:gd name="T8" fmla="*/ 100 w 112"/>
                <a:gd name="T9" fmla="*/ 55 h 63"/>
                <a:gd name="T10" fmla="*/ 5 w 112"/>
                <a:gd name="T11" fmla="*/ 0 h 63"/>
                <a:gd name="T12" fmla="*/ 0 w 112"/>
                <a:gd name="T13" fmla="*/ 39 h 63"/>
                <a:gd name="T14" fmla="*/ 104 w 112"/>
                <a:gd name="T15" fmla="*/ 63 h 63"/>
                <a:gd name="T16" fmla="*/ 112 w 112"/>
                <a:gd name="T17" fmla="*/ 5 h 63"/>
                <a:gd name="T18" fmla="*/ 5 w 112"/>
                <a:gd name="T1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63">
                  <a:moveTo>
                    <a:pt x="100" y="5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25"/>
                    <a:pt x="10" y="16"/>
                    <a:pt x="10" y="6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5" y="26"/>
                    <a:pt x="103" y="41"/>
                    <a:pt x="100" y="55"/>
                  </a:cubicBezTo>
                  <a:moveTo>
                    <a:pt x="5" y="0"/>
                  </a:moveTo>
                  <a:cubicBezTo>
                    <a:pt x="4" y="13"/>
                    <a:pt x="2" y="26"/>
                    <a:pt x="0" y="39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108" y="44"/>
                    <a:pt x="111" y="25"/>
                    <a:pt x="112" y="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75"/>
            <p:cNvSpPr>
              <a:spLocks noEditPoints="1"/>
            </p:cNvSpPr>
            <p:nvPr/>
          </p:nvSpPr>
          <p:spPr bwMode="auto">
            <a:xfrm>
              <a:off x="4313408" y="3731439"/>
              <a:ext cx="613663" cy="431025"/>
            </a:xfrm>
            <a:custGeom>
              <a:avLst/>
              <a:gdLst>
                <a:gd name="T0" fmla="*/ 94 w 117"/>
                <a:gd name="T1" fmla="*/ 74 h 82"/>
                <a:gd name="T2" fmla="*/ 8 w 117"/>
                <a:gd name="T3" fmla="*/ 34 h 82"/>
                <a:gd name="T4" fmla="*/ 17 w 117"/>
                <a:gd name="T5" fmla="*/ 7 h 82"/>
                <a:gd name="T6" fmla="*/ 109 w 117"/>
                <a:gd name="T7" fmla="*/ 32 h 82"/>
                <a:gd name="T8" fmla="*/ 94 w 117"/>
                <a:gd name="T9" fmla="*/ 74 h 82"/>
                <a:gd name="T10" fmla="*/ 13 w 117"/>
                <a:gd name="T11" fmla="*/ 0 h 82"/>
                <a:gd name="T12" fmla="*/ 0 w 117"/>
                <a:gd name="T13" fmla="*/ 37 h 82"/>
                <a:gd name="T14" fmla="*/ 97 w 117"/>
                <a:gd name="T15" fmla="*/ 82 h 82"/>
                <a:gd name="T16" fmla="*/ 117 w 117"/>
                <a:gd name="T17" fmla="*/ 27 h 82"/>
                <a:gd name="T18" fmla="*/ 13 w 117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82">
                  <a:moveTo>
                    <a:pt x="94" y="74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11" y="25"/>
                    <a:pt x="14" y="16"/>
                    <a:pt x="17" y="7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5" y="46"/>
                    <a:pt x="100" y="60"/>
                    <a:pt x="94" y="74"/>
                  </a:cubicBezTo>
                  <a:moveTo>
                    <a:pt x="13" y="0"/>
                  </a:moveTo>
                  <a:cubicBezTo>
                    <a:pt x="9" y="13"/>
                    <a:pt x="5" y="25"/>
                    <a:pt x="0" y="37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105" y="65"/>
                    <a:pt x="112" y="46"/>
                    <a:pt x="117" y="27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76"/>
            <p:cNvSpPr>
              <a:spLocks noEditPoints="1"/>
            </p:cNvSpPr>
            <p:nvPr/>
          </p:nvSpPr>
          <p:spPr bwMode="auto">
            <a:xfrm>
              <a:off x="4163646" y="3994438"/>
              <a:ext cx="617314" cy="515040"/>
            </a:xfrm>
            <a:custGeom>
              <a:avLst/>
              <a:gdLst>
                <a:gd name="T0" fmla="*/ 85 w 117"/>
                <a:gd name="T1" fmla="*/ 90 h 98"/>
                <a:gd name="T2" fmla="*/ 9 w 117"/>
                <a:gd name="T3" fmla="*/ 33 h 98"/>
                <a:gd name="T4" fmla="*/ 24 w 117"/>
                <a:gd name="T5" fmla="*/ 9 h 98"/>
                <a:gd name="T6" fmla="*/ 109 w 117"/>
                <a:gd name="T7" fmla="*/ 52 h 98"/>
                <a:gd name="T8" fmla="*/ 85 w 117"/>
                <a:gd name="T9" fmla="*/ 90 h 98"/>
                <a:gd name="T10" fmla="*/ 21 w 117"/>
                <a:gd name="T11" fmla="*/ 0 h 98"/>
                <a:gd name="T12" fmla="*/ 0 w 117"/>
                <a:gd name="T13" fmla="*/ 34 h 98"/>
                <a:gd name="T14" fmla="*/ 87 w 117"/>
                <a:gd name="T15" fmla="*/ 98 h 98"/>
                <a:gd name="T16" fmla="*/ 117 w 117"/>
                <a:gd name="T17" fmla="*/ 49 h 98"/>
                <a:gd name="T18" fmla="*/ 21 w 117"/>
                <a:gd name="T1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98">
                  <a:moveTo>
                    <a:pt x="85" y="90"/>
                  </a:moveTo>
                  <a:cubicBezTo>
                    <a:pt x="9" y="33"/>
                    <a:pt x="9" y="33"/>
                    <a:pt x="9" y="33"/>
                  </a:cubicBezTo>
                  <a:cubicBezTo>
                    <a:pt x="14" y="25"/>
                    <a:pt x="19" y="17"/>
                    <a:pt x="24" y="9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2" y="65"/>
                    <a:pt x="94" y="78"/>
                    <a:pt x="85" y="90"/>
                  </a:cubicBezTo>
                  <a:moveTo>
                    <a:pt x="21" y="0"/>
                  </a:moveTo>
                  <a:cubicBezTo>
                    <a:pt x="15" y="12"/>
                    <a:pt x="8" y="24"/>
                    <a:pt x="0" y="34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98" y="83"/>
                    <a:pt x="108" y="67"/>
                    <a:pt x="117" y="49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77"/>
            <p:cNvSpPr>
              <a:spLocks noEditPoints="1"/>
            </p:cNvSpPr>
            <p:nvPr/>
          </p:nvSpPr>
          <p:spPr bwMode="auto">
            <a:xfrm>
              <a:off x="3977355" y="4239173"/>
              <a:ext cx="580787" cy="577135"/>
            </a:xfrm>
            <a:custGeom>
              <a:avLst/>
              <a:gdLst>
                <a:gd name="T0" fmla="*/ 71 w 111"/>
                <a:gd name="T1" fmla="*/ 101 h 110"/>
                <a:gd name="T2" fmla="*/ 8 w 111"/>
                <a:gd name="T3" fmla="*/ 29 h 110"/>
                <a:gd name="T4" fmla="*/ 28 w 111"/>
                <a:gd name="T5" fmla="*/ 9 h 110"/>
                <a:gd name="T6" fmla="*/ 102 w 111"/>
                <a:gd name="T7" fmla="*/ 69 h 110"/>
                <a:gd name="T8" fmla="*/ 71 w 111"/>
                <a:gd name="T9" fmla="*/ 101 h 110"/>
                <a:gd name="T10" fmla="*/ 27 w 111"/>
                <a:gd name="T11" fmla="*/ 0 h 110"/>
                <a:gd name="T12" fmla="*/ 0 w 111"/>
                <a:gd name="T13" fmla="*/ 29 h 110"/>
                <a:gd name="T14" fmla="*/ 71 w 111"/>
                <a:gd name="T15" fmla="*/ 110 h 110"/>
                <a:gd name="T16" fmla="*/ 111 w 111"/>
                <a:gd name="T17" fmla="*/ 68 h 110"/>
                <a:gd name="T18" fmla="*/ 27 w 111"/>
                <a:gd name="T1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71" y="101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15" y="23"/>
                    <a:pt x="22" y="16"/>
                    <a:pt x="28" y="9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92" y="80"/>
                    <a:pt x="82" y="91"/>
                    <a:pt x="71" y="101"/>
                  </a:cubicBezTo>
                  <a:moveTo>
                    <a:pt x="27" y="0"/>
                  </a:moveTo>
                  <a:cubicBezTo>
                    <a:pt x="19" y="11"/>
                    <a:pt x="9" y="20"/>
                    <a:pt x="0" y="29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85" y="97"/>
                    <a:pt x="98" y="83"/>
                    <a:pt x="111" y="68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78"/>
            <p:cNvSpPr>
              <a:spLocks noEditPoints="1"/>
            </p:cNvSpPr>
            <p:nvPr/>
          </p:nvSpPr>
          <p:spPr bwMode="auto">
            <a:xfrm>
              <a:off x="3739927" y="4436422"/>
              <a:ext cx="529648" cy="617317"/>
            </a:xfrm>
            <a:custGeom>
              <a:avLst/>
              <a:gdLst>
                <a:gd name="T0" fmla="*/ 55 w 101"/>
                <a:gd name="T1" fmla="*/ 108 h 117"/>
                <a:gd name="T2" fmla="*/ 9 w 101"/>
                <a:gd name="T3" fmla="*/ 25 h 117"/>
                <a:gd name="T4" fmla="*/ 32 w 101"/>
                <a:gd name="T5" fmla="*/ 9 h 117"/>
                <a:gd name="T6" fmla="*/ 92 w 101"/>
                <a:gd name="T7" fmla="*/ 83 h 117"/>
                <a:gd name="T8" fmla="*/ 55 w 101"/>
                <a:gd name="T9" fmla="*/ 108 h 117"/>
                <a:gd name="T10" fmla="*/ 33 w 101"/>
                <a:gd name="T11" fmla="*/ 0 h 117"/>
                <a:gd name="T12" fmla="*/ 0 w 101"/>
                <a:gd name="T13" fmla="*/ 23 h 117"/>
                <a:gd name="T14" fmla="*/ 53 w 101"/>
                <a:gd name="T15" fmla="*/ 117 h 117"/>
                <a:gd name="T16" fmla="*/ 101 w 101"/>
                <a:gd name="T17" fmla="*/ 84 h 117"/>
                <a:gd name="T18" fmla="*/ 33 w 101"/>
                <a:gd name="T1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17">
                  <a:moveTo>
                    <a:pt x="55" y="108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17" y="20"/>
                    <a:pt x="25" y="15"/>
                    <a:pt x="32" y="9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80" y="92"/>
                    <a:pt x="68" y="101"/>
                    <a:pt x="55" y="108"/>
                  </a:cubicBezTo>
                  <a:moveTo>
                    <a:pt x="33" y="0"/>
                  </a:moveTo>
                  <a:cubicBezTo>
                    <a:pt x="23" y="9"/>
                    <a:pt x="12" y="16"/>
                    <a:pt x="0" y="23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70" y="107"/>
                    <a:pt x="86" y="96"/>
                    <a:pt x="101" y="84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79"/>
            <p:cNvSpPr>
              <a:spLocks noEditPoints="1"/>
            </p:cNvSpPr>
            <p:nvPr/>
          </p:nvSpPr>
          <p:spPr bwMode="auto">
            <a:xfrm>
              <a:off x="3476928" y="4593489"/>
              <a:ext cx="452942" cy="620968"/>
            </a:xfrm>
            <a:custGeom>
              <a:avLst/>
              <a:gdLst>
                <a:gd name="T0" fmla="*/ 36 w 86"/>
                <a:gd name="T1" fmla="*/ 110 h 118"/>
                <a:gd name="T2" fmla="*/ 8 w 86"/>
                <a:gd name="T3" fmla="*/ 19 h 118"/>
                <a:gd name="T4" fmla="*/ 35 w 86"/>
                <a:gd name="T5" fmla="*/ 8 h 118"/>
                <a:gd name="T6" fmla="*/ 78 w 86"/>
                <a:gd name="T7" fmla="*/ 93 h 118"/>
                <a:gd name="T8" fmla="*/ 36 w 86"/>
                <a:gd name="T9" fmla="*/ 110 h 118"/>
                <a:gd name="T10" fmla="*/ 37 w 86"/>
                <a:gd name="T11" fmla="*/ 0 h 118"/>
                <a:gd name="T12" fmla="*/ 0 w 86"/>
                <a:gd name="T13" fmla="*/ 15 h 118"/>
                <a:gd name="T14" fmla="*/ 33 w 86"/>
                <a:gd name="T15" fmla="*/ 118 h 118"/>
                <a:gd name="T16" fmla="*/ 86 w 86"/>
                <a:gd name="T17" fmla="*/ 96 h 118"/>
                <a:gd name="T18" fmla="*/ 37 w 86"/>
                <a:gd name="T1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18">
                  <a:moveTo>
                    <a:pt x="36" y="110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17" y="16"/>
                    <a:pt x="26" y="12"/>
                    <a:pt x="35" y="8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64" y="100"/>
                    <a:pt x="50" y="105"/>
                    <a:pt x="36" y="110"/>
                  </a:cubicBezTo>
                  <a:moveTo>
                    <a:pt x="37" y="0"/>
                  </a:moveTo>
                  <a:cubicBezTo>
                    <a:pt x="25" y="6"/>
                    <a:pt x="13" y="11"/>
                    <a:pt x="0" y="15"/>
                  </a:cubicBezTo>
                  <a:cubicBezTo>
                    <a:pt x="33" y="118"/>
                    <a:pt x="33" y="118"/>
                    <a:pt x="33" y="118"/>
                  </a:cubicBezTo>
                  <a:cubicBezTo>
                    <a:pt x="51" y="112"/>
                    <a:pt x="68" y="105"/>
                    <a:pt x="86" y="96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80"/>
            <p:cNvSpPr>
              <a:spLocks noEditPoints="1"/>
            </p:cNvSpPr>
            <p:nvPr/>
          </p:nvSpPr>
          <p:spPr bwMode="auto">
            <a:xfrm>
              <a:off x="3199319" y="4695766"/>
              <a:ext cx="350664" cy="599052"/>
            </a:xfrm>
            <a:custGeom>
              <a:avLst/>
              <a:gdLst>
                <a:gd name="T0" fmla="*/ 15 w 67"/>
                <a:gd name="T1" fmla="*/ 108 h 114"/>
                <a:gd name="T2" fmla="*/ 7 w 67"/>
                <a:gd name="T3" fmla="*/ 13 h 114"/>
                <a:gd name="T4" fmla="*/ 35 w 67"/>
                <a:gd name="T5" fmla="*/ 7 h 114"/>
                <a:gd name="T6" fmla="*/ 59 w 67"/>
                <a:gd name="T7" fmla="*/ 100 h 114"/>
                <a:gd name="T8" fmla="*/ 15 w 67"/>
                <a:gd name="T9" fmla="*/ 108 h 114"/>
                <a:gd name="T10" fmla="*/ 39 w 67"/>
                <a:gd name="T11" fmla="*/ 0 h 114"/>
                <a:gd name="T12" fmla="*/ 0 w 67"/>
                <a:gd name="T13" fmla="*/ 7 h 114"/>
                <a:gd name="T14" fmla="*/ 10 w 67"/>
                <a:gd name="T15" fmla="*/ 114 h 114"/>
                <a:gd name="T16" fmla="*/ 67 w 67"/>
                <a:gd name="T17" fmla="*/ 104 h 114"/>
                <a:gd name="T18" fmla="*/ 39 w 67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4">
                  <a:moveTo>
                    <a:pt x="15" y="108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16" y="11"/>
                    <a:pt x="26" y="10"/>
                    <a:pt x="35" y="7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45" y="103"/>
                    <a:pt x="30" y="106"/>
                    <a:pt x="15" y="108"/>
                  </a:cubicBezTo>
                  <a:moveTo>
                    <a:pt x="39" y="0"/>
                  </a:moveTo>
                  <a:cubicBezTo>
                    <a:pt x="26" y="4"/>
                    <a:pt x="13" y="6"/>
                    <a:pt x="0" y="7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29" y="112"/>
                    <a:pt x="48" y="109"/>
                    <a:pt x="67" y="104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81"/>
            <p:cNvSpPr>
              <a:spLocks noEditPoints="1"/>
            </p:cNvSpPr>
            <p:nvPr/>
          </p:nvSpPr>
          <p:spPr bwMode="auto">
            <a:xfrm>
              <a:off x="2845001" y="4732294"/>
              <a:ext cx="306831" cy="573484"/>
            </a:xfrm>
            <a:custGeom>
              <a:avLst/>
              <a:gdLst>
                <a:gd name="T0" fmla="*/ 40 w 58"/>
                <a:gd name="T1" fmla="*/ 103 h 109"/>
                <a:gd name="T2" fmla="*/ 7 w 58"/>
                <a:gd name="T3" fmla="*/ 102 h 109"/>
                <a:gd name="T4" fmla="*/ 18 w 58"/>
                <a:gd name="T5" fmla="*/ 7 h 109"/>
                <a:gd name="T6" fmla="*/ 40 w 58"/>
                <a:gd name="T7" fmla="*/ 8 h 109"/>
                <a:gd name="T8" fmla="*/ 47 w 58"/>
                <a:gd name="T9" fmla="*/ 8 h 109"/>
                <a:gd name="T10" fmla="*/ 51 w 58"/>
                <a:gd name="T11" fmla="*/ 103 h 109"/>
                <a:gd name="T12" fmla="*/ 40 w 58"/>
                <a:gd name="T13" fmla="*/ 103 h 109"/>
                <a:gd name="T14" fmla="*/ 12 w 58"/>
                <a:gd name="T15" fmla="*/ 0 h 109"/>
                <a:gd name="T16" fmla="*/ 0 w 58"/>
                <a:gd name="T17" fmla="*/ 107 h 109"/>
                <a:gd name="T18" fmla="*/ 40 w 58"/>
                <a:gd name="T19" fmla="*/ 109 h 109"/>
                <a:gd name="T20" fmla="*/ 58 w 58"/>
                <a:gd name="T21" fmla="*/ 109 h 109"/>
                <a:gd name="T22" fmla="*/ 52 w 58"/>
                <a:gd name="T23" fmla="*/ 1 h 109"/>
                <a:gd name="T24" fmla="*/ 40 w 58"/>
                <a:gd name="T25" fmla="*/ 2 h 109"/>
                <a:gd name="T26" fmla="*/ 12 w 58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109">
                  <a:moveTo>
                    <a:pt x="40" y="103"/>
                  </a:moveTo>
                  <a:cubicBezTo>
                    <a:pt x="29" y="103"/>
                    <a:pt x="18" y="103"/>
                    <a:pt x="7" y="10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5" y="7"/>
                    <a:pt x="33" y="8"/>
                    <a:pt x="40" y="8"/>
                  </a:cubicBezTo>
                  <a:cubicBezTo>
                    <a:pt x="42" y="8"/>
                    <a:pt x="44" y="8"/>
                    <a:pt x="47" y="8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48" y="103"/>
                    <a:pt x="44" y="103"/>
                    <a:pt x="40" y="103"/>
                  </a:cubicBezTo>
                  <a:moveTo>
                    <a:pt x="12" y="0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13" y="108"/>
                    <a:pt x="27" y="109"/>
                    <a:pt x="40" y="109"/>
                  </a:cubicBezTo>
                  <a:cubicBezTo>
                    <a:pt x="46" y="109"/>
                    <a:pt x="52" y="109"/>
                    <a:pt x="58" y="109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48" y="2"/>
                    <a:pt x="44" y="2"/>
                    <a:pt x="40" y="2"/>
                  </a:cubicBezTo>
                  <a:cubicBezTo>
                    <a:pt x="31" y="2"/>
                    <a:pt x="21" y="1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82"/>
            <p:cNvSpPr>
              <a:spLocks noEditPoints="1"/>
            </p:cNvSpPr>
            <p:nvPr/>
          </p:nvSpPr>
          <p:spPr bwMode="auto">
            <a:xfrm>
              <a:off x="2450503" y="4673850"/>
              <a:ext cx="383538" cy="606357"/>
            </a:xfrm>
            <a:custGeom>
              <a:avLst/>
              <a:gdLst>
                <a:gd name="T0" fmla="*/ 51 w 73"/>
                <a:gd name="T1" fmla="*/ 108 h 115"/>
                <a:gd name="T2" fmla="*/ 7 w 73"/>
                <a:gd name="T3" fmla="*/ 98 h 115"/>
                <a:gd name="T4" fmla="*/ 38 w 73"/>
                <a:gd name="T5" fmla="*/ 7 h 115"/>
                <a:gd name="T6" fmla="*/ 66 w 73"/>
                <a:gd name="T7" fmla="*/ 14 h 115"/>
                <a:gd name="T8" fmla="*/ 51 w 73"/>
                <a:gd name="T9" fmla="*/ 108 h 115"/>
                <a:gd name="T10" fmla="*/ 34 w 73"/>
                <a:gd name="T11" fmla="*/ 0 h 115"/>
                <a:gd name="T12" fmla="*/ 0 w 73"/>
                <a:gd name="T13" fmla="*/ 101 h 115"/>
                <a:gd name="T14" fmla="*/ 56 w 73"/>
                <a:gd name="T15" fmla="*/ 115 h 115"/>
                <a:gd name="T16" fmla="*/ 73 w 73"/>
                <a:gd name="T17" fmla="*/ 9 h 115"/>
                <a:gd name="T18" fmla="*/ 34 w 73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15">
                  <a:moveTo>
                    <a:pt x="51" y="108"/>
                  </a:moveTo>
                  <a:cubicBezTo>
                    <a:pt x="36" y="106"/>
                    <a:pt x="21" y="102"/>
                    <a:pt x="7" y="98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7" y="10"/>
                    <a:pt x="56" y="12"/>
                    <a:pt x="66" y="14"/>
                  </a:cubicBezTo>
                  <a:cubicBezTo>
                    <a:pt x="51" y="108"/>
                    <a:pt x="51" y="108"/>
                    <a:pt x="51" y="108"/>
                  </a:cubicBezTo>
                  <a:moveTo>
                    <a:pt x="34" y="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18" y="107"/>
                    <a:pt x="36" y="112"/>
                    <a:pt x="56" y="115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59" y="7"/>
                    <a:pt x="46" y="4"/>
                    <a:pt x="3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83"/>
            <p:cNvSpPr>
              <a:spLocks noEditPoints="1"/>
            </p:cNvSpPr>
            <p:nvPr/>
          </p:nvSpPr>
          <p:spPr bwMode="auto">
            <a:xfrm>
              <a:off x="2077922" y="4553310"/>
              <a:ext cx="478510" cy="620968"/>
            </a:xfrm>
            <a:custGeom>
              <a:avLst/>
              <a:gdLst>
                <a:gd name="T0" fmla="*/ 49 w 91"/>
                <a:gd name="T1" fmla="*/ 110 h 118"/>
                <a:gd name="T2" fmla="*/ 9 w 91"/>
                <a:gd name="T3" fmla="*/ 91 h 118"/>
                <a:gd name="T4" fmla="*/ 57 w 91"/>
                <a:gd name="T5" fmla="*/ 8 h 118"/>
                <a:gd name="T6" fmla="*/ 83 w 91"/>
                <a:gd name="T7" fmla="*/ 21 h 118"/>
                <a:gd name="T8" fmla="*/ 49 w 91"/>
                <a:gd name="T9" fmla="*/ 110 h 118"/>
                <a:gd name="T10" fmla="*/ 55 w 91"/>
                <a:gd name="T11" fmla="*/ 0 h 118"/>
                <a:gd name="T12" fmla="*/ 0 w 91"/>
                <a:gd name="T13" fmla="*/ 93 h 118"/>
                <a:gd name="T14" fmla="*/ 52 w 91"/>
                <a:gd name="T15" fmla="*/ 118 h 118"/>
                <a:gd name="T16" fmla="*/ 91 w 91"/>
                <a:gd name="T17" fmla="*/ 18 h 118"/>
                <a:gd name="T18" fmla="*/ 55 w 91"/>
                <a:gd name="T1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118">
                  <a:moveTo>
                    <a:pt x="49" y="110"/>
                  </a:moveTo>
                  <a:cubicBezTo>
                    <a:pt x="35" y="104"/>
                    <a:pt x="22" y="98"/>
                    <a:pt x="9" y="91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6" y="13"/>
                    <a:pt x="74" y="17"/>
                    <a:pt x="83" y="21"/>
                  </a:cubicBezTo>
                  <a:cubicBezTo>
                    <a:pt x="49" y="110"/>
                    <a:pt x="49" y="110"/>
                    <a:pt x="49" y="110"/>
                  </a:cubicBezTo>
                  <a:moveTo>
                    <a:pt x="55" y="0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17" y="102"/>
                    <a:pt x="34" y="111"/>
                    <a:pt x="52" y="1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79" y="13"/>
                    <a:pt x="67" y="7"/>
                    <a:pt x="5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84"/>
            <p:cNvSpPr>
              <a:spLocks noEditPoints="1"/>
            </p:cNvSpPr>
            <p:nvPr/>
          </p:nvSpPr>
          <p:spPr bwMode="auto">
            <a:xfrm>
              <a:off x="1752828" y="4385283"/>
              <a:ext cx="551565" cy="599052"/>
            </a:xfrm>
            <a:custGeom>
              <a:avLst/>
              <a:gdLst>
                <a:gd name="T0" fmla="*/ 44 w 105"/>
                <a:gd name="T1" fmla="*/ 106 h 114"/>
                <a:gd name="T2" fmla="*/ 9 w 105"/>
                <a:gd name="T3" fmla="*/ 79 h 114"/>
                <a:gd name="T4" fmla="*/ 74 w 105"/>
                <a:gd name="T5" fmla="*/ 8 h 114"/>
                <a:gd name="T6" fmla="*/ 96 w 105"/>
                <a:gd name="T7" fmla="*/ 26 h 114"/>
                <a:gd name="T8" fmla="*/ 44 w 105"/>
                <a:gd name="T9" fmla="*/ 106 h 114"/>
                <a:gd name="T10" fmla="*/ 73 w 105"/>
                <a:gd name="T11" fmla="*/ 0 h 114"/>
                <a:gd name="T12" fmla="*/ 0 w 105"/>
                <a:gd name="T13" fmla="*/ 79 h 114"/>
                <a:gd name="T14" fmla="*/ 46 w 105"/>
                <a:gd name="T15" fmla="*/ 114 h 114"/>
                <a:gd name="T16" fmla="*/ 105 w 105"/>
                <a:gd name="T17" fmla="*/ 24 h 114"/>
                <a:gd name="T18" fmla="*/ 73 w 105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114">
                  <a:moveTo>
                    <a:pt x="44" y="106"/>
                  </a:moveTo>
                  <a:cubicBezTo>
                    <a:pt x="32" y="98"/>
                    <a:pt x="20" y="88"/>
                    <a:pt x="9" y="79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81" y="15"/>
                    <a:pt x="88" y="21"/>
                    <a:pt x="96" y="26"/>
                  </a:cubicBezTo>
                  <a:cubicBezTo>
                    <a:pt x="44" y="106"/>
                    <a:pt x="44" y="106"/>
                    <a:pt x="44" y="106"/>
                  </a:cubicBezTo>
                  <a:moveTo>
                    <a:pt x="73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14" y="92"/>
                    <a:pt x="29" y="104"/>
                    <a:pt x="46" y="11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93" y="17"/>
                    <a:pt x="83" y="9"/>
                    <a:pt x="7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85"/>
            <p:cNvSpPr>
              <a:spLocks noEditPoints="1"/>
            </p:cNvSpPr>
            <p:nvPr/>
          </p:nvSpPr>
          <p:spPr bwMode="auto">
            <a:xfrm>
              <a:off x="1482524" y="4169770"/>
              <a:ext cx="595398" cy="555219"/>
            </a:xfrm>
            <a:custGeom>
              <a:avLst/>
              <a:gdLst>
                <a:gd name="T0" fmla="*/ 37 w 113"/>
                <a:gd name="T1" fmla="*/ 98 h 106"/>
                <a:gd name="T2" fmla="*/ 8 w 113"/>
                <a:gd name="T3" fmla="*/ 64 h 106"/>
                <a:gd name="T4" fmla="*/ 86 w 113"/>
                <a:gd name="T5" fmla="*/ 9 h 106"/>
                <a:gd name="T6" fmla="*/ 105 w 113"/>
                <a:gd name="T7" fmla="*/ 31 h 106"/>
                <a:gd name="T8" fmla="*/ 37 w 113"/>
                <a:gd name="T9" fmla="*/ 98 h 106"/>
                <a:gd name="T10" fmla="*/ 88 w 113"/>
                <a:gd name="T11" fmla="*/ 0 h 106"/>
                <a:gd name="T12" fmla="*/ 0 w 113"/>
                <a:gd name="T13" fmla="*/ 62 h 106"/>
                <a:gd name="T14" fmla="*/ 37 w 113"/>
                <a:gd name="T15" fmla="*/ 106 h 106"/>
                <a:gd name="T16" fmla="*/ 113 w 113"/>
                <a:gd name="T17" fmla="*/ 31 h 106"/>
                <a:gd name="T18" fmla="*/ 88 w 113"/>
                <a:gd name="T1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6">
                  <a:moveTo>
                    <a:pt x="37" y="98"/>
                  </a:moveTo>
                  <a:cubicBezTo>
                    <a:pt x="27" y="87"/>
                    <a:pt x="17" y="76"/>
                    <a:pt x="8" y="64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92" y="16"/>
                    <a:pt x="98" y="24"/>
                    <a:pt x="105" y="31"/>
                  </a:cubicBezTo>
                  <a:cubicBezTo>
                    <a:pt x="37" y="98"/>
                    <a:pt x="37" y="98"/>
                    <a:pt x="37" y="98"/>
                  </a:cubicBezTo>
                  <a:moveTo>
                    <a:pt x="88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11" y="78"/>
                    <a:pt x="23" y="93"/>
                    <a:pt x="37" y="10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04" y="21"/>
                    <a:pt x="95" y="11"/>
                    <a:pt x="8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89"/>
            <p:cNvSpPr>
              <a:spLocks/>
            </p:cNvSpPr>
            <p:nvPr/>
          </p:nvSpPr>
          <p:spPr bwMode="auto">
            <a:xfrm>
              <a:off x="2019478" y="4122285"/>
              <a:ext cx="284915" cy="284915"/>
            </a:xfrm>
            <a:custGeom>
              <a:avLst/>
              <a:gdLst>
                <a:gd name="T0" fmla="*/ 10 w 54"/>
                <a:gd name="T1" fmla="*/ 0 h 54"/>
                <a:gd name="T2" fmla="*/ 0 w 54"/>
                <a:gd name="T3" fmla="*/ 8 h 54"/>
                <a:gd name="T4" fmla="*/ 46 w 54"/>
                <a:gd name="T5" fmla="*/ 54 h 54"/>
                <a:gd name="T6" fmla="*/ 46 w 54"/>
                <a:gd name="T7" fmla="*/ 54 h 54"/>
                <a:gd name="T8" fmla="*/ 54 w 54"/>
                <a:gd name="T9" fmla="*/ 44 h 54"/>
                <a:gd name="T10" fmla="*/ 10 w 54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4">
                  <a:moveTo>
                    <a:pt x="1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3" y="25"/>
                    <a:pt x="29" y="41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37" y="31"/>
                    <a:pt x="23" y="16"/>
                    <a:pt x="1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90"/>
            <p:cNvSpPr>
              <a:spLocks/>
            </p:cNvSpPr>
            <p:nvPr/>
          </p:nvSpPr>
          <p:spPr bwMode="auto">
            <a:xfrm>
              <a:off x="2556434" y="4509477"/>
              <a:ext cx="339705" cy="153416"/>
            </a:xfrm>
            <a:custGeom>
              <a:avLst/>
              <a:gdLst>
                <a:gd name="T0" fmla="*/ 5 w 65"/>
                <a:gd name="T1" fmla="*/ 0 h 29"/>
                <a:gd name="T2" fmla="*/ 0 w 65"/>
                <a:gd name="T3" fmla="*/ 12 h 29"/>
                <a:gd name="T4" fmla="*/ 63 w 65"/>
                <a:gd name="T5" fmla="*/ 29 h 29"/>
                <a:gd name="T6" fmla="*/ 65 w 65"/>
                <a:gd name="T7" fmla="*/ 16 h 29"/>
                <a:gd name="T8" fmla="*/ 5 w 65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29">
                  <a:moveTo>
                    <a:pt x="5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0" y="21"/>
                    <a:pt x="41" y="26"/>
                    <a:pt x="63" y="29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44" y="14"/>
                    <a:pt x="24" y="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91"/>
            <p:cNvSpPr>
              <a:spLocks/>
            </p:cNvSpPr>
            <p:nvPr/>
          </p:nvSpPr>
          <p:spPr bwMode="auto">
            <a:xfrm>
              <a:off x="1763785" y="3526885"/>
              <a:ext cx="149762" cy="343359"/>
            </a:xfrm>
            <a:custGeom>
              <a:avLst/>
              <a:gdLst>
                <a:gd name="T0" fmla="*/ 13 w 29"/>
                <a:gd name="T1" fmla="*/ 0 h 65"/>
                <a:gd name="T2" fmla="*/ 0 w 29"/>
                <a:gd name="T3" fmla="*/ 2 h 65"/>
                <a:gd name="T4" fmla="*/ 17 w 29"/>
                <a:gd name="T5" fmla="*/ 65 h 65"/>
                <a:gd name="T6" fmla="*/ 29 w 29"/>
                <a:gd name="T7" fmla="*/ 60 h 65"/>
                <a:gd name="T8" fmla="*/ 13 w 2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5">
                  <a:moveTo>
                    <a:pt x="1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24"/>
                    <a:pt x="8" y="45"/>
                    <a:pt x="17" y="65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1" y="41"/>
                    <a:pt x="15" y="21"/>
                    <a:pt x="1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92"/>
            <p:cNvSpPr>
              <a:spLocks/>
            </p:cNvSpPr>
            <p:nvPr/>
          </p:nvSpPr>
          <p:spPr bwMode="auto">
            <a:xfrm>
              <a:off x="3217582" y="4509477"/>
              <a:ext cx="336053" cy="153416"/>
            </a:xfrm>
            <a:custGeom>
              <a:avLst/>
              <a:gdLst>
                <a:gd name="T0" fmla="*/ 59 w 64"/>
                <a:gd name="T1" fmla="*/ 0 h 29"/>
                <a:gd name="T2" fmla="*/ 0 w 64"/>
                <a:gd name="T3" fmla="*/ 16 h 29"/>
                <a:gd name="T4" fmla="*/ 2 w 64"/>
                <a:gd name="T5" fmla="*/ 29 h 29"/>
                <a:gd name="T6" fmla="*/ 64 w 64"/>
                <a:gd name="T7" fmla="*/ 13 h 29"/>
                <a:gd name="T8" fmla="*/ 59 w 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">
                  <a:moveTo>
                    <a:pt x="59" y="0"/>
                  </a:moveTo>
                  <a:cubicBezTo>
                    <a:pt x="40" y="8"/>
                    <a:pt x="20" y="14"/>
                    <a:pt x="0" y="16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3" y="26"/>
                    <a:pt x="44" y="21"/>
                    <a:pt x="64" y="13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93"/>
            <p:cNvSpPr>
              <a:spLocks/>
            </p:cNvSpPr>
            <p:nvPr/>
          </p:nvSpPr>
          <p:spPr bwMode="auto">
            <a:xfrm>
              <a:off x="1763785" y="2869389"/>
              <a:ext cx="149762" cy="336053"/>
            </a:xfrm>
            <a:custGeom>
              <a:avLst/>
              <a:gdLst>
                <a:gd name="T0" fmla="*/ 17 w 29"/>
                <a:gd name="T1" fmla="*/ 0 h 64"/>
                <a:gd name="T2" fmla="*/ 0 w 29"/>
                <a:gd name="T3" fmla="*/ 62 h 64"/>
                <a:gd name="T4" fmla="*/ 13 w 29"/>
                <a:gd name="T5" fmla="*/ 64 h 64"/>
                <a:gd name="T6" fmla="*/ 29 w 29"/>
                <a:gd name="T7" fmla="*/ 5 h 64"/>
                <a:gd name="T8" fmla="*/ 17 w 29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4">
                  <a:moveTo>
                    <a:pt x="17" y="0"/>
                  </a:moveTo>
                  <a:cubicBezTo>
                    <a:pt x="8" y="20"/>
                    <a:pt x="3" y="41"/>
                    <a:pt x="0" y="62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5" y="44"/>
                    <a:pt x="21" y="24"/>
                    <a:pt x="29" y="5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94"/>
            <p:cNvSpPr>
              <a:spLocks/>
            </p:cNvSpPr>
            <p:nvPr/>
          </p:nvSpPr>
          <p:spPr bwMode="auto">
            <a:xfrm>
              <a:off x="3812982" y="4122285"/>
              <a:ext cx="284915" cy="284915"/>
            </a:xfrm>
            <a:custGeom>
              <a:avLst/>
              <a:gdLst>
                <a:gd name="T0" fmla="*/ 44 w 54"/>
                <a:gd name="T1" fmla="*/ 0 h 54"/>
                <a:gd name="T2" fmla="*/ 43 w 54"/>
                <a:gd name="T3" fmla="*/ 0 h 54"/>
                <a:gd name="T4" fmla="*/ 0 w 54"/>
                <a:gd name="T5" fmla="*/ 44 h 54"/>
                <a:gd name="T6" fmla="*/ 8 w 54"/>
                <a:gd name="T7" fmla="*/ 54 h 54"/>
                <a:gd name="T8" fmla="*/ 54 w 54"/>
                <a:gd name="T9" fmla="*/ 8 h 54"/>
                <a:gd name="T10" fmla="*/ 54 w 54"/>
                <a:gd name="T11" fmla="*/ 8 h 54"/>
                <a:gd name="T12" fmla="*/ 44 w 5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4">
                  <a:moveTo>
                    <a:pt x="44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31" y="17"/>
                    <a:pt x="16" y="31"/>
                    <a:pt x="0" y="4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25" y="41"/>
                    <a:pt x="40" y="25"/>
                    <a:pt x="54" y="8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95"/>
            <p:cNvSpPr>
              <a:spLocks/>
            </p:cNvSpPr>
            <p:nvPr/>
          </p:nvSpPr>
          <p:spPr bwMode="auto">
            <a:xfrm>
              <a:off x="2019478" y="2328781"/>
              <a:ext cx="284915" cy="284915"/>
            </a:xfrm>
            <a:custGeom>
              <a:avLst/>
              <a:gdLst>
                <a:gd name="T0" fmla="*/ 46 w 54"/>
                <a:gd name="T1" fmla="*/ 0 h 54"/>
                <a:gd name="T2" fmla="*/ 0 w 54"/>
                <a:gd name="T3" fmla="*/ 46 h 54"/>
                <a:gd name="T4" fmla="*/ 0 w 54"/>
                <a:gd name="T5" fmla="*/ 46 h 54"/>
                <a:gd name="T6" fmla="*/ 11 w 54"/>
                <a:gd name="T7" fmla="*/ 54 h 54"/>
                <a:gd name="T8" fmla="*/ 54 w 54"/>
                <a:gd name="T9" fmla="*/ 11 h 54"/>
                <a:gd name="T10" fmla="*/ 46 w 54"/>
                <a:gd name="T1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4">
                  <a:moveTo>
                    <a:pt x="46" y="0"/>
                  </a:moveTo>
                  <a:cubicBezTo>
                    <a:pt x="29" y="14"/>
                    <a:pt x="13" y="29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3" y="38"/>
                    <a:pt x="38" y="23"/>
                    <a:pt x="54" y="11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96"/>
            <p:cNvSpPr>
              <a:spLocks/>
            </p:cNvSpPr>
            <p:nvPr/>
          </p:nvSpPr>
          <p:spPr bwMode="auto">
            <a:xfrm>
              <a:off x="4200174" y="3526885"/>
              <a:ext cx="153416" cy="343359"/>
            </a:xfrm>
            <a:custGeom>
              <a:avLst/>
              <a:gdLst>
                <a:gd name="T0" fmla="*/ 16 w 29"/>
                <a:gd name="T1" fmla="*/ 0 h 65"/>
                <a:gd name="T2" fmla="*/ 0 w 29"/>
                <a:gd name="T3" fmla="*/ 60 h 65"/>
                <a:gd name="T4" fmla="*/ 12 w 29"/>
                <a:gd name="T5" fmla="*/ 65 h 65"/>
                <a:gd name="T6" fmla="*/ 29 w 29"/>
                <a:gd name="T7" fmla="*/ 2 h 65"/>
                <a:gd name="T8" fmla="*/ 16 w 2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5">
                  <a:moveTo>
                    <a:pt x="16" y="0"/>
                  </a:moveTo>
                  <a:cubicBezTo>
                    <a:pt x="13" y="21"/>
                    <a:pt x="8" y="41"/>
                    <a:pt x="0" y="60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21" y="45"/>
                    <a:pt x="26" y="23"/>
                    <a:pt x="29" y="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97"/>
            <p:cNvSpPr>
              <a:spLocks/>
            </p:cNvSpPr>
            <p:nvPr/>
          </p:nvSpPr>
          <p:spPr bwMode="auto">
            <a:xfrm>
              <a:off x="2556434" y="2069437"/>
              <a:ext cx="336053" cy="153416"/>
            </a:xfrm>
            <a:custGeom>
              <a:avLst/>
              <a:gdLst>
                <a:gd name="T0" fmla="*/ 63 w 64"/>
                <a:gd name="T1" fmla="*/ 0 h 29"/>
                <a:gd name="T2" fmla="*/ 0 w 64"/>
                <a:gd name="T3" fmla="*/ 17 h 29"/>
                <a:gd name="T4" fmla="*/ 5 w 64"/>
                <a:gd name="T5" fmla="*/ 29 h 29"/>
                <a:gd name="T6" fmla="*/ 64 w 64"/>
                <a:gd name="T7" fmla="*/ 13 h 29"/>
                <a:gd name="T8" fmla="*/ 63 w 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">
                  <a:moveTo>
                    <a:pt x="63" y="0"/>
                  </a:moveTo>
                  <a:cubicBezTo>
                    <a:pt x="41" y="3"/>
                    <a:pt x="20" y="9"/>
                    <a:pt x="0" y="1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4" y="21"/>
                    <a:pt x="44" y="16"/>
                    <a:pt x="64" y="13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98"/>
            <p:cNvSpPr>
              <a:spLocks/>
            </p:cNvSpPr>
            <p:nvPr/>
          </p:nvSpPr>
          <p:spPr bwMode="auto">
            <a:xfrm>
              <a:off x="4200174" y="2865737"/>
              <a:ext cx="153416" cy="339707"/>
            </a:xfrm>
            <a:custGeom>
              <a:avLst/>
              <a:gdLst>
                <a:gd name="T0" fmla="*/ 12 w 29"/>
                <a:gd name="T1" fmla="*/ 0 h 65"/>
                <a:gd name="T2" fmla="*/ 0 w 29"/>
                <a:gd name="T3" fmla="*/ 5 h 65"/>
                <a:gd name="T4" fmla="*/ 16 w 29"/>
                <a:gd name="T5" fmla="*/ 65 h 65"/>
                <a:gd name="T6" fmla="*/ 29 w 29"/>
                <a:gd name="T7" fmla="*/ 63 h 65"/>
                <a:gd name="T8" fmla="*/ 12 w 2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65">
                  <a:moveTo>
                    <a:pt x="1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8" y="24"/>
                    <a:pt x="13" y="44"/>
                    <a:pt x="16" y="65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6" y="41"/>
                    <a:pt x="20" y="20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99"/>
            <p:cNvSpPr>
              <a:spLocks/>
            </p:cNvSpPr>
            <p:nvPr/>
          </p:nvSpPr>
          <p:spPr bwMode="auto">
            <a:xfrm>
              <a:off x="3217582" y="2069437"/>
              <a:ext cx="336053" cy="153416"/>
            </a:xfrm>
            <a:custGeom>
              <a:avLst/>
              <a:gdLst>
                <a:gd name="T0" fmla="*/ 2 w 64"/>
                <a:gd name="T1" fmla="*/ 0 h 29"/>
                <a:gd name="T2" fmla="*/ 0 w 64"/>
                <a:gd name="T3" fmla="*/ 13 h 29"/>
                <a:gd name="T4" fmla="*/ 59 w 64"/>
                <a:gd name="T5" fmla="*/ 29 h 29"/>
                <a:gd name="T6" fmla="*/ 64 w 64"/>
                <a:gd name="T7" fmla="*/ 17 h 29"/>
                <a:gd name="T8" fmla="*/ 2 w 6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9">
                  <a:moveTo>
                    <a:pt x="2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0" y="16"/>
                    <a:pt x="40" y="21"/>
                    <a:pt x="59" y="29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44" y="9"/>
                    <a:pt x="23" y="3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100"/>
            <p:cNvSpPr>
              <a:spLocks/>
            </p:cNvSpPr>
            <p:nvPr/>
          </p:nvSpPr>
          <p:spPr bwMode="auto">
            <a:xfrm>
              <a:off x="3812982" y="2328781"/>
              <a:ext cx="284915" cy="284915"/>
            </a:xfrm>
            <a:custGeom>
              <a:avLst/>
              <a:gdLst>
                <a:gd name="T0" fmla="*/ 8 w 54"/>
                <a:gd name="T1" fmla="*/ 0 h 54"/>
                <a:gd name="T2" fmla="*/ 0 w 54"/>
                <a:gd name="T3" fmla="*/ 11 h 54"/>
                <a:gd name="T4" fmla="*/ 0 w 54"/>
                <a:gd name="T5" fmla="*/ 11 h 54"/>
                <a:gd name="T6" fmla="*/ 0 w 54"/>
                <a:gd name="T7" fmla="*/ 11 h 54"/>
                <a:gd name="T8" fmla="*/ 1 w 54"/>
                <a:gd name="T9" fmla="*/ 11 h 54"/>
                <a:gd name="T10" fmla="*/ 27 w 54"/>
                <a:gd name="T11" fmla="*/ 36 h 54"/>
                <a:gd name="T12" fmla="*/ 28 w 54"/>
                <a:gd name="T13" fmla="*/ 36 h 54"/>
                <a:gd name="T14" fmla="*/ 29 w 54"/>
                <a:gd name="T15" fmla="*/ 37 h 54"/>
                <a:gd name="T16" fmla="*/ 43 w 54"/>
                <a:gd name="T17" fmla="*/ 54 h 54"/>
                <a:gd name="T18" fmla="*/ 54 w 54"/>
                <a:gd name="T19" fmla="*/ 46 h 54"/>
                <a:gd name="T20" fmla="*/ 38 w 54"/>
                <a:gd name="T21" fmla="*/ 28 h 54"/>
                <a:gd name="T22" fmla="*/ 37 w 54"/>
                <a:gd name="T23" fmla="*/ 27 h 54"/>
                <a:gd name="T24" fmla="*/ 9 w 54"/>
                <a:gd name="T25" fmla="*/ 1 h 54"/>
                <a:gd name="T26" fmla="*/ 8 w 54"/>
                <a:gd name="T27" fmla="*/ 1 h 54"/>
                <a:gd name="T28" fmla="*/ 8 w 54"/>
                <a:gd name="T2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4">
                  <a:moveTo>
                    <a:pt x="8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0" y="19"/>
                    <a:pt x="19" y="27"/>
                    <a:pt x="27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7"/>
                    <a:pt x="29" y="37"/>
                  </a:cubicBezTo>
                  <a:cubicBezTo>
                    <a:pt x="34" y="42"/>
                    <a:pt x="39" y="48"/>
                    <a:pt x="43" y="54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49" y="40"/>
                    <a:pt x="44" y="34"/>
                    <a:pt x="38" y="28"/>
                  </a:cubicBezTo>
                  <a:cubicBezTo>
                    <a:pt x="38" y="28"/>
                    <a:pt x="37" y="27"/>
                    <a:pt x="37" y="27"/>
                  </a:cubicBezTo>
                  <a:cubicBezTo>
                    <a:pt x="28" y="18"/>
                    <a:pt x="19" y="9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149"/>
            <p:cNvSpPr>
              <a:spLocks/>
            </p:cNvSpPr>
            <p:nvPr/>
          </p:nvSpPr>
          <p:spPr bwMode="auto">
            <a:xfrm>
              <a:off x="854250" y="1824701"/>
              <a:ext cx="745162" cy="2107641"/>
            </a:xfrm>
            <a:custGeom>
              <a:avLst/>
              <a:gdLst>
                <a:gd name="T0" fmla="*/ 126 w 142"/>
                <a:gd name="T1" fmla="*/ 0 h 401"/>
                <a:gd name="T2" fmla="*/ 18 w 142"/>
                <a:gd name="T3" fmla="*/ 190 h 401"/>
                <a:gd name="T4" fmla="*/ 19 w 142"/>
                <a:gd name="T5" fmla="*/ 401 h 401"/>
                <a:gd name="T6" fmla="*/ 40 w 142"/>
                <a:gd name="T7" fmla="*/ 395 h 401"/>
                <a:gd name="T8" fmla="*/ 142 w 142"/>
                <a:gd name="T9" fmla="*/ 16 h 401"/>
                <a:gd name="T10" fmla="*/ 126 w 142"/>
                <a:gd name="T11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" h="401">
                  <a:moveTo>
                    <a:pt x="126" y="0"/>
                  </a:moveTo>
                  <a:cubicBezTo>
                    <a:pt x="74" y="53"/>
                    <a:pt x="36" y="118"/>
                    <a:pt x="18" y="190"/>
                  </a:cubicBezTo>
                  <a:cubicBezTo>
                    <a:pt x="0" y="259"/>
                    <a:pt x="1" y="332"/>
                    <a:pt x="19" y="401"/>
                  </a:cubicBezTo>
                  <a:cubicBezTo>
                    <a:pt x="40" y="395"/>
                    <a:pt x="40" y="395"/>
                    <a:pt x="40" y="395"/>
                  </a:cubicBezTo>
                  <a:cubicBezTo>
                    <a:pt x="4" y="260"/>
                    <a:pt x="43" y="115"/>
                    <a:pt x="142" y="16"/>
                  </a:cubicBezTo>
                  <a:cubicBezTo>
                    <a:pt x="126" y="0"/>
                    <a:pt x="126" y="0"/>
                    <a:pt x="12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150"/>
            <p:cNvSpPr>
              <a:spLocks/>
            </p:cNvSpPr>
            <p:nvPr/>
          </p:nvSpPr>
          <p:spPr bwMode="auto">
            <a:xfrm>
              <a:off x="2497990" y="4827266"/>
              <a:ext cx="2107638" cy="719594"/>
            </a:xfrm>
            <a:custGeom>
              <a:avLst/>
              <a:gdLst>
                <a:gd name="T0" fmla="*/ 385 w 401"/>
                <a:gd name="T1" fmla="*/ 0 h 137"/>
                <a:gd name="T2" fmla="*/ 385 w 401"/>
                <a:gd name="T3" fmla="*/ 0 h 137"/>
                <a:gd name="T4" fmla="*/ 106 w 401"/>
                <a:gd name="T5" fmla="*/ 115 h 137"/>
                <a:gd name="T6" fmla="*/ 5 w 401"/>
                <a:gd name="T7" fmla="*/ 102 h 137"/>
                <a:gd name="T8" fmla="*/ 0 w 401"/>
                <a:gd name="T9" fmla="*/ 123 h 137"/>
                <a:gd name="T10" fmla="*/ 107 w 401"/>
                <a:gd name="T11" fmla="*/ 137 h 137"/>
                <a:gd name="T12" fmla="*/ 211 w 401"/>
                <a:gd name="T13" fmla="*/ 124 h 137"/>
                <a:gd name="T14" fmla="*/ 400 w 401"/>
                <a:gd name="T15" fmla="*/ 16 h 137"/>
                <a:gd name="T16" fmla="*/ 401 w 401"/>
                <a:gd name="T17" fmla="*/ 15 h 137"/>
                <a:gd name="T18" fmla="*/ 385 w 401"/>
                <a:gd name="T1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137">
                  <a:moveTo>
                    <a:pt x="385" y="0"/>
                  </a:moveTo>
                  <a:cubicBezTo>
                    <a:pt x="385" y="0"/>
                    <a:pt x="385" y="0"/>
                    <a:pt x="385" y="0"/>
                  </a:cubicBezTo>
                  <a:cubicBezTo>
                    <a:pt x="310" y="75"/>
                    <a:pt x="209" y="115"/>
                    <a:pt x="106" y="115"/>
                  </a:cubicBezTo>
                  <a:cubicBezTo>
                    <a:pt x="72" y="115"/>
                    <a:pt x="38" y="111"/>
                    <a:pt x="5" y="10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35" y="132"/>
                    <a:pt x="71" y="137"/>
                    <a:pt x="107" y="137"/>
                  </a:cubicBezTo>
                  <a:cubicBezTo>
                    <a:pt x="142" y="137"/>
                    <a:pt x="177" y="133"/>
                    <a:pt x="211" y="124"/>
                  </a:cubicBezTo>
                  <a:cubicBezTo>
                    <a:pt x="282" y="105"/>
                    <a:pt x="348" y="68"/>
                    <a:pt x="400" y="16"/>
                  </a:cubicBezTo>
                  <a:cubicBezTo>
                    <a:pt x="401" y="15"/>
                    <a:pt x="401" y="15"/>
                    <a:pt x="401" y="15"/>
                  </a:cubicBezTo>
                  <a:cubicBezTo>
                    <a:pt x="385" y="0"/>
                    <a:pt x="385" y="0"/>
                    <a:pt x="38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151"/>
            <p:cNvSpPr>
              <a:spLocks/>
            </p:cNvSpPr>
            <p:nvPr/>
          </p:nvSpPr>
          <p:spPr bwMode="auto">
            <a:xfrm>
              <a:off x="3590163" y="1262177"/>
              <a:ext cx="1574336" cy="1567033"/>
            </a:xfrm>
            <a:custGeom>
              <a:avLst/>
              <a:gdLst>
                <a:gd name="T0" fmla="*/ 5 w 299"/>
                <a:gd name="T1" fmla="*/ 0 h 298"/>
                <a:gd name="T2" fmla="*/ 0 w 299"/>
                <a:gd name="T3" fmla="*/ 21 h 298"/>
                <a:gd name="T4" fmla="*/ 177 w 299"/>
                <a:gd name="T5" fmla="*/ 122 h 298"/>
                <a:gd name="T6" fmla="*/ 278 w 299"/>
                <a:gd name="T7" fmla="*/ 298 h 298"/>
                <a:gd name="T8" fmla="*/ 299 w 299"/>
                <a:gd name="T9" fmla="*/ 292 h 298"/>
                <a:gd name="T10" fmla="*/ 192 w 299"/>
                <a:gd name="T11" fmla="*/ 107 h 298"/>
                <a:gd name="T12" fmla="*/ 5 w 299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298">
                  <a:moveTo>
                    <a:pt x="5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66" y="38"/>
                    <a:pt x="128" y="73"/>
                    <a:pt x="177" y="122"/>
                  </a:cubicBezTo>
                  <a:cubicBezTo>
                    <a:pt x="225" y="171"/>
                    <a:pt x="260" y="232"/>
                    <a:pt x="278" y="298"/>
                  </a:cubicBezTo>
                  <a:cubicBezTo>
                    <a:pt x="299" y="292"/>
                    <a:pt x="299" y="292"/>
                    <a:pt x="299" y="292"/>
                  </a:cubicBezTo>
                  <a:cubicBezTo>
                    <a:pt x="280" y="222"/>
                    <a:pt x="243" y="158"/>
                    <a:pt x="192" y="107"/>
                  </a:cubicBezTo>
                  <a:cubicBezTo>
                    <a:pt x="140" y="55"/>
                    <a:pt x="76" y="18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152"/>
            <p:cNvSpPr>
              <a:spLocks/>
            </p:cNvSpPr>
            <p:nvPr/>
          </p:nvSpPr>
          <p:spPr bwMode="auto">
            <a:xfrm>
              <a:off x="4079632" y="1970811"/>
              <a:ext cx="131499" cy="146110"/>
            </a:xfrm>
            <a:custGeom>
              <a:avLst/>
              <a:gdLst>
                <a:gd name="T0" fmla="*/ 20 w 25"/>
                <a:gd name="T1" fmla="*/ 0 h 28"/>
                <a:gd name="T2" fmla="*/ 0 w 25"/>
                <a:gd name="T3" fmla="*/ 25 h 28"/>
                <a:gd name="T4" fmla="*/ 4 w 25"/>
                <a:gd name="T5" fmla="*/ 28 h 28"/>
                <a:gd name="T6" fmla="*/ 25 w 25"/>
                <a:gd name="T7" fmla="*/ 4 h 28"/>
                <a:gd name="T8" fmla="*/ 20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2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2" y="26"/>
                    <a:pt x="3" y="27"/>
                    <a:pt x="4" y="28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3" y="2"/>
                    <a:pt x="22" y="1"/>
                    <a:pt x="2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153"/>
            <p:cNvSpPr>
              <a:spLocks/>
            </p:cNvSpPr>
            <p:nvPr/>
          </p:nvSpPr>
          <p:spPr bwMode="auto">
            <a:xfrm>
              <a:off x="3955438" y="1864883"/>
              <a:ext cx="113234" cy="157070"/>
            </a:xfrm>
            <a:custGeom>
              <a:avLst/>
              <a:gdLst>
                <a:gd name="T0" fmla="*/ 17 w 22"/>
                <a:gd name="T1" fmla="*/ 0 h 30"/>
                <a:gd name="T2" fmla="*/ 0 w 22"/>
                <a:gd name="T3" fmla="*/ 27 h 30"/>
                <a:gd name="T4" fmla="*/ 4 w 22"/>
                <a:gd name="T5" fmla="*/ 30 h 30"/>
                <a:gd name="T6" fmla="*/ 22 w 22"/>
                <a:gd name="T7" fmla="*/ 3 h 30"/>
                <a:gd name="T8" fmla="*/ 17 w 2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0">
                  <a:moveTo>
                    <a:pt x="1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3" y="29"/>
                    <a:pt x="4" y="3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2"/>
                    <a:pt x="19" y="1"/>
                    <a:pt x="1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154"/>
            <p:cNvSpPr>
              <a:spLocks/>
            </p:cNvSpPr>
            <p:nvPr/>
          </p:nvSpPr>
          <p:spPr bwMode="auto">
            <a:xfrm>
              <a:off x="3816633" y="1777216"/>
              <a:ext cx="105929" cy="160721"/>
            </a:xfrm>
            <a:custGeom>
              <a:avLst/>
              <a:gdLst>
                <a:gd name="T0" fmla="*/ 15 w 20"/>
                <a:gd name="T1" fmla="*/ 0 h 31"/>
                <a:gd name="T2" fmla="*/ 0 w 20"/>
                <a:gd name="T3" fmla="*/ 29 h 31"/>
                <a:gd name="T4" fmla="*/ 4 w 20"/>
                <a:gd name="T5" fmla="*/ 31 h 31"/>
                <a:gd name="T6" fmla="*/ 20 w 20"/>
                <a:gd name="T7" fmla="*/ 3 h 31"/>
                <a:gd name="T8" fmla="*/ 15 w 2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1">
                  <a:moveTo>
                    <a:pt x="15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3" y="30"/>
                    <a:pt x="4" y="3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2"/>
                    <a:pt x="16" y="1"/>
                    <a:pt x="1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155"/>
            <p:cNvSpPr>
              <a:spLocks/>
            </p:cNvSpPr>
            <p:nvPr/>
          </p:nvSpPr>
          <p:spPr bwMode="auto">
            <a:xfrm>
              <a:off x="3670523" y="1700507"/>
              <a:ext cx="94972" cy="171681"/>
            </a:xfrm>
            <a:custGeom>
              <a:avLst/>
              <a:gdLst>
                <a:gd name="T0" fmla="*/ 12 w 18"/>
                <a:gd name="T1" fmla="*/ 0 h 32"/>
                <a:gd name="T2" fmla="*/ 0 w 18"/>
                <a:gd name="T3" fmla="*/ 30 h 32"/>
                <a:gd name="T4" fmla="*/ 5 w 18"/>
                <a:gd name="T5" fmla="*/ 32 h 32"/>
                <a:gd name="T6" fmla="*/ 18 w 18"/>
                <a:gd name="T7" fmla="*/ 2 h 32"/>
                <a:gd name="T8" fmla="*/ 12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2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30"/>
                    <a:pt x="4" y="31"/>
                    <a:pt x="5" y="3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2"/>
                    <a:pt x="14" y="1"/>
                    <a:pt x="1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156"/>
            <p:cNvSpPr>
              <a:spLocks/>
            </p:cNvSpPr>
            <p:nvPr/>
          </p:nvSpPr>
          <p:spPr bwMode="auto">
            <a:xfrm>
              <a:off x="3524413" y="1645717"/>
              <a:ext cx="73055" cy="168027"/>
            </a:xfrm>
            <a:custGeom>
              <a:avLst/>
              <a:gdLst>
                <a:gd name="T0" fmla="*/ 9 w 14"/>
                <a:gd name="T1" fmla="*/ 0 h 32"/>
                <a:gd name="T2" fmla="*/ 0 w 14"/>
                <a:gd name="T3" fmla="*/ 31 h 32"/>
                <a:gd name="T4" fmla="*/ 5 w 14"/>
                <a:gd name="T5" fmla="*/ 32 h 32"/>
                <a:gd name="T6" fmla="*/ 14 w 14"/>
                <a:gd name="T7" fmla="*/ 2 h 32"/>
                <a:gd name="T8" fmla="*/ 9 w 1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2">
                  <a:moveTo>
                    <a:pt x="9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3" y="32"/>
                    <a:pt x="5" y="3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11" y="1"/>
                    <a:pt x="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157"/>
            <p:cNvSpPr>
              <a:spLocks/>
            </p:cNvSpPr>
            <p:nvPr/>
          </p:nvSpPr>
          <p:spPr bwMode="auto">
            <a:xfrm>
              <a:off x="3367346" y="1601884"/>
              <a:ext cx="62096" cy="175332"/>
            </a:xfrm>
            <a:custGeom>
              <a:avLst/>
              <a:gdLst>
                <a:gd name="T0" fmla="*/ 6 w 12"/>
                <a:gd name="T1" fmla="*/ 0 h 33"/>
                <a:gd name="T2" fmla="*/ 0 w 12"/>
                <a:gd name="T3" fmla="*/ 32 h 33"/>
                <a:gd name="T4" fmla="*/ 5 w 12"/>
                <a:gd name="T5" fmla="*/ 33 h 33"/>
                <a:gd name="T6" fmla="*/ 12 w 12"/>
                <a:gd name="T7" fmla="*/ 1 h 33"/>
                <a:gd name="T8" fmla="*/ 6 w 1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6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2" y="32"/>
                    <a:pt x="4" y="32"/>
                    <a:pt x="5" y="33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1"/>
                    <a:pt x="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158"/>
            <p:cNvSpPr>
              <a:spLocks/>
            </p:cNvSpPr>
            <p:nvPr/>
          </p:nvSpPr>
          <p:spPr bwMode="auto">
            <a:xfrm>
              <a:off x="3213930" y="1579968"/>
              <a:ext cx="40179" cy="168027"/>
            </a:xfrm>
            <a:custGeom>
              <a:avLst/>
              <a:gdLst>
                <a:gd name="T0" fmla="*/ 2 w 8"/>
                <a:gd name="T1" fmla="*/ 0 h 32"/>
                <a:gd name="T2" fmla="*/ 0 w 8"/>
                <a:gd name="T3" fmla="*/ 31 h 32"/>
                <a:gd name="T4" fmla="*/ 5 w 8"/>
                <a:gd name="T5" fmla="*/ 32 h 32"/>
                <a:gd name="T6" fmla="*/ 8 w 8"/>
                <a:gd name="T7" fmla="*/ 0 h 32"/>
                <a:gd name="T8" fmla="*/ 2 w 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2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3" y="32"/>
                    <a:pt x="5" y="3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0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159"/>
            <p:cNvSpPr>
              <a:spLocks/>
            </p:cNvSpPr>
            <p:nvPr/>
          </p:nvSpPr>
          <p:spPr bwMode="auto">
            <a:xfrm>
              <a:off x="3045903" y="1569008"/>
              <a:ext cx="36528" cy="171681"/>
            </a:xfrm>
            <a:custGeom>
              <a:avLst/>
              <a:gdLst>
                <a:gd name="T0" fmla="*/ 3 w 7"/>
                <a:gd name="T1" fmla="*/ 0 h 32"/>
                <a:gd name="T2" fmla="*/ 1 w 7"/>
                <a:gd name="T3" fmla="*/ 0 h 32"/>
                <a:gd name="T4" fmla="*/ 0 w 7"/>
                <a:gd name="T5" fmla="*/ 0 h 32"/>
                <a:gd name="T6" fmla="*/ 1 w 7"/>
                <a:gd name="T7" fmla="*/ 32 h 32"/>
                <a:gd name="T8" fmla="*/ 1 w 7"/>
                <a:gd name="T9" fmla="*/ 32 h 32"/>
                <a:gd name="T10" fmla="*/ 3 w 7"/>
                <a:gd name="T11" fmla="*/ 32 h 32"/>
                <a:gd name="T12" fmla="*/ 6 w 7"/>
                <a:gd name="T13" fmla="*/ 32 h 32"/>
                <a:gd name="T14" fmla="*/ 7 w 7"/>
                <a:gd name="T15" fmla="*/ 0 h 32"/>
                <a:gd name="T16" fmla="*/ 3 w 7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2">
                  <a:moveTo>
                    <a:pt x="3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2"/>
                  </a:cubicBezTo>
                  <a:cubicBezTo>
                    <a:pt x="4" y="32"/>
                    <a:pt x="5" y="32"/>
                    <a:pt x="6" y="3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160"/>
            <p:cNvSpPr>
              <a:spLocks/>
            </p:cNvSpPr>
            <p:nvPr/>
          </p:nvSpPr>
          <p:spPr bwMode="auto">
            <a:xfrm>
              <a:off x="2870571" y="1579968"/>
              <a:ext cx="43833" cy="168027"/>
            </a:xfrm>
            <a:custGeom>
              <a:avLst/>
              <a:gdLst>
                <a:gd name="T0" fmla="*/ 6 w 8"/>
                <a:gd name="T1" fmla="*/ 0 h 32"/>
                <a:gd name="T2" fmla="*/ 0 w 8"/>
                <a:gd name="T3" fmla="*/ 0 h 32"/>
                <a:gd name="T4" fmla="*/ 3 w 8"/>
                <a:gd name="T5" fmla="*/ 32 h 32"/>
                <a:gd name="T6" fmla="*/ 8 w 8"/>
                <a:gd name="T7" fmla="*/ 31 h 32"/>
                <a:gd name="T8" fmla="*/ 6 w 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2"/>
                    <a:pt x="7" y="32"/>
                    <a:pt x="8" y="3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161"/>
            <p:cNvSpPr>
              <a:spLocks/>
            </p:cNvSpPr>
            <p:nvPr/>
          </p:nvSpPr>
          <p:spPr bwMode="auto">
            <a:xfrm>
              <a:off x="2698890" y="1601884"/>
              <a:ext cx="62096" cy="175332"/>
            </a:xfrm>
            <a:custGeom>
              <a:avLst/>
              <a:gdLst>
                <a:gd name="T0" fmla="*/ 6 w 12"/>
                <a:gd name="T1" fmla="*/ 0 h 33"/>
                <a:gd name="T2" fmla="*/ 0 w 12"/>
                <a:gd name="T3" fmla="*/ 1 h 33"/>
                <a:gd name="T4" fmla="*/ 7 w 12"/>
                <a:gd name="T5" fmla="*/ 33 h 33"/>
                <a:gd name="T6" fmla="*/ 12 w 12"/>
                <a:gd name="T7" fmla="*/ 32 h 33"/>
                <a:gd name="T8" fmla="*/ 6 w 1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6" y="0"/>
                  </a:moveTo>
                  <a:cubicBezTo>
                    <a:pt x="4" y="1"/>
                    <a:pt x="2" y="1"/>
                    <a:pt x="0" y="1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2"/>
                    <a:pt x="10" y="32"/>
                    <a:pt x="12" y="3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162"/>
            <p:cNvSpPr>
              <a:spLocks/>
            </p:cNvSpPr>
            <p:nvPr/>
          </p:nvSpPr>
          <p:spPr bwMode="auto">
            <a:xfrm>
              <a:off x="2530864" y="1645717"/>
              <a:ext cx="73055" cy="168027"/>
            </a:xfrm>
            <a:custGeom>
              <a:avLst/>
              <a:gdLst>
                <a:gd name="T0" fmla="*/ 5 w 14"/>
                <a:gd name="T1" fmla="*/ 0 h 32"/>
                <a:gd name="T2" fmla="*/ 0 w 14"/>
                <a:gd name="T3" fmla="*/ 2 h 32"/>
                <a:gd name="T4" fmla="*/ 9 w 14"/>
                <a:gd name="T5" fmla="*/ 32 h 32"/>
                <a:gd name="T6" fmla="*/ 14 w 14"/>
                <a:gd name="T7" fmla="*/ 31 h 32"/>
                <a:gd name="T8" fmla="*/ 5 w 1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2">
                  <a:moveTo>
                    <a:pt x="5" y="0"/>
                  </a:moveTo>
                  <a:cubicBezTo>
                    <a:pt x="3" y="1"/>
                    <a:pt x="2" y="1"/>
                    <a:pt x="0" y="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1" y="32"/>
                    <a:pt x="13" y="31"/>
                    <a:pt x="14" y="3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163"/>
            <p:cNvSpPr>
              <a:spLocks/>
            </p:cNvSpPr>
            <p:nvPr/>
          </p:nvSpPr>
          <p:spPr bwMode="auto">
            <a:xfrm>
              <a:off x="2366491" y="1700507"/>
              <a:ext cx="91318" cy="171681"/>
            </a:xfrm>
            <a:custGeom>
              <a:avLst/>
              <a:gdLst>
                <a:gd name="T0" fmla="*/ 5 w 17"/>
                <a:gd name="T1" fmla="*/ 0 h 32"/>
                <a:gd name="T2" fmla="*/ 0 w 17"/>
                <a:gd name="T3" fmla="*/ 2 h 32"/>
                <a:gd name="T4" fmla="*/ 12 w 17"/>
                <a:gd name="T5" fmla="*/ 32 h 32"/>
                <a:gd name="T6" fmla="*/ 17 w 17"/>
                <a:gd name="T7" fmla="*/ 30 h 32"/>
                <a:gd name="T8" fmla="*/ 5 w 17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2">
                  <a:moveTo>
                    <a:pt x="5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4" y="31"/>
                    <a:pt x="15" y="30"/>
                    <a:pt x="17" y="3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164"/>
            <p:cNvSpPr>
              <a:spLocks/>
            </p:cNvSpPr>
            <p:nvPr/>
          </p:nvSpPr>
          <p:spPr bwMode="auto">
            <a:xfrm>
              <a:off x="2209421" y="1777216"/>
              <a:ext cx="98623" cy="160721"/>
            </a:xfrm>
            <a:custGeom>
              <a:avLst/>
              <a:gdLst>
                <a:gd name="T0" fmla="*/ 4 w 19"/>
                <a:gd name="T1" fmla="*/ 0 h 31"/>
                <a:gd name="T2" fmla="*/ 0 w 19"/>
                <a:gd name="T3" fmla="*/ 3 h 31"/>
                <a:gd name="T4" fmla="*/ 15 w 19"/>
                <a:gd name="T5" fmla="*/ 31 h 31"/>
                <a:gd name="T6" fmla="*/ 19 w 19"/>
                <a:gd name="T7" fmla="*/ 28 h 31"/>
                <a:gd name="T8" fmla="*/ 4 w 19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1">
                  <a:moveTo>
                    <a:pt x="4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6" y="30"/>
                    <a:pt x="18" y="29"/>
                    <a:pt x="19" y="28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165"/>
            <p:cNvSpPr>
              <a:spLocks/>
            </p:cNvSpPr>
            <p:nvPr/>
          </p:nvSpPr>
          <p:spPr bwMode="auto">
            <a:xfrm>
              <a:off x="2056006" y="1864883"/>
              <a:ext cx="116888" cy="157070"/>
            </a:xfrm>
            <a:custGeom>
              <a:avLst/>
              <a:gdLst>
                <a:gd name="T0" fmla="*/ 5 w 22"/>
                <a:gd name="T1" fmla="*/ 0 h 30"/>
                <a:gd name="T2" fmla="*/ 0 w 22"/>
                <a:gd name="T3" fmla="*/ 3 h 30"/>
                <a:gd name="T4" fmla="*/ 18 w 22"/>
                <a:gd name="T5" fmla="*/ 30 h 30"/>
                <a:gd name="T6" fmla="*/ 22 w 22"/>
                <a:gd name="T7" fmla="*/ 27 h 30"/>
                <a:gd name="T8" fmla="*/ 5 w 2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29"/>
                    <a:pt x="21" y="28"/>
                    <a:pt x="22" y="27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166"/>
            <p:cNvSpPr>
              <a:spLocks/>
            </p:cNvSpPr>
            <p:nvPr/>
          </p:nvSpPr>
          <p:spPr bwMode="auto">
            <a:xfrm>
              <a:off x="1913549" y="1970811"/>
              <a:ext cx="131499" cy="146110"/>
            </a:xfrm>
            <a:custGeom>
              <a:avLst/>
              <a:gdLst>
                <a:gd name="T0" fmla="*/ 5 w 25"/>
                <a:gd name="T1" fmla="*/ 0 h 28"/>
                <a:gd name="T2" fmla="*/ 0 w 25"/>
                <a:gd name="T3" fmla="*/ 3 h 28"/>
                <a:gd name="T4" fmla="*/ 21 w 25"/>
                <a:gd name="T5" fmla="*/ 28 h 28"/>
                <a:gd name="T6" fmla="*/ 25 w 25"/>
                <a:gd name="T7" fmla="*/ 25 h 28"/>
                <a:gd name="T8" fmla="*/ 5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27"/>
                    <a:pt x="23" y="26"/>
                    <a:pt x="25" y="25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167"/>
            <p:cNvSpPr>
              <a:spLocks/>
            </p:cNvSpPr>
            <p:nvPr/>
          </p:nvSpPr>
          <p:spPr bwMode="auto">
            <a:xfrm>
              <a:off x="1789356" y="2087700"/>
              <a:ext cx="135151" cy="135153"/>
            </a:xfrm>
            <a:custGeom>
              <a:avLst/>
              <a:gdLst>
                <a:gd name="T0" fmla="*/ 4 w 26"/>
                <a:gd name="T1" fmla="*/ 0 h 26"/>
                <a:gd name="T2" fmla="*/ 0 w 26"/>
                <a:gd name="T3" fmla="*/ 4 h 26"/>
                <a:gd name="T4" fmla="*/ 23 w 26"/>
                <a:gd name="T5" fmla="*/ 26 h 26"/>
                <a:gd name="T6" fmla="*/ 26 w 26"/>
                <a:gd name="T7" fmla="*/ 23 h 26"/>
                <a:gd name="T8" fmla="*/ 4 w 2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4" y="0"/>
                  </a:moveTo>
                  <a:cubicBezTo>
                    <a:pt x="3" y="1"/>
                    <a:pt x="1" y="3"/>
                    <a:pt x="0" y="4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4" y="25"/>
                    <a:pt x="25" y="24"/>
                    <a:pt x="26" y="23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168"/>
            <p:cNvSpPr>
              <a:spLocks/>
            </p:cNvSpPr>
            <p:nvPr/>
          </p:nvSpPr>
          <p:spPr bwMode="auto">
            <a:xfrm>
              <a:off x="1672467" y="2219199"/>
              <a:ext cx="146110" cy="124194"/>
            </a:xfrm>
            <a:custGeom>
              <a:avLst/>
              <a:gdLst>
                <a:gd name="T0" fmla="*/ 3 w 28"/>
                <a:gd name="T1" fmla="*/ 0 h 24"/>
                <a:gd name="T2" fmla="*/ 0 w 28"/>
                <a:gd name="T3" fmla="*/ 4 h 24"/>
                <a:gd name="T4" fmla="*/ 25 w 28"/>
                <a:gd name="T5" fmla="*/ 24 h 24"/>
                <a:gd name="T6" fmla="*/ 28 w 28"/>
                <a:gd name="T7" fmla="*/ 20 h 24"/>
                <a:gd name="T8" fmla="*/ 3 w 2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3" y="0"/>
                  </a:moveTo>
                  <a:cubicBezTo>
                    <a:pt x="2" y="1"/>
                    <a:pt x="1" y="3"/>
                    <a:pt x="0" y="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3"/>
                    <a:pt x="27" y="21"/>
                    <a:pt x="28" y="2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169"/>
            <p:cNvSpPr>
              <a:spLocks/>
            </p:cNvSpPr>
            <p:nvPr/>
          </p:nvSpPr>
          <p:spPr bwMode="auto">
            <a:xfrm>
              <a:off x="1566536" y="2354352"/>
              <a:ext cx="160721" cy="116888"/>
            </a:xfrm>
            <a:custGeom>
              <a:avLst/>
              <a:gdLst>
                <a:gd name="T0" fmla="*/ 3 w 30"/>
                <a:gd name="T1" fmla="*/ 0 h 22"/>
                <a:gd name="T2" fmla="*/ 0 w 30"/>
                <a:gd name="T3" fmla="*/ 5 h 22"/>
                <a:gd name="T4" fmla="*/ 27 w 30"/>
                <a:gd name="T5" fmla="*/ 22 h 22"/>
                <a:gd name="T6" fmla="*/ 30 w 30"/>
                <a:gd name="T7" fmla="*/ 18 h 22"/>
                <a:gd name="T8" fmla="*/ 3 w 30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2">
                  <a:moveTo>
                    <a:pt x="3" y="0"/>
                  </a:moveTo>
                  <a:cubicBezTo>
                    <a:pt x="2" y="2"/>
                    <a:pt x="1" y="3"/>
                    <a:pt x="0" y="5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1"/>
                    <a:pt x="29" y="20"/>
                    <a:pt x="30" y="18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170"/>
            <p:cNvSpPr>
              <a:spLocks/>
            </p:cNvSpPr>
            <p:nvPr/>
          </p:nvSpPr>
          <p:spPr bwMode="auto">
            <a:xfrm>
              <a:off x="1566536" y="4253784"/>
              <a:ext cx="160721" cy="116888"/>
            </a:xfrm>
            <a:custGeom>
              <a:avLst/>
              <a:gdLst>
                <a:gd name="T0" fmla="*/ 27 w 30"/>
                <a:gd name="T1" fmla="*/ 0 h 22"/>
                <a:gd name="T2" fmla="*/ 0 w 30"/>
                <a:gd name="T3" fmla="*/ 17 h 22"/>
                <a:gd name="T4" fmla="*/ 3 w 30"/>
                <a:gd name="T5" fmla="*/ 22 h 22"/>
                <a:gd name="T6" fmla="*/ 30 w 30"/>
                <a:gd name="T7" fmla="*/ 4 h 22"/>
                <a:gd name="T8" fmla="*/ 27 w 30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2">
                  <a:moveTo>
                    <a:pt x="27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" y="19"/>
                    <a:pt x="2" y="20"/>
                    <a:pt x="3" y="22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2"/>
                    <a:pt x="28" y="1"/>
                    <a:pt x="2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171"/>
            <p:cNvSpPr>
              <a:spLocks/>
            </p:cNvSpPr>
            <p:nvPr/>
          </p:nvSpPr>
          <p:spPr bwMode="auto">
            <a:xfrm>
              <a:off x="1478870" y="2507767"/>
              <a:ext cx="160721" cy="105931"/>
            </a:xfrm>
            <a:custGeom>
              <a:avLst/>
              <a:gdLst>
                <a:gd name="T0" fmla="*/ 3 w 31"/>
                <a:gd name="T1" fmla="*/ 0 h 20"/>
                <a:gd name="T2" fmla="*/ 0 w 31"/>
                <a:gd name="T3" fmla="*/ 5 h 20"/>
                <a:gd name="T4" fmla="*/ 28 w 31"/>
                <a:gd name="T5" fmla="*/ 20 h 20"/>
                <a:gd name="T6" fmla="*/ 31 w 31"/>
                <a:gd name="T7" fmla="*/ 15 h 20"/>
                <a:gd name="T8" fmla="*/ 3 w 3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18"/>
                    <a:pt x="30" y="17"/>
                    <a:pt x="31" y="15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172"/>
            <p:cNvSpPr>
              <a:spLocks/>
            </p:cNvSpPr>
            <p:nvPr/>
          </p:nvSpPr>
          <p:spPr bwMode="auto">
            <a:xfrm>
              <a:off x="1478870" y="4114980"/>
              <a:ext cx="160721" cy="102277"/>
            </a:xfrm>
            <a:custGeom>
              <a:avLst/>
              <a:gdLst>
                <a:gd name="T0" fmla="*/ 28 w 31"/>
                <a:gd name="T1" fmla="*/ 0 h 19"/>
                <a:gd name="T2" fmla="*/ 0 w 31"/>
                <a:gd name="T3" fmla="*/ 14 h 19"/>
                <a:gd name="T4" fmla="*/ 3 w 31"/>
                <a:gd name="T5" fmla="*/ 19 h 19"/>
                <a:gd name="T6" fmla="*/ 31 w 31"/>
                <a:gd name="T7" fmla="*/ 4 h 19"/>
                <a:gd name="T8" fmla="*/ 28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8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" y="16"/>
                    <a:pt x="2" y="18"/>
                    <a:pt x="3" y="19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3"/>
                    <a:pt x="29" y="1"/>
                    <a:pt x="2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173"/>
            <p:cNvSpPr>
              <a:spLocks/>
            </p:cNvSpPr>
            <p:nvPr/>
          </p:nvSpPr>
          <p:spPr bwMode="auto">
            <a:xfrm>
              <a:off x="1405815" y="2664835"/>
              <a:ext cx="168027" cy="87666"/>
            </a:xfrm>
            <a:custGeom>
              <a:avLst/>
              <a:gdLst>
                <a:gd name="T0" fmla="*/ 2 w 32"/>
                <a:gd name="T1" fmla="*/ 0 h 17"/>
                <a:gd name="T2" fmla="*/ 0 w 32"/>
                <a:gd name="T3" fmla="*/ 5 h 17"/>
                <a:gd name="T4" fmla="*/ 30 w 32"/>
                <a:gd name="T5" fmla="*/ 17 h 17"/>
                <a:gd name="T6" fmla="*/ 32 w 32"/>
                <a:gd name="T7" fmla="*/ 12 h 17"/>
                <a:gd name="T8" fmla="*/ 2 w 3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2" y="0"/>
                  </a:moveTo>
                  <a:cubicBezTo>
                    <a:pt x="1" y="2"/>
                    <a:pt x="1" y="3"/>
                    <a:pt x="0" y="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1" y="14"/>
                    <a:pt x="32" y="12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174"/>
            <p:cNvSpPr>
              <a:spLocks/>
            </p:cNvSpPr>
            <p:nvPr/>
          </p:nvSpPr>
          <p:spPr bwMode="auto">
            <a:xfrm>
              <a:off x="1405815" y="3968869"/>
              <a:ext cx="168027" cy="91320"/>
            </a:xfrm>
            <a:custGeom>
              <a:avLst/>
              <a:gdLst>
                <a:gd name="T0" fmla="*/ 30 w 32"/>
                <a:gd name="T1" fmla="*/ 0 h 17"/>
                <a:gd name="T2" fmla="*/ 0 w 32"/>
                <a:gd name="T3" fmla="*/ 12 h 17"/>
                <a:gd name="T4" fmla="*/ 2 w 32"/>
                <a:gd name="T5" fmla="*/ 17 h 17"/>
                <a:gd name="T6" fmla="*/ 32 w 32"/>
                <a:gd name="T7" fmla="*/ 5 h 17"/>
                <a:gd name="T8" fmla="*/ 30 w 32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" y="14"/>
                    <a:pt x="2" y="16"/>
                    <a:pt x="2" y="1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3"/>
                    <a:pt x="30" y="2"/>
                    <a:pt x="3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175"/>
            <p:cNvSpPr>
              <a:spLocks/>
            </p:cNvSpPr>
            <p:nvPr/>
          </p:nvSpPr>
          <p:spPr bwMode="auto">
            <a:xfrm>
              <a:off x="1347371" y="2829210"/>
              <a:ext cx="168027" cy="76709"/>
            </a:xfrm>
            <a:custGeom>
              <a:avLst/>
              <a:gdLst>
                <a:gd name="T0" fmla="*/ 2 w 32"/>
                <a:gd name="T1" fmla="*/ 0 h 15"/>
                <a:gd name="T2" fmla="*/ 0 w 32"/>
                <a:gd name="T3" fmla="*/ 6 h 15"/>
                <a:gd name="T4" fmla="*/ 31 w 32"/>
                <a:gd name="T5" fmla="*/ 15 h 15"/>
                <a:gd name="T6" fmla="*/ 32 w 32"/>
                <a:gd name="T7" fmla="*/ 10 h 15"/>
                <a:gd name="T8" fmla="*/ 2 w 3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5">
                  <a:moveTo>
                    <a:pt x="2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3"/>
                    <a:pt x="32" y="11"/>
                    <a:pt x="32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176"/>
            <p:cNvSpPr>
              <a:spLocks/>
            </p:cNvSpPr>
            <p:nvPr/>
          </p:nvSpPr>
          <p:spPr bwMode="auto">
            <a:xfrm>
              <a:off x="1347371" y="3822759"/>
              <a:ext cx="168027" cy="73055"/>
            </a:xfrm>
            <a:custGeom>
              <a:avLst/>
              <a:gdLst>
                <a:gd name="T0" fmla="*/ 31 w 32"/>
                <a:gd name="T1" fmla="*/ 0 h 14"/>
                <a:gd name="T2" fmla="*/ 0 w 32"/>
                <a:gd name="T3" fmla="*/ 9 h 14"/>
                <a:gd name="T4" fmla="*/ 2 w 32"/>
                <a:gd name="T5" fmla="*/ 14 h 14"/>
                <a:gd name="T6" fmla="*/ 32 w 32"/>
                <a:gd name="T7" fmla="*/ 4 h 14"/>
                <a:gd name="T8" fmla="*/ 31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1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2"/>
                    <a:pt x="2" y="1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3"/>
                    <a:pt x="31" y="1"/>
                    <a:pt x="3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177"/>
            <p:cNvSpPr>
              <a:spLocks/>
            </p:cNvSpPr>
            <p:nvPr/>
          </p:nvSpPr>
          <p:spPr bwMode="auto">
            <a:xfrm>
              <a:off x="1303538" y="3000888"/>
              <a:ext cx="175332" cy="58444"/>
            </a:xfrm>
            <a:custGeom>
              <a:avLst/>
              <a:gdLst>
                <a:gd name="T0" fmla="*/ 1 w 33"/>
                <a:gd name="T1" fmla="*/ 0 h 11"/>
                <a:gd name="T2" fmla="*/ 0 w 33"/>
                <a:gd name="T3" fmla="*/ 5 h 11"/>
                <a:gd name="T4" fmla="*/ 32 w 33"/>
                <a:gd name="T5" fmla="*/ 11 h 11"/>
                <a:gd name="T6" fmla="*/ 33 w 33"/>
                <a:gd name="T7" fmla="*/ 6 h 11"/>
                <a:gd name="T8" fmla="*/ 1 w 3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1">
                  <a:moveTo>
                    <a:pt x="1" y="0"/>
                  </a:moveTo>
                  <a:cubicBezTo>
                    <a:pt x="1" y="1"/>
                    <a:pt x="1" y="3"/>
                    <a:pt x="0" y="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9"/>
                    <a:pt x="32" y="8"/>
                    <a:pt x="33" y="6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178"/>
            <p:cNvSpPr>
              <a:spLocks/>
            </p:cNvSpPr>
            <p:nvPr/>
          </p:nvSpPr>
          <p:spPr bwMode="auto">
            <a:xfrm>
              <a:off x="1303538" y="3665690"/>
              <a:ext cx="175332" cy="62098"/>
            </a:xfrm>
            <a:custGeom>
              <a:avLst/>
              <a:gdLst>
                <a:gd name="T0" fmla="*/ 32 w 33"/>
                <a:gd name="T1" fmla="*/ 0 h 12"/>
                <a:gd name="T2" fmla="*/ 0 w 33"/>
                <a:gd name="T3" fmla="*/ 6 h 12"/>
                <a:gd name="T4" fmla="*/ 1 w 33"/>
                <a:gd name="T5" fmla="*/ 12 h 12"/>
                <a:gd name="T6" fmla="*/ 33 w 33"/>
                <a:gd name="T7" fmla="*/ 5 h 12"/>
                <a:gd name="T8" fmla="*/ 32 w 3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2">
                  <a:moveTo>
                    <a:pt x="32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" y="8"/>
                    <a:pt x="1" y="10"/>
                    <a:pt x="1" y="12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4"/>
                    <a:pt x="32" y="2"/>
                    <a:pt x="3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179"/>
            <p:cNvSpPr>
              <a:spLocks/>
            </p:cNvSpPr>
            <p:nvPr/>
          </p:nvSpPr>
          <p:spPr bwMode="auto">
            <a:xfrm>
              <a:off x="1285275" y="3176220"/>
              <a:ext cx="168027" cy="40181"/>
            </a:xfrm>
            <a:custGeom>
              <a:avLst/>
              <a:gdLst>
                <a:gd name="T0" fmla="*/ 0 w 32"/>
                <a:gd name="T1" fmla="*/ 0 h 8"/>
                <a:gd name="T2" fmla="*/ 0 w 32"/>
                <a:gd name="T3" fmla="*/ 5 h 8"/>
                <a:gd name="T4" fmla="*/ 31 w 32"/>
                <a:gd name="T5" fmla="*/ 8 h 8"/>
                <a:gd name="T6" fmla="*/ 32 w 32"/>
                <a:gd name="T7" fmla="*/ 3 h 8"/>
                <a:gd name="T8" fmla="*/ 0 w 3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6"/>
                    <a:pt x="32" y="5"/>
                    <a:pt x="32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180"/>
            <p:cNvSpPr>
              <a:spLocks/>
            </p:cNvSpPr>
            <p:nvPr/>
          </p:nvSpPr>
          <p:spPr bwMode="auto">
            <a:xfrm>
              <a:off x="1285275" y="3504968"/>
              <a:ext cx="168027" cy="47487"/>
            </a:xfrm>
            <a:custGeom>
              <a:avLst/>
              <a:gdLst>
                <a:gd name="T0" fmla="*/ 31 w 32"/>
                <a:gd name="T1" fmla="*/ 0 h 9"/>
                <a:gd name="T2" fmla="*/ 0 w 32"/>
                <a:gd name="T3" fmla="*/ 3 h 9"/>
                <a:gd name="T4" fmla="*/ 0 w 32"/>
                <a:gd name="T5" fmla="*/ 9 h 9"/>
                <a:gd name="T6" fmla="*/ 32 w 32"/>
                <a:gd name="T7" fmla="*/ 5 h 9"/>
                <a:gd name="T8" fmla="*/ 31 w 3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9">
                  <a:moveTo>
                    <a:pt x="3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4"/>
                    <a:pt x="32" y="2"/>
                    <a:pt x="3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181"/>
            <p:cNvSpPr>
              <a:spLocks/>
            </p:cNvSpPr>
            <p:nvPr/>
          </p:nvSpPr>
          <p:spPr bwMode="auto">
            <a:xfrm>
              <a:off x="1274316" y="3347901"/>
              <a:ext cx="168027" cy="25570"/>
            </a:xfrm>
            <a:custGeom>
              <a:avLst/>
              <a:gdLst>
                <a:gd name="T0" fmla="*/ 0 w 32"/>
                <a:gd name="T1" fmla="*/ 0 h 5"/>
                <a:gd name="T2" fmla="*/ 0 w 32"/>
                <a:gd name="T3" fmla="*/ 5 h 5"/>
                <a:gd name="T4" fmla="*/ 0 w 32"/>
                <a:gd name="T5" fmla="*/ 5 h 5"/>
                <a:gd name="T6" fmla="*/ 32 w 32"/>
                <a:gd name="T7" fmla="*/ 5 h 5"/>
                <a:gd name="T8" fmla="*/ 32 w 32"/>
                <a:gd name="T9" fmla="*/ 5 h 5"/>
                <a:gd name="T10" fmla="*/ 32 w 32"/>
                <a:gd name="T11" fmla="*/ 0 h 5"/>
                <a:gd name="T12" fmla="*/ 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0" y="0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2" y="2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291"/>
            <p:cNvSpPr>
              <a:spLocks/>
            </p:cNvSpPr>
            <p:nvPr/>
          </p:nvSpPr>
          <p:spPr bwMode="auto">
            <a:xfrm>
              <a:off x="1058805" y="5440928"/>
              <a:ext cx="25568" cy="18265"/>
            </a:xfrm>
            <a:custGeom>
              <a:avLst/>
              <a:gdLst>
                <a:gd name="T0" fmla="*/ 3 w 5"/>
                <a:gd name="T1" fmla="*/ 0 h 3"/>
                <a:gd name="T2" fmla="*/ 0 w 5"/>
                <a:gd name="T3" fmla="*/ 0 h 3"/>
                <a:gd name="T4" fmla="*/ 4 w 5"/>
                <a:gd name="T5" fmla="*/ 3 h 3"/>
                <a:gd name="T6" fmla="*/ 5 w 5"/>
                <a:gd name="T7" fmla="*/ 2 h 3"/>
                <a:gd name="T8" fmla="*/ 3 w 5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33" name="组合 332"/>
            <p:cNvGrpSpPr/>
            <p:nvPr/>
          </p:nvGrpSpPr>
          <p:grpSpPr>
            <a:xfrm>
              <a:off x="594320" y="877051"/>
              <a:ext cx="4989661" cy="4992840"/>
              <a:chOff x="174838" y="498750"/>
              <a:chExt cx="5734825" cy="5738479"/>
            </a:xfrm>
          </p:grpSpPr>
          <p:sp>
            <p:nvSpPr>
              <p:cNvPr id="330" name="Freeform 290"/>
              <p:cNvSpPr>
                <a:spLocks noEditPoints="1"/>
              </p:cNvSpPr>
              <p:nvPr/>
            </p:nvSpPr>
            <p:spPr bwMode="auto">
              <a:xfrm>
                <a:off x="174838" y="498750"/>
                <a:ext cx="5734825" cy="4942178"/>
              </a:xfrm>
              <a:custGeom>
                <a:avLst/>
                <a:gdLst>
                  <a:gd name="T0" fmla="*/ 171 w 1091"/>
                  <a:gd name="T1" fmla="*/ 940 h 940"/>
                  <a:gd name="T2" fmla="*/ 932 w 1091"/>
                  <a:gd name="T3" fmla="*/ 931 h 940"/>
                  <a:gd name="T4" fmla="*/ 109 w 1091"/>
                  <a:gd name="T5" fmla="*/ 874 h 940"/>
                  <a:gd name="T6" fmla="*/ 990 w 1091"/>
                  <a:gd name="T7" fmla="*/ 858 h 940"/>
                  <a:gd name="T8" fmla="*/ 990 w 1091"/>
                  <a:gd name="T9" fmla="*/ 858 h 940"/>
                  <a:gd name="T10" fmla="*/ 93 w 1091"/>
                  <a:gd name="T11" fmla="*/ 847 h 940"/>
                  <a:gd name="T12" fmla="*/ 1009 w 1091"/>
                  <a:gd name="T13" fmla="*/ 833 h 940"/>
                  <a:gd name="T14" fmla="*/ 46 w 1091"/>
                  <a:gd name="T15" fmla="*/ 766 h 940"/>
                  <a:gd name="T16" fmla="*/ 1050 w 1091"/>
                  <a:gd name="T17" fmla="*/ 749 h 940"/>
                  <a:gd name="T18" fmla="*/ 1050 w 1091"/>
                  <a:gd name="T19" fmla="*/ 749 h 940"/>
                  <a:gd name="T20" fmla="*/ 37 w 1091"/>
                  <a:gd name="T21" fmla="*/ 737 h 940"/>
                  <a:gd name="T22" fmla="*/ 1062 w 1091"/>
                  <a:gd name="T23" fmla="*/ 721 h 940"/>
                  <a:gd name="T24" fmla="*/ 9 w 1091"/>
                  <a:gd name="T25" fmla="*/ 648 h 940"/>
                  <a:gd name="T26" fmla="*/ 1083 w 1091"/>
                  <a:gd name="T27" fmla="*/ 630 h 940"/>
                  <a:gd name="T28" fmla="*/ 1083 w 1091"/>
                  <a:gd name="T29" fmla="*/ 630 h 940"/>
                  <a:gd name="T30" fmla="*/ 6 w 1091"/>
                  <a:gd name="T31" fmla="*/ 617 h 940"/>
                  <a:gd name="T32" fmla="*/ 1089 w 1091"/>
                  <a:gd name="T33" fmla="*/ 599 h 940"/>
                  <a:gd name="T34" fmla="*/ 0 w 1091"/>
                  <a:gd name="T35" fmla="*/ 555 h 940"/>
                  <a:gd name="T36" fmla="*/ 1090 w 1091"/>
                  <a:gd name="T37" fmla="*/ 506 h 940"/>
                  <a:gd name="T38" fmla="*/ 1090 w 1091"/>
                  <a:gd name="T39" fmla="*/ 506 h 940"/>
                  <a:gd name="T40" fmla="*/ 8 w 1091"/>
                  <a:gd name="T41" fmla="*/ 462 h 940"/>
                  <a:gd name="T42" fmla="*/ 1085 w 1091"/>
                  <a:gd name="T43" fmla="*/ 475 h 940"/>
                  <a:gd name="T44" fmla="*/ 12 w 1091"/>
                  <a:gd name="T45" fmla="*/ 431 h 940"/>
                  <a:gd name="T46" fmla="*/ 1067 w 1091"/>
                  <a:gd name="T47" fmla="*/ 384 h 940"/>
                  <a:gd name="T48" fmla="*/ 1067 w 1091"/>
                  <a:gd name="T49" fmla="*/ 384 h 940"/>
                  <a:gd name="T50" fmla="*/ 41 w 1091"/>
                  <a:gd name="T51" fmla="*/ 343 h 940"/>
                  <a:gd name="T52" fmla="*/ 1055 w 1091"/>
                  <a:gd name="T53" fmla="*/ 355 h 940"/>
                  <a:gd name="T54" fmla="*/ 52 w 1091"/>
                  <a:gd name="T55" fmla="*/ 312 h 940"/>
                  <a:gd name="T56" fmla="*/ 68 w 1091"/>
                  <a:gd name="T57" fmla="*/ 285 h 940"/>
                  <a:gd name="T58" fmla="*/ 1030 w 1091"/>
                  <a:gd name="T59" fmla="*/ 298 h 940"/>
                  <a:gd name="T60" fmla="*/ 82 w 1091"/>
                  <a:gd name="T61" fmla="*/ 258 h 940"/>
                  <a:gd name="T62" fmla="*/ 982 w 1091"/>
                  <a:gd name="T63" fmla="*/ 218 h 940"/>
                  <a:gd name="T64" fmla="*/ 982 w 1091"/>
                  <a:gd name="T65" fmla="*/ 218 h 940"/>
                  <a:gd name="T66" fmla="*/ 139 w 1091"/>
                  <a:gd name="T67" fmla="*/ 184 h 940"/>
                  <a:gd name="T68" fmla="*/ 961 w 1091"/>
                  <a:gd name="T69" fmla="*/ 195 h 940"/>
                  <a:gd name="T70" fmla="*/ 159 w 1091"/>
                  <a:gd name="T71" fmla="*/ 160 h 940"/>
                  <a:gd name="T72" fmla="*/ 896 w 1091"/>
                  <a:gd name="T73" fmla="*/ 128 h 940"/>
                  <a:gd name="T74" fmla="*/ 896 w 1091"/>
                  <a:gd name="T75" fmla="*/ 128 h 940"/>
                  <a:gd name="T76" fmla="*/ 232 w 1091"/>
                  <a:gd name="T77" fmla="*/ 101 h 940"/>
                  <a:gd name="T78" fmla="*/ 871 w 1091"/>
                  <a:gd name="T79" fmla="*/ 110 h 940"/>
                  <a:gd name="T80" fmla="*/ 257 w 1091"/>
                  <a:gd name="T81" fmla="*/ 83 h 940"/>
                  <a:gd name="T82" fmla="*/ 793 w 1091"/>
                  <a:gd name="T83" fmla="*/ 59 h 940"/>
                  <a:gd name="T84" fmla="*/ 793 w 1091"/>
                  <a:gd name="T85" fmla="*/ 59 h 940"/>
                  <a:gd name="T86" fmla="*/ 341 w 1091"/>
                  <a:gd name="T87" fmla="*/ 42 h 940"/>
                  <a:gd name="T88" fmla="*/ 764 w 1091"/>
                  <a:gd name="T89" fmla="*/ 48 h 940"/>
                  <a:gd name="T90" fmla="*/ 369 w 1091"/>
                  <a:gd name="T91" fmla="*/ 29 h 940"/>
                  <a:gd name="T92" fmla="*/ 676 w 1091"/>
                  <a:gd name="T93" fmla="*/ 16 h 940"/>
                  <a:gd name="T94" fmla="*/ 676 w 1091"/>
                  <a:gd name="T95" fmla="*/ 16 h 940"/>
                  <a:gd name="T96" fmla="*/ 460 w 1091"/>
                  <a:gd name="T97" fmla="*/ 9 h 940"/>
                  <a:gd name="T98" fmla="*/ 645 w 1091"/>
                  <a:gd name="T99" fmla="*/ 11 h 940"/>
                  <a:gd name="T100" fmla="*/ 491 w 1091"/>
                  <a:gd name="T101" fmla="*/ 3 h 940"/>
                  <a:gd name="T102" fmla="*/ 553 w 1091"/>
                  <a:gd name="T103" fmla="*/ 0 h 940"/>
                  <a:gd name="T104" fmla="*/ 553 w 1091"/>
                  <a:gd name="T105" fmla="*/ 0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91" h="940">
                    <a:moveTo>
                      <a:pt x="151" y="920"/>
                    </a:moveTo>
                    <a:cubicBezTo>
                      <a:pt x="150" y="921"/>
                      <a:pt x="150" y="921"/>
                      <a:pt x="150" y="921"/>
                    </a:cubicBezTo>
                    <a:cubicBezTo>
                      <a:pt x="156" y="928"/>
                      <a:pt x="162" y="934"/>
                      <a:pt x="168" y="940"/>
                    </a:cubicBezTo>
                    <a:cubicBezTo>
                      <a:pt x="171" y="940"/>
                      <a:pt x="171" y="940"/>
                      <a:pt x="171" y="940"/>
                    </a:cubicBezTo>
                    <a:cubicBezTo>
                      <a:pt x="164" y="934"/>
                      <a:pt x="158" y="927"/>
                      <a:pt x="151" y="920"/>
                    </a:cubicBezTo>
                    <a:moveTo>
                      <a:pt x="952" y="907"/>
                    </a:moveTo>
                    <a:cubicBezTo>
                      <a:pt x="945" y="914"/>
                      <a:pt x="938" y="922"/>
                      <a:pt x="931" y="929"/>
                    </a:cubicBezTo>
                    <a:cubicBezTo>
                      <a:pt x="932" y="931"/>
                      <a:pt x="932" y="931"/>
                      <a:pt x="932" y="931"/>
                    </a:cubicBezTo>
                    <a:cubicBezTo>
                      <a:pt x="940" y="923"/>
                      <a:pt x="947" y="916"/>
                      <a:pt x="954" y="908"/>
                    </a:cubicBezTo>
                    <a:cubicBezTo>
                      <a:pt x="952" y="907"/>
                      <a:pt x="952" y="907"/>
                      <a:pt x="952" y="907"/>
                    </a:cubicBezTo>
                    <a:moveTo>
                      <a:pt x="111" y="873"/>
                    </a:moveTo>
                    <a:cubicBezTo>
                      <a:pt x="109" y="874"/>
                      <a:pt x="109" y="874"/>
                      <a:pt x="109" y="874"/>
                    </a:cubicBezTo>
                    <a:cubicBezTo>
                      <a:pt x="116" y="882"/>
                      <a:pt x="122" y="890"/>
                      <a:pt x="129" y="898"/>
                    </a:cubicBezTo>
                    <a:cubicBezTo>
                      <a:pt x="130" y="897"/>
                      <a:pt x="130" y="897"/>
                      <a:pt x="130" y="897"/>
                    </a:cubicBezTo>
                    <a:cubicBezTo>
                      <a:pt x="124" y="889"/>
                      <a:pt x="117" y="881"/>
                      <a:pt x="111" y="873"/>
                    </a:cubicBezTo>
                    <a:moveTo>
                      <a:pt x="990" y="858"/>
                    </a:moveTo>
                    <a:cubicBezTo>
                      <a:pt x="985" y="866"/>
                      <a:pt x="978" y="875"/>
                      <a:pt x="972" y="883"/>
                    </a:cubicBezTo>
                    <a:cubicBezTo>
                      <a:pt x="974" y="884"/>
                      <a:pt x="974" y="884"/>
                      <a:pt x="974" y="884"/>
                    </a:cubicBezTo>
                    <a:cubicBezTo>
                      <a:pt x="980" y="876"/>
                      <a:pt x="986" y="868"/>
                      <a:pt x="992" y="859"/>
                    </a:cubicBezTo>
                    <a:cubicBezTo>
                      <a:pt x="990" y="858"/>
                      <a:pt x="990" y="858"/>
                      <a:pt x="990" y="858"/>
                    </a:cubicBezTo>
                    <a:moveTo>
                      <a:pt x="77" y="821"/>
                    </a:moveTo>
                    <a:cubicBezTo>
                      <a:pt x="75" y="822"/>
                      <a:pt x="75" y="822"/>
                      <a:pt x="75" y="822"/>
                    </a:cubicBezTo>
                    <a:cubicBezTo>
                      <a:pt x="80" y="831"/>
                      <a:pt x="86" y="840"/>
                      <a:pt x="91" y="848"/>
                    </a:cubicBezTo>
                    <a:cubicBezTo>
                      <a:pt x="93" y="847"/>
                      <a:pt x="93" y="847"/>
                      <a:pt x="93" y="847"/>
                    </a:cubicBezTo>
                    <a:cubicBezTo>
                      <a:pt x="87" y="839"/>
                      <a:pt x="82" y="830"/>
                      <a:pt x="77" y="821"/>
                    </a:cubicBezTo>
                    <a:moveTo>
                      <a:pt x="1023" y="805"/>
                    </a:moveTo>
                    <a:cubicBezTo>
                      <a:pt x="1018" y="814"/>
                      <a:pt x="1013" y="823"/>
                      <a:pt x="1008" y="832"/>
                    </a:cubicBezTo>
                    <a:cubicBezTo>
                      <a:pt x="1009" y="833"/>
                      <a:pt x="1009" y="833"/>
                      <a:pt x="1009" y="833"/>
                    </a:cubicBezTo>
                    <a:cubicBezTo>
                      <a:pt x="1015" y="824"/>
                      <a:pt x="1020" y="815"/>
                      <a:pt x="1025" y="806"/>
                    </a:cubicBezTo>
                    <a:cubicBezTo>
                      <a:pt x="1023" y="805"/>
                      <a:pt x="1023" y="805"/>
                      <a:pt x="1023" y="805"/>
                    </a:cubicBezTo>
                    <a:moveTo>
                      <a:pt x="48" y="766"/>
                    </a:moveTo>
                    <a:cubicBezTo>
                      <a:pt x="46" y="766"/>
                      <a:pt x="46" y="766"/>
                      <a:pt x="46" y="766"/>
                    </a:cubicBezTo>
                    <a:cubicBezTo>
                      <a:pt x="51" y="776"/>
                      <a:pt x="55" y="785"/>
                      <a:pt x="60" y="795"/>
                    </a:cubicBezTo>
                    <a:cubicBezTo>
                      <a:pt x="62" y="794"/>
                      <a:pt x="62" y="794"/>
                      <a:pt x="62" y="794"/>
                    </a:cubicBezTo>
                    <a:cubicBezTo>
                      <a:pt x="57" y="784"/>
                      <a:pt x="53" y="775"/>
                      <a:pt x="48" y="766"/>
                    </a:cubicBezTo>
                    <a:moveTo>
                      <a:pt x="1050" y="749"/>
                    </a:moveTo>
                    <a:cubicBezTo>
                      <a:pt x="1046" y="759"/>
                      <a:pt x="1042" y="768"/>
                      <a:pt x="1037" y="778"/>
                    </a:cubicBezTo>
                    <a:cubicBezTo>
                      <a:pt x="1039" y="778"/>
                      <a:pt x="1039" y="778"/>
                      <a:pt x="1039" y="778"/>
                    </a:cubicBezTo>
                    <a:cubicBezTo>
                      <a:pt x="1043" y="769"/>
                      <a:pt x="1048" y="759"/>
                      <a:pt x="1051" y="750"/>
                    </a:cubicBezTo>
                    <a:cubicBezTo>
                      <a:pt x="1050" y="749"/>
                      <a:pt x="1050" y="749"/>
                      <a:pt x="1050" y="749"/>
                    </a:cubicBezTo>
                    <a:moveTo>
                      <a:pt x="27" y="707"/>
                    </a:moveTo>
                    <a:cubicBezTo>
                      <a:pt x="25" y="708"/>
                      <a:pt x="25" y="708"/>
                      <a:pt x="25" y="708"/>
                    </a:cubicBezTo>
                    <a:cubicBezTo>
                      <a:pt x="28" y="718"/>
                      <a:pt x="31" y="728"/>
                      <a:pt x="35" y="738"/>
                    </a:cubicBezTo>
                    <a:cubicBezTo>
                      <a:pt x="37" y="737"/>
                      <a:pt x="37" y="737"/>
                      <a:pt x="37" y="737"/>
                    </a:cubicBezTo>
                    <a:cubicBezTo>
                      <a:pt x="33" y="727"/>
                      <a:pt x="30" y="717"/>
                      <a:pt x="27" y="707"/>
                    </a:cubicBezTo>
                    <a:moveTo>
                      <a:pt x="1070" y="690"/>
                    </a:moveTo>
                    <a:cubicBezTo>
                      <a:pt x="1067" y="700"/>
                      <a:pt x="1064" y="710"/>
                      <a:pt x="1060" y="720"/>
                    </a:cubicBezTo>
                    <a:cubicBezTo>
                      <a:pt x="1062" y="721"/>
                      <a:pt x="1062" y="721"/>
                      <a:pt x="1062" y="721"/>
                    </a:cubicBezTo>
                    <a:cubicBezTo>
                      <a:pt x="1066" y="711"/>
                      <a:pt x="1069" y="701"/>
                      <a:pt x="1072" y="691"/>
                    </a:cubicBezTo>
                    <a:cubicBezTo>
                      <a:pt x="1070" y="690"/>
                      <a:pt x="1070" y="690"/>
                      <a:pt x="1070" y="690"/>
                    </a:cubicBezTo>
                    <a:moveTo>
                      <a:pt x="11" y="647"/>
                    </a:moveTo>
                    <a:cubicBezTo>
                      <a:pt x="9" y="648"/>
                      <a:pt x="9" y="648"/>
                      <a:pt x="9" y="648"/>
                    </a:cubicBezTo>
                    <a:cubicBezTo>
                      <a:pt x="11" y="658"/>
                      <a:pt x="14" y="668"/>
                      <a:pt x="16" y="678"/>
                    </a:cubicBezTo>
                    <a:cubicBezTo>
                      <a:pt x="18" y="678"/>
                      <a:pt x="18" y="678"/>
                      <a:pt x="18" y="678"/>
                    </a:cubicBezTo>
                    <a:cubicBezTo>
                      <a:pt x="16" y="668"/>
                      <a:pt x="13" y="657"/>
                      <a:pt x="11" y="647"/>
                    </a:cubicBezTo>
                    <a:moveTo>
                      <a:pt x="1083" y="630"/>
                    </a:moveTo>
                    <a:cubicBezTo>
                      <a:pt x="1081" y="640"/>
                      <a:pt x="1079" y="650"/>
                      <a:pt x="1077" y="660"/>
                    </a:cubicBezTo>
                    <a:cubicBezTo>
                      <a:pt x="1079" y="661"/>
                      <a:pt x="1079" y="661"/>
                      <a:pt x="1079" y="661"/>
                    </a:cubicBezTo>
                    <a:cubicBezTo>
                      <a:pt x="1081" y="651"/>
                      <a:pt x="1083" y="640"/>
                      <a:pt x="1085" y="630"/>
                    </a:cubicBezTo>
                    <a:cubicBezTo>
                      <a:pt x="1083" y="630"/>
                      <a:pt x="1083" y="630"/>
                      <a:pt x="1083" y="630"/>
                    </a:cubicBezTo>
                    <a:moveTo>
                      <a:pt x="3" y="586"/>
                    </a:moveTo>
                    <a:cubicBezTo>
                      <a:pt x="1" y="586"/>
                      <a:pt x="1" y="586"/>
                      <a:pt x="1" y="586"/>
                    </a:cubicBezTo>
                    <a:cubicBezTo>
                      <a:pt x="2" y="596"/>
                      <a:pt x="3" y="607"/>
                      <a:pt x="4" y="617"/>
                    </a:cubicBezTo>
                    <a:cubicBezTo>
                      <a:pt x="6" y="617"/>
                      <a:pt x="6" y="617"/>
                      <a:pt x="6" y="617"/>
                    </a:cubicBezTo>
                    <a:cubicBezTo>
                      <a:pt x="5" y="606"/>
                      <a:pt x="4" y="596"/>
                      <a:pt x="3" y="586"/>
                    </a:cubicBezTo>
                    <a:moveTo>
                      <a:pt x="1089" y="568"/>
                    </a:moveTo>
                    <a:cubicBezTo>
                      <a:pt x="1088" y="578"/>
                      <a:pt x="1088" y="589"/>
                      <a:pt x="1087" y="599"/>
                    </a:cubicBezTo>
                    <a:cubicBezTo>
                      <a:pt x="1089" y="599"/>
                      <a:pt x="1089" y="599"/>
                      <a:pt x="1089" y="599"/>
                    </a:cubicBezTo>
                    <a:cubicBezTo>
                      <a:pt x="1090" y="589"/>
                      <a:pt x="1090" y="578"/>
                      <a:pt x="1091" y="568"/>
                    </a:cubicBezTo>
                    <a:cubicBezTo>
                      <a:pt x="1089" y="568"/>
                      <a:pt x="1089" y="568"/>
                      <a:pt x="1089" y="568"/>
                    </a:cubicBezTo>
                    <a:moveTo>
                      <a:pt x="0" y="524"/>
                    </a:moveTo>
                    <a:cubicBezTo>
                      <a:pt x="0" y="534"/>
                      <a:pt x="0" y="545"/>
                      <a:pt x="0" y="555"/>
                    </a:cubicBezTo>
                    <a:cubicBezTo>
                      <a:pt x="2" y="555"/>
                      <a:pt x="2" y="555"/>
                      <a:pt x="2" y="555"/>
                    </a:cubicBezTo>
                    <a:cubicBezTo>
                      <a:pt x="2" y="545"/>
                      <a:pt x="2" y="534"/>
                      <a:pt x="2" y="524"/>
                    </a:cubicBezTo>
                    <a:cubicBezTo>
                      <a:pt x="0" y="524"/>
                      <a:pt x="0" y="524"/>
                      <a:pt x="0" y="524"/>
                    </a:cubicBezTo>
                    <a:moveTo>
                      <a:pt x="1090" y="506"/>
                    </a:moveTo>
                    <a:cubicBezTo>
                      <a:pt x="1088" y="506"/>
                      <a:pt x="1088" y="506"/>
                      <a:pt x="1088" y="506"/>
                    </a:cubicBezTo>
                    <a:cubicBezTo>
                      <a:pt x="1088" y="516"/>
                      <a:pt x="1089" y="527"/>
                      <a:pt x="1089" y="537"/>
                    </a:cubicBezTo>
                    <a:cubicBezTo>
                      <a:pt x="1091" y="537"/>
                      <a:pt x="1091" y="537"/>
                      <a:pt x="1091" y="537"/>
                    </a:cubicBezTo>
                    <a:cubicBezTo>
                      <a:pt x="1091" y="527"/>
                      <a:pt x="1091" y="516"/>
                      <a:pt x="1090" y="506"/>
                    </a:cubicBezTo>
                    <a:moveTo>
                      <a:pt x="6" y="462"/>
                    </a:moveTo>
                    <a:cubicBezTo>
                      <a:pt x="5" y="472"/>
                      <a:pt x="3" y="482"/>
                      <a:pt x="2" y="493"/>
                    </a:cubicBezTo>
                    <a:cubicBezTo>
                      <a:pt x="4" y="493"/>
                      <a:pt x="4" y="493"/>
                      <a:pt x="4" y="493"/>
                    </a:cubicBezTo>
                    <a:cubicBezTo>
                      <a:pt x="5" y="483"/>
                      <a:pt x="7" y="472"/>
                      <a:pt x="8" y="462"/>
                    </a:cubicBezTo>
                    <a:cubicBezTo>
                      <a:pt x="6" y="462"/>
                      <a:pt x="6" y="462"/>
                      <a:pt x="6" y="462"/>
                    </a:cubicBezTo>
                    <a:moveTo>
                      <a:pt x="1082" y="444"/>
                    </a:moveTo>
                    <a:cubicBezTo>
                      <a:pt x="1080" y="445"/>
                      <a:pt x="1080" y="445"/>
                      <a:pt x="1080" y="445"/>
                    </a:cubicBezTo>
                    <a:cubicBezTo>
                      <a:pt x="1082" y="455"/>
                      <a:pt x="1083" y="465"/>
                      <a:pt x="1085" y="475"/>
                    </a:cubicBezTo>
                    <a:cubicBezTo>
                      <a:pt x="1087" y="475"/>
                      <a:pt x="1087" y="475"/>
                      <a:pt x="1087" y="475"/>
                    </a:cubicBezTo>
                    <a:cubicBezTo>
                      <a:pt x="1085" y="465"/>
                      <a:pt x="1084" y="454"/>
                      <a:pt x="1082" y="444"/>
                    </a:cubicBezTo>
                    <a:moveTo>
                      <a:pt x="19" y="401"/>
                    </a:moveTo>
                    <a:cubicBezTo>
                      <a:pt x="17" y="411"/>
                      <a:pt x="14" y="421"/>
                      <a:pt x="12" y="431"/>
                    </a:cubicBezTo>
                    <a:cubicBezTo>
                      <a:pt x="14" y="432"/>
                      <a:pt x="14" y="432"/>
                      <a:pt x="14" y="432"/>
                    </a:cubicBezTo>
                    <a:cubicBezTo>
                      <a:pt x="16" y="422"/>
                      <a:pt x="18" y="411"/>
                      <a:pt x="21" y="402"/>
                    </a:cubicBezTo>
                    <a:cubicBezTo>
                      <a:pt x="19" y="401"/>
                      <a:pt x="19" y="401"/>
                      <a:pt x="19" y="401"/>
                    </a:cubicBezTo>
                    <a:moveTo>
                      <a:pt x="1067" y="384"/>
                    </a:moveTo>
                    <a:cubicBezTo>
                      <a:pt x="1065" y="384"/>
                      <a:pt x="1065" y="384"/>
                      <a:pt x="1065" y="384"/>
                    </a:cubicBezTo>
                    <a:cubicBezTo>
                      <a:pt x="1068" y="394"/>
                      <a:pt x="1071" y="404"/>
                      <a:pt x="1073" y="414"/>
                    </a:cubicBezTo>
                    <a:cubicBezTo>
                      <a:pt x="1075" y="414"/>
                      <a:pt x="1075" y="414"/>
                      <a:pt x="1075" y="414"/>
                    </a:cubicBezTo>
                    <a:cubicBezTo>
                      <a:pt x="1072" y="404"/>
                      <a:pt x="1070" y="394"/>
                      <a:pt x="1067" y="384"/>
                    </a:cubicBezTo>
                    <a:moveTo>
                      <a:pt x="39" y="342"/>
                    </a:moveTo>
                    <a:cubicBezTo>
                      <a:pt x="35" y="352"/>
                      <a:pt x="32" y="361"/>
                      <a:pt x="28" y="371"/>
                    </a:cubicBezTo>
                    <a:cubicBezTo>
                      <a:pt x="30" y="372"/>
                      <a:pt x="30" y="372"/>
                      <a:pt x="30" y="372"/>
                    </a:cubicBezTo>
                    <a:cubicBezTo>
                      <a:pt x="34" y="362"/>
                      <a:pt x="37" y="352"/>
                      <a:pt x="41" y="343"/>
                    </a:cubicBezTo>
                    <a:cubicBezTo>
                      <a:pt x="39" y="342"/>
                      <a:pt x="39" y="342"/>
                      <a:pt x="39" y="342"/>
                    </a:cubicBezTo>
                    <a:moveTo>
                      <a:pt x="1045" y="325"/>
                    </a:moveTo>
                    <a:cubicBezTo>
                      <a:pt x="1043" y="326"/>
                      <a:pt x="1043" y="326"/>
                      <a:pt x="1043" y="326"/>
                    </a:cubicBezTo>
                    <a:cubicBezTo>
                      <a:pt x="1047" y="336"/>
                      <a:pt x="1051" y="345"/>
                      <a:pt x="1055" y="355"/>
                    </a:cubicBezTo>
                    <a:cubicBezTo>
                      <a:pt x="1057" y="354"/>
                      <a:pt x="1057" y="354"/>
                      <a:pt x="1057" y="354"/>
                    </a:cubicBezTo>
                    <a:cubicBezTo>
                      <a:pt x="1053" y="345"/>
                      <a:pt x="1049" y="335"/>
                      <a:pt x="1045" y="325"/>
                    </a:cubicBezTo>
                    <a:moveTo>
                      <a:pt x="66" y="284"/>
                    </a:moveTo>
                    <a:cubicBezTo>
                      <a:pt x="61" y="294"/>
                      <a:pt x="57" y="303"/>
                      <a:pt x="52" y="312"/>
                    </a:cubicBezTo>
                    <a:cubicBezTo>
                      <a:pt x="52" y="313"/>
                      <a:pt x="52" y="313"/>
                      <a:pt x="52" y="313"/>
                    </a:cubicBezTo>
                    <a:cubicBezTo>
                      <a:pt x="54" y="314"/>
                      <a:pt x="54" y="314"/>
                      <a:pt x="54" y="314"/>
                    </a:cubicBezTo>
                    <a:cubicBezTo>
                      <a:pt x="54" y="313"/>
                      <a:pt x="54" y="313"/>
                      <a:pt x="54" y="313"/>
                    </a:cubicBezTo>
                    <a:cubicBezTo>
                      <a:pt x="59" y="304"/>
                      <a:pt x="63" y="295"/>
                      <a:pt x="68" y="285"/>
                    </a:cubicBezTo>
                    <a:cubicBezTo>
                      <a:pt x="66" y="284"/>
                      <a:pt x="66" y="284"/>
                      <a:pt x="66" y="284"/>
                    </a:cubicBezTo>
                    <a:moveTo>
                      <a:pt x="1016" y="270"/>
                    </a:moveTo>
                    <a:cubicBezTo>
                      <a:pt x="1015" y="271"/>
                      <a:pt x="1015" y="271"/>
                      <a:pt x="1015" y="271"/>
                    </a:cubicBezTo>
                    <a:cubicBezTo>
                      <a:pt x="1020" y="280"/>
                      <a:pt x="1025" y="289"/>
                      <a:pt x="1030" y="298"/>
                    </a:cubicBezTo>
                    <a:cubicBezTo>
                      <a:pt x="1031" y="297"/>
                      <a:pt x="1031" y="297"/>
                      <a:pt x="1031" y="297"/>
                    </a:cubicBezTo>
                    <a:cubicBezTo>
                      <a:pt x="1027" y="288"/>
                      <a:pt x="1022" y="279"/>
                      <a:pt x="1016" y="270"/>
                    </a:cubicBezTo>
                    <a:moveTo>
                      <a:pt x="99" y="232"/>
                    </a:moveTo>
                    <a:cubicBezTo>
                      <a:pt x="93" y="240"/>
                      <a:pt x="87" y="249"/>
                      <a:pt x="82" y="258"/>
                    </a:cubicBezTo>
                    <a:cubicBezTo>
                      <a:pt x="84" y="259"/>
                      <a:pt x="84" y="259"/>
                      <a:pt x="84" y="259"/>
                    </a:cubicBezTo>
                    <a:cubicBezTo>
                      <a:pt x="89" y="250"/>
                      <a:pt x="95" y="241"/>
                      <a:pt x="101" y="233"/>
                    </a:cubicBezTo>
                    <a:cubicBezTo>
                      <a:pt x="99" y="232"/>
                      <a:pt x="99" y="232"/>
                      <a:pt x="99" y="232"/>
                    </a:cubicBezTo>
                    <a:moveTo>
                      <a:pt x="982" y="218"/>
                    </a:moveTo>
                    <a:cubicBezTo>
                      <a:pt x="980" y="219"/>
                      <a:pt x="980" y="219"/>
                      <a:pt x="980" y="219"/>
                    </a:cubicBezTo>
                    <a:cubicBezTo>
                      <a:pt x="987" y="227"/>
                      <a:pt x="993" y="236"/>
                      <a:pt x="998" y="245"/>
                    </a:cubicBezTo>
                    <a:cubicBezTo>
                      <a:pt x="1000" y="244"/>
                      <a:pt x="1000" y="244"/>
                      <a:pt x="1000" y="244"/>
                    </a:cubicBezTo>
                    <a:cubicBezTo>
                      <a:pt x="994" y="235"/>
                      <a:pt x="988" y="226"/>
                      <a:pt x="982" y="218"/>
                    </a:cubicBezTo>
                    <a:moveTo>
                      <a:pt x="138" y="183"/>
                    </a:moveTo>
                    <a:cubicBezTo>
                      <a:pt x="131" y="190"/>
                      <a:pt x="124" y="198"/>
                      <a:pt x="118" y="207"/>
                    </a:cubicBezTo>
                    <a:cubicBezTo>
                      <a:pt x="119" y="208"/>
                      <a:pt x="119" y="208"/>
                      <a:pt x="119" y="208"/>
                    </a:cubicBezTo>
                    <a:cubicBezTo>
                      <a:pt x="126" y="200"/>
                      <a:pt x="133" y="192"/>
                      <a:pt x="139" y="184"/>
                    </a:cubicBezTo>
                    <a:cubicBezTo>
                      <a:pt x="138" y="183"/>
                      <a:pt x="138" y="183"/>
                      <a:pt x="138" y="183"/>
                    </a:cubicBezTo>
                    <a:moveTo>
                      <a:pt x="942" y="170"/>
                    </a:moveTo>
                    <a:cubicBezTo>
                      <a:pt x="940" y="172"/>
                      <a:pt x="940" y="172"/>
                      <a:pt x="940" y="172"/>
                    </a:cubicBezTo>
                    <a:cubicBezTo>
                      <a:pt x="947" y="179"/>
                      <a:pt x="954" y="187"/>
                      <a:pt x="961" y="195"/>
                    </a:cubicBezTo>
                    <a:cubicBezTo>
                      <a:pt x="963" y="194"/>
                      <a:pt x="963" y="194"/>
                      <a:pt x="963" y="194"/>
                    </a:cubicBezTo>
                    <a:cubicBezTo>
                      <a:pt x="956" y="186"/>
                      <a:pt x="949" y="178"/>
                      <a:pt x="942" y="170"/>
                    </a:cubicBezTo>
                    <a:moveTo>
                      <a:pt x="182" y="139"/>
                    </a:moveTo>
                    <a:cubicBezTo>
                      <a:pt x="174" y="145"/>
                      <a:pt x="167" y="153"/>
                      <a:pt x="159" y="160"/>
                    </a:cubicBezTo>
                    <a:cubicBezTo>
                      <a:pt x="161" y="161"/>
                      <a:pt x="161" y="161"/>
                      <a:pt x="161" y="161"/>
                    </a:cubicBezTo>
                    <a:cubicBezTo>
                      <a:pt x="168" y="154"/>
                      <a:pt x="176" y="147"/>
                      <a:pt x="183" y="140"/>
                    </a:cubicBezTo>
                    <a:cubicBezTo>
                      <a:pt x="182" y="139"/>
                      <a:pt x="182" y="139"/>
                      <a:pt x="182" y="139"/>
                    </a:cubicBezTo>
                    <a:moveTo>
                      <a:pt x="896" y="128"/>
                    </a:moveTo>
                    <a:cubicBezTo>
                      <a:pt x="895" y="129"/>
                      <a:pt x="895" y="129"/>
                      <a:pt x="895" y="129"/>
                    </a:cubicBezTo>
                    <a:cubicBezTo>
                      <a:pt x="903" y="136"/>
                      <a:pt x="911" y="143"/>
                      <a:pt x="918" y="150"/>
                    </a:cubicBezTo>
                    <a:cubicBezTo>
                      <a:pt x="920" y="148"/>
                      <a:pt x="920" y="148"/>
                      <a:pt x="920" y="148"/>
                    </a:cubicBezTo>
                    <a:cubicBezTo>
                      <a:pt x="912" y="141"/>
                      <a:pt x="904" y="134"/>
                      <a:pt x="896" y="128"/>
                    </a:cubicBezTo>
                    <a:moveTo>
                      <a:pt x="231" y="100"/>
                    </a:moveTo>
                    <a:cubicBezTo>
                      <a:pt x="222" y="106"/>
                      <a:pt x="214" y="112"/>
                      <a:pt x="206" y="119"/>
                    </a:cubicBezTo>
                    <a:cubicBezTo>
                      <a:pt x="207" y="120"/>
                      <a:pt x="207" y="120"/>
                      <a:pt x="207" y="120"/>
                    </a:cubicBezTo>
                    <a:cubicBezTo>
                      <a:pt x="215" y="114"/>
                      <a:pt x="223" y="107"/>
                      <a:pt x="232" y="101"/>
                    </a:cubicBezTo>
                    <a:cubicBezTo>
                      <a:pt x="231" y="100"/>
                      <a:pt x="231" y="100"/>
                      <a:pt x="231" y="100"/>
                    </a:cubicBezTo>
                    <a:moveTo>
                      <a:pt x="846" y="90"/>
                    </a:moveTo>
                    <a:cubicBezTo>
                      <a:pt x="845" y="92"/>
                      <a:pt x="845" y="92"/>
                      <a:pt x="845" y="92"/>
                    </a:cubicBezTo>
                    <a:cubicBezTo>
                      <a:pt x="854" y="98"/>
                      <a:pt x="862" y="104"/>
                      <a:pt x="871" y="110"/>
                    </a:cubicBezTo>
                    <a:cubicBezTo>
                      <a:pt x="872" y="108"/>
                      <a:pt x="872" y="108"/>
                      <a:pt x="872" y="108"/>
                    </a:cubicBezTo>
                    <a:cubicBezTo>
                      <a:pt x="864" y="102"/>
                      <a:pt x="855" y="96"/>
                      <a:pt x="846" y="90"/>
                    </a:cubicBezTo>
                    <a:moveTo>
                      <a:pt x="284" y="67"/>
                    </a:moveTo>
                    <a:cubicBezTo>
                      <a:pt x="275" y="72"/>
                      <a:pt x="266" y="77"/>
                      <a:pt x="257" y="83"/>
                    </a:cubicBezTo>
                    <a:cubicBezTo>
                      <a:pt x="258" y="84"/>
                      <a:pt x="258" y="84"/>
                      <a:pt x="258" y="84"/>
                    </a:cubicBezTo>
                    <a:cubicBezTo>
                      <a:pt x="267" y="79"/>
                      <a:pt x="276" y="74"/>
                      <a:pt x="285" y="69"/>
                    </a:cubicBezTo>
                    <a:cubicBezTo>
                      <a:pt x="284" y="67"/>
                      <a:pt x="284" y="67"/>
                      <a:pt x="284" y="67"/>
                    </a:cubicBezTo>
                    <a:moveTo>
                      <a:pt x="793" y="59"/>
                    </a:moveTo>
                    <a:cubicBezTo>
                      <a:pt x="792" y="61"/>
                      <a:pt x="792" y="61"/>
                      <a:pt x="792" y="61"/>
                    </a:cubicBezTo>
                    <a:cubicBezTo>
                      <a:pt x="801" y="66"/>
                      <a:pt x="810" y="71"/>
                      <a:pt x="819" y="76"/>
                    </a:cubicBezTo>
                    <a:cubicBezTo>
                      <a:pt x="820" y="74"/>
                      <a:pt x="820" y="74"/>
                      <a:pt x="820" y="74"/>
                    </a:cubicBezTo>
                    <a:cubicBezTo>
                      <a:pt x="811" y="69"/>
                      <a:pt x="802" y="64"/>
                      <a:pt x="793" y="59"/>
                    </a:cubicBezTo>
                    <a:moveTo>
                      <a:pt x="340" y="40"/>
                    </a:moveTo>
                    <a:cubicBezTo>
                      <a:pt x="330" y="44"/>
                      <a:pt x="321" y="48"/>
                      <a:pt x="311" y="53"/>
                    </a:cubicBezTo>
                    <a:cubicBezTo>
                      <a:pt x="312" y="55"/>
                      <a:pt x="312" y="55"/>
                      <a:pt x="312" y="55"/>
                    </a:cubicBezTo>
                    <a:cubicBezTo>
                      <a:pt x="322" y="50"/>
                      <a:pt x="331" y="46"/>
                      <a:pt x="341" y="42"/>
                    </a:cubicBezTo>
                    <a:cubicBezTo>
                      <a:pt x="340" y="40"/>
                      <a:pt x="340" y="40"/>
                      <a:pt x="340" y="40"/>
                    </a:cubicBezTo>
                    <a:moveTo>
                      <a:pt x="736" y="34"/>
                    </a:moveTo>
                    <a:cubicBezTo>
                      <a:pt x="735" y="36"/>
                      <a:pt x="735" y="36"/>
                      <a:pt x="735" y="36"/>
                    </a:cubicBezTo>
                    <a:cubicBezTo>
                      <a:pt x="744" y="40"/>
                      <a:pt x="754" y="44"/>
                      <a:pt x="764" y="48"/>
                    </a:cubicBezTo>
                    <a:cubicBezTo>
                      <a:pt x="764" y="46"/>
                      <a:pt x="764" y="46"/>
                      <a:pt x="764" y="46"/>
                    </a:cubicBezTo>
                    <a:cubicBezTo>
                      <a:pt x="755" y="42"/>
                      <a:pt x="745" y="38"/>
                      <a:pt x="736" y="34"/>
                    </a:cubicBezTo>
                    <a:moveTo>
                      <a:pt x="399" y="20"/>
                    </a:moveTo>
                    <a:cubicBezTo>
                      <a:pt x="389" y="23"/>
                      <a:pt x="379" y="26"/>
                      <a:pt x="369" y="29"/>
                    </a:cubicBezTo>
                    <a:cubicBezTo>
                      <a:pt x="370" y="31"/>
                      <a:pt x="370" y="31"/>
                      <a:pt x="370" y="31"/>
                    </a:cubicBezTo>
                    <a:cubicBezTo>
                      <a:pt x="380" y="28"/>
                      <a:pt x="390" y="25"/>
                      <a:pt x="399" y="22"/>
                    </a:cubicBezTo>
                    <a:cubicBezTo>
                      <a:pt x="399" y="20"/>
                      <a:pt x="399" y="20"/>
                      <a:pt x="399" y="20"/>
                    </a:cubicBezTo>
                    <a:moveTo>
                      <a:pt x="676" y="16"/>
                    </a:moveTo>
                    <a:cubicBezTo>
                      <a:pt x="676" y="18"/>
                      <a:pt x="676" y="18"/>
                      <a:pt x="676" y="18"/>
                    </a:cubicBezTo>
                    <a:cubicBezTo>
                      <a:pt x="686" y="20"/>
                      <a:pt x="696" y="23"/>
                      <a:pt x="705" y="26"/>
                    </a:cubicBezTo>
                    <a:cubicBezTo>
                      <a:pt x="706" y="24"/>
                      <a:pt x="706" y="24"/>
                      <a:pt x="706" y="24"/>
                    </a:cubicBezTo>
                    <a:cubicBezTo>
                      <a:pt x="696" y="21"/>
                      <a:pt x="686" y="18"/>
                      <a:pt x="676" y="16"/>
                    </a:cubicBezTo>
                    <a:moveTo>
                      <a:pt x="460" y="7"/>
                    </a:moveTo>
                    <a:cubicBezTo>
                      <a:pt x="450" y="8"/>
                      <a:pt x="439" y="10"/>
                      <a:pt x="429" y="13"/>
                    </a:cubicBezTo>
                    <a:cubicBezTo>
                      <a:pt x="430" y="15"/>
                      <a:pt x="430" y="15"/>
                      <a:pt x="430" y="15"/>
                    </a:cubicBezTo>
                    <a:cubicBezTo>
                      <a:pt x="440" y="12"/>
                      <a:pt x="450" y="10"/>
                      <a:pt x="460" y="9"/>
                    </a:cubicBezTo>
                    <a:cubicBezTo>
                      <a:pt x="460" y="7"/>
                      <a:pt x="460" y="7"/>
                      <a:pt x="460" y="7"/>
                    </a:cubicBezTo>
                    <a:moveTo>
                      <a:pt x="615" y="4"/>
                    </a:moveTo>
                    <a:cubicBezTo>
                      <a:pt x="615" y="6"/>
                      <a:pt x="615" y="6"/>
                      <a:pt x="615" y="6"/>
                    </a:cubicBezTo>
                    <a:cubicBezTo>
                      <a:pt x="625" y="8"/>
                      <a:pt x="635" y="9"/>
                      <a:pt x="645" y="11"/>
                    </a:cubicBezTo>
                    <a:cubicBezTo>
                      <a:pt x="646" y="9"/>
                      <a:pt x="646" y="9"/>
                      <a:pt x="646" y="9"/>
                    </a:cubicBezTo>
                    <a:cubicBezTo>
                      <a:pt x="635" y="7"/>
                      <a:pt x="625" y="6"/>
                      <a:pt x="615" y="4"/>
                    </a:cubicBezTo>
                    <a:moveTo>
                      <a:pt x="522" y="0"/>
                    </a:moveTo>
                    <a:cubicBezTo>
                      <a:pt x="511" y="1"/>
                      <a:pt x="501" y="2"/>
                      <a:pt x="491" y="3"/>
                    </a:cubicBezTo>
                    <a:cubicBezTo>
                      <a:pt x="491" y="5"/>
                      <a:pt x="491" y="5"/>
                      <a:pt x="491" y="5"/>
                    </a:cubicBezTo>
                    <a:cubicBezTo>
                      <a:pt x="501" y="4"/>
                      <a:pt x="511" y="3"/>
                      <a:pt x="522" y="2"/>
                    </a:cubicBezTo>
                    <a:cubicBezTo>
                      <a:pt x="522" y="0"/>
                      <a:pt x="522" y="0"/>
                      <a:pt x="522" y="0"/>
                    </a:cubicBezTo>
                    <a:moveTo>
                      <a:pt x="553" y="0"/>
                    </a:moveTo>
                    <a:cubicBezTo>
                      <a:pt x="553" y="2"/>
                      <a:pt x="553" y="2"/>
                      <a:pt x="553" y="2"/>
                    </a:cubicBezTo>
                    <a:cubicBezTo>
                      <a:pt x="563" y="2"/>
                      <a:pt x="573" y="3"/>
                      <a:pt x="584" y="3"/>
                    </a:cubicBezTo>
                    <a:cubicBezTo>
                      <a:pt x="584" y="1"/>
                      <a:pt x="584" y="1"/>
                      <a:pt x="584" y="1"/>
                    </a:cubicBezTo>
                    <a:cubicBezTo>
                      <a:pt x="574" y="0"/>
                      <a:pt x="563" y="0"/>
                      <a:pt x="55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292"/>
              <p:cNvSpPr>
                <a:spLocks noEditPoints="1"/>
              </p:cNvSpPr>
              <p:nvPr/>
            </p:nvSpPr>
            <p:spPr bwMode="auto">
              <a:xfrm>
                <a:off x="1201261" y="5499373"/>
                <a:ext cx="3758684" cy="737856"/>
              </a:xfrm>
              <a:custGeom>
                <a:avLst/>
                <a:gdLst>
                  <a:gd name="T0" fmla="*/ 350 w 715"/>
                  <a:gd name="T1" fmla="*/ 138 h 140"/>
                  <a:gd name="T2" fmla="*/ 344 w 715"/>
                  <a:gd name="T3" fmla="*/ 140 h 140"/>
                  <a:gd name="T4" fmla="*/ 375 w 715"/>
                  <a:gd name="T5" fmla="*/ 140 h 140"/>
                  <a:gd name="T6" fmla="*/ 282 w 715"/>
                  <a:gd name="T7" fmla="*/ 134 h 140"/>
                  <a:gd name="T8" fmla="*/ 313 w 715"/>
                  <a:gd name="T9" fmla="*/ 139 h 140"/>
                  <a:gd name="T10" fmla="*/ 282 w 715"/>
                  <a:gd name="T11" fmla="*/ 134 h 140"/>
                  <a:gd name="T12" fmla="*/ 406 w 715"/>
                  <a:gd name="T13" fmla="*/ 135 h 140"/>
                  <a:gd name="T14" fmla="*/ 437 w 715"/>
                  <a:gd name="T15" fmla="*/ 133 h 140"/>
                  <a:gd name="T16" fmla="*/ 221 w 715"/>
                  <a:gd name="T17" fmla="*/ 123 h 140"/>
                  <a:gd name="T18" fmla="*/ 251 w 715"/>
                  <a:gd name="T19" fmla="*/ 131 h 140"/>
                  <a:gd name="T20" fmla="*/ 221 w 715"/>
                  <a:gd name="T21" fmla="*/ 123 h 140"/>
                  <a:gd name="T22" fmla="*/ 467 w 715"/>
                  <a:gd name="T23" fmla="*/ 126 h 140"/>
                  <a:gd name="T24" fmla="*/ 498 w 715"/>
                  <a:gd name="T25" fmla="*/ 120 h 140"/>
                  <a:gd name="T26" fmla="*/ 162 w 715"/>
                  <a:gd name="T27" fmla="*/ 104 h 140"/>
                  <a:gd name="T28" fmla="*/ 191 w 715"/>
                  <a:gd name="T29" fmla="*/ 116 h 140"/>
                  <a:gd name="T30" fmla="*/ 162 w 715"/>
                  <a:gd name="T31" fmla="*/ 104 h 140"/>
                  <a:gd name="T32" fmla="*/ 527 w 715"/>
                  <a:gd name="T33" fmla="*/ 109 h 140"/>
                  <a:gd name="T34" fmla="*/ 557 w 715"/>
                  <a:gd name="T35" fmla="*/ 100 h 140"/>
                  <a:gd name="T36" fmla="*/ 105 w 715"/>
                  <a:gd name="T37" fmla="*/ 80 h 140"/>
                  <a:gd name="T38" fmla="*/ 132 w 715"/>
                  <a:gd name="T39" fmla="*/ 95 h 140"/>
                  <a:gd name="T40" fmla="*/ 105 w 715"/>
                  <a:gd name="T41" fmla="*/ 80 h 140"/>
                  <a:gd name="T42" fmla="*/ 584 w 715"/>
                  <a:gd name="T43" fmla="*/ 85 h 140"/>
                  <a:gd name="T44" fmla="*/ 613 w 715"/>
                  <a:gd name="T45" fmla="*/ 73 h 140"/>
                  <a:gd name="T46" fmla="*/ 51 w 715"/>
                  <a:gd name="T47" fmla="*/ 49 h 140"/>
                  <a:gd name="T48" fmla="*/ 77 w 715"/>
                  <a:gd name="T49" fmla="*/ 67 h 140"/>
                  <a:gd name="T50" fmla="*/ 51 w 715"/>
                  <a:gd name="T51" fmla="*/ 49 h 140"/>
                  <a:gd name="T52" fmla="*/ 639 w 715"/>
                  <a:gd name="T53" fmla="*/ 56 h 140"/>
                  <a:gd name="T54" fmla="*/ 666 w 715"/>
                  <a:gd name="T55" fmla="*/ 40 h 140"/>
                  <a:gd name="T56" fmla="*/ 1 w 715"/>
                  <a:gd name="T57" fmla="*/ 12 h 140"/>
                  <a:gd name="T58" fmla="*/ 25 w 715"/>
                  <a:gd name="T59" fmla="*/ 32 h 140"/>
                  <a:gd name="T60" fmla="*/ 1 w 715"/>
                  <a:gd name="T61" fmla="*/ 12 h 140"/>
                  <a:gd name="T62" fmla="*/ 689 w 715"/>
                  <a:gd name="T63" fmla="*/ 20 h 140"/>
                  <a:gd name="T64" fmla="*/ 715 w 715"/>
                  <a:gd name="T65" fmla="*/ 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15" h="140">
                    <a:moveTo>
                      <a:pt x="375" y="138"/>
                    </a:moveTo>
                    <a:cubicBezTo>
                      <a:pt x="367" y="138"/>
                      <a:pt x="358" y="138"/>
                      <a:pt x="350" y="138"/>
                    </a:cubicBezTo>
                    <a:cubicBezTo>
                      <a:pt x="348" y="138"/>
                      <a:pt x="346" y="138"/>
                      <a:pt x="344" y="138"/>
                    </a:cubicBezTo>
                    <a:cubicBezTo>
                      <a:pt x="344" y="140"/>
                      <a:pt x="344" y="140"/>
                      <a:pt x="344" y="140"/>
                    </a:cubicBezTo>
                    <a:cubicBezTo>
                      <a:pt x="346" y="140"/>
                      <a:pt x="348" y="140"/>
                      <a:pt x="350" y="140"/>
                    </a:cubicBezTo>
                    <a:cubicBezTo>
                      <a:pt x="358" y="140"/>
                      <a:pt x="367" y="140"/>
                      <a:pt x="375" y="140"/>
                    </a:cubicBezTo>
                    <a:cubicBezTo>
                      <a:pt x="375" y="138"/>
                      <a:pt x="375" y="138"/>
                      <a:pt x="375" y="138"/>
                    </a:cubicBezTo>
                    <a:moveTo>
                      <a:pt x="282" y="134"/>
                    </a:moveTo>
                    <a:cubicBezTo>
                      <a:pt x="282" y="136"/>
                      <a:pt x="282" y="136"/>
                      <a:pt x="282" y="136"/>
                    </a:cubicBezTo>
                    <a:cubicBezTo>
                      <a:pt x="292" y="137"/>
                      <a:pt x="303" y="138"/>
                      <a:pt x="313" y="139"/>
                    </a:cubicBezTo>
                    <a:cubicBezTo>
                      <a:pt x="313" y="137"/>
                      <a:pt x="313" y="137"/>
                      <a:pt x="313" y="137"/>
                    </a:cubicBezTo>
                    <a:cubicBezTo>
                      <a:pt x="303" y="136"/>
                      <a:pt x="292" y="135"/>
                      <a:pt x="282" y="134"/>
                    </a:cubicBezTo>
                    <a:moveTo>
                      <a:pt x="437" y="131"/>
                    </a:moveTo>
                    <a:cubicBezTo>
                      <a:pt x="426" y="133"/>
                      <a:pt x="416" y="134"/>
                      <a:pt x="406" y="135"/>
                    </a:cubicBezTo>
                    <a:cubicBezTo>
                      <a:pt x="406" y="138"/>
                      <a:pt x="406" y="138"/>
                      <a:pt x="406" y="138"/>
                    </a:cubicBezTo>
                    <a:cubicBezTo>
                      <a:pt x="416" y="136"/>
                      <a:pt x="427" y="135"/>
                      <a:pt x="437" y="133"/>
                    </a:cubicBezTo>
                    <a:cubicBezTo>
                      <a:pt x="437" y="131"/>
                      <a:pt x="437" y="131"/>
                      <a:pt x="437" y="131"/>
                    </a:cubicBezTo>
                    <a:moveTo>
                      <a:pt x="221" y="123"/>
                    </a:moveTo>
                    <a:cubicBezTo>
                      <a:pt x="221" y="125"/>
                      <a:pt x="221" y="125"/>
                      <a:pt x="221" y="125"/>
                    </a:cubicBezTo>
                    <a:cubicBezTo>
                      <a:pt x="231" y="127"/>
                      <a:pt x="241" y="129"/>
                      <a:pt x="251" y="131"/>
                    </a:cubicBezTo>
                    <a:cubicBezTo>
                      <a:pt x="251" y="129"/>
                      <a:pt x="251" y="129"/>
                      <a:pt x="251" y="129"/>
                    </a:cubicBezTo>
                    <a:cubicBezTo>
                      <a:pt x="241" y="127"/>
                      <a:pt x="231" y="125"/>
                      <a:pt x="221" y="123"/>
                    </a:cubicBezTo>
                    <a:moveTo>
                      <a:pt x="497" y="118"/>
                    </a:moveTo>
                    <a:cubicBezTo>
                      <a:pt x="487" y="121"/>
                      <a:pt x="477" y="123"/>
                      <a:pt x="467" y="126"/>
                    </a:cubicBezTo>
                    <a:cubicBezTo>
                      <a:pt x="467" y="128"/>
                      <a:pt x="467" y="128"/>
                      <a:pt x="467" y="128"/>
                    </a:cubicBezTo>
                    <a:cubicBezTo>
                      <a:pt x="478" y="125"/>
                      <a:pt x="488" y="123"/>
                      <a:pt x="498" y="120"/>
                    </a:cubicBezTo>
                    <a:cubicBezTo>
                      <a:pt x="497" y="118"/>
                      <a:pt x="497" y="118"/>
                      <a:pt x="497" y="118"/>
                    </a:cubicBezTo>
                    <a:moveTo>
                      <a:pt x="162" y="104"/>
                    </a:moveTo>
                    <a:cubicBezTo>
                      <a:pt x="161" y="106"/>
                      <a:pt x="161" y="106"/>
                      <a:pt x="161" y="106"/>
                    </a:cubicBezTo>
                    <a:cubicBezTo>
                      <a:pt x="171" y="110"/>
                      <a:pt x="181" y="113"/>
                      <a:pt x="191" y="116"/>
                    </a:cubicBezTo>
                    <a:cubicBezTo>
                      <a:pt x="191" y="114"/>
                      <a:pt x="191" y="114"/>
                      <a:pt x="191" y="114"/>
                    </a:cubicBezTo>
                    <a:cubicBezTo>
                      <a:pt x="181" y="111"/>
                      <a:pt x="171" y="108"/>
                      <a:pt x="162" y="104"/>
                    </a:cubicBezTo>
                    <a:moveTo>
                      <a:pt x="556" y="98"/>
                    </a:moveTo>
                    <a:cubicBezTo>
                      <a:pt x="546" y="102"/>
                      <a:pt x="537" y="106"/>
                      <a:pt x="527" y="109"/>
                    </a:cubicBezTo>
                    <a:cubicBezTo>
                      <a:pt x="527" y="111"/>
                      <a:pt x="527" y="111"/>
                      <a:pt x="527" y="111"/>
                    </a:cubicBezTo>
                    <a:cubicBezTo>
                      <a:pt x="537" y="107"/>
                      <a:pt x="547" y="104"/>
                      <a:pt x="557" y="100"/>
                    </a:cubicBezTo>
                    <a:cubicBezTo>
                      <a:pt x="556" y="98"/>
                      <a:pt x="556" y="98"/>
                      <a:pt x="556" y="98"/>
                    </a:cubicBezTo>
                    <a:moveTo>
                      <a:pt x="105" y="80"/>
                    </a:moveTo>
                    <a:cubicBezTo>
                      <a:pt x="104" y="81"/>
                      <a:pt x="104" y="81"/>
                      <a:pt x="104" y="81"/>
                    </a:cubicBezTo>
                    <a:cubicBezTo>
                      <a:pt x="113" y="86"/>
                      <a:pt x="123" y="91"/>
                      <a:pt x="132" y="95"/>
                    </a:cubicBezTo>
                    <a:cubicBezTo>
                      <a:pt x="133" y="93"/>
                      <a:pt x="133" y="93"/>
                      <a:pt x="133" y="93"/>
                    </a:cubicBezTo>
                    <a:cubicBezTo>
                      <a:pt x="124" y="89"/>
                      <a:pt x="114" y="84"/>
                      <a:pt x="105" y="80"/>
                    </a:cubicBezTo>
                    <a:moveTo>
                      <a:pt x="612" y="71"/>
                    </a:moveTo>
                    <a:cubicBezTo>
                      <a:pt x="603" y="76"/>
                      <a:pt x="594" y="81"/>
                      <a:pt x="584" y="85"/>
                    </a:cubicBezTo>
                    <a:cubicBezTo>
                      <a:pt x="585" y="87"/>
                      <a:pt x="585" y="87"/>
                      <a:pt x="585" y="87"/>
                    </a:cubicBezTo>
                    <a:cubicBezTo>
                      <a:pt x="594" y="83"/>
                      <a:pt x="604" y="78"/>
                      <a:pt x="613" y="73"/>
                    </a:cubicBezTo>
                    <a:cubicBezTo>
                      <a:pt x="612" y="71"/>
                      <a:pt x="612" y="71"/>
                      <a:pt x="612" y="71"/>
                    </a:cubicBezTo>
                    <a:moveTo>
                      <a:pt x="51" y="49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9" y="56"/>
                      <a:pt x="68" y="61"/>
                      <a:pt x="77" y="67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69" y="60"/>
                      <a:pt x="60" y="54"/>
                      <a:pt x="51" y="49"/>
                    </a:cubicBezTo>
                    <a:moveTo>
                      <a:pt x="665" y="38"/>
                    </a:moveTo>
                    <a:cubicBezTo>
                      <a:pt x="656" y="44"/>
                      <a:pt x="647" y="50"/>
                      <a:pt x="639" y="56"/>
                    </a:cubicBezTo>
                    <a:cubicBezTo>
                      <a:pt x="640" y="57"/>
                      <a:pt x="640" y="57"/>
                      <a:pt x="640" y="57"/>
                    </a:cubicBezTo>
                    <a:cubicBezTo>
                      <a:pt x="649" y="52"/>
                      <a:pt x="657" y="46"/>
                      <a:pt x="666" y="40"/>
                    </a:cubicBezTo>
                    <a:cubicBezTo>
                      <a:pt x="665" y="38"/>
                      <a:pt x="665" y="38"/>
                      <a:pt x="665" y="38"/>
                    </a:cubicBezTo>
                    <a:moveTo>
                      <a:pt x="1" y="12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8" y="20"/>
                      <a:pt x="16" y="26"/>
                      <a:pt x="25" y="3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18" y="25"/>
                      <a:pt x="9" y="18"/>
                      <a:pt x="1" y="12"/>
                    </a:cubicBezTo>
                    <a:moveTo>
                      <a:pt x="713" y="0"/>
                    </a:moveTo>
                    <a:cubicBezTo>
                      <a:pt x="706" y="7"/>
                      <a:pt x="698" y="13"/>
                      <a:pt x="689" y="20"/>
                    </a:cubicBezTo>
                    <a:cubicBezTo>
                      <a:pt x="691" y="21"/>
                      <a:pt x="691" y="21"/>
                      <a:pt x="691" y="21"/>
                    </a:cubicBezTo>
                    <a:cubicBezTo>
                      <a:pt x="699" y="15"/>
                      <a:pt x="707" y="8"/>
                      <a:pt x="715" y="1"/>
                    </a:cubicBezTo>
                    <a:cubicBezTo>
                      <a:pt x="713" y="0"/>
                      <a:pt x="713" y="0"/>
                      <a:pt x="713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336" name="直接连接符 335"/>
          <p:cNvCxnSpPr/>
          <p:nvPr/>
        </p:nvCxnSpPr>
        <p:spPr>
          <a:xfrm>
            <a:off x="6990568" y="3257328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/>
          <p:cNvCxnSpPr/>
          <p:nvPr/>
        </p:nvCxnSpPr>
        <p:spPr>
          <a:xfrm>
            <a:off x="6990568" y="4301026"/>
            <a:ext cx="282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文本框 339"/>
          <p:cNvSpPr txBox="1"/>
          <p:nvPr/>
        </p:nvSpPr>
        <p:spPr>
          <a:xfrm>
            <a:off x="2335265" y="2790528"/>
            <a:ext cx="1423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迷你简幼线" panose="03000509000000000000" pitchFamily="65" charset="-122"/>
                <a:ea typeface="迷你简幼线" panose="03000509000000000000" pitchFamily="65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3126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5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95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45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3" grpId="0"/>
      <p:bldP spid="134" grpId="0"/>
      <p:bldP spid="262" grpId="0"/>
      <p:bldP spid="263" grpId="0"/>
      <p:bldP spid="3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cxnSpLocks/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RDD</a:t>
            </a:r>
            <a:r>
              <a:rPr lang="zh-CN" altLang="en-US" sz="2400" dirty="0">
                <a:latin typeface="Agency FB" panose="020B0503020202020204" pitchFamily="34" charset="0"/>
              </a:rPr>
              <a:t>运行原理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CBED83-E7BB-4DDE-851F-6C82A52F0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556792"/>
            <a:ext cx="1065718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dirty="0"/>
              <a:t>Spark</a:t>
            </a:r>
            <a:r>
              <a:rPr lang="zh-CN" altLang="en-US" sz="2400" dirty="0"/>
              <a:t>采用</a:t>
            </a:r>
            <a:r>
              <a:rPr lang="en-US" altLang="zh-CN" sz="2400" dirty="0"/>
              <a:t>RDD</a:t>
            </a:r>
            <a:r>
              <a:rPr lang="zh-CN" altLang="en-US" sz="2400" dirty="0"/>
              <a:t>以后能够实现高效计算的原因主要在于：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/>
              <a:t>高效的容错性</a:t>
            </a:r>
            <a:endParaRPr lang="en-US" altLang="zh-CN" sz="2400" dirty="0"/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zh-CN" altLang="en-US" sz="2400" dirty="0"/>
              <a:t>现有容错机制：</a:t>
            </a:r>
            <a:r>
              <a:rPr lang="zh-CN" altLang="zh-CN" sz="2400" dirty="0"/>
              <a:t>数据复制或者记录日志</a:t>
            </a:r>
            <a:endParaRPr lang="en-US" altLang="zh-CN" sz="2400" dirty="0"/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RDD</a:t>
            </a:r>
            <a:r>
              <a:rPr lang="zh-CN" altLang="en-US" sz="2400" dirty="0"/>
              <a:t>：血缘关系、重新计算丢失分区、无需回滚系统、重算过程在不同节点之间并行、只记录粗粒度的操作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zh-CN" sz="2400" dirty="0"/>
              <a:t>中间结果持久化到内存</a:t>
            </a:r>
            <a:r>
              <a:rPr lang="zh-CN" altLang="en-US" sz="2400" dirty="0"/>
              <a:t>，</a:t>
            </a:r>
            <a:r>
              <a:rPr lang="zh-CN" altLang="zh-CN" sz="2400" dirty="0"/>
              <a:t>数据在内存中的多个</a:t>
            </a:r>
            <a:r>
              <a:rPr lang="en-US" altLang="zh-CN" sz="2400" dirty="0"/>
              <a:t>RDD</a:t>
            </a:r>
            <a:r>
              <a:rPr lang="zh-CN" altLang="zh-CN" sz="2400" dirty="0"/>
              <a:t>操作之间进行传递</a:t>
            </a:r>
            <a:r>
              <a:rPr lang="zh-CN" altLang="en-US" sz="2400" dirty="0"/>
              <a:t>，</a:t>
            </a:r>
            <a:r>
              <a:rPr lang="zh-CN" altLang="zh-CN" sz="2400" dirty="0"/>
              <a:t>避免了不必要的读写磁盘开销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）存放的数据可以是</a:t>
            </a:r>
            <a:r>
              <a:rPr lang="en-US" altLang="zh-CN" sz="2400" dirty="0"/>
              <a:t>Java</a:t>
            </a:r>
            <a:r>
              <a:rPr lang="zh-CN" altLang="en-US" sz="2400" dirty="0"/>
              <a:t>对象，避免了不必要的对象序列化和反序列化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90ED5231-AD70-4AA1-B5A3-AB1ACB7BE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08" y="1175792"/>
            <a:ext cx="2514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/>
              <a:t>3.RDD</a:t>
            </a:r>
            <a:r>
              <a:rPr lang="zh-CN" altLang="zh-CN" sz="2400" b="1"/>
              <a:t>特性</a:t>
            </a:r>
            <a:endParaRPr lang="zh-CN" altLang="zh-CN" sz="2400"/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cxnSpLocks/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RDD</a:t>
            </a:r>
            <a:r>
              <a:rPr lang="zh-CN" altLang="en-US" sz="2400" dirty="0">
                <a:latin typeface="Agency FB" panose="020B0503020202020204" pitchFamily="34" charset="0"/>
              </a:rPr>
              <a:t>运行原理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C1A67B-CD9B-478B-B3A0-AF101C425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8896" y="1930400"/>
            <a:ext cx="21336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/>
              <a:t>窄依赖表现为一个父</a:t>
            </a:r>
            <a:r>
              <a:rPr lang="en-US" altLang="zh-CN"/>
              <a:t>RDD</a:t>
            </a:r>
            <a:r>
              <a:rPr lang="zh-CN" altLang="zh-CN"/>
              <a:t>的分区对应于一个子</a:t>
            </a:r>
            <a:r>
              <a:rPr lang="en-US" altLang="zh-CN"/>
              <a:t>RDD</a:t>
            </a:r>
            <a:r>
              <a:rPr lang="zh-CN" altLang="zh-CN"/>
              <a:t>的分区或多个父</a:t>
            </a:r>
            <a:r>
              <a:rPr lang="en-US" altLang="zh-CN"/>
              <a:t>RDD</a:t>
            </a:r>
            <a:r>
              <a:rPr lang="zh-CN" altLang="zh-CN"/>
              <a:t>的分区对应于一个子</a:t>
            </a:r>
            <a:r>
              <a:rPr lang="en-US" altLang="zh-CN"/>
              <a:t>RDD</a:t>
            </a:r>
            <a:r>
              <a:rPr lang="zh-CN" altLang="zh-CN"/>
              <a:t>的分区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/>
              <a:t>宽依赖则表现为存在一个父</a:t>
            </a:r>
            <a:r>
              <a:rPr lang="en-US" altLang="zh-CN"/>
              <a:t>RDD</a:t>
            </a:r>
            <a:r>
              <a:rPr lang="zh-CN" altLang="zh-CN"/>
              <a:t>的一个分区对应一个子</a:t>
            </a:r>
            <a:r>
              <a:rPr lang="en-US" altLang="zh-CN"/>
              <a:t>RDD</a:t>
            </a:r>
            <a:r>
              <a:rPr lang="zh-CN" altLang="zh-CN"/>
              <a:t>的多个分区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FC0878-6C57-4276-8976-81BA38940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363662"/>
            <a:ext cx="65532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F5BC7CA-1F48-4B34-BD74-7FF8B8D17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696" y="6164262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zh-CN" dirty="0"/>
              <a:t>窄依赖与宽依赖的区别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98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cxnSpLocks/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RDD</a:t>
            </a:r>
            <a:r>
              <a:rPr lang="zh-CN" altLang="en-US" sz="2400" dirty="0">
                <a:latin typeface="Agency FB" panose="020B0503020202020204" pitchFamily="34" charset="0"/>
              </a:rPr>
              <a:t>运行原理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2D1EC6F-02E3-425B-B847-ABFB411E3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888105"/>
            <a:ext cx="1044116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dirty="0"/>
              <a:t>Spark</a:t>
            </a:r>
            <a:r>
              <a:rPr lang="zh-CN" altLang="zh-CN" sz="2400" dirty="0"/>
              <a:t>通过分析各个</a:t>
            </a:r>
            <a:r>
              <a:rPr lang="en-US" altLang="zh-CN" sz="2400" dirty="0"/>
              <a:t>RDD</a:t>
            </a:r>
            <a:r>
              <a:rPr lang="zh-CN" altLang="zh-CN" sz="2400" dirty="0"/>
              <a:t>的依赖关系生成了</a:t>
            </a:r>
            <a:r>
              <a:rPr lang="en-US" altLang="zh-CN" sz="2400" dirty="0"/>
              <a:t>DAG</a:t>
            </a:r>
            <a:r>
              <a:rPr lang="zh-CN" altLang="zh-CN" sz="2400" dirty="0"/>
              <a:t>，再通过分析各个</a:t>
            </a:r>
            <a:r>
              <a:rPr lang="en-US" altLang="zh-CN" sz="2400" dirty="0"/>
              <a:t>RDD</a:t>
            </a:r>
            <a:r>
              <a:rPr lang="zh-CN" altLang="zh-CN" sz="2400" dirty="0"/>
              <a:t>中的分区之间的依赖关系来决定如何划分</a:t>
            </a:r>
            <a:r>
              <a:rPr lang="en-US" altLang="zh-CN" sz="2400" dirty="0"/>
              <a:t>Stage</a:t>
            </a:r>
            <a:r>
              <a:rPr lang="zh-CN" altLang="zh-CN" sz="2400" dirty="0"/>
              <a:t>，具体划分方法是：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400" dirty="0"/>
              <a:t>在</a:t>
            </a:r>
            <a:r>
              <a:rPr lang="en-US" altLang="zh-CN" sz="2400" dirty="0"/>
              <a:t>DAG</a:t>
            </a:r>
            <a:r>
              <a:rPr lang="zh-CN" altLang="zh-CN" sz="2400" dirty="0"/>
              <a:t>中进行反向解析，遇到宽依赖就断开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400" dirty="0"/>
              <a:t>遇到窄依赖就把当前的</a:t>
            </a:r>
            <a:r>
              <a:rPr lang="en-US" altLang="zh-CN" sz="2400" dirty="0"/>
              <a:t>RDD</a:t>
            </a:r>
            <a:r>
              <a:rPr lang="zh-CN" altLang="zh-CN" sz="2400" dirty="0"/>
              <a:t>加入到</a:t>
            </a:r>
            <a:r>
              <a:rPr lang="en-US" altLang="zh-CN" sz="2400" dirty="0"/>
              <a:t>Stage</a:t>
            </a:r>
            <a:r>
              <a:rPr lang="zh-CN" altLang="zh-CN" sz="2400" dirty="0"/>
              <a:t>中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400" dirty="0"/>
              <a:t>将窄依赖尽量划分在同一个</a:t>
            </a:r>
            <a:r>
              <a:rPr lang="en-US" altLang="zh-CN" sz="2400" dirty="0"/>
              <a:t>Stage</a:t>
            </a:r>
            <a:r>
              <a:rPr lang="zh-CN" altLang="zh-CN" sz="2400" dirty="0"/>
              <a:t>中，可以实现流水线计算</a:t>
            </a:r>
            <a:endParaRPr lang="zh-CN" altLang="en-US" sz="2400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FB96089-05AD-4BDF-931B-086E9F55F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16" y="1340418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/>
              <a:t>5.Stage</a:t>
            </a:r>
            <a:r>
              <a:rPr lang="zh-CN" altLang="en-US" sz="2400" b="1"/>
              <a:t>的划分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7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cxnSpLocks/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RDD</a:t>
            </a:r>
            <a:r>
              <a:rPr lang="zh-CN" altLang="en-US" sz="2400" dirty="0">
                <a:latin typeface="Agency FB" panose="020B0503020202020204" pitchFamily="34" charset="0"/>
              </a:rPr>
              <a:t>运行原理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FB96089-05AD-4BDF-931B-086E9F55F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16" y="1340418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/>
              <a:t>5.Stage</a:t>
            </a:r>
            <a:r>
              <a:rPr lang="zh-CN" altLang="en-US" sz="2400" b="1"/>
              <a:t>的划分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A37B68-6337-4FDF-AD01-3303852D0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1248343"/>
            <a:ext cx="609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/>
              <a:t>被分成三个</a:t>
            </a:r>
            <a:r>
              <a:rPr lang="en-US" altLang="zh-CN"/>
              <a:t>Stage</a:t>
            </a:r>
            <a:r>
              <a:rPr lang="zh-CN" altLang="en-US"/>
              <a:t>，</a:t>
            </a:r>
            <a:r>
              <a:rPr lang="zh-CN" altLang="zh-CN"/>
              <a:t>在</a:t>
            </a:r>
            <a:r>
              <a:rPr lang="en-US" altLang="zh-CN"/>
              <a:t>Stage2</a:t>
            </a:r>
            <a:r>
              <a:rPr lang="zh-CN" altLang="zh-CN"/>
              <a:t>中，从</a:t>
            </a:r>
            <a:r>
              <a:rPr lang="en-US" altLang="zh-CN"/>
              <a:t>map</a:t>
            </a:r>
            <a:r>
              <a:rPr lang="zh-CN" altLang="zh-CN"/>
              <a:t>到</a:t>
            </a:r>
            <a:r>
              <a:rPr lang="en-US" altLang="zh-CN"/>
              <a:t>union</a:t>
            </a:r>
            <a:r>
              <a:rPr lang="zh-CN" altLang="zh-CN"/>
              <a:t>都是窄依赖，这两步操作可以形成一个流水线操作</a:t>
            </a:r>
            <a:endParaRPr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41E999-D684-4C45-AEE8-DCB46AD29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621" y="6253983"/>
            <a:ext cx="525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zh-CN" dirty="0"/>
              <a:t>根据</a:t>
            </a:r>
            <a:r>
              <a:rPr lang="en-US" altLang="zh-CN" dirty="0"/>
              <a:t>RDD</a:t>
            </a:r>
            <a:r>
              <a:rPr lang="zh-CN" altLang="zh-CN" dirty="0"/>
              <a:t>分区的依赖关系划分</a:t>
            </a:r>
            <a:r>
              <a:rPr lang="en-US" altLang="zh-CN" dirty="0"/>
              <a:t>Stage</a:t>
            </a:r>
            <a:endParaRPr lang="zh-CN" altLang="en-US" dirty="0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CFCF04F4-286E-45EC-A6BA-B46E72D42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035075"/>
            <a:ext cx="6553200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3CCDCD3-CC49-4D13-ADEE-AE93B595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9072" y="2111275"/>
            <a:ext cx="1981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en-US" b="1"/>
              <a:t>流水线操作实例</a:t>
            </a:r>
            <a:endParaRPr lang="en-US" altLang="zh-CN" b="1"/>
          </a:p>
          <a:p>
            <a:pPr eaLnBrk="1" hangingPunct="1"/>
            <a:r>
              <a:rPr lang="zh-CN" altLang="en-US"/>
              <a:t>分区</a:t>
            </a:r>
            <a:r>
              <a:rPr lang="en-US" altLang="zh-CN"/>
              <a:t>7</a:t>
            </a:r>
            <a:r>
              <a:rPr lang="zh-CN" altLang="en-US"/>
              <a:t>通过</a:t>
            </a:r>
            <a:r>
              <a:rPr lang="en-US" altLang="zh-CN"/>
              <a:t>map</a:t>
            </a:r>
            <a:r>
              <a:rPr lang="zh-CN" altLang="en-US"/>
              <a:t>操作生成的分区</a:t>
            </a:r>
            <a:r>
              <a:rPr lang="en-US" altLang="zh-CN"/>
              <a:t>9</a:t>
            </a:r>
            <a:r>
              <a:rPr lang="zh-CN" altLang="en-US"/>
              <a:t>，可以不用等待分区</a:t>
            </a:r>
            <a:r>
              <a:rPr lang="en-US" altLang="zh-CN"/>
              <a:t>8</a:t>
            </a:r>
            <a:r>
              <a:rPr lang="zh-CN" altLang="en-US"/>
              <a:t>到分区</a:t>
            </a:r>
            <a:r>
              <a:rPr lang="en-US" altLang="zh-CN"/>
              <a:t>10</a:t>
            </a:r>
            <a:r>
              <a:rPr lang="zh-CN" altLang="en-US"/>
              <a:t>这个</a:t>
            </a:r>
            <a:r>
              <a:rPr lang="en-US" altLang="zh-CN"/>
              <a:t>map</a:t>
            </a:r>
            <a:r>
              <a:rPr lang="zh-CN" altLang="en-US"/>
              <a:t>操作的计算结束，而是继续进行</a:t>
            </a:r>
            <a:r>
              <a:rPr lang="en-US" altLang="zh-CN"/>
              <a:t>union</a:t>
            </a:r>
            <a:r>
              <a:rPr lang="zh-CN" altLang="en-US"/>
              <a:t>操作，得到分区</a:t>
            </a:r>
            <a:r>
              <a:rPr lang="en-US" altLang="zh-CN"/>
              <a:t>13</a:t>
            </a:r>
            <a:r>
              <a:rPr lang="zh-CN" altLang="en-US"/>
              <a:t>，这样流水线执行大大提高了计算的效率</a:t>
            </a:r>
          </a:p>
        </p:txBody>
      </p:sp>
    </p:spTree>
    <p:extLst>
      <p:ext uri="{BB962C8B-B14F-4D97-AF65-F5344CB8AC3E}">
        <p14:creationId xmlns:p14="http://schemas.microsoft.com/office/powerpoint/2010/main" val="218751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cxnSpLocks/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RDD</a:t>
            </a:r>
            <a:r>
              <a:rPr lang="zh-CN" altLang="en-US" sz="2400" dirty="0">
                <a:latin typeface="Agency FB" panose="020B0503020202020204" pitchFamily="34" charset="0"/>
              </a:rPr>
              <a:t>运行原理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FB96089-05AD-4BDF-931B-086E9F55F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16" y="1340418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400" b="1"/>
              <a:t>5.Stage</a:t>
            </a:r>
            <a:r>
              <a:rPr lang="zh-CN" altLang="en-US" sz="2400" b="1"/>
              <a:t>的划分</a:t>
            </a:r>
            <a:endParaRPr lang="zh-CN" alt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3FDA6187-CB78-4F9B-91DB-AE984672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16" y="2157684"/>
            <a:ext cx="1058936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000"/>
              <a:t>Stage</a:t>
            </a:r>
            <a:r>
              <a:rPr lang="zh-CN" altLang="zh-CN" sz="2000"/>
              <a:t>的类型包括两种：</a:t>
            </a:r>
            <a:r>
              <a:rPr lang="en-US" altLang="zh-CN" sz="2000"/>
              <a:t>ShuffleMapStage</a:t>
            </a:r>
            <a:r>
              <a:rPr lang="zh-CN" altLang="zh-CN" sz="2000"/>
              <a:t>和</a:t>
            </a:r>
            <a:r>
              <a:rPr lang="en-US" altLang="zh-CN" sz="2000"/>
              <a:t>ResultStage</a:t>
            </a:r>
            <a:r>
              <a:rPr lang="zh-CN" altLang="zh-CN" sz="2000"/>
              <a:t>，具体如下：</a:t>
            </a:r>
          </a:p>
          <a:p>
            <a:pPr eaLnBrk="1" hangingPunct="1"/>
            <a:r>
              <a:rPr lang="zh-CN" altLang="zh-CN" sz="2000"/>
              <a:t>（</a:t>
            </a:r>
            <a:r>
              <a:rPr lang="en-US" altLang="zh-CN" sz="2000"/>
              <a:t>1</a:t>
            </a:r>
            <a:r>
              <a:rPr lang="zh-CN" altLang="zh-CN" sz="2000"/>
              <a:t>）</a:t>
            </a:r>
            <a:r>
              <a:rPr lang="en-US" altLang="zh-CN" sz="2000"/>
              <a:t>ShuffleMapStage</a:t>
            </a:r>
            <a:r>
              <a:rPr lang="zh-CN" altLang="zh-CN" sz="2000"/>
              <a:t>：不是最终的</a:t>
            </a:r>
            <a:r>
              <a:rPr lang="en-US" altLang="zh-CN" sz="2000"/>
              <a:t>Stage</a:t>
            </a:r>
            <a:r>
              <a:rPr lang="zh-CN" altLang="zh-CN" sz="2000"/>
              <a:t>，在它之后还有其他</a:t>
            </a:r>
            <a:r>
              <a:rPr lang="en-US" altLang="zh-CN" sz="2000"/>
              <a:t>Stage</a:t>
            </a:r>
            <a:r>
              <a:rPr lang="zh-CN" altLang="zh-CN" sz="2000"/>
              <a:t>，所以，它的输出一定需要经过</a:t>
            </a:r>
            <a:r>
              <a:rPr lang="en-US" altLang="zh-CN" sz="2000"/>
              <a:t>Shuffle</a:t>
            </a:r>
            <a:r>
              <a:rPr lang="zh-CN" altLang="zh-CN" sz="2000"/>
              <a:t>过程，并作为后续</a:t>
            </a:r>
            <a:r>
              <a:rPr lang="en-US" altLang="zh-CN" sz="2000"/>
              <a:t>Stage</a:t>
            </a:r>
            <a:r>
              <a:rPr lang="zh-CN" altLang="zh-CN" sz="2000"/>
              <a:t>的输入；这种</a:t>
            </a:r>
            <a:r>
              <a:rPr lang="en-US" altLang="zh-CN" sz="2000"/>
              <a:t>Stage</a:t>
            </a:r>
            <a:r>
              <a:rPr lang="zh-CN" altLang="zh-CN" sz="2000"/>
              <a:t>是以</a:t>
            </a:r>
            <a:r>
              <a:rPr lang="en-US" altLang="zh-CN" sz="2000"/>
              <a:t>Shuffle</a:t>
            </a:r>
            <a:r>
              <a:rPr lang="zh-CN" altLang="zh-CN" sz="2000"/>
              <a:t>为输出边界，其输入边界可以是从外部获取数据，也可以是另一个</a:t>
            </a:r>
            <a:r>
              <a:rPr lang="en-US" altLang="zh-CN" sz="2000"/>
              <a:t>ShuffleMapStage</a:t>
            </a:r>
            <a:r>
              <a:rPr lang="zh-CN" altLang="zh-CN" sz="2000"/>
              <a:t>的输出，其输出可以是另一个</a:t>
            </a:r>
            <a:r>
              <a:rPr lang="en-US" altLang="zh-CN" sz="2000"/>
              <a:t>Stage</a:t>
            </a:r>
            <a:r>
              <a:rPr lang="zh-CN" altLang="zh-CN" sz="2000"/>
              <a:t>的开始；在一个</a:t>
            </a:r>
            <a:r>
              <a:rPr lang="en-US" altLang="zh-CN" sz="2000"/>
              <a:t>Job</a:t>
            </a:r>
            <a:r>
              <a:rPr lang="zh-CN" altLang="zh-CN" sz="2000"/>
              <a:t>里可能有该类型的</a:t>
            </a:r>
            <a:r>
              <a:rPr lang="en-US" altLang="zh-CN" sz="2000"/>
              <a:t>Stage</a:t>
            </a:r>
            <a:r>
              <a:rPr lang="zh-CN" altLang="zh-CN" sz="2000"/>
              <a:t>，也可能没有该类型</a:t>
            </a:r>
            <a:r>
              <a:rPr lang="en-US" altLang="zh-CN" sz="2000"/>
              <a:t>Stage</a:t>
            </a:r>
            <a:r>
              <a:rPr lang="zh-CN" altLang="zh-CN" sz="2000"/>
              <a:t>；</a:t>
            </a:r>
          </a:p>
          <a:p>
            <a:pPr eaLnBrk="1" hangingPunct="1"/>
            <a:r>
              <a:rPr lang="zh-CN" altLang="zh-CN" sz="2000"/>
              <a:t>（</a:t>
            </a:r>
            <a:r>
              <a:rPr lang="en-US" altLang="zh-CN" sz="2000"/>
              <a:t>2</a:t>
            </a:r>
            <a:r>
              <a:rPr lang="zh-CN" altLang="zh-CN" sz="2000"/>
              <a:t>）</a:t>
            </a:r>
            <a:r>
              <a:rPr lang="en-US" altLang="zh-CN" sz="2000"/>
              <a:t>ResultStage</a:t>
            </a:r>
            <a:r>
              <a:rPr lang="zh-CN" altLang="zh-CN" sz="2000"/>
              <a:t>：最终的</a:t>
            </a:r>
            <a:r>
              <a:rPr lang="en-US" altLang="zh-CN" sz="2000"/>
              <a:t>Stage</a:t>
            </a:r>
            <a:r>
              <a:rPr lang="zh-CN" altLang="zh-CN" sz="2000"/>
              <a:t>，没有输出，而是直接产生结果或存储。这种</a:t>
            </a:r>
            <a:r>
              <a:rPr lang="en-US" altLang="zh-CN" sz="2000"/>
              <a:t>Stage</a:t>
            </a:r>
            <a:r>
              <a:rPr lang="zh-CN" altLang="zh-CN" sz="2000"/>
              <a:t>是直接输出结果，其输入边界可以是从外部获取数据，也可以是另一个</a:t>
            </a:r>
            <a:r>
              <a:rPr lang="en-US" altLang="zh-CN" sz="2000"/>
              <a:t>ShuffleMapStage</a:t>
            </a:r>
            <a:r>
              <a:rPr lang="zh-CN" altLang="zh-CN" sz="2000"/>
              <a:t>的输出。在一个</a:t>
            </a:r>
            <a:r>
              <a:rPr lang="en-US" altLang="zh-CN" sz="2000"/>
              <a:t>Job</a:t>
            </a:r>
            <a:r>
              <a:rPr lang="zh-CN" altLang="zh-CN" sz="2000"/>
              <a:t>里必定有该类型</a:t>
            </a:r>
            <a:r>
              <a:rPr lang="en-US" altLang="zh-CN" sz="2000"/>
              <a:t>Stage</a:t>
            </a:r>
            <a:r>
              <a:rPr lang="zh-CN" altLang="zh-CN" sz="2000"/>
              <a:t>。</a:t>
            </a:r>
          </a:p>
          <a:p>
            <a:pPr eaLnBrk="1" hangingPunct="1"/>
            <a:r>
              <a:rPr lang="zh-CN" altLang="zh-CN" sz="2000"/>
              <a:t>因此，一个</a:t>
            </a:r>
            <a:r>
              <a:rPr lang="en-US" altLang="zh-CN" sz="2000"/>
              <a:t>Job</a:t>
            </a:r>
            <a:r>
              <a:rPr lang="zh-CN" altLang="zh-CN" sz="2000"/>
              <a:t>含有一个或多个</a:t>
            </a:r>
            <a:r>
              <a:rPr lang="en-US" altLang="zh-CN" sz="2000"/>
              <a:t>Stage</a:t>
            </a:r>
            <a:r>
              <a:rPr lang="zh-CN" altLang="zh-CN" sz="2000"/>
              <a:t>，</a:t>
            </a:r>
            <a:r>
              <a:rPr lang="zh-CN" altLang="en-US" sz="2000"/>
              <a:t>其中</a:t>
            </a:r>
            <a:r>
              <a:rPr lang="zh-CN" altLang="zh-CN" sz="2000"/>
              <a:t>至少含有一个</a:t>
            </a:r>
            <a:r>
              <a:rPr lang="en-US" altLang="zh-CN" sz="2000"/>
              <a:t>ResultStage</a:t>
            </a:r>
            <a:r>
              <a:rPr lang="zh-CN" altLang="zh-CN" sz="2000"/>
              <a:t>。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03655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cxnSpLocks/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RDD</a:t>
            </a:r>
            <a:r>
              <a:rPr lang="zh-CN" altLang="en-US" sz="2400" dirty="0">
                <a:latin typeface="Agency FB" panose="020B0503020202020204" pitchFamily="34" charset="0"/>
              </a:rPr>
              <a:t>运行原理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C73D1D-7372-4BD0-8AFB-7FFE83DA1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556792"/>
            <a:ext cx="10504784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zh-CN" dirty="0"/>
              <a:t>通过上述对</a:t>
            </a:r>
            <a:r>
              <a:rPr lang="en-US" altLang="zh-CN" dirty="0"/>
              <a:t>RDD</a:t>
            </a:r>
            <a:r>
              <a:rPr lang="zh-CN" altLang="zh-CN" dirty="0"/>
              <a:t>概念、依赖关系和</a:t>
            </a:r>
            <a:r>
              <a:rPr lang="en-US" altLang="zh-CN" dirty="0"/>
              <a:t>Stage</a:t>
            </a:r>
            <a:r>
              <a:rPr lang="zh-CN" altLang="zh-CN" dirty="0"/>
              <a:t>划分的介绍，结合之前介绍的</a:t>
            </a:r>
            <a:r>
              <a:rPr lang="en-US" altLang="zh-CN" dirty="0"/>
              <a:t>Spark</a:t>
            </a:r>
            <a:r>
              <a:rPr lang="zh-CN" altLang="zh-CN" dirty="0"/>
              <a:t>运行基本流程，再总结一下</a:t>
            </a:r>
            <a:r>
              <a:rPr lang="en-US" altLang="zh-CN" dirty="0"/>
              <a:t>RDD</a:t>
            </a:r>
            <a:r>
              <a:rPr lang="zh-CN" altLang="zh-CN" dirty="0"/>
              <a:t>在</a:t>
            </a:r>
            <a:r>
              <a:rPr lang="en-US" altLang="zh-CN" dirty="0"/>
              <a:t>Spark</a:t>
            </a:r>
            <a:r>
              <a:rPr lang="zh-CN" altLang="zh-CN" dirty="0"/>
              <a:t>架构中的运行过程：</a:t>
            </a:r>
          </a:p>
          <a:p>
            <a:pPr eaLnBrk="1" hangingPunct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）创建</a:t>
            </a:r>
            <a:r>
              <a:rPr lang="en-US" altLang="zh-CN" dirty="0"/>
              <a:t>RDD</a:t>
            </a:r>
            <a:r>
              <a:rPr lang="zh-CN" altLang="zh-CN" dirty="0"/>
              <a:t>对象；</a:t>
            </a:r>
          </a:p>
          <a:p>
            <a:pPr eaLnBrk="1" hangingPunct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SparkContext</a:t>
            </a:r>
            <a:r>
              <a:rPr lang="zh-CN" altLang="zh-CN" dirty="0"/>
              <a:t>负责计算</a:t>
            </a:r>
            <a:r>
              <a:rPr lang="en-US" altLang="zh-CN" dirty="0"/>
              <a:t>RDD</a:t>
            </a:r>
            <a:r>
              <a:rPr lang="zh-CN" altLang="zh-CN" dirty="0"/>
              <a:t>之间的依赖关系，构建</a:t>
            </a:r>
            <a:r>
              <a:rPr lang="en-US" altLang="zh-CN" dirty="0"/>
              <a:t>DAG</a:t>
            </a:r>
            <a:r>
              <a:rPr lang="zh-CN" altLang="zh-CN" dirty="0"/>
              <a:t>；</a:t>
            </a:r>
          </a:p>
          <a:p>
            <a:pPr eaLnBrk="1" hangingPunct="1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 err="1"/>
              <a:t>DAGScheduler</a:t>
            </a:r>
            <a:r>
              <a:rPr lang="zh-CN" altLang="zh-CN" dirty="0"/>
              <a:t>负责把</a:t>
            </a:r>
            <a:r>
              <a:rPr lang="en-US" altLang="zh-CN" dirty="0"/>
              <a:t>DAG</a:t>
            </a:r>
            <a:r>
              <a:rPr lang="zh-CN" altLang="zh-CN" dirty="0"/>
              <a:t>图分解成多个</a:t>
            </a:r>
            <a:r>
              <a:rPr lang="en-US" altLang="zh-CN" dirty="0"/>
              <a:t>Stage</a:t>
            </a:r>
            <a:r>
              <a:rPr lang="zh-CN" altLang="zh-CN" dirty="0"/>
              <a:t>，每个</a:t>
            </a:r>
            <a:r>
              <a:rPr lang="en-US" altLang="zh-CN" dirty="0"/>
              <a:t>Stage</a:t>
            </a:r>
            <a:r>
              <a:rPr lang="zh-CN" altLang="zh-CN" dirty="0"/>
              <a:t>中包含了多个</a:t>
            </a:r>
            <a:r>
              <a:rPr lang="en-US" altLang="zh-CN" dirty="0"/>
              <a:t>Task</a:t>
            </a:r>
            <a:r>
              <a:rPr lang="zh-CN" altLang="zh-CN" dirty="0"/>
              <a:t>，每个</a:t>
            </a:r>
            <a:r>
              <a:rPr lang="en-US" altLang="zh-CN" dirty="0"/>
              <a:t>Task</a:t>
            </a:r>
            <a:r>
              <a:rPr lang="zh-CN" altLang="zh-CN" dirty="0"/>
              <a:t>会被</a:t>
            </a:r>
            <a:r>
              <a:rPr lang="en-US" altLang="zh-CN" dirty="0" err="1"/>
              <a:t>TaskScheduler</a:t>
            </a:r>
            <a:r>
              <a:rPr lang="zh-CN" altLang="zh-CN" dirty="0"/>
              <a:t>分发给各个</a:t>
            </a:r>
            <a:r>
              <a:rPr lang="en-US" altLang="zh-CN" dirty="0" err="1"/>
              <a:t>WorkerNode</a:t>
            </a:r>
            <a:r>
              <a:rPr lang="zh-CN" altLang="zh-CN" dirty="0"/>
              <a:t>上的</a:t>
            </a:r>
            <a:r>
              <a:rPr lang="en-US" altLang="zh-CN" dirty="0"/>
              <a:t>Executor</a:t>
            </a:r>
            <a:r>
              <a:rPr lang="zh-CN" altLang="zh-CN" dirty="0"/>
              <a:t>去执行。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2A7CE1-8BE0-4935-9BD9-CCD34EEFE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843" y="6248635"/>
            <a:ext cx="29033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RDD</a:t>
            </a:r>
            <a:r>
              <a:rPr lang="zh-CN" altLang="zh-CN" dirty="0"/>
              <a:t>在</a:t>
            </a:r>
            <a:r>
              <a:rPr lang="en-US" altLang="zh-CN" dirty="0"/>
              <a:t>Spark</a:t>
            </a:r>
            <a:r>
              <a:rPr lang="zh-CN" altLang="zh-CN" dirty="0"/>
              <a:t>中的运行过程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C308F6-416D-41A4-BDE2-8A1C77B5A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353035"/>
            <a:ext cx="74136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B7DAF82-7C60-4B50-AFF8-BB704064B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08" y="1188492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b="1"/>
              <a:t>6.RDD</a:t>
            </a:r>
            <a:r>
              <a:rPr lang="zh-CN" altLang="en-US" b="1"/>
              <a:t>运行过程</a:t>
            </a:r>
          </a:p>
        </p:txBody>
      </p:sp>
    </p:spTree>
    <p:extLst>
      <p:ext uri="{BB962C8B-B14F-4D97-AF65-F5344CB8AC3E}">
        <p14:creationId xmlns:p14="http://schemas.microsoft.com/office/powerpoint/2010/main" val="233568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4871864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cxnSpLocks/>
            <a:endCxn id="3" idx="2"/>
          </p:cNvCxnSpPr>
          <p:nvPr/>
        </p:nvCxnSpPr>
        <p:spPr>
          <a:xfrm>
            <a:off x="0" y="908720"/>
            <a:ext cx="4871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444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Agency FB" panose="020B0503020202020204" pitchFamily="34" charset="0"/>
              </a:rPr>
              <a:t>从</a:t>
            </a:r>
            <a:r>
              <a:rPr lang="en-US" altLang="zh-CN" sz="2400" dirty="0" err="1">
                <a:latin typeface="Agency FB" panose="020B0503020202020204" pitchFamily="34" charset="0"/>
              </a:rPr>
              <a:t>Hadoop+Storm</a:t>
            </a:r>
            <a:r>
              <a:rPr lang="zh-CN" altLang="zh-CN" sz="2400" dirty="0">
                <a:latin typeface="Agency FB" panose="020B0503020202020204" pitchFamily="34" charset="0"/>
              </a:rPr>
              <a:t>架构转向</a:t>
            </a:r>
            <a:r>
              <a:rPr lang="en-US" altLang="zh-CN" sz="2400" dirty="0">
                <a:latin typeface="Agency FB" panose="020B0503020202020204" pitchFamily="34" charset="0"/>
              </a:rPr>
              <a:t>Spark</a:t>
            </a:r>
            <a:r>
              <a:rPr lang="zh-CN" altLang="zh-CN" sz="2400" dirty="0">
                <a:latin typeface="Agency FB" panose="020B0503020202020204" pitchFamily="34" charset="0"/>
              </a:rPr>
              <a:t>架构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77A0654D-6733-46C6-ACB0-BA8D8D444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268760"/>
            <a:ext cx="6781800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F483840-AD1D-4D43-82F6-61C53C6A5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004" y="6302722"/>
            <a:ext cx="5638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zh-CN" dirty="0"/>
              <a:t>采用</a:t>
            </a:r>
            <a:r>
              <a:rPr lang="en-US" altLang="zh-CN" dirty="0" err="1"/>
              <a:t>Hadoop+Storm</a:t>
            </a:r>
            <a:r>
              <a:rPr lang="zh-CN" altLang="zh-CN" dirty="0"/>
              <a:t>部署方式的一个案例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480FBC-6644-4902-B0EE-02408902A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192" y="584076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zh-CN"/>
              <a:t>这种架构部署较为繁琐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8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4871864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cxnSpLocks/>
            <a:endCxn id="3" idx="2"/>
          </p:cNvCxnSpPr>
          <p:nvPr/>
        </p:nvCxnSpPr>
        <p:spPr>
          <a:xfrm>
            <a:off x="0" y="908720"/>
            <a:ext cx="4871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444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Agency FB" panose="020B0503020202020204" pitchFamily="34" charset="0"/>
              </a:rPr>
              <a:t>从</a:t>
            </a:r>
            <a:r>
              <a:rPr lang="en-US" altLang="zh-CN" sz="2400" dirty="0" err="1">
                <a:latin typeface="Agency FB" panose="020B0503020202020204" pitchFamily="34" charset="0"/>
              </a:rPr>
              <a:t>Hadoop+Storm</a:t>
            </a:r>
            <a:r>
              <a:rPr lang="zh-CN" altLang="zh-CN" sz="2400" dirty="0">
                <a:latin typeface="Agency FB" panose="020B0503020202020204" pitchFamily="34" charset="0"/>
              </a:rPr>
              <a:t>架构转向</a:t>
            </a:r>
            <a:r>
              <a:rPr lang="en-US" altLang="zh-CN" sz="2400" dirty="0">
                <a:latin typeface="Agency FB" panose="020B0503020202020204" pitchFamily="34" charset="0"/>
              </a:rPr>
              <a:t>Spark</a:t>
            </a:r>
            <a:r>
              <a:rPr lang="zh-CN" altLang="zh-CN" sz="2400" dirty="0">
                <a:latin typeface="Agency FB" panose="020B0503020202020204" pitchFamily="34" charset="0"/>
              </a:rPr>
              <a:t>架构</a:t>
            </a:r>
            <a:endParaRPr lang="en-US" altLang="zh-CN" sz="2400" dirty="0">
              <a:latin typeface="Agency FB" panose="020B0503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853615-F34E-4CF1-A7B5-D7FEF07B2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1268760"/>
            <a:ext cx="403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34F3EA0-A842-44BA-8BC2-F2CA38786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968" y="1281460"/>
            <a:ext cx="3810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zh-CN"/>
              <a:t>用</a:t>
            </a:r>
            <a:r>
              <a:rPr lang="en-US" altLang="zh-CN"/>
              <a:t>Spark</a:t>
            </a:r>
            <a:r>
              <a:rPr lang="zh-CN" altLang="zh-CN"/>
              <a:t>架构具有如下优点：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/>
              <a:t>实现一键式安装和配置、线程级别的任务监控和告警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/>
              <a:t>降低硬件集群、软件维护、任务监控和应用开发的难度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/>
              <a:t>便于做成统一的硬件、计算平台资源池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/>
          </a:p>
          <a:p>
            <a:pPr eaLnBrk="1" hangingPunct="1"/>
            <a:r>
              <a:rPr lang="zh-CN" altLang="zh-CN"/>
              <a:t>需要说明的是，</a:t>
            </a:r>
            <a:r>
              <a:rPr lang="en-US" altLang="zh-CN"/>
              <a:t>Spark Streaming</a:t>
            </a:r>
            <a:r>
              <a:rPr lang="zh-CN" altLang="zh-CN"/>
              <a:t>无法实现毫秒级的流计算，因此，对于需要毫秒级实时响应的企业应用而言，仍然需要采用流计算框架（如</a:t>
            </a:r>
            <a:r>
              <a:rPr lang="en-US" altLang="zh-CN"/>
              <a:t>Storm</a:t>
            </a:r>
            <a:r>
              <a:rPr lang="zh-CN" altLang="zh-CN"/>
              <a:t>）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9D17EE-5B07-4A17-984D-65EA49F91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984" y="6221760"/>
            <a:ext cx="510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zh-CN" dirty="0"/>
              <a:t>用</a:t>
            </a:r>
            <a:r>
              <a:rPr lang="en-US" altLang="zh-CN" dirty="0"/>
              <a:t>Spark</a:t>
            </a:r>
            <a:r>
              <a:rPr lang="zh-CN" altLang="zh-CN" dirty="0"/>
              <a:t>架构满足批处理和流处理需求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0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17232"/>
            <a:ext cx="12192000" cy="1462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35760" y="1988840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迷你简幼线" panose="03000509000000000000" pitchFamily="65" charset="-122"/>
                <a:ea typeface="迷你简幼线" panose="03000509000000000000" pitchFamily="65" charset="-122"/>
              </a:rPr>
              <a:t>感谢聆听</a:t>
            </a:r>
          </a:p>
        </p:txBody>
      </p:sp>
      <p:sp>
        <p:nvSpPr>
          <p:cNvPr id="4" name="矩形 3"/>
          <p:cNvSpPr/>
          <p:nvPr/>
        </p:nvSpPr>
        <p:spPr>
          <a:xfrm>
            <a:off x="4829832" y="2731714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gency FB" panose="020B0503020202020204" pitchFamily="34" charset="0"/>
              </a:rPr>
              <a:t>Thanks for your listening</a:t>
            </a:r>
            <a:endParaRPr lang="zh-CN" altLang="en-US" sz="2800" dirty="0">
              <a:latin typeface="Agency FB" panose="020B0503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7113" y="3647419"/>
            <a:ext cx="45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nkGothic Lt BT" panose="020B0607020203060204" pitchFamily="34" charset="0"/>
              </a:rPr>
              <a:t>Prof. </a:t>
            </a:r>
            <a:r>
              <a:rPr lang="zh-CN" altLang="en-US" sz="1400" dirty="0">
                <a:latin typeface="BankGothic Lt BT" panose="020B0607020203060204" pitchFamily="34" charset="0"/>
              </a:rPr>
              <a:t>：</a:t>
            </a:r>
            <a:r>
              <a:rPr lang="en-US" altLang="zh-CN" sz="1400" dirty="0">
                <a:latin typeface="BankGothic Lt BT" panose="020B0607020203060204" pitchFamily="34" charset="0"/>
              </a:rPr>
              <a:t>leon              time  :  2020.09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593079" y="2712115"/>
            <a:ext cx="3221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04" y="116631"/>
            <a:ext cx="6624736" cy="661478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902604" y="89887"/>
            <a:ext cx="6619762" cy="661976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02121" y="40199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375920" y="2852936"/>
            <a:ext cx="1800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239365" y="183666"/>
            <a:ext cx="0" cy="504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75920" y="1525073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39816" y="302424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</a:rPr>
              <a:t>SPARK</a:t>
            </a:r>
            <a:endParaRPr lang="zh-CN" alt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45833E-6 -1.11111E-6 C 0.15 -1.11111E-6 0.27174 0.21574 0.27174 0.48264 C 0.27174 0.74884 0.15 0.96528 1.45833E-6 0.96528 C -0.15 0.96528 -0.27123 0.74884 -0.27123 0.48264 C -0.27123 0.21574 -0.15 -1.11111E-6 1.45833E-6 -1.11111E-6 Z " pathEditMode="relative" rAng="0" ptsTypes="AAA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826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2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25E-6 0.2895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6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2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Spark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96700D-11F8-4306-9857-2210A1936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1442393"/>
            <a:ext cx="1051316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Spark</a:t>
            </a:r>
            <a:r>
              <a:rPr lang="zh-CN" altLang="zh-CN" sz="2400" dirty="0"/>
              <a:t>最初由美国加州伯克利大学（</a:t>
            </a:r>
            <a:r>
              <a:rPr lang="en-US" altLang="zh-CN" sz="2400" dirty="0" err="1"/>
              <a:t>UCBerkeley</a:t>
            </a:r>
            <a:r>
              <a:rPr lang="zh-CN" altLang="zh-CN" sz="2400" dirty="0"/>
              <a:t>）的</a:t>
            </a:r>
            <a:r>
              <a:rPr lang="en-US" altLang="zh-CN" sz="2400" dirty="0"/>
              <a:t>AMP</a:t>
            </a:r>
            <a:r>
              <a:rPr lang="zh-CN" altLang="zh-CN" sz="2400" dirty="0"/>
              <a:t>实验室于</a:t>
            </a:r>
            <a:r>
              <a:rPr lang="en-US" altLang="zh-CN" sz="2400" dirty="0"/>
              <a:t>2009</a:t>
            </a:r>
            <a:r>
              <a:rPr lang="zh-CN" altLang="zh-CN" sz="2400" dirty="0"/>
              <a:t>年开发，是基于内存计算的大数据并行计算框架，可用于构建大型的、低延迟的数据分析应用程序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2013</a:t>
            </a:r>
            <a:r>
              <a:rPr lang="zh-CN" altLang="zh-CN" sz="2400" dirty="0"/>
              <a:t>年</a:t>
            </a:r>
            <a:r>
              <a:rPr lang="en-US" altLang="zh-CN" sz="2400" dirty="0"/>
              <a:t>Spark</a:t>
            </a:r>
            <a:r>
              <a:rPr lang="zh-CN" altLang="zh-CN" sz="2400" dirty="0"/>
              <a:t>加入</a:t>
            </a:r>
            <a:r>
              <a:rPr lang="en-US" altLang="zh-CN" sz="2400" dirty="0"/>
              <a:t>Apache</a:t>
            </a:r>
            <a:r>
              <a:rPr lang="zh-CN" altLang="zh-CN" sz="2400" dirty="0"/>
              <a:t>孵化器项目后发展迅猛，如今已成为</a:t>
            </a:r>
            <a:r>
              <a:rPr lang="en-US" altLang="zh-CN" sz="2400" dirty="0"/>
              <a:t>Apache</a:t>
            </a:r>
            <a:r>
              <a:rPr lang="zh-CN" altLang="zh-CN" sz="2400" dirty="0"/>
              <a:t>软件基金会最重要的三大分布式计算系统开源项目之一（</a:t>
            </a:r>
            <a:r>
              <a:rPr lang="en-US" altLang="zh-CN" sz="2400" dirty="0"/>
              <a:t>Hadoop</a:t>
            </a:r>
            <a:r>
              <a:rPr lang="zh-CN" altLang="zh-CN" sz="2400" dirty="0"/>
              <a:t>、</a:t>
            </a:r>
            <a:r>
              <a:rPr lang="en-US" altLang="zh-CN" sz="2400" dirty="0"/>
              <a:t>Spark</a:t>
            </a:r>
            <a:r>
              <a:rPr lang="zh-CN" altLang="zh-CN" sz="2400" dirty="0"/>
              <a:t>、</a:t>
            </a:r>
            <a:r>
              <a:rPr lang="en-US" altLang="zh-CN" sz="2400" dirty="0"/>
              <a:t>Storm</a:t>
            </a:r>
            <a:r>
              <a:rPr lang="zh-CN" altLang="zh-CN" sz="2400" dirty="0"/>
              <a:t>）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Spark</a:t>
            </a:r>
            <a:r>
              <a:rPr lang="zh-CN" altLang="en-US" sz="2400" dirty="0"/>
              <a:t>在</a:t>
            </a:r>
            <a:r>
              <a:rPr lang="en-US" altLang="zh-CN" sz="2400" dirty="0"/>
              <a:t>2014</a:t>
            </a:r>
            <a:r>
              <a:rPr lang="zh-CN" altLang="en-US" sz="2400" dirty="0"/>
              <a:t>年打破了</a:t>
            </a:r>
            <a:r>
              <a:rPr lang="en-US" altLang="zh-CN" sz="2400" dirty="0"/>
              <a:t>Hadoop</a:t>
            </a:r>
            <a:r>
              <a:rPr lang="zh-CN" altLang="en-US" sz="2400" dirty="0"/>
              <a:t>保持的基准排序纪录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Spark/206</a:t>
            </a:r>
            <a:r>
              <a:rPr lang="zh-CN" altLang="en-US" sz="2400" dirty="0"/>
              <a:t>个节点</a:t>
            </a:r>
            <a:r>
              <a:rPr lang="en-US" altLang="zh-CN" sz="2400" dirty="0"/>
              <a:t>/23</a:t>
            </a:r>
            <a:r>
              <a:rPr lang="zh-CN" altLang="en-US" sz="2400" dirty="0"/>
              <a:t>分钟</a:t>
            </a:r>
            <a:r>
              <a:rPr lang="en-US" altLang="zh-CN" sz="2400" dirty="0"/>
              <a:t>/100TB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Hadoop/2000</a:t>
            </a:r>
            <a:r>
              <a:rPr lang="zh-CN" altLang="en-US" sz="2400" dirty="0"/>
              <a:t>个节点</a:t>
            </a:r>
            <a:r>
              <a:rPr lang="en-US" altLang="zh-CN" sz="2400" dirty="0"/>
              <a:t>/72</a:t>
            </a:r>
            <a:r>
              <a:rPr lang="zh-CN" altLang="en-US" sz="2400" dirty="0"/>
              <a:t>分钟</a:t>
            </a:r>
            <a:r>
              <a:rPr lang="en-US" altLang="zh-CN" sz="2400" dirty="0"/>
              <a:t>/100TB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Spark</a:t>
            </a:r>
            <a:r>
              <a:rPr lang="zh-CN" altLang="en-US" sz="2400" dirty="0"/>
              <a:t>用十分之一的计算资源，获得了比</a:t>
            </a:r>
            <a:r>
              <a:rPr lang="en-US" altLang="zh-CN" sz="2400" dirty="0"/>
              <a:t>Hadoop</a:t>
            </a:r>
            <a:r>
              <a:rPr lang="zh-CN" altLang="en-US" sz="2400" dirty="0"/>
              <a:t>快</a:t>
            </a:r>
            <a:r>
              <a:rPr lang="en-US" altLang="zh-CN" sz="2400" dirty="0"/>
              <a:t>3</a:t>
            </a:r>
            <a:r>
              <a:rPr lang="zh-CN" altLang="en-US" sz="2400" dirty="0"/>
              <a:t>倍的速度</a:t>
            </a:r>
          </a:p>
        </p:txBody>
      </p:sp>
    </p:spTree>
    <p:extLst>
      <p:ext uri="{BB962C8B-B14F-4D97-AF65-F5344CB8AC3E}">
        <p14:creationId xmlns:p14="http://schemas.microsoft.com/office/powerpoint/2010/main" val="64386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Spark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3050E29-892E-4A63-B8D2-BBCD6A85E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8" y="1023816"/>
            <a:ext cx="10801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具有如下几个主要特点：</a:t>
            </a:r>
            <a:endParaRPr lang="zh-CN" altLang="en-US" sz="2000" dirty="0"/>
          </a:p>
          <a:p>
            <a:pPr>
              <a:buFontTx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运行速度快：使用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执行引擎以支持循环数据流与内存计算</a:t>
            </a:r>
            <a:endParaRPr lang="zh-CN" altLang="en-US" sz="2000" dirty="0"/>
          </a:p>
          <a:p>
            <a:pPr>
              <a:buFontTx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容易使用：支持使用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语言进行编程，可以通过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Shell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进行交互式编程 </a:t>
            </a:r>
            <a:endParaRPr lang="zh-CN" altLang="en-US" sz="2000" dirty="0"/>
          </a:p>
          <a:p>
            <a:pPr>
              <a:buFontTx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通用性：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提供了完整而强大的技术栈，包括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查询、流式计算、机器学习和图算法组件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运行模式多样：可运行于独立的集群模式中，可运行于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中，也可运行于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EC2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等云环境中，并且可以访问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Cassandra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等多种数据源</a:t>
            </a:r>
            <a:r>
              <a:rPr lang="zh-CN" altLang="en-US" sz="2000" dirty="0"/>
              <a:t> </a:t>
            </a:r>
          </a:p>
        </p:txBody>
      </p:sp>
      <p:pic>
        <p:nvPicPr>
          <p:cNvPr id="8" name="Picture 2" descr="spark&amp;hadoop">
            <a:extLst>
              <a:ext uri="{FF2B5EF4-FFF2-40B4-BE49-F238E27FC236}">
                <a16:creationId xmlns:a16="http://schemas.microsoft.com/office/drawing/2014/main" id="{5816A05B-1FC7-4196-8FFE-36F9D9970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4023943"/>
            <a:ext cx="71183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3D71CFE-1E05-46EF-9CB7-E3489A858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216" y="4581128"/>
            <a:ext cx="371060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zh-CN" dirty="0"/>
              <a:t>谷歌趋势：</a:t>
            </a:r>
            <a:r>
              <a:rPr lang="en-US" altLang="zh-CN" dirty="0"/>
              <a:t>Spark</a:t>
            </a:r>
            <a:r>
              <a:rPr lang="zh-CN" altLang="zh-CN" dirty="0"/>
              <a:t>与</a:t>
            </a:r>
            <a:r>
              <a:rPr lang="en-US" altLang="zh-CN" dirty="0"/>
              <a:t>Hadoop</a:t>
            </a:r>
            <a:r>
              <a:rPr lang="zh-CN" altLang="zh-CN" dirty="0"/>
              <a:t>对比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D5BB8F-6EAE-4571-B81B-502217300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3320854"/>
            <a:ext cx="1080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Spark</a:t>
            </a:r>
            <a:r>
              <a:rPr lang="zh-CN" altLang="zh-CN" dirty="0"/>
              <a:t>如今已吸引了国内外各大公司的注意，如腾讯、淘宝、百度、亚马逊等公司均不同程度地使用了</a:t>
            </a:r>
            <a:r>
              <a:rPr lang="en-US" altLang="zh-CN" dirty="0"/>
              <a:t>Spark</a:t>
            </a:r>
            <a:r>
              <a:rPr lang="zh-CN" altLang="zh-CN" dirty="0"/>
              <a:t>来构建大数据分析应用，并应用到实际的生产环境中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58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Spark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3050E29-892E-4A63-B8D2-BBCD6A85E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122553"/>
            <a:ext cx="10801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/>
              <a:t>Spark</a:t>
            </a:r>
            <a:r>
              <a:rPr lang="zh-CN" altLang="zh-CN" sz="2000" dirty="0"/>
              <a:t>与</a:t>
            </a:r>
            <a:r>
              <a:rPr lang="en-US" altLang="zh-CN" sz="2000" dirty="0"/>
              <a:t>Hadoop</a:t>
            </a:r>
            <a:r>
              <a:rPr lang="zh-CN" altLang="zh-CN" sz="2000" dirty="0"/>
              <a:t>的对比</a:t>
            </a: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6AB6D0-7883-4102-86C1-69F37BAED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480" y="-1559"/>
            <a:ext cx="7075228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EDFCC3E-7461-4F00-8A92-940FBF7BBAF5}"/>
              </a:ext>
            </a:extLst>
          </p:cNvPr>
          <p:cNvSpPr/>
          <p:nvPr/>
        </p:nvSpPr>
        <p:spPr>
          <a:xfrm>
            <a:off x="8642548" y="6093296"/>
            <a:ext cx="329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Hadoop</a:t>
            </a:r>
            <a:r>
              <a:rPr lang="zh-CN" altLang="zh-CN" dirty="0"/>
              <a:t>与</a:t>
            </a:r>
            <a:r>
              <a:rPr lang="en-US" altLang="zh-CN" dirty="0"/>
              <a:t>Spark</a:t>
            </a:r>
            <a:r>
              <a:rPr lang="zh-CN" altLang="zh-CN" dirty="0"/>
              <a:t>的执行流程对比</a:t>
            </a:r>
            <a:endParaRPr lang="zh-CN" altLang="en-US" dirty="0"/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9F21F325-1F22-49AA-BDB6-A2BA9EA21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9615191"/>
              </p:ext>
            </p:extLst>
          </p:nvPr>
        </p:nvGraphicFramePr>
        <p:xfrm>
          <a:off x="551384" y="3889813"/>
          <a:ext cx="3247977" cy="243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7DFED220-7F4F-43AB-A4AF-DAC2CBAD00CE}"/>
              </a:ext>
            </a:extLst>
          </p:cNvPr>
          <p:cNvSpPr/>
          <p:nvPr/>
        </p:nvSpPr>
        <p:spPr>
          <a:xfrm>
            <a:off x="198995" y="6372036"/>
            <a:ext cx="421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Hadoop</a:t>
            </a:r>
            <a:r>
              <a:rPr lang="zh-CN" altLang="zh-CN" dirty="0"/>
              <a:t>与</a:t>
            </a:r>
            <a:r>
              <a:rPr lang="en-US" altLang="zh-CN" dirty="0"/>
              <a:t>Spark</a:t>
            </a:r>
            <a:r>
              <a:rPr lang="zh-CN" altLang="zh-CN" dirty="0"/>
              <a:t>执行逻辑回归的时间对比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1DE2E5-BFA3-48B3-8533-727D4E912C4A}"/>
              </a:ext>
            </a:extLst>
          </p:cNvPr>
          <p:cNvSpPr/>
          <p:nvPr/>
        </p:nvSpPr>
        <p:spPr>
          <a:xfrm>
            <a:off x="261885" y="1809041"/>
            <a:ext cx="40339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dirty="0"/>
              <a:t>使用</a:t>
            </a:r>
            <a:r>
              <a:rPr lang="en-US" altLang="zh-CN" dirty="0"/>
              <a:t>Hadoop</a:t>
            </a:r>
            <a:r>
              <a:rPr lang="zh-CN" altLang="zh-CN" dirty="0"/>
              <a:t>进行迭代计算非常耗资源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Spark</a:t>
            </a:r>
            <a:r>
              <a:rPr lang="zh-CN" altLang="zh-CN" dirty="0"/>
              <a:t>将数据载入内存后，之后的迭代计算都可以直接使用内存中的中间结果作运算，避免了从磁盘中频繁读取数据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15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Spark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3A9185-E9F7-4CC2-8DAA-5F1AAE9ED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1313656"/>
            <a:ext cx="1144927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zh-CN" altLang="zh-CN" sz="2000"/>
              <a:t>在实际应用中，大数据处理主要包括以下三个类型：</a:t>
            </a:r>
            <a:endParaRPr lang="en-US" altLang="zh-CN" sz="2000"/>
          </a:p>
          <a:p>
            <a:pPr eaLnBrk="1" hangingPunct="1"/>
            <a:endParaRPr lang="zh-CN" altLang="zh-CN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000"/>
              <a:t>复杂的批量数据处理：通常时间跨度在数十分钟到数小时之间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000"/>
              <a:t>基于历史数据的交互式查询：通常时间跨度在数十秒到数分钟之间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000"/>
              <a:t>基于实时数据流的数据处理：通常时间跨度在数百毫秒到数秒之间</a:t>
            </a:r>
            <a:endParaRPr lang="zh-CN" altLang="en-US" sz="20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078FDE-A2A6-4F22-9937-2D8026473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3335112"/>
            <a:ext cx="1144927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zh-CN" altLang="en-US" sz="2000" dirty="0">
                <a:latin typeface="Arial" charset="0"/>
              </a:rPr>
              <a:t>当</a:t>
            </a:r>
            <a:r>
              <a:rPr lang="zh-CN" altLang="zh-CN" sz="2000" dirty="0">
                <a:latin typeface="Arial" charset="0"/>
              </a:rPr>
              <a:t>同时存在以上三种场景</a:t>
            </a:r>
            <a:r>
              <a:rPr lang="zh-CN" altLang="en-US" sz="2000" dirty="0">
                <a:latin typeface="Arial" charset="0"/>
              </a:rPr>
              <a:t>时</a:t>
            </a:r>
            <a:r>
              <a:rPr lang="zh-CN" altLang="zh-CN" sz="2000" dirty="0">
                <a:latin typeface="Arial" charset="0"/>
              </a:rPr>
              <a:t>，就需要同时部署三种不同的软件</a:t>
            </a:r>
            <a:endParaRPr lang="en-US" altLang="zh-CN" sz="2000" dirty="0">
              <a:latin typeface="Arial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Arial" charset="0"/>
              </a:rPr>
              <a:t>比如</a:t>
            </a:r>
            <a:r>
              <a:rPr lang="en-US" altLang="zh-CN" sz="2000" dirty="0">
                <a:latin typeface="Arial" charset="0"/>
              </a:rPr>
              <a:t>: </a:t>
            </a:r>
            <a:r>
              <a:rPr lang="en-US" altLang="zh-CN" sz="2000" dirty="0" err="1">
                <a:latin typeface="Arial" charset="0"/>
              </a:rPr>
              <a:t>MapReduce</a:t>
            </a:r>
            <a:r>
              <a:rPr lang="en-US" altLang="zh-CN" sz="2000" dirty="0">
                <a:latin typeface="Arial" charset="0"/>
              </a:rPr>
              <a:t>  /  Impala  /  Storm</a:t>
            </a:r>
          </a:p>
          <a:p>
            <a:pPr lvl="1">
              <a:buFont typeface="Arial" charset="0"/>
              <a:buNone/>
              <a:defRPr/>
            </a:pPr>
            <a:endParaRPr lang="en-US" altLang="zh-CN" sz="2000" dirty="0">
              <a:latin typeface="Arial" charset="0"/>
            </a:endParaRPr>
          </a:p>
          <a:p>
            <a:pPr marL="0" lvl="1">
              <a:buFont typeface="Arial" charset="0"/>
              <a:buNone/>
              <a:defRPr/>
            </a:pPr>
            <a:r>
              <a:rPr lang="zh-CN" altLang="zh-CN" sz="2000" dirty="0">
                <a:latin typeface="Arial" charset="0"/>
              </a:rPr>
              <a:t>这样做难免会带来一些问题： </a:t>
            </a:r>
          </a:p>
          <a:p>
            <a:pPr>
              <a:buFont typeface="Arial" charset="0"/>
              <a:buChar char="•"/>
              <a:defRPr/>
            </a:pPr>
            <a:r>
              <a:rPr lang="zh-CN" altLang="zh-CN" sz="2000" dirty="0">
                <a:latin typeface="Arial" charset="0"/>
              </a:rPr>
              <a:t>不同场景之间输入输出数据无法做到无缝共享，通常需要进行数据格式的转换</a:t>
            </a:r>
          </a:p>
          <a:p>
            <a:pPr>
              <a:buFont typeface="Arial" charset="0"/>
              <a:buChar char="•"/>
              <a:defRPr/>
            </a:pPr>
            <a:r>
              <a:rPr lang="zh-CN" altLang="zh-CN" sz="2000" dirty="0">
                <a:latin typeface="Arial" charset="0"/>
              </a:rPr>
              <a:t>不同的软件</a:t>
            </a:r>
            <a:r>
              <a:rPr lang="zh-CN" altLang="en-US" sz="2000" dirty="0">
                <a:latin typeface="Arial" charset="0"/>
              </a:rPr>
              <a:t>需要</a:t>
            </a:r>
            <a:r>
              <a:rPr lang="zh-CN" altLang="zh-CN" sz="2000" dirty="0">
                <a:latin typeface="Arial" charset="0"/>
              </a:rPr>
              <a:t>不同的开发和维护团队，带来了较高的使用成本</a:t>
            </a:r>
          </a:p>
          <a:p>
            <a:pPr>
              <a:buFont typeface="Arial" charset="0"/>
              <a:buChar char="•"/>
              <a:defRPr/>
            </a:pPr>
            <a:r>
              <a:rPr lang="zh-CN" altLang="zh-CN" sz="2000" dirty="0">
                <a:latin typeface="Arial" charset="0"/>
              </a:rPr>
              <a:t>比较难以对同一个集群中的各个系统进行统一的资源协调和分配</a:t>
            </a:r>
            <a:endParaRPr lang="zh-CN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Spark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09479C-48A7-4044-966B-CF6E21A3F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84" y="996039"/>
            <a:ext cx="1051316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dirty="0"/>
              <a:t>Spark</a:t>
            </a:r>
            <a:r>
              <a:rPr lang="zh-CN" altLang="en-US" sz="2000" dirty="0"/>
              <a:t>生态系统</a:t>
            </a:r>
            <a:endParaRPr lang="en-US" altLang="zh-CN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000" dirty="0"/>
              <a:t>Spark</a:t>
            </a:r>
            <a:r>
              <a:rPr lang="zh-CN" altLang="zh-CN" sz="2000" dirty="0"/>
              <a:t>的设计遵循“一个软件栈满足不同应用场景”的理念，逐渐形成了一套完整的生态系统</a:t>
            </a:r>
            <a:endParaRPr lang="en-US" altLang="zh-CN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000" dirty="0"/>
              <a:t>既能够提供内存计算框架，也可以支持</a:t>
            </a:r>
            <a:r>
              <a:rPr lang="en-US" altLang="zh-CN" sz="2000" dirty="0"/>
              <a:t>SQL</a:t>
            </a:r>
            <a:r>
              <a:rPr lang="zh-CN" altLang="zh-CN" sz="2000" dirty="0"/>
              <a:t>即席查询、实时流式计算、机器学习和图计算等</a:t>
            </a:r>
            <a:endParaRPr lang="en-US" altLang="zh-CN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000" dirty="0"/>
              <a:t>Spark</a:t>
            </a:r>
            <a:r>
              <a:rPr lang="zh-CN" altLang="zh-CN" sz="2000" dirty="0"/>
              <a:t>可以部署在资源管理器</a:t>
            </a:r>
            <a:r>
              <a:rPr lang="en-US" altLang="zh-CN" sz="2000" dirty="0"/>
              <a:t>YARN</a:t>
            </a:r>
            <a:r>
              <a:rPr lang="zh-CN" altLang="zh-CN" sz="2000" dirty="0"/>
              <a:t>之上，提供一站式的大数据解决方案</a:t>
            </a:r>
            <a:endParaRPr lang="en-US" altLang="zh-CN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000" dirty="0"/>
              <a:t>因此，</a:t>
            </a:r>
            <a:r>
              <a:rPr lang="en-US" altLang="zh-CN" sz="2000" dirty="0"/>
              <a:t>Spark</a:t>
            </a:r>
            <a:r>
              <a:rPr lang="zh-CN" altLang="zh-CN" sz="2000" dirty="0"/>
              <a:t>所提供的生态系统足以应对上述三种场景，即同时支持批处理、交互式查询和流数据处理</a:t>
            </a: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5275D0-BBE3-42AA-91C9-01475277E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550" y="3401891"/>
            <a:ext cx="5709002" cy="262594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40FC757-6AB2-4EE3-AC68-594BE2F7594C}"/>
              </a:ext>
            </a:extLst>
          </p:cNvPr>
          <p:cNvSpPr/>
          <p:nvPr/>
        </p:nvSpPr>
        <p:spPr>
          <a:xfrm>
            <a:off x="496900" y="3933056"/>
            <a:ext cx="43749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Spark</a:t>
            </a:r>
            <a:r>
              <a:rPr lang="zh-CN" altLang="zh-CN" dirty="0"/>
              <a:t>生态系统已经成为伯克利数据分析软件栈</a:t>
            </a:r>
            <a:r>
              <a:rPr lang="en-US" altLang="zh-CN" dirty="0"/>
              <a:t>BDAS</a:t>
            </a:r>
            <a:r>
              <a:rPr lang="zh-CN" altLang="zh-CN" dirty="0"/>
              <a:t>（</a:t>
            </a:r>
            <a:r>
              <a:rPr lang="en-US" altLang="zh-CN" dirty="0"/>
              <a:t>Berkeley Data Analytics Stack</a:t>
            </a:r>
            <a:r>
              <a:rPr lang="zh-CN" altLang="zh-CN" dirty="0"/>
              <a:t>）的重要组成部分</a:t>
            </a:r>
            <a:r>
              <a:rPr lang="en-US" altLang="zh-CN" dirty="0"/>
              <a:t>, Spark</a:t>
            </a:r>
            <a:r>
              <a:rPr lang="zh-CN" altLang="zh-CN" dirty="0"/>
              <a:t>的生态系统主要包含了</a:t>
            </a:r>
            <a:r>
              <a:rPr lang="en-US" altLang="zh-CN" dirty="0"/>
              <a:t>Spark Core</a:t>
            </a:r>
            <a:r>
              <a:rPr lang="zh-CN" altLang="zh-CN" dirty="0"/>
              <a:t>、</a:t>
            </a:r>
            <a:r>
              <a:rPr lang="en-US" altLang="zh-CN" dirty="0"/>
              <a:t>Spark SQL</a:t>
            </a:r>
            <a:r>
              <a:rPr lang="zh-CN" altLang="zh-CN" dirty="0"/>
              <a:t>、</a:t>
            </a:r>
            <a:r>
              <a:rPr lang="en-US" altLang="zh-CN" dirty="0"/>
              <a:t>Spark Streaming</a:t>
            </a:r>
            <a:r>
              <a:rPr lang="zh-CN" altLang="zh-CN" dirty="0"/>
              <a:t>、</a:t>
            </a:r>
            <a:r>
              <a:rPr lang="en-US" altLang="zh-CN" dirty="0" err="1"/>
              <a:t>MLLib</a:t>
            </a:r>
            <a:r>
              <a:rPr lang="zh-CN" altLang="zh-CN" dirty="0"/>
              <a:t>和</a:t>
            </a:r>
            <a:r>
              <a:rPr lang="en-US" altLang="zh-CN" dirty="0" err="1"/>
              <a:t>GraphX</a:t>
            </a:r>
            <a:r>
              <a:rPr lang="en-US" altLang="zh-CN" dirty="0"/>
              <a:t> </a:t>
            </a:r>
            <a:r>
              <a:rPr lang="zh-CN" altLang="zh-CN" dirty="0"/>
              <a:t>等组件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932E17-7010-4D81-85D5-4B28404F9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00" y="6165304"/>
            <a:ext cx="1274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BDAS</a:t>
            </a:r>
            <a:r>
              <a:rPr lang="zh-CN" altLang="zh-CN" dirty="0"/>
              <a:t>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5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 flipV="1">
            <a:off x="3472892" y="8367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-30820" y="908720"/>
            <a:ext cx="350371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3263" y="447055"/>
            <a:ext cx="316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gency FB" panose="020B0503020202020204" pitchFamily="34" charset="0"/>
              </a:rPr>
              <a:t>Spark</a:t>
            </a:r>
          </a:p>
        </p:txBody>
      </p:sp>
      <p:pic>
        <p:nvPicPr>
          <p:cNvPr id="11" name="table">
            <a:extLst>
              <a:ext uri="{FF2B5EF4-FFF2-40B4-BE49-F238E27FC236}">
                <a16:creationId xmlns:a16="http://schemas.microsoft.com/office/drawing/2014/main" id="{752EA5DC-5276-40B1-8D2D-68AE68DB7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99" y="2324100"/>
            <a:ext cx="8001001" cy="2743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256D52-FA0F-4623-84B7-EAF534638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24" y="1790700"/>
            <a:ext cx="33265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Spark</a:t>
            </a:r>
            <a:r>
              <a:rPr lang="zh-CN" altLang="en-US" dirty="0"/>
              <a:t>生态系统组件</a:t>
            </a:r>
            <a:r>
              <a:rPr lang="zh-CN" altLang="zh-CN" dirty="0"/>
              <a:t>的应用场景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87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科技线条商务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默认设计模板">
    <a:majorFont>
      <a:latin typeface="Arial"/>
      <a:ea typeface="黑体"/>
      <a:cs typeface=""/>
    </a:majorFont>
    <a:minorFont>
      <a:latin typeface="Arial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8320</TotalTime>
  <Words>2572</Words>
  <Application>Microsoft Office PowerPoint</Application>
  <PresentationFormat>宽屏</PresentationFormat>
  <Paragraphs>202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Times New Roman</vt:lpstr>
      <vt:lpstr>迷你简幼线</vt:lpstr>
      <vt:lpstr>Calibri</vt:lpstr>
      <vt:lpstr>BankGothic Lt BT</vt:lpstr>
      <vt:lpstr>Agency FB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subject>tukuppt</dc:subject>
  <dc:creator>www.tukuppt.com</dc:creator>
  <cp:lastModifiedBy>Administrator</cp:lastModifiedBy>
  <cp:revision>650</cp:revision>
  <dcterms:created xsi:type="dcterms:W3CDTF">2017-04-25T09:03:07Z</dcterms:created>
  <dcterms:modified xsi:type="dcterms:W3CDTF">2020-12-03T05:46:33Z</dcterms:modified>
</cp:coreProperties>
</file>