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709" r:id="rId3"/>
    <p:sldId id="2710" r:id="rId4"/>
    <p:sldId id="2711" r:id="rId5"/>
    <p:sldId id="2712" r:id="rId6"/>
    <p:sldId id="2713" r:id="rId7"/>
    <p:sldId id="2714" r:id="rId8"/>
    <p:sldId id="2715" r:id="rId9"/>
    <p:sldId id="2716" r:id="rId10"/>
    <p:sldId id="2717" r:id="rId11"/>
    <p:sldId id="2718" r:id="rId12"/>
    <p:sldId id="2719" r:id="rId13"/>
    <p:sldId id="2720" r:id="rId14"/>
    <p:sldId id="2721" r:id="rId15"/>
    <p:sldId id="2722" r:id="rId16"/>
    <p:sldId id="2723" r:id="rId17"/>
    <p:sldId id="2724" r:id="rId18"/>
    <p:sldId id="2725" r:id="rId19"/>
    <p:sldId id="2726" r:id="rId20"/>
    <p:sldId id="2727" r:id="rId21"/>
    <p:sldId id="2728" r:id="rId22"/>
    <p:sldId id="2729" r:id="rId23"/>
    <p:sldId id="2730" r:id="rId24"/>
    <p:sldId id="2731" r:id="rId25"/>
    <p:sldId id="2732" r:id="rId26"/>
    <p:sldId id="2733" r:id="rId27"/>
    <p:sldId id="2734" r:id="rId28"/>
    <p:sldId id="2735" r:id="rId29"/>
    <p:sldId id="263" r:id="rId30"/>
  </p:sldIdLst>
  <p:sldSz cx="9144000" cy="5145088"/>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91" autoAdjust="0"/>
    <p:restoredTop sz="94660"/>
  </p:normalViewPr>
  <p:slideViewPr>
    <p:cSldViewPr snapToGrid="0">
      <p:cViewPr varScale="1">
        <p:scale>
          <a:sx n="89" d="100"/>
          <a:sy n="89" d="100"/>
        </p:scale>
        <p:origin x="696" y="52"/>
      </p:cViewPr>
      <p:guideLst/>
    </p:cSldViewPr>
  </p:slideViewPr>
  <p:notesTextViewPr>
    <p:cViewPr>
      <p:scale>
        <a:sx n="1" d="1"/>
        <a:sy n="1" d="1"/>
      </p:scale>
      <p:origin x="0" y="0"/>
    </p:cViewPr>
  </p:notesTextViewPr>
  <p:sorterViewPr>
    <p:cViewPr>
      <p:scale>
        <a:sx n="100" d="100"/>
        <a:sy n="100" d="100"/>
      </p:scale>
      <p:origin x="0" y="-1692"/>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0C9AF-F656-48CB-B91D-7B61C7AD3CC5}" type="datetimeFigureOut">
              <a:rPr lang="zh-CN" altLang="en-US" smtClean="0"/>
              <a:t>2021/3/14</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7A1941-525D-463E-82E2-D150543BFBDD}" type="slidenum">
              <a:rPr lang="zh-CN" altLang="en-US" smtClean="0"/>
              <a:t>‹#›</a:t>
            </a:fld>
            <a:endParaRPr lang="zh-CN" altLang="en-US"/>
          </a:p>
        </p:txBody>
      </p:sp>
    </p:spTree>
    <p:extLst>
      <p:ext uri="{BB962C8B-B14F-4D97-AF65-F5344CB8AC3E}">
        <p14:creationId xmlns:p14="http://schemas.microsoft.com/office/powerpoint/2010/main" val="266959018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A1941-525D-463E-82E2-D150543BFBDD}" type="slidenum">
              <a:rPr lang="zh-CN" altLang="en-US" smtClean="0"/>
              <a:t>1</a:t>
            </a:fld>
            <a:endParaRPr lang="zh-CN" altLang="en-US"/>
          </a:p>
        </p:txBody>
      </p:sp>
    </p:spTree>
    <p:extLst>
      <p:ext uri="{BB962C8B-B14F-4D97-AF65-F5344CB8AC3E}">
        <p14:creationId xmlns:p14="http://schemas.microsoft.com/office/powerpoint/2010/main" val="142317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7A1941-525D-463E-82E2-D150543BFBDD}" type="slidenum">
              <a:rPr lang="zh-CN" altLang="en-US" smtClean="0"/>
              <a:t>29</a:t>
            </a:fld>
            <a:endParaRPr lang="zh-CN" altLang="en-US"/>
          </a:p>
        </p:txBody>
      </p:sp>
    </p:spTree>
    <p:extLst>
      <p:ext uri="{BB962C8B-B14F-4D97-AF65-F5344CB8AC3E}">
        <p14:creationId xmlns:p14="http://schemas.microsoft.com/office/powerpoint/2010/main" val="119238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370791006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130385444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34770224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2081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grpSp>
        <p:nvGrpSpPr>
          <p:cNvPr id="2" name="组合 7"/>
          <p:cNvGrpSpPr/>
          <p:nvPr userDrawn="1"/>
        </p:nvGrpSpPr>
        <p:grpSpPr>
          <a:xfrm>
            <a:off x="-55664" y="0"/>
            <a:ext cx="1541690" cy="588963"/>
            <a:chOff x="-142846" y="-250538"/>
            <a:chExt cx="4668067" cy="1782764"/>
          </a:xfrm>
        </p:grpSpPr>
        <p:sp>
          <p:nvSpPr>
            <p:cNvPr id="9" name="Freeform 6"/>
            <p:cNvSpPr>
              <a:spLocks/>
            </p:cNvSpPr>
            <p:nvPr/>
          </p:nvSpPr>
          <p:spPr bwMode="auto">
            <a:xfrm>
              <a:off x="3267104" y="35212"/>
              <a:ext cx="350838" cy="338138"/>
            </a:xfrm>
            <a:custGeom>
              <a:avLst/>
              <a:gdLst>
                <a:gd name="T0" fmla="*/ 125 w 128"/>
                <a:gd name="T1" fmla="*/ 55 h 123"/>
                <a:gd name="T2" fmla="*/ 95 w 128"/>
                <a:gd name="T3" fmla="*/ 48 h 123"/>
                <a:gd name="T4" fmla="*/ 65 w 128"/>
                <a:gd name="T5" fmla="*/ 22 h 123"/>
                <a:gd name="T6" fmla="*/ 44 w 128"/>
                <a:gd name="T7" fmla="*/ 2 h 123"/>
                <a:gd name="T8" fmla="*/ 12 w 128"/>
                <a:gd name="T9" fmla="*/ 26 h 123"/>
                <a:gd name="T10" fmla="*/ 3 w 128"/>
                <a:gd name="T11" fmla="*/ 70 h 123"/>
                <a:gd name="T12" fmla="*/ 19 w 128"/>
                <a:gd name="T13" fmla="*/ 106 h 123"/>
                <a:gd name="T14" fmla="*/ 58 w 128"/>
                <a:gd name="T15" fmla="*/ 122 h 123"/>
                <a:gd name="T16" fmla="*/ 109 w 128"/>
                <a:gd name="T17" fmla="*/ 100 h 123"/>
                <a:gd name="T18" fmla="*/ 125 w 128"/>
                <a:gd name="T19" fmla="*/ 5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3">
                  <a:moveTo>
                    <a:pt x="125" y="55"/>
                  </a:moveTo>
                  <a:cubicBezTo>
                    <a:pt x="122" y="39"/>
                    <a:pt x="106" y="40"/>
                    <a:pt x="95" y="48"/>
                  </a:cubicBezTo>
                  <a:cubicBezTo>
                    <a:pt x="98" y="30"/>
                    <a:pt x="82" y="13"/>
                    <a:pt x="65" y="22"/>
                  </a:cubicBezTo>
                  <a:cubicBezTo>
                    <a:pt x="62" y="12"/>
                    <a:pt x="56" y="0"/>
                    <a:pt x="44" y="2"/>
                  </a:cubicBezTo>
                  <a:cubicBezTo>
                    <a:pt x="30" y="4"/>
                    <a:pt x="19" y="16"/>
                    <a:pt x="12" y="26"/>
                  </a:cubicBezTo>
                  <a:cubicBezTo>
                    <a:pt x="2" y="40"/>
                    <a:pt x="0" y="54"/>
                    <a:pt x="3" y="70"/>
                  </a:cubicBezTo>
                  <a:cubicBezTo>
                    <a:pt x="5" y="78"/>
                    <a:pt x="10" y="98"/>
                    <a:pt x="19" y="106"/>
                  </a:cubicBezTo>
                  <a:cubicBezTo>
                    <a:pt x="23" y="122"/>
                    <a:pt x="44" y="123"/>
                    <a:pt x="58" y="122"/>
                  </a:cubicBezTo>
                  <a:cubicBezTo>
                    <a:pt x="76" y="120"/>
                    <a:pt x="97" y="113"/>
                    <a:pt x="109" y="100"/>
                  </a:cubicBezTo>
                  <a:cubicBezTo>
                    <a:pt x="120" y="89"/>
                    <a:pt x="128" y="70"/>
                    <a:pt x="125" y="55"/>
                  </a:cubicBezTo>
                  <a:close/>
                </a:path>
              </a:pathLst>
            </a:custGeom>
            <a:solidFill>
              <a:srgbClr val="FF9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 name="Freeform 7"/>
            <p:cNvSpPr>
              <a:spLocks/>
            </p:cNvSpPr>
            <p:nvPr/>
          </p:nvSpPr>
          <p:spPr bwMode="auto">
            <a:xfrm>
              <a:off x="169892" y="887700"/>
              <a:ext cx="260350" cy="298450"/>
            </a:xfrm>
            <a:custGeom>
              <a:avLst/>
              <a:gdLst>
                <a:gd name="T0" fmla="*/ 40 w 95"/>
                <a:gd name="T1" fmla="*/ 1 h 108"/>
                <a:gd name="T2" fmla="*/ 39 w 95"/>
                <a:gd name="T3" fmla="*/ 2 h 108"/>
                <a:gd name="T4" fmla="*/ 39 w 95"/>
                <a:gd name="T5" fmla="*/ 2 h 108"/>
                <a:gd name="T6" fmla="*/ 38 w 95"/>
                <a:gd name="T7" fmla="*/ 3 h 108"/>
                <a:gd name="T8" fmla="*/ 37 w 95"/>
                <a:gd name="T9" fmla="*/ 3 h 108"/>
                <a:gd name="T10" fmla="*/ 3 w 95"/>
                <a:gd name="T11" fmla="*/ 76 h 108"/>
                <a:gd name="T12" fmla="*/ 11 w 95"/>
                <a:gd name="T13" fmla="*/ 102 h 108"/>
                <a:gd name="T14" fmla="*/ 27 w 95"/>
                <a:gd name="T15" fmla="*/ 95 h 108"/>
                <a:gd name="T16" fmla="*/ 36 w 95"/>
                <a:gd name="T17" fmla="*/ 103 h 108"/>
                <a:gd name="T18" fmla="*/ 52 w 95"/>
                <a:gd name="T19" fmla="*/ 97 h 108"/>
                <a:gd name="T20" fmla="*/ 66 w 95"/>
                <a:gd name="T21" fmla="*/ 105 h 108"/>
                <a:gd name="T22" fmla="*/ 78 w 95"/>
                <a:gd name="T23" fmla="*/ 95 h 108"/>
                <a:gd name="T24" fmla="*/ 78 w 95"/>
                <a:gd name="T25" fmla="*/ 93 h 108"/>
                <a:gd name="T26" fmla="*/ 40 w 95"/>
                <a:gd name="T27" fmla="*/ 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108">
                  <a:moveTo>
                    <a:pt x="40" y="1"/>
                  </a:moveTo>
                  <a:cubicBezTo>
                    <a:pt x="39" y="0"/>
                    <a:pt x="38" y="1"/>
                    <a:pt x="39" y="2"/>
                  </a:cubicBezTo>
                  <a:cubicBezTo>
                    <a:pt x="39" y="2"/>
                    <a:pt x="39" y="2"/>
                    <a:pt x="39" y="2"/>
                  </a:cubicBezTo>
                  <a:cubicBezTo>
                    <a:pt x="39" y="2"/>
                    <a:pt x="38" y="3"/>
                    <a:pt x="38" y="3"/>
                  </a:cubicBezTo>
                  <a:cubicBezTo>
                    <a:pt x="38" y="3"/>
                    <a:pt x="37" y="2"/>
                    <a:pt x="37" y="3"/>
                  </a:cubicBezTo>
                  <a:cubicBezTo>
                    <a:pt x="9" y="15"/>
                    <a:pt x="0" y="48"/>
                    <a:pt x="3" y="76"/>
                  </a:cubicBezTo>
                  <a:cubicBezTo>
                    <a:pt x="4" y="84"/>
                    <a:pt x="4" y="96"/>
                    <a:pt x="11" y="102"/>
                  </a:cubicBezTo>
                  <a:cubicBezTo>
                    <a:pt x="16" y="108"/>
                    <a:pt x="23" y="100"/>
                    <a:pt x="27" y="95"/>
                  </a:cubicBezTo>
                  <a:cubicBezTo>
                    <a:pt x="29" y="99"/>
                    <a:pt x="31" y="103"/>
                    <a:pt x="36" y="103"/>
                  </a:cubicBezTo>
                  <a:cubicBezTo>
                    <a:pt x="42" y="103"/>
                    <a:pt x="44" y="95"/>
                    <a:pt x="52" y="97"/>
                  </a:cubicBezTo>
                  <a:cubicBezTo>
                    <a:pt x="57" y="98"/>
                    <a:pt x="61" y="105"/>
                    <a:pt x="66" y="105"/>
                  </a:cubicBezTo>
                  <a:cubicBezTo>
                    <a:pt x="72" y="105"/>
                    <a:pt x="75" y="100"/>
                    <a:pt x="78" y="95"/>
                  </a:cubicBezTo>
                  <a:cubicBezTo>
                    <a:pt x="79" y="95"/>
                    <a:pt x="78" y="94"/>
                    <a:pt x="78" y="93"/>
                  </a:cubicBezTo>
                  <a:cubicBezTo>
                    <a:pt x="95" y="61"/>
                    <a:pt x="71" y="15"/>
                    <a:pt x="40" y="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 name="Freeform 8"/>
            <p:cNvSpPr>
              <a:spLocks/>
            </p:cNvSpPr>
            <p:nvPr/>
          </p:nvSpPr>
          <p:spPr bwMode="auto">
            <a:xfrm>
              <a:off x="573117" y="822613"/>
              <a:ext cx="182563" cy="195263"/>
            </a:xfrm>
            <a:custGeom>
              <a:avLst/>
              <a:gdLst>
                <a:gd name="T0" fmla="*/ 13 w 67"/>
                <a:gd name="T1" fmla="*/ 0 h 71"/>
                <a:gd name="T2" fmla="*/ 11 w 67"/>
                <a:gd name="T3" fmla="*/ 0 h 71"/>
                <a:gd name="T4" fmla="*/ 11 w 67"/>
                <a:gd name="T5" fmla="*/ 0 h 71"/>
                <a:gd name="T6" fmla="*/ 10 w 67"/>
                <a:gd name="T7" fmla="*/ 1 h 71"/>
                <a:gd name="T8" fmla="*/ 11 w 67"/>
                <a:gd name="T9" fmla="*/ 0 h 71"/>
                <a:gd name="T10" fmla="*/ 10 w 67"/>
                <a:gd name="T11" fmla="*/ 0 h 71"/>
                <a:gd name="T12" fmla="*/ 9 w 67"/>
                <a:gd name="T13" fmla="*/ 3 h 71"/>
                <a:gd name="T14" fmla="*/ 9 w 67"/>
                <a:gd name="T15" fmla="*/ 4 h 71"/>
                <a:gd name="T16" fmla="*/ 4 w 67"/>
                <a:gd name="T17" fmla="*/ 53 h 71"/>
                <a:gd name="T18" fmla="*/ 38 w 67"/>
                <a:gd name="T19" fmla="*/ 65 h 71"/>
                <a:gd name="T20" fmla="*/ 13 w 67"/>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71">
                  <a:moveTo>
                    <a:pt x="13" y="0"/>
                  </a:moveTo>
                  <a:cubicBezTo>
                    <a:pt x="12" y="0"/>
                    <a:pt x="11" y="0"/>
                    <a:pt x="11" y="0"/>
                  </a:cubicBezTo>
                  <a:cubicBezTo>
                    <a:pt x="11" y="0"/>
                    <a:pt x="11" y="0"/>
                    <a:pt x="11" y="0"/>
                  </a:cubicBezTo>
                  <a:cubicBezTo>
                    <a:pt x="11" y="0"/>
                    <a:pt x="11" y="1"/>
                    <a:pt x="10" y="1"/>
                  </a:cubicBezTo>
                  <a:cubicBezTo>
                    <a:pt x="10" y="1"/>
                    <a:pt x="11" y="0"/>
                    <a:pt x="11" y="0"/>
                  </a:cubicBezTo>
                  <a:cubicBezTo>
                    <a:pt x="11" y="0"/>
                    <a:pt x="10" y="0"/>
                    <a:pt x="10" y="0"/>
                  </a:cubicBezTo>
                  <a:cubicBezTo>
                    <a:pt x="10" y="1"/>
                    <a:pt x="10" y="2"/>
                    <a:pt x="9" y="3"/>
                  </a:cubicBezTo>
                  <a:cubicBezTo>
                    <a:pt x="9" y="3"/>
                    <a:pt x="9" y="4"/>
                    <a:pt x="9" y="4"/>
                  </a:cubicBezTo>
                  <a:cubicBezTo>
                    <a:pt x="4" y="20"/>
                    <a:pt x="0" y="37"/>
                    <a:pt x="4" y="53"/>
                  </a:cubicBezTo>
                  <a:cubicBezTo>
                    <a:pt x="8" y="67"/>
                    <a:pt x="25" y="71"/>
                    <a:pt x="38" y="65"/>
                  </a:cubicBezTo>
                  <a:cubicBezTo>
                    <a:pt x="67" y="51"/>
                    <a:pt x="32" y="7"/>
                    <a:pt x="13" y="0"/>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 name="Freeform 13"/>
            <p:cNvSpPr>
              <a:spLocks/>
            </p:cNvSpPr>
            <p:nvPr/>
          </p:nvSpPr>
          <p:spPr bwMode="auto">
            <a:xfrm>
              <a:off x="2228879" y="390812"/>
              <a:ext cx="360363" cy="373063"/>
            </a:xfrm>
            <a:custGeom>
              <a:avLst/>
              <a:gdLst>
                <a:gd name="T0" fmla="*/ 67 w 132"/>
                <a:gd name="T1" fmla="*/ 125 h 136"/>
                <a:gd name="T2" fmla="*/ 15 w 132"/>
                <a:gd name="T3" fmla="*/ 125 h 136"/>
                <a:gd name="T4" fmla="*/ 0 w 132"/>
                <a:gd name="T5" fmla="*/ 85 h 136"/>
                <a:gd name="T6" fmla="*/ 16 w 132"/>
                <a:gd name="T7" fmla="*/ 37 h 136"/>
                <a:gd name="T8" fmla="*/ 16 w 132"/>
                <a:gd name="T9" fmla="*/ 36 h 136"/>
                <a:gd name="T10" fmla="*/ 39 w 132"/>
                <a:gd name="T11" fmla="*/ 13 h 136"/>
                <a:gd name="T12" fmla="*/ 61 w 132"/>
                <a:gd name="T13" fmla="*/ 1 h 136"/>
                <a:gd name="T14" fmla="*/ 71 w 132"/>
                <a:gd name="T15" fmla="*/ 25 h 136"/>
                <a:gd name="T16" fmla="*/ 76 w 132"/>
                <a:gd name="T17" fmla="*/ 26 h 136"/>
                <a:gd name="T18" fmla="*/ 76 w 132"/>
                <a:gd name="T19" fmla="*/ 24 h 136"/>
                <a:gd name="T20" fmla="*/ 76 w 132"/>
                <a:gd name="T21" fmla="*/ 24 h 136"/>
                <a:gd name="T22" fmla="*/ 82 w 132"/>
                <a:gd name="T23" fmla="*/ 17 h 136"/>
                <a:gd name="T24" fmla="*/ 92 w 132"/>
                <a:gd name="T25" fmla="*/ 12 h 136"/>
                <a:gd name="T26" fmla="*/ 104 w 132"/>
                <a:gd name="T27" fmla="*/ 32 h 136"/>
                <a:gd name="T28" fmla="*/ 107 w 132"/>
                <a:gd name="T29" fmla="*/ 34 h 136"/>
                <a:gd name="T30" fmla="*/ 107 w 132"/>
                <a:gd name="T31" fmla="*/ 34 h 136"/>
                <a:gd name="T32" fmla="*/ 109 w 132"/>
                <a:gd name="T33" fmla="*/ 33 h 136"/>
                <a:gd name="T34" fmla="*/ 123 w 132"/>
                <a:gd name="T35" fmla="*/ 29 h 136"/>
                <a:gd name="T36" fmla="*/ 130 w 132"/>
                <a:gd name="T37" fmla="*/ 41 h 136"/>
                <a:gd name="T38" fmla="*/ 127 w 132"/>
                <a:gd name="T39" fmla="*/ 66 h 136"/>
                <a:gd name="T40" fmla="*/ 115 w 132"/>
                <a:gd name="T41" fmla="*/ 87 h 136"/>
                <a:gd name="T42" fmla="*/ 115 w 132"/>
                <a:gd name="T43" fmla="*/ 87 h 136"/>
                <a:gd name="T44" fmla="*/ 67 w 132"/>
                <a:gd name="T45"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 h="136">
                  <a:moveTo>
                    <a:pt x="67" y="125"/>
                  </a:moveTo>
                  <a:cubicBezTo>
                    <a:pt x="51" y="131"/>
                    <a:pt x="31" y="136"/>
                    <a:pt x="15" y="125"/>
                  </a:cubicBezTo>
                  <a:cubicBezTo>
                    <a:pt x="3" y="116"/>
                    <a:pt x="0" y="99"/>
                    <a:pt x="0" y="85"/>
                  </a:cubicBezTo>
                  <a:cubicBezTo>
                    <a:pt x="0" y="67"/>
                    <a:pt x="8" y="53"/>
                    <a:pt x="16" y="37"/>
                  </a:cubicBezTo>
                  <a:cubicBezTo>
                    <a:pt x="16" y="37"/>
                    <a:pt x="16" y="36"/>
                    <a:pt x="16" y="36"/>
                  </a:cubicBezTo>
                  <a:cubicBezTo>
                    <a:pt x="23" y="28"/>
                    <a:pt x="31" y="20"/>
                    <a:pt x="39" y="13"/>
                  </a:cubicBezTo>
                  <a:cubicBezTo>
                    <a:pt x="46" y="8"/>
                    <a:pt x="53" y="3"/>
                    <a:pt x="61" y="1"/>
                  </a:cubicBezTo>
                  <a:cubicBezTo>
                    <a:pt x="73" y="0"/>
                    <a:pt x="72" y="18"/>
                    <a:pt x="71" y="25"/>
                  </a:cubicBezTo>
                  <a:cubicBezTo>
                    <a:pt x="71" y="28"/>
                    <a:pt x="76" y="28"/>
                    <a:pt x="76" y="26"/>
                  </a:cubicBezTo>
                  <a:cubicBezTo>
                    <a:pt x="76" y="25"/>
                    <a:pt x="76" y="24"/>
                    <a:pt x="76" y="24"/>
                  </a:cubicBezTo>
                  <a:cubicBezTo>
                    <a:pt x="76" y="24"/>
                    <a:pt x="76" y="24"/>
                    <a:pt x="76" y="24"/>
                  </a:cubicBezTo>
                  <a:cubicBezTo>
                    <a:pt x="79" y="22"/>
                    <a:pt x="80" y="19"/>
                    <a:pt x="82" y="17"/>
                  </a:cubicBezTo>
                  <a:cubicBezTo>
                    <a:pt x="85" y="14"/>
                    <a:pt x="89" y="13"/>
                    <a:pt x="92" y="12"/>
                  </a:cubicBezTo>
                  <a:cubicBezTo>
                    <a:pt x="104" y="10"/>
                    <a:pt x="105" y="24"/>
                    <a:pt x="104" y="32"/>
                  </a:cubicBezTo>
                  <a:cubicBezTo>
                    <a:pt x="104" y="33"/>
                    <a:pt x="105" y="34"/>
                    <a:pt x="107" y="34"/>
                  </a:cubicBezTo>
                  <a:cubicBezTo>
                    <a:pt x="107" y="34"/>
                    <a:pt x="107" y="34"/>
                    <a:pt x="107" y="34"/>
                  </a:cubicBezTo>
                  <a:cubicBezTo>
                    <a:pt x="108" y="34"/>
                    <a:pt x="109" y="33"/>
                    <a:pt x="109" y="33"/>
                  </a:cubicBezTo>
                  <a:cubicBezTo>
                    <a:pt x="113" y="29"/>
                    <a:pt x="118" y="25"/>
                    <a:pt x="123" y="29"/>
                  </a:cubicBezTo>
                  <a:cubicBezTo>
                    <a:pt x="127" y="32"/>
                    <a:pt x="128" y="37"/>
                    <a:pt x="130" y="41"/>
                  </a:cubicBezTo>
                  <a:cubicBezTo>
                    <a:pt x="132" y="49"/>
                    <a:pt x="130" y="58"/>
                    <a:pt x="127" y="66"/>
                  </a:cubicBezTo>
                  <a:cubicBezTo>
                    <a:pt x="124" y="73"/>
                    <a:pt x="119" y="80"/>
                    <a:pt x="115" y="87"/>
                  </a:cubicBezTo>
                  <a:cubicBezTo>
                    <a:pt x="115" y="87"/>
                    <a:pt x="115" y="87"/>
                    <a:pt x="115" y="87"/>
                  </a:cubicBezTo>
                  <a:cubicBezTo>
                    <a:pt x="103" y="106"/>
                    <a:pt x="89" y="117"/>
                    <a:pt x="67" y="125"/>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 name="Freeform 14"/>
            <p:cNvSpPr>
              <a:spLocks/>
            </p:cNvSpPr>
            <p:nvPr/>
          </p:nvSpPr>
          <p:spPr bwMode="auto">
            <a:xfrm>
              <a:off x="344517" y="-250538"/>
              <a:ext cx="750888" cy="585788"/>
            </a:xfrm>
            <a:custGeom>
              <a:avLst/>
              <a:gdLst>
                <a:gd name="T0" fmla="*/ 267 w 274"/>
                <a:gd name="T1" fmla="*/ 142 h 213"/>
                <a:gd name="T2" fmla="*/ 236 w 274"/>
                <a:gd name="T3" fmla="*/ 131 h 213"/>
                <a:gd name="T4" fmla="*/ 233 w 274"/>
                <a:gd name="T5" fmla="*/ 99 h 213"/>
                <a:gd name="T6" fmla="*/ 210 w 274"/>
                <a:gd name="T7" fmla="*/ 92 h 213"/>
                <a:gd name="T8" fmla="*/ 200 w 274"/>
                <a:gd name="T9" fmla="*/ 52 h 213"/>
                <a:gd name="T10" fmla="*/ 166 w 274"/>
                <a:gd name="T11" fmla="*/ 52 h 213"/>
                <a:gd name="T12" fmla="*/ 162 w 274"/>
                <a:gd name="T13" fmla="*/ 19 h 213"/>
                <a:gd name="T14" fmla="*/ 111 w 274"/>
                <a:gd name="T15" fmla="*/ 36 h 213"/>
                <a:gd name="T16" fmla="*/ 56 w 274"/>
                <a:gd name="T17" fmla="*/ 26 h 213"/>
                <a:gd name="T18" fmla="*/ 26 w 274"/>
                <a:gd name="T19" fmla="*/ 19 h 213"/>
                <a:gd name="T20" fmla="*/ 0 w 274"/>
                <a:gd name="T21" fmla="*/ 75 h 213"/>
                <a:gd name="T22" fmla="*/ 25 w 274"/>
                <a:gd name="T23" fmla="*/ 139 h 213"/>
                <a:gd name="T24" fmla="*/ 79 w 274"/>
                <a:gd name="T25" fmla="*/ 182 h 213"/>
                <a:gd name="T26" fmla="*/ 79 w 274"/>
                <a:gd name="T27" fmla="*/ 183 h 213"/>
                <a:gd name="T28" fmla="*/ 143 w 274"/>
                <a:gd name="T29" fmla="*/ 204 h 213"/>
                <a:gd name="T30" fmla="*/ 221 w 274"/>
                <a:gd name="T31" fmla="*/ 209 h 213"/>
                <a:gd name="T32" fmla="*/ 269 w 274"/>
                <a:gd name="T33" fmla="*/ 176 h 213"/>
                <a:gd name="T34" fmla="*/ 267 w 274"/>
                <a:gd name="T35" fmla="*/ 14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4" h="213">
                  <a:moveTo>
                    <a:pt x="267" y="142"/>
                  </a:moveTo>
                  <a:cubicBezTo>
                    <a:pt x="260" y="132"/>
                    <a:pt x="248" y="130"/>
                    <a:pt x="236" y="131"/>
                  </a:cubicBezTo>
                  <a:cubicBezTo>
                    <a:pt x="242" y="122"/>
                    <a:pt x="237" y="107"/>
                    <a:pt x="233" y="99"/>
                  </a:cubicBezTo>
                  <a:cubicBezTo>
                    <a:pt x="228" y="90"/>
                    <a:pt x="219" y="88"/>
                    <a:pt x="210" y="92"/>
                  </a:cubicBezTo>
                  <a:cubicBezTo>
                    <a:pt x="213" y="78"/>
                    <a:pt x="210" y="63"/>
                    <a:pt x="200" y="52"/>
                  </a:cubicBezTo>
                  <a:cubicBezTo>
                    <a:pt x="191" y="42"/>
                    <a:pt x="176" y="44"/>
                    <a:pt x="166" y="52"/>
                  </a:cubicBezTo>
                  <a:cubicBezTo>
                    <a:pt x="171" y="41"/>
                    <a:pt x="173" y="27"/>
                    <a:pt x="162" y="19"/>
                  </a:cubicBezTo>
                  <a:cubicBezTo>
                    <a:pt x="144" y="6"/>
                    <a:pt x="123" y="23"/>
                    <a:pt x="111" y="36"/>
                  </a:cubicBezTo>
                  <a:cubicBezTo>
                    <a:pt x="102" y="12"/>
                    <a:pt x="69" y="0"/>
                    <a:pt x="56" y="26"/>
                  </a:cubicBezTo>
                  <a:cubicBezTo>
                    <a:pt x="51" y="14"/>
                    <a:pt x="39" y="12"/>
                    <a:pt x="26" y="19"/>
                  </a:cubicBezTo>
                  <a:cubicBezTo>
                    <a:pt x="7" y="29"/>
                    <a:pt x="0" y="54"/>
                    <a:pt x="0" y="75"/>
                  </a:cubicBezTo>
                  <a:cubicBezTo>
                    <a:pt x="0" y="97"/>
                    <a:pt x="11" y="121"/>
                    <a:pt x="25" y="139"/>
                  </a:cubicBezTo>
                  <a:cubicBezTo>
                    <a:pt x="38" y="158"/>
                    <a:pt x="58" y="172"/>
                    <a:pt x="79" y="182"/>
                  </a:cubicBezTo>
                  <a:cubicBezTo>
                    <a:pt x="79" y="182"/>
                    <a:pt x="79" y="183"/>
                    <a:pt x="79" y="183"/>
                  </a:cubicBezTo>
                  <a:cubicBezTo>
                    <a:pt x="97" y="195"/>
                    <a:pt x="122" y="200"/>
                    <a:pt x="143" y="204"/>
                  </a:cubicBezTo>
                  <a:cubicBezTo>
                    <a:pt x="168" y="210"/>
                    <a:pt x="195" y="213"/>
                    <a:pt x="221" y="209"/>
                  </a:cubicBezTo>
                  <a:cubicBezTo>
                    <a:pt x="242" y="206"/>
                    <a:pt x="261" y="196"/>
                    <a:pt x="269" y="176"/>
                  </a:cubicBezTo>
                  <a:cubicBezTo>
                    <a:pt x="273" y="166"/>
                    <a:pt x="274" y="151"/>
                    <a:pt x="267" y="142"/>
                  </a:cubicBezTo>
                  <a:close/>
                </a:path>
              </a:pathLst>
            </a:custGeom>
            <a:solidFill>
              <a:srgbClr val="E54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 name="Freeform 15"/>
            <p:cNvSpPr>
              <a:spLocks/>
            </p:cNvSpPr>
            <p:nvPr/>
          </p:nvSpPr>
          <p:spPr bwMode="auto">
            <a:xfrm>
              <a:off x="358804" y="-112425"/>
              <a:ext cx="657225" cy="444500"/>
            </a:xfrm>
            <a:custGeom>
              <a:avLst/>
              <a:gdLst>
                <a:gd name="T0" fmla="*/ 214 w 240"/>
                <a:gd name="T1" fmla="*/ 117 h 162"/>
                <a:gd name="T2" fmla="*/ 214 w 240"/>
                <a:gd name="T3" fmla="*/ 93 h 162"/>
                <a:gd name="T4" fmla="*/ 187 w 240"/>
                <a:gd name="T5" fmla="*/ 91 h 162"/>
                <a:gd name="T6" fmla="*/ 164 w 240"/>
                <a:gd name="T7" fmla="*/ 52 h 162"/>
                <a:gd name="T8" fmla="*/ 156 w 240"/>
                <a:gd name="T9" fmla="*/ 27 h 162"/>
                <a:gd name="T10" fmla="*/ 127 w 240"/>
                <a:gd name="T11" fmla="*/ 33 h 162"/>
                <a:gd name="T12" fmla="*/ 86 w 240"/>
                <a:gd name="T13" fmla="*/ 19 h 162"/>
                <a:gd name="T14" fmla="*/ 65 w 240"/>
                <a:gd name="T15" fmla="*/ 2 h 162"/>
                <a:gd name="T16" fmla="*/ 46 w 240"/>
                <a:gd name="T17" fmla="*/ 15 h 162"/>
                <a:gd name="T18" fmla="*/ 46 w 240"/>
                <a:gd name="T19" fmla="*/ 15 h 162"/>
                <a:gd name="T20" fmla="*/ 10 w 240"/>
                <a:gd name="T21" fmla="*/ 9 h 162"/>
                <a:gd name="T22" fmla="*/ 2 w 240"/>
                <a:gd name="T23" fmla="*/ 47 h 162"/>
                <a:gd name="T24" fmla="*/ 24 w 240"/>
                <a:gd name="T25" fmla="*/ 96 h 162"/>
                <a:gd name="T26" fmla="*/ 68 w 240"/>
                <a:gd name="T27" fmla="*/ 134 h 162"/>
                <a:gd name="T28" fmla="*/ 69 w 240"/>
                <a:gd name="T29" fmla="*/ 133 h 162"/>
                <a:gd name="T30" fmla="*/ 92 w 240"/>
                <a:gd name="T31" fmla="*/ 143 h 162"/>
                <a:gd name="T32" fmla="*/ 132 w 240"/>
                <a:gd name="T33" fmla="*/ 155 h 162"/>
                <a:gd name="T34" fmla="*/ 197 w 240"/>
                <a:gd name="T35" fmla="*/ 160 h 162"/>
                <a:gd name="T36" fmla="*/ 238 w 240"/>
                <a:gd name="T37" fmla="*/ 134 h 162"/>
                <a:gd name="T38" fmla="*/ 214 w 240"/>
                <a:gd name="T39" fmla="*/ 117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162">
                  <a:moveTo>
                    <a:pt x="214" y="117"/>
                  </a:moveTo>
                  <a:cubicBezTo>
                    <a:pt x="219" y="109"/>
                    <a:pt x="221" y="100"/>
                    <a:pt x="214" y="93"/>
                  </a:cubicBezTo>
                  <a:cubicBezTo>
                    <a:pt x="207" y="87"/>
                    <a:pt x="196" y="88"/>
                    <a:pt x="187" y="91"/>
                  </a:cubicBezTo>
                  <a:cubicBezTo>
                    <a:pt x="195" y="71"/>
                    <a:pt x="185" y="39"/>
                    <a:pt x="164" y="52"/>
                  </a:cubicBezTo>
                  <a:cubicBezTo>
                    <a:pt x="167" y="43"/>
                    <a:pt x="167" y="32"/>
                    <a:pt x="156" y="27"/>
                  </a:cubicBezTo>
                  <a:cubicBezTo>
                    <a:pt x="147" y="22"/>
                    <a:pt x="135" y="26"/>
                    <a:pt x="127" y="33"/>
                  </a:cubicBezTo>
                  <a:cubicBezTo>
                    <a:pt x="127" y="9"/>
                    <a:pt x="101" y="5"/>
                    <a:pt x="86" y="19"/>
                  </a:cubicBezTo>
                  <a:cubicBezTo>
                    <a:pt x="82" y="10"/>
                    <a:pt x="75" y="3"/>
                    <a:pt x="65" y="2"/>
                  </a:cubicBezTo>
                  <a:cubicBezTo>
                    <a:pt x="56" y="0"/>
                    <a:pt x="47" y="5"/>
                    <a:pt x="46" y="15"/>
                  </a:cubicBezTo>
                  <a:cubicBezTo>
                    <a:pt x="46" y="15"/>
                    <a:pt x="46" y="15"/>
                    <a:pt x="46" y="15"/>
                  </a:cubicBezTo>
                  <a:cubicBezTo>
                    <a:pt x="36" y="7"/>
                    <a:pt x="22" y="0"/>
                    <a:pt x="10" y="9"/>
                  </a:cubicBezTo>
                  <a:cubicBezTo>
                    <a:pt x="0" y="17"/>
                    <a:pt x="0" y="35"/>
                    <a:pt x="2" y="47"/>
                  </a:cubicBezTo>
                  <a:cubicBezTo>
                    <a:pt x="4" y="65"/>
                    <a:pt x="13" y="82"/>
                    <a:pt x="24" y="96"/>
                  </a:cubicBezTo>
                  <a:cubicBezTo>
                    <a:pt x="35" y="111"/>
                    <a:pt x="50" y="128"/>
                    <a:pt x="68" y="134"/>
                  </a:cubicBezTo>
                  <a:cubicBezTo>
                    <a:pt x="69" y="134"/>
                    <a:pt x="69" y="134"/>
                    <a:pt x="69" y="133"/>
                  </a:cubicBezTo>
                  <a:cubicBezTo>
                    <a:pt x="75" y="138"/>
                    <a:pt x="86" y="141"/>
                    <a:pt x="92" y="143"/>
                  </a:cubicBezTo>
                  <a:cubicBezTo>
                    <a:pt x="105" y="148"/>
                    <a:pt x="119" y="152"/>
                    <a:pt x="132" y="155"/>
                  </a:cubicBezTo>
                  <a:cubicBezTo>
                    <a:pt x="153" y="159"/>
                    <a:pt x="175" y="162"/>
                    <a:pt x="197" y="160"/>
                  </a:cubicBezTo>
                  <a:cubicBezTo>
                    <a:pt x="213" y="158"/>
                    <a:pt x="235" y="152"/>
                    <a:pt x="238" y="134"/>
                  </a:cubicBezTo>
                  <a:cubicBezTo>
                    <a:pt x="240" y="120"/>
                    <a:pt x="225" y="115"/>
                    <a:pt x="214" y="117"/>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 name="Freeform 16"/>
            <p:cNvSpPr>
              <a:spLocks/>
            </p:cNvSpPr>
            <p:nvPr/>
          </p:nvSpPr>
          <p:spPr bwMode="auto">
            <a:xfrm>
              <a:off x="422304" y="-10825"/>
              <a:ext cx="452438" cy="327025"/>
            </a:xfrm>
            <a:custGeom>
              <a:avLst/>
              <a:gdLst>
                <a:gd name="T0" fmla="*/ 160 w 165"/>
                <a:gd name="T1" fmla="*/ 91 h 119"/>
                <a:gd name="T2" fmla="*/ 140 w 165"/>
                <a:gd name="T3" fmla="*/ 86 h 119"/>
                <a:gd name="T4" fmla="*/ 124 w 165"/>
                <a:gd name="T5" fmla="*/ 66 h 119"/>
                <a:gd name="T6" fmla="*/ 102 w 165"/>
                <a:gd name="T7" fmla="*/ 44 h 119"/>
                <a:gd name="T8" fmla="*/ 66 w 165"/>
                <a:gd name="T9" fmla="*/ 29 h 119"/>
                <a:gd name="T10" fmla="*/ 38 w 165"/>
                <a:gd name="T11" fmla="*/ 16 h 119"/>
                <a:gd name="T12" fmla="*/ 14 w 165"/>
                <a:gd name="T13" fmla="*/ 2 h 119"/>
                <a:gd name="T14" fmla="*/ 1 w 165"/>
                <a:gd name="T15" fmla="*/ 23 h 119"/>
                <a:gd name="T16" fmla="*/ 47 w 165"/>
                <a:gd name="T17" fmla="*/ 96 h 119"/>
                <a:gd name="T18" fmla="*/ 48 w 165"/>
                <a:gd name="T19" fmla="*/ 98 h 119"/>
                <a:gd name="T20" fmla="*/ 147 w 165"/>
                <a:gd name="T21" fmla="*/ 110 h 119"/>
                <a:gd name="T22" fmla="*/ 160 w 165"/>
                <a:gd name="T23" fmla="*/ 9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19">
                  <a:moveTo>
                    <a:pt x="160" y="91"/>
                  </a:moveTo>
                  <a:cubicBezTo>
                    <a:pt x="155" y="85"/>
                    <a:pt x="147" y="84"/>
                    <a:pt x="140" y="86"/>
                  </a:cubicBezTo>
                  <a:cubicBezTo>
                    <a:pt x="147" y="75"/>
                    <a:pt x="136" y="63"/>
                    <a:pt x="124" y="66"/>
                  </a:cubicBezTo>
                  <a:cubicBezTo>
                    <a:pt x="131" y="55"/>
                    <a:pt x="117" y="38"/>
                    <a:pt x="102" y="44"/>
                  </a:cubicBezTo>
                  <a:cubicBezTo>
                    <a:pt x="107" y="23"/>
                    <a:pt x="82" y="16"/>
                    <a:pt x="66" y="29"/>
                  </a:cubicBezTo>
                  <a:cubicBezTo>
                    <a:pt x="61" y="16"/>
                    <a:pt x="47" y="1"/>
                    <a:pt x="38" y="16"/>
                  </a:cubicBezTo>
                  <a:cubicBezTo>
                    <a:pt x="32" y="9"/>
                    <a:pt x="23" y="0"/>
                    <a:pt x="14" y="2"/>
                  </a:cubicBezTo>
                  <a:cubicBezTo>
                    <a:pt x="3" y="4"/>
                    <a:pt x="0" y="13"/>
                    <a:pt x="1" y="23"/>
                  </a:cubicBezTo>
                  <a:cubicBezTo>
                    <a:pt x="2" y="53"/>
                    <a:pt x="25" y="77"/>
                    <a:pt x="47" y="96"/>
                  </a:cubicBezTo>
                  <a:cubicBezTo>
                    <a:pt x="46" y="97"/>
                    <a:pt x="46" y="98"/>
                    <a:pt x="48" y="98"/>
                  </a:cubicBezTo>
                  <a:cubicBezTo>
                    <a:pt x="79" y="107"/>
                    <a:pt x="114" y="119"/>
                    <a:pt x="147" y="110"/>
                  </a:cubicBezTo>
                  <a:cubicBezTo>
                    <a:pt x="153" y="108"/>
                    <a:pt x="165" y="99"/>
                    <a:pt x="160" y="91"/>
                  </a:cubicBezTo>
                  <a:close/>
                </a:path>
              </a:pathLst>
            </a:custGeom>
            <a:solidFill>
              <a:srgbClr val="FF9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 name="Freeform 17"/>
            <p:cNvSpPr>
              <a:spLocks/>
            </p:cNvSpPr>
            <p:nvPr/>
          </p:nvSpPr>
          <p:spPr bwMode="auto">
            <a:xfrm>
              <a:off x="287367" y="79662"/>
              <a:ext cx="441325" cy="387350"/>
            </a:xfrm>
            <a:custGeom>
              <a:avLst/>
              <a:gdLst>
                <a:gd name="T0" fmla="*/ 157 w 161"/>
                <a:gd name="T1" fmla="*/ 50 h 141"/>
                <a:gd name="T2" fmla="*/ 141 w 161"/>
                <a:gd name="T3" fmla="*/ 46 h 141"/>
                <a:gd name="T4" fmla="*/ 135 w 161"/>
                <a:gd name="T5" fmla="*/ 31 h 141"/>
                <a:gd name="T6" fmla="*/ 119 w 161"/>
                <a:gd name="T7" fmla="*/ 32 h 141"/>
                <a:gd name="T8" fmla="*/ 110 w 161"/>
                <a:gd name="T9" fmla="*/ 16 h 141"/>
                <a:gd name="T10" fmla="*/ 95 w 161"/>
                <a:gd name="T11" fmla="*/ 18 h 141"/>
                <a:gd name="T12" fmla="*/ 95 w 161"/>
                <a:gd name="T13" fmla="*/ 17 h 141"/>
                <a:gd name="T14" fmla="*/ 64 w 161"/>
                <a:gd name="T15" fmla="*/ 8 h 141"/>
                <a:gd name="T16" fmla="*/ 63 w 161"/>
                <a:gd name="T17" fmla="*/ 9 h 141"/>
                <a:gd name="T18" fmla="*/ 94 w 161"/>
                <a:gd name="T19" fmla="*/ 63 h 141"/>
                <a:gd name="T20" fmla="*/ 13 w 161"/>
                <a:gd name="T21" fmla="*/ 129 h 141"/>
                <a:gd name="T22" fmla="*/ 0 w 161"/>
                <a:gd name="T23" fmla="*/ 138 h 141"/>
                <a:gd name="T24" fmla="*/ 3 w 161"/>
                <a:gd name="T25" fmla="*/ 141 h 141"/>
                <a:gd name="T26" fmla="*/ 26 w 161"/>
                <a:gd name="T27" fmla="*/ 125 h 141"/>
                <a:gd name="T28" fmla="*/ 96 w 161"/>
                <a:gd name="T29" fmla="*/ 65 h 141"/>
                <a:gd name="T30" fmla="*/ 157 w 161"/>
                <a:gd name="T31" fmla="*/ 65 h 141"/>
                <a:gd name="T32" fmla="*/ 157 w 161"/>
                <a:gd name="T33" fmla="*/ 5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 h="141">
                  <a:moveTo>
                    <a:pt x="157" y="50"/>
                  </a:moveTo>
                  <a:cubicBezTo>
                    <a:pt x="153" y="46"/>
                    <a:pt x="147" y="45"/>
                    <a:pt x="141" y="46"/>
                  </a:cubicBezTo>
                  <a:cubicBezTo>
                    <a:pt x="142" y="41"/>
                    <a:pt x="140" y="34"/>
                    <a:pt x="135" y="31"/>
                  </a:cubicBezTo>
                  <a:cubicBezTo>
                    <a:pt x="131" y="28"/>
                    <a:pt x="124" y="29"/>
                    <a:pt x="119" y="32"/>
                  </a:cubicBezTo>
                  <a:cubicBezTo>
                    <a:pt x="119" y="26"/>
                    <a:pt x="115" y="19"/>
                    <a:pt x="110" y="16"/>
                  </a:cubicBezTo>
                  <a:cubicBezTo>
                    <a:pt x="105" y="12"/>
                    <a:pt x="99" y="13"/>
                    <a:pt x="95" y="18"/>
                  </a:cubicBezTo>
                  <a:cubicBezTo>
                    <a:pt x="95" y="18"/>
                    <a:pt x="95" y="17"/>
                    <a:pt x="95" y="17"/>
                  </a:cubicBezTo>
                  <a:cubicBezTo>
                    <a:pt x="89" y="8"/>
                    <a:pt x="74" y="0"/>
                    <a:pt x="64" y="8"/>
                  </a:cubicBezTo>
                  <a:cubicBezTo>
                    <a:pt x="63" y="8"/>
                    <a:pt x="63" y="8"/>
                    <a:pt x="63" y="9"/>
                  </a:cubicBezTo>
                  <a:cubicBezTo>
                    <a:pt x="59" y="30"/>
                    <a:pt x="78" y="51"/>
                    <a:pt x="94" y="63"/>
                  </a:cubicBezTo>
                  <a:cubicBezTo>
                    <a:pt x="72" y="92"/>
                    <a:pt x="42" y="110"/>
                    <a:pt x="13" y="129"/>
                  </a:cubicBezTo>
                  <a:cubicBezTo>
                    <a:pt x="9" y="132"/>
                    <a:pt x="5" y="135"/>
                    <a:pt x="0" y="138"/>
                  </a:cubicBezTo>
                  <a:cubicBezTo>
                    <a:pt x="1" y="140"/>
                    <a:pt x="2" y="141"/>
                    <a:pt x="3" y="141"/>
                  </a:cubicBezTo>
                  <a:cubicBezTo>
                    <a:pt x="10" y="136"/>
                    <a:pt x="18" y="130"/>
                    <a:pt x="26" y="125"/>
                  </a:cubicBezTo>
                  <a:cubicBezTo>
                    <a:pt x="51" y="109"/>
                    <a:pt x="81" y="92"/>
                    <a:pt x="96" y="65"/>
                  </a:cubicBezTo>
                  <a:cubicBezTo>
                    <a:pt x="112" y="72"/>
                    <a:pt x="145" y="85"/>
                    <a:pt x="157" y="65"/>
                  </a:cubicBezTo>
                  <a:cubicBezTo>
                    <a:pt x="160" y="61"/>
                    <a:pt x="161" y="54"/>
                    <a:pt x="157" y="50"/>
                  </a:cubicBezTo>
                  <a:close/>
                </a:path>
              </a:pathLst>
            </a:custGeom>
            <a:solidFill>
              <a:srgbClr val="F6C1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 name="Freeform 18"/>
            <p:cNvSpPr>
              <a:spLocks/>
            </p:cNvSpPr>
            <p:nvPr/>
          </p:nvSpPr>
          <p:spPr bwMode="auto">
            <a:xfrm>
              <a:off x="150842" y="470187"/>
              <a:ext cx="227013" cy="528638"/>
            </a:xfrm>
            <a:custGeom>
              <a:avLst/>
              <a:gdLst>
                <a:gd name="T0" fmla="*/ 49 w 83"/>
                <a:gd name="T1" fmla="*/ 152 h 192"/>
                <a:gd name="T2" fmla="*/ 50 w 83"/>
                <a:gd name="T3" fmla="*/ 113 h 192"/>
                <a:gd name="T4" fmla="*/ 45 w 83"/>
                <a:gd name="T5" fmla="*/ 65 h 192"/>
                <a:gd name="T6" fmla="*/ 1 w 83"/>
                <a:gd name="T7" fmla="*/ 0 h 192"/>
                <a:gd name="T8" fmla="*/ 0 w 83"/>
                <a:gd name="T9" fmla="*/ 1 h 192"/>
                <a:gd name="T10" fmla="*/ 42 w 83"/>
                <a:gd name="T11" fmla="*/ 71 h 192"/>
                <a:gd name="T12" fmla="*/ 46 w 83"/>
                <a:gd name="T13" fmla="*/ 116 h 192"/>
                <a:gd name="T14" fmla="*/ 45 w 83"/>
                <a:gd name="T15" fmla="*/ 153 h 192"/>
                <a:gd name="T16" fmla="*/ 18 w 83"/>
                <a:gd name="T17" fmla="*/ 181 h 192"/>
                <a:gd name="T18" fmla="*/ 21 w 83"/>
                <a:gd name="T19" fmla="*/ 184 h 192"/>
                <a:gd name="T20" fmla="*/ 34 w 83"/>
                <a:gd name="T21" fmla="*/ 177 h 192"/>
                <a:gd name="T22" fmla="*/ 41 w 83"/>
                <a:gd name="T23" fmla="*/ 187 h 192"/>
                <a:gd name="T24" fmla="*/ 45 w 83"/>
                <a:gd name="T25" fmla="*/ 187 h 192"/>
                <a:gd name="T26" fmla="*/ 49 w 83"/>
                <a:gd name="T27" fmla="*/ 181 h 192"/>
                <a:gd name="T28" fmla="*/ 54 w 83"/>
                <a:gd name="T29" fmla="*/ 187 h 192"/>
                <a:gd name="T30" fmla="*/ 58 w 83"/>
                <a:gd name="T31" fmla="*/ 187 h 192"/>
                <a:gd name="T32" fmla="*/ 61 w 83"/>
                <a:gd name="T33" fmla="*/ 180 h 192"/>
                <a:gd name="T34" fmla="*/ 78 w 83"/>
                <a:gd name="T35" fmla="*/ 182 h 192"/>
                <a:gd name="T36" fmla="*/ 49 w 83"/>
                <a:gd name="T37" fmla="*/ 15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192">
                  <a:moveTo>
                    <a:pt x="49" y="152"/>
                  </a:moveTo>
                  <a:cubicBezTo>
                    <a:pt x="52" y="140"/>
                    <a:pt x="51" y="126"/>
                    <a:pt x="50" y="113"/>
                  </a:cubicBezTo>
                  <a:cubicBezTo>
                    <a:pt x="50" y="97"/>
                    <a:pt x="48" y="81"/>
                    <a:pt x="45" y="65"/>
                  </a:cubicBezTo>
                  <a:cubicBezTo>
                    <a:pt x="40" y="40"/>
                    <a:pt x="28" y="8"/>
                    <a:pt x="1" y="0"/>
                  </a:cubicBezTo>
                  <a:cubicBezTo>
                    <a:pt x="0" y="0"/>
                    <a:pt x="0" y="1"/>
                    <a:pt x="0" y="1"/>
                  </a:cubicBezTo>
                  <a:cubicBezTo>
                    <a:pt x="27" y="16"/>
                    <a:pt x="37" y="43"/>
                    <a:pt x="42" y="71"/>
                  </a:cubicBezTo>
                  <a:cubicBezTo>
                    <a:pt x="45" y="86"/>
                    <a:pt x="46" y="101"/>
                    <a:pt x="46" y="116"/>
                  </a:cubicBezTo>
                  <a:cubicBezTo>
                    <a:pt x="46" y="128"/>
                    <a:pt x="44" y="141"/>
                    <a:pt x="45" y="153"/>
                  </a:cubicBezTo>
                  <a:cubicBezTo>
                    <a:pt x="31" y="157"/>
                    <a:pt x="21" y="168"/>
                    <a:pt x="18" y="181"/>
                  </a:cubicBezTo>
                  <a:cubicBezTo>
                    <a:pt x="17" y="183"/>
                    <a:pt x="19" y="185"/>
                    <a:pt x="21" y="184"/>
                  </a:cubicBezTo>
                  <a:cubicBezTo>
                    <a:pt x="25" y="181"/>
                    <a:pt x="30" y="180"/>
                    <a:pt x="34" y="177"/>
                  </a:cubicBezTo>
                  <a:cubicBezTo>
                    <a:pt x="36" y="181"/>
                    <a:pt x="40" y="183"/>
                    <a:pt x="41" y="187"/>
                  </a:cubicBezTo>
                  <a:cubicBezTo>
                    <a:pt x="42" y="189"/>
                    <a:pt x="44" y="188"/>
                    <a:pt x="45" y="187"/>
                  </a:cubicBezTo>
                  <a:cubicBezTo>
                    <a:pt x="46" y="185"/>
                    <a:pt x="48" y="183"/>
                    <a:pt x="49" y="181"/>
                  </a:cubicBezTo>
                  <a:cubicBezTo>
                    <a:pt x="51" y="183"/>
                    <a:pt x="52" y="185"/>
                    <a:pt x="54" y="187"/>
                  </a:cubicBezTo>
                  <a:cubicBezTo>
                    <a:pt x="55" y="189"/>
                    <a:pt x="57" y="189"/>
                    <a:pt x="58" y="187"/>
                  </a:cubicBezTo>
                  <a:cubicBezTo>
                    <a:pt x="59" y="185"/>
                    <a:pt x="60" y="182"/>
                    <a:pt x="61" y="180"/>
                  </a:cubicBezTo>
                  <a:cubicBezTo>
                    <a:pt x="65" y="186"/>
                    <a:pt x="75" y="192"/>
                    <a:pt x="78" y="182"/>
                  </a:cubicBezTo>
                  <a:cubicBezTo>
                    <a:pt x="83" y="166"/>
                    <a:pt x="60" y="155"/>
                    <a:pt x="49" y="15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 name="Freeform 19"/>
            <p:cNvSpPr>
              <a:spLocks/>
            </p:cNvSpPr>
            <p:nvPr/>
          </p:nvSpPr>
          <p:spPr bwMode="auto">
            <a:xfrm>
              <a:off x="446117" y="443200"/>
              <a:ext cx="241300" cy="485775"/>
            </a:xfrm>
            <a:custGeom>
              <a:avLst/>
              <a:gdLst>
                <a:gd name="T0" fmla="*/ 60 w 88"/>
                <a:gd name="T1" fmla="*/ 136 h 177"/>
                <a:gd name="T2" fmla="*/ 59 w 88"/>
                <a:gd name="T3" fmla="*/ 136 h 177"/>
                <a:gd name="T4" fmla="*/ 56 w 88"/>
                <a:gd name="T5" fmla="*/ 102 h 177"/>
                <a:gd name="T6" fmla="*/ 48 w 88"/>
                <a:gd name="T7" fmla="*/ 57 h 177"/>
                <a:gd name="T8" fmla="*/ 1 w 88"/>
                <a:gd name="T9" fmla="*/ 0 h 177"/>
                <a:gd name="T10" fmla="*/ 1 w 88"/>
                <a:gd name="T11" fmla="*/ 2 h 177"/>
                <a:gd name="T12" fmla="*/ 47 w 88"/>
                <a:gd name="T13" fmla="*/ 65 h 177"/>
                <a:gd name="T14" fmla="*/ 53 w 88"/>
                <a:gd name="T15" fmla="*/ 107 h 177"/>
                <a:gd name="T16" fmla="*/ 55 w 88"/>
                <a:gd name="T17" fmla="*/ 136 h 177"/>
                <a:gd name="T18" fmla="*/ 53 w 88"/>
                <a:gd name="T19" fmla="*/ 168 h 177"/>
                <a:gd name="T20" fmla="*/ 59 w 88"/>
                <a:gd name="T21" fmla="*/ 177 h 177"/>
                <a:gd name="T22" fmla="*/ 72 w 88"/>
                <a:gd name="T23" fmla="*/ 174 h 177"/>
                <a:gd name="T24" fmla="*/ 60 w 88"/>
                <a:gd name="T25" fmla="*/ 13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177">
                  <a:moveTo>
                    <a:pt x="60" y="136"/>
                  </a:moveTo>
                  <a:cubicBezTo>
                    <a:pt x="59" y="136"/>
                    <a:pt x="59" y="136"/>
                    <a:pt x="59" y="136"/>
                  </a:cubicBezTo>
                  <a:cubicBezTo>
                    <a:pt x="59" y="125"/>
                    <a:pt x="57" y="113"/>
                    <a:pt x="56" y="102"/>
                  </a:cubicBezTo>
                  <a:cubicBezTo>
                    <a:pt x="55" y="87"/>
                    <a:pt x="52" y="72"/>
                    <a:pt x="48" y="57"/>
                  </a:cubicBezTo>
                  <a:cubicBezTo>
                    <a:pt x="42" y="32"/>
                    <a:pt x="28" y="7"/>
                    <a:pt x="1" y="0"/>
                  </a:cubicBezTo>
                  <a:cubicBezTo>
                    <a:pt x="0" y="0"/>
                    <a:pt x="0" y="2"/>
                    <a:pt x="1" y="2"/>
                  </a:cubicBezTo>
                  <a:cubicBezTo>
                    <a:pt x="28" y="13"/>
                    <a:pt x="40" y="38"/>
                    <a:pt x="47" y="65"/>
                  </a:cubicBezTo>
                  <a:cubicBezTo>
                    <a:pt x="50" y="79"/>
                    <a:pt x="52" y="93"/>
                    <a:pt x="53" y="107"/>
                  </a:cubicBezTo>
                  <a:cubicBezTo>
                    <a:pt x="54" y="116"/>
                    <a:pt x="53" y="127"/>
                    <a:pt x="55" y="136"/>
                  </a:cubicBezTo>
                  <a:cubicBezTo>
                    <a:pt x="52" y="147"/>
                    <a:pt x="50" y="158"/>
                    <a:pt x="53" y="168"/>
                  </a:cubicBezTo>
                  <a:cubicBezTo>
                    <a:pt x="54" y="170"/>
                    <a:pt x="56" y="176"/>
                    <a:pt x="59" y="177"/>
                  </a:cubicBezTo>
                  <a:cubicBezTo>
                    <a:pt x="64" y="177"/>
                    <a:pt x="68" y="176"/>
                    <a:pt x="72" y="174"/>
                  </a:cubicBezTo>
                  <a:cubicBezTo>
                    <a:pt x="88" y="167"/>
                    <a:pt x="66" y="142"/>
                    <a:pt x="60" y="136"/>
                  </a:cubicBezTo>
                  <a:close/>
                </a:path>
              </a:pathLst>
            </a:custGeom>
            <a:solidFill>
              <a:srgbClr val="1986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 name="Freeform 20"/>
            <p:cNvSpPr>
              <a:spLocks/>
            </p:cNvSpPr>
            <p:nvPr/>
          </p:nvSpPr>
          <p:spPr bwMode="auto">
            <a:xfrm>
              <a:off x="408017" y="519400"/>
              <a:ext cx="166688" cy="382588"/>
            </a:xfrm>
            <a:custGeom>
              <a:avLst/>
              <a:gdLst>
                <a:gd name="T0" fmla="*/ 48 w 61"/>
                <a:gd name="T1" fmla="*/ 3 h 139"/>
                <a:gd name="T2" fmla="*/ 49 w 61"/>
                <a:gd name="T3" fmla="*/ 1 h 139"/>
                <a:gd name="T4" fmla="*/ 48 w 61"/>
                <a:gd name="T5" fmla="*/ 1 h 139"/>
                <a:gd name="T6" fmla="*/ 47 w 61"/>
                <a:gd name="T7" fmla="*/ 3 h 139"/>
                <a:gd name="T8" fmla="*/ 47 w 61"/>
                <a:gd name="T9" fmla="*/ 3 h 139"/>
                <a:gd name="T10" fmla="*/ 4 w 61"/>
                <a:gd name="T11" fmla="*/ 138 h 139"/>
                <a:gd name="T12" fmla="*/ 6 w 61"/>
                <a:gd name="T13" fmla="*/ 139 h 139"/>
                <a:gd name="T14" fmla="*/ 7 w 61"/>
                <a:gd name="T15" fmla="*/ 139 h 139"/>
                <a:gd name="T16" fmla="*/ 50 w 61"/>
                <a:gd name="T17" fmla="*/ 79 h 139"/>
                <a:gd name="T18" fmla="*/ 48 w 61"/>
                <a:gd name="T1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39">
                  <a:moveTo>
                    <a:pt x="48" y="3"/>
                  </a:moveTo>
                  <a:cubicBezTo>
                    <a:pt x="49" y="2"/>
                    <a:pt x="49" y="2"/>
                    <a:pt x="49" y="1"/>
                  </a:cubicBezTo>
                  <a:cubicBezTo>
                    <a:pt x="49" y="1"/>
                    <a:pt x="49" y="0"/>
                    <a:pt x="48" y="1"/>
                  </a:cubicBezTo>
                  <a:cubicBezTo>
                    <a:pt x="48" y="1"/>
                    <a:pt x="48" y="2"/>
                    <a:pt x="47" y="3"/>
                  </a:cubicBezTo>
                  <a:cubicBezTo>
                    <a:pt x="47" y="3"/>
                    <a:pt x="47" y="3"/>
                    <a:pt x="47" y="3"/>
                  </a:cubicBezTo>
                  <a:cubicBezTo>
                    <a:pt x="22" y="43"/>
                    <a:pt x="0" y="89"/>
                    <a:pt x="4" y="138"/>
                  </a:cubicBezTo>
                  <a:cubicBezTo>
                    <a:pt x="4" y="139"/>
                    <a:pt x="5" y="139"/>
                    <a:pt x="6" y="139"/>
                  </a:cubicBezTo>
                  <a:cubicBezTo>
                    <a:pt x="6" y="139"/>
                    <a:pt x="7" y="139"/>
                    <a:pt x="7" y="139"/>
                  </a:cubicBezTo>
                  <a:cubicBezTo>
                    <a:pt x="29" y="126"/>
                    <a:pt x="42" y="102"/>
                    <a:pt x="50" y="79"/>
                  </a:cubicBezTo>
                  <a:cubicBezTo>
                    <a:pt x="58" y="55"/>
                    <a:pt x="61" y="26"/>
                    <a:pt x="48" y="3"/>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 name="Freeform 21"/>
            <p:cNvSpPr>
              <a:spLocks/>
            </p:cNvSpPr>
            <p:nvPr/>
          </p:nvSpPr>
          <p:spPr bwMode="auto">
            <a:xfrm>
              <a:off x="773142" y="474950"/>
              <a:ext cx="112713" cy="400050"/>
            </a:xfrm>
            <a:custGeom>
              <a:avLst/>
              <a:gdLst>
                <a:gd name="T0" fmla="*/ 36 w 41"/>
                <a:gd name="T1" fmla="*/ 61 h 145"/>
                <a:gd name="T2" fmla="*/ 1 w 41"/>
                <a:gd name="T3" fmla="*/ 0 h 145"/>
                <a:gd name="T4" fmla="*/ 0 w 41"/>
                <a:gd name="T5" fmla="*/ 0 h 145"/>
                <a:gd name="T6" fmla="*/ 34 w 41"/>
                <a:gd name="T7" fmla="*/ 68 h 145"/>
                <a:gd name="T8" fmla="*/ 37 w 41"/>
                <a:gd name="T9" fmla="*/ 143 h 145"/>
                <a:gd name="T10" fmla="*/ 40 w 41"/>
                <a:gd name="T11" fmla="*/ 143 h 145"/>
                <a:gd name="T12" fmla="*/ 36 w 41"/>
                <a:gd name="T13" fmla="*/ 61 h 145"/>
              </a:gdLst>
              <a:ahLst/>
              <a:cxnLst>
                <a:cxn ang="0">
                  <a:pos x="T0" y="T1"/>
                </a:cxn>
                <a:cxn ang="0">
                  <a:pos x="T2" y="T3"/>
                </a:cxn>
                <a:cxn ang="0">
                  <a:pos x="T4" y="T5"/>
                </a:cxn>
                <a:cxn ang="0">
                  <a:pos x="T6" y="T7"/>
                </a:cxn>
                <a:cxn ang="0">
                  <a:pos x="T8" y="T9"/>
                </a:cxn>
                <a:cxn ang="0">
                  <a:pos x="T10" y="T11"/>
                </a:cxn>
                <a:cxn ang="0">
                  <a:pos x="T12" y="T13"/>
                </a:cxn>
              </a:cxnLst>
              <a:rect l="0" t="0" r="r" b="b"/>
              <a:pathLst>
                <a:path w="41" h="145">
                  <a:moveTo>
                    <a:pt x="36" y="61"/>
                  </a:moveTo>
                  <a:cubicBezTo>
                    <a:pt x="32" y="39"/>
                    <a:pt x="24" y="9"/>
                    <a:pt x="1" y="0"/>
                  </a:cubicBezTo>
                  <a:cubicBezTo>
                    <a:pt x="0" y="0"/>
                    <a:pt x="0" y="0"/>
                    <a:pt x="0" y="0"/>
                  </a:cubicBezTo>
                  <a:cubicBezTo>
                    <a:pt x="22" y="16"/>
                    <a:pt x="30" y="42"/>
                    <a:pt x="34" y="68"/>
                  </a:cubicBezTo>
                  <a:cubicBezTo>
                    <a:pt x="38" y="92"/>
                    <a:pt x="38" y="118"/>
                    <a:pt x="37" y="143"/>
                  </a:cubicBezTo>
                  <a:cubicBezTo>
                    <a:pt x="37" y="145"/>
                    <a:pt x="40" y="145"/>
                    <a:pt x="40" y="143"/>
                  </a:cubicBezTo>
                  <a:cubicBezTo>
                    <a:pt x="41" y="116"/>
                    <a:pt x="41" y="88"/>
                    <a:pt x="36" y="6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 name="Freeform 22"/>
            <p:cNvSpPr>
              <a:spLocks/>
            </p:cNvSpPr>
            <p:nvPr/>
          </p:nvSpPr>
          <p:spPr bwMode="auto">
            <a:xfrm>
              <a:off x="765204" y="852775"/>
              <a:ext cx="223838" cy="219075"/>
            </a:xfrm>
            <a:custGeom>
              <a:avLst/>
              <a:gdLst>
                <a:gd name="T0" fmla="*/ 44 w 82"/>
                <a:gd name="T1" fmla="*/ 2 h 80"/>
                <a:gd name="T2" fmla="*/ 43 w 82"/>
                <a:gd name="T3" fmla="*/ 1 h 80"/>
                <a:gd name="T4" fmla="*/ 40 w 82"/>
                <a:gd name="T5" fmla="*/ 3 h 80"/>
                <a:gd name="T6" fmla="*/ 0 w 82"/>
                <a:gd name="T7" fmla="*/ 55 h 80"/>
                <a:gd name="T8" fmla="*/ 7 w 82"/>
                <a:gd name="T9" fmla="*/ 68 h 80"/>
                <a:gd name="T10" fmla="*/ 22 w 82"/>
                <a:gd name="T11" fmla="*/ 59 h 80"/>
                <a:gd name="T12" fmla="*/ 29 w 82"/>
                <a:gd name="T13" fmla="*/ 79 h 80"/>
                <a:gd name="T14" fmla="*/ 31 w 82"/>
                <a:gd name="T15" fmla="*/ 79 h 80"/>
                <a:gd name="T16" fmla="*/ 45 w 82"/>
                <a:gd name="T17" fmla="*/ 63 h 80"/>
                <a:gd name="T18" fmla="*/ 56 w 82"/>
                <a:gd name="T19" fmla="*/ 76 h 80"/>
                <a:gd name="T20" fmla="*/ 70 w 82"/>
                <a:gd name="T21" fmla="*/ 66 h 80"/>
                <a:gd name="T22" fmla="*/ 44 w 82"/>
                <a:gd name="T23" fmla="*/ 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80">
                  <a:moveTo>
                    <a:pt x="44" y="2"/>
                  </a:moveTo>
                  <a:cubicBezTo>
                    <a:pt x="44" y="1"/>
                    <a:pt x="43" y="0"/>
                    <a:pt x="43" y="1"/>
                  </a:cubicBezTo>
                  <a:cubicBezTo>
                    <a:pt x="41" y="0"/>
                    <a:pt x="40" y="1"/>
                    <a:pt x="40" y="3"/>
                  </a:cubicBezTo>
                  <a:cubicBezTo>
                    <a:pt x="22" y="15"/>
                    <a:pt x="2" y="32"/>
                    <a:pt x="0" y="55"/>
                  </a:cubicBezTo>
                  <a:cubicBezTo>
                    <a:pt x="0" y="60"/>
                    <a:pt x="2" y="66"/>
                    <a:pt x="7" y="68"/>
                  </a:cubicBezTo>
                  <a:cubicBezTo>
                    <a:pt x="13" y="70"/>
                    <a:pt x="18" y="64"/>
                    <a:pt x="22" y="59"/>
                  </a:cubicBezTo>
                  <a:cubicBezTo>
                    <a:pt x="22" y="67"/>
                    <a:pt x="24" y="73"/>
                    <a:pt x="29" y="79"/>
                  </a:cubicBezTo>
                  <a:cubicBezTo>
                    <a:pt x="29" y="80"/>
                    <a:pt x="31" y="80"/>
                    <a:pt x="31" y="79"/>
                  </a:cubicBezTo>
                  <a:cubicBezTo>
                    <a:pt x="37" y="75"/>
                    <a:pt x="42" y="69"/>
                    <a:pt x="45" y="63"/>
                  </a:cubicBezTo>
                  <a:cubicBezTo>
                    <a:pt x="47" y="69"/>
                    <a:pt x="50" y="74"/>
                    <a:pt x="56" y="76"/>
                  </a:cubicBezTo>
                  <a:cubicBezTo>
                    <a:pt x="62" y="77"/>
                    <a:pt x="68" y="71"/>
                    <a:pt x="70" y="66"/>
                  </a:cubicBezTo>
                  <a:cubicBezTo>
                    <a:pt x="82" y="42"/>
                    <a:pt x="60" y="16"/>
                    <a:pt x="44" y="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 name="Freeform 24"/>
            <p:cNvSpPr>
              <a:spLocks/>
            </p:cNvSpPr>
            <p:nvPr/>
          </p:nvSpPr>
          <p:spPr bwMode="auto">
            <a:xfrm>
              <a:off x="-33308" y="470187"/>
              <a:ext cx="173038" cy="382588"/>
            </a:xfrm>
            <a:custGeom>
              <a:avLst/>
              <a:gdLst>
                <a:gd name="T0" fmla="*/ 61 w 63"/>
                <a:gd name="T1" fmla="*/ 135 h 139"/>
                <a:gd name="T2" fmla="*/ 3 w 63"/>
                <a:gd name="T3" fmla="*/ 6 h 139"/>
                <a:gd name="T4" fmla="*/ 3 w 63"/>
                <a:gd name="T5" fmla="*/ 7 h 139"/>
                <a:gd name="T6" fmla="*/ 2 w 63"/>
                <a:gd name="T7" fmla="*/ 8 h 139"/>
                <a:gd name="T8" fmla="*/ 58 w 63"/>
                <a:gd name="T9" fmla="*/ 137 h 139"/>
                <a:gd name="T10" fmla="*/ 58 w 63"/>
                <a:gd name="T11" fmla="*/ 137 h 139"/>
                <a:gd name="T12" fmla="*/ 61 w 63"/>
                <a:gd name="T13" fmla="*/ 137 h 139"/>
                <a:gd name="T14" fmla="*/ 61 w 63"/>
                <a:gd name="T15" fmla="*/ 136 h 139"/>
                <a:gd name="T16" fmla="*/ 61 w 63"/>
                <a:gd name="T17" fmla="*/ 13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39">
                  <a:moveTo>
                    <a:pt x="61" y="135"/>
                  </a:moveTo>
                  <a:cubicBezTo>
                    <a:pt x="63" y="96"/>
                    <a:pt x="62" y="0"/>
                    <a:pt x="3" y="6"/>
                  </a:cubicBezTo>
                  <a:cubicBezTo>
                    <a:pt x="3" y="6"/>
                    <a:pt x="3" y="7"/>
                    <a:pt x="3" y="7"/>
                  </a:cubicBezTo>
                  <a:cubicBezTo>
                    <a:pt x="2" y="7"/>
                    <a:pt x="2" y="7"/>
                    <a:pt x="2" y="8"/>
                  </a:cubicBezTo>
                  <a:cubicBezTo>
                    <a:pt x="0" y="56"/>
                    <a:pt x="22" y="104"/>
                    <a:pt x="58" y="137"/>
                  </a:cubicBezTo>
                  <a:cubicBezTo>
                    <a:pt x="58" y="137"/>
                    <a:pt x="58" y="137"/>
                    <a:pt x="58" y="137"/>
                  </a:cubicBezTo>
                  <a:cubicBezTo>
                    <a:pt x="58" y="139"/>
                    <a:pt x="61" y="139"/>
                    <a:pt x="61" y="137"/>
                  </a:cubicBezTo>
                  <a:cubicBezTo>
                    <a:pt x="61" y="137"/>
                    <a:pt x="61" y="136"/>
                    <a:pt x="61" y="136"/>
                  </a:cubicBezTo>
                  <a:cubicBezTo>
                    <a:pt x="61" y="136"/>
                    <a:pt x="61" y="136"/>
                    <a:pt x="61" y="135"/>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 name="Freeform 25"/>
            <p:cNvSpPr>
              <a:spLocks/>
            </p:cNvSpPr>
            <p:nvPr/>
          </p:nvSpPr>
          <p:spPr bwMode="auto">
            <a:xfrm>
              <a:off x="920779" y="41562"/>
              <a:ext cx="954088" cy="541338"/>
            </a:xfrm>
            <a:custGeom>
              <a:avLst/>
              <a:gdLst>
                <a:gd name="T0" fmla="*/ 323 w 348"/>
                <a:gd name="T1" fmla="*/ 51 h 197"/>
                <a:gd name="T2" fmla="*/ 323 w 348"/>
                <a:gd name="T3" fmla="*/ 52 h 197"/>
                <a:gd name="T4" fmla="*/ 289 w 348"/>
                <a:gd name="T5" fmla="*/ 55 h 197"/>
                <a:gd name="T6" fmla="*/ 327 w 348"/>
                <a:gd name="T7" fmla="*/ 27 h 197"/>
                <a:gd name="T8" fmla="*/ 318 w 348"/>
                <a:gd name="T9" fmla="*/ 5 h 197"/>
                <a:gd name="T10" fmla="*/ 314 w 348"/>
                <a:gd name="T11" fmla="*/ 15 h 197"/>
                <a:gd name="T12" fmla="*/ 257 w 348"/>
                <a:gd name="T13" fmla="*/ 71 h 197"/>
                <a:gd name="T14" fmla="*/ 276 w 348"/>
                <a:gd name="T15" fmla="*/ 25 h 197"/>
                <a:gd name="T16" fmla="*/ 249 w 348"/>
                <a:gd name="T17" fmla="*/ 25 h 197"/>
                <a:gd name="T18" fmla="*/ 261 w 348"/>
                <a:gd name="T19" fmla="*/ 36 h 197"/>
                <a:gd name="T20" fmla="*/ 255 w 348"/>
                <a:gd name="T21" fmla="*/ 73 h 197"/>
                <a:gd name="T22" fmla="*/ 178 w 348"/>
                <a:gd name="T23" fmla="*/ 117 h 197"/>
                <a:gd name="T24" fmla="*/ 218 w 348"/>
                <a:gd name="T25" fmla="*/ 64 h 197"/>
                <a:gd name="T26" fmla="*/ 200 w 348"/>
                <a:gd name="T27" fmla="*/ 44 h 197"/>
                <a:gd name="T28" fmla="*/ 200 w 348"/>
                <a:gd name="T29" fmla="*/ 61 h 197"/>
                <a:gd name="T30" fmla="*/ 175 w 348"/>
                <a:gd name="T31" fmla="*/ 118 h 197"/>
                <a:gd name="T32" fmla="*/ 95 w 348"/>
                <a:gd name="T33" fmla="*/ 152 h 197"/>
                <a:gd name="T34" fmla="*/ 156 w 348"/>
                <a:gd name="T35" fmla="*/ 103 h 197"/>
                <a:gd name="T36" fmla="*/ 136 w 348"/>
                <a:gd name="T37" fmla="*/ 87 h 197"/>
                <a:gd name="T38" fmla="*/ 134 w 348"/>
                <a:gd name="T39" fmla="*/ 102 h 197"/>
                <a:gd name="T40" fmla="*/ 50 w 348"/>
                <a:gd name="T41" fmla="*/ 168 h 197"/>
                <a:gd name="T42" fmla="*/ 38 w 348"/>
                <a:gd name="T43" fmla="*/ 154 h 197"/>
                <a:gd name="T44" fmla="*/ 61 w 348"/>
                <a:gd name="T45" fmla="*/ 134 h 197"/>
                <a:gd name="T46" fmla="*/ 43 w 348"/>
                <a:gd name="T47" fmla="*/ 115 h 197"/>
                <a:gd name="T48" fmla="*/ 46 w 348"/>
                <a:gd name="T49" fmla="*/ 134 h 197"/>
                <a:gd name="T50" fmla="*/ 0 w 348"/>
                <a:gd name="T51" fmla="*/ 181 h 197"/>
                <a:gd name="T52" fmla="*/ 44 w 348"/>
                <a:gd name="T53" fmla="*/ 174 h 197"/>
                <a:gd name="T54" fmla="*/ 104 w 348"/>
                <a:gd name="T55" fmla="*/ 181 h 197"/>
                <a:gd name="T56" fmla="*/ 121 w 348"/>
                <a:gd name="T57" fmla="*/ 196 h 197"/>
                <a:gd name="T58" fmla="*/ 112 w 348"/>
                <a:gd name="T59" fmla="*/ 169 h 197"/>
                <a:gd name="T60" fmla="*/ 106 w 348"/>
                <a:gd name="T61" fmla="*/ 177 h 197"/>
                <a:gd name="T62" fmla="*/ 58 w 348"/>
                <a:gd name="T63" fmla="*/ 170 h 197"/>
                <a:gd name="T64" fmla="*/ 143 w 348"/>
                <a:gd name="T65" fmla="*/ 138 h 197"/>
                <a:gd name="T66" fmla="*/ 188 w 348"/>
                <a:gd name="T67" fmla="*/ 170 h 197"/>
                <a:gd name="T68" fmla="*/ 203 w 348"/>
                <a:gd name="T69" fmla="*/ 179 h 197"/>
                <a:gd name="T70" fmla="*/ 198 w 348"/>
                <a:gd name="T71" fmla="*/ 154 h 197"/>
                <a:gd name="T72" fmla="*/ 145 w 348"/>
                <a:gd name="T73" fmla="*/ 137 h 197"/>
                <a:gd name="T74" fmla="*/ 221 w 348"/>
                <a:gd name="T75" fmla="*/ 100 h 197"/>
                <a:gd name="T76" fmla="*/ 256 w 348"/>
                <a:gd name="T77" fmla="*/ 123 h 197"/>
                <a:gd name="T78" fmla="*/ 277 w 348"/>
                <a:gd name="T79" fmla="*/ 113 h 197"/>
                <a:gd name="T80" fmla="*/ 267 w 348"/>
                <a:gd name="T81" fmla="*/ 107 h 197"/>
                <a:gd name="T82" fmla="*/ 262 w 348"/>
                <a:gd name="T83" fmla="*/ 108 h 197"/>
                <a:gd name="T84" fmla="*/ 259 w 348"/>
                <a:gd name="T85" fmla="*/ 111 h 197"/>
                <a:gd name="T86" fmla="*/ 288 w 348"/>
                <a:gd name="T87" fmla="*/ 57 h 197"/>
                <a:gd name="T88" fmla="*/ 324 w 348"/>
                <a:gd name="T89" fmla="*/ 57 h 197"/>
                <a:gd name="T90" fmla="*/ 347 w 348"/>
                <a:gd name="T91" fmla="*/ 5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8" h="197">
                  <a:moveTo>
                    <a:pt x="336" y="40"/>
                  </a:moveTo>
                  <a:cubicBezTo>
                    <a:pt x="330" y="41"/>
                    <a:pt x="325" y="46"/>
                    <a:pt x="323" y="51"/>
                  </a:cubicBezTo>
                  <a:cubicBezTo>
                    <a:pt x="323" y="51"/>
                    <a:pt x="323" y="51"/>
                    <a:pt x="323" y="52"/>
                  </a:cubicBezTo>
                  <a:cubicBezTo>
                    <a:pt x="323" y="52"/>
                    <a:pt x="323" y="52"/>
                    <a:pt x="323" y="52"/>
                  </a:cubicBezTo>
                  <a:cubicBezTo>
                    <a:pt x="323" y="53"/>
                    <a:pt x="322" y="54"/>
                    <a:pt x="322" y="54"/>
                  </a:cubicBezTo>
                  <a:cubicBezTo>
                    <a:pt x="311" y="54"/>
                    <a:pt x="300" y="54"/>
                    <a:pt x="289" y="55"/>
                  </a:cubicBezTo>
                  <a:cubicBezTo>
                    <a:pt x="300" y="46"/>
                    <a:pt x="310" y="37"/>
                    <a:pt x="319" y="26"/>
                  </a:cubicBezTo>
                  <a:cubicBezTo>
                    <a:pt x="321" y="28"/>
                    <a:pt x="324" y="28"/>
                    <a:pt x="327" y="27"/>
                  </a:cubicBezTo>
                  <a:cubicBezTo>
                    <a:pt x="333" y="25"/>
                    <a:pt x="338" y="19"/>
                    <a:pt x="336" y="12"/>
                  </a:cubicBezTo>
                  <a:cubicBezTo>
                    <a:pt x="335" y="5"/>
                    <a:pt x="324" y="0"/>
                    <a:pt x="318" y="5"/>
                  </a:cubicBezTo>
                  <a:cubicBezTo>
                    <a:pt x="316" y="7"/>
                    <a:pt x="314" y="10"/>
                    <a:pt x="315" y="14"/>
                  </a:cubicBezTo>
                  <a:cubicBezTo>
                    <a:pt x="314" y="14"/>
                    <a:pt x="314" y="14"/>
                    <a:pt x="314" y="15"/>
                  </a:cubicBezTo>
                  <a:cubicBezTo>
                    <a:pt x="314" y="18"/>
                    <a:pt x="315" y="21"/>
                    <a:pt x="317" y="24"/>
                  </a:cubicBezTo>
                  <a:cubicBezTo>
                    <a:pt x="298" y="41"/>
                    <a:pt x="278" y="57"/>
                    <a:pt x="257" y="71"/>
                  </a:cubicBezTo>
                  <a:cubicBezTo>
                    <a:pt x="261" y="60"/>
                    <a:pt x="263" y="48"/>
                    <a:pt x="264" y="36"/>
                  </a:cubicBezTo>
                  <a:cubicBezTo>
                    <a:pt x="270" y="36"/>
                    <a:pt x="275" y="31"/>
                    <a:pt x="276" y="25"/>
                  </a:cubicBezTo>
                  <a:cubicBezTo>
                    <a:pt x="277" y="18"/>
                    <a:pt x="272" y="13"/>
                    <a:pt x="266" y="12"/>
                  </a:cubicBezTo>
                  <a:cubicBezTo>
                    <a:pt x="259" y="11"/>
                    <a:pt x="247" y="16"/>
                    <a:pt x="249" y="25"/>
                  </a:cubicBezTo>
                  <a:cubicBezTo>
                    <a:pt x="250" y="30"/>
                    <a:pt x="255" y="34"/>
                    <a:pt x="260" y="35"/>
                  </a:cubicBezTo>
                  <a:cubicBezTo>
                    <a:pt x="260" y="35"/>
                    <a:pt x="260" y="36"/>
                    <a:pt x="261" y="36"/>
                  </a:cubicBezTo>
                  <a:cubicBezTo>
                    <a:pt x="261" y="36"/>
                    <a:pt x="261" y="36"/>
                    <a:pt x="261" y="36"/>
                  </a:cubicBezTo>
                  <a:cubicBezTo>
                    <a:pt x="260" y="49"/>
                    <a:pt x="257" y="61"/>
                    <a:pt x="255" y="73"/>
                  </a:cubicBezTo>
                  <a:cubicBezTo>
                    <a:pt x="231" y="89"/>
                    <a:pt x="206" y="104"/>
                    <a:pt x="179" y="117"/>
                  </a:cubicBezTo>
                  <a:cubicBezTo>
                    <a:pt x="178" y="117"/>
                    <a:pt x="178" y="117"/>
                    <a:pt x="178" y="117"/>
                  </a:cubicBezTo>
                  <a:cubicBezTo>
                    <a:pt x="185" y="99"/>
                    <a:pt x="195" y="83"/>
                    <a:pt x="205" y="67"/>
                  </a:cubicBezTo>
                  <a:cubicBezTo>
                    <a:pt x="209" y="69"/>
                    <a:pt x="215" y="69"/>
                    <a:pt x="218" y="64"/>
                  </a:cubicBezTo>
                  <a:cubicBezTo>
                    <a:pt x="223" y="59"/>
                    <a:pt x="225" y="49"/>
                    <a:pt x="221" y="43"/>
                  </a:cubicBezTo>
                  <a:cubicBezTo>
                    <a:pt x="216" y="36"/>
                    <a:pt x="205" y="37"/>
                    <a:pt x="200" y="44"/>
                  </a:cubicBezTo>
                  <a:cubicBezTo>
                    <a:pt x="197" y="48"/>
                    <a:pt x="197" y="55"/>
                    <a:pt x="200" y="60"/>
                  </a:cubicBezTo>
                  <a:cubicBezTo>
                    <a:pt x="200" y="60"/>
                    <a:pt x="200" y="60"/>
                    <a:pt x="200" y="61"/>
                  </a:cubicBezTo>
                  <a:cubicBezTo>
                    <a:pt x="201" y="63"/>
                    <a:pt x="202" y="64"/>
                    <a:pt x="203" y="65"/>
                  </a:cubicBezTo>
                  <a:cubicBezTo>
                    <a:pt x="193" y="82"/>
                    <a:pt x="181" y="99"/>
                    <a:pt x="175" y="118"/>
                  </a:cubicBezTo>
                  <a:cubicBezTo>
                    <a:pt x="150" y="130"/>
                    <a:pt x="125" y="141"/>
                    <a:pt x="99" y="151"/>
                  </a:cubicBezTo>
                  <a:cubicBezTo>
                    <a:pt x="97" y="151"/>
                    <a:pt x="96" y="152"/>
                    <a:pt x="95" y="152"/>
                  </a:cubicBezTo>
                  <a:cubicBezTo>
                    <a:pt x="107" y="134"/>
                    <a:pt x="121" y="119"/>
                    <a:pt x="135" y="104"/>
                  </a:cubicBezTo>
                  <a:cubicBezTo>
                    <a:pt x="141" y="109"/>
                    <a:pt x="151" y="109"/>
                    <a:pt x="156" y="103"/>
                  </a:cubicBezTo>
                  <a:cubicBezTo>
                    <a:pt x="160" y="98"/>
                    <a:pt x="160" y="89"/>
                    <a:pt x="156" y="84"/>
                  </a:cubicBezTo>
                  <a:cubicBezTo>
                    <a:pt x="151" y="77"/>
                    <a:pt x="141" y="81"/>
                    <a:pt x="136" y="87"/>
                  </a:cubicBezTo>
                  <a:cubicBezTo>
                    <a:pt x="136" y="87"/>
                    <a:pt x="136" y="87"/>
                    <a:pt x="136" y="88"/>
                  </a:cubicBezTo>
                  <a:cubicBezTo>
                    <a:pt x="133" y="92"/>
                    <a:pt x="131" y="97"/>
                    <a:pt x="134" y="102"/>
                  </a:cubicBezTo>
                  <a:cubicBezTo>
                    <a:pt x="117" y="116"/>
                    <a:pt x="103" y="133"/>
                    <a:pt x="93" y="153"/>
                  </a:cubicBezTo>
                  <a:cubicBezTo>
                    <a:pt x="79" y="158"/>
                    <a:pt x="65" y="163"/>
                    <a:pt x="50" y="168"/>
                  </a:cubicBezTo>
                  <a:cubicBezTo>
                    <a:pt x="43" y="170"/>
                    <a:pt x="36" y="171"/>
                    <a:pt x="29" y="173"/>
                  </a:cubicBezTo>
                  <a:cubicBezTo>
                    <a:pt x="32" y="167"/>
                    <a:pt x="35" y="160"/>
                    <a:pt x="38" y="154"/>
                  </a:cubicBezTo>
                  <a:cubicBezTo>
                    <a:pt x="42" y="148"/>
                    <a:pt x="45" y="142"/>
                    <a:pt x="49" y="136"/>
                  </a:cubicBezTo>
                  <a:cubicBezTo>
                    <a:pt x="53" y="138"/>
                    <a:pt x="57" y="137"/>
                    <a:pt x="61" y="134"/>
                  </a:cubicBezTo>
                  <a:cubicBezTo>
                    <a:pt x="67" y="130"/>
                    <a:pt x="69" y="120"/>
                    <a:pt x="64" y="114"/>
                  </a:cubicBezTo>
                  <a:cubicBezTo>
                    <a:pt x="58" y="107"/>
                    <a:pt x="48" y="107"/>
                    <a:pt x="43" y="115"/>
                  </a:cubicBezTo>
                  <a:cubicBezTo>
                    <a:pt x="40" y="119"/>
                    <a:pt x="40" y="127"/>
                    <a:pt x="44" y="130"/>
                  </a:cubicBezTo>
                  <a:cubicBezTo>
                    <a:pt x="44" y="132"/>
                    <a:pt x="45" y="133"/>
                    <a:pt x="46" y="134"/>
                  </a:cubicBezTo>
                  <a:cubicBezTo>
                    <a:pt x="37" y="145"/>
                    <a:pt x="31" y="160"/>
                    <a:pt x="26" y="174"/>
                  </a:cubicBezTo>
                  <a:cubicBezTo>
                    <a:pt x="17" y="175"/>
                    <a:pt x="8" y="177"/>
                    <a:pt x="0" y="181"/>
                  </a:cubicBezTo>
                  <a:cubicBezTo>
                    <a:pt x="0" y="181"/>
                    <a:pt x="0" y="181"/>
                    <a:pt x="0" y="182"/>
                  </a:cubicBezTo>
                  <a:cubicBezTo>
                    <a:pt x="14" y="183"/>
                    <a:pt x="30" y="178"/>
                    <a:pt x="44" y="174"/>
                  </a:cubicBezTo>
                  <a:cubicBezTo>
                    <a:pt x="47" y="173"/>
                    <a:pt x="51" y="172"/>
                    <a:pt x="55" y="171"/>
                  </a:cubicBezTo>
                  <a:cubicBezTo>
                    <a:pt x="70" y="177"/>
                    <a:pt x="88" y="181"/>
                    <a:pt x="104" y="181"/>
                  </a:cubicBezTo>
                  <a:cubicBezTo>
                    <a:pt x="104" y="182"/>
                    <a:pt x="104" y="183"/>
                    <a:pt x="104" y="185"/>
                  </a:cubicBezTo>
                  <a:cubicBezTo>
                    <a:pt x="104" y="194"/>
                    <a:pt x="113" y="197"/>
                    <a:pt x="121" y="196"/>
                  </a:cubicBezTo>
                  <a:cubicBezTo>
                    <a:pt x="128" y="195"/>
                    <a:pt x="132" y="189"/>
                    <a:pt x="131" y="181"/>
                  </a:cubicBezTo>
                  <a:cubicBezTo>
                    <a:pt x="129" y="174"/>
                    <a:pt x="120" y="166"/>
                    <a:pt x="112" y="169"/>
                  </a:cubicBezTo>
                  <a:cubicBezTo>
                    <a:pt x="112" y="169"/>
                    <a:pt x="111" y="170"/>
                    <a:pt x="112" y="171"/>
                  </a:cubicBezTo>
                  <a:cubicBezTo>
                    <a:pt x="109" y="172"/>
                    <a:pt x="107" y="174"/>
                    <a:pt x="106" y="177"/>
                  </a:cubicBezTo>
                  <a:cubicBezTo>
                    <a:pt x="98" y="176"/>
                    <a:pt x="90" y="176"/>
                    <a:pt x="82" y="175"/>
                  </a:cubicBezTo>
                  <a:cubicBezTo>
                    <a:pt x="74" y="174"/>
                    <a:pt x="66" y="172"/>
                    <a:pt x="58" y="170"/>
                  </a:cubicBezTo>
                  <a:cubicBezTo>
                    <a:pt x="71" y="166"/>
                    <a:pt x="83" y="161"/>
                    <a:pt x="96" y="157"/>
                  </a:cubicBezTo>
                  <a:cubicBezTo>
                    <a:pt x="112" y="151"/>
                    <a:pt x="128" y="145"/>
                    <a:pt x="143" y="138"/>
                  </a:cubicBezTo>
                  <a:cubicBezTo>
                    <a:pt x="157" y="148"/>
                    <a:pt x="171" y="157"/>
                    <a:pt x="188" y="162"/>
                  </a:cubicBezTo>
                  <a:cubicBezTo>
                    <a:pt x="187" y="165"/>
                    <a:pt x="187" y="167"/>
                    <a:pt x="188" y="170"/>
                  </a:cubicBezTo>
                  <a:cubicBezTo>
                    <a:pt x="188" y="170"/>
                    <a:pt x="188" y="171"/>
                    <a:pt x="189" y="171"/>
                  </a:cubicBezTo>
                  <a:cubicBezTo>
                    <a:pt x="191" y="176"/>
                    <a:pt x="197" y="180"/>
                    <a:pt x="203" y="179"/>
                  </a:cubicBezTo>
                  <a:cubicBezTo>
                    <a:pt x="211" y="178"/>
                    <a:pt x="219" y="170"/>
                    <a:pt x="216" y="161"/>
                  </a:cubicBezTo>
                  <a:cubicBezTo>
                    <a:pt x="213" y="155"/>
                    <a:pt x="204" y="153"/>
                    <a:pt x="198" y="154"/>
                  </a:cubicBezTo>
                  <a:cubicBezTo>
                    <a:pt x="194" y="154"/>
                    <a:pt x="191" y="156"/>
                    <a:pt x="189" y="159"/>
                  </a:cubicBezTo>
                  <a:cubicBezTo>
                    <a:pt x="173" y="154"/>
                    <a:pt x="159" y="146"/>
                    <a:pt x="145" y="137"/>
                  </a:cubicBezTo>
                  <a:cubicBezTo>
                    <a:pt x="155" y="133"/>
                    <a:pt x="165" y="128"/>
                    <a:pt x="175" y="123"/>
                  </a:cubicBezTo>
                  <a:cubicBezTo>
                    <a:pt x="190" y="116"/>
                    <a:pt x="206" y="109"/>
                    <a:pt x="221" y="100"/>
                  </a:cubicBezTo>
                  <a:cubicBezTo>
                    <a:pt x="231" y="108"/>
                    <a:pt x="244" y="112"/>
                    <a:pt x="257" y="114"/>
                  </a:cubicBezTo>
                  <a:cubicBezTo>
                    <a:pt x="256" y="117"/>
                    <a:pt x="255" y="120"/>
                    <a:pt x="256" y="123"/>
                  </a:cubicBezTo>
                  <a:cubicBezTo>
                    <a:pt x="258" y="130"/>
                    <a:pt x="269" y="134"/>
                    <a:pt x="275" y="129"/>
                  </a:cubicBezTo>
                  <a:cubicBezTo>
                    <a:pt x="279" y="125"/>
                    <a:pt x="280" y="118"/>
                    <a:pt x="277" y="113"/>
                  </a:cubicBezTo>
                  <a:cubicBezTo>
                    <a:pt x="275" y="109"/>
                    <a:pt x="271" y="107"/>
                    <a:pt x="266" y="107"/>
                  </a:cubicBezTo>
                  <a:cubicBezTo>
                    <a:pt x="266" y="107"/>
                    <a:pt x="267" y="107"/>
                    <a:pt x="267" y="107"/>
                  </a:cubicBezTo>
                  <a:cubicBezTo>
                    <a:pt x="267" y="107"/>
                    <a:pt x="267" y="106"/>
                    <a:pt x="266" y="107"/>
                  </a:cubicBezTo>
                  <a:cubicBezTo>
                    <a:pt x="265" y="107"/>
                    <a:pt x="264" y="108"/>
                    <a:pt x="262" y="108"/>
                  </a:cubicBezTo>
                  <a:cubicBezTo>
                    <a:pt x="261" y="109"/>
                    <a:pt x="260" y="109"/>
                    <a:pt x="259" y="110"/>
                  </a:cubicBezTo>
                  <a:cubicBezTo>
                    <a:pt x="259" y="110"/>
                    <a:pt x="259" y="111"/>
                    <a:pt x="259" y="111"/>
                  </a:cubicBezTo>
                  <a:cubicBezTo>
                    <a:pt x="246" y="108"/>
                    <a:pt x="235" y="105"/>
                    <a:pt x="223" y="99"/>
                  </a:cubicBezTo>
                  <a:cubicBezTo>
                    <a:pt x="246" y="87"/>
                    <a:pt x="268" y="73"/>
                    <a:pt x="288" y="57"/>
                  </a:cubicBezTo>
                  <a:cubicBezTo>
                    <a:pt x="300" y="57"/>
                    <a:pt x="312" y="58"/>
                    <a:pt x="324" y="57"/>
                  </a:cubicBezTo>
                  <a:cubicBezTo>
                    <a:pt x="324" y="57"/>
                    <a:pt x="324" y="57"/>
                    <a:pt x="324" y="57"/>
                  </a:cubicBezTo>
                  <a:cubicBezTo>
                    <a:pt x="326" y="61"/>
                    <a:pt x="330" y="64"/>
                    <a:pt x="334" y="65"/>
                  </a:cubicBezTo>
                  <a:cubicBezTo>
                    <a:pt x="340" y="65"/>
                    <a:pt x="346" y="62"/>
                    <a:pt x="347" y="55"/>
                  </a:cubicBezTo>
                  <a:cubicBezTo>
                    <a:pt x="348" y="48"/>
                    <a:pt x="344" y="39"/>
                    <a:pt x="336" y="40"/>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 name="Freeform 26"/>
            <p:cNvSpPr>
              <a:spLocks/>
            </p:cNvSpPr>
            <p:nvPr/>
          </p:nvSpPr>
          <p:spPr bwMode="auto">
            <a:xfrm>
              <a:off x="1192242" y="286037"/>
              <a:ext cx="1027113" cy="657225"/>
            </a:xfrm>
            <a:custGeom>
              <a:avLst/>
              <a:gdLst>
                <a:gd name="T0" fmla="*/ 372 w 375"/>
                <a:gd name="T1" fmla="*/ 33 h 239"/>
                <a:gd name="T2" fmla="*/ 331 w 375"/>
                <a:gd name="T3" fmla="*/ 50 h 239"/>
                <a:gd name="T4" fmla="*/ 291 w 375"/>
                <a:gd name="T5" fmla="*/ 64 h 239"/>
                <a:gd name="T6" fmla="*/ 235 w 375"/>
                <a:gd name="T7" fmla="*/ 113 h 239"/>
                <a:gd name="T8" fmla="*/ 211 w 375"/>
                <a:gd name="T9" fmla="*/ 121 h 239"/>
                <a:gd name="T10" fmla="*/ 137 w 375"/>
                <a:gd name="T11" fmla="*/ 138 h 239"/>
                <a:gd name="T12" fmla="*/ 162 w 375"/>
                <a:gd name="T13" fmla="*/ 117 h 239"/>
                <a:gd name="T14" fmla="*/ 171 w 375"/>
                <a:gd name="T15" fmla="*/ 108 h 239"/>
                <a:gd name="T16" fmla="*/ 241 w 375"/>
                <a:gd name="T17" fmla="*/ 5 h 239"/>
                <a:gd name="T18" fmla="*/ 243 w 375"/>
                <a:gd name="T19" fmla="*/ 3 h 239"/>
                <a:gd name="T20" fmla="*/ 241 w 375"/>
                <a:gd name="T21" fmla="*/ 1 h 239"/>
                <a:gd name="T22" fmla="*/ 218 w 375"/>
                <a:gd name="T23" fmla="*/ 26 h 239"/>
                <a:gd name="T24" fmla="*/ 191 w 375"/>
                <a:gd name="T25" fmla="*/ 51 h 239"/>
                <a:gd name="T26" fmla="*/ 167 w 375"/>
                <a:gd name="T27" fmla="*/ 106 h 239"/>
                <a:gd name="T28" fmla="*/ 167 w 375"/>
                <a:gd name="T29" fmla="*/ 106 h 239"/>
                <a:gd name="T30" fmla="*/ 162 w 375"/>
                <a:gd name="T31" fmla="*/ 112 h 239"/>
                <a:gd name="T32" fmla="*/ 131 w 375"/>
                <a:gd name="T33" fmla="*/ 139 h 239"/>
                <a:gd name="T34" fmla="*/ 90 w 375"/>
                <a:gd name="T35" fmla="*/ 146 h 239"/>
                <a:gd name="T36" fmla="*/ 90 w 375"/>
                <a:gd name="T37" fmla="*/ 146 h 239"/>
                <a:gd name="T38" fmla="*/ 89 w 375"/>
                <a:gd name="T39" fmla="*/ 146 h 239"/>
                <a:gd name="T40" fmla="*/ 67 w 375"/>
                <a:gd name="T41" fmla="*/ 149 h 239"/>
                <a:gd name="T42" fmla="*/ 1 w 375"/>
                <a:gd name="T43" fmla="*/ 148 h 239"/>
                <a:gd name="T44" fmla="*/ 1 w 375"/>
                <a:gd name="T45" fmla="*/ 149 h 239"/>
                <a:gd name="T46" fmla="*/ 58 w 375"/>
                <a:gd name="T47" fmla="*/ 154 h 239"/>
                <a:gd name="T48" fmla="*/ 90 w 375"/>
                <a:gd name="T49" fmla="*/ 150 h 239"/>
                <a:gd name="T50" fmla="*/ 144 w 375"/>
                <a:gd name="T51" fmla="*/ 186 h 239"/>
                <a:gd name="T52" fmla="*/ 193 w 375"/>
                <a:gd name="T53" fmla="*/ 202 h 239"/>
                <a:gd name="T54" fmla="*/ 296 w 375"/>
                <a:gd name="T55" fmla="*/ 185 h 239"/>
                <a:gd name="T56" fmla="*/ 296 w 375"/>
                <a:gd name="T57" fmla="*/ 184 h 239"/>
                <a:gd name="T58" fmla="*/ 297 w 375"/>
                <a:gd name="T59" fmla="*/ 184 h 239"/>
                <a:gd name="T60" fmla="*/ 297 w 375"/>
                <a:gd name="T61" fmla="*/ 181 h 239"/>
                <a:gd name="T62" fmla="*/ 192 w 375"/>
                <a:gd name="T63" fmla="*/ 197 h 239"/>
                <a:gd name="T64" fmla="*/ 192 w 375"/>
                <a:gd name="T65" fmla="*/ 198 h 239"/>
                <a:gd name="T66" fmla="*/ 150 w 375"/>
                <a:gd name="T67" fmla="*/ 185 h 239"/>
                <a:gd name="T68" fmla="*/ 92 w 375"/>
                <a:gd name="T69" fmla="*/ 149 h 239"/>
                <a:gd name="T70" fmla="*/ 127 w 375"/>
                <a:gd name="T71" fmla="*/ 144 h 239"/>
                <a:gd name="T72" fmla="*/ 235 w 375"/>
                <a:gd name="T73" fmla="*/ 119 h 239"/>
                <a:gd name="T74" fmla="*/ 235 w 375"/>
                <a:gd name="T75" fmla="*/ 119 h 239"/>
                <a:gd name="T76" fmla="*/ 313 w 375"/>
                <a:gd name="T77" fmla="*/ 123 h 239"/>
                <a:gd name="T78" fmla="*/ 350 w 375"/>
                <a:gd name="T79" fmla="*/ 87 h 239"/>
                <a:gd name="T80" fmla="*/ 372 w 375"/>
                <a:gd name="T81" fmla="*/ 36 h 239"/>
                <a:gd name="T82" fmla="*/ 374 w 375"/>
                <a:gd name="T83" fmla="*/ 35 h 239"/>
                <a:gd name="T84" fmla="*/ 372 w 375"/>
                <a:gd name="T85" fmla="*/ 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2" y="33"/>
                  </a:moveTo>
                  <a:cubicBezTo>
                    <a:pt x="359" y="39"/>
                    <a:pt x="346" y="45"/>
                    <a:pt x="331" y="50"/>
                  </a:cubicBezTo>
                  <a:cubicBezTo>
                    <a:pt x="317" y="54"/>
                    <a:pt x="304" y="58"/>
                    <a:pt x="291" y="64"/>
                  </a:cubicBezTo>
                  <a:cubicBezTo>
                    <a:pt x="267" y="74"/>
                    <a:pt x="249" y="93"/>
                    <a:pt x="235" y="113"/>
                  </a:cubicBezTo>
                  <a:cubicBezTo>
                    <a:pt x="227" y="116"/>
                    <a:pt x="219" y="119"/>
                    <a:pt x="211" y="121"/>
                  </a:cubicBezTo>
                  <a:cubicBezTo>
                    <a:pt x="187" y="129"/>
                    <a:pt x="162" y="134"/>
                    <a:pt x="137" y="138"/>
                  </a:cubicBezTo>
                  <a:cubicBezTo>
                    <a:pt x="146" y="133"/>
                    <a:pt x="155" y="124"/>
                    <a:pt x="162" y="117"/>
                  </a:cubicBezTo>
                  <a:cubicBezTo>
                    <a:pt x="165" y="114"/>
                    <a:pt x="168" y="111"/>
                    <a:pt x="171" y="108"/>
                  </a:cubicBezTo>
                  <a:cubicBezTo>
                    <a:pt x="226" y="117"/>
                    <a:pt x="233" y="44"/>
                    <a:pt x="241" y="5"/>
                  </a:cubicBezTo>
                  <a:cubicBezTo>
                    <a:pt x="242" y="4"/>
                    <a:pt x="242" y="3"/>
                    <a:pt x="243" y="3"/>
                  </a:cubicBezTo>
                  <a:cubicBezTo>
                    <a:pt x="244" y="1"/>
                    <a:pt x="242" y="0"/>
                    <a:pt x="241" y="1"/>
                  </a:cubicBezTo>
                  <a:cubicBezTo>
                    <a:pt x="233" y="10"/>
                    <a:pt x="226" y="18"/>
                    <a:pt x="218" y="26"/>
                  </a:cubicBezTo>
                  <a:cubicBezTo>
                    <a:pt x="209" y="34"/>
                    <a:pt x="199" y="42"/>
                    <a:pt x="191" y="51"/>
                  </a:cubicBezTo>
                  <a:cubicBezTo>
                    <a:pt x="176" y="65"/>
                    <a:pt x="164" y="85"/>
                    <a:pt x="167" y="106"/>
                  </a:cubicBezTo>
                  <a:cubicBezTo>
                    <a:pt x="167" y="106"/>
                    <a:pt x="167" y="106"/>
                    <a:pt x="167" y="106"/>
                  </a:cubicBezTo>
                  <a:cubicBezTo>
                    <a:pt x="165" y="108"/>
                    <a:pt x="164" y="110"/>
                    <a:pt x="162" y="112"/>
                  </a:cubicBezTo>
                  <a:cubicBezTo>
                    <a:pt x="153" y="123"/>
                    <a:pt x="142" y="131"/>
                    <a:pt x="131" y="139"/>
                  </a:cubicBezTo>
                  <a:cubicBezTo>
                    <a:pt x="117" y="142"/>
                    <a:pt x="103" y="144"/>
                    <a:pt x="90" y="146"/>
                  </a:cubicBezTo>
                  <a:cubicBezTo>
                    <a:pt x="90" y="146"/>
                    <a:pt x="90" y="146"/>
                    <a:pt x="90" y="146"/>
                  </a:cubicBezTo>
                  <a:cubicBezTo>
                    <a:pt x="89" y="145"/>
                    <a:pt x="89" y="146"/>
                    <a:pt x="89" y="146"/>
                  </a:cubicBezTo>
                  <a:cubicBezTo>
                    <a:pt x="82" y="147"/>
                    <a:pt x="74" y="148"/>
                    <a:pt x="67" y="149"/>
                  </a:cubicBezTo>
                  <a:cubicBezTo>
                    <a:pt x="45" y="153"/>
                    <a:pt x="23" y="154"/>
                    <a:pt x="1" y="148"/>
                  </a:cubicBezTo>
                  <a:cubicBezTo>
                    <a:pt x="1" y="147"/>
                    <a:pt x="0" y="148"/>
                    <a:pt x="1" y="149"/>
                  </a:cubicBezTo>
                  <a:cubicBezTo>
                    <a:pt x="17" y="159"/>
                    <a:pt x="41" y="156"/>
                    <a:pt x="58" y="154"/>
                  </a:cubicBezTo>
                  <a:cubicBezTo>
                    <a:pt x="69" y="153"/>
                    <a:pt x="80" y="151"/>
                    <a:pt x="90" y="150"/>
                  </a:cubicBezTo>
                  <a:cubicBezTo>
                    <a:pt x="101" y="168"/>
                    <a:pt x="126" y="179"/>
                    <a:pt x="144" y="186"/>
                  </a:cubicBezTo>
                  <a:cubicBezTo>
                    <a:pt x="159" y="193"/>
                    <a:pt x="176" y="199"/>
                    <a:pt x="193" y="202"/>
                  </a:cubicBezTo>
                  <a:cubicBezTo>
                    <a:pt x="214" y="239"/>
                    <a:pt x="285" y="223"/>
                    <a:pt x="296" y="185"/>
                  </a:cubicBezTo>
                  <a:cubicBezTo>
                    <a:pt x="296" y="184"/>
                    <a:pt x="296" y="184"/>
                    <a:pt x="296" y="184"/>
                  </a:cubicBezTo>
                  <a:cubicBezTo>
                    <a:pt x="297" y="184"/>
                    <a:pt x="297" y="184"/>
                    <a:pt x="297" y="184"/>
                  </a:cubicBezTo>
                  <a:cubicBezTo>
                    <a:pt x="299" y="183"/>
                    <a:pt x="299" y="180"/>
                    <a:pt x="297" y="181"/>
                  </a:cubicBezTo>
                  <a:cubicBezTo>
                    <a:pt x="263" y="184"/>
                    <a:pt x="218" y="166"/>
                    <a:pt x="192" y="197"/>
                  </a:cubicBezTo>
                  <a:cubicBezTo>
                    <a:pt x="192" y="198"/>
                    <a:pt x="192" y="198"/>
                    <a:pt x="192" y="198"/>
                  </a:cubicBezTo>
                  <a:cubicBezTo>
                    <a:pt x="178" y="195"/>
                    <a:pt x="164" y="190"/>
                    <a:pt x="150" y="185"/>
                  </a:cubicBezTo>
                  <a:cubicBezTo>
                    <a:pt x="130" y="178"/>
                    <a:pt x="106" y="167"/>
                    <a:pt x="92" y="149"/>
                  </a:cubicBezTo>
                  <a:cubicBezTo>
                    <a:pt x="104" y="148"/>
                    <a:pt x="115" y="146"/>
                    <a:pt x="127" y="144"/>
                  </a:cubicBezTo>
                  <a:cubicBezTo>
                    <a:pt x="162" y="138"/>
                    <a:pt x="200" y="131"/>
                    <a:pt x="235" y="119"/>
                  </a:cubicBezTo>
                  <a:cubicBezTo>
                    <a:pt x="235" y="119"/>
                    <a:pt x="235" y="119"/>
                    <a:pt x="235" y="119"/>
                  </a:cubicBezTo>
                  <a:cubicBezTo>
                    <a:pt x="253" y="141"/>
                    <a:pt x="291" y="133"/>
                    <a:pt x="313" y="123"/>
                  </a:cubicBezTo>
                  <a:cubicBezTo>
                    <a:pt x="329" y="116"/>
                    <a:pt x="340" y="101"/>
                    <a:pt x="350" y="87"/>
                  </a:cubicBezTo>
                  <a:cubicBezTo>
                    <a:pt x="360" y="73"/>
                    <a:pt x="370" y="54"/>
                    <a:pt x="372" y="36"/>
                  </a:cubicBezTo>
                  <a:cubicBezTo>
                    <a:pt x="373" y="36"/>
                    <a:pt x="373" y="35"/>
                    <a:pt x="374" y="35"/>
                  </a:cubicBezTo>
                  <a:cubicBezTo>
                    <a:pt x="375" y="34"/>
                    <a:pt x="374" y="32"/>
                    <a:pt x="372" y="33"/>
                  </a:cubicBezTo>
                  <a:close/>
                </a:path>
              </a:pathLst>
            </a:custGeom>
            <a:solidFill>
              <a:srgbClr val="B287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 name="Freeform 27"/>
            <p:cNvSpPr>
              <a:spLocks/>
            </p:cNvSpPr>
            <p:nvPr/>
          </p:nvSpPr>
          <p:spPr bwMode="auto">
            <a:xfrm>
              <a:off x="1614517" y="962313"/>
              <a:ext cx="241300" cy="544513"/>
            </a:xfrm>
            <a:custGeom>
              <a:avLst/>
              <a:gdLst>
                <a:gd name="T0" fmla="*/ 87 w 88"/>
                <a:gd name="T1" fmla="*/ 183 h 198"/>
                <a:gd name="T2" fmla="*/ 79 w 88"/>
                <a:gd name="T3" fmla="*/ 177 h 198"/>
                <a:gd name="T4" fmla="*/ 68 w 88"/>
                <a:gd name="T5" fmla="*/ 170 h 198"/>
                <a:gd name="T6" fmla="*/ 68 w 88"/>
                <a:gd name="T7" fmla="*/ 170 h 198"/>
                <a:gd name="T8" fmla="*/ 54 w 88"/>
                <a:gd name="T9" fmla="*/ 80 h 198"/>
                <a:gd name="T10" fmla="*/ 33 w 88"/>
                <a:gd name="T11" fmla="*/ 29 h 198"/>
                <a:gd name="T12" fmla="*/ 1 w 88"/>
                <a:gd name="T13" fmla="*/ 0 h 198"/>
                <a:gd name="T14" fmla="*/ 0 w 88"/>
                <a:gd name="T15" fmla="*/ 1 h 198"/>
                <a:gd name="T16" fmla="*/ 32 w 88"/>
                <a:gd name="T17" fmla="*/ 35 h 198"/>
                <a:gd name="T18" fmla="*/ 51 w 88"/>
                <a:gd name="T19" fmla="*/ 86 h 198"/>
                <a:gd name="T20" fmla="*/ 63 w 88"/>
                <a:gd name="T21" fmla="*/ 171 h 198"/>
                <a:gd name="T22" fmla="*/ 49 w 88"/>
                <a:gd name="T23" fmla="*/ 187 h 198"/>
                <a:gd name="T24" fmla="*/ 49 w 88"/>
                <a:gd name="T25" fmla="*/ 190 h 198"/>
                <a:gd name="T26" fmla="*/ 70 w 88"/>
                <a:gd name="T27" fmla="*/ 197 h 198"/>
                <a:gd name="T28" fmla="*/ 86 w 88"/>
                <a:gd name="T29" fmla="*/ 186 h 198"/>
                <a:gd name="T30" fmla="*/ 87 w 88"/>
                <a:gd name="T31" fmla="*/ 1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 h="198">
                  <a:moveTo>
                    <a:pt x="87" y="183"/>
                  </a:moveTo>
                  <a:cubicBezTo>
                    <a:pt x="85" y="181"/>
                    <a:pt x="82" y="179"/>
                    <a:pt x="79" y="177"/>
                  </a:cubicBezTo>
                  <a:cubicBezTo>
                    <a:pt x="75" y="175"/>
                    <a:pt x="72" y="172"/>
                    <a:pt x="68" y="170"/>
                  </a:cubicBezTo>
                  <a:cubicBezTo>
                    <a:pt x="68" y="170"/>
                    <a:pt x="68" y="170"/>
                    <a:pt x="68" y="170"/>
                  </a:cubicBezTo>
                  <a:cubicBezTo>
                    <a:pt x="68" y="140"/>
                    <a:pt x="62" y="108"/>
                    <a:pt x="54" y="80"/>
                  </a:cubicBezTo>
                  <a:cubicBezTo>
                    <a:pt x="50" y="62"/>
                    <a:pt x="43" y="45"/>
                    <a:pt x="33" y="29"/>
                  </a:cubicBezTo>
                  <a:cubicBezTo>
                    <a:pt x="26" y="18"/>
                    <a:pt x="15" y="4"/>
                    <a:pt x="1" y="0"/>
                  </a:cubicBezTo>
                  <a:cubicBezTo>
                    <a:pt x="0" y="0"/>
                    <a:pt x="0" y="1"/>
                    <a:pt x="0" y="1"/>
                  </a:cubicBezTo>
                  <a:cubicBezTo>
                    <a:pt x="13" y="12"/>
                    <a:pt x="23" y="20"/>
                    <a:pt x="32" y="35"/>
                  </a:cubicBezTo>
                  <a:cubicBezTo>
                    <a:pt x="41" y="51"/>
                    <a:pt x="47" y="69"/>
                    <a:pt x="51" y="86"/>
                  </a:cubicBezTo>
                  <a:cubicBezTo>
                    <a:pt x="58" y="114"/>
                    <a:pt x="60" y="142"/>
                    <a:pt x="63" y="171"/>
                  </a:cubicBezTo>
                  <a:cubicBezTo>
                    <a:pt x="58" y="176"/>
                    <a:pt x="54" y="182"/>
                    <a:pt x="49" y="187"/>
                  </a:cubicBezTo>
                  <a:cubicBezTo>
                    <a:pt x="49" y="188"/>
                    <a:pt x="49" y="189"/>
                    <a:pt x="49" y="190"/>
                  </a:cubicBezTo>
                  <a:cubicBezTo>
                    <a:pt x="55" y="196"/>
                    <a:pt x="62" y="198"/>
                    <a:pt x="70" y="197"/>
                  </a:cubicBezTo>
                  <a:cubicBezTo>
                    <a:pt x="77" y="196"/>
                    <a:pt x="84" y="192"/>
                    <a:pt x="86" y="186"/>
                  </a:cubicBezTo>
                  <a:cubicBezTo>
                    <a:pt x="87" y="185"/>
                    <a:pt x="88" y="184"/>
                    <a:pt x="87" y="183"/>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28"/>
            <p:cNvSpPr>
              <a:spLocks/>
            </p:cNvSpPr>
            <p:nvPr/>
          </p:nvSpPr>
          <p:spPr bwMode="auto">
            <a:xfrm>
              <a:off x="1890742" y="1086138"/>
              <a:ext cx="417513" cy="446088"/>
            </a:xfrm>
            <a:custGeom>
              <a:avLst/>
              <a:gdLst>
                <a:gd name="T0" fmla="*/ 142 w 152"/>
                <a:gd name="T1" fmla="*/ 103 h 162"/>
                <a:gd name="T2" fmla="*/ 129 w 152"/>
                <a:gd name="T3" fmla="*/ 105 h 162"/>
                <a:gd name="T4" fmla="*/ 88 w 152"/>
                <a:gd name="T5" fmla="*/ 89 h 162"/>
                <a:gd name="T6" fmla="*/ 88 w 152"/>
                <a:gd name="T7" fmla="*/ 89 h 162"/>
                <a:gd name="T8" fmla="*/ 60 w 152"/>
                <a:gd name="T9" fmla="*/ 45 h 162"/>
                <a:gd name="T10" fmla="*/ 102 w 152"/>
                <a:gd name="T11" fmla="*/ 55 h 162"/>
                <a:gd name="T12" fmla="*/ 101 w 152"/>
                <a:gd name="T13" fmla="*/ 63 h 162"/>
                <a:gd name="T14" fmla="*/ 120 w 152"/>
                <a:gd name="T15" fmla="*/ 69 h 162"/>
                <a:gd name="T16" fmla="*/ 125 w 152"/>
                <a:gd name="T17" fmla="*/ 49 h 162"/>
                <a:gd name="T18" fmla="*/ 106 w 152"/>
                <a:gd name="T19" fmla="*/ 45 h 162"/>
                <a:gd name="T20" fmla="*/ 106 w 152"/>
                <a:gd name="T21" fmla="*/ 46 h 162"/>
                <a:gd name="T22" fmla="*/ 103 w 152"/>
                <a:gd name="T23" fmla="*/ 51 h 162"/>
                <a:gd name="T24" fmla="*/ 82 w 152"/>
                <a:gd name="T25" fmla="*/ 49 h 162"/>
                <a:gd name="T26" fmla="*/ 56 w 152"/>
                <a:gd name="T27" fmla="*/ 39 h 162"/>
                <a:gd name="T28" fmla="*/ 20 w 152"/>
                <a:gd name="T29" fmla="*/ 1 h 162"/>
                <a:gd name="T30" fmla="*/ 19 w 152"/>
                <a:gd name="T31" fmla="*/ 2 h 162"/>
                <a:gd name="T32" fmla="*/ 36 w 152"/>
                <a:gd name="T33" fmla="*/ 22 h 162"/>
                <a:gd name="T34" fmla="*/ 19 w 152"/>
                <a:gd name="T35" fmla="*/ 77 h 162"/>
                <a:gd name="T36" fmla="*/ 5 w 152"/>
                <a:gd name="T37" fmla="*/ 78 h 162"/>
                <a:gd name="T38" fmla="*/ 6 w 152"/>
                <a:gd name="T39" fmla="*/ 96 h 162"/>
                <a:gd name="T40" fmla="*/ 20 w 152"/>
                <a:gd name="T41" fmla="*/ 96 h 162"/>
                <a:gd name="T42" fmla="*/ 22 w 152"/>
                <a:gd name="T43" fmla="*/ 80 h 162"/>
                <a:gd name="T44" fmla="*/ 38 w 152"/>
                <a:gd name="T45" fmla="*/ 24 h 162"/>
                <a:gd name="T46" fmla="*/ 70 w 152"/>
                <a:gd name="T47" fmla="*/ 66 h 162"/>
                <a:gd name="T48" fmla="*/ 54 w 152"/>
                <a:gd name="T49" fmla="*/ 115 h 162"/>
                <a:gd name="T50" fmla="*/ 52 w 152"/>
                <a:gd name="T51" fmla="*/ 114 h 162"/>
                <a:gd name="T52" fmla="*/ 50 w 152"/>
                <a:gd name="T53" fmla="*/ 115 h 162"/>
                <a:gd name="T54" fmla="*/ 37 w 152"/>
                <a:gd name="T55" fmla="*/ 118 h 162"/>
                <a:gd name="T56" fmla="*/ 41 w 152"/>
                <a:gd name="T57" fmla="*/ 135 h 162"/>
                <a:gd name="T58" fmla="*/ 57 w 152"/>
                <a:gd name="T59" fmla="*/ 132 h 162"/>
                <a:gd name="T60" fmla="*/ 56 w 152"/>
                <a:gd name="T61" fmla="*/ 118 h 162"/>
                <a:gd name="T62" fmla="*/ 72 w 152"/>
                <a:gd name="T63" fmla="*/ 69 h 162"/>
                <a:gd name="T64" fmla="*/ 94 w 152"/>
                <a:gd name="T65" fmla="*/ 115 h 162"/>
                <a:gd name="T66" fmla="*/ 85 w 152"/>
                <a:gd name="T67" fmla="*/ 136 h 162"/>
                <a:gd name="T68" fmla="*/ 84 w 152"/>
                <a:gd name="T69" fmla="*/ 135 h 162"/>
                <a:gd name="T70" fmla="*/ 72 w 152"/>
                <a:gd name="T71" fmla="*/ 144 h 162"/>
                <a:gd name="T72" fmla="*/ 79 w 152"/>
                <a:gd name="T73" fmla="*/ 157 h 162"/>
                <a:gd name="T74" fmla="*/ 89 w 152"/>
                <a:gd name="T75" fmla="*/ 150 h 162"/>
                <a:gd name="T76" fmla="*/ 87 w 152"/>
                <a:gd name="T77" fmla="*/ 138 h 162"/>
                <a:gd name="T78" fmla="*/ 96 w 152"/>
                <a:gd name="T79" fmla="*/ 118 h 162"/>
                <a:gd name="T80" fmla="*/ 105 w 152"/>
                <a:gd name="T81" fmla="*/ 144 h 162"/>
                <a:gd name="T82" fmla="*/ 104 w 152"/>
                <a:gd name="T83" fmla="*/ 155 h 162"/>
                <a:gd name="T84" fmla="*/ 118 w 152"/>
                <a:gd name="T85" fmla="*/ 158 h 162"/>
                <a:gd name="T86" fmla="*/ 122 w 152"/>
                <a:gd name="T87" fmla="*/ 146 h 162"/>
                <a:gd name="T88" fmla="*/ 108 w 152"/>
                <a:gd name="T89" fmla="*/ 141 h 162"/>
                <a:gd name="T90" fmla="*/ 90 w 152"/>
                <a:gd name="T91" fmla="*/ 94 h 162"/>
                <a:gd name="T92" fmla="*/ 126 w 152"/>
                <a:gd name="T93" fmla="*/ 110 h 162"/>
                <a:gd name="T94" fmla="*/ 125 w 152"/>
                <a:gd name="T95" fmla="*/ 111 h 162"/>
                <a:gd name="T96" fmla="*/ 125 w 152"/>
                <a:gd name="T97" fmla="*/ 112 h 162"/>
                <a:gd name="T98" fmla="*/ 132 w 152"/>
                <a:gd name="T99" fmla="*/ 126 h 162"/>
                <a:gd name="T100" fmla="*/ 151 w 152"/>
                <a:gd name="T101" fmla="*/ 117 h 162"/>
                <a:gd name="T102" fmla="*/ 142 w 152"/>
                <a:gd name="T103" fmla="*/ 10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42" y="103"/>
                  </a:moveTo>
                  <a:cubicBezTo>
                    <a:pt x="137" y="101"/>
                    <a:pt x="132" y="102"/>
                    <a:pt x="129" y="105"/>
                  </a:cubicBezTo>
                  <a:cubicBezTo>
                    <a:pt x="114" y="102"/>
                    <a:pt x="101" y="99"/>
                    <a:pt x="88" y="89"/>
                  </a:cubicBezTo>
                  <a:cubicBezTo>
                    <a:pt x="88" y="89"/>
                    <a:pt x="88" y="89"/>
                    <a:pt x="88" y="89"/>
                  </a:cubicBezTo>
                  <a:cubicBezTo>
                    <a:pt x="80" y="74"/>
                    <a:pt x="71" y="59"/>
                    <a:pt x="60" y="45"/>
                  </a:cubicBezTo>
                  <a:cubicBezTo>
                    <a:pt x="72" y="52"/>
                    <a:pt x="88" y="55"/>
                    <a:pt x="102" y="55"/>
                  </a:cubicBezTo>
                  <a:cubicBezTo>
                    <a:pt x="101" y="58"/>
                    <a:pt x="101" y="61"/>
                    <a:pt x="101" y="63"/>
                  </a:cubicBezTo>
                  <a:cubicBezTo>
                    <a:pt x="103" y="72"/>
                    <a:pt x="114" y="74"/>
                    <a:pt x="120" y="69"/>
                  </a:cubicBezTo>
                  <a:cubicBezTo>
                    <a:pt x="126" y="65"/>
                    <a:pt x="127" y="55"/>
                    <a:pt x="125" y="49"/>
                  </a:cubicBezTo>
                  <a:cubicBezTo>
                    <a:pt x="122" y="41"/>
                    <a:pt x="113" y="39"/>
                    <a:pt x="106" y="45"/>
                  </a:cubicBezTo>
                  <a:cubicBezTo>
                    <a:pt x="106" y="45"/>
                    <a:pt x="106" y="46"/>
                    <a:pt x="106" y="46"/>
                  </a:cubicBezTo>
                  <a:cubicBezTo>
                    <a:pt x="105" y="48"/>
                    <a:pt x="104" y="49"/>
                    <a:pt x="103" y="51"/>
                  </a:cubicBezTo>
                  <a:cubicBezTo>
                    <a:pt x="96" y="50"/>
                    <a:pt x="89" y="50"/>
                    <a:pt x="82" y="49"/>
                  </a:cubicBezTo>
                  <a:cubicBezTo>
                    <a:pt x="72" y="47"/>
                    <a:pt x="64" y="44"/>
                    <a:pt x="56" y="39"/>
                  </a:cubicBezTo>
                  <a:cubicBezTo>
                    <a:pt x="45" y="25"/>
                    <a:pt x="33" y="12"/>
                    <a:pt x="20" y="1"/>
                  </a:cubicBezTo>
                  <a:cubicBezTo>
                    <a:pt x="19" y="0"/>
                    <a:pt x="19" y="1"/>
                    <a:pt x="19" y="2"/>
                  </a:cubicBezTo>
                  <a:cubicBezTo>
                    <a:pt x="25" y="9"/>
                    <a:pt x="30" y="15"/>
                    <a:pt x="36" y="22"/>
                  </a:cubicBezTo>
                  <a:cubicBezTo>
                    <a:pt x="36" y="42"/>
                    <a:pt x="26" y="59"/>
                    <a:pt x="19" y="77"/>
                  </a:cubicBezTo>
                  <a:cubicBezTo>
                    <a:pt x="15" y="74"/>
                    <a:pt x="9" y="74"/>
                    <a:pt x="5" y="78"/>
                  </a:cubicBezTo>
                  <a:cubicBezTo>
                    <a:pt x="1" y="83"/>
                    <a:pt x="0" y="92"/>
                    <a:pt x="6" y="96"/>
                  </a:cubicBezTo>
                  <a:cubicBezTo>
                    <a:pt x="10" y="99"/>
                    <a:pt x="16" y="99"/>
                    <a:pt x="20" y="96"/>
                  </a:cubicBezTo>
                  <a:cubicBezTo>
                    <a:pt x="24" y="92"/>
                    <a:pt x="25" y="84"/>
                    <a:pt x="22" y="80"/>
                  </a:cubicBezTo>
                  <a:cubicBezTo>
                    <a:pt x="31" y="64"/>
                    <a:pt x="39" y="42"/>
                    <a:pt x="38" y="24"/>
                  </a:cubicBezTo>
                  <a:cubicBezTo>
                    <a:pt x="49" y="37"/>
                    <a:pt x="60" y="51"/>
                    <a:pt x="70" y="66"/>
                  </a:cubicBezTo>
                  <a:cubicBezTo>
                    <a:pt x="71" y="85"/>
                    <a:pt x="62" y="100"/>
                    <a:pt x="54" y="115"/>
                  </a:cubicBezTo>
                  <a:cubicBezTo>
                    <a:pt x="53" y="115"/>
                    <a:pt x="53" y="115"/>
                    <a:pt x="52" y="114"/>
                  </a:cubicBezTo>
                  <a:cubicBezTo>
                    <a:pt x="51" y="114"/>
                    <a:pt x="51" y="114"/>
                    <a:pt x="50" y="115"/>
                  </a:cubicBezTo>
                  <a:cubicBezTo>
                    <a:pt x="46" y="114"/>
                    <a:pt x="40" y="115"/>
                    <a:pt x="37" y="118"/>
                  </a:cubicBezTo>
                  <a:cubicBezTo>
                    <a:pt x="32" y="123"/>
                    <a:pt x="37" y="131"/>
                    <a:pt x="41" y="135"/>
                  </a:cubicBezTo>
                  <a:cubicBezTo>
                    <a:pt x="46" y="138"/>
                    <a:pt x="53" y="136"/>
                    <a:pt x="57" y="132"/>
                  </a:cubicBezTo>
                  <a:cubicBezTo>
                    <a:pt x="60" y="127"/>
                    <a:pt x="59" y="122"/>
                    <a:pt x="56" y="118"/>
                  </a:cubicBezTo>
                  <a:cubicBezTo>
                    <a:pt x="66" y="104"/>
                    <a:pt x="74" y="86"/>
                    <a:pt x="72" y="69"/>
                  </a:cubicBezTo>
                  <a:cubicBezTo>
                    <a:pt x="81" y="84"/>
                    <a:pt x="88" y="99"/>
                    <a:pt x="94" y="115"/>
                  </a:cubicBezTo>
                  <a:cubicBezTo>
                    <a:pt x="92" y="122"/>
                    <a:pt x="88" y="129"/>
                    <a:pt x="85" y="136"/>
                  </a:cubicBezTo>
                  <a:cubicBezTo>
                    <a:pt x="85" y="136"/>
                    <a:pt x="85" y="135"/>
                    <a:pt x="84" y="135"/>
                  </a:cubicBezTo>
                  <a:cubicBezTo>
                    <a:pt x="79" y="135"/>
                    <a:pt x="73" y="139"/>
                    <a:pt x="72" y="144"/>
                  </a:cubicBezTo>
                  <a:cubicBezTo>
                    <a:pt x="72" y="149"/>
                    <a:pt x="74" y="156"/>
                    <a:pt x="79" y="157"/>
                  </a:cubicBezTo>
                  <a:cubicBezTo>
                    <a:pt x="83" y="157"/>
                    <a:pt x="87" y="154"/>
                    <a:pt x="89" y="150"/>
                  </a:cubicBezTo>
                  <a:cubicBezTo>
                    <a:pt x="91" y="146"/>
                    <a:pt x="90" y="141"/>
                    <a:pt x="87" y="138"/>
                  </a:cubicBezTo>
                  <a:cubicBezTo>
                    <a:pt x="91" y="132"/>
                    <a:pt x="94" y="125"/>
                    <a:pt x="96" y="118"/>
                  </a:cubicBezTo>
                  <a:cubicBezTo>
                    <a:pt x="99" y="126"/>
                    <a:pt x="102" y="135"/>
                    <a:pt x="105" y="144"/>
                  </a:cubicBezTo>
                  <a:cubicBezTo>
                    <a:pt x="102" y="147"/>
                    <a:pt x="101" y="151"/>
                    <a:pt x="104" y="155"/>
                  </a:cubicBezTo>
                  <a:cubicBezTo>
                    <a:pt x="108" y="160"/>
                    <a:pt x="113" y="162"/>
                    <a:pt x="118" y="158"/>
                  </a:cubicBezTo>
                  <a:cubicBezTo>
                    <a:pt x="121" y="155"/>
                    <a:pt x="123" y="150"/>
                    <a:pt x="122" y="146"/>
                  </a:cubicBezTo>
                  <a:cubicBezTo>
                    <a:pt x="120" y="140"/>
                    <a:pt x="113" y="140"/>
                    <a:pt x="108" y="141"/>
                  </a:cubicBezTo>
                  <a:cubicBezTo>
                    <a:pt x="103" y="125"/>
                    <a:pt x="97" y="109"/>
                    <a:pt x="90" y="94"/>
                  </a:cubicBezTo>
                  <a:cubicBezTo>
                    <a:pt x="100" y="102"/>
                    <a:pt x="113" y="108"/>
                    <a:pt x="126" y="110"/>
                  </a:cubicBezTo>
                  <a:cubicBezTo>
                    <a:pt x="126" y="110"/>
                    <a:pt x="125" y="111"/>
                    <a:pt x="125" y="111"/>
                  </a:cubicBezTo>
                  <a:cubicBezTo>
                    <a:pt x="125" y="111"/>
                    <a:pt x="125" y="112"/>
                    <a:pt x="125" y="112"/>
                  </a:cubicBezTo>
                  <a:cubicBezTo>
                    <a:pt x="124" y="118"/>
                    <a:pt x="126" y="124"/>
                    <a:pt x="132" y="126"/>
                  </a:cubicBezTo>
                  <a:cubicBezTo>
                    <a:pt x="139" y="128"/>
                    <a:pt x="150" y="125"/>
                    <a:pt x="151" y="117"/>
                  </a:cubicBezTo>
                  <a:cubicBezTo>
                    <a:pt x="152" y="111"/>
                    <a:pt x="147" y="105"/>
                    <a:pt x="142" y="103"/>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29"/>
            <p:cNvSpPr>
              <a:spLocks/>
            </p:cNvSpPr>
            <p:nvPr/>
          </p:nvSpPr>
          <p:spPr bwMode="auto">
            <a:xfrm>
              <a:off x="1868517" y="538450"/>
              <a:ext cx="655638" cy="533400"/>
            </a:xfrm>
            <a:custGeom>
              <a:avLst/>
              <a:gdLst>
                <a:gd name="T0" fmla="*/ 237 w 239"/>
                <a:gd name="T1" fmla="*/ 42 h 194"/>
                <a:gd name="T2" fmla="*/ 188 w 239"/>
                <a:gd name="T3" fmla="*/ 43 h 194"/>
                <a:gd name="T4" fmla="*/ 153 w 239"/>
                <a:gd name="T5" fmla="*/ 64 h 194"/>
                <a:gd name="T6" fmla="*/ 140 w 239"/>
                <a:gd name="T7" fmla="*/ 1 h 194"/>
                <a:gd name="T8" fmla="*/ 137 w 239"/>
                <a:gd name="T9" fmla="*/ 1 h 194"/>
                <a:gd name="T10" fmla="*/ 143 w 239"/>
                <a:gd name="T11" fmla="*/ 79 h 194"/>
                <a:gd name="T12" fmla="*/ 143 w 239"/>
                <a:gd name="T13" fmla="*/ 81 h 194"/>
                <a:gd name="T14" fmla="*/ 142 w 239"/>
                <a:gd name="T15" fmla="*/ 82 h 194"/>
                <a:gd name="T16" fmla="*/ 115 w 239"/>
                <a:gd name="T17" fmla="*/ 115 h 194"/>
                <a:gd name="T18" fmla="*/ 83 w 239"/>
                <a:gd name="T19" fmla="*/ 147 h 194"/>
                <a:gd name="T20" fmla="*/ 1 w 239"/>
                <a:gd name="T21" fmla="*/ 192 h 194"/>
                <a:gd name="T22" fmla="*/ 1 w 239"/>
                <a:gd name="T23" fmla="*/ 194 h 194"/>
                <a:gd name="T24" fmla="*/ 81 w 239"/>
                <a:gd name="T25" fmla="*/ 155 h 194"/>
                <a:gd name="T26" fmla="*/ 116 w 239"/>
                <a:gd name="T27" fmla="*/ 120 h 194"/>
                <a:gd name="T28" fmla="*/ 145 w 239"/>
                <a:gd name="T29" fmla="*/ 83 h 194"/>
                <a:gd name="T30" fmla="*/ 146 w 239"/>
                <a:gd name="T31" fmla="*/ 83 h 194"/>
                <a:gd name="T32" fmla="*/ 146 w 239"/>
                <a:gd name="T33" fmla="*/ 83 h 194"/>
                <a:gd name="T34" fmla="*/ 147 w 239"/>
                <a:gd name="T35" fmla="*/ 81 h 194"/>
                <a:gd name="T36" fmla="*/ 200 w 239"/>
                <a:gd name="T37" fmla="*/ 79 h 194"/>
                <a:gd name="T38" fmla="*/ 239 w 239"/>
                <a:gd name="T39" fmla="*/ 44 h 194"/>
                <a:gd name="T40" fmla="*/ 237 w 239"/>
                <a:gd name="T41" fmla="*/ 4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9" h="194">
                  <a:moveTo>
                    <a:pt x="237" y="42"/>
                  </a:moveTo>
                  <a:cubicBezTo>
                    <a:pt x="223" y="34"/>
                    <a:pt x="202" y="38"/>
                    <a:pt x="188" y="43"/>
                  </a:cubicBezTo>
                  <a:cubicBezTo>
                    <a:pt x="175" y="47"/>
                    <a:pt x="163" y="55"/>
                    <a:pt x="153" y="64"/>
                  </a:cubicBezTo>
                  <a:cubicBezTo>
                    <a:pt x="158" y="42"/>
                    <a:pt x="154" y="15"/>
                    <a:pt x="140" y="1"/>
                  </a:cubicBezTo>
                  <a:cubicBezTo>
                    <a:pt x="139" y="0"/>
                    <a:pt x="138" y="0"/>
                    <a:pt x="137" y="1"/>
                  </a:cubicBezTo>
                  <a:cubicBezTo>
                    <a:pt x="123" y="22"/>
                    <a:pt x="123" y="62"/>
                    <a:pt x="143" y="79"/>
                  </a:cubicBezTo>
                  <a:cubicBezTo>
                    <a:pt x="143" y="80"/>
                    <a:pt x="143" y="80"/>
                    <a:pt x="143" y="81"/>
                  </a:cubicBezTo>
                  <a:cubicBezTo>
                    <a:pt x="142" y="81"/>
                    <a:pt x="142" y="82"/>
                    <a:pt x="142" y="82"/>
                  </a:cubicBezTo>
                  <a:cubicBezTo>
                    <a:pt x="133" y="93"/>
                    <a:pt x="125" y="104"/>
                    <a:pt x="115" y="115"/>
                  </a:cubicBezTo>
                  <a:cubicBezTo>
                    <a:pt x="105" y="126"/>
                    <a:pt x="94" y="137"/>
                    <a:pt x="83" y="147"/>
                  </a:cubicBezTo>
                  <a:cubicBezTo>
                    <a:pt x="58" y="169"/>
                    <a:pt x="32" y="183"/>
                    <a:pt x="1" y="192"/>
                  </a:cubicBezTo>
                  <a:cubicBezTo>
                    <a:pt x="0" y="192"/>
                    <a:pt x="0" y="194"/>
                    <a:pt x="1" y="194"/>
                  </a:cubicBezTo>
                  <a:cubicBezTo>
                    <a:pt x="31" y="192"/>
                    <a:pt x="59" y="173"/>
                    <a:pt x="81" y="155"/>
                  </a:cubicBezTo>
                  <a:cubicBezTo>
                    <a:pt x="93" y="144"/>
                    <a:pt x="105" y="132"/>
                    <a:pt x="116" y="120"/>
                  </a:cubicBezTo>
                  <a:cubicBezTo>
                    <a:pt x="126" y="109"/>
                    <a:pt x="137" y="97"/>
                    <a:pt x="145" y="83"/>
                  </a:cubicBezTo>
                  <a:cubicBezTo>
                    <a:pt x="146" y="83"/>
                    <a:pt x="146" y="83"/>
                    <a:pt x="146" y="83"/>
                  </a:cubicBezTo>
                  <a:cubicBezTo>
                    <a:pt x="146" y="83"/>
                    <a:pt x="146" y="83"/>
                    <a:pt x="146" y="83"/>
                  </a:cubicBezTo>
                  <a:cubicBezTo>
                    <a:pt x="146" y="82"/>
                    <a:pt x="146" y="81"/>
                    <a:pt x="147" y="81"/>
                  </a:cubicBezTo>
                  <a:cubicBezTo>
                    <a:pt x="164" y="87"/>
                    <a:pt x="183" y="86"/>
                    <a:pt x="200" y="79"/>
                  </a:cubicBezTo>
                  <a:cubicBezTo>
                    <a:pt x="215" y="73"/>
                    <a:pt x="233" y="60"/>
                    <a:pt x="239" y="44"/>
                  </a:cubicBezTo>
                  <a:cubicBezTo>
                    <a:pt x="239" y="43"/>
                    <a:pt x="238" y="42"/>
                    <a:pt x="237" y="42"/>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 name="Freeform 30"/>
            <p:cNvSpPr>
              <a:spLocks/>
            </p:cNvSpPr>
            <p:nvPr/>
          </p:nvSpPr>
          <p:spPr bwMode="auto">
            <a:xfrm>
              <a:off x="2449542" y="82837"/>
              <a:ext cx="693738" cy="965200"/>
            </a:xfrm>
            <a:custGeom>
              <a:avLst/>
              <a:gdLst>
                <a:gd name="T0" fmla="*/ 236 w 253"/>
                <a:gd name="T1" fmla="*/ 151 h 351"/>
                <a:gd name="T2" fmla="*/ 169 w 253"/>
                <a:gd name="T3" fmla="*/ 159 h 351"/>
                <a:gd name="T4" fmla="*/ 128 w 253"/>
                <a:gd name="T5" fmla="*/ 189 h 351"/>
                <a:gd name="T6" fmla="*/ 116 w 253"/>
                <a:gd name="T7" fmla="*/ 202 h 351"/>
                <a:gd name="T8" fmla="*/ 128 w 253"/>
                <a:gd name="T9" fmla="*/ 165 h 351"/>
                <a:gd name="T10" fmla="*/ 128 w 253"/>
                <a:gd name="T11" fmla="*/ 165 h 351"/>
                <a:gd name="T12" fmla="*/ 129 w 253"/>
                <a:gd name="T13" fmla="*/ 165 h 351"/>
                <a:gd name="T14" fmla="*/ 130 w 253"/>
                <a:gd name="T15" fmla="*/ 165 h 351"/>
                <a:gd name="T16" fmla="*/ 213 w 253"/>
                <a:gd name="T17" fmla="*/ 62 h 351"/>
                <a:gd name="T18" fmla="*/ 208 w 253"/>
                <a:gd name="T19" fmla="*/ 16 h 351"/>
                <a:gd name="T20" fmla="*/ 167 w 253"/>
                <a:gd name="T21" fmla="*/ 3 h 351"/>
                <a:gd name="T22" fmla="*/ 112 w 253"/>
                <a:gd name="T23" fmla="*/ 72 h 351"/>
                <a:gd name="T24" fmla="*/ 127 w 253"/>
                <a:gd name="T25" fmla="*/ 164 h 351"/>
                <a:gd name="T26" fmla="*/ 126 w 253"/>
                <a:gd name="T27" fmla="*/ 164 h 351"/>
                <a:gd name="T28" fmla="*/ 105 w 253"/>
                <a:gd name="T29" fmla="*/ 213 h 351"/>
                <a:gd name="T30" fmla="*/ 80 w 253"/>
                <a:gd name="T31" fmla="*/ 266 h 351"/>
                <a:gd name="T32" fmla="*/ 1 w 253"/>
                <a:gd name="T33" fmla="*/ 350 h 351"/>
                <a:gd name="T34" fmla="*/ 1 w 253"/>
                <a:gd name="T35" fmla="*/ 351 h 351"/>
                <a:gd name="T36" fmla="*/ 81 w 253"/>
                <a:gd name="T37" fmla="*/ 273 h 351"/>
                <a:gd name="T38" fmla="*/ 107 w 253"/>
                <a:gd name="T39" fmla="*/ 221 h 351"/>
                <a:gd name="T40" fmla="*/ 110 w 253"/>
                <a:gd name="T41" fmla="*/ 214 h 351"/>
                <a:gd name="T42" fmla="*/ 204 w 253"/>
                <a:gd name="T43" fmla="*/ 221 h 351"/>
                <a:gd name="T44" fmla="*/ 236 w 253"/>
                <a:gd name="T45" fmla="*/ 1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36" y="151"/>
                  </a:moveTo>
                  <a:cubicBezTo>
                    <a:pt x="222" y="129"/>
                    <a:pt x="184" y="150"/>
                    <a:pt x="169" y="159"/>
                  </a:cubicBezTo>
                  <a:cubicBezTo>
                    <a:pt x="154" y="167"/>
                    <a:pt x="140" y="177"/>
                    <a:pt x="128" y="189"/>
                  </a:cubicBezTo>
                  <a:cubicBezTo>
                    <a:pt x="124" y="193"/>
                    <a:pt x="119" y="197"/>
                    <a:pt x="116" y="202"/>
                  </a:cubicBezTo>
                  <a:cubicBezTo>
                    <a:pt x="121" y="190"/>
                    <a:pt x="125" y="178"/>
                    <a:pt x="128" y="165"/>
                  </a:cubicBezTo>
                  <a:cubicBezTo>
                    <a:pt x="128" y="165"/>
                    <a:pt x="128" y="165"/>
                    <a:pt x="128" y="165"/>
                  </a:cubicBezTo>
                  <a:cubicBezTo>
                    <a:pt x="128" y="165"/>
                    <a:pt x="129" y="165"/>
                    <a:pt x="129" y="165"/>
                  </a:cubicBezTo>
                  <a:cubicBezTo>
                    <a:pt x="129" y="165"/>
                    <a:pt x="130" y="165"/>
                    <a:pt x="130" y="165"/>
                  </a:cubicBezTo>
                  <a:cubicBezTo>
                    <a:pt x="168" y="139"/>
                    <a:pt x="203" y="108"/>
                    <a:pt x="213" y="62"/>
                  </a:cubicBezTo>
                  <a:cubicBezTo>
                    <a:pt x="216" y="47"/>
                    <a:pt x="216" y="30"/>
                    <a:pt x="208" y="16"/>
                  </a:cubicBezTo>
                  <a:cubicBezTo>
                    <a:pt x="199" y="2"/>
                    <a:pt x="182" y="0"/>
                    <a:pt x="167" y="3"/>
                  </a:cubicBezTo>
                  <a:cubicBezTo>
                    <a:pt x="133" y="8"/>
                    <a:pt x="117" y="42"/>
                    <a:pt x="112" y="72"/>
                  </a:cubicBezTo>
                  <a:cubicBezTo>
                    <a:pt x="107" y="101"/>
                    <a:pt x="108" y="139"/>
                    <a:pt x="127" y="164"/>
                  </a:cubicBezTo>
                  <a:cubicBezTo>
                    <a:pt x="126" y="164"/>
                    <a:pt x="126" y="164"/>
                    <a:pt x="126" y="164"/>
                  </a:cubicBezTo>
                  <a:cubicBezTo>
                    <a:pt x="118" y="180"/>
                    <a:pt x="112" y="197"/>
                    <a:pt x="105" y="213"/>
                  </a:cubicBezTo>
                  <a:cubicBezTo>
                    <a:pt x="98" y="231"/>
                    <a:pt x="90" y="249"/>
                    <a:pt x="80" y="266"/>
                  </a:cubicBezTo>
                  <a:cubicBezTo>
                    <a:pt x="61" y="301"/>
                    <a:pt x="34" y="328"/>
                    <a:pt x="1" y="350"/>
                  </a:cubicBezTo>
                  <a:cubicBezTo>
                    <a:pt x="0" y="350"/>
                    <a:pt x="1" y="351"/>
                    <a:pt x="1" y="351"/>
                  </a:cubicBezTo>
                  <a:cubicBezTo>
                    <a:pt x="36" y="335"/>
                    <a:pt x="62" y="305"/>
                    <a:pt x="81" y="273"/>
                  </a:cubicBezTo>
                  <a:cubicBezTo>
                    <a:pt x="91" y="257"/>
                    <a:pt x="100" y="239"/>
                    <a:pt x="107" y="221"/>
                  </a:cubicBezTo>
                  <a:cubicBezTo>
                    <a:pt x="108" y="219"/>
                    <a:pt x="109" y="216"/>
                    <a:pt x="110" y="214"/>
                  </a:cubicBezTo>
                  <a:cubicBezTo>
                    <a:pt x="136" y="233"/>
                    <a:pt x="176" y="233"/>
                    <a:pt x="204" y="221"/>
                  </a:cubicBezTo>
                  <a:cubicBezTo>
                    <a:pt x="229" y="211"/>
                    <a:pt x="253" y="178"/>
                    <a:pt x="236" y="15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 name="Freeform 31"/>
            <p:cNvSpPr>
              <a:spLocks/>
            </p:cNvSpPr>
            <p:nvPr/>
          </p:nvSpPr>
          <p:spPr bwMode="auto">
            <a:xfrm>
              <a:off x="2527329" y="1141700"/>
              <a:ext cx="0" cy="3175"/>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 name="Freeform 33"/>
            <p:cNvSpPr>
              <a:spLocks/>
            </p:cNvSpPr>
            <p:nvPr/>
          </p:nvSpPr>
          <p:spPr bwMode="auto">
            <a:xfrm>
              <a:off x="2362229" y="1071850"/>
              <a:ext cx="573088" cy="442913"/>
            </a:xfrm>
            <a:custGeom>
              <a:avLst/>
              <a:gdLst>
                <a:gd name="T0" fmla="*/ 186 w 209"/>
                <a:gd name="T1" fmla="*/ 57 h 161"/>
                <a:gd name="T2" fmla="*/ 162 w 209"/>
                <a:gd name="T3" fmla="*/ 69 h 161"/>
                <a:gd name="T4" fmla="*/ 144 w 209"/>
                <a:gd name="T5" fmla="*/ 86 h 161"/>
                <a:gd name="T6" fmla="*/ 82 w 209"/>
                <a:gd name="T7" fmla="*/ 35 h 161"/>
                <a:gd name="T8" fmla="*/ 2 w 209"/>
                <a:gd name="T9" fmla="*/ 0 h 161"/>
                <a:gd name="T10" fmla="*/ 1 w 209"/>
                <a:gd name="T11" fmla="*/ 2 h 161"/>
                <a:gd name="T12" fmla="*/ 29 w 209"/>
                <a:gd name="T13" fmla="*/ 17 h 161"/>
                <a:gd name="T14" fmla="*/ 71 w 209"/>
                <a:gd name="T15" fmla="*/ 34 h 161"/>
                <a:gd name="T16" fmla="*/ 110 w 209"/>
                <a:gd name="T17" fmla="*/ 59 h 161"/>
                <a:gd name="T18" fmla="*/ 142 w 209"/>
                <a:gd name="T19" fmla="*/ 89 h 161"/>
                <a:gd name="T20" fmla="*/ 142 w 209"/>
                <a:gd name="T21" fmla="*/ 89 h 161"/>
                <a:gd name="T22" fmla="*/ 141 w 209"/>
                <a:gd name="T23" fmla="*/ 91 h 161"/>
                <a:gd name="T24" fmla="*/ 140 w 209"/>
                <a:gd name="T25" fmla="*/ 148 h 161"/>
                <a:gd name="T26" fmla="*/ 166 w 209"/>
                <a:gd name="T27" fmla="*/ 131 h 161"/>
                <a:gd name="T28" fmla="*/ 187 w 209"/>
                <a:gd name="T29" fmla="*/ 118 h 161"/>
                <a:gd name="T30" fmla="*/ 187 w 209"/>
                <a:gd name="T31" fmla="*/ 92 h 161"/>
                <a:gd name="T32" fmla="*/ 186 w 209"/>
                <a:gd name="T33" fmla="*/ 5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9" h="161">
                  <a:moveTo>
                    <a:pt x="186" y="57"/>
                  </a:moveTo>
                  <a:cubicBezTo>
                    <a:pt x="177" y="57"/>
                    <a:pt x="168" y="64"/>
                    <a:pt x="162" y="69"/>
                  </a:cubicBezTo>
                  <a:cubicBezTo>
                    <a:pt x="156" y="74"/>
                    <a:pt x="149" y="80"/>
                    <a:pt x="144" y="86"/>
                  </a:cubicBezTo>
                  <a:cubicBezTo>
                    <a:pt x="129" y="65"/>
                    <a:pt x="105" y="48"/>
                    <a:pt x="82" y="35"/>
                  </a:cubicBezTo>
                  <a:cubicBezTo>
                    <a:pt x="57" y="21"/>
                    <a:pt x="28" y="14"/>
                    <a:pt x="2" y="0"/>
                  </a:cubicBezTo>
                  <a:cubicBezTo>
                    <a:pt x="1" y="0"/>
                    <a:pt x="0" y="1"/>
                    <a:pt x="1" y="2"/>
                  </a:cubicBezTo>
                  <a:cubicBezTo>
                    <a:pt x="9" y="9"/>
                    <a:pt x="19" y="13"/>
                    <a:pt x="29" y="17"/>
                  </a:cubicBezTo>
                  <a:cubicBezTo>
                    <a:pt x="43" y="22"/>
                    <a:pt x="58" y="27"/>
                    <a:pt x="71" y="34"/>
                  </a:cubicBezTo>
                  <a:cubicBezTo>
                    <a:pt x="85" y="41"/>
                    <a:pt x="98" y="49"/>
                    <a:pt x="110" y="59"/>
                  </a:cubicBezTo>
                  <a:cubicBezTo>
                    <a:pt x="122" y="68"/>
                    <a:pt x="131" y="79"/>
                    <a:pt x="142" y="89"/>
                  </a:cubicBezTo>
                  <a:cubicBezTo>
                    <a:pt x="142" y="89"/>
                    <a:pt x="142" y="89"/>
                    <a:pt x="142" y="89"/>
                  </a:cubicBezTo>
                  <a:cubicBezTo>
                    <a:pt x="141" y="90"/>
                    <a:pt x="141" y="90"/>
                    <a:pt x="141" y="91"/>
                  </a:cubicBezTo>
                  <a:cubicBezTo>
                    <a:pt x="133" y="109"/>
                    <a:pt x="125" y="132"/>
                    <a:pt x="140" y="148"/>
                  </a:cubicBezTo>
                  <a:cubicBezTo>
                    <a:pt x="152" y="161"/>
                    <a:pt x="166" y="144"/>
                    <a:pt x="166" y="131"/>
                  </a:cubicBezTo>
                  <a:cubicBezTo>
                    <a:pt x="175" y="131"/>
                    <a:pt x="182" y="125"/>
                    <a:pt x="187" y="118"/>
                  </a:cubicBezTo>
                  <a:cubicBezTo>
                    <a:pt x="192" y="111"/>
                    <a:pt x="194" y="99"/>
                    <a:pt x="187" y="92"/>
                  </a:cubicBezTo>
                  <a:cubicBezTo>
                    <a:pt x="197" y="83"/>
                    <a:pt x="209" y="57"/>
                    <a:pt x="186" y="57"/>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 name="Freeform 34"/>
            <p:cNvSpPr>
              <a:spLocks/>
            </p:cNvSpPr>
            <p:nvPr/>
          </p:nvSpPr>
          <p:spPr bwMode="auto">
            <a:xfrm>
              <a:off x="2440017" y="1141700"/>
              <a:ext cx="139700" cy="341313"/>
            </a:xfrm>
            <a:custGeom>
              <a:avLst/>
              <a:gdLst>
                <a:gd name="T0" fmla="*/ 35 w 51"/>
                <a:gd name="T1" fmla="*/ 2 h 124"/>
                <a:gd name="T2" fmla="*/ 34 w 51"/>
                <a:gd name="T3" fmla="*/ 0 h 124"/>
                <a:gd name="T4" fmla="*/ 32 w 51"/>
                <a:gd name="T5" fmla="*/ 2 h 124"/>
                <a:gd name="T6" fmla="*/ 2 w 51"/>
                <a:gd name="T7" fmla="*/ 58 h 124"/>
                <a:gd name="T8" fmla="*/ 13 w 51"/>
                <a:gd name="T9" fmla="*/ 122 h 124"/>
                <a:gd name="T10" fmla="*/ 16 w 51"/>
                <a:gd name="T11" fmla="*/ 121 h 124"/>
                <a:gd name="T12" fmla="*/ 48 w 51"/>
                <a:gd name="T13" fmla="*/ 65 h 124"/>
                <a:gd name="T14" fmla="*/ 35 w 51"/>
                <a:gd name="T15" fmla="*/ 2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124">
                  <a:moveTo>
                    <a:pt x="35" y="2"/>
                  </a:moveTo>
                  <a:cubicBezTo>
                    <a:pt x="35" y="1"/>
                    <a:pt x="35" y="0"/>
                    <a:pt x="34" y="0"/>
                  </a:cubicBezTo>
                  <a:cubicBezTo>
                    <a:pt x="32" y="0"/>
                    <a:pt x="32" y="1"/>
                    <a:pt x="32" y="2"/>
                  </a:cubicBezTo>
                  <a:cubicBezTo>
                    <a:pt x="13" y="14"/>
                    <a:pt x="5" y="37"/>
                    <a:pt x="2" y="58"/>
                  </a:cubicBezTo>
                  <a:cubicBezTo>
                    <a:pt x="0" y="79"/>
                    <a:pt x="1" y="105"/>
                    <a:pt x="13" y="122"/>
                  </a:cubicBezTo>
                  <a:cubicBezTo>
                    <a:pt x="14" y="124"/>
                    <a:pt x="17" y="122"/>
                    <a:pt x="16" y="121"/>
                  </a:cubicBezTo>
                  <a:cubicBezTo>
                    <a:pt x="34" y="109"/>
                    <a:pt x="44" y="85"/>
                    <a:pt x="48" y="65"/>
                  </a:cubicBezTo>
                  <a:cubicBezTo>
                    <a:pt x="51" y="46"/>
                    <a:pt x="50" y="17"/>
                    <a:pt x="35" y="2"/>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 name="Freeform 35"/>
            <p:cNvSpPr>
              <a:spLocks/>
            </p:cNvSpPr>
            <p:nvPr/>
          </p:nvSpPr>
          <p:spPr bwMode="auto">
            <a:xfrm>
              <a:off x="2598767" y="1017875"/>
              <a:ext cx="309563" cy="195263"/>
            </a:xfrm>
            <a:custGeom>
              <a:avLst/>
              <a:gdLst>
                <a:gd name="T0" fmla="*/ 110 w 113"/>
                <a:gd name="T1" fmla="*/ 3 h 71"/>
                <a:gd name="T2" fmla="*/ 108 w 113"/>
                <a:gd name="T3" fmla="*/ 1 h 71"/>
                <a:gd name="T4" fmla="*/ 1 w 113"/>
                <a:gd name="T5" fmla="*/ 58 h 71"/>
                <a:gd name="T6" fmla="*/ 1 w 113"/>
                <a:gd name="T7" fmla="*/ 58 h 71"/>
                <a:gd name="T8" fmla="*/ 0 w 113"/>
                <a:gd name="T9" fmla="*/ 59 h 71"/>
                <a:gd name="T10" fmla="*/ 2 w 113"/>
                <a:gd name="T11" fmla="*/ 60 h 71"/>
                <a:gd name="T12" fmla="*/ 2 w 113"/>
                <a:gd name="T13" fmla="*/ 59 h 71"/>
                <a:gd name="T14" fmla="*/ 61 w 113"/>
                <a:gd name="T15" fmla="*/ 52 h 71"/>
                <a:gd name="T16" fmla="*/ 112 w 113"/>
                <a:gd name="T17" fmla="*/ 6 h 71"/>
                <a:gd name="T18" fmla="*/ 110 w 113"/>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71">
                  <a:moveTo>
                    <a:pt x="110" y="3"/>
                  </a:moveTo>
                  <a:cubicBezTo>
                    <a:pt x="110" y="2"/>
                    <a:pt x="109" y="1"/>
                    <a:pt x="108" y="1"/>
                  </a:cubicBezTo>
                  <a:cubicBezTo>
                    <a:pt x="66" y="0"/>
                    <a:pt x="18" y="16"/>
                    <a:pt x="1" y="58"/>
                  </a:cubicBezTo>
                  <a:cubicBezTo>
                    <a:pt x="1" y="58"/>
                    <a:pt x="1" y="58"/>
                    <a:pt x="1" y="58"/>
                  </a:cubicBezTo>
                  <a:cubicBezTo>
                    <a:pt x="1" y="58"/>
                    <a:pt x="1" y="59"/>
                    <a:pt x="0" y="59"/>
                  </a:cubicBezTo>
                  <a:cubicBezTo>
                    <a:pt x="0" y="60"/>
                    <a:pt x="1" y="60"/>
                    <a:pt x="2" y="60"/>
                  </a:cubicBezTo>
                  <a:cubicBezTo>
                    <a:pt x="2" y="59"/>
                    <a:pt x="2" y="59"/>
                    <a:pt x="2" y="59"/>
                  </a:cubicBezTo>
                  <a:cubicBezTo>
                    <a:pt x="19" y="71"/>
                    <a:pt x="45" y="60"/>
                    <a:pt x="61" y="52"/>
                  </a:cubicBezTo>
                  <a:cubicBezTo>
                    <a:pt x="81" y="42"/>
                    <a:pt x="101" y="26"/>
                    <a:pt x="112" y="6"/>
                  </a:cubicBezTo>
                  <a:cubicBezTo>
                    <a:pt x="113" y="4"/>
                    <a:pt x="111" y="3"/>
                    <a:pt x="110" y="3"/>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 name="Freeform 36"/>
            <p:cNvSpPr>
              <a:spLocks/>
            </p:cNvSpPr>
            <p:nvPr/>
          </p:nvSpPr>
          <p:spPr bwMode="auto">
            <a:xfrm>
              <a:off x="3232179" y="214600"/>
              <a:ext cx="239713" cy="363538"/>
            </a:xfrm>
            <a:custGeom>
              <a:avLst/>
              <a:gdLst>
                <a:gd name="T0" fmla="*/ 83 w 88"/>
                <a:gd name="T1" fmla="*/ 29 h 132"/>
                <a:gd name="T2" fmla="*/ 68 w 88"/>
                <a:gd name="T3" fmla="*/ 29 h 132"/>
                <a:gd name="T4" fmla="*/ 70 w 88"/>
                <a:gd name="T5" fmla="*/ 14 h 132"/>
                <a:gd name="T6" fmla="*/ 68 w 88"/>
                <a:gd name="T7" fmla="*/ 12 h 132"/>
                <a:gd name="T8" fmla="*/ 47 w 88"/>
                <a:gd name="T9" fmla="*/ 20 h 132"/>
                <a:gd name="T10" fmla="*/ 28 w 88"/>
                <a:gd name="T11" fmla="*/ 9 h 132"/>
                <a:gd name="T12" fmla="*/ 32 w 88"/>
                <a:gd name="T13" fmla="*/ 46 h 132"/>
                <a:gd name="T14" fmla="*/ 32 w 88"/>
                <a:gd name="T15" fmla="*/ 48 h 132"/>
                <a:gd name="T16" fmla="*/ 15 w 88"/>
                <a:gd name="T17" fmla="*/ 84 h 132"/>
                <a:gd name="T18" fmla="*/ 0 w 88"/>
                <a:gd name="T19" fmla="*/ 131 h 132"/>
                <a:gd name="T20" fmla="*/ 2 w 88"/>
                <a:gd name="T21" fmla="*/ 131 h 132"/>
                <a:gd name="T22" fmla="*/ 17 w 88"/>
                <a:gd name="T23" fmla="*/ 89 h 132"/>
                <a:gd name="T24" fmla="*/ 34 w 88"/>
                <a:gd name="T25" fmla="*/ 51 h 132"/>
                <a:gd name="T26" fmla="*/ 85 w 88"/>
                <a:gd name="T27" fmla="*/ 44 h 132"/>
                <a:gd name="T28" fmla="*/ 83 w 88"/>
                <a:gd name="T29" fmla="*/ 2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3" y="29"/>
                  </a:moveTo>
                  <a:cubicBezTo>
                    <a:pt x="78" y="26"/>
                    <a:pt x="73" y="27"/>
                    <a:pt x="68" y="29"/>
                  </a:cubicBezTo>
                  <a:cubicBezTo>
                    <a:pt x="70" y="24"/>
                    <a:pt x="70" y="20"/>
                    <a:pt x="70" y="14"/>
                  </a:cubicBezTo>
                  <a:cubicBezTo>
                    <a:pt x="71" y="13"/>
                    <a:pt x="69" y="12"/>
                    <a:pt x="68" y="12"/>
                  </a:cubicBezTo>
                  <a:cubicBezTo>
                    <a:pt x="59" y="11"/>
                    <a:pt x="52" y="14"/>
                    <a:pt x="47" y="20"/>
                  </a:cubicBezTo>
                  <a:cubicBezTo>
                    <a:pt x="45" y="11"/>
                    <a:pt x="38" y="0"/>
                    <a:pt x="28" y="9"/>
                  </a:cubicBezTo>
                  <a:cubicBezTo>
                    <a:pt x="17" y="19"/>
                    <a:pt x="21" y="37"/>
                    <a:pt x="32" y="46"/>
                  </a:cubicBezTo>
                  <a:cubicBezTo>
                    <a:pt x="31" y="47"/>
                    <a:pt x="31" y="48"/>
                    <a:pt x="32" y="48"/>
                  </a:cubicBezTo>
                  <a:cubicBezTo>
                    <a:pt x="25" y="60"/>
                    <a:pt x="20" y="72"/>
                    <a:pt x="15" y="84"/>
                  </a:cubicBezTo>
                  <a:cubicBezTo>
                    <a:pt x="9" y="99"/>
                    <a:pt x="3" y="115"/>
                    <a:pt x="0" y="131"/>
                  </a:cubicBezTo>
                  <a:cubicBezTo>
                    <a:pt x="0" y="132"/>
                    <a:pt x="2" y="132"/>
                    <a:pt x="2" y="131"/>
                  </a:cubicBezTo>
                  <a:cubicBezTo>
                    <a:pt x="7" y="117"/>
                    <a:pt x="11" y="103"/>
                    <a:pt x="17" y="89"/>
                  </a:cubicBezTo>
                  <a:cubicBezTo>
                    <a:pt x="22" y="76"/>
                    <a:pt x="29" y="64"/>
                    <a:pt x="34" y="51"/>
                  </a:cubicBezTo>
                  <a:cubicBezTo>
                    <a:pt x="48" y="65"/>
                    <a:pt x="74" y="62"/>
                    <a:pt x="85" y="44"/>
                  </a:cubicBezTo>
                  <a:cubicBezTo>
                    <a:pt x="88" y="40"/>
                    <a:pt x="88" y="32"/>
                    <a:pt x="83" y="29"/>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 name="Freeform 47"/>
            <p:cNvSpPr>
              <a:spLocks/>
            </p:cNvSpPr>
            <p:nvPr/>
          </p:nvSpPr>
          <p:spPr bwMode="auto">
            <a:xfrm>
              <a:off x="3702079" y="-40988"/>
              <a:ext cx="417513" cy="514350"/>
            </a:xfrm>
            <a:custGeom>
              <a:avLst/>
              <a:gdLst>
                <a:gd name="T0" fmla="*/ 70 w 152"/>
                <a:gd name="T1" fmla="*/ 16 h 187"/>
                <a:gd name="T2" fmla="*/ 77 w 152"/>
                <a:gd name="T3" fmla="*/ 30 h 187"/>
                <a:gd name="T4" fmla="*/ 74 w 152"/>
                <a:gd name="T5" fmla="*/ 80 h 187"/>
                <a:gd name="T6" fmla="*/ 74 w 152"/>
                <a:gd name="T7" fmla="*/ 80 h 187"/>
                <a:gd name="T8" fmla="*/ 34 w 152"/>
                <a:gd name="T9" fmla="*/ 126 h 187"/>
                <a:gd name="T10" fmla="*/ 31 w 152"/>
                <a:gd name="T11" fmla="*/ 77 h 187"/>
                <a:gd name="T12" fmla="*/ 40 w 152"/>
                <a:gd name="T13" fmla="*/ 74 h 187"/>
                <a:gd name="T14" fmla="*/ 40 w 152"/>
                <a:gd name="T15" fmla="*/ 52 h 187"/>
                <a:gd name="T16" fmla="*/ 16 w 152"/>
                <a:gd name="T17" fmla="*/ 54 h 187"/>
                <a:gd name="T18" fmla="*/ 18 w 152"/>
                <a:gd name="T19" fmla="*/ 75 h 187"/>
                <a:gd name="T20" fmla="*/ 20 w 152"/>
                <a:gd name="T21" fmla="*/ 75 h 187"/>
                <a:gd name="T22" fmla="*/ 26 w 152"/>
                <a:gd name="T23" fmla="*/ 77 h 187"/>
                <a:gd name="T24" fmla="*/ 31 w 152"/>
                <a:gd name="T25" fmla="*/ 101 h 187"/>
                <a:gd name="T26" fmla="*/ 30 w 152"/>
                <a:gd name="T27" fmla="*/ 133 h 187"/>
                <a:gd name="T28" fmla="*/ 0 w 152"/>
                <a:gd name="T29" fmla="*/ 185 h 187"/>
                <a:gd name="T30" fmla="*/ 2 w 152"/>
                <a:gd name="T31" fmla="*/ 186 h 187"/>
                <a:gd name="T32" fmla="*/ 18 w 152"/>
                <a:gd name="T33" fmla="*/ 161 h 187"/>
                <a:gd name="T34" fmla="*/ 84 w 152"/>
                <a:gd name="T35" fmla="*/ 160 h 187"/>
                <a:gd name="T36" fmla="*/ 91 w 152"/>
                <a:gd name="T37" fmla="*/ 175 h 187"/>
                <a:gd name="T38" fmla="*/ 109 w 152"/>
                <a:gd name="T39" fmla="*/ 168 h 187"/>
                <a:gd name="T40" fmla="*/ 104 w 152"/>
                <a:gd name="T41" fmla="*/ 152 h 187"/>
                <a:gd name="T42" fmla="*/ 86 w 152"/>
                <a:gd name="T43" fmla="*/ 156 h 187"/>
                <a:gd name="T44" fmla="*/ 19 w 152"/>
                <a:gd name="T45" fmla="*/ 158 h 187"/>
                <a:gd name="T46" fmla="*/ 54 w 152"/>
                <a:gd name="T47" fmla="*/ 108 h 187"/>
                <a:gd name="T48" fmla="*/ 114 w 152"/>
                <a:gd name="T49" fmla="*/ 109 h 187"/>
                <a:gd name="T50" fmla="*/ 113 w 152"/>
                <a:gd name="T51" fmla="*/ 110 h 187"/>
                <a:gd name="T52" fmla="*/ 115 w 152"/>
                <a:gd name="T53" fmla="*/ 113 h 187"/>
                <a:gd name="T54" fmla="*/ 123 w 152"/>
                <a:gd name="T55" fmla="*/ 125 h 187"/>
                <a:gd name="T56" fmla="*/ 140 w 152"/>
                <a:gd name="T57" fmla="*/ 115 h 187"/>
                <a:gd name="T58" fmla="*/ 131 w 152"/>
                <a:gd name="T59" fmla="*/ 99 h 187"/>
                <a:gd name="T60" fmla="*/ 117 w 152"/>
                <a:gd name="T61" fmla="*/ 104 h 187"/>
                <a:gd name="T62" fmla="*/ 57 w 152"/>
                <a:gd name="T63" fmla="*/ 104 h 187"/>
                <a:gd name="T64" fmla="*/ 99 w 152"/>
                <a:gd name="T65" fmla="*/ 64 h 187"/>
                <a:gd name="T66" fmla="*/ 126 w 152"/>
                <a:gd name="T67" fmla="*/ 67 h 187"/>
                <a:gd name="T68" fmla="*/ 125 w 152"/>
                <a:gd name="T69" fmla="*/ 68 h 187"/>
                <a:gd name="T70" fmla="*/ 139 w 152"/>
                <a:gd name="T71" fmla="*/ 78 h 187"/>
                <a:gd name="T72" fmla="*/ 151 w 152"/>
                <a:gd name="T73" fmla="*/ 66 h 187"/>
                <a:gd name="T74" fmla="*/ 140 w 152"/>
                <a:gd name="T75" fmla="*/ 57 h 187"/>
                <a:gd name="T76" fmla="*/ 127 w 152"/>
                <a:gd name="T77" fmla="*/ 63 h 187"/>
                <a:gd name="T78" fmla="*/ 102 w 152"/>
                <a:gd name="T79" fmla="*/ 62 h 187"/>
                <a:gd name="T80" fmla="*/ 127 w 152"/>
                <a:gd name="T81" fmla="*/ 42 h 187"/>
                <a:gd name="T82" fmla="*/ 140 w 152"/>
                <a:gd name="T83" fmla="*/ 39 h 187"/>
                <a:gd name="T84" fmla="*/ 138 w 152"/>
                <a:gd name="T85" fmla="*/ 23 h 187"/>
                <a:gd name="T86" fmla="*/ 124 w 152"/>
                <a:gd name="T87" fmla="*/ 23 h 187"/>
                <a:gd name="T88" fmla="*/ 123 w 152"/>
                <a:gd name="T89" fmla="*/ 40 h 187"/>
                <a:gd name="T90" fmla="*/ 78 w 152"/>
                <a:gd name="T91" fmla="*/ 76 h 187"/>
                <a:gd name="T92" fmla="*/ 82 w 152"/>
                <a:gd name="T93" fmla="*/ 31 h 187"/>
                <a:gd name="T94" fmla="*/ 84 w 152"/>
                <a:gd name="T95" fmla="*/ 31 h 187"/>
                <a:gd name="T96" fmla="*/ 85 w 152"/>
                <a:gd name="T97" fmla="*/ 31 h 187"/>
                <a:gd name="T98" fmla="*/ 98 w 152"/>
                <a:gd name="T99" fmla="*/ 18 h 187"/>
                <a:gd name="T100" fmla="*/ 82 w 152"/>
                <a:gd name="T101" fmla="*/ 1 h 187"/>
                <a:gd name="T102" fmla="*/ 70 w 152"/>
                <a:gd name="T103" fmla="*/ 1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87">
                  <a:moveTo>
                    <a:pt x="70" y="16"/>
                  </a:moveTo>
                  <a:cubicBezTo>
                    <a:pt x="69" y="22"/>
                    <a:pt x="72" y="27"/>
                    <a:pt x="77" y="30"/>
                  </a:cubicBezTo>
                  <a:cubicBezTo>
                    <a:pt x="78" y="47"/>
                    <a:pt x="79" y="63"/>
                    <a:pt x="74" y="80"/>
                  </a:cubicBezTo>
                  <a:cubicBezTo>
                    <a:pt x="74" y="80"/>
                    <a:pt x="74" y="80"/>
                    <a:pt x="74" y="80"/>
                  </a:cubicBezTo>
                  <a:cubicBezTo>
                    <a:pt x="59" y="94"/>
                    <a:pt x="46" y="110"/>
                    <a:pt x="34" y="126"/>
                  </a:cubicBezTo>
                  <a:cubicBezTo>
                    <a:pt x="38" y="111"/>
                    <a:pt x="36" y="92"/>
                    <a:pt x="31" y="77"/>
                  </a:cubicBezTo>
                  <a:cubicBezTo>
                    <a:pt x="35" y="77"/>
                    <a:pt x="38" y="76"/>
                    <a:pt x="40" y="74"/>
                  </a:cubicBezTo>
                  <a:cubicBezTo>
                    <a:pt x="49" y="70"/>
                    <a:pt x="48" y="57"/>
                    <a:pt x="40" y="52"/>
                  </a:cubicBezTo>
                  <a:cubicBezTo>
                    <a:pt x="33" y="47"/>
                    <a:pt x="22" y="49"/>
                    <a:pt x="16" y="54"/>
                  </a:cubicBezTo>
                  <a:cubicBezTo>
                    <a:pt x="8" y="60"/>
                    <a:pt x="10" y="70"/>
                    <a:pt x="18" y="75"/>
                  </a:cubicBezTo>
                  <a:cubicBezTo>
                    <a:pt x="19" y="76"/>
                    <a:pt x="20" y="75"/>
                    <a:pt x="20" y="75"/>
                  </a:cubicBezTo>
                  <a:cubicBezTo>
                    <a:pt x="22" y="76"/>
                    <a:pt x="24" y="77"/>
                    <a:pt x="26" y="77"/>
                  </a:cubicBezTo>
                  <a:cubicBezTo>
                    <a:pt x="28" y="85"/>
                    <a:pt x="30" y="93"/>
                    <a:pt x="31" y="101"/>
                  </a:cubicBezTo>
                  <a:cubicBezTo>
                    <a:pt x="33" y="112"/>
                    <a:pt x="32" y="122"/>
                    <a:pt x="30" y="133"/>
                  </a:cubicBezTo>
                  <a:cubicBezTo>
                    <a:pt x="18" y="149"/>
                    <a:pt x="8" y="167"/>
                    <a:pt x="0" y="185"/>
                  </a:cubicBezTo>
                  <a:cubicBezTo>
                    <a:pt x="0" y="186"/>
                    <a:pt x="1" y="187"/>
                    <a:pt x="2" y="186"/>
                  </a:cubicBezTo>
                  <a:cubicBezTo>
                    <a:pt x="7" y="178"/>
                    <a:pt x="12" y="169"/>
                    <a:pt x="18" y="161"/>
                  </a:cubicBezTo>
                  <a:cubicBezTo>
                    <a:pt x="40" y="153"/>
                    <a:pt x="62" y="158"/>
                    <a:pt x="84" y="160"/>
                  </a:cubicBezTo>
                  <a:cubicBezTo>
                    <a:pt x="83" y="166"/>
                    <a:pt x="85" y="172"/>
                    <a:pt x="91" y="175"/>
                  </a:cubicBezTo>
                  <a:cubicBezTo>
                    <a:pt x="97" y="178"/>
                    <a:pt x="107" y="176"/>
                    <a:pt x="109" y="168"/>
                  </a:cubicBezTo>
                  <a:cubicBezTo>
                    <a:pt x="111" y="162"/>
                    <a:pt x="109" y="156"/>
                    <a:pt x="104" y="152"/>
                  </a:cubicBezTo>
                  <a:cubicBezTo>
                    <a:pt x="99" y="148"/>
                    <a:pt x="90" y="151"/>
                    <a:pt x="86" y="156"/>
                  </a:cubicBezTo>
                  <a:cubicBezTo>
                    <a:pt x="65" y="151"/>
                    <a:pt x="39" y="150"/>
                    <a:pt x="19" y="158"/>
                  </a:cubicBezTo>
                  <a:cubicBezTo>
                    <a:pt x="30" y="141"/>
                    <a:pt x="41" y="124"/>
                    <a:pt x="54" y="108"/>
                  </a:cubicBezTo>
                  <a:cubicBezTo>
                    <a:pt x="75" y="100"/>
                    <a:pt x="94" y="104"/>
                    <a:pt x="114" y="109"/>
                  </a:cubicBezTo>
                  <a:cubicBezTo>
                    <a:pt x="114" y="109"/>
                    <a:pt x="114" y="110"/>
                    <a:pt x="113" y="110"/>
                  </a:cubicBezTo>
                  <a:cubicBezTo>
                    <a:pt x="113" y="111"/>
                    <a:pt x="114" y="112"/>
                    <a:pt x="115" y="113"/>
                  </a:cubicBezTo>
                  <a:cubicBezTo>
                    <a:pt x="115" y="118"/>
                    <a:pt x="119" y="123"/>
                    <a:pt x="123" y="125"/>
                  </a:cubicBezTo>
                  <a:cubicBezTo>
                    <a:pt x="130" y="129"/>
                    <a:pt x="138" y="121"/>
                    <a:pt x="140" y="115"/>
                  </a:cubicBezTo>
                  <a:cubicBezTo>
                    <a:pt x="142" y="108"/>
                    <a:pt x="137" y="101"/>
                    <a:pt x="131" y="99"/>
                  </a:cubicBezTo>
                  <a:cubicBezTo>
                    <a:pt x="125" y="97"/>
                    <a:pt x="120" y="100"/>
                    <a:pt x="117" y="104"/>
                  </a:cubicBezTo>
                  <a:cubicBezTo>
                    <a:pt x="97" y="99"/>
                    <a:pt x="75" y="97"/>
                    <a:pt x="57" y="104"/>
                  </a:cubicBezTo>
                  <a:cubicBezTo>
                    <a:pt x="70" y="89"/>
                    <a:pt x="84" y="76"/>
                    <a:pt x="99" y="64"/>
                  </a:cubicBezTo>
                  <a:cubicBezTo>
                    <a:pt x="108" y="64"/>
                    <a:pt x="117" y="66"/>
                    <a:pt x="126" y="67"/>
                  </a:cubicBezTo>
                  <a:cubicBezTo>
                    <a:pt x="126" y="67"/>
                    <a:pt x="125" y="67"/>
                    <a:pt x="125" y="68"/>
                  </a:cubicBezTo>
                  <a:cubicBezTo>
                    <a:pt x="127" y="74"/>
                    <a:pt x="133" y="79"/>
                    <a:pt x="139" y="78"/>
                  </a:cubicBezTo>
                  <a:cubicBezTo>
                    <a:pt x="144" y="77"/>
                    <a:pt x="152" y="72"/>
                    <a:pt x="151" y="66"/>
                  </a:cubicBezTo>
                  <a:cubicBezTo>
                    <a:pt x="150" y="61"/>
                    <a:pt x="144" y="58"/>
                    <a:pt x="140" y="57"/>
                  </a:cubicBezTo>
                  <a:cubicBezTo>
                    <a:pt x="135" y="57"/>
                    <a:pt x="130" y="59"/>
                    <a:pt x="127" y="63"/>
                  </a:cubicBezTo>
                  <a:cubicBezTo>
                    <a:pt x="119" y="61"/>
                    <a:pt x="110" y="61"/>
                    <a:pt x="102" y="62"/>
                  </a:cubicBezTo>
                  <a:cubicBezTo>
                    <a:pt x="110" y="55"/>
                    <a:pt x="119" y="49"/>
                    <a:pt x="127" y="42"/>
                  </a:cubicBezTo>
                  <a:cubicBezTo>
                    <a:pt x="131" y="44"/>
                    <a:pt x="137" y="43"/>
                    <a:pt x="140" y="39"/>
                  </a:cubicBezTo>
                  <a:cubicBezTo>
                    <a:pt x="144" y="33"/>
                    <a:pt x="145" y="27"/>
                    <a:pt x="138" y="23"/>
                  </a:cubicBezTo>
                  <a:cubicBezTo>
                    <a:pt x="134" y="20"/>
                    <a:pt x="128" y="20"/>
                    <a:pt x="124" y="23"/>
                  </a:cubicBezTo>
                  <a:cubicBezTo>
                    <a:pt x="118" y="27"/>
                    <a:pt x="120" y="35"/>
                    <a:pt x="123" y="40"/>
                  </a:cubicBezTo>
                  <a:cubicBezTo>
                    <a:pt x="107" y="51"/>
                    <a:pt x="92" y="63"/>
                    <a:pt x="78" y="76"/>
                  </a:cubicBezTo>
                  <a:cubicBezTo>
                    <a:pt x="84" y="63"/>
                    <a:pt x="85" y="46"/>
                    <a:pt x="82" y="31"/>
                  </a:cubicBezTo>
                  <a:cubicBezTo>
                    <a:pt x="83" y="31"/>
                    <a:pt x="84" y="31"/>
                    <a:pt x="84" y="31"/>
                  </a:cubicBezTo>
                  <a:cubicBezTo>
                    <a:pt x="85" y="31"/>
                    <a:pt x="85" y="31"/>
                    <a:pt x="85" y="31"/>
                  </a:cubicBezTo>
                  <a:cubicBezTo>
                    <a:pt x="92" y="31"/>
                    <a:pt x="98" y="26"/>
                    <a:pt x="98" y="18"/>
                  </a:cubicBezTo>
                  <a:cubicBezTo>
                    <a:pt x="98" y="11"/>
                    <a:pt x="91" y="0"/>
                    <a:pt x="82" y="1"/>
                  </a:cubicBezTo>
                  <a:cubicBezTo>
                    <a:pt x="75" y="2"/>
                    <a:pt x="70" y="9"/>
                    <a:pt x="70" y="16"/>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 name="Freeform 48"/>
            <p:cNvSpPr>
              <a:spLocks/>
            </p:cNvSpPr>
            <p:nvPr/>
          </p:nvSpPr>
          <p:spPr bwMode="auto">
            <a:xfrm>
              <a:off x="2792442" y="628937"/>
              <a:ext cx="1028700" cy="658813"/>
            </a:xfrm>
            <a:custGeom>
              <a:avLst/>
              <a:gdLst>
                <a:gd name="T0" fmla="*/ 373 w 375"/>
                <a:gd name="T1" fmla="*/ 204 h 239"/>
                <a:gd name="T2" fmla="*/ 372 w 375"/>
                <a:gd name="T3" fmla="*/ 203 h 239"/>
                <a:gd name="T4" fmla="*/ 349 w 375"/>
                <a:gd name="T5" fmla="*/ 152 h 239"/>
                <a:gd name="T6" fmla="*/ 313 w 375"/>
                <a:gd name="T7" fmla="*/ 116 h 239"/>
                <a:gd name="T8" fmla="*/ 235 w 375"/>
                <a:gd name="T9" fmla="*/ 120 h 239"/>
                <a:gd name="T10" fmla="*/ 235 w 375"/>
                <a:gd name="T11" fmla="*/ 121 h 239"/>
                <a:gd name="T12" fmla="*/ 126 w 375"/>
                <a:gd name="T13" fmla="*/ 95 h 239"/>
                <a:gd name="T14" fmla="*/ 92 w 375"/>
                <a:gd name="T15" fmla="*/ 90 h 239"/>
                <a:gd name="T16" fmla="*/ 150 w 375"/>
                <a:gd name="T17" fmla="*/ 54 h 239"/>
                <a:gd name="T18" fmla="*/ 192 w 375"/>
                <a:gd name="T19" fmla="*/ 41 h 239"/>
                <a:gd name="T20" fmla="*/ 192 w 375"/>
                <a:gd name="T21" fmla="*/ 42 h 239"/>
                <a:gd name="T22" fmla="*/ 296 w 375"/>
                <a:gd name="T23" fmla="*/ 59 h 239"/>
                <a:gd name="T24" fmla="*/ 297 w 375"/>
                <a:gd name="T25" fmla="*/ 56 h 239"/>
                <a:gd name="T26" fmla="*/ 296 w 375"/>
                <a:gd name="T27" fmla="*/ 55 h 239"/>
                <a:gd name="T28" fmla="*/ 296 w 375"/>
                <a:gd name="T29" fmla="*/ 55 h 239"/>
                <a:gd name="T30" fmla="*/ 193 w 375"/>
                <a:gd name="T31" fmla="*/ 37 h 239"/>
                <a:gd name="T32" fmla="*/ 144 w 375"/>
                <a:gd name="T33" fmla="*/ 53 h 239"/>
                <a:gd name="T34" fmla="*/ 90 w 375"/>
                <a:gd name="T35" fmla="*/ 90 h 239"/>
                <a:gd name="T36" fmla="*/ 58 w 375"/>
                <a:gd name="T37" fmla="*/ 85 h 239"/>
                <a:gd name="T38" fmla="*/ 0 w 375"/>
                <a:gd name="T39" fmla="*/ 90 h 239"/>
                <a:gd name="T40" fmla="*/ 1 w 375"/>
                <a:gd name="T41" fmla="*/ 92 h 239"/>
                <a:gd name="T42" fmla="*/ 67 w 375"/>
                <a:gd name="T43" fmla="*/ 90 h 239"/>
                <a:gd name="T44" fmla="*/ 88 w 375"/>
                <a:gd name="T45" fmla="*/ 93 h 239"/>
                <a:gd name="T46" fmla="*/ 89 w 375"/>
                <a:gd name="T47" fmla="*/ 93 h 239"/>
                <a:gd name="T48" fmla="*/ 89 w 375"/>
                <a:gd name="T49" fmla="*/ 93 h 239"/>
                <a:gd name="T50" fmla="*/ 131 w 375"/>
                <a:gd name="T51" fmla="*/ 100 h 239"/>
                <a:gd name="T52" fmla="*/ 161 w 375"/>
                <a:gd name="T53" fmla="*/ 127 h 239"/>
                <a:gd name="T54" fmla="*/ 166 w 375"/>
                <a:gd name="T55" fmla="*/ 133 h 239"/>
                <a:gd name="T56" fmla="*/ 166 w 375"/>
                <a:gd name="T57" fmla="*/ 133 h 239"/>
                <a:gd name="T58" fmla="*/ 190 w 375"/>
                <a:gd name="T59" fmla="*/ 189 h 239"/>
                <a:gd name="T60" fmla="*/ 217 w 375"/>
                <a:gd name="T61" fmla="*/ 213 h 239"/>
                <a:gd name="T62" fmla="*/ 240 w 375"/>
                <a:gd name="T63" fmla="*/ 238 h 239"/>
                <a:gd name="T64" fmla="*/ 242 w 375"/>
                <a:gd name="T65" fmla="*/ 237 h 239"/>
                <a:gd name="T66" fmla="*/ 241 w 375"/>
                <a:gd name="T67" fmla="*/ 234 h 239"/>
                <a:gd name="T68" fmla="*/ 170 w 375"/>
                <a:gd name="T69" fmla="*/ 132 h 239"/>
                <a:gd name="T70" fmla="*/ 162 w 375"/>
                <a:gd name="T71" fmla="*/ 122 h 239"/>
                <a:gd name="T72" fmla="*/ 136 w 375"/>
                <a:gd name="T73" fmla="*/ 101 h 239"/>
                <a:gd name="T74" fmla="*/ 211 w 375"/>
                <a:gd name="T75" fmla="*/ 118 h 239"/>
                <a:gd name="T76" fmla="*/ 235 w 375"/>
                <a:gd name="T77" fmla="*/ 126 h 239"/>
                <a:gd name="T78" fmla="*/ 290 w 375"/>
                <a:gd name="T79" fmla="*/ 175 h 239"/>
                <a:gd name="T80" fmla="*/ 330 w 375"/>
                <a:gd name="T81" fmla="*/ 189 h 239"/>
                <a:gd name="T82" fmla="*/ 372 w 375"/>
                <a:gd name="T83" fmla="*/ 207 h 239"/>
                <a:gd name="T84" fmla="*/ 373 w 375"/>
                <a:gd name="T85" fmla="*/ 204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239">
                  <a:moveTo>
                    <a:pt x="373" y="204"/>
                  </a:moveTo>
                  <a:cubicBezTo>
                    <a:pt x="373" y="204"/>
                    <a:pt x="372" y="204"/>
                    <a:pt x="372" y="203"/>
                  </a:cubicBezTo>
                  <a:cubicBezTo>
                    <a:pt x="369" y="185"/>
                    <a:pt x="359" y="167"/>
                    <a:pt x="349" y="152"/>
                  </a:cubicBezTo>
                  <a:cubicBezTo>
                    <a:pt x="340" y="138"/>
                    <a:pt x="328" y="124"/>
                    <a:pt x="313" y="116"/>
                  </a:cubicBezTo>
                  <a:cubicBezTo>
                    <a:pt x="291" y="106"/>
                    <a:pt x="252" y="98"/>
                    <a:pt x="235" y="120"/>
                  </a:cubicBezTo>
                  <a:cubicBezTo>
                    <a:pt x="235" y="121"/>
                    <a:pt x="235" y="121"/>
                    <a:pt x="235" y="121"/>
                  </a:cubicBezTo>
                  <a:cubicBezTo>
                    <a:pt x="199" y="109"/>
                    <a:pt x="162" y="101"/>
                    <a:pt x="126" y="95"/>
                  </a:cubicBezTo>
                  <a:cubicBezTo>
                    <a:pt x="115" y="94"/>
                    <a:pt x="103" y="92"/>
                    <a:pt x="92" y="90"/>
                  </a:cubicBezTo>
                  <a:cubicBezTo>
                    <a:pt x="106" y="72"/>
                    <a:pt x="129" y="62"/>
                    <a:pt x="150" y="54"/>
                  </a:cubicBezTo>
                  <a:cubicBezTo>
                    <a:pt x="163" y="49"/>
                    <a:pt x="177" y="44"/>
                    <a:pt x="192" y="41"/>
                  </a:cubicBezTo>
                  <a:cubicBezTo>
                    <a:pt x="192" y="41"/>
                    <a:pt x="192" y="42"/>
                    <a:pt x="192" y="42"/>
                  </a:cubicBezTo>
                  <a:cubicBezTo>
                    <a:pt x="217" y="73"/>
                    <a:pt x="262" y="56"/>
                    <a:pt x="296" y="59"/>
                  </a:cubicBezTo>
                  <a:cubicBezTo>
                    <a:pt x="298" y="59"/>
                    <a:pt x="298" y="56"/>
                    <a:pt x="297" y="56"/>
                  </a:cubicBezTo>
                  <a:cubicBezTo>
                    <a:pt x="296" y="56"/>
                    <a:pt x="296" y="55"/>
                    <a:pt x="296" y="55"/>
                  </a:cubicBezTo>
                  <a:cubicBezTo>
                    <a:pt x="296" y="55"/>
                    <a:pt x="296" y="55"/>
                    <a:pt x="296" y="55"/>
                  </a:cubicBezTo>
                  <a:cubicBezTo>
                    <a:pt x="285" y="17"/>
                    <a:pt x="214" y="0"/>
                    <a:pt x="193" y="37"/>
                  </a:cubicBezTo>
                  <a:cubicBezTo>
                    <a:pt x="176" y="40"/>
                    <a:pt x="159" y="46"/>
                    <a:pt x="144" y="53"/>
                  </a:cubicBezTo>
                  <a:cubicBezTo>
                    <a:pt x="125" y="60"/>
                    <a:pt x="100" y="71"/>
                    <a:pt x="90" y="90"/>
                  </a:cubicBezTo>
                  <a:cubicBezTo>
                    <a:pt x="79" y="88"/>
                    <a:pt x="69" y="86"/>
                    <a:pt x="58" y="85"/>
                  </a:cubicBezTo>
                  <a:cubicBezTo>
                    <a:pt x="40" y="83"/>
                    <a:pt x="16" y="80"/>
                    <a:pt x="0" y="90"/>
                  </a:cubicBezTo>
                  <a:cubicBezTo>
                    <a:pt x="0" y="91"/>
                    <a:pt x="0" y="92"/>
                    <a:pt x="1" y="92"/>
                  </a:cubicBezTo>
                  <a:cubicBezTo>
                    <a:pt x="23" y="85"/>
                    <a:pt x="44" y="86"/>
                    <a:pt x="67" y="90"/>
                  </a:cubicBezTo>
                  <a:cubicBezTo>
                    <a:pt x="74" y="91"/>
                    <a:pt x="81" y="92"/>
                    <a:pt x="88" y="93"/>
                  </a:cubicBezTo>
                  <a:cubicBezTo>
                    <a:pt x="88" y="94"/>
                    <a:pt x="89" y="94"/>
                    <a:pt x="89" y="93"/>
                  </a:cubicBezTo>
                  <a:cubicBezTo>
                    <a:pt x="89" y="93"/>
                    <a:pt x="89" y="93"/>
                    <a:pt x="89" y="93"/>
                  </a:cubicBezTo>
                  <a:cubicBezTo>
                    <a:pt x="103" y="95"/>
                    <a:pt x="117" y="98"/>
                    <a:pt x="131" y="100"/>
                  </a:cubicBezTo>
                  <a:cubicBezTo>
                    <a:pt x="142" y="108"/>
                    <a:pt x="152" y="117"/>
                    <a:pt x="161" y="127"/>
                  </a:cubicBezTo>
                  <a:cubicBezTo>
                    <a:pt x="163" y="129"/>
                    <a:pt x="165" y="131"/>
                    <a:pt x="166" y="133"/>
                  </a:cubicBezTo>
                  <a:cubicBezTo>
                    <a:pt x="166" y="133"/>
                    <a:pt x="166" y="133"/>
                    <a:pt x="166" y="133"/>
                  </a:cubicBezTo>
                  <a:cubicBezTo>
                    <a:pt x="163" y="155"/>
                    <a:pt x="175" y="174"/>
                    <a:pt x="190" y="189"/>
                  </a:cubicBezTo>
                  <a:cubicBezTo>
                    <a:pt x="199" y="197"/>
                    <a:pt x="208" y="205"/>
                    <a:pt x="217" y="213"/>
                  </a:cubicBezTo>
                  <a:cubicBezTo>
                    <a:pt x="226" y="221"/>
                    <a:pt x="233" y="230"/>
                    <a:pt x="240" y="238"/>
                  </a:cubicBezTo>
                  <a:cubicBezTo>
                    <a:pt x="241" y="239"/>
                    <a:pt x="243" y="238"/>
                    <a:pt x="242" y="237"/>
                  </a:cubicBezTo>
                  <a:cubicBezTo>
                    <a:pt x="242" y="236"/>
                    <a:pt x="241" y="235"/>
                    <a:pt x="241" y="234"/>
                  </a:cubicBezTo>
                  <a:cubicBezTo>
                    <a:pt x="232" y="195"/>
                    <a:pt x="226" y="122"/>
                    <a:pt x="170" y="132"/>
                  </a:cubicBezTo>
                  <a:cubicBezTo>
                    <a:pt x="167" y="128"/>
                    <a:pt x="165" y="125"/>
                    <a:pt x="162" y="122"/>
                  </a:cubicBezTo>
                  <a:cubicBezTo>
                    <a:pt x="155" y="115"/>
                    <a:pt x="146" y="106"/>
                    <a:pt x="136" y="101"/>
                  </a:cubicBezTo>
                  <a:cubicBezTo>
                    <a:pt x="161" y="105"/>
                    <a:pt x="186" y="111"/>
                    <a:pt x="211" y="118"/>
                  </a:cubicBezTo>
                  <a:cubicBezTo>
                    <a:pt x="219" y="120"/>
                    <a:pt x="227" y="123"/>
                    <a:pt x="235" y="126"/>
                  </a:cubicBezTo>
                  <a:cubicBezTo>
                    <a:pt x="249" y="147"/>
                    <a:pt x="267" y="165"/>
                    <a:pt x="290" y="175"/>
                  </a:cubicBezTo>
                  <a:cubicBezTo>
                    <a:pt x="303" y="181"/>
                    <a:pt x="317" y="185"/>
                    <a:pt x="330" y="189"/>
                  </a:cubicBezTo>
                  <a:cubicBezTo>
                    <a:pt x="345" y="194"/>
                    <a:pt x="358" y="200"/>
                    <a:pt x="372" y="207"/>
                  </a:cubicBezTo>
                  <a:cubicBezTo>
                    <a:pt x="374" y="207"/>
                    <a:pt x="375" y="205"/>
                    <a:pt x="373" y="204"/>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 name="Freeform 49"/>
            <p:cNvSpPr>
              <a:spLocks/>
            </p:cNvSpPr>
            <p:nvPr/>
          </p:nvSpPr>
          <p:spPr bwMode="auto">
            <a:xfrm>
              <a:off x="3554442" y="470187"/>
              <a:ext cx="301625" cy="300038"/>
            </a:xfrm>
            <a:custGeom>
              <a:avLst/>
              <a:gdLst>
                <a:gd name="T0" fmla="*/ 63 w 110"/>
                <a:gd name="T1" fmla="*/ 38 h 109"/>
                <a:gd name="T2" fmla="*/ 0 w 110"/>
                <a:gd name="T3" fmla="*/ 5 h 109"/>
                <a:gd name="T4" fmla="*/ 0 w 110"/>
                <a:gd name="T5" fmla="*/ 5 h 109"/>
                <a:gd name="T6" fmla="*/ 64 w 110"/>
                <a:gd name="T7" fmla="*/ 45 h 109"/>
                <a:gd name="T8" fmla="*/ 106 w 110"/>
                <a:gd name="T9" fmla="*/ 107 h 109"/>
                <a:gd name="T10" fmla="*/ 109 w 110"/>
                <a:gd name="T11" fmla="*/ 105 h 109"/>
                <a:gd name="T12" fmla="*/ 63 w 110"/>
                <a:gd name="T13" fmla="*/ 38 h 109"/>
              </a:gdLst>
              <a:ahLst/>
              <a:cxnLst>
                <a:cxn ang="0">
                  <a:pos x="T0" y="T1"/>
                </a:cxn>
                <a:cxn ang="0">
                  <a:pos x="T2" y="T3"/>
                </a:cxn>
                <a:cxn ang="0">
                  <a:pos x="T4" y="T5"/>
                </a:cxn>
                <a:cxn ang="0">
                  <a:pos x="T6" y="T7"/>
                </a:cxn>
                <a:cxn ang="0">
                  <a:pos x="T8" y="T9"/>
                </a:cxn>
                <a:cxn ang="0">
                  <a:pos x="T10" y="T11"/>
                </a:cxn>
                <a:cxn ang="0">
                  <a:pos x="T12" y="T13"/>
                </a:cxn>
              </a:cxnLst>
              <a:rect l="0" t="0" r="r" b="b"/>
              <a:pathLst>
                <a:path w="110" h="109">
                  <a:moveTo>
                    <a:pt x="63" y="38"/>
                  </a:moveTo>
                  <a:cubicBezTo>
                    <a:pt x="47" y="21"/>
                    <a:pt x="25" y="0"/>
                    <a:pt x="0" y="5"/>
                  </a:cubicBezTo>
                  <a:cubicBezTo>
                    <a:pt x="0" y="5"/>
                    <a:pt x="0" y="5"/>
                    <a:pt x="0" y="5"/>
                  </a:cubicBezTo>
                  <a:cubicBezTo>
                    <a:pt x="27" y="7"/>
                    <a:pt x="47" y="25"/>
                    <a:pt x="64" y="45"/>
                  </a:cubicBezTo>
                  <a:cubicBezTo>
                    <a:pt x="80" y="64"/>
                    <a:pt x="93" y="85"/>
                    <a:pt x="106" y="107"/>
                  </a:cubicBezTo>
                  <a:cubicBezTo>
                    <a:pt x="107" y="109"/>
                    <a:pt x="110" y="107"/>
                    <a:pt x="109" y="105"/>
                  </a:cubicBezTo>
                  <a:cubicBezTo>
                    <a:pt x="96" y="82"/>
                    <a:pt x="81" y="59"/>
                    <a:pt x="63" y="38"/>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 name="Freeform 50"/>
            <p:cNvSpPr>
              <a:spLocks/>
            </p:cNvSpPr>
            <p:nvPr/>
          </p:nvSpPr>
          <p:spPr bwMode="auto">
            <a:xfrm>
              <a:off x="3795742" y="752763"/>
              <a:ext cx="211138" cy="212725"/>
            </a:xfrm>
            <a:custGeom>
              <a:avLst/>
              <a:gdLst>
                <a:gd name="T0" fmla="*/ 20 w 77"/>
                <a:gd name="T1" fmla="*/ 0 h 77"/>
                <a:gd name="T2" fmla="*/ 18 w 77"/>
                <a:gd name="T3" fmla="*/ 0 h 77"/>
                <a:gd name="T4" fmla="*/ 17 w 77"/>
                <a:gd name="T5" fmla="*/ 3 h 77"/>
                <a:gd name="T6" fmla="*/ 11 w 77"/>
                <a:gd name="T7" fmla="*/ 69 h 77"/>
                <a:gd name="T8" fmla="*/ 24 w 77"/>
                <a:gd name="T9" fmla="*/ 76 h 77"/>
                <a:gd name="T10" fmla="*/ 31 w 77"/>
                <a:gd name="T11" fmla="*/ 61 h 77"/>
                <a:gd name="T12" fmla="*/ 48 w 77"/>
                <a:gd name="T13" fmla="*/ 74 h 77"/>
                <a:gd name="T14" fmla="*/ 50 w 77"/>
                <a:gd name="T15" fmla="*/ 73 h 77"/>
                <a:gd name="T16" fmla="*/ 53 w 77"/>
                <a:gd name="T17" fmla="*/ 52 h 77"/>
                <a:gd name="T18" fmla="*/ 69 w 77"/>
                <a:gd name="T19" fmla="*/ 57 h 77"/>
                <a:gd name="T20" fmla="*/ 76 w 77"/>
                <a:gd name="T21" fmla="*/ 41 h 77"/>
                <a:gd name="T22" fmla="*/ 20 w 77"/>
                <a:gd name="T2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77">
                  <a:moveTo>
                    <a:pt x="20" y="0"/>
                  </a:moveTo>
                  <a:cubicBezTo>
                    <a:pt x="19" y="0"/>
                    <a:pt x="19" y="0"/>
                    <a:pt x="18" y="0"/>
                  </a:cubicBezTo>
                  <a:cubicBezTo>
                    <a:pt x="17" y="1"/>
                    <a:pt x="16" y="2"/>
                    <a:pt x="17" y="3"/>
                  </a:cubicBezTo>
                  <a:cubicBezTo>
                    <a:pt x="8" y="23"/>
                    <a:pt x="0" y="49"/>
                    <a:pt x="11" y="69"/>
                  </a:cubicBezTo>
                  <a:cubicBezTo>
                    <a:pt x="14" y="74"/>
                    <a:pt x="19" y="77"/>
                    <a:pt x="24" y="76"/>
                  </a:cubicBezTo>
                  <a:cubicBezTo>
                    <a:pt x="30" y="74"/>
                    <a:pt x="31" y="67"/>
                    <a:pt x="31" y="61"/>
                  </a:cubicBezTo>
                  <a:cubicBezTo>
                    <a:pt x="35" y="67"/>
                    <a:pt x="41" y="72"/>
                    <a:pt x="48" y="74"/>
                  </a:cubicBezTo>
                  <a:cubicBezTo>
                    <a:pt x="49" y="75"/>
                    <a:pt x="50" y="74"/>
                    <a:pt x="50" y="73"/>
                  </a:cubicBezTo>
                  <a:cubicBezTo>
                    <a:pt x="53" y="66"/>
                    <a:pt x="54" y="59"/>
                    <a:pt x="53" y="52"/>
                  </a:cubicBezTo>
                  <a:cubicBezTo>
                    <a:pt x="58" y="56"/>
                    <a:pt x="63" y="59"/>
                    <a:pt x="69" y="57"/>
                  </a:cubicBezTo>
                  <a:cubicBezTo>
                    <a:pt x="76" y="55"/>
                    <a:pt x="77" y="46"/>
                    <a:pt x="76" y="41"/>
                  </a:cubicBezTo>
                  <a:cubicBezTo>
                    <a:pt x="74" y="14"/>
                    <a:pt x="41" y="4"/>
                    <a:pt x="20" y="0"/>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 name="Freeform 65"/>
            <p:cNvSpPr>
              <a:spLocks/>
            </p:cNvSpPr>
            <p:nvPr/>
          </p:nvSpPr>
          <p:spPr bwMode="auto">
            <a:xfrm>
              <a:off x="-142846" y="-69563"/>
              <a:ext cx="457200" cy="561975"/>
            </a:xfrm>
            <a:custGeom>
              <a:avLst/>
              <a:gdLst>
                <a:gd name="T0" fmla="*/ 164 w 167"/>
                <a:gd name="T1" fmla="*/ 42 h 204"/>
                <a:gd name="T2" fmla="*/ 141 w 167"/>
                <a:gd name="T3" fmla="*/ 36 h 204"/>
                <a:gd name="T4" fmla="*/ 136 w 167"/>
                <a:gd name="T5" fmla="*/ 54 h 204"/>
                <a:gd name="T6" fmla="*/ 137 w 167"/>
                <a:gd name="T7" fmla="*/ 55 h 204"/>
                <a:gd name="T8" fmla="*/ 138 w 167"/>
                <a:gd name="T9" fmla="*/ 56 h 204"/>
                <a:gd name="T10" fmla="*/ 101 w 167"/>
                <a:gd name="T11" fmla="*/ 82 h 204"/>
                <a:gd name="T12" fmla="*/ 110 w 167"/>
                <a:gd name="T13" fmla="*/ 26 h 204"/>
                <a:gd name="T14" fmla="*/ 124 w 167"/>
                <a:gd name="T15" fmla="*/ 16 h 204"/>
                <a:gd name="T16" fmla="*/ 118 w 167"/>
                <a:gd name="T17" fmla="*/ 3 h 204"/>
                <a:gd name="T18" fmla="*/ 103 w 167"/>
                <a:gd name="T19" fmla="*/ 10 h 204"/>
                <a:gd name="T20" fmla="*/ 106 w 167"/>
                <a:gd name="T21" fmla="*/ 23 h 204"/>
                <a:gd name="T22" fmla="*/ 102 w 167"/>
                <a:gd name="T23" fmla="*/ 54 h 204"/>
                <a:gd name="T24" fmla="*/ 88 w 167"/>
                <a:gd name="T25" fmla="*/ 33 h 204"/>
                <a:gd name="T26" fmla="*/ 87 w 167"/>
                <a:gd name="T27" fmla="*/ 19 h 204"/>
                <a:gd name="T28" fmla="*/ 74 w 167"/>
                <a:gd name="T29" fmla="*/ 14 h 204"/>
                <a:gd name="T30" fmla="*/ 69 w 167"/>
                <a:gd name="T31" fmla="*/ 30 h 204"/>
                <a:gd name="T32" fmla="*/ 85 w 167"/>
                <a:gd name="T33" fmla="*/ 37 h 204"/>
                <a:gd name="T34" fmla="*/ 85 w 167"/>
                <a:gd name="T35" fmla="*/ 36 h 204"/>
                <a:gd name="T36" fmla="*/ 101 w 167"/>
                <a:gd name="T37" fmla="*/ 58 h 204"/>
                <a:gd name="T38" fmla="*/ 87 w 167"/>
                <a:gd name="T39" fmla="*/ 114 h 204"/>
                <a:gd name="T40" fmla="*/ 57 w 167"/>
                <a:gd name="T41" fmla="*/ 63 h 204"/>
                <a:gd name="T42" fmla="*/ 55 w 167"/>
                <a:gd name="T43" fmla="*/ 47 h 204"/>
                <a:gd name="T44" fmla="*/ 37 w 167"/>
                <a:gd name="T45" fmla="*/ 48 h 204"/>
                <a:gd name="T46" fmla="*/ 36 w 167"/>
                <a:gd name="T47" fmla="*/ 67 h 204"/>
                <a:gd name="T48" fmla="*/ 51 w 167"/>
                <a:gd name="T49" fmla="*/ 68 h 204"/>
                <a:gd name="T50" fmla="*/ 54 w 167"/>
                <a:gd name="T51" fmla="*/ 68 h 204"/>
                <a:gd name="T52" fmla="*/ 55 w 167"/>
                <a:gd name="T53" fmla="*/ 67 h 204"/>
                <a:gd name="T54" fmla="*/ 85 w 167"/>
                <a:gd name="T55" fmla="*/ 118 h 204"/>
                <a:gd name="T56" fmla="*/ 58 w 167"/>
                <a:gd name="T57" fmla="*/ 174 h 204"/>
                <a:gd name="T58" fmla="*/ 27 w 167"/>
                <a:gd name="T59" fmla="*/ 114 h 204"/>
                <a:gd name="T60" fmla="*/ 22 w 167"/>
                <a:gd name="T61" fmla="*/ 97 h 204"/>
                <a:gd name="T62" fmla="*/ 5 w 167"/>
                <a:gd name="T63" fmla="*/ 100 h 204"/>
                <a:gd name="T64" fmla="*/ 9 w 167"/>
                <a:gd name="T65" fmla="*/ 120 h 204"/>
                <a:gd name="T66" fmla="*/ 24 w 167"/>
                <a:gd name="T67" fmla="*/ 118 h 204"/>
                <a:gd name="T68" fmla="*/ 57 w 167"/>
                <a:gd name="T69" fmla="*/ 176 h 204"/>
                <a:gd name="T70" fmla="*/ 43 w 167"/>
                <a:gd name="T71" fmla="*/ 203 h 204"/>
                <a:gd name="T72" fmla="*/ 44 w 167"/>
                <a:gd name="T73" fmla="*/ 204 h 204"/>
                <a:gd name="T74" fmla="*/ 75 w 167"/>
                <a:gd name="T75" fmla="*/ 152 h 204"/>
                <a:gd name="T76" fmla="*/ 102 w 167"/>
                <a:gd name="T77" fmla="*/ 135 h 204"/>
                <a:gd name="T78" fmla="*/ 126 w 167"/>
                <a:gd name="T79" fmla="*/ 128 h 204"/>
                <a:gd name="T80" fmla="*/ 130 w 167"/>
                <a:gd name="T81" fmla="*/ 132 h 204"/>
                <a:gd name="T82" fmla="*/ 131 w 167"/>
                <a:gd name="T83" fmla="*/ 134 h 204"/>
                <a:gd name="T84" fmla="*/ 151 w 167"/>
                <a:gd name="T85" fmla="*/ 125 h 204"/>
                <a:gd name="T86" fmla="*/ 141 w 167"/>
                <a:gd name="T87" fmla="*/ 103 h 204"/>
                <a:gd name="T88" fmla="*/ 121 w 167"/>
                <a:gd name="T89" fmla="*/ 114 h 204"/>
                <a:gd name="T90" fmla="*/ 123 w 167"/>
                <a:gd name="T91" fmla="*/ 123 h 204"/>
                <a:gd name="T92" fmla="*/ 79 w 167"/>
                <a:gd name="T93" fmla="*/ 145 h 204"/>
                <a:gd name="T94" fmla="*/ 99 w 167"/>
                <a:gd name="T95" fmla="*/ 88 h 204"/>
                <a:gd name="T96" fmla="*/ 100 w 167"/>
                <a:gd name="T97" fmla="*/ 88 h 204"/>
                <a:gd name="T98" fmla="*/ 142 w 167"/>
                <a:gd name="T99" fmla="*/ 60 h 204"/>
                <a:gd name="T100" fmla="*/ 157 w 167"/>
                <a:gd name="T101" fmla="*/ 60 h 204"/>
                <a:gd name="T102" fmla="*/ 164 w 167"/>
                <a:gd name="T103" fmla="*/ 4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7" h="204">
                  <a:moveTo>
                    <a:pt x="164" y="42"/>
                  </a:moveTo>
                  <a:cubicBezTo>
                    <a:pt x="161" y="33"/>
                    <a:pt x="148" y="33"/>
                    <a:pt x="141" y="36"/>
                  </a:cubicBezTo>
                  <a:cubicBezTo>
                    <a:pt x="135" y="40"/>
                    <a:pt x="133" y="48"/>
                    <a:pt x="136" y="54"/>
                  </a:cubicBezTo>
                  <a:cubicBezTo>
                    <a:pt x="136" y="54"/>
                    <a:pt x="136" y="54"/>
                    <a:pt x="137" y="55"/>
                  </a:cubicBezTo>
                  <a:cubicBezTo>
                    <a:pt x="137" y="55"/>
                    <a:pt x="137" y="56"/>
                    <a:pt x="138" y="56"/>
                  </a:cubicBezTo>
                  <a:cubicBezTo>
                    <a:pt x="124" y="61"/>
                    <a:pt x="110" y="71"/>
                    <a:pt x="101" y="82"/>
                  </a:cubicBezTo>
                  <a:cubicBezTo>
                    <a:pt x="105" y="63"/>
                    <a:pt x="108" y="45"/>
                    <a:pt x="110" y="26"/>
                  </a:cubicBezTo>
                  <a:cubicBezTo>
                    <a:pt x="116" y="25"/>
                    <a:pt x="124" y="23"/>
                    <a:pt x="124" y="16"/>
                  </a:cubicBezTo>
                  <a:cubicBezTo>
                    <a:pt x="125" y="11"/>
                    <a:pt x="122" y="6"/>
                    <a:pt x="118" y="3"/>
                  </a:cubicBezTo>
                  <a:cubicBezTo>
                    <a:pt x="111" y="0"/>
                    <a:pt x="106" y="4"/>
                    <a:pt x="103" y="10"/>
                  </a:cubicBezTo>
                  <a:cubicBezTo>
                    <a:pt x="100" y="15"/>
                    <a:pt x="102" y="20"/>
                    <a:pt x="106" y="23"/>
                  </a:cubicBezTo>
                  <a:cubicBezTo>
                    <a:pt x="105" y="33"/>
                    <a:pt x="103" y="44"/>
                    <a:pt x="102" y="54"/>
                  </a:cubicBezTo>
                  <a:cubicBezTo>
                    <a:pt x="98" y="47"/>
                    <a:pt x="93" y="39"/>
                    <a:pt x="88" y="33"/>
                  </a:cubicBezTo>
                  <a:cubicBezTo>
                    <a:pt x="90" y="29"/>
                    <a:pt x="90" y="23"/>
                    <a:pt x="87" y="19"/>
                  </a:cubicBezTo>
                  <a:cubicBezTo>
                    <a:pt x="84" y="15"/>
                    <a:pt x="79" y="12"/>
                    <a:pt x="74" y="14"/>
                  </a:cubicBezTo>
                  <a:cubicBezTo>
                    <a:pt x="68" y="16"/>
                    <a:pt x="67" y="25"/>
                    <a:pt x="69" y="30"/>
                  </a:cubicBezTo>
                  <a:cubicBezTo>
                    <a:pt x="71" y="36"/>
                    <a:pt x="79" y="39"/>
                    <a:pt x="85" y="37"/>
                  </a:cubicBezTo>
                  <a:cubicBezTo>
                    <a:pt x="85" y="37"/>
                    <a:pt x="85" y="37"/>
                    <a:pt x="85" y="36"/>
                  </a:cubicBezTo>
                  <a:cubicBezTo>
                    <a:pt x="91" y="43"/>
                    <a:pt x="96" y="50"/>
                    <a:pt x="101" y="58"/>
                  </a:cubicBezTo>
                  <a:cubicBezTo>
                    <a:pt x="98" y="77"/>
                    <a:pt x="93" y="96"/>
                    <a:pt x="87" y="114"/>
                  </a:cubicBezTo>
                  <a:cubicBezTo>
                    <a:pt x="84" y="95"/>
                    <a:pt x="71" y="77"/>
                    <a:pt x="57" y="63"/>
                  </a:cubicBezTo>
                  <a:cubicBezTo>
                    <a:pt x="60" y="57"/>
                    <a:pt x="59" y="52"/>
                    <a:pt x="55" y="47"/>
                  </a:cubicBezTo>
                  <a:cubicBezTo>
                    <a:pt x="50" y="43"/>
                    <a:pt x="41" y="43"/>
                    <a:pt x="37" y="48"/>
                  </a:cubicBezTo>
                  <a:cubicBezTo>
                    <a:pt x="32" y="53"/>
                    <a:pt x="29" y="63"/>
                    <a:pt x="36" y="67"/>
                  </a:cubicBezTo>
                  <a:cubicBezTo>
                    <a:pt x="40" y="70"/>
                    <a:pt x="46" y="70"/>
                    <a:pt x="51" y="68"/>
                  </a:cubicBezTo>
                  <a:cubicBezTo>
                    <a:pt x="52" y="69"/>
                    <a:pt x="53" y="69"/>
                    <a:pt x="54" y="68"/>
                  </a:cubicBezTo>
                  <a:cubicBezTo>
                    <a:pt x="54" y="68"/>
                    <a:pt x="54" y="67"/>
                    <a:pt x="55" y="67"/>
                  </a:cubicBezTo>
                  <a:cubicBezTo>
                    <a:pt x="68" y="82"/>
                    <a:pt x="81" y="97"/>
                    <a:pt x="85" y="118"/>
                  </a:cubicBezTo>
                  <a:cubicBezTo>
                    <a:pt x="78" y="138"/>
                    <a:pt x="68" y="156"/>
                    <a:pt x="58" y="174"/>
                  </a:cubicBezTo>
                  <a:cubicBezTo>
                    <a:pt x="56" y="153"/>
                    <a:pt x="42" y="130"/>
                    <a:pt x="27" y="114"/>
                  </a:cubicBezTo>
                  <a:cubicBezTo>
                    <a:pt x="30" y="108"/>
                    <a:pt x="27" y="100"/>
                    <a:pt x="22" y="97"/>
                  </a:cubicBezTo>
                  <a:cubicBezTo>
                    <a:pt x="16" y="94"/>
                    <a:pt x="9" y="96"/>
                    <a:pt x="5" y="100"/>
                  </a:cubicBezTo>
                  <a:cubicBezTo>
                    <a:pt x="0" y="106"/>
                    <a:pt x="3" y="115"/>
                    <a:pt x="9" y="120"/>
                  </a:cubicBezTo>
                  <a:cubicBezTo>
                    <a:pt x="14" y="124"/>
                    <a:pt x="21" y="123"/>
                    <a:pt x="24" y="118"/>
                  </a:cubicBezTo>
                  <a:cubicBezTo>
                    <a:pt x="37" y="137"/>
                    <a:pt x="52" y="153"/>
                    <a:pt x="57" y="176"/>
                  </a:cubicBezTo>
                  <a:cubicBezTo>
                    <a:pt x="52" y="185"/>
                    <a:pt x="47" y="194"/>
                    <a:pt x="43" y="203"/>
                  </a:cubicBezTo>
                  <a:cubicBezTo>
                    <a:pt x="42" y="204"/>
                    <a:pt x="43" y="204"/>
                    <a:pt x="44" y="204"/>
                  </a:cubicBezTo>
                  <a:cubicBezTo>
                    <a:pt x="56" y="188"/>
                    <a:pt x="66" y="170"/>
                    <a:pt x="75" y="152"/>
                  </a:cubicBezTo>
                  <a:cubicBezTo>
                    <a:pt x="84" y="145"/>
                    <a:pt x="92" y="139"/>
                    <a:pt x="102" y="135"/>
                  </a:cubicBezTo>
                  <a:cubicBezTo>
                    <a:pt x="110" y="132"/>
                    <a:pt x="118" y="131"/>
                    <a:pt x="126" y="128"/>
                  </a:cubicBezTo>
                  <a:cubicBezTo>
                    <a:pt x="127" y="130"/>
                    <a:pt x="129" y="131"/>
                    <a:pt x="130" y="132"/>
                  </a:cubicBezTo>
                  <a:cubicBezTo>
                    <a:pt x="130" y="133"/>
                    <a:pt x="130" y="133"/>
                    <a:pt x="131" y="134"/>
                  </a:cubicBezTo>
                  <a:cubicBezTo>
                    <a:pt x="139" y="138"/>
                    <a:pt x="149" y="135"/>
                    <a:pt x="151" y="125"/>
                  </a:cubicBezTo>
                  <a:cubicBezTo>
                    <a:pt x="152" y="117"/>
                    <a:pt x="148" y="107"/>
                    <a:pt x="141" y="103"/>
                  </a:cubicBezTo>
                  <a:cubicBezTo>
                    <a:pt x="133" y="99"/>
                    <a:pt x="121" y="104"/>
                    <a:pt x="121" y="114"/>
                  </a:cubicBezTo>
                  <a:cubicBezTo>
                    <a:pt x="121" y="117"/>
                    <a:pt x="122" y="120"/>
                    <a:pt x="123" y="123"/>
                  </a:cubicBezTo>
                  <a:cubicBezTo>
                    <a:pt x="108" y="126"/>
                    <a:pt x="90" y="134"/>
                    <a:pt x="79" y="145"/>
                  </a:cubicBezTo>
                  <a:cubicBezTo>
                    <a:pt x="87" y="127"/>
                    <a:pt x="94" y="107"/>
                    <a:pt x="99" y="88"/>
                  </a:cubicBezTo>
                  <a:cubicBezTo>
                    <a:pt x="99" y="88"/>
                    <a:pt x="100" y="88"/>
                    <a:pt x="100" y="88"/>
                  </a:cubicBezTo>
                  <a:cubicBezTo>
                    <a:pt x="112" y="74"/>
                    <a:pt x="126" y="68"/>
                    <a:pt x="142" y="60"/>
                  </a:cubicBezTo>
                  <a:cubicBezTo>
                    <a:pt x="146" y="63"/>
                    <a:pt x="152" y="63"/>
                    <a:pt x="157" y="60"/>
                  </a:cubicBezTo>
                  <a:cubicBezTo>
                    <a:pt x="163" y="56"/>
                    <a:pt x="167" y="48"/>
                    <a:pt x="164" y="42"/>
                  </a:cubicBezTo>
                  <a:close/>
                </a:path>
              </a:pathLst>
            </a:custGeom>
            <a:solidFill>
              <a:srgbClr val="21B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 name="任意多边形 38"/>
            <p:cNvSpPr>
              <a:spLocks/>
            </p:cNvSpPr>
            <p:nvPr/>
          </p:nvSpPr>
          <p:spPr bwMode="auto">
            <a:xfrm>
              <a:off x="-26273" y="434082"/>
              <a:ext cx="4349824" cy="682425"/>
            </a:xfrm>
            <a:custGeom>
              <a:avLst/>
              <a:gdLst>
                <a:gd name="connsiteX0" fmla="*/ 605014 w 4404883"/>
                <a:gd name="connsiteY0" fmla="*/ 946 h 682425"/>
                <a:gd name="connsiteX1" fmla="*/ 816050 w 4404883"/>
                <a:gd name="connsiteY1" fmla="*/ 38448 h 682425"/>
                <a:gd name="connsiteX2" fmla="*/ 1177825 w 4404883"/>
                <a:gd name="connsiteY2" fmla="*/ 225616 h 682425"/>
                <a:gd name="connsiteX3" fmla="*/ 1520415 w 4404883"/>
                <a:gd name="connsiteY3" fmla="*/ 448566 h 682425"/>
                <a:gd name="connsiteX4" fmla="*/ 1986338 w 4404883"/>
                <a:gd name="connsiteY4" fmla="*/ 652249 h 682425"/>
                <a:gd name="connsiteX5" fmla="*/ 2427594 w 4404883"/>
                <a:gd name="connsiteY5" fmla="*/ 624724 h 682425"/>
                <a:gd name="connsiteX6" fmla="*/ 3214181 w 4404883"/>
                <a:gd name="connsiteY6" fmla="*/ 173319 h 682425"/>
                <a:gd name="connsiteX7" fmla="*/ 3216921 w 4404883"/>
                <a:gd name="connsiteY7" fmla="*/ 170567 h 682425"/>
                <a:gd name="connsiteX8" fmla="*/ 3348476 w 4404883"/>
                <a:gd name="connsiteY8" fmla="*/ 104507 h 682425"/>
                <a:gd name="connsiteX9" fmla="*/ 3918546 w 4404883"/>
                <a:gd name="connsiteY9" fmla="*/ 38448 h 682425"/>
                <a:gd name="connsiteX10" fmla="*/ 4349824 w 4404883"/>
                <a:gd name="connsiteY10" fmla="*/ 178566 h 682425"/>
                <a:gd name="connsiteX11" fmla="*/ 4404883 w 4404883"/>
                <a:gd name="connsiteY11" fmla="*/ 209367 h 682425"/>
                <a:gd name="connsiteX12" fmla="*/ 4404883 w 4404883"/>
                <a:gd name="connsiteY12" fmla="*/ 226059 h 682425"/>
                <a:gd name="connsiteX13" fmla="*/ 4330039 w 4404883"/>
                <a:gd name="connsiteY13" fmla="*/ 184157 h 682425"/>
                <a:gd name="connsiteX14" fmla="*/ 4137803 w 4404883"/>
                <a:gd name="connsiteY14" fmla="*/ 101755 h 682425"/>
                <a:gd name="connsiteX15" fmla="*/ 3688325 w 4404883"/>
                <a:gd name="connsiteY15" fmla="*/ 43953 h 682425"/>
                <a:gd name="connsiteX16" fmla="*/ 3214181 w 4404883"/>
                <a:gd name="connsiteY16" fmla="*/ 184329 h 682425"/>
                <a:gd name="connsiteX17" fmla="*/ 2575593 w 4404883"/>
                <a:gd name="connsiteY17" fmla="*/ 583437 h 682425"/>
                <a:gd name="connsiteX18" fmla="*/ 1890413 w 4404883"/>
                <a:gd name="connsiteY18" fmla="*/ 643992 h 682425"/>
                <a:gd name="connsiteX19" fmla="*/ 1016123 w 4404883"/>
                <a:gd name="connsiteY19" fmla="*/ 143042 h 682425"/>
                <a:gd name="connsiteX20" fmla="*/ 769458 w 4404883"/>
                <a:gd name="connsiteY20" fmla="*/ 38448 h 682425"/>
                <a:gd name="connsiteX21" fmla="*/ 506348 w 4404883"/>
                <a:gd name="connsiteY21" fmla="*/ 13676 h 682425"/>
                <a:gd name="connsiteX22" fmla="*/ 2056 w 4404883"/>
                <a:gd name="connsiteY22" fmla="*/ 54963 h 682425"/>
                <a:gd name="connsiteX23" fmla="*/ 2056 w 4404883"/>
                <a:gd name="connsiteY23" fmla="*/ 49458 h 682425"/>
                <a:gd name="connsiteX24" fmla="*/ 4797 w 4404883"/>
                <a:gd name="connsiteY24" fmla="*/ 49458 h 682425"/>
                <a:gd name="connsiteX25" fmla="*/ 21241 w 4404883"/>
                <a:gd name="connsiteY25" fmla="*/ 49458 h 682425"/>
                <a:gd name="connsiteX26" fmla="*/ 385757 w 4404883"/>
                <a:gd name="connsiteY26" fmla="*/ 10923 h 682425"/>
                <a:gd name="connsiteX27" fmla="*/ 393979 w 4404883"/>
                <a:gd name="connsiteY27" fmla="*/ 10923 h 682425"/>
                <a:gd name="connsiteX28" fmla="*/ 605014 w 4404883"/>
                <a:gd name="connsiteY28" fmla="*/ 946 h 682425"/>
                <a:gd name="connsiteX0" fmla="*/ 605014 w 4404883"/>
                <a:gd name="connsiteY0" fmla="*/ 946 h 682425"/>
                <a:gd name="connsiteX1" fmla="*/ 816050 w 4404883"/>
                <a:gd name="connsiteY1" fmla="*/ 38448 h 682425"/>
                <a:gd name="connsiteX2" fmla="*/ 1177825 w 4404883"/>
                <a:gd name="connsiteY2" fmla="*/ 225616 h 682425"/>
                <a:gd name="connsiteX3" fmla="*/ 1520415 w 4404883"/>
                <a:gd name="connsiteY3" fmla="*/ 448566 h 682425"/>
                <a:gd name="connsiteX4" fmla="*/ 1986338 w 4404883"/>
                <a:gd name="connsiteY4" fmla="*/ 652249 h 682425"/>
                <a:gd name="connsiteX5" fmla="*/ 2427594 w 4404883"/>
                <a:gd name="connsiteY5" fmla="*/ 624724 h 682425"/>
                <a:gd name="connsiteX6" fmla="*/ 3214181 w 4404883"/>
                <a:gd name="connsiteY6" fmla="*/ 173319 h 682425"/>
                <a:gd name="connsiteX7" fmla="*/ 3216921 w 4404883"/>
                <a:gd name="connsiteY7" fmla="*/ 170567 h 682425"/>
                <a:gd name="connsiteX8" fmla="*/ 3348476 w 4404883"/>
                <a:gd name="connsiteY8" fmla="*/ 104507 h 682425"/>
                <a:gd name="connsiteX9" fmla="*/ 3918546 w 4404883"/>
                <a:gd name="connsiteY9" fmla="*/ 38448 h 682425"/>
                <a:gd name="connsiteX10" fmla="*/ 4349824 w 4404883"/>
                <a:gd name="connsiteY10" fmla="*/ 178566 h 682425"/>
                <a:gd name="connsiteX11" fmla="*/ 4404883 w 4404883"/>
                <a:gd name="connsiteY11" fmla="*/ 209367 h 682425"/>
                <a:gd name="connsiteX12" fmla="*/ 4330039 w 4404883"/>
                <a:gd name="connsiteY12" fmla="*/ 184157 h 682425"/>
                <a:gd name="connsiteX13" fmla="*/ 4137803 w 4404883"/>
                <a:gd name="connsiteY13" fmla="*/ 101755 h 682425"/>
                <a:gd name="connsiteX14" fmla="*/ 3688325 w 4404883"/>
                <a:gd name="connsiteY14" fmla="*/ 43953 h 682425"/>
                <a:gd name="connsiteX15" fmla="*/ 3214181 w 4404883"/>
                <a:gd name="connsiteY15" fmla="*/ 184329 h 682425"/>
                <a:gd name="connsiteX16" fmla="*/ 2575593 w 4404883"/>
                <a:gd name="connsiteY16" fmla="*/ 583437 h 682425"/>
                <a:gd name="connsiteX17" fmla="*/ 1890413 w 4404883"/>
                <a:gd name="connsiteY17" fmla="*/ 643992 h 682425"/>
                <a:gd name="connsiteX18" fmla="*/ 1016123 w 4404883"/>
                <a:gd name="connsiteY18" fmla="*/ 143042 h 682425"/>
                <a:gd name="connsiteX19" fmla="*/ 769458 w 4404883"/>
                <a:gd name="connsiteY19" fmla="*/ 38448 h 682425"/>
                <a:gd name="connsiteX20" fmla="*/ 506348 w 4404883"/>
                <a:gd name="connsiteY20" fmla="*/ 13676 h 682425"/>
                <a:gd name="connsiteX21" fmla="*/ 2056 w 4404883"/>
                <a:gd name="connsiteY21" fmla="*/ 54963 h 682425"/>
                <a:gd name="connsiteX22" fmla="*/ 2056 w 4404883"/>
                <a:gd name="connsiteY22" fmla="*/ 49458 h 682425"/>
                <a:gd name="connsiteX23" fmla="*/ 4797 w 4404883"/>
                <a:gd name="connsiteY23" fmla="*/ 49458 h 682425"/>
                <a:gd name="connsiteX24" fmla="*/ 21241 w 4404883"/>
                <a:gd name="connsiteY24" fmla="*/ 49458 h 682425"/>
                <a:gd name="connsiteX25" fmla="*/ 385757 w 4404883"/>
                <a:gd name="connsiteY25" fmla="*/ 10923 h 682425"/>
                <a:gd name="connsiteX26" fmla="*/ 393979 w 4404883"/>
                <a:gd name="connsiteY26" fmla="*/ 10923 h 682425"/>
                <a:gd name="connsiteX27" fmla="*/ 605014 w 4404883"/>
                <a:gd name="connsiteY27" fmla="*/ 946 h 682425"/>
                <a:gd name="connsiteX0" fmla="*/ 605014 w 4349824"/>
                <a:gd name="connsiteY0" fmla="*/ 946 h 682425"/>
                <a:gd name="connsiteX1" fmla="*/ 816050 w 4349824"/>
                <a:gd name="connsiteY1" fmla="*/ 38448 h 682425"/>
                <a:gd name="connsiteX2" fmla="*/ 1177825 w 4349824"/>
                <a:gd name="connsiteY2" fmla="*/ 225616 h 682425"/>
                <a:gd name="connsiteX3" fmla="*/ 1520415 w 4349824"/>
                <a:gd name="connsiteY3" fmla="*/ 448566 h 682425"/>
                <a:gd name="connsiteX4" fmla="*/ 1986338 w 4349824"/>
                <a:gd name="connsiteY4" fmla="*/ 652249 h 682425"/>
                <a:gd name="connsiteX5" fmla="*/ 2427594 w 4349824"/>
                <a:gd name="connsiteY5" fmla="*/ 624724 h 682425"/>
                <a:gd name="connsiteX6" fmla="*/ 3214181 w 4349824"/>
                <a:gd name="connsiteY6" fmla="*/ 173319 h 682425"/>
                <a:gd name="connsiteX7" fmla="*/ 3216921 w 4349824"/>
                <a:gd name="connsiteY7" fmla="*/ 170567 h 682425"/>
                <a:gd name="connsiteX8" fmla="*/ 3348476 w 4349824"/>
                <a:gd name="connsiteY8" fmla="*/ 104507 h 682425"/>
                <a:gd name="connsiteX9" fmla="*/ 3918546 w 4349824"/>
                <a:gd name="connsiteY9" fmla="*/ 38448 h 682425"/>
                <a:gd name="connsiteX10" fmla="*/ 4349824 w 4349824"/>
                <a:gd name="connsiteY10" fmla="*/ 178566 h 682425"/>
                <a:gd name="connsiteX11" fmla="*/ 4330039 w 4349824"/>
                <a:gd name="connsiteY11" fmla="*/ 184157 h 682425"/>
                <a:gd name="connsiteX12" fmla="*/ 4137803 w 4349824"/>
                <a:gd name="connsiteY12" fmla="*/ 101755 h 682425"/>
                <a:gd name="connsiteX13" fmla="*/ 3688325 w 4349824"/>
                <a:gd name="connsiteY13" fmla="*/ 43953 h 682425"/>
                <a:gd name="connsiteX14" fmla="*/ 3214181 w 4349824"/>
                <a:gd name="connsiteY14" fmla="*/ 184329 h 682425"/>
                <a:gd name="connsiteX15" fmla="*/ 2575593 w 4349824"/>
                <a:gd name="connsiteY15" fmla="*/ 583437 h 682425"/>
                <a:gd name="connsiteX16" fmla="*/ 1890413 w 4349824"/>
                <a:gd name="connsiteY16" fmla="*/ 643992 h 682425"/>
                <a:gd name="connsiteX17" fmla="*/ 1016123 w 4349824"/>
                <a:gd name="connsiteY17" fmla="*/ 143042 h 682425"/>
                <a:gd name="connsiteX18" fmla="*/ 769458 w 4349824"/>
                <a:gd name="connsiteY18" fmla="*/ 38448 h 682425"/>
                <a:gd name="connsiteX19" fmla="*/ 506348 w 4349824"/>
                <a:gd name="connsiteY19" fmla="*/ 13676 h 682425"/>
                <a:gd name="connsiteX20" fmla="*/ 2056 w 4349824"/>
                <a:gd name="connsiteY20" fmla="*/ 54963 h 682425"/>
                <a:gd name="connsiteX21" fmla="*/ 2056 w 4349824"/>
                <a:gd name="connsiteY21" fmla="*/ 49458 h 682425"/>
                <a:gd name="connsiteX22" fmla="*/ 4797 w 4349824"/>
                <a:gd name="connsiteY22" fmla="*/ 49458 h 682425"/>
                <a:gd name="connsiteX23" fmla="*/ 21241 w 4349824"/>
                <a:gd name="connsiteY23" fmla="*/ 49458 h 682425"/>
                <a:gd name="connsiteX24" fmla="*/ 385757 w 4349824"/>
                <a:gd name="connsiteY24" fmla="*/ 10923 h 682425"/>
                <a:gd name="connsiteX25" fmla="*/ 393979 w 4349824"/>
                <a:gd name="connsiteY25" fmla="*/ 10923 h 682425"/>
                <a:gd name="connsiteX26" fmla="*/ 605014 w 4349824"/>
                <a:gd name="connsiteY26" fmla="*/ 946 h 68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49824" h="682425">
                  <a:moveTo>
                    <a:pt x="605014" y="946"/>
                  </a:moveTo>
                  <a:cubicBezTo>
                    <a:pt x="675588" y="4042"/>
                    <a:pt x="746162" y="15052"/>
                    <a:pt x="816050" y="38448"/>
                  </a:cubicBezTo>
                  <a:cubicBezTo>
                    <a:pt x="944864" y="79735"/>
                    <a:pt x="1065456" y="151299"/>
                    <a:pt x="1177825" y="225616"/>
                  </a:cubicBezTo>
                  <a:cubicBezTo>
                    <a:pt x="1292935" y="297180"/>
                    <a:pt x="1405305" y="374250"/>
                    <a:pt x="1520415" y="448566"/>
                  </a:cubicBezTo>
                  <a:cubicBezTo>
                    <a:pt x="1665673" y="536645"/>
                    <a:pt x="1816413" y="621972"/>
                    <a:pt x="1986338" y="652249"/>
                  </a:cubicBezTo>
                  <a:cubicBezTo>
                    <a:pt x="2134336" y="682526"/>
                    <a:pt x="2282336" y="671516"/>
                    <a:pt x="2427594" y="624724"/>
                  </a:cubicBezTo>
                  <a:cubicBezTo>
                    <a:pt x="2718110" y="533893"/>
                    <a:pt x="2962034" y="335715"/>
                    <a:pt x="3214181" y="173319"/>
                  </a:cubicBezTo>
                  <a:lnTo>
                    <a:pt x="3216921" y="170567"/>
                  </a:lnTo>
                  <a:cubicBezTo>
                    <a:pt x="3258032" y="145794"/>
                    <a:pt x="3301884" y="118270"/>
                    <a:pt x="3348476" y="104507"/>
                  </a:cubicBezTo>
                  <a:cubicBezTo>
                    <a:pt x="3526623" y="30191"/>
                    <a:pt x="3723955" y="16428"/>
                    <a:pt x="3918546" y="38448"/>
                  </a:cubicBezTo>
                  <a:cubicBezTo>
                    <a:pt x="4072711" y="54963"/>
                    <a:pt x="4214544" y="108636"/>
                    <a:pt x="4349824" y="178566"/>
                  </a:cubicBezTo>
                  <a:lnTo>
                    <a:pt x="4330039" y="184157"/>
                  </a:lnTo>
                  <a:cubicBezTo>
                    <a:pt x="4267988" y="152676"/>
                    <a:pt x="4204266" y="124463"/>
                    <a:pt x="4137803" y="101755"/>
                  </a:cubicBezTo>
                  <a:cubicBezTo>
                    <a:pt x="3995286" y="52210"/>
                    <a:pt x="3839065" y="35696"/>
                    <a:pt x="3688325" y="43953"/>
                  </a:cubicBezTo>
                  <a:cubicBezTo>
                    <a:pt x="3521141" y="52210"/>
                    <a:pt x="3356698" y="96250"/>
                    <a:pt x="3214181" y="184329"/>
                  </a:cubicBezTo>
                  <a:cubicBezTo>
                    <a:pt x="3005886" y="324705"/>
                    <a:pt x="2805813" y="481596"/>
                    <a:pt x="2575593" y="583437"/>
                  </a:cubicBezTo>
                  <a:cubicBezTo>
                    <a:pt x="2359076" y="682526"/>
                    <a:pt x="2120633" y="715556"/>
                    <a:pt x="1890413" y="643992"/>
                  </a:cubicBezTo>
                  <a:cubicBezTo>
                    <a:pt x="1567007" y="544903"/>
                    <a:pt x="1309380" y="302685"/>
                    <a:pt x="1016123" y="143042"/>
                  </a:cubicBezTo>
                  <a:cubicBezTo>
                    <a:pt x="936642" y="101755"/>
                    <a:pt x="857161" y="60468"/>
                    <a:pt x="769458" y="38448"/>
                  </a:cubicBezTo>
                  <a:cubicBezTo>
                    <a:pt x="684495" y="16428"/>
                    <a:pt x="596792" y="10923"/>
                    <a:pt x="506348" y="13676"/>
                  </a:cubicBezTo>
                  <a:cubicBezTo>
                    <a:pt x="339164" y="21933"/>
                    <a:pt x="171981" y="54963"/>
                    <a:pt x="2056" y="54963"/>
                  </a:cubicBezTo>
                  <a:cubicBezTo>
                    <a:pt x="-685" y="54963"/>
                    <a:pt x="-685" y="49458"/>
                    <a:pt x="2056" y="49458"/>
                  </a:cubicBezTo>
                  <a:lnTo>
                    <a:pt x="4797" y="49458"/>
                  </a:lnTo>
                  <a:lnTo>
                    <a:pt x="21241" y="49458"/>
                  </a:lnTo>
                  <a:cubicBezTo>
                    <a:pt x="144573" y="43953"/>
                    <a:pt x="265165" y="24686"/>
                    <a:pt x="385757" y="10923"/>
                  </a:cubicBezTo>
                  <a:lnTo>
                    <a:pt x="393979" y="10923"/>
                  </a:lnTo>
                  <a:cubicBezTo>
                    <a:pt x="463867" y="2666"/>
                    <a:pt x="534441" y="-2151"/>
                    <a:pt x="605014" y="946"/>
                  </a:cubicBezTo>
                  <a:close/>
                </a:path>
              </a:pathLst>
            </a:custGeom>
            <a:solidFill>
              <a:srgbClr val="B3A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endParaRPr>
            </a:p>
          </p:txBody>
        </p:sp>
        <p:sp>
          <p:nvSpPr>
            <p:cNvPr id="40" name="Freeform 45"/>
            <p:cNvSpPr>
              <a:spLocks/>
            </p:cNvSpPr>
            <p:nvPr/>
          </p:nvSpPr>
          <p:spPr bwMode="auto">
            <a:xfrm rot="3230110">
              <a:off x="4294487" y="304051"/>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 name="Freeform 45"/>
            <p:cNvSpPr>
              <a:spLocks/>
            </p:cNvSpPr>
            <p:nvPr/>
          </p:nvSpPr>
          <p:spPr bwMode="auto">
            <a:xfrm rot="11310777">
              <a:off x="4106243" y="547734"/>
              <a:ext cx="135547" cy="325921"/>
            </a:xfrm>
            <a:custGeom>
              <a:avLst/>
              <a:gdLst>
                <a:gd name="T0" fmla="*/ 16 w 52"/>
                <a:gd name="T1" fmla="*/ 2 h 124"/>
                <a:gd name="T2" fmla="*/ 13 w 52"/>
                <a:gd name="T3" fmla="*/ 3 h 124"/>
                <a:gd name="T4" fmla="*/ 35 w 52"/>
                <a:gd name="T5" fmla="*/ 123 h 124"/>
                <a:gd name="T6" fmla="*/ 35 w 52"/>
                <a:gd name="T7" fmla="*/ 123 h 124"/>
                <a:gd name="T8" fmla="*/ 36 w 52"/>
                <a:gd name="T9" fmla="*/ 123 h 124"/>
                <a:gd name="T10" fmla="*/ 36 w 52"/>
                <a:gd name="T11" fmla="*/ 122 h 124"/>
                <a:gd name="T12" fmla="*/ 36 w 52"/>
                <a:gd name="T13" fmla="*/ 122 h 124"/>
                <a:gd name="T14" fmla="*/ 47 w 52"/>
                <a:gd name="T15" fmla="*/ 64 h 124"/>
                <a:gd name="T16" fmla="*/ 19 w 52"/>
                <a:gd name="T17" fmla="*/ 1 h 124"/>
                <a:gd name="T18" fmla="*/ 16 w 52"/>
                <a:gd name="T19" fmla="*/ 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6" y="2"/>
                  </a:moveTo>
                  <a:cubicBezTo>
                    <a:pt x="15" y="2"/>
                    <a:pt x="14" y="2"/>
                    <a:pt x="13" y="3"/>
                  </a:cubicBezTo>
                  <a:cubicBezTo>
                    <a:pt x="0" y="43"/>
                    <a:pt x="0" y="94"/>
                    <a:pt x="35" y="123"/>
                  </a:cubicBezTo>
                  <a:cubicBezTo>
                    <a:pt x="35" y="123"/>
                    <a:pt x="35" y="123"/>
                    <a:pt x="35" y="123"/>
                  </a:cubicBezTo>
                  <a:cubicBezTo>
                    <a:pt x="35" y="123"/>
                    <a:pt x="35" y="123"/>
                    <a:pt x="36" y="123"/>
                  </a:cubicBezTo>
                  <a:cubicBezTo>
                    <a:pt x="36" y="124"/>
                    <a:pt x="37" y="123"/>
                    <a:pt x="36" y="122"/>
                  </a:cubicBezTo>
                  <a:cubicBezTo>
                    <a:pt x="36" y="122"/>
                    <a:pt x="36" y="122"/>
                    <a:pt x="36" y="122"/>
                  </a:cubicBezTo>
                  <a:cubicBezTo>
                    <a:pt x="52" y="109"/>
                    <a:pt x="50" y="81"/>
                    <a:pt x="47" y="64"/>
                  </a:cubicBezTo>
                  <a:cubicBezTo>
                    <a:pt x="44" y="42"/>
                    <a:pt x="35" y="18"/>
                    <a:pt x="19" y="1"/>
                  </a:cubicBezTo>
                  <a:cubicBezTo>
                    <a:pt x="18" y="0"/>
                    <a:pt x="16" y="1"/>
                    <a:pt x="16" y="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 name="组合 41"/>
          <p:cNvGrpSpPr/>
          <p:nvPr userDrawn="1"/>
        </p:nvGrpSpPr>
        <p:grpSpPr>
          <a:xfrm>
            <a:off x="7188456" y="4356598"/>
            <a:ext cx="1955544" cy="788490"/>
            <a:chOff x="2139509" y="1743868"/>
            <a:chExt cx="4107744" cy="1655763"/>
          </a:xfrm>
        </p:grpSpPr>
        <p:sp>
          <p:nvSpPr>
            <p:cNvPr id="43" name="Freeform 5"/>
            <p:cNvSpPr>
              <a:spLocks/>
            </p:cNvSpPr>
            <p:nvPr/>
          </p:nvSpPr>
          <p:spPr bwMode="auto">
            <a:xfrm flipH="1">
              <a:off x="3503171" y="2353468"/>
              <a:ext cx="347663" cy="338138"/>
            </a:xfrm>
            <a:custGeom>
              <a:avLst/>
              <a:gdLst>
                <a:gd name="T0" fmla="*/ 108 w 127"/>
                <a:gd name="T1" fmla="*/ 24 h 123"/>
                <a:gd name="T2" fmla="*/ 57 w 127"/>
                <a:gd name="T3" fmla="*/ 2 h 123"/>
                <a:gd name="T4" fmla="*/ 18 w 127"/>
                <a:gd name="T5" fmla="*/ 17 h 123"/>
                <a:gd name="T6" fmla="*/ 2 w 127"/>
                <a:gd name="T7" fmla="*/ 53 h 123"/>
                <a:gd name="T8" fmla="*/ 11 w 127"/>
                <a:gd name="T9" fmla="*/ 97 h 123"/>
                <a:gd name="T10" fmla="*/ 43 w 127"/>
                <a:gd name="T11" fmla="*/ 121 h 123"/>
                <a:gd name="T12" fmla="*/ 64 w 127"/>
                <a:gd name="T13" fmla="*/ 101 h 123"/>
                <a:gd name="T14" fmla="*/ 94 w 127"/>
                <a:gd name="T15" fmla="*/ 75 h 123"/>
                <a:gd name="T16" fmla="*/ 124 w 127"/>
                <a:gd name="T17" fmla="*/ 69 h 123"/>
                <a:gd name="T18" fmla="*/ 108 w 127"/>
                <a:gd name="T19" fmla="*/ 2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23">
                  <a:moveTo>
                    <a:pt x="108" y="24"/>
                  </a:moveTo>
                  <a:cubicBezTo>
                    <a:pt x="96" y="10"/>
                    <a:pt x="75" y="4"/>
                    <a:pt x="57" y="2"/>
                  </a:cubicBezTo>
                  <a:cubicBezTo>
                    <a:pt x="43" y="0"/>
                    <a:pt x="22" y="2"/>
                    <a:pt x="18" y="17"/>
                  </a:cubicBezTo>
                  <a:cubicBezTo>
                    <a:pt x="9" y="25"/>
                    <a:pt x="4" y="46"/>
                    <a:pt x="2" y="53"/>
                  </a:cubicBezTo>
                  <a:cubicBezTo>
                    <a:pt x="0" y="69"/>
                    <a:pt x="1" y="84"/>
                    <a:pt x="11" y="97"/>
                  </a:cubicBezTo>
                  <a:cubicBezTo>
                    <a:pt x="18" y="107"/>
                    <a:pt x="29" y="119"/>
                    <a:pt x="43" y="121"/>
                  </a:cubicBezTo>
                  <a:cubicBezTo>
                    <a:pt x="55" y="123"/>
                    <a:pt x="61" y="111"/>
                    <a:pt x="64" y="101"/>
                  </a:cubicBezTo>
                  <a:cubicBezTo>
                    <a:pt x="81" y="111"/>
                    <a:pt x="97" y="94"/>
                    <a:pt x="94" y="75"/>
                  </a:cubicBezTo>
                  <a:cubicBezTo>
                    <a:pt x="105" y="83"/>
                    <a:pt x="121" y="85"/>
                    <a:pt x="124" y="69"/>
                  </a:cubicBezTo>
                  <a:cubicBezTo>
                    <a:pt x="127" y="53"/>
                    <a:pt x="119" y="34"/>
                    <a:pt x="108" y="24"/>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4" name="Freeform 9"/>
            <p:cNvSpPr>
              <a:spLocks/>
            </p:cNvSpPr>
            <p:nvPr/>
          </p:nvSpPr>
          <p:spPr bwMode="auto">
            <a:xfrm flipH="1">
              <a:off x="2139509" y="1970880"/>
              <a:ext cx="381000" cy="493713"/>
            </a:xfrm>
            <a:custGeom>
              <a:avLst/>
              <a:gdLst>
                <a:gd name="T0" fmla="*/ 44 w 139"/>
                <a:gd name="T1" fmla="*/ 21 h 179"/>
                <a:gd name="T2" fmla="*/ 20 w 139"/>
                <a:gd name="T3" fmla="*/ 0 h 179"/>
                <a:gd name="T4" fmla="*/ 4 w 139"/>
                <a:gd name="T5" fmla="*/ 20 h 179"/>
                <a:gd name="T6" fmla="*/ 7 w 139"/>
                <a:gd name="T7" fmla="*/ 65 h 179"/>
                <a:gd name="T8" fmla="*/ 29 w 139"/>
                <a:gd name="T9" fmla="*/ 120 h 179"/>
                <a:gd name="T10" fmla="*/ 30 w 139"/>
                <a:gd name="T11" fmla="*/ 120 h 179"/>
                <a:gd name="T12" fmla="*/ 30 w 139"/>
                <a:gd name="T13" fmla="*/ 119 h 179"/>
                <a:gd name="T14" fmla="*/ 129 w 139"/>
                <a:gd name="T15" fmla="*/ 150 h 179"/>
                <a:gd name="T16" fmla="*/ 126 w 139"/>
                <a:gd name="T17" fmla="*/ 117 h 179"/>
                <a:gd name="T18" fmla="*/ 126 w 139"/>
                <a:gd name="T19" fmla="*/ 108 h 179"/>
                <a:gd name="T20" fmla="*/ 126 w 139"/>
                <a:gd name="T21" fmla="*/ 95 h 179"/>
                <a:gd name="T22" fmla="*/ 111 w 139"/>
                <a:gd name="T23" fmla="*/ 77 h 179"/>
                <a:gd name="T24" fmla="*/ 111 w 139"/>
                <a:gd name="T25" fmla="*/ 77 h 179"/>
                <a:gd name="T26" fmla="*/ 86 w 139"/>
                <a:gd name="T27" fmla="*/ 46 h 179"/>
                <a:gd name="T28" fmla="*/ 77 w 139"/>
                <a:gd name="T29" fmla="*/ 17 h 179"/>
                <a:gd name="T30" fmla="*/ 44 w 139"/>
                <a:gd name="T31"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79">
                  <a:moveTo>
                    <a:pt x="44" y="21"/>
                  </a:moveTo>
                  <a:cubicBezTo>
                    <a:pt x="38" y="12"/>
                    <a:pt x="31" y="0"/>
                    <a:pt x="20" y="0"/>
                  </a:cubicBezTo>
                  <a:cubicBezTo>
                    <a:pt x="10" y="0"/>
                    <a:pt x="6" y="12"/>
                    <a:pt x="4" y="20"/>
                  </a:cubicBezTo>
                  <a:cubicBezTo>
                    <a:pt x="0" y="35"/>
                    <a:pt x="3" y="51"/>
                    <a:pt x="7" y="65"/>
                  </a:cubicBezTo>
                  <a:cubicBezTo>
                    <a:pt x="14" y="83"/>
                    <a:pt x="26" y="100"/>
                    <a:pt x="29" y="120"/>
                  </a:cubicBezTo>
                  <a:cubicBezTo>
                    <a:pt x="29" y="120"/>
                    <a:pt x="30" y="120"/>
                    <a:pt x="30" y="120"/>
                  </a:cubicBezTo>
                  <a:cubicBezTo>
                    <a:pt x="30" y="119"/>
                    <a:pt x="30" y="119"/>
                    <a:pt x="30" y="119"/>
                  </a:cubicBezTo>
                  <a:cubicBezTo>
                    <a:pt x="48" y="145"/>
                    <a:pt x="100" y="179"/>
                    <a:pt x="129" y="150"/>
                  </a:cubicBezTo>
                  <a:cubicBezTo>
                    <a:pt x="139" y="140"/>
                    <a:pt x="134" y="126"/>
                    <a:pt x="126" y="117"/>
                  </a:cubicBezTo>
                  <a:cubicBezTo>
                    <a:pt x="122" y="113"/>
                    <a:pt x="124" y="112"/>
                    <a:pt x="126" y="108"/>
                  </a:cubicBezTo>
                  <a:cubicBezTo>
                    <a:pt x="127" y="104"/>
                    <a:pt x="127" y="99"/>
                    <a:pt x="126" y="95"/>
                  </a:cubicBezTo>
                  <a:cubicBezTo>
                    <a:pt x="125" y="88"/>
                    <a:pt x="118" y="80"/>
                    <a:pt x="111" y="77"/>
                  </a:cubicBezTo>
                  <a:cubicBezTo>
                    <a:pt x="111" y="77"/>
                    <a:pt x="111" y="77"/>
                    <a:pt x="111" y="77"/>
                  </a:cubicBezTo>
                  <a:cubicBezTo>
                    <a:pt x="114" y="64"/>
                    <a:pt x="100" y="44"/>
                    <a:pt x="86" y="46"/>
                  </a:cubicBezTo>
                  <a:cubicBezTo>
                    <a:pt x="90" y="36"/>
                    <a:pt x="86" y="24"/>
                    <a:pt x="77" y="17"/>
                  </a:cubicBezTo>
                  <a:cubicBezTo>
                    <a:pt x="66" y="9"/>
                    <a:pt x="52" y="12"/>
                    <a:pt x="44" y="21"/>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5" name="Freeform 10"/>
            <p:cNvSpPr>
              <a:spLocks/>
            </p:cNvSpPr>
            <p:nvPr/>
          </p:nvSpPr>
          <p:spPr bwMode="auto">
            <a:xfrm flipH="1">
              <a:off x="4409633" y="2631281"/>
              <a:ext cx="392113" cy="484188"/>
            </a:xfrm>
            <a:custGeom>
              <a:avLst/>
              <a:gdLst>
                <a:gd name="T0" fmla="*/ 76 w 143"/>
                <a:gd name="T1" fmla="*/ 161 h 176"/>
                <a:gd name="T2" fmla="*/ 86 w 143"/>
                <a:gd name="T3" fmla="*/ 132 h 176"/>
                <a:gd name="T4" fmla="*/ 112 w 143"/>
                <a:gd name="T5" fmla="*/ 102 h 176"/>
                <a:gd name="T6" fmla="*/ 112 w 143"/>
                <a:gd name="T7" fmla="*/ 102 h 176"/>
                <a:gd name="T8" fmla="*/ 128 w 143"/>
                <a:gd name="T9" fmla="*/ 85 h 176"/>
                <a:gd name="T10" fmla="*/ 129 w 143"/>
                <a:gd name="T11" fmla="*/ 73 h 176"/>
                <a:gd name="T12" fmla="*/ 129 w 143"/>
                <a:gd name="T13" fmla="*/ 63 h 176"/>
                <a:gd name="T14" fmla="*/ 134 w 143"/>
                <a:gd name="T15" fmla="*/ 31 h 176"/>
                <a:gd name="T16" fmla="*/ 33 w 143"/>
                <a:gd name="T17" fmla="*/ 57 h 176"/>
                <a:gd name="T18" fmla="*/ 33 w 143"/>
                <a:gd name="T19" fmla="*/ 56 h 176"/>
                <a:gd name="T20" fmla="*/ 32 w 143"/>
                <a:gd name="T21" fmla="*/ 56 h 176"/>
                <a:gd name="T22" fmla="*/ 8 w 143"/>
                <a:gd name="T23" fmla="*/ 110 h 176"/>
                <a:gd name="T24" fmla="*/ 3 w 143"/>
                <a:gd name="T25" fmla="*/ 155 h 176"/>
                <a:gd name="T26" fmla="*/ 18 w 143"/>
                <a:gd name="T27" fmla="*/ 175 h 176"/>
                <a:gd name="T28" fmla="*/ 43 w 143"/>
                <a:gd name="T29" fmla="*/ 155 h 176"/>
                <a:gd name="T30" fmla="*/ 76 w 143"/>
                <a:gd name="T31" fmla="*/ 1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176">
                  <a:moveTo>
                    <a:pt x="76" y="161"/>
                  </a:moveTo>
                  <a:cubicBezTo>
                    <a:pt x="86" y="154"/>
                    <a:pt x="90" y="143"/>
                    <a:pt x="86" y="132"/>
                  </a:cubicBezTo>
                  <a:cubicBezTo>
                    <a:pt x="100" y="135"/>
                    <a:pt x="115" y="115"/>
                    <a:pt x="112" y="102"/>
                  </a:cubicBezTo>
                  <a:cubicBezTo>
                    <a:pt x="112" y="102"/>
                    <a:pt x="112" y="102"/>
                    <a:pt x="112" y="102"/>
                  </a:cubicBezTo>
                  <a:cubicBezTo>
                    <a:pt x="120" y="100"/>
                    <a:pt x="126" y="93"/>
                    <a:pt x="128" y="85"/>
                  </a:cubicBezTo>
                  <a:cubicBezTo>
                    <a:pt x="129" y="81"/>
                    <a:pt x="130" y="76"/>
                    <a:pt x="129" y="73"/>
                  </a:cubicBezTo>
                  <a:cubicBezTo>
                    <a:pt x="127" y="68"/>
                    <a:pt x="125" y="67"/>
                    <a:pt x="129" y="63"/>
                  </a:cubicBezTo>
                  <a:cubicBezTo>
                    <a:pt x="138" y="54"/>
                    <a:pt x="143" y="41"/>
                    <a:pt x="134" y="31"/>
                  </a:cubicBezTo>
                  <a:cubicBezTo>
                    <a:pt x="106" y="0"/>
                    <a:pt x="52" y="32"/>
                    <a:pt x="33" y="57"/>
                  </a:cubicBezTo>
                  <a:cubicBezTo>
                    <a:pt x="33" y="57"/>
                    <a:pt x="33" y="57"/>
                    <a:pt x="33" y="56"/>
                  </a:cubicBezTo>
                  <a:cubicBezTo>
                    <a:pt x="33" y="56"/>
                    <a:pt x="33" y="55"/>
                    <a:pt x="32" y="56"/>
                  </a:cubicBezTo>
                  <a:cubicBezTo>
                    <a:pt x="29" y="76"/>
                    <a:pt x="16" y="92"/>
                    <a:pt x="8" y="110"/>
                  </a:cubicBezTo>
                  <a:cubicBezTo>
                    <a:pt x="3" y="124"/>
                    <a:pt x="0" y="140"/>
                    <a:pt x="3" y="155"/>
                  </a:cubicBezTo>
                  <a:cubicBezTo>
                    <a:pt x="4" y="163"/>
                    <a:pt x="8" y="175"/>
                    <a:pt x="18" y="175"/>
                  </a:cubicBezTo>
                  <a:cubicBezTo>
                    <a:pt x="29" y="176"/>
                    <a:pt x="37" y="164"/>
                    <a:pt x="43" y="155"/>
                  </a:cubicBezTo>
                  <a:cubicBezTo>
                    <a:pt x="51" y="165"/>
                    <a:pt x="64" y="169"/>
                    <a:pt x="76" y="16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6" name="Freeform 11"/>
            <p:cNvSpPr>
              <a:spLocks/>
            </p:cNvSpPr>
            <p:nvPr/>
          </p:nvSpPr>
          <p:spPr bwMode="auto">
            <a:xfrm flipH="1">
              <a:off x="5435158" y="2859881"/>
              <a:ext cx="795338" cy="539750"/>
            </a:xfrm>
            <a:custGeom>
              <a:avLst/>
              <a:gdLst>
                <a:gd name="T0" fmla="*/ 288 w 290"/>
                <a:gd name="T1" fmla="*/ 54 h 196"/>
                <a:gd name="T2" fmla="*/ 248 w 290"/>
                <a:gd name="T3" fmla="*/ 12 h 196"/>
                <a:gd name="T4" fmla="*/ 170 w 290"/>
                <a:gd name="T5" fmla="*/ 1 h 196"/>
                <a:gd name="T6" fmla="*/ 104 w 290"/>
                <a:gd name="T7" fmla="*/ 9 h 196"/>
                <a:gd name="T8" fmla="*/ 103 w 290"/>
                <a:gd name="T9" fmla="*/ 10 h 196"/>
                <a:gd name="T10" fmla="*/ 41 w 290"/>
                <a:gd name="T11" fmla="*/ 41 h 196"/>
                <a:gd name="T12" fmla="*/ 4 w 290"/>
                <a:gd name="T13" fmla="*/ 99 h 196"/>
                <a:gd name="T14" fmla="*/ 19 w 290"/>
                <a:gd name="T15" fmla="*/ 159 h 196"/>
                <a:gd name="T16" fmla="*/ 49 w 290"/>
                <a:gd name="T17" fmla="*/ 158 h 196"/>
                <a:gd name="T18" fmla="*/ 105 w 290"/>
                <a:gd name="T19" fmla="*/ 159 h 196"/>
                <a:gd name="T20" fmla="*/ 152 w 290"/>
                <a:gd name="T21" fmla="*/ 186 h 196"/>
                <a:gd name="T22" fmla="*/ 162 w 290"/>
                <a:gd name="T23" fmla="*/ 154 h 196"/>
                <a:gd name="T24" fmla="*/ 196 w 290"/>
                <a:gd name="T25" fmla="*/ 161 h 196"/>
                <a:gd name="T26" fmla="*/ 214 w 290"/>
                <a:gd name="T27" fmla="*/ 125 h 196"/>
                <a:gd name="T28" fmla="*/ 237 w 290"/>
                <a:gd name="T29" fmla="*/ 122 h 196"/>
                <a:gd name="T30" fmla="*/ 246 w 290"/>
                <a:gd name="T31" fmla="*/ 91 h 196"/>
                <a:gd name="T32" fmla="*/ 280 w 290"/>
                <a:gd name="T33" fmla="*/ 87 h 196"/>
                <a:gd name="T34" fmla="*/ 288 w 290"/>
                <a:gd name="T35" fmla="*/ 5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0" h="196">
                  <a:moveTo>
                    <a:pt x="288" y="54"/>
                  </a:moveTo>
                  <a:cubicBezTo>
                    <a:pt x="285" y="33"/>
                    <a:pt x="267" y="19"/>
                    <a:pt x="248" y="12"/>
                  </a:cubicBezTo>
                  <a:cubicBezTo>
                    <a:pt x="223" y="3"/>
                    <a:pt x="196" y="0"/>
                    <a:pt x="170" y="1"/>
                  </a:cubicBezTo>
                  <a:cubicBezTo>
                    <a:pt x="149" y="1"/>
                    <a:pt x="124" y="1"/>
                    <a:pt x="104" y="9"/>
                  </a:cubicBezTo>
                  <a:cubicBezTo>
                    <a:pt x="104" y="9"/>
                    <a:pt x="103" y="9"/>
                    <a:pt x="103" y="10"/>
                  </a:cubicBezTo>
                  <a:cubicBezTo>
                    <a:pt x="81" y="15"/>
                    <a:pt x="58" y="25"/>
                    <a:pt x="41" y="41"/>
                  </a:cubicBezTo>
                  <a:cubicBezTo>
                    <a:pt x="25" y="55"/>
                    <a:pt x="8" y="77"/>
                    <a:pt x="4" y="99"/>
                  </a:cubicBezTo>
                  <a:cubicBezTo>
                    <a:pt x="0" y="118"/>
                    <a:pt x="2" y="145"/>
                    <a:pt x="19" y="159"/>
                  </a:cubicBezTo>
                  <a:cubicBezTo>
                    <a:pt x="29" y="168"/>
                    <a:pt x="42" y="169"/>
                    <a:pt x="49" y="158"/>
                  </a:cubicBezTo>
                  <a:cubicBezTo>
                    <a:pt x="57" y="186"/>
                    <a:pt x="91" y="181"/>
                    <a:pt x="105" y="159"/>
                  </a:cubicBezTo>
                  <a:cubicBezTo>
                    <a:pt x="115" y="174"/>
                    <a:pt x="132" y="196"/>
                    <a:pt x="152" y="186"/>
                  </a:cubicBezTo>
                  <a:cubicBezTo>
                    <a:pt x="164" y="180"/>
                    <a:pt x="165" y="166"/>
                    <a:pt x="162" y="154"/>
                  </a:cubicBezTo>
                  <a:cubicBezTo>
                    <a:pt x="170" y="164"/>
                    <a:pt x="184" y="169"/>
                    <a:pt x="196" y="161"/>
                  </a:cubicBezTo>
                  <a:cubicBezTo>
                    <a:pt x="208" y="153"/>
                    <a:pt x="213" y="139"/>
                    <a:pt x="214" y="125"/>
                  </a:cubicBezTo>
                  <a:cubicBezTo>
                    <a:pt x="221" y="130"/>
                    <a:pt x="230" y="130"/>
                    <a:pt x="237" y="122"/>
                  </a:cubicBezTo>
                  <a:cubicBezTo>
                    <a:pt x="243" y="115"/>
                    <a:pt x="250" y="101"/>
                    <a:pt x="246" y="91"/>
                  </a:cubicBezTo>
                  <a:cubicBezTo>
                    <a:pt x="258" y="95"/>
                    <a:pt x="270" y="95"/>
                    <a:pt x="280" y="87"/>
                  </a:cubicBezTo>
                  <a:cubicBezTo>
                    <a:pt x="288" y="79"/>
                    <a:pt x="290" y="65"/>
                    <a:pt x="288" y="54"/>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7" name="Freeform 39"/>
            <p:cNvSpPr>
              <a:spLocks/>
            </p:cNvSpPr>
            <p:nvPr/>
          </p:nvSpPr>
          <p:spPr bwMode="auto">
            <a:xfrm flipH="1">
              <a:off x="5127183" y="2059780"/>
              <a:ext cx="858838" cy="676275"/>
            </a:xfrm>
            <a:custGeom>
              <a:avLst/>
              <a:gdLst>
                <a:gd name="T0" fmla="*/ 289 w 313"/>
                <a:gd name="T1" fmla="*/ 50 h 246"/>
                <a:gd name="T2" fmla="*/ 289 w 313"/>
                <a:gd name="T3" fmla="*/ 51 h 246"/>
                <a:gd name="T4" fmla="*/ 257 w 313"/>
                <a:gd name="T5" fmla="*/ 61 h 246"/>
                <a:gd name="T6" fmla="*/ 288 w 313"/>
                <a:gd name="T7" fmla="*/ 26 h 246"/>
                <a:gd name="T8" fmla="*/ 274 w 313"/>
                <a:gd name="T9" fmla="*/ 6 h 246"/>
                <a:gd name="T10" fmla="*/ 272 w 313"/>
                <a:gd name="T11" fmla="*/ 17 h 246"/>
                <a:gd name="T12" fmla="*/ 229 w 313"/>
                <a:gd name="T13" fmla="*/ 84 h 246"/>
                <a:gd name="T14" fmla="*/ 237 w 313"/>
                <a:gd name="T15" fmla="*/ 35 h 246"/>
                <a:gd name="T16" fmla="*/ 210 w 313"/>
                <a:gd name="T17" fmla="*/ 40 h 246"/>
                <a:gd name="T18" fmla="*/ 225 w 313"/>
                <a:gd name="T19" fmla="*/ 49 h 246"/>
                <a:gd name="T20" fmla="*/ 227 w 313"/>
                <a:gd name="T21" fmla="*/ 86 h 246"/>
                <a:gd name="T22" fmla="*/ 160 w 313"/>
                <a:gd name="T23" fmla="*/ 145 h 246"/>
                <a:gd name="T24" fmla="*/ 189 w 313"/>
                <a:gd name="T25" fmla="*/ 85 h 246"/>
                <a:gd name="T26" fmla="*/ 167 w 313"/>
                <a:gd name="T27" fmla="*/ 69 h 246"/>
                <a:gd name="T28" fmla="*/ 170 w 313"/>
                <a:gd name="T29" fmla="*/ 86 h 246"/>
                <a:gd name="T30" fmla="*/ 158 w 313"/>
                <a:gd name="T31" fmla="*/ 147 h 246"/>
                <a:gd name="T32" fmla="*/ 87 w 313"/>
                <a:gd name="T33" fmla="*/ 197 h 246"/>
                <a:gd name="T34" fmla="*/ 136 w 313"/>
                <a:gd name="T35" fmla="*/ 137 h 246"/>
                <a:gd name="T36" fmla="*/ 113 w 313"/>
                <a:gd name="T37" fmla="*/ 124 h 246"/>
                <a:gd name="T38" fmla="*/ 114 w 313"/>
                <a:gd name="T39" fmla="*/ 139 h 246"/>
                <a:gd name="T40" fmla="*/ 46 w 313"/>
                <a:gd name="T41" fmla="*/ 222 h 246"/>
                <a:gd name="T42" fmla="*/ 32 w 313"/>
                <a:gd name="T43" fmla="*/ 211 h 246"/>
                <a:gd name="T44" fmla="*/ 50 w 313"/>
                <a:gd name="T45" fmla="*/ 187 h 246"/>
                <a:gd name="T46" fmla="*/ 28 w 313"/>
                <a:gd name="T47" fmla="*/ 171 h 246"/>
                <a:gd name="T48" fmla="*/ 35 w 313"/>
                <a:gd name="T49" fmla="*/ 189 h 246"/>
                <a:gd name="T50" fmla="*/ 0 w 313"/>
                <a:gd name="T51" fmla="*/ 245 h 246"/>
                <a:gd name="T52" fmla="*/ 41 w 313"/>
                <a:gd name="T53" fmla="*/ 230 h 246"/>
                <a:gd name="T54" fmla="*/ 102 w 313"/>
                <a:gd name="T55" fmla="*/ 224 h 246"/>
                <a:gd name="T56" fmla="*/ 121 w 313"/>
                <a:gd name="T57" fmla="*/ 235 h 246"/>
                <a:gd name="T58" fmla="*/ 107 w 313"/>
                <a:gd name="T59" fmla="*/ 210 h 246"/>
                <a:gd name="T60" fmla="*/ 103 w 313"/>
                <a:gd name="T61" fmla="*/ 219 h 246"/>
                <a:gd name="T62" fmla="*/ 54 w 313"/>
                <a:gd name="T63" fmla="*/ 223 h 246"/>
                <a:gd name="T64" fmla="*/ 131 w 313"/>
                <a:gd name="T65" fmla="*/ 173 h 246"/>
                <a:gd name="T66" fmla="*/ 182 w 313"/>
                <a:gd name="T67" fmla="*/ 195 h 246"/>
                <a:gd name="T68" fmla="*/ 199 w 313"/>
                <a:gd name="T69" fmla="*/ 201 h 246"/>
                <a:gd name="T70" fmla="*/ 188 w 313"/>
                <a:gd name="T71" fmla="*/ 177 h 246"/>
                <a:gd name="T72" fmla="*/ 133 w 313"/>
                <a:gd name="T73" fmla="*/ 172 h 246"/>
                <a:gd name="T74" fmla="*/ 199 w 313"/>
                <a:gd name="T75" fmla="*/ 120 h 246"/>
                <a:gd name="T76" fmla="*/ 238 w 313"/>
                <a:gd name="T77" fmla="*/ 135 h 246"/>
                <a:gd name="T78" fmla="*/ 257 w 313"/>
                <a:gd name="T79" fmla="*/ 121 h 246"/>
                <a:gd name="T80" fmla="*/ 245 w 313"/>
                <a:gd name="T81" fmla="*/ 117 h 246"/>
                <a:gd name="T82" fmla="*/ 241 w 313"/>
                <a:gd name="T83" fmla="*/ 119 h 246"/>
                <a:gd name="T84" fmla="*/ 238 w 313"/>
                <a:gd name="T85" fmla="*/ 122 h 246"/>
                <a:gd name="T86" fmla="*/ 255 w 313"/>
                <a:gd name="T87" fmla="*/ 63 h 246"/>
                <a:gd name="T88" fmla="*/ 291 w 313"/>
                <a:gd name="T89" fmla="*/ 56 h 246"/>
                <a:gd name="T90" fmla="*/ 313 w 313"/>
                <a:gd name="T91" fmla="*/ 49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3" h="246">
                  <a:moveTo>
                    <a:pt x="299" y="37"/>
                  </a:moveTo>
                  <a:cubicBezTo>
                    <a:pt x="294" y="39"/>
                    <a:pt x="290" y="45"/>
                    <a:pt x="289" y="50"/>
                  </a:cubicBezTo>
                  <a:cubicBezTo>
                    <a:pt x="289" y="50"/>
                    <a:pt x="288" y="51"/>
                    <a:pt x="288" y="51"/>
                  </a:cubicBezTo>
                  <a:cubicBezTo>
                    <a:pt x="288" y="51"/>
                    <a:pt x="289" y="51"/>
                    <a:pt x="289" y="51"/>
                  </a:cubicBezTo>
                  <a:cubicBezTo>
                    <a:pt x="288" y="52"/>
                    <a:pt x="288" y="53"/>
                    <a:pt x="288" y="54"/>
                  </a:cubicBezTo>
                  <a:cubicBezTo>
                    <a:pt x="278" y="55"/>
                    <a:pt x="267" y="58"/>
                    <a:pt x="257" y="61"/>
                  </a:cubicBezTo>
                  <a:cubicBezTo>
                    <a:pt x="265" y="50"/>
                    <a:pt x="273" y="39"/>
                    <a:pt x="279" y="27"/>
                  </a:cubicBezTo>
                  <a:cubicBezTo>
                    <a:pt x="282" y="28"/>
                    <a:pt x="285" y="28"/>
                    <a:pt x="288" y="26"/>
                  </a:cubicBezTo>
                  <a:cubicBezTo>
                    <a:pt x="293" y="23"/>
                    <a:pt x="296" y="16"/>
                    <a:pt x="293" y="10"/>
                  </a:cubicBezTo>
                  <a:cubicBezTo>
                    <a:pt x="290" y="3"/>
                    <a:pt x="279" y="0"/>
                    <a:pt x="274" y="6"/>
                  </a:cubicBezTo>
                  <a:cubicBezTo>
                    <a:pt x="272" y="9"/>
                    <a:pt x="272" y="12"/>
                    <a:pt x="273" y="16"/>
                  </a:cubicBezTo>
                  <a:cubicBezTo>
                    <a:pt x="272" y="16"/>
                    <a:pt x="272" y="16"/>
                    <a:pt x="272" y="17"/>
                  </a:cubicBezTo>
                  <a:cubicBezTo>
                    <a:pt x="273" y="20"/>
                    <a:pt x="274" y="23"/>
                    <a:pt x="277" y="25"/>
                  </a:cubicBezTo>
                  <a:cubicBezTo>
                    <a:pt x="262" y="46"/>
                    <a:pt x="246" y="66"/>
                    <a:pt x="229" y="84"/>
                  </a:cubicBezTo>
                  <a:cubicBezTo>
                    <a:pt x="229" y="72"/>
                    <a:pt x="229" y="60"/>
                    <a:pt x="228" y="48"/>
                  </a:cubicBezTo>
                  <a:cubicBezTo>
                    <a:pt x="234" y="46"/>
                    <a:pt x="238" y="41"/>
                    <a:pt x="237" y="35"/>
                  </a:cubicBezTo>
                  <a:cubicBezTo>
                    <a:pt x="237" y="28"/>
                    <a:pt x="231" y="24"/>
                    <a:pt x="224" y="24"/>
                  </a:cubicBezTo>
                  <a:cubicBezTo>
                    <a:pt x="217" y="25"/>
                    <a:pt x="207" y="32"/>
                    <a:pt x="210" y="40"/>
                  </a:cubicBezTo>
                  <a:cubicBezTo>
                    <a:pt x="212" y="45"/>
                    <a:pt x="218" y="48"/>
                    <a:pt x="223" y="48"/>
                  </a:cubicBezTo>
                  <a:cubicBezTo>
                    <a:pt x="223" y="48"/>
                    <a:pt x="224" y="49"/>
                    <a:pt x="225" y="49"/>
                  </a:cubicBezTo>
                  <a:cubicBezTo>
                    <a:pt x="225" y="49"/>
                    <a:pt x="225" y="49"/>
                    <a:pt x="225" y="49"/>
                  </a:cubicBezTo>
                  <a:cubicBezTo>
                    <a:pt x="226" y="61"/>
                    <a:pt x="226" y="73"/>
                    <a:pt x="227" y="86"/>
                  </a:cubicBezTo>
                  <a:cubicBezTo>
                    <a:pt x="207" y="107"/>
                    <a:pt x="185" y="126"/>
                    <a:pt x="161" y="145"/>
                  </a:cubicBezTo>
                  <a:cubicBezTo>
                    <a:pt x="161" y="145"/>
                    <a:pt x="161" y="145"/>
                    <a:pt x="160" y="145"/>
                  </a:cubicBezTo>
                  <a:cubicBezTo>
                    <a:pt x="164" y="126"/>
                    <a:pt x="170" y="109"/>
                    <a:pt x="176" y="90"/>
                  </a:cubicBezTo>
                  <a:cubicBezTo>
                    <a:pt x="181" y="92"/>
                    <a:pt x="186" y="90"/>
                    <a:pt x="189" y="85"/>
                  </a:cubicBezTo>
                  <a:cubicBezTo>
                    <a:pt x="193" y="79"/>
                    <a:pt x="192" y="69"/>
                    <a:pt x="187" y="64"/>
                  </a:cubicBezTo>
                  <a:cubicBezTo>
                    <a:pt x="181" y="58"/>
                    <a:pt x="170" y="62"/>
                    <a:pt x="167" y="69"/>
                  </a:cubicBezTo>
                  <a:cubicBezTo>
                    <a:pt x="165" y="74"/>
                    <a:pt x="166" y="80"/>
                    <a:pt x="170" y="85"/>
                  </a:cubicBezTo>
                  <a:cubicBezTo>
                    <a:pt x="170" y="85"/>
                    <a:pt x="170" y="85"/>
                    <a:pt x="170" y="86"/>
                  </a:cubicBezTo>
                  <a:cubicBezTo>
                    <a:pt x="171" y="87"/>
                    <a:pt x="173" y="89"/>
                    <a:pt x="174" y="89"/>
                  </a:cubicBezTo>
                  <a:cubicBezTo>
                    <a:pt x="168" y="108"/>
                    <a:pt x="160" y="127"/>
                    <a:pt x="158" y="147"/>
                  </a:cubicBezTo>
                  <a:cubicBezTo>
                    <a:pt x="136" y="164"/>
                    <a:pt x="113" y="180"/>
                    <a:pt x="90" y="195"/>
                  </a:cubicBezTo>
                  <a:cubicBezTo>
                    <a:pt x="89" y="196"/>
                    <a:pt x="88" y="196"/>
                    <a:pt x="87" y="197"/>
                  </a:cubicBezTo>
                  <a:cubicBezTo>
                    <a:pt x="95" y="177"/>
                    <a:pt x="105" y="159"/>
                    <a:pt x="116" y="142"/>
                  </a:cubicBezTo>
                  <a:cubicBezTo>
                    <a:pt x="123" y="146"/>
                    <a:pt x="133" y="143"/>
                    <a:pt x="136" y="137"/>
                  </a:cubicBezTo>
                  <a:cubicBezTo>
                    <a:pt x="139" y="131"/>
                    <a:pt x="138" y="122"/>
                    <a:pt x="133" y="118"/>
                  </a:cubicBezTo>
                  <a:cubicBezTo>
                    <a:pt x="126" y="111"/>
                    <a:pt x="117" y="118"/>
                    <a:pt x="113" y="124"/>
                  </a:cubicBezTo>
                  <a:cubicBezTo>
                    <a:pt x="113" y="125"/>
                    <a:pt x="113" y="125"/>
                    <a:pt x="113" y="125"/>
                  </a:cubicBezTo>
                  <a:cubicBezTo>
                    <a:pt x="111" y="130"/>
                    <a:pt x="111" y="135"/>
                    <a:pt x="114" y="139"/>
                  </a:cubicBezTo>
                  <a:cubicBezTo>
                    <a:pt x="101" y="157"/>
                    <a:pt x="90" y="177"/>
                    <a:pt x="85" y="198"/>
                  </a:cubicBezTo>
                  <a:cubicBezTo>
                    <a:pt x="72" y="206"/>
                    <a:pt x="59" y="214"/>
                    <a:pt x="46" y="222"/>
                  </a:cubicBezTo>
                  <a:cubicBezTo>
                    <a:pt x="40" y="225"/>
                    <a:pt x="33" y="228"/>
                    <a:pt x="27" y="231"/>
                  </a:cubicBezTo>
                  <a:cubicBezTo>
                    <a:pt x="29" y="225"/>
                    <a:pt x="30" y="218"/>
                    <a:pt x="32" y="211"/>
                  </a:cubicBezTo>
                  <a:cubicBezTo>
                    <a:pt x="34" y="204"/>
                    <a:pt x="36" y="197"/>
                    <a:pt x="38" y="191"/>
                  </a:cubicBezTo>
                  <a:cubicBezTo>
                    <a:pt x="42" y="192"/>
                    <a:pt x="47" y="191"/>
                    <a:pt x="50" y="187"/>
                  </a:cubicBezTo>
                  <a:cubicBezTo>
                    <a:pt x="55" y="181"/>
                    <a:pt x="55" y="171"/>
                    <a:pt x="49" y="166"/>
                  </a:cubicBezTo>
                  <a:cubicBezTo>
                    <a:pt x="41" y="160"/>
                    <a:pt x="31" y="163"/>
                    <a:pt x="28" y="171"/>
                  </a:cubicBezTo>
                  <a:cubicBezTo>
                    <a:pt x="26" y="176"/>
                    <a:pt x="28" y="184"/>
                    <a:pt x="32" y="186"/>
                  </a:cubicBezTo>
                  <a:cubicBezTo>
                    <a:pt x="33" y="188"/>
                    <a:pt x="34" y="189"/>
                    <a:pt x="35" y="189"/>
                  </a:cubicBezTo>
                  <a:cubicBezTo>
                    <a:pt x="28" y="202"/>
                    <a:pt x="26" y="219"/>
                    <a:pt x="23" y="233"/>
                  </a:cubicBezTo>
                  <a:cubicBezTo>
                    <a:pt x="15" y="236"/>
                    <a:pt x="7" y="240"/>
                    <a:pt x="0" y="245"/>
                  </a:cubicBezTo>
                  <a:cubicBezTo>
                    <a:pt x="0" y="245"/>
                    <a:pt x="0" y="246"/>
                    <a:pt x="0" y="246"/>
                  </a:cubicBezTo>
                  <a:cubicBezTo>
                    <a:pt x="14" y="245"/>
                    <a:pt x="29" y="236"/>
                    <a:pt x="41" y="230"/>
                  </a:cubicBezTo>
                  <a:cubicBezTo>
                    <a:pt x="45" y="228"/>
                    <a:pt x="48" y="226"/>
                    <a:pt x="51" y="224"/>
                  </a:cubicBezTo>
                  <a:cubicBezTo>
                    <a:pt x="67" y="226"/>
                    <a:pt x="86" y="227"/>
                    <a:pt x="102" y="224"/>
                  </a:cubicBezTo>
                  <a:cubicBezTo>
                    <a:pt x="102" y="225"/>
                    <a:pt x="102" y="226"/>
                    <a:pt x="102" y="227"/>
                  </a:cubicBezTo>
                  <a:cubicBezTo>
                    <a:pt x="104" y="236"/>
                    <a:pt x="114" y="237"/>
                    <a:pt x="121" y="235"/>
                  </a:cubicBezTo>
                  <a:cubicBezTo>
                    <a:pt x="128" y="232"/>
                    <a:pt x="131" y="225"/>
                    <a:pt x="128" y="218"/>
                  </a:cubicBezTo>
                  <a:cubicBezTo>
                    <a:pt x="125" y="211"/>
                    <a:pt x="114" y="206"/>
                    <a:pt x="107" y="210"/>
                  </a:cubicBezTo>
                  <a:cubicBezTo>
                    <a:pt x="107" y="210"/>
                    <a:pt x="106" y="211"/>
                    <a:pt x="107" y="212"/>
                  </a:cubicBezTo>
                  <a:cubicBezTo>
                    <a:pt x="105" y="214"/>
                    <a:pt x="103" y="216"/>
                    <a:pt x="103" y="219"/>
                  </a:cubicBezTo>
                  <a:cubicBezTo>
                    <a:pt x="95" y="220"/>
                    <a:pt x="87" y="222"/>
                    <a:pt x="79" y="222"/>
                  </a:cubicBezTo>
                  <a:cubicBezTo>
                    <a:pt x="71" y="223"/>
                    <a:pt x="62" y="223"/>
                    <a:pt x="54" y="223"/>
                  </a:cubicBezTo>
                  <a:cubicBezTo>
                    <a:pt x="66" y="216"/>
                    <a:pt x="77" y="209"/>
                    <a:pt x="89" y="201"/>
                  </a:cubicBezTo>
                  <a:cubicBezTo>
                    <a:pt x="103" y="192"/>
                    <a:pt x="117" y="183"/>
                    <a:pt x="131" y="173"/>
                  </a:cubicBezTo>
                  <a:cubicBezTo>
                    <a:pt x="146" y="180"/>
                    <a:pt x="163" y="186"/>
                    <a:pt x="180" y="188"/>
                  </a:cubicBezTo>
                  <a:cubicBezTo>
                    <a:pt x="179" y="190"/>
                    <a:pt x="180" y="193"/>
                    <a:pt x="182" y="195"/>
                  </a:cubicBezTo>
                  <a:cubicBezTo>
                    <a:pt x="182" y="195"/>
                    <a:pt x="182" y="195"/>
                    <a:pt x="182" y="195"/>
                  </a:cubicBezTo>
                  <a:cubicBezTo>
                    <a:pt x="185" y="200"/>
                    <a:pt x="192" y="203"/>
                    <a:pt x="199" y="201"/>
                  </a:cubicBezTo>
                  <a:cubicBezTo>
                    <a:pt x="206" y="198"/>
                    <a:pt x="212" y="188"/>
                    <a:pt x="207" y="181"/>
                  </a:cubicBezTo>
                  <a:cubicBezTo>
                    <a:pt x="203" y="175"/>
                    <a:pt x="194" y="175"/>
                    <a:pt x="188" y="177"/>
                  </a:cubicBezTo>
                  <a:cubicBezTo>
                    <a:pt x="184" y="178"/>
                    <a:pt x="182" y="181"/>
                    <a:pt x="180" y="184"/>
                  </a:cubicBezTo>
                  <a:cubicBezTo>
                    <a:pt x="164" y="182"/>
                    <a:pt x="148" y="178"/>
                    <a:pt x="133" y="172"/>
                  </a:cubicBezTo>
                  <a:cubicBezTo>
                    <a:pt x="142" y="165"/>
                    <a:pt x="150" y="159"/>
                    <a:pt x="159" y="152"/>
                  </a:cubicBezTo>
                  <a:cubicBezTo>
                    <a:pt x="172" y="142"/>
                    <a:pt x="186" y="131"/>
                    <a:pt x="199" y="120"/>
                  </a:cubicBezTo>
                  <a:cubicBezTo>
                    <a:pt x="211" y="125"/>
                    <a:pt x="224" y="126"/>
                    <a:pt x="237" y="126"/>
                  </a:cubicBezTo>
                  <a:cubicBezTo>
                    <a:pt x="236" y="129"/>
                    <a:pt x="237" y="132"/>
                    <a:pt x="238" y="135"/>
                  </a:cubicBezTo>
                  <a:cubicBezTo>
                    <a:pt x="242" y="141"/>
                    <a:pt x="253" y="142"/>
                    <a:pt x="258" y="137"/>
                  </a:cubicBezTo>
                  <a:cubicBezTo>
                    <a:pt x="262" y="132"/>
                    <a:pt x="261" y="125"/>
                    <a:pt x="257" y="121"/>
                  </a:cubicBezTo>
                  <a:cubicBezTo>
                    <a:pt x="254" y="117"/>
                    <a:pt x="249" y="116"/>
                    <a:pt x="245" y="117"/>
                  </a:cubicBezTo>
                  <a:cubicBezTo>
                    <a:pt x="245" y="117"/>
                    <a:pt x="245" y="117"/>
                    <a:pt x="245" y="117"/>
                  </a:cubicBezTo>
                  <a:cubicBezTo>
                    <a:pt x="246" y="117"/>
                    <a:pt x="245" y="116"/>
                    <a:pt x="245" y="117"/>
                  </a:cubicBezTo>
                  <a:cubicBezTo>
                    <a:pt x="243" y="117"/>
                    <a:pt x="242" y="118"/>
                    <a:pt x="241" y="119"/>
                  </a:cubicBezTo>
                  <a:cubicBezTo>
                    <a:pt x="240" y="120"/>
                    <a:pt x="239" y="121"/>
                    <a:pt x="238" y="121"/>
                  </a:cubicBezTo>
                  <a:cubicBezTo>
                    <a:pt x="238" y="122"/>
                    <a:pt x="238" y="122"/>
                    <a:pt x="238" y="122"/>
                  </a:cubicBezTo>
                  <a:cubicBezTo>
                    <a:pt x="226" y="122"/>
                    <a:pt x="213" y="122"/>
                    <a:pt x="201" y="119"/>
                  </a:cubicBezTo>
                  <a:cubicBezTo>
                    <a:pt x="220" y="102"/>
                    <a:pt x="239" y="83"/>
                    <a:pt x="255" y="63"/>
                  </a:cubicBezTo>
                  <a:cubicBezTo>
                    <a:pt x="267" y="62"/>
                    <a:pt x="279" y="60"/>
                    <a:pt x="291" y="57"/>
                  </a:cubicBezTo>
                  <a:cubicBezTo>
                    <a:pt x="291" y="57"/>
                    <a:pt x="291" y="56"/>
                    <a:pt x="291" y="56"/>
                  </a:cubicBezTo>
                  <a:cubicBezTo>
                    <a:pt x="293" y="60"/>
                    <a:pt x="298" y="62"/>
                    <a:pt x="302" y="61"/>
                  </a:cubicBezTo>
                  <a:cubicBezTo>
                    <a:pt x="308" y="61"/>
                    <a:pt x="313" y="56"/>
                    <a:pt x="313" y="49"/>
                  </a:cubicBezTo>
                  <a:cubicBezTo>
                    <a:pt x="313" y="42"/>
                    <a:pt x="306" y="34"/>
                    <a:pt x="299" y="37"/>
                  </a:cubicBezTo>
                  <a:close/>
                </a:path>
              </a:pathLst>
            </a:custGeom>
            <a:solidFill>
              <a:srgbClr val="B287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8" name="Freeform 41"/>
            <p:cNvSpPr>
              <a:spLocks/>
            </p:cNvSpPr>
            <p:nvPr/>
          </p:nvSpPr>
          <p:spPr bwMode="auto">
            <a:xfrm flipH="1">
              <a:off x="4404871" y="1767680"/>
              <a:ext cx="695325" cy="396875"/>
            </a:xfrm>
            <a:custGeom>
              <a:avLst/>
              <a:gdLst>
                <a:gd name="T0" fmla="*/ 228 w 254"/>
                <a:gd name="T1" fmla="*/ 93 h 144"/>
                <a:gd name="T2" fmla="*/ 224 w 254"/>
                <a:gd name="T3" fmla="*/ 69 h 144"/>
                <a:gd name="T4" fmla="*/ 197 w 254"/>
                <a:gd name="T5" fmla="*/ 71 h 144"/>
                <a:gd name="T6" fmla="*/ 167 w 254"/>
                <a:gd name="T7" fmla="*/ 37 h 144"/>
                <a:gd name="T8" fmla="*/ 156 w 254"/>
                <a:gd name="T9" fmla="*/ 13 h 144"/>
                <a:gd name="T10" fmla="*/ 128 w 254"/>
                <a:gd name="T11" fmla="*/ 23 h 144"/>
                <a:gd name="T12" fmla="*/ 85 w 254"/>
                <a:gd name="T13" fmla="*/ 16 h 144"/>
                <a:gd name="T14" fmla="*/ 62 w 254"/>
                <a:gd name="T15" fmla="*/ 3 h 144"/>
                <a:gd name="T16" fmla="*/ 45 w 254"/>
                <a:gd name="T17" fmla="*/ 19 h 144"/>
                <a:gd name="T18" fmla="*/ 45 w 254"/>
                <a:gd name="T19" fmla="*/ 19 h 144"/>
                <a:gd name="T20" fmla="*/ 9 w 254"/>
                <a:gd name="T21" fmla="*/ 19 h 144"/>
                <a:gd name="T22" fmla="*/ 7 w 254"/>
                <a:gd name="T23" fmla="*/ 58 h 144"/>
                <a:gd name="T24" fmla="*/ 36 w 254"/>
                <a:gd name="T25" fmla="*/ 103 h 144"/>
                <a:gd name="T26" fmla="*/ 86 w 254"/>
                <a:gd name="T27" fmla="*/ 133 h 144"/>
                <a:gd name="T28" fmla="*/ 88 w 254"/>
                <a:gd name="T29" fmla="*/ 132 h 144"/>
                <a:gd name="T30" fmla="*/ 112 w 254"/>
                <a:gd name="T31" fmla="*/ 138 h 144"/>
                <a:gd name="T32" fmla="*/ 153 w 254"/>
                <a:gd name="T33" fmla="*/ 143 h 144"/>
                <a:gd name="T34" fmla="*/ 218 w 254"/>
                <a:gd name="T35" fmla="*/ 138 h 144"/>
                <a:gd name="T36" fmla="*/ 254 w 254"/>
                <a:gd name="T37" fmla="*/ 105 h 144"/>
                <a:gd name="T38" fmla="*/ 228 w 254"/>
                <a:gd name="T39" fmla="*/ 9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4" h="144">
                  <a:moveTo>
                    <a:pt x="228" y="93"/>
                  </a:moveTo>
                  <a:cubicBezTo>
                    <a:pt x="231" y="84"/>
                    <a:pt x="232" y="75"/>
                    <a:pt x="224" y="69"/>
                  </a:cubicBezTo>
                  <a:cubicBezTo>
                    <a:pt x="216" y="64"/>
                    <a:pt x="205" y="67"/>
                    <a:pt x="197" y="71"/>
                  </a:cubicBezTo>
                  <a:cubicBezTo>
                    <a:pt x="201" y="51"/>
                    <a:pt x="187" y="20"/>
                    <a:pt x="167" y="37"/>
                  </a:cubicBezTo>
                  <a:cubicBezTo>
                    <a:pt x="169" y="27"/>
                    <a:pt x="167" y="16"/>
                    <a:pt x="156" y="13"/>
                  </a:cubicBezTo>
                  <a:cubicBezTo>
                    <a:pt x="146" y="10"/>
                    <a:pt x="135" y="16"/>
                    <a:pt x="128" y="23"/>
                  </a:cubicBezTo>
                  <a:cubicBezTo>
                    <a:pt x="124" y="0"/>
                    <a:pt x="98" y="0"/>
                    <a:pt x="85" y="16"/>
                  </a:cubicBezTo>
                  <a:cubicBezTo>
                    <a:pt x="80" y="9"/>
                    <a:pt x="72" y="2"/>
                    <a:pt x="62" y="3"/>
                  </a:cubicBezTo>
                  <a:cubicBezTo>
                    <a:pt x="53" y="3"/>
                    <a:pt x="45" y="9"/>
                    <a:pt x="45" y="19"/>
                  </a:cubicBezTo>
                  <a:cubicBezTo>
                    <a:pt x="45" y="19"/>
                    <a:pt x="45" y="19"/>
                    <a:pt x="45" y="19"/>
                  </a:cubicBezTo>
                  <a:cubicBezTo>
                    <a:pt x="34" y="13"/>
                    <a:pt x="19" y="8"/>
                    <a:pt x="9" y="19"/>
                  </a:cubicBezTo>
                  <a:cubicBezTo>
                    <a:pt x="0" y="29"/>
                    <a:pt x="4" y="47"/>
                    <a:pt x="7" y="58"/>
                  </a:cubicBezTo>
                  <a:cubicBezTo>
                    <a:pt x="12" y="75"/>
                    <a:pt x="24" y="90"/>
                    <a:pt x="36" y="103"/>
                  </a:cubicBezTo>
                  <a:cubicBezTo>
                    <a:pt x="50" y="115"/>
                    <a:pt x="67" y="130"/>
                    <a:pt x="86" y="133"/>
                  </a:cubicBezTo>
                  <a:cubicBezTo>
                    <a:pt x="87" y="133"/>
                    <a:pt x="88" y="132"/>
                    <a:pt x="88" y="132"/>
                  </a:cubicBezTo>
                  <a:cubicBezTo>
                    <a:pt x="94" y="136"/>
                    <a:pt x="105" y="137"/>
                    <a:pt x="112" y="138"/>
                  </a:cubicBezTo>
                  <a:cubicBezTo>
                    <a:pt x="125" y="141"/>
                    <a:pt x="139" y="142"/>
                    <a:pt x="153" y="143"/>
                  </a:cubicBezTo>
                  <a:cubicBezTo>
                    <a:pt x="174" y="144"/>
                    <a:pt x="197" y="144"/>
                    <a:pt x="218" y="138"/>
                  </a:cubicBezTo>
                  <a:cubicBezTo>
                    <a:pt x="233" y="134"/>
                    <a:pt x="254" y="124"/>
                    <a:pt x="254" y="105"/>
                  </a:cubicBezTo>
                  <a:cubicBezTo>
                    <a:pt x="254" y="92"/>
                    <a:pt x="238" y="89"/>
                    <a:pt x="228" y="93"/>
                  </a:cubicBezTo>
                  <a:close/>
                </a:path>
              </a:pathLst>
            </a:custGeom>
            <a:solidFill>
              <a:srgbClr val="B3A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9" name="Freeform 42"/>
            <p:cNvSpPr>
              <a:spLocks/>
            </p:cNvSpPr>
            <p:nvPr/>
          </p:nvSpPr>
          <p:spPr bwMode="auto">
            <a:xfrm flipH="1">
              <a:off x="4549334" y="1883568"/>
              <a:ext cx="485775" cy="292100"/>
            </a:xfrm>
            <a:custGeom>
              <a:avLst/>
              <a:gdLst>
                <a:gd name="T0" fmla="*/ 170 w 177"/>
                <a:gd name="T1" fmla="*/ 71 h 106"/>
                <a:gd name="T2" fmla="*/ 150 w 177"/>
                <a:gd name="T3" fmla="*/ 68 h 106"/>
                <a:gd name="T4" fmla="*/ 131 w 177"/>
                <a:gd name="T5" fmla="*/ 52 h 106"/>
                <a:gd name="T6" fmla="*/ 106 w 177"/>
                <a:gd name="T7" fmla="*/ 34 h 106"/>
                <a:gd name="T8" fmla="*/ 68 w 177"/>
                <a:gd name="T9" fmla="*/ 24 h 106"/>
                <a:gd name="T10" fmla="*/ 38 w 177"/>
                <a:gd name="T11" fmla="*/ 17 h 106"/>
                <a:gd name="T12" fmla="*/ 12 w 177"/>
                <a:gd name="T13" fmla="*/ 6 h 106"/>
                <a:gd name="T14" fmla="*/ 3 w 177"/>
                <a:gd name="T15" fmla="*/ 29 h 106"/>
                <a:gd name="T16" fmla="*/ 60 w 177"/>
                <a:gd name="T17" fmla="*/ 94 h 106"/>
                <a:gd name="T18" fmla="*/ 61 w 177"/>
                <a:gd name="T19" fmla="*/ 96 h 106"/>
                <a:gd name="T20" fmla="*/ 161 w 177"/>
                <a:gd name="T21" fmla="*/ 91 h 106"/>
                <a:gd name="T22" fmla="*/ 170 w 177"/>
                <a:gd name="T23" fmla="*/ 7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 h="106">
                  <a:moveTo>
                    <a:pt x="170" y="71"/>
                  </a:moveTo>
                  <a:cubicBezTo>
                    <a:pt x="165" y="66"/>
                    <a:pt x="157" y="66"/>
                    <a:pt x="150" y="68"/>
                  </a:cubicBezTo>
                  <a:cubicBezTo>
                    <a:pt x="155" y="57"/>
                    <a:pt x="142" y="47"/>
                    <a:pt x="131" y="52"/>
                  </a:cubicBezTo>
                  <a:cubicBezTo>
                    <a:pt x="136" y="39"/>
                    <a:pt x="119" y="25"/>
                    <a:pt x="106" y="34"/>
                  </a:cubicBezTo>
                  <a:cubicBezTo>
                    <a:pt x="108" y="12"/>
                    <a:pt x="82" y="9"/>
                    <a:pt x="68" y="24"/>
                  </a:cubicBezTo>
                  <a:cubicBezTo>
                    <a:pt x="61" y="12"/>
                    <a:pt x="45" y="0"/>
                    <a:pt x="38" y="17"/>
                  </a:cubicBezTo>
                  <a:cubicBezTo>
                    <a:pt x="31" y="10"/>
                    <a:pt x="21" y="3"/>
                    <a:pt x="12" y="6"/>
                  </a:cubicBezTo>
                  <a:cubicBezTo>
                    <a:pt x="2" y="10"/>
                    <a:pt x="0" y="20"/>
                    <a:pt x="3" y="29"/>
                  </a:cubicBezTo>
                  <a:cubicBezTo>
                    <a:pt x="9" y="59"/>
                    <a:pt x="35" y="79"/>
                    <a:pt x="60" y="94"/>
                  </a:cubicBezTo>
                  <a:cubicBezTo>
                    <a:pt x="59" y="95"/>
                    <a:pt x="60" y="96"/>
                    <a:pt x="61" y="96"/>
                  </a:cubicBezTo>
                  <a:cubicBezTo>
                    <a:pt x="94" y="99"/>
                    <a:pt x="130" y="106"/>
                    <a:pt x="161" y="91"/>
                  </a:cubicBezTo>
                  <a:cubicBezTo>
                    <a:pt x="167" y="88"/>
                    <a:pt x="177" y="78"/>
                    <a:pt x="170" y="71"/>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0" name="Freeform 51"/>
            <p:cNvSpPr>
              <a:spLocks/>
            </p:cNvSpPr>
            <p:nvPr/>
          </p:nvSpPr>
          <p:spPr bwMode="auto">
            <a:xfrm flipH="1">
              <a:off x="3033271" y="2169318"/>
              <a:ext cx="693738" cy="965200"/>
            </a:xfrm>
            <a:custGeom>
              <a:avLst/>
              <a:gdLst>
                <a:gd name="T0" fmla="*/ 204 w 253"/>
                <a:gd name="T1" fmla="*/ 131 h 351"/>
                <a:gd name="T2" fmla="*/ 110 w 253"/>
                <a:gd name="T3" fmla="*/ 138 h 351"/>
                <a:gd name="T4" fmla="*/ 107 w 253"/>
                <a:gd name="T5" fmla="*/ 131 h 351"/>
                <a:gd name="T6" fmla="*/ 81 w 253"/>
                <a:gd name="T7" fmla="*/ 78 h 351"/>
                <a:gd name="T8" fmla="*/ 1 w 253"/>
                <a:gd name="T9" fmla="*/ 1 h 351"/>
                <a:gd name="T10" fmla="*/ 1 w 253"/>
                <a:gd name="T11" fmla="*/ 2 h 351"/>
                <a:gd name="T12" fmla="*/ 80 w 253"/>
                <a:gd name="T13" fmla="*/ 86 h 351"/>
                <a:gd name="T14" fmla="*/ 106 w 253"/>
                <a:gd name="T15" fmla="*/ 138 h 351"/>
                <a:gd name="T16" fmla="*/ 126 w 253"/>
                <a:gd name="T17" fmla="*/ 187 h 351"/>
                <a:gd name="T18" fmla="*/ 127 w 253"/>
                <a:gd name="T19" fmla="*/ 188 h 351"/>
                <a:gd name="T20" fmla="*/ 112 w 253"/>
                <a:gd name="T21" fmla="*/ 279 h 351"/>
                <a:gd name="T22" fmla="*/ 167 w 253"/>
                <a:gd name="T23" fmla="*/ 349 h 351"/>
                <a:gd name="T24" fmla="*/ 208 w 253"/>
                <a:gd name="T25" fmla="*/ 336 h 351"/>
                <a:gd name="T26" fmla="*/ 213 w 253"/>
                <a:gd name="T27" fmla="*/ 290 h 351"/>
                <a:gd name="T28" fmla="*/ 130 w 253"/>
                <a:gd name="T29" fmla="*/ 187 h 351"/>
                <a:gd name="T30" fmla="*/ 129 w 253"/>
                <a:gd name="T31" fmla="*/ 187 h 351"/>
                <a:gd name="T32" fmla="*/ 128 w 253"/>
                <a:gd name="T33" fmla="*/ 187 h 351"/>
                <a:gd name="T34" fmla="*/ 128 w 253"/>
                <a:gd name="T35" fmla="*/ 186 h 351"/>
                <a:gd name="T36" fmla="*/ 116 w 253"/>
                <a:gd name="T37" fmla="*/ 150 h 351"/>
                <a:gd name="T38" fmla="*/ 128 w 253"/>
                <a:gd name="T39" fmla="*/ 163 h 351"/>
                <a:gd name="T40" fmla="*/ 169 w 253"/>
                <a:gd name="T41" fmla="*/ 193 h 351"/>
                <a:gd name="T42" fmla="*/ 236 w 253"/>
                <a:gd name="T43" fmla="*/ 200 h 351"/>
                <a:gd name="T44" fmla="*/ 204 w 253"/>
                <a:gd name="T45" fmla="*/ 13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3" h="351">
                  <a:moveTo>
                    <a:pt x="204" y="131"/>
                  </a:moveTo>
                  <a:cubicBezTo>
                    <a:pt x="176" y="119"/>
                    <a:pt x="136" y="119"/>
                    <a:pt x="110" y="138"/>
                  </a:cubicBezTo>
                  <a:cubicBezTo>
                    <a:pt x="109" y="135"/>
                    <a:pt x="108" y="133"/>
                    <a:pt x="107" y="131"/>
                  </a:cubicBezTo>
                  <a:cubicBezTo>
                    <a:pt x="100" y="113"/>
                    <a:pt x="91" y="95"/>
                    <a:pt x="81" y="78"/>
                  </a:cubicBezTo>
                  <a:cubicBezTo>
                    <a:pt x="62" y="46"/>
                    <a:pt x="36" y="16"/>
                    <a:pt x="1" y="1"/>
                  </a:cubicBezTo>
                  <a:cubicBezTo>
                    <a:pt x="1" y="0"/>
                    <a:pt x="0" y="1"/>
                    <a:pt x="1" y="2"/>
                  </a:cubicBezTo>
                  <a:cubicBezTo>
                    <a:pt x="34" y="24"/>
                    <a:pt x="61" y="51"/>
                    <a:pt x="80" y="86"/>
                  </a:cubicBezTo>
                  <a:cubicBezTo>
                    <a:pt x="90" y="103"/>
                    <a:pt x="98" y="120"/>
                    <a:pt x="106" y="138"/>
                  </a:cubicBezTo>
                  <a:cubicBezTo>
                    <a:pt x="112" y="154"/>
                    <a:pt x="118" y="172"/>
                    <a:pt x="126" y="187"/>
                  </a:cubicBezTo>
                  <a:cubicBezTo>
                    <a:pt x="126" y="188"/>
                    <a:pt x="126" y="188"/>
                    <a:pt x="127" y="188"/>
                  </a:cubicBezTo>
                  <a:cubicBezTo>
                    <a:pt x="108" y="212"/>
                    <a:pt x="107" y="251"/>
                    <a:pt x="112" y="279"/>
                  </a:cubicBezTo>
                  <a:cubicBezTo>
                    <a:pt x="117" y="309"/>
                    <a:pt x="133" y="343"/>
                    <a:pt x="167" y="349"/>
                  </a:cubicBezTo>
                  <a:cubicBezTo>
                    <a:pt x="182" y="351"/>
                    <a:pt x="199" y="350"/>
                    <a:pt x="208" y="336"/>
                  </a:cubicBezTo>
                  <a:cubicBezTo>
                    <a:pt x="216" y="322"/>
                    <a:pt x="216" y="305"/>
                    <a:pt x="213" y="290"/>
                  </a:cubicBezTo>
                  <a:cubicBezTo>
                    <a:pt x="203" y="244"/>
                    <a:pt x="168" y="212"/>
                    <a:pt x="130" y="187"/>
                  </a:cubicBezTo>
                  <a:cubicBezTo>
                    <a:pt x="130" y="187"/>
                    <a:pt x="129" y="187"/>
                    <a:pt x="129" y="187"/>
                  </a:cubicBezTo>
                  <a:cubicBezTo>
                    <a:pt x="129" y="187"/>
                    <a:pt x="128" y="187"/>
                    <a:pt x="128" y="187"/>
                  </a:cubicBezTo>
                  <a:cubicBezTo>
                    <a:pt x="128" y="187"/>
                    <a:pt x="128" y="186"/>
                    <a:pt x="128" y="186"/>
                  </a:cubicBezTo>
                  <a:cubicBezTo>
                    <a:pt x="125" y="174"/>
                    <a:pt x="121" y="162"/>
                    <a:pt x="116" y="150"/>
                  </a:cubicBezTo>
                  <a:cubicBezTo>
                    <a:pt x="119" y="155"/>
                    <a:pt x="124" y="159"/>
                    <a:pt x="128" y="163"/>
                  </a:cubicBezTo>
                  <a:cubicBezTo>
                    <a:pt x="140" y="174"/>
                    <a:pt x="154" y="185"/>
                    <a:pt x="169" y="193"/>
                  </a:cubicBezTo>
                  <a:cubicBezTo>
                    <a:pt x="184" y="202"/>
                    <a:pt x="222" y="223"/>
                    <a:pt x="236" y="200"/>
                  </a:cubicBezTo>
                  <a:cubicBezTo>
                    <a:pt x="253" y="173"/>
                    <a:pt x="229" y="141"/>
                    <a:pt x="204" y="131"/>
                  </a:cubicBezTo>
                  <a:close/>
                </a:path>
              </a:pathLst>
            </a:custGeom>
            <a:solidFill>
              <a:srgbClr val="317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1" name="Freeform 52"/>
            <p:cNvSpPr>
              <a:spLocks/>
            </p:cNvSpPr>
            <p:nvPr/>
          </p:nvSpPr>
          <p:spPr bwMode="auto">
            <a:xfrm flipH="1">
              <a:off x="3647634" y="2150268"/>
              <a:ext cx="241300" cy="363538"/>
            </a:xfrm>
            <a:custGeom>
              <a:avLst/>
              <a:gdLst>
                <a:gd name="T0" fmla="*/ 85 w 88"/>
                <a:gd name="T1" fmla="*/ 88 h 132"/>
                <a:gd name="T2" fmla="*/ 34 w 88"/>
                <a:gd name="T3" fmla="*/ 81 h 132"/>
                <a:gd name="T4" fmla="*/ 17 w 88"/>
                <a:gd name="T5" fmla="*/ 44 h 132"/>
                <a:gd name="T6" fmla="*/ 2 w 88"/>
                <a:gd name="T7" fmla="*/ 1 h 132"/>
                <a:gd name="T8" fmla="*/ 0 w 88"/>
                <a:gd name="T9" fmla="*/ 2 h 132"/>
                <a:gd name="T10" fmla="*/ 15 w 88"/>
                <a:gd name="T11" fmla="*/ 48 h 132"/>
                <a:gd name="T12" fmla="*/ 32 w 88"/>
                <a:gd name="T13" fmla="*/ 84 h 132"/>
                <a:gd name="T14" fmla="*/ 32 w 88"/>
                <a:gd name="T15" fmla="*/ 86 h 132"/>
                <a:gd name="T16" fmla="*/ 28 w 88"/>
                <a:gd name="T17" fmla="*/ 123 h 132"/>
                <a:gd name="T18" fmla="*/ 47 w 88"/>
                <a:gd name="T19" fmla="*/ 112 h 132"/>
                <a:gd name="T20" fmla="*/ 68 w 88"/>
                <a:gd name="T21" fmla="*/ 121 h 132"/>
                <a:gd name="T22" fmla="*/ 70 w 88"/>
                <a:gd name="T23" fmla="*/ 118 h 132"/>
                <a:gd name="T24" fmla="*/ 68 w 88"/>
                <a:gd name="T25" fmla="*/ 103 h 132"/>
                <a:gd name="T26" fmla="*/ 83 w 88"/>
                <a:gd name="T27" fmla="*/ 103 h 132"/>
                <a:gd name="T28" fmla="*/ 85 w 88"/>
                <a:gd name="T29"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85" y="88"/>
                  </a:moveTo>
                  <a:cubicBezTo>
                    <a:pt x="74" y="71"/>
                    <a:pt x="48" y="68"/>
                    <a:pt x="34" y="81"/>
                  </a:cubicBezTo>
                  <a:cubicBezTo>
                    <a:pt x="29" y="69"/>
                    <a:pt x="22" y="56"/>
                    <a:pt x="17" y="44"/>
                  </a:cubicBezTo>
                  <a:cubicBezTo>
                    <a:pt x="11" y="30"/>
                    <a:pt x="7" y="15"/>
                    <a:pt x="2" y="1"/>
                  </a:cubicBezTo>
                  <a:cubicBezTo>
                    <a:pt x="2" y="0"/>
                    <a:pt x="0" y="0"/>
                    <a:pt x="0" y="2"/>
                  </a:cubicBezTo>
                  <a:cubicBezTo>
                    <a:pt x="3" y="18"/>
                    <a:pt x="9" y="33"/>
                    <a:pt x="15" y="48"/>
                  </a:cubicBezTo>
                  <a:cubicBezTo>
                    <a:pt x="20" y="60"/>
                    <a:pt x="25" y="73"/>
                    <a:pt x="32" y="84"/>
                  </a:cubicBezTo>
                  <a:cubicBezTo>
                    <a:pt x="31" y="85"/>
                    <a:pt x="31" y="86"/>
                    <a:pt x="32" y="86"/>
                  </a:cubicBezTo>
                  <a:cubicBezTo>
                    <a:pt x="21" y="95"/>
                    <a:pt x="17" y="113"/>
                    <a:pt x="28" y="123"/>
                  </a:cubicBezTo>
                  <a:cubicBezTo>
                    <a:pt x="38" y="132"/>
                    <a:pt x="45" y="121"/>
                    <a:pt x="47" y="112"/>
                  </a:cubicBezTo>
                  <a:cubicBezTo>
                    <a:pt x="52" y="118"/>
                    <a:pt x="59" y="121"/>
                    <a:pt x="68" y="121"/>
                  </a:cubicBezTo>
                  <a:cubicBezTo>
                    <a:pt x="69" y="121"/>
                    <a:pt x="71" y="119"/>
                    <a:pt x="70" y="118"/>
                  </a:cubicBezTo>
                  <a:cubicBezTo>
                    <a:pt x="70" y="113"/>
                    <a:pt x="70" y="108"/>
                    <a:pt x="68" y="103"/>
                  </a:cubicBezTo>
                  <a:cubicBezTo>
                    <a:pt x="73" y="105"/>
                    <a:pt x="78" y="106"/>
                    <a:pt x="83" y="103"/>
                  </a:cubicBezTo>
                  <a:cubicBezTo>
                    <a:pt x="88" y="100"/>
                    <a:pt x="88" y="92"/>
                    <a:pt x="85" y="88"/>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2" name="Freeform 53"/>
            <p:cNvSpPr>
              <a:spLocks/>
            </p:cNvSpPr>
            <p:nvPr/>
          </p:nvSpPr>
          <p:spPr bwMode="auto">
            <a:xfrm flipH="1">
              <a:off x="3844484" y="2274093"/>
              <a:ext cx="730250" cy="911225"/>
            </a:xfrm>
            <a:custGeom>
              <a:avLst/>
              <a:gdLst>
                <a:gd name="T0" fmla="*/ 213 w 266"/>
                <a:gd name="T1" fmla="*/ 328 h 331"/>
                <a:gd name="T2" fmla="*/ 212 w 266"/>
                <a:gd name="T3" fmla="*/ 326 h 331"/>
                <a:gd name="T4" fmla="*/ 228 w 266"/>
                <a:gd name="T5" fmla="*/ 273 h 331"/>
                <a:gd name="T6" fmla="*/ 223 w 266"/>
                <a:gd name="T7" fmla="*/ 222 h 331"/>
                <a:gd name="T8" fmla="*/ 161 w 266"/>
                <a:gd name="T9" fmla="*/ 175 h 331"/>
                <a:gd name="T10" fmla="*/ 161 w 266"/>
                <a:gd name="T11" fmla="*/ 175 h 331"/>
                <a:gd name="T12" fmla="*/ 94 w 266"/>
                <a:gd name="T13" fmla="*/ 86 h 331"/>
                <a:gd name="T14" fmla="*/ 72 w 266"/>
                <a:gd name="T15" fmla="*/ 59 h 331"/>
                <a:gd name="T16" fmla="*/ 139 w 266"/>
                <a:gd name="T17" fmla="*/ 69 h 331"/>
                <a:gd name="T18" fmla="*/ 179 w 266"/>
                <a:gd name="T19" fmla="*/ 86 h 331"/>
                <a:gd name="T20" fmla="*/ 179 w 266"/>
                <a:gd name="T21" fmla="*/ 87 h 331"/>
                <a:gd name="T22" fmla="*/ 248 w 266"/>
                <a:gd name="T23" fmla="*/ 167 h 331"/>
                <a:gd name="T24" fmla="*/ 250 w 266"/>
                <a:gd name="T25" fmla="*/ 165 h 331"/>
                <a:gd name="T26" fmla="*/ 250 w 266"/>
                <a:gd name="T27" fmla="*/ 164 h 331"/>
                <a:gd name="T28" fmla="*/ 250 w 266"/>
                <a:gd name="T29" fmla="*/ 164 h 331"/>
                <a:gd name="T30" fmla="*/ 183 w 266"/>
                <a:gd name="T31" fmla="*/ 84 h 331"/>
                <a:gd name="T32" fmla="*/ 135 w 266"/>
                <a:gd name="T33" fmla="*/ 64 h 331"/>
                <a:gd name="T34" fmla="*/ 70 w 266"/>
                <a:gd name="T35" fmla="*/ 58 h 331"/>
                <a:gd name="T36" fmla="*/ 49 w 266"/>
                <a:gd name="T37" fmla="*/ 33 h 331"/>
                <a:gd name="T38" fmla="*/ 1 w 266"/>
                <a:gd name="T39" fmla="*/ 0 h 331"/>
                <a:gd name="T40" fmla="*/ 1 w 266"/>
                <a:gd name="T41" fmla="*/ 2 h 331"/>
                <a:gd name="T42" fmla="*/ 52 w 266"/>
                <a:gd name="T43" fmla="*/ 43 h 331"/>
                <a:gd name="T44" fmla="*/ 67 w 266"/>
                <a:gd name="T45" fmla="*/ 59 h 331"/>
                <a:gd name="T46" fmla="*/ 67 w 266"/>
                <a:gd name="T47" fmla="*/ 60 h 331"/>
                <a:gd name="T48" fmla="*/ 67 w 266"/>
                <a:gd name="T49" fmla="*/ 60 h 331"/>
                <a:gd name="T50" fmla="*/ 95 w 266"/>
                <a:gd name="T51" fmla="*/ 92 h 331"/>
                <a:gd name="T52" fmla="*/ 101 w 266"/>
                <a:gd name="T53" fmla="*/ 132 h 331"/>
                <a:gd name="T54" fmla="*/ 101 w 266"/>
                <a:gd name="T55" fmla="*/ 140 h 331"/>
                <a:gd name="T56" fmla="*/ 100 w 266"/>
                <a:gd name="T57" fmla="*/ 140 h 331"/>
                <a:gd name="T58" fmla="*/ 83 w 266"/>
                <a:gd name="T59" fmla="*/ 198 h 331"/>
                <a:gd name="T60" fmla="*/ 88 w 266"/>
                <a:gd name="T61" fmla="*/ 234 h 331"/>
                <a:gd name="T62" fmla="*/ 89 w 266"/>
                <a:gd name="T63" fmla="*/ 268 h 331"/>
                <a:gd name="T64" fmla="*/ 92 w 266"/>
                <a:gd name="T65" fmla="*/ 268 h 331"/>
                <a:gd name="T66" fmla="*/ 92 w 266"/>
                <a:gd name="T67" fmla="*/ 266 h 331"/>
                <a:gd name="T68" fmla="*/ 105 w 266"/>
                <a:gd name="T69" fmla="*/ 142 h 331"/>
                <a:gd name="T70" fmla="*/ 104 w 266"/>
                <a:gd name="T71" fmla="*/ 129 h 331"/>
                <a:gd name="T72" fmla="*/ 98 w 266"/>
                <a:gd name="T73" fmla="*/ 96 h 331"/>
                <a:gd name="T74" fmla="*/ 144 w 266"/>
                <a:gd name="T75" fmla="*/ 157 h 331"/>
                <a:gd name="T76" fmla="*/ 158 w 266"/>
                <a:gd name="T77" fmla="*/ 179 h 331"/>
                <a:gd name="T78" fmla="*/ 168 w 266"/>
                <a:gd name="T79" fmla="*/ 252 h 331"/>
                <a:gd name="T80" fmla="*/ 190 w 266"/>
                <a:gd name="T81" fmla="*/ 289 h 331"/>
                <a:gd name="T82" fmla="*/ 210 w 266"/>
                <a:gd name="T83" fmla="*/ 329 h 331"/>
                <a:gd name="T84" fmla="*/ 213 w 266"/>
                <a:gd name="T85" fmla="*/ 328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6" h="331">
                  <a:moveTo>
                    <a:pt x="213" y="328"/>
                  </a:moveTo>
                  <a:cubicBezTo>
                    <a:pt x="213" y="327"/>
                    <a:pt x="212" y="327"/>
                    <a:pt x="212" y="326"/>
                  </a:cubicBezTo>
                  <a:cubicBezTo>
                    <a:pt x="222" y="311"/>
                    <a:pt x="226" y="290"/>
                    <a:pt x="228" y="273"/>
                  </a:cubicBezTo>
                  <a:cubicBezTo>
                    <a:pt x="230" y="256"/>
                    <a:pt x="230" y="237"/>
                    <a:pt x="223" y="222"/>
                  </a:cubicBezTo>
                  <a:cubicBezTo>
                    <a:pt x="213" y="199"/>
                    <a:pt x="189" y="169"/>
                    <a:pt x="161" y="175"/>
                  </a:cubicBezTo>
                  <a:cubicBezTo>
                    <a:pt x="161" y="175"/>
                    <a:pt x="161" y="175"/>
                    <a:pt x="161" y="175"/>
                  </a:cubicBezTo>
                  <a:cubicBezTo>
                    <a:pt x="142" y="143"/>
                    <a:pt x="118" y="113"/>
                    <a:pt x="94" y="86"/>
                  </a:cubicBezTo>
                  <a:cubicBezTo>
                    <a:pt x="87" y="77"/>
                    <a:pt x="79" y="68"/>
                    <a:pt x="72" y="59"/>
                  </a:cubicBezTo>
                  <a:cubicBezTo>
                    <a:pt x="94" y="54"/>
                    <a:pt x="118" y="62"/>
                    <a:pt x="139" y="69"/>
                  </a:cubicBezTo>
                  <a:cubicBezTo>
                    <a:pt x="153" y="74"/>
                    <a:pt x="166" y="79"/>
                    <a:pt x="179" y="86"/>
                  </a:cubicBezTo>
                  <a:cubicBezTo>
                    <a:pt x="179" y="86"/>
                    <a:pt x="179" y="87"/>
                    <a:pt x="179" y="87"/>
                  </a:cubicBezTo>
                  <a:cubicBezTo>
                    <a:pt x="178" y="127"/>
                    <a:pt x="224" y="143"/>
                    <a:pt x="248" y="167"/>
                  </a:cubicBezTo>
                  <a:cubicBezTo>
                    <a:pt x="249" y="168"/>
                    <a:pt x="251" y="166"/>
                    <a:pt x="250" y="165"/>
                  </a:cubicBezTo>
                  <a:cubicBezTo>
                    <a:pt x="250" y="165"/>
                    <a:pt x="250" y="164"/>
                    <a:pt x="250" y="164"/>
                  </a:cubicBezTo>
                  <a:cubicBezTo>
                    <a:pt x="250" y="164"/>
                    <a:pt x="250" y="164"/>
                    <a:pt x="250" y="164"/>
                  </a:cubicBezTo>
                  <a:cubicBezTo>
                    <a:pt x="266" y="128"/>
                    <a:pt x="223" y="69"/>
                    <a:pt x="183" y="84"/>
                  </a:cubicBezTo>
                  <a:cubicBezTo>
                    <a:pt x="168" y="75"/>
                    <a:pt x="151" y="69"/>
                    <a:pt x="135" y="64"/>
                  </a:cubicBezTo>
                  <a:cubicBezTo>
                    <a:pt x="116" y="58"/>
                    <a:pt x="90" y="50"/>
                    <a:pt x="70" y="58"/>
                  </a:cubicBezTo>
                  <a:cubicBezTo>
                    <a:pt x="63" y="49"/>
                    <a:pt x="56" y="41"/>
                    <a:pt x="49" y="33"/>
                  </a:cubicBezTo>
                  <a:cubicBezTo>
                    <a:pt x="36" y="20"/>
                    <a:pt x="20" y="3"/>
                    <a:pt x="1" y="0"/>
                  </a:cubicBezTo>
                  <a:cubicBezTo>
                    <a:pt x="1" y="0"/>
                    <a:pt x="0" y="1"/>
                    <a:pt x="1" y="2"/>
                  </a:cubicBezTo>
                  <a:cubicBezTo>
                    <a:pt x="22" y="11"/>
                    <a:pt x="38" y="26"/>
                    <a:pt x="52" y="43"/>
                  </a:cubicBezTo>
                  <a:cubicBezTo>
                    <a:pt x="57" y="48"/>
                    <a:pt x="62" y="54"/>
                    <a:pt x="67" y="59"/>
                  </a:cubicBezTo>
                  <a:cubicBezTo>
                    <a:pt x="66" y="59"/>
                    <a:pt x="67" y="60"/>
                    <a:pt x="67" y="60"/>
                  </a:cubicBezTo>
                  <a:cubicBezTo>
                    <a:pt x="67" y="60"/>
                    <a:pt x="67" y="60"/>
                    <a:pt x="67" y="60"/>
                  </a:cubicBezTo>
                  <a:cubicBezTo>
                    <a:pt x="77" y="70"/>
                    <a:pt x="86" y="81"/>
                    <a:pt x="95" y="92"/>
                  </a:cubicBezTo>
                  <a:cubicBezTo>
                    <a:pt x="98" y="105"/>
                    <a:pt x="101" y="118"/>
                    <a:pt x="101" y="132"/>
                  </a:cubicBezTo>
                  <a:cubicBezTo>
                    <a:pt x="101" y="135"/>
                    <a:pt x="101" y="137"/>
                    <a:pt x="101" y="140"/>
                  </a:cubicBezTo>
                  <a:cubicBezTo>
                    <a:pt x="101" y="140"/>
                    <a:pt x="101" y="140"/>
                    <a:pt x="100" y="140"/>
                  </a:cubicBezTo>
                  <a:cubicBezTo>
                    <a:pt x="84" y="155"/>
                    <a:pt x="81" y="177"/>
                    <a:pt x="83" y="198"/>
                  </a:cubicBezTo>
                  <a:cubicBezTo>
                    <a:pt x="84" y="210"/>
                    <a:pt x="86" y="222"/>
                    <a:pt x="88" y="234"/>
                  </a:cubicBezTo>
                  <a:cubicBezTo>
                    <a:pt x="89" y="246"/>
                    <a:pt x="89" y="257"/>
                    <a:pt x="89" y="268"/>
                  </a:cubicBezTo>
                  <a:cubicBezTo>
                    <a:pt x="89" y="270"/>
                    <a:pt x="92" y="270"/>
                    <a:pt x="92" y="268"/>
                  </a:cubicBezTo>
                  <a:cubicBezTo>
                    <a:pt x="92" y="267"/>
                    <a:pt x="92" y="266"/>
                    <a:pt x="92" y="266"/>
                  </a:cubicBezTo>
                  <a:cubicBezTo>
                    <a:pt x="111" y="230"/>
                    <a:pt x="153" y="170"/>
                    <a:pt x="105" y="142"/>
                  </a:cubicBezTo>
                  <a:cubicBezTo>
                    <a:pt x="104" y="137"/>
                    <a:pt x="104" y="133"/>
                    <a:pt x="104" y="129"/>
                  </a:cubicBezTo>
                  <a:cubicBezTo>
                    <a:pt x="103" y="118"/>
                    <a:pt x="103" y="106"/>
                    <a:pt x="98" y="96"/>
                  </a:cubicBezTo>
                  <a:cubicBezTo>
                    <a:pt x="115" y="116"/>
                    <a:pt x="130" y="136"/>
                    <a:pt x="144" y="157"/>
                  </a:cubicBezTo>
                  <a:cubicBezTo>
                    <a:pt x="149" y="164"/>
                    <a:pt x="153" y="171"/>
                    <a:pt x="158" y="179"/>
                  </a:cubicBezTo>
                  <a:cubicBezTo>
                    <a:pt x="155" y="204"/>
                    <a:pt x="157" y="229"/>
                    <a:pt x="168" y="252"/>
                  </a:cubicBezTo>
                  <a:cubicBezTo>
                    <a:pt x="174" y="265"/>
                    <a:pt x="182" y="277"/>
                    <a:pt x="190" y="289"/>
                  </a:cubicBezTo>
                  <a:cubicBezTo>
                    <a:pt x="198" y="302"/>
                    <a:pt x="204" y="315"/>
                    <a:pt x="210" y="329"/>
                  </a:cubicBezTo>
                  <a:cubicBezTo>
                    <a:pt x="211" y="331"/>
                    <a:pt x="213" y="330"/>
                    <a:pt x="213" y="328"/>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3" name="Freeform 54"/>
            <p:cNvSpPr>
              <a:spLocks/>
            </p:cNvSpPr>
            <p:nvPr/>
          </p:nvSpPr>
          <p:spPr bwMode="auto">
            <a:xfrm flipH="1">
              <a:off x="4515996" y="2491581"/>
              <a:ext cx="546100" cy="498475"/>
            </a:xfrm>
            <a:custGeom>
              <a:avLst/>
              <a:gdLst>
                <a:gd name="T0" fmla="*/ 145 w 199"/>
                <a:gd name="T1" fmla="*/ 150 h 181"/>
                <a:gd name="T2" fmla="*/ 169 w 199"/>
                <a:gd name="T3" fmla="*/ 142 h 181"/>
                <a:gd name="T4" fmla="*/ 176 w 199"/>
                <a:gd name="T5" fmla="*/ 118 h 181"/>
                <a:gd name="T6" fmla="*/ 184 w 199"/>
                <a:gd name="T7" fmla="*/ 88 h 181"/>
                <a:gd name="T8" fmla="*/ 130 w 199"/>
                <a:gd name="T9" fmla="*/ 107 h 181"/>
                <a:gd name="T10" fmla="*/ 128 w 199"/>
                <a:gd name="T11" fmla="*/ 107 h 181"/>
                <a:gd name="T12" fmla="*/ 128 w 199"/>
                <a:gd name="T13" fmla="*/ 108 h 181"/>
                <a:gd name="T14" fmla="*/ 90 w 199"/>
                <a:gd name="T15" fmla="*/ 87 h 181"/>
                <a:gd name="T16" fmla="*/ 54 w 199"/>
                <a:gd name="T17" fmla="*/ 57 h 181"/>
                <a:gd name="T18" fmla="*/ 25 w 199"/>
                <a:gd name="T19" fmla="*/ 22 h 181"/>
                <a:gd name="T20" fmla="*/ 2 w 199"/>
                <a:gd name="T21" fmla="*/ 0 h 181"/>
                <a:gd name="T22" fmla="*/ 1 w 199"/>
                <a:gd name="T23" fmla="*/ 1 h 181"/>
                <a:gd name="T24" fmla="*/ 59 w 199"/>
                <a:gd name="T25" fmla="*/ 68 h 181"/>
                <a:gd name="T26" fmla="*/ 126 w 199"/>
                <a:gd name="T27" fmla="*/ 111 h 181"/>
                <a:gd name="T28" fmla="*/ 115 w 199"/>
                <a:gd name="T29" fmla="*/ 133 h 181"/>
                <a:gd name="T30" fmla="*/ 111 w 199"/>
                <a:gd name="T31" fmla="*/ 159 h 181"/>
                <a:gd name="T32" fmla="*/ 145 w 199"/>
                <a:gd name="T33" fmla="*/ 15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9" h="181">
                  <a:moveTo>
                    <a:pt x="145" y="150"/>
                  </a:moveTo>
                  <a:cubicBezTo>
                    <a:pt x="153" y="154"/>
                    <a:pt x="164" y="149"/>
                    <a:pt x="169" y="142"/>
                  </a:cubicBezTo>
                  <a:cubicBezTo>
                    <a:pt x="175" y="135"/>
                    <a:pt x="178" y="126"/>
                    <a:pt x="176" y="118"/>
                  </a:cubicBezTo>
                  <a:cubicBezTo>
                    <a:pt x="188" y="114"/>
                    <a:pt x="199" y="96"/>
                    <a:pt x="184" y="88"/>
                  </a:cubicBezTo>
                  <a:cubicBezTo>
                    <a:pt x="164" y="78"/>
                    <a:pt x="144" y="94"/>
                    <a:pt x="130" y="107"/>
                  </a:cubicBezTo>
                  <a:cubicBezTo>
                    <a:pt x="129" y="107"/>
                    <a:pt x="129" y="107"/>
                    <a:pt x="128" y="107"/>
                  </a:cubicBezTo>
                  <a:cubicBezTo>
                    <a:pt x="128" y="107"/>
                    <a:pt x="128" y="108"/>
                    <a:pt x="128" y="108"/>
                  </a:cubicBezTo>
                  <a:cubicBezTo>
                    <a:pt x="115" y="100"/>
                    <a:pt x="102" y="95"/>
                    <a:pt x="90" y="87"/>
                  </a:cubicBezTo>
                  <a:cubicBezTo>
                    <a:pt x="77" y="78"/>
                    <a:pt x="65" y="69"/>
                    <a:pt x="54" y="57"/>
                  </a:cubicBezTo>
                  <a:cubicBezTo>
                    <a:pt x="44" y="46"/>
                    <a:pt x="34" y="34"/>
                    <a:pt x="25" y="22"/>
                  </a:cubicBezTo>
                  <a:cubicBezTo>
                    <a:pt x="18" y="14"/>
                    <a:pt x="11" y="5"/>
                    <a:pt x="2" y="0"/>
                  </a:cubicBezTo>
                  <a:cubicBezTo>
                    <a:pt x="1" y="0"/>
                    <a:pt x="0" y="1"/>
                    <a:pt x="1" y="1"/>
                  </a:cubicBezTo>
                  <a:cubicBezTo>
                    <a:pt x="22" y="22"/>
                    <a:pt x="37" y="47"/>
                    <a:pt x="59" y="68"/>
                  </a:cubicBezTo>
                  <a:cubicBezTo>
                    <a:pt x="78" y="85"/>
                    <a:pt x="101" y="102"/>
                    <a:pt x="126" y="111"/>
                  </a:cubicBezTo>
                  <a:cubicBezTo>
                    <a:pt x="121" y="118"/>
                    <a:pt x="118" y="125"/>
                    <a:pt x="115" y="133"/>
                  </a:cubicBezTo>
                  <a:cubicBezTo>
                    <a:pt x="112" y="141"/>
                    <a:pt x="109" y="151"/>
                    <a:pt x="111" y="159"/>
                  </a:cubicBezTo>
                  <a:cubicBezTo>
                    <a:pt x="118" y="181"/>
                    <a:pt x="140" y="162"/>
                    <a:pt x="145" y="150"/>
                  </a:cubicBezTo>
                  <a:close/>
                </a:path>
              </a:pathLst>
            </a:custGeom>
            <a:solidFill>
              <a:srgbClr val="FF9D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4" name="Freeform 55"/>
            <p:cNvSpPr>
              <a:spLocks/>
            </p:cNvSpPr>
            <p:nvPr/>
          </p:nvSpPr>
          <p:spPr bwMode="auto">
            <a:xfrm flipH="1">
              <a:off x="4636646" y="2458243"/>
              <a:ext cx="307975" cy="201613"/>
            </a:xfrm>
            <a:custGeom>
              <a:avLst/>
              <a:gdLst>
                <a:gd name="T0" fmla="*/ 110 w 112"/>
                <a:gd name="T1" fmla="*/ 6 h 73"/>
                <a:gd name="T2" fmla="*/ 46 w 112"/>
                <a:gd name="T3" fmla="*/ 15 h 73"/>
                <a:gd name="T4" fmla="*/ 1 w 112"/>
                <a:gd name="T5" fmla="*/ 61 h 73"/>
                <a:gd name="T6" fmla="*/ 1 w 112"/>
                <a:gd name="T7" fmla="*/ 61 h 73"/>
                <a:gd name="T8" fmla="*/ 1 w 112"/>
                <a:gd name="T9" fmla="*/ 63 h 73"/>
                <a:gd name="T10" fmla="*/ 1 w 112"/>
                <a:gd name="T11" fmla="*/ 64 h 73"/>
                <a:gd name="T12" fmla="*/ 2 w 112"/>
                <a:gd name="T13" fmla="*/ 64 h 73"/>
                <a:gd name="T14" fmla="*/ 2 w 112"/>
                <a:gd name="T15" fmla="*/ 64 h 73"/>
                <a:gd name="T16" fmla="*/ 66 w 112"/>
                <a:gd name="T17" fmla="*/ 56 h 73"/>
                <a:gd name="T18" fmla="*/ 109 w 112"/>
                <a:gd name="T19" fmla="*/ 9 h 73"/>
                <a:gd name="T20" fmla="*/ 110 w 112"/>
                <a:gd name="T21" fmla="*/ 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3">
                  <a:moveTo>
                    <a:pt x="110" y="6"/>
                  </a:moveTo>
                  <a:cubicBezTo>
                    <a:pt x="89" y="0"/>
                    <a:pt x="64" y="6"/>
                    <a:pt x="46" y="15"/>
                  </a:cubicBezTo>
                  <a:cubicBezTo>
                    <a:pt x="27" y="25"/>
                    <a:pt x="7" y="39"/>
                    <a:pt x="1" y="61"/>
                  </a:cubicBezTo>
                  <a:cubicBezTo>
                    <a:pt x="1" y="61"/>
                    <a:pt x="1" y="61"/>
                    <a:pt x="1" y="61"/>
                  </a:cubicBezTo>
                  <a:cubicBezTo>
                    <a:pt x="0" y="62"/>
                    <a:pt x="1" y="63"/>
                    <a:pt x="1" y="63"/>
                  </a:cubicBezTo>
                  <a:cubicBezTo>
                    <a:pt x="1" y="64"/>
                    <a:pt x="1" y="64"/>
                    <a:pt x="1" y="64"/>
                  </a:cubicBezTo>
                  <a:cubicBezTo>
                    <a:pt x="1" y="64"/>
                    <a:pt x="2" y="64"/>
                    <a:pt x="2" y="64"/>
                  </a:cubicBezTo>
                  <a:cubicBezTo>
                    <a:pt x="2" y="64"/>
                    <a:pt x="2" y="64"/>
                    <a:pt x="2" y="64"/>
                  </a:cubicBezTo>
                  <a:cubicBezTo>
                    <a:pt x="20" y="73"/>
                    <a:pt x="49" y="65"/>
                    <a:pt x="66" y="56"/>
                  </a:cubicBezTo>
                  <a:cubicBezTo>
                    <a:pt x="84" y="47"/>
                    <a:pt x="104" y="30"/>
                    <a:pt x="109" y="9"/>
                  </a:cubicBezTo>
                  <a:cubicBezTo>
                    <a:pt x="111" y="9"/>
                    <a:pt x="112" y="7"/>
                    <a:pt x="110" y="6"/>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5" name="Freeform 56"/>
            <p:cNvSpPr>
              <a:spLocks/>
            </p:cNvSpPr>
            <p:nvPr/>
          </p:nvSpPr>
          <p:spPr bwMode="auto">
            <a:xfrm flipH="1">
              <a:off x="4843021" y="2683668"/>
              <a:ext cx="142875" cy="341313"/>
            </a:xfrm>
            <a:custGeom>
              <a:avLst/>
              <a:gdLst>
                <a:gd name="T0" fmla="*/ 19 w 52"/>
                <a:gd name="T1" fmla="*/ 123 h 124"/>
                <a:gd name="T2" fmla="*/ 47 w 52"/>
                <a:gd name="T3" fmla="*/ 60 h 124"/>
                <a:gd name="T4" fmla="*/ 36 w 52"/>
                <a:gd name="T5" fmla="*/ 2 h 124"/>
                <a:gd name="T6" fmla="*/ 36 w 52"/>
                <a:gd name="T7" fmla="*/ 1 h 124"/>
                <a:gd name="T8" fmla="*/ 36 w 52"/>
                <a:gd name="T9" fmla="*/ 0 h 124"/>
                <a:gd name="T10" fmla="*/ 35 w 52"/>
                <a:gd name="T11" fmla="*/ 1 h 124"/>
                <a:gd name="T12" fmla="*/ 35 w 52"/>
                <a:gd name="T13" fmla="*/ 1 h 124"/>
                <a:gd name="T14" fmla="*/ 13 w 52"/>
                <a:gd name="T15" fmla="*/ 120 h 124"/>
                <a:gd name="T16" fmla="*/ 16 w 52"/>
                <a:gd name="T17" fmla="*/ 121 h 124"/>
                <a:gd name="T18" fmla="*/ 19 w 52"/>
                <a:gd name="T19" fmla="*/ 1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124">
                  <a:moveTo>
                    <a:pt x="19" y="123"/>
                  </a:moveTo>
                  <a:cubicBezTo>
                    <a:pt x="35" y="106"/>
                    <a:pt x="44" y="82"/>
                    <a:pt x="47" y="60"/>
                  </a:cubicBezTo>
                  <a:cubicBezTo>
                    <a:pt x="50" y="42"/>
                    <a:pt x="52" y="14"/>
                    <a:pt x="36" y="2"/>
                  </a:cubicBezTo>
                  <a:cubicBezTo>
                    <a:pt x="36" y="1"/>
                    <a:pt x="36" y="1"/>
                    <a:pt x="36" y="1"/>
                  </a:cubicBezTo>
                  <a:cubicBezTo>
                    <a:pt x="37" y="1"/>
                    <a:pt x="36" y="0"/>
                    <a:pt x="36" y="0"/>
                  </a:cubicBezTo>
                  <a:cubicBezTo>
                    <a:pt x="35" y="0"/>
                    <a:pt x="35" y="1"/>
                    <a:pt x="35" y="1"/>
                  </a:cubicBezTo>
                  <a:cubicBezTo>
                    <a:pt x="35" y="1"/>
                    <a:pt x="35" y="1"/>
                    <a:pt x="35" y="1"/>
                  </a:cubicBezTo>
                  <a:cubicBezTo>
                    <a:pt x="0" y="30"/>
                    <a:pt x="0" y="81"/>
                    <a:pt x="13" y="120"/>
                  </a:cubicBezTo>
                  <a:cubicBezTo>
                    <a:pt x="14" y="121"/>
                    <a:pt x="15" y="122"/>
                    <a:pt x="16" y="121"/>
                  </a:cubicBezTo>
                  <a:cubicBezTo>
                    <a:pt x="16" y="123"/>
                    <a:pt x="18" y="124"/>
                    <a:pt x="19" y="123"/>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6" name="Freeform 57"/>
            <p:cNvSpPr>
              <a:spLocks/>
            </p:cNvSpPr>
            <p:nvPr/>
          </p:nvSpPr>
          <p:spPr bwMode="auto">
            <a:xfrm flipH="1">
              <a:off x="2636396" y="2543968"/>
              <a:ext cx="392113" cy="569913"/>
            </a:xfrm>
            <a:custGeom>
              <a:avLst/>
              <a:gdLst>
                <a:gd name="T0" fmla="*/ 47 w 143"/>
                <a:gd name="T1" fmla="*/ 202 h 207"/>
                <a:gd name="T2" fmla="*/ 68 w 143"/>
                <a:gd name="T3" fmla="*/ 192 h 207"/>
                <a:gd name="T4" fmla="*/ 61 w 143"/>
                <a:gd name="T5" fmla="*/ 176 h 207"/>
                <a:gd name="T6" fmla="*/ 60 w 143"/>
                <a:gd name="T7" fmla="*/ 175 h 207"/>
                <a:gd name="T8" fmla="*/ 58 w 143"/>
                <a:gd name="T9" fmla="*/ 174 h 207"/>
                <a:gd name="T10" fmla="*/ 71 w 143"/>
                <a:gd name="T11" fmla="*/ 131 h 207"/>
                <a:gd name="T12" fmla="*/ 99 w 143"/>
                <a:gd name="T13" fmla="*/ 181 h 207"/>
                <a:gd name="T14" fmla="*/ 94 w 143"/>
                <a:gd name="T15" fmla="*/ 198 h 207"/>
                <a:gd name="T16" fmla="*/ 107 w 143"/>
                <a:gd name="T17" fmla="*/ 203 h 207"/>
                <a:gd name="T18" fmla="*/ 114 w 143"/>
                <a:gd name="T19" fmla="*/ 189 h 207"/>
                <a:gd name="T20" fmla="*/ 104 w 143"/>
                <a:gd name="T21" fmla="*/ 181 h 207"/>
                <a:gd name="T22" fmla="*/ 88 w 143"/>
                <a:gd name="T23" fmla="*/ 153 h 207"/>
                <a:gd name="T24" fmla="*/ 112 w 143"/>
                <a:gd name="T25" fmla="*/ 162 h 207"/>
                <a:gd name="T26" fmla="*/ 121 w 143"/>
                <a:gd name="T27" fmla="*/ 172 h 207"/>
                <a:gd name="T28" fmla="*/ 135 w 143"/>
                <a:gd name="T29" fmla="*/ 168 h 207"/>
                <a:gd name="T30" fmla="*/ 128 w 143"/>
                <a:gd name="T31" fmla="*/ 152 h 207"/>
                <a:gd name="T32" fmla="*/ 112 w 143"/>
                <a:gd name="T33" fmla="*/ 157 h 207"/>
                <a:gd name="T34" fmla="*/ 112 w 143"/>
                <a:gd name="T35" fmla="*/ 157 h 207"/>
                <a:gd name="T36" fmla="*/ 86 w 143"/>
                <a:gd name="T37" fmla="*/ 150 h 207"/>
                <a:gd name="T38" fmla="*/ 62 w 143"/>
                <a:gd name="T39" fmla="*/ 97 h 207"/>
                <a:gd name="T40" fmla="*/ 117 w 143"/>
                <a:gd name="T41" fmla="*/ 119 h 207"/>
                <a:gd name="T42" fmla="*/ 129 w 143"/>
                <a:gd name="T43" fmla="*/ 130 h 207"/>
                <a:gd name="T44" fmla="*/ 143 w 143"/>
                <a:gd name="T45" fmla="*/ 118 h 207"/>
                <a:gd name="T46" fmla="*/ 131 w 143"/>
                <a:gd name="T47" fmla="*/ 102 h 207"/>
                <a:gd name="T48" fmla="*/ 119 w 143"/>
                <a:gd name="T49" fmla="*/ 111 h 207"/>
                <a:gd name="T50" fmla="*/ 117 w 143"/>
                <a:gd name="T51" fmla="*/ 113 h 207"/>
                <a:gd name="T52" fmla="*/ 117 w 143"/>
                <a:gd name="T53" fmla="*/ 115 h 207"/>
                <a:gd name="T54" fmla="*/ 61 w 143"/>
                <a:gd name="T55" fmla="*/ 93 h 207"/>
                <a:gd name="T56" fmla="*/ 47 w 143"/>
                <a:gd name="T57" fmla="*/ 33 h 207"/>
                <a:gd name="T58" fmla="*/ 109 w 143"/>
                <a:gd name="T59" fmla="*/ 60 h 207"/>
                <a:gd name="T60" fmla="*/ 124 w 143"/>
                <a:gd name="T61" fmla="*/ 70 h 207"/>
                <a:gd name="T62" fmla="*/ 135 w 143"/>
                <a:gd name="T63" fmla="*/ 58 h 207"/>
                <a:gd name="T64" fmla="*/ 120 w 143"/>
                <a:gd name="T65" fmla="*/ 44 h 207"/>
                <a:gd name="T66" fmla="*/ 109 w 143"/>
                <a:gd name="T67" fmla="*/ 55 h 207"/>
                <a:gd name="T68" fmla="*/ 47 w 143"/>
                <a:gd name="T69" fmla="*/ 30 h 207"/>
                <a:gd name="T70" fmla="*/ 41 w 143"/>
                <a:gd name="T71" fmla="*/ 1 h 207"/>
                <a:gd name="T72" fmla="*/ 40 w 143"/>
                <a:gd name="T73" fmla="*/ 1 h 207"/>
                <a:gd name="T74" fmla="*/ 47 w 143"/>
                <a:gd name="T75" fmla="*/ 61 h 207"/>
                <a:gd name="T76" fmla="*/ 37 w 143"/>
                <a:gd name="T77" fmla="*/ 91 h 207"/>
                <a:gd name="T78" fmla="*/ 23 w 143"/>
                <a:gd name="T79" fmla="*/ 111 h 207"/>
                <a:gd name="T80" fmla="*/ 17 w 143"/>
                <a:gd name="T81" fmla="*/ 110 h 207"/>
                <a:gd name="T82" fmla="*/ 15 w 143"/>
                <a:gd name="T83" fmla="*/ 110 h 207"/>
                <a:gd name="T84" fmla="*/ 5 w 143"/>
                <a:gd name="T85" fmla="*/ 128 h 207"/>
                <a:gd name="T86" fmla="*/ 27 w 143"/>
                <a:gd name="T87" fmla="*/ 140 h 207"/>
                <a:gd name="T88" fmla="*/ 35 w 143"/>
                <a:gd name="T89" fmla="*/ 119 h 207"/>
                <a:gd name="T90" fmla="*/ 28 w 143"/>
                <a:gd name="T91" fmla="*/ 113 h 207"/>
                <a:gd name="T92" fmla="*/ 49 w 143"/>
                <a:gd name="T93" fmla="*/ 68 h 207"/>
                <a:gd name="T94" fmla="*/ 69 w 143"/>
                <a:gd name="T95" fmla="*/ 126 h 207"/>
                <a:gd name="T96" fmla="*/ 68 w 143"/>
                <a:gd name="T97" fmla="*/ 126 h 207"/>
                <a:gd name="T98" fmla="*/ 53 w 143"/>
                <a:gd name="T99" fmla="*/ 174 h 207"/>
                <a:gd name="T100" fmla="*/ 41 w 143"/>
                <a:gd name="T101" fmla="*/ 184 h 207"/>
                <a:gd name="T102" fmla="*/ 47 w 143"/>
                <a:gd name="T103" fmla="*/ 20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3" h="207">
                  <a:moveTo>
                    <a:pt x="47" y="202"/>
                  </a:moveTo>
                  <a:cubicBezTo>
                    <a:pt x="54" y="207"/>
                    <a:pt x="65" y="199"/>
                    <a:pt x="68" y="192"/>
                  </a:cubicBezTo>
                  <a:cubicBezTo>
                    <a:pt x="70" y="185"/>
                    <a:pt x="67" y="178"/>
                    <a:pt x="61" y="176"/>
                  </a:cubicBezTo>
                  <a:cubicBezTo>
                    <a:pt x="61" y="175"/>
                    <a:pt x="60" y="175"/>
                    <a:pt x="60" y="175"/>
                  </a:cubicBezTo>
                  <a:cubicBezTo>
                    <a:pt x="60" y="175"/>
                    <a:pt x="59" y="175"/>
                    <a:pt x="58" y="174"/>
                  </a:cubicBezTo>
                  <a:cubicBezTo>
                    <a:pt x="66" y="162"/>
                    <a:pt x="71" y="146"/>
                    <a:pt x="71" y="131"/>
                  </a:cubicBezTo>
                  <a:cubicBezTo>
                    <a:pt x="79" y="149"/>
                    <a:pt x="89" y="165"/>
                    <a:pt x="99" y="181"/>
                  </a:cubicBezTo>
                  <a:cubicBezTo>
                    <a:pt x="95" y="185"/>
                    <a:pt x="90" y="192"/>
                    <a:pt x="94" y="198"/>
                  </a:cubicBezTo>
                  <a:cubicBezTo>
                    <a:pt x="96" y="202"/>
                    <a:pt x="102" y="204"/>
                    <a:pt x="107" y="203"/>
                  </a:cubicBezTo>
                  <a:cubicBezTo>
                    <a:pt x="114" y="202"/>
                    <a:pt x="116" y="195"/>
                    <a:pt x="114" y="189"/>
                  </a:cubicBezTo>
                  <a:cubicBezTo>
                    <a:pt x="113" y="183"/>
                    <a:pt x="109" y="180"/>
                    <a:pt x="104" y="181"/>
                  </a:cubicBezTo>
                  <a:cubicBezTo>
                    <a:pt x="98" y="172"/>
                    <a:pt x="93" y="163"/>
                    <a:pt x="88" y="153"/>
                  </a:cubicBezTo>
                  <a:cubicBezTo>
                    <a:pt x="95" y="157"/>
                    <a:pt x="104" y="160"/>
                    <a:pt x="112" y="162"/>
                  </a:cubicBezTo>
                  <a:cubicBezTo>
                    <a:pt x="113" y="166"/>
                    <a:pt x="116" y="170"/>
                    <a:pt x="121" y="172"/>
                  </a:cubicBezTo>
                  <a:cubicBezTo>
                    <a:pt x="126" y="173"/>
                    <a:pt x="132" y="172"/>
                    <a:pt x="135" y="168"/>
                  </a:cubicBezTo>
                  <a:cubicBezTo>
                    <a:pt x="138" y="163"/>
                    <a:pt x="133" y="155"/>
                    <a:pt x="128" y="152"/>
                  </a:cubicBezTo>
                  <a:cubicBezTo>
                    <a:pt x="123" y="149"/>
                    <a:pt x="115" y="151"/>
                    <a:pt x="112" y="157"/>
                  </a:cubicBezTo>
                  <a:cubicBezTo>
                    <a:pt x="112" y="157"/>
                    <a:pt x="112" y="157"/>
                    <a:pt x="112" y="157"/>
                  </a:cubicBezTo>
                  <a:cubicBezTo>
                    <a:pt x="103" y="156"/>
                    <a:pt x="95" y="153"/>
                    <a:pt x="86" y="150"/>
                  </a:cubicBezTo>
                  <a:cubicBezTo>
                    <a:pt x="77" y="133"/>
                    <a:pt x="68" y="116"/>
                    <a:pt x="62" y="97"/>
                  </a:cubicBezTo>
                  <a:cubicBezTo>
                    <a:pt x="76" y="111"/>
                    <a:pt x="98" y="117"/>
                    <a:pt x="117" y="119"/>
                  </a:cubicBezTo>
                  <a:cubicBezTo>
                    <a:pt x="119" y="125"/>
                    <a:pt x="122" y="129"/>
                    <a:pt x="129" y="130"/>
                  </a:cubicBezTo>
                  <a:cubicBezTo>
                    <a:pt x="135" y="130"/>
                    <a:pt x="142" y="125"/>
                    <a:pt x="143" y="118"/>
                  </a:cubicBezTo>
                  <a:cubicBezTo>
                    <a:pt x="143" y="111"/>
                    <a:pt x="139" y="101"/>
                    <a:pt x="131" y="102"/>
                  </a:cubicBezTo>
                  <a:cubicBezTo>
                    <a:pt x="126" y="103"/>
                    <a:pt x="121" y="106"/>
                    <a:pt x="119" y="111"/>
                  </a:cubicBezTo>
                  <a:cubicBezTo>
                    <a:pt x="118" y="111"/>
                    <a:pt x="117" y="112"/>
                    <a:pt x="117" y="113"/>
                  </a:cubicBezTo>
                  <a:cubicBezTo>
                    <a:pt x="117" y="113"/>
                    <a:pt x="117" y="114"/>
                    <a:pt x="117" y="115"/>
                  </a:cubicBezTo>
                  <a:cubicBezTo>
                    <a:pt x="96" y="111"/>
                    <a:pt x="77" y="108"/>
                    <a:pt x="61" y="93"/>
                  </a:cubicBezTo>
                  <a:cubicBezTo>
                    <a:pt x="55" y="73"/>
                    <a:pt x="51" y="53"/>
                    <a:pt x="47" y="33"/>
                  </a:cubicBezTo>
                  <a:cubicBezTo>
                    <a:pt x="62" y="48"/>
                    <a:pt x="87" y="57"/>
                    <a:pt x="109" y="60"/>
                  </a:cubicBezTo>
                  <a:cubicBezTo>
                    <a:pt x="110" y="67"/>
                    <a:pt x="118" y="72"/>
                    <a:pt x="124" y="70"/>
                  </a:cubicBezTo>
                  <a:cubicBezTo>
                    <a:pt x="130" y="69"/>
                    <a:pt x="134" y="64"/>
                    <a:pt x="135" y="58"/>
                  </a:cubicBezTo>
                  <a:cubicBezTo>
                    <a:pt x="135" y="50"/>
                    <a:pt x="127" y="44"/>
                    <a:pt x="120" y="44"/>
                  </a:cubicBezTo>
                  <a:cubicBezTo>
                    <a:pt x="113" y="45"/>
                    <a:pt x="109" y="50"/>
                    <a:pt x="109" y="55"/>
                  </a:cubicBezTo>
                  <a:cubicBezTo>
                    <a:pt x="87" y="49"/>
                    <a:pt x="65" y="45"/>
                    <a:pt x="47" y="30"/>
                  </a:cubicBezTo>
                  <a:cubicBezTo>
                    <a:pt x="45" y="20"/>
                    <a:pt x="43" y="10"/>
                    <a:pt x="41" y="1"/>
                  </a:cubicBezTo>
                  <a:cubicBezTo>
                    <a:pt x="41" y="0"/>
                    <a:pt x="40" y="0"/>
                    <a:pt x="40" y="1"/>
                  </a:cubicBezTo>
                  <a:cubicBezTo>
                    <a:pt x="41" y="21"/>
                    <a:pt x="43" y="41"/>
                    <a:pt x="47" y="61"/>
                  </a:cubicBezTo>
                  <a:cubicBezTo>
                    <a:pt x="45" y="71"/>
                    <a:pt x="43" y="81"/>
                    <a:pt x="37" y="91"/>
                  </a:cubicBezTo>
                  <a:cubicBezTo>
                    <a:pt x="33" y="98"/>
                    <a:pt x="28" y="104"/>
                    <a:pt x="23" y="111"/>
                  </a:cubicBezTo>
                  <a:cubicBezTo>
                    <a:pt x="21" y="110"/>
                    <a:pt x="19" y="110"/>
                    <a:pt x="17" y="110"/>
                  </a:cubicBezTo>
                  <a:cubicBezTo>
                    <a:pt x="17" y="110"/>
                    <a:pt x="16" y="109"/>
                    <a:pt x="15" y="110"/>
                  </a:cubicBezTo>
                  <a:cubicBezTo>
                    <a:pt x="6" y="111"/>
                    <a:pt x="0" y="120"/>
                    <a:pt x="5" y="128"/>
                  </a:cubicBezTo>
                  <a:cubicBezTo>
                    <a:pt x="9" y="135"/>
                    <a:pt x="19" y="142"/>
                    <a:pt x="27" y="140"/>
                  </a:cubicBezTo>
                  <a:cubicBezTo>
                    <a:pt x="36" y="138"/>
                    <a:pt x="42" y="126"/>
                    <a:pt x="35" y="119"/>
                  </a:cubicBezTo>
                  <a:cubicBezTo>
                    <a:pt x="34" y="116"/>
                    <a:pt x="31" y="114"/>
                    <a:pt x="28" y="113"/>
                  </a:cubicBezTo>
                  <a:cubicBezTo>
                    <a:pt x="38" y="101"/>
                    <a:pt x="47" y="84"/>
                    <a:pt x="49" y="68"/>
                  </a:cubicBezTo>
                  <a:cubicBezTo>
                    <a:pt x="54" y="88"/>
                    <a:pt x="60" y="107"/>
                    <a:pt x="69" y="126"/>
                  </a:cubicBezTo>
                  <a:cubicBezTo>
                    <a:pt x="69" y="126"/>
                    <a:pt x="68" y="126"/>
                    <a:pt x="68" y="126"/>
                  </a:cubicBezTo>
                  <a:cubicBezTo>
                    <a:pt x="67" y="144"/>
                    <a:pt x="60" y="158"/>
                    <a:pt x="53" y="174"/>
                  </a:cubicBezTo>
                  <a:cubicBezTo>
                    <a:pt x="47" y="174"/>
                    <a:pt x="43" y="178"/>
                    <a:pt x="41" y="184"/>
                  </a:cubicBezTo>
                  <a:cubicBezTo>
                    <a:pt x="39" y="190"/>
                    <a:pt x="41" y="199"/>
                    <a:pt x="47" y="202"/>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7" name="Freeform 58"/>
            <p:cNvSpPr>
              <a:spLocks/>
            </p:cNvSpPr>
            <p:nvPr/>
          </p:nvSpPr>
          <p:spPr bwMode="auto">
            <a:xfrm flipH="1">
              <a:off x="3142808" y="1804193"/>
              <a:ext cx="230188" cy="236538"/>
            </a:xfrm>
            <a:custGeom>
              <a:avLst/>
              <a:gdLst>
                <a:gd name="T0" fmla="*/ 73 w 84"/>
                <a:gd name="T1" fmla="*/ 69 h 86"/>
                <a:gd name="T2" fmla="*/ 63 w 84"/>
                <a:gd name="T3" fmla="*/ 53 h 86"/>
                <a:gd name="T4" fmla="*/ 50 w 84"/>
                <a:gd name="T5" fmla="*/ 16 h 86"/>
                <a:gd name="T6" fmla="*/ 41 w 84"/>
                <a:gd name="T7" fmla="*/ 1 h 86"/>
                <a:gd name="T8" fmla="*/ 27 w 84"/>
                <a:gd name="T9" fmla="*/ 9 h 86"/>
                <a:gd name="T10" fmla="*/ 0 w 84"/>
                <a:gd name="T11" fmla="*/ 52 h 86"/>
                <a:gd name="T12" fmla="*/ 0 w 84"/>
                <a:gd name="T13" fmla="*/ 53 h 86"/>
                <a:gd name="T14" fmla="*/ 0 w 84"/>
                <a:gd name="T15" fmla="*/ 53 h 86"/>
                <a:gd name="T16" fmla="*/ 0 w 84"/>
                <a:gd name="T17" fmla="*/ 55 h 86"/>
                <a:gd name="T18" fmla="*/ 1 w 84"/>
                <a:gd name="T19" fmla="*/ 55 h 86"/>
                <a:gd name="T20" fmla="*/ 2 w 84"/>
                <a:gd name="T21" fmla="*/ 55 h 86"/>
                <a:gd name="T22" fmla="*/ 3 w 84"/>
                <a:gd name="T23" fmla="*/ 56 h 86"/>
                <a:gd name="T24" fmla="*/ 3 w 84"/>
                <a:gd name="T25" fmla="*/ 56 h 86"/>
                <a:gd name="T26" fmla="*/ 61 w 84"/>
                <a:gd name="T27" fmla="*/ 80 h 86"/>
                <a:gd name="T28" fmla="*/ 73 w 84"/>
                <a:gd name="T29" fmla="*/ 6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6">
                  <a:moveTo>
                    <a:pt x="73" y="69"/>
                  </a:moveTo>
                  <a:cubicBezTo>
                    <a:pt x="74" y="61"/>
                    <a:pt x="69" y="57"/>
                    <a:pt x="63" y="53"/>
                  </a:cubicBezTo>
                  <a:cubicBezTo>
                    <a:pt x="84" y="42"/>
                    <a:pt x="69" y="11"/>
                    <a:pt x="50" y="16"/>
                  </a:cubicBezTo>
                  <a:cubicBezTo>
                    <a:pt x="49" y="10"/>
                    <a:pt x="47" y="3"/>
                    <a:pt x="41" y="1"/>
                  </a:cubicBezTo>
                  <a:cubicBezTo>
                    <a:pt x="35" y="0"/>
                    <a:pt x="30" y="5"/>
                    <a:pt x="27" y="9"/>
                  </a:cubicBezTo>
                  <a:cubicBezTo>
                    <a:pt x="15" y="22"/>
                    <a:pt x="8" y="37"/>
                    <a:pt x="0" y="52"/>
                  </a:cubicBezTo>
                  <a:cubicBezTo>
                    <a:pt x="0" y="52"/>
                    <a:pt x="0" y="53"/>
                    <a:pt x="0" y="53"/>
                  </a:cubicBezTo>
                  <a:cubicBezTo>
                    <a:pt x="0" y="53"/>
                    <a:pt x="0" y="53"/>
                    <a:pt x="0" y="53"/>
                  </a:cubicBezTo>
                  <a:cubicBezTo>
                    <a:pt x="0" y="54"/>
                    <a:pt x="0" y="54"/>
                    <a:pt x="0" y="55"/>
                  </a:cubicBezTo>
                  <a:cubicBezTo>
                    <a:pt x="1" y="55"/>
                    <a:pt x="1" y="55"/>
                    <a:pt x="1" y="55"/>
                  </a:cubicBezTo>
                  <a:cubicBezTo>
                    <a:pt x="2" y="56"/>
                    <a:pt x="2" y="55"/>
                    <a:pt x="2" y="55"/>
                  </a:cubicBezTo>
                  <a:cubicBezTo>
                    <a:pt x="2" y="55"/>
                    <a:pt x="3" y="56"/>
                    <a:pt x="3" y="56"/>
                  </a:cubicBezTo>
                  <a:cubicBezTo>
                    <a:pt x="3" y="56"/>
                    <a:pt x="3" y="56"/>
                    <a:pt x="3" y="56"/>
                  </a:cubicBezTo>
                  <a:cubicBezTo>
                    <a:pt x="20" y="68"/>
                    <a:pt x="39" y="86"/>
                    <a:pt x="61" y="80"/>
                  </a:cubicBezTo>
                  <a:cubicBezTo>
                    <a:pt x="66" y="79"/>
                    <a:pt x="72" y="74"/>
                    <a:pt x="73" y="69"/>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8" name="Freeform 59"/>
            <p:cNvSpPr>
              <a:spLocks/>
            </p:cNvSpPr>
            <p:nvPr/>
          </p:nvSpPr>
          <p:spPr bwMode="auto">
            <a:xfrm flipH="1">
              <a:off x="3293621" y="1886743"/>
              <a:ext cx="527050" cy="279400"/>
            </a:xfrm>
            <a:custGeom>
              <a:avLst/>
              <a:gdLst>
                <a:gd name="T0" fmla="*/ 175 w 192"/>
                <a:gd name="T1" fmla="*/ 1 h 102"/>
                <a:gd name="T2" fmla="*/ 170 w 192"/>
                <a:gd name="T3" fmla="*/ 9 h 102"/>
                <a:gd name="T4" fmla="*/ 164 w 192"/>
                <a:gd name="T5" fmla="*/ 21 h 102"/>
                <a:gd name="T6" fmla="*/ 164 w 192"/>
                <a:gd name="T7" fmla="*/ 21 h 102"/>
                <a:gd name="T8" fmla="*/ 75 w 192"/>
                <a:gd name="T9" fmla="*/ 42 h 102"/>
                <a:gd name="T10" fmla="*/ 26 w 192"/>
                <a:gd name="T11" fmla="*/ 67 h 102"/>
                <a:gd name="T12" fmla="*/ 0 w 192"/>
                <a:gd name="T13" fmla="*/ 101 h 102"/>
                <a:gd name="T14" fmla="*/ 1 w 192"/>
                <a:gd name="T15" fmla="*/ 102 h 102"/>
                <a:gd name="T16" fmla="*/ 32 w 192"/>
                <a:gd name="T17" fmla="*/ 68 h 102"/>
                <a:gd name="T18" fmla="*/ 82 w 192"/>
                <a:gd name="T19" fmla="*/ 44 h 102"/>
                <a:gd name="T20" fmla="*/ 165 w 192"/>
                <a:gd name="T21" fmla="*/ 26 h 102"/>
                <a:gd name="T22" fmla="*/ 182 w 192"/>
                <a:gd name="T23" fmla="*/ 38 h 102"/>
                <a:gd name="T24" fmla="*/ 185 w 192"/>
                <a:gd name="T25" fmla="*/ 38 h 102"/>
                <a:gd name="T26" fmla="*/ 191 w 192"/>
                <a:gd name="T27" fmla="*/ 16 h 102"/>
                <a:gd name="T28" fmla="*/ 178 w 192"/>
                <a:gd name="T29" fmla="*/ 2 h 102"/>
                <a:gd name="T30" fmla="*/ 175 w 192"/>
                <a:gd name="T31" fmla="*/ 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02">
                  <a:moveTo>
                    <a:pt x="175" y="1"/>
                  </a:moveTo>
                  <a:cubicBezTo>
                    <a:pt x="173" y="4"/>
                    <a:pt x="171" y="7"/>
                    <a:pt x="170" y="9"/>
                  </a:cubicBezTo>
                  <a:cubicBezTo>
                    <a:pt x="168" y="13"/>
                    <a:pt x="166" y="17"/>
                    <a:pt x="164" y="21"/>
                  </a:cubicBezTo>
                  <a:cubicBezTo>
                    <a:pt x="164" y="21"/>
                    <a:pt x="164" y="21"/>
                    <a:pt x="164" y="21"/>
                  </a:cubicBezTo>
                  <a:cubicBezTo>
                    <a:pt x="134" y="23"/>
                    <a:pt x="103" y="32"/>
                    <a:pt x="75" y="42"/>
                  </a:cubicBezTo>
                  <a:cubicBezTo>
                    <a:pt x="58" y="48"/>
                    <a:pt x="41" y="56"/>
                    <a:pt x="26" y="67"/>
                  </a:cubicBezTo>
                  <a:cubicBezTo>
                    <a:pt x="15" y="75"/>
                    <a:pt x="2" y="87"/>
                    <a:pt x="0" y="101"/>
                  </a:cubicBezTo>
                  <a:cubicBezTo>
                    <a:pt x="0" y="102"/>
                    <a:pt x="0" y="102"/>
                    <a:pt x="1" y="102"/>
                  </a:cubicBezTo>
                  <a:cubicBezTo>
                    <a:pt x="10" y="88"/>
                    <a:pt x="18" y="77"/>
                    <a:pt x="32" y="68"/>
                  </a:cubicBezTo>
                  <a:cubicBezTo>
                    <a:pt x="47" y="57"/>
                    <a:pt x="64" y="50"/>
                    <a:pt x="82" y="44"/>
                  </a:cubicBezTo>
                  <a:cubicBezTo>
                    <a:pt x="109" y="35"/>
                    <a:pt x="137" y="31"/>
                    <a:pt x="165" y="26"/>
                  </a:cubicBezTo>
                  <a:cubicBezTo>
                    <a:pt x="170" y="31"/>
                    <a:pt x="176" y="34"/>
                    <a:pt x="182" y="38"/>
                  </a:cubicBezTo>
                  <a:cubicBezTo>
                    <a:pt x="183" y="39"/>
                    <a:pt x="184" y="39"/>
                    <a:pt x="185" y="38"/>
                  </a:cubicBezTo>
                  <a:cubicBezTo>
                    <a:pt x="190" y="32"/>
                    <a:pt x="192" y="24"/>
                    <a:pt x="191" y="16"/>
                  </a:cubicBezTo>
                  <a:cubicBezTo>
                    <a:pt x="189" y="10"/>
                    <a:pt x="184" y="3"/>
                    <a:pt x="178" y="2"/>
                  </a:cubicBezTo>
                  <a:cubicBezTo>
                    <a:pt x="178" y="1"/>
                    <a:pt x="176" y="0"/>
                    <a:pt x="175" y="1"/>
                  </a:cubicBezTo>
                  <a:close/>
                </a:path>
              </a:pathLst>
            </a:custGeom>
            <a:solidFill>
              <a:srgbClr val="7F7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 name="Freeform 60"/>
            <p:cNvSpPr>
              <a:spLocks/>
            </p:cNvSpPr>
            <p:nvPr/>
          </p:nvSpPr>
          <p:spPr bwMode="auto">
            <a:xfrm flipH="1">
              <a:off x="3866708" y="1743868"/>
              <a:ext cx="417513" cy="444500"/>
            </a:xfrm>
            <a:custGeom>
              <a:avLst/>
              <a:gdLst>
                <a:gd name="T0" fmla="*/ 151 w 152"/>
                <a:gd name="T1" fmla="*/ 45 h 162"/>
                <a:gd name="T2" fmla="*/ 133 w 152"/>
                <a:gd name="T3" fmla="*/ 37 h 162"/>
                <a:gd name="T4" fmla="*/ 126 w 152"/>
                <a:gd name="T5" fmla="*/ 51 h 162"/>
                <a:gd name="T6" fmla="*/ 126 w 152"/>
                <a:gd name="T7" fmla="*/ 51 h 162"/>
                <a:gd name="T8" fmla="*/ 126 w 152"/>
                <a:gd name="T9" fmla="*/ 53 h 162"/>
                <a:gd name="T10" fmla="*/ 90 w 152"/>
                <a:gd name="T11" fmla="*/ 69 h 162"/>
                <a:gd name="T12" fmla="*/ 108 w 152"/>
                <a:gd name="T13" fmla="*/ 22 h 162"/>
                <a:gd name="T14" fmla="*/ 122 w 152"/>
                <a:gd name="T15" fmla="*/ 17 h 162"/>
                <a:gd name="T16" fmla="*/ 119 w 152"/>
                <a:gd name="T17" fmla="*/ 5 h 162"/>
                <a:gd name="T18" fmla="*/ 105 w 152"/>
                <a:gd name="T19" fmla="*/ 8 h 162"/>
                <a:gd name="T20" fmla="*/ 105 w 152"/>
                <a:gd name="T21" fmla="*/ 19 h 162"/>
                <a:gd name="T22" fmla="*/ 96 w 152"/>
                <a:gd name="T23" fmla="*/ 45 h 162"/>
                <a:gd name="T24" fmla="*/ 88 w 152"/>
                <a:gd name="T25" fmla="*/ 24 h 162"/>
                <a:gd name="T26" fmla="*/ 90 w 152"/>
                <a:gd name="T27" fmla="*/ 13 h 162"/>
                <a:gd name="T28" fmla="*/ 79 w 152"/>
                <a:gd name="T29" fmla="*/ 6 h 162"/>
                <a:gd name="T30" fmla="*/ 73 w 152"/>
                <a:gd name="T31" fmla="*/ 18 h 162"/>
                <a:gd name="T32" fmla="*/ 85 w 152"/>
                <a:gd name="T33" fmla="*/ 27 h 162"/>
                <a:gd name="T34" fmla="*/ 85 w 152"/>
                <a:gd name="T35" fmla="*/ 27 h 162"/>
                <a:gd name="T36" fmla="*/ 95 w 152"/>
                <a:gd name="T37" fmla="*/ 48 h 162"/>
                <a:gd name="T38" fmla="*/ 73 w 152"/>
                <a:gd name="T39" fmla="*/ 93 h 162"/>
                <a:gd name="T40" fmla="*/ 57 w 152"/>
                <a:gd name="T41" fmla="*/ 44 h 162"/>
                <a:gd name="T42" fmla="*/ 57 w 152"/>
                <a:gd name="T43" fmla="*/ 31 h 162"/>
                <a:gd name="T44" fmla="*/ 42 w 152"/>
                <a:gd name="T45" fmla="*/ 28 h 162"/>
                <a:gd name="T46" fmla="*/ 38 w 152"/>
                <a:gd name="T47" fmla="*/ 45 h 162"/>
                <a:gd name="T48" fmla="*/ 50 w 152"/>
                <a:gd name="T49" fmla="*/ 48 h 162"/>
                <a:gd name="T50" fmla="*/ 53 w 152"/>
                <a:gd name="T51" fmla="*/ 48 h 162"/>
                <a:gd name="T52" fmla="*/ 54 w 152"/>
                <a:gd name="T53" fmla="*/ 47 h 162"/>
                <a:gd name="T54" fmla="*/ 71 w 152"/>
                <a:gd name="T55" fmla="*/ 97 h 162"/>
                <a:gd name="T56" fmla="*/ 38 w 152"/>
                <a:gd name="T57" fmla="*/ 139 h 162"/>
                <a:gd name="T58" fmla="*/ 22 w 152"/>
                <a:gd name="T59" fmla="*/ 83 h 162"/>
                <a:gd name="T60" fmla="*/ 20 w 152"/>
                <a:gd name="T61" fmla="*/ 67 h 162"/>
                <a:gd name="T62" fmla="*/ 6 w 152"/>
                <a:gd name="T63" fmla="*/ 67 h 162"/>
                <a:gd name="T64" fmla="*/ 6 w 152"/>
                <a:gd name="T65" fmla="*/ 84 h 162"/>
                <a:gd name="T66" fmla="*/ 19 w 152"/>
                <a:gd name="T67" fmla="*/ 86 h 162"/>
                <a:gd name="T68" fmla="*/ 36 w 152"/>
                <a:gd name="T69" fmla="*/ 141 h 162"/>
                <a:gd name="T70" fmla="*/ 20 w 152"/>
                <a:gd name="T71" fmla="*/ 161 h 162"/>
                <a:gd name="T72" fmla="*/ 20 w 152"/>
                <a:gd name="T73" fmla="*/ 162 h 162"/>
                <a:gd name="T74" fmla="*/ 56 w 152"/>
                <a:gd name="T75" fmla="*/ 124 h 162"/>
                <a:gd name="T76" fmla="*/ 82 w 152"/>
                <a:gd name="T77" fmla="*/ 114 h 162"/>
                <a:gd name="T78" fmla="*/ 103 w 152"/>
                <a:gd name="T79" fmla="*/ 112 h 162"/>
                <a:gd name="T80" fmla="*/ 107 w 152"/>
                <a:gd name="T81" fmla="*/ 116 h 162"/>
                <a:gd name="T82" fmla="*/ 107 w 152"/>
                <a:gd name="T83" fmla="*/ 118 h 162"/>
                <a:gd name="T84" fmla="*/ 125 w 152"/>
                <a:gd name="T85" fmla="*/ 114 h 162"/>
                <a:gd name="T86" fmla="*/ 121 w 152"/>
                <a:gd name="T87" fmla="*/ 93 h 162"/>
                <a:gd name="T88" fmla="*/ 102 w 152"/>
                <a:gd name="T89" fmla="*/ 99 h 162"/>
                <a:gd name="T90" fmla="*/ 102 w 152"/>
                <a:gd name="T91" fmla="*/ 108 h 162"/>
                <a:gd name="T92" fmla="*/ 61 w 152"/>
                <a:gd name="T93" fmla="*/ 118 h 162"/>
                <a:gd name="T94" fmla="*/ 88 w 152"/>
                <a:gd name="T95" fmla="*/ 73 h 162"/>
                <a:gd name="T96" fmla="*/ 88 w 152"/>
                <a:gd name="T97" fmla="*/ 73 h 162"/>
                <a:gd name="T98" fmla="*/ 129 w 152"/>
                <a:gd name="T99" fmla="*/ 57 h 162"/>
                <a:gd name="T100" fmla="*/ 142 w 152"/>
                <a:gd name="T101" fmla="*/ 60 h 162"/>
                <a:gd name="T102" fmla="*/ 151 w 152"/>
                <a:gd name="T103" fmla="*/ 4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2" h="162">
                  <a:moveTo>
                    <a:pt x="151" y="45"/>
                  </a:moveTo>
                  <a:cubicBezTo>
                    <a:pt x="150" y="38"/>
                    <a:pt x="139" y="35"/>
                    <a:pt x="133" y="37"/>
                  </a:cubicBezTo>
                  <a:cubicBezTo>
                    <a:pt x="127" y="39"/>
                    <a:pt x="124" y="45"/>
                    <a:pt x="126" y="51"/>
                  </a:cubicBezTo>
                  <a:cubicBezTo>
                    <a:pt x="126" y="51"/>
                    <a:pt x="126" y="51"/>
                    <a:pt x="126" y="51"/>
                  </a:cubicBezTo>
                  <a:cubicBezTo>
                    <a:pt x="126" y="52"/>
                    <a:pt x="126" y="53"/>
                    <a:pt x="126" y="53"/>
                  </a:cubicBezTo>
                  <a:cubicBezTo>
                    <a:pt x="114" y="55"/>
                    <a:pt x="100" y="60"/>
                    <a:pt x="90" y="69"/>
                  </a:cubicBezTo>
                  <a:cubicBezTo>
                    <a:pt x="98" y="53"/>
                    <a:pt x="104" y="38"/>
                    <a:pt x="108" y="22"/>
                  </a:cubicBezTo>
                  <a:cubicBezTo>
                    <a:pt x="113" y="23"/>
                    <a:pt x="120" y="22"/>
                    <a:pt x="122" y="17"/>
                  </a:cubicBezTo>
                  <a:cubicBezTo>
                    <a:pt x="123" y="12"/>
                    <a:pt x="122" y="7"/>
                    <a:pt x="119" y="5"/>
                  </a:cubicBezTo>
                  <a:cubicBezTo>
                    <a:pt x="114" y="0"/>
                    <a:pt x="108" y="3"/>
                    <a:pt x="105" y="8"/>
                  </a:cubicBezTo>
                  <a:cubicBezTo>
                    <a:pt x="102" y="12"/>
                    <a:pt x="102" y="16"/>
                    <a:pt x="105" y="19"/>
                  </a:cubicBezTo>
                  <a:cubicBezTo>
                    <a:pt x="102" y="28"/>
                    <a:pt x="99" y="36"/>
                    <a:pt x="96" y="45"/>
                  </a:cubicBezTo>
                  <a:cubicBezTo>
                    <a:pt x="94" y="38"/>
                    <a:pt x="92" y="31"/>
                    <a:pt x="88" y="24"/>
                  </a:cubicBezTo>
                  <a:cubicBezTo>
                    <a:pt x="91" y="21"/>
                    <a:pt x="91" y="16"/>
                    <a:pt x="90" y="13"/>
                  </a:cubicBezTo>
                  <a:cubicBezTo>
                    <a:pt x="88" y="9"/>
                    <a:pt x="84" y="5"/>
                    <a:pt x="79" y="6"/>
                  </a:cubicBezTo>
                  <a:cubicBezTo>
                    <a:pt x="74" y="6"/>
                    <a:pt x="72" y="14"/>
                    <a:pt x="73" y="18"/>
                  </a:cubicBezTo>
                  <a:cubicBezTo>
                    <a:pt x="73" y="24"/>
                    <a:pt x="79" y="28"/>
                    <a:pt x="85" y="27"/>
                  </a:cubicBezTo>
                  <a:cubicBezTo>
                    <a:pt x="85" y="27"/>
                    <a:pt x="85" y="27"/>
                    <a:pt x="85" y="27"/>
                  </a:cubicBezTo>
                  <a:cubicBezTo>
                    <a:pt x="89" y="34"/>
                    <a:pt x="92" y="40"/>
                    <a:pt x="95" y="48"/>
                  </a:cubicBezTo>
                  <a:cubicBezTo>
                    <a:pt x="89" y="64"/>
                    <a:pt x="82" y="79"/>
                    <a:pt x="73" y="93"/>
                  </a:cubicBezTo>
                  <a:cubicBezTo>
                    <a:pt x="74" y="76"/>
                    <a:pt x="66" y="59"/>
                    <a:pt x="57" y="44"/>
                  </a:cubicBezTo>
                  <a:cubicBezTo>
                    <a:pt x="60" y="40"/>
                    <a:pt x="61" y="35"/>
                    <a:pt x="57" y="31"/>
                  </a:cubicBezTo>
                  <a:cubicBezTo>
                    <a:pt x="54" y="26"/>
                    <a:pt x="47" y="24"/>
                    <a:pt x="42" y="28"/>
                  </a:cubicBezTo>
                  <a:cubicBezTo>
                    <a:pt x="37" y="31"/>
                    <a:pt x="33" y="40"/>
                    <a:pt x="38" y="45"/>
                  </a:cubicBezTo>
                  <a:cubicBezTo>
                    <a:pt x="41" y="47"/>
                    <a:pt x="46" y="49"/>
                    <a:pt x="50" y="48"/>
                  </a:cubicBezTo>
                  <a:cubicBezTo>
                    <a:pt x="51" y="49"/>
                    <a:pt x="52" y="49"/>
                    <a:pt x="53" y="48"/>
                  </a:cubicBezTo>
                  <a:cubicBezTo>
                    <a:pt x="53" y="48"/>
                    <a:pt x="54" y="48"/>
                    <a:pt x="54" y="47"/>
                  </a:cubicBezTo>
                  <a:cubicBezTo>
                    <a:pt x="63" y="63"/>
                    <a:pt x="71" y="77"/>
                    <a:pt x="71" y="97"/>
                  </a:cubicBezTo>
                  <a:cubicBezTo>
                    <a:pt x="61" y="112"/>
                    <a:pt x="50" y="125"/>
                    <a:pt x="38" y="139"/>
                  </a:cubicBezTo>
                  <a:cubicBezTo>
                    <a:pt x="40" y="121"/>
                    <a:pt x="32" y="99"/>
                    <a:pt x="22" y="83"/>
                  </a:cubicBezTo>
                  <a:cubicBezTo>
                    <a:pt x="26" y="78"/>
                    <a:pt x="25" y="70"/>
                    <a:pt x="20" y="67"/>
                  </a:cubicBezTo>
                  <a:cubicBezTo>
                    <a:pt x="16" y="64"/>
                    <a:pt x="10" y="64"/>
                    <a:pt x="6" y="67"/>
                  </a:cubicBezTo>
                  <a:cubicBezTo>
                    <a:pt x="0" y="71"/>
                    <a:pt x="1" y="80"/>
                    <a:pt x="6" y="84"/>
                  </a:cubicBezTo>
                  <a:cubicBezTo>
                    <a:pt x="9" y="88"/>
                    <a:pt x="15" y="89"/>
                    <a:pt x="19" y="86"/>
                  </a:cubicBezTo>
                  <a:cubicBezTo>
                    <a:pt x="27" y="104"/>
                    <a:pt x="36" y="120"/>
                    <a:pt x="36" y="141"/>
                  </a:cubicBezTo>
                  <a:cubicBezTo>
                    <a:pt x="31" y="147"/>
                    <a:pt x="25" y="154"/>
                    <a:pt x="20" y="161"/>
                  </a:cubicBezTo>
                  <a:cubicBezTo>
                    <a:pt x="19" y="161"/>
                    <a:pt x="20" y="162"/>
                    <a:pt x="20" y="162"/>
                  </a:cubicBezTo>
                  <a:cubicBezTo>
                    <a:pt x="34" y="150"/>
                    <a:pt x="46" y="138"/>
                    <a:pt x="56" y="124"/>
                  </a:cubicBezTo>
                  <a:cubicBezTo>
                    <a:pt x="65" y="119"/>
                    <a:pt x="73" y="115"/>
                    <a:pt x="82" y="114"/>
                  </a:cubicBezTo>
                  <a:cubicBezTo>
                    <a:pt x="89" y="113"/>
                    <a:pt x="96" y="113"/>
                    <a:pt x="103" y="112"/>
                  </a:cubicBezTo>
                  <a:cubicBezTo>
                    <a:pt x="104" y="113"/>
                    <a:pt x="105" y="115"/>
                    <a:pt x="107" y="116"/>
                  </a:cubicBezTo>
                  <a:cubicBezTo>
                    <a:pt x="106" y="117"/>
                    <a:pt x="106" y="117"/>
                    <a:pt x="107" y="118"/>
                  </a:cubicBezTo>
                  <a:cubicBezTo>
                    <a:pt x="113" y="123"/>
                    <a:pt x="122" y="122"/>
                    <a:pt x="125" y="114"/>
                  </a:cubicBezTo>
                  <a:cubicBezTo>
                    <a:pt x="127" y="108"/>
                    <a:pt x="126" y="98"/>
                    <a:pt x="121" y="93"/>
                  </a:cubicBezTo>
                  <a:cubicBezTo>
                    <a:pt x="114" y="88"/>
                    <a:pt x="103" y="91"/>
                    <a:pt x="102" y="99"/>
                  </a:cubicBezTo>
                  <a:cubicBezTo>
                    <a:pt x="101" y="102"/>
                    <a:pt x="101" y="105"/>
                    <a:pt x="102" y="108"/>
                  </a:cubicBezTo>
                  <a:cubicBezTo>
                    <a:pt x="88" y="107"/>
                    <a:pt x="72" y="111"/>
                    <a:pt x="61" y="118"/>
                  </a:cubicBezTo>
                  <a:cubicBezTo>
                    <a:pt x="71" y="104"/>
                    <a:pt x="80" y="89"/>
                    <a:pt x="88" y="73"/>
                  </a:cubicBezTo>
                  <a:cubicBezTo>
                    <a:pt x="88" y="73"/>
                    <a:pt x="88" y="73"/>
                    <a:pt x="88" y="73"/>
                  </a:cubicBezTo>
                  <a:cubicBezTo>
                    <a:pt x="101" y="64"/>
                    <a:pt x="115" y="61"/>
                    <a:pt x="129" y="57"/>
                  </a:cubicBezTo>
                  <a:cubicBezTo>
                    <a:pt x="132" y="60"/>
                    <a:pt x="138" y="61"/>
                    <a:pt x="142" y="60"/>
                  </a:cubicBezTo>
                  <a:cubicBezTo>
                    <a:pt x="147" y="57"/>
                    <a:pt x="152" y="51"/>
                    <a:pt x="151" y="45"/>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0" name="Freeform 61"/>
            <p:cNvSpPr>
              <a:spLocks/>
            </p:cNvSpPr>
            <p:nvPr/>
          </p:nvSpPr>
          <p:spPr bwMode="auto">
            <a:xfrm flipH="1">
              <a:off x="5506596" y="2859881"/>
              <a:ext cx="703263" cy="387350"/>
            </a:xfrm>
            <a:custGeom>
              <a:avLst/>
              <a:gdLst>
                <a:gd name="T0" fmla="*/ 256 w 257"/>
                <a:gd name="T1" fmla="*/ 42 h 141"/>
                <a:gd name="T2" fmla="*/ 221 w 257"/>
                <a:gd name="T3" fmla="*/ 8 h 141"/>
                <a:gd name="T4" fmla="*/ 157 w 257"/>
                <a:gd name="T5" fmla="*/ 0 h 141"/>
                <a:gd name="T6" fmla="*/ 116 w 257"/>
                <a:gd name="T7" fmla="*/ 3 h 141"/>
                <a:gd name="T8" fmla="*/ 91 w 257"/>
                <a:gd name="T9" fmla="*/ 8 h 141"/>
                <a:gd name="T10" fmla="*/ 90 w 257"/>
                <a:gd name="T11" fmla="*/ 7 h 141"/>
                <a:gd name="T12" fmla="*/ 39 w 257"/>
                <a:gd name="T13" fmla="*/ 35 h 141"/>
                <a:gd name="T14" fmla="*/ 7 w 257"/>
                <a:gd name="T15" fmla="*/ 79 h 141"/>
                <a:gd name="T16" fmla="*/ 8 w 257"/>
                <a:gd name="T17" fmla="*/ 118 h 141"/>
                <a:gd name="T18" fmla="*/ 44 w 257"/>
                <a:gd name="T19" fmla="*/ 119 h 141"/>
                <a:gd name="T20" fmla="*/ 44 w 257"/>
                <a:gd name="T21" fmla="*/ 119 h 141"/>
                <a:gd name="T22" fmla="*/ 60 w 257"/>
                <a:gd name="T23" fmla="*/ 136 h 141"/>
                <a:gd name="T24" fmla="*/ 84 w 257"/>
                <a:gd name="T25" fmla="*/ 124 h 141"/>
                <a:gd name="T26" fmla="*/ 127 w 257"/>
                <a:gd name="T27" fmla="*/ 118 h 141"/>
                <a:gd name="T28" fmla="*/ 154 w 257"/>
                <a:gd name="T29" fmla="*/ 130 h 141"/>
                <a:gd name="T30" fmla="*/ 167 w 257"/>
                <a:gd name="T31" fmla="*/ 107 h 141"/>
                <a:gd name="T32" fmla="*/ 198 w 257"/>
                <a:gd name="T33" fmla="*/ 74 h 141"/>
                <a:gd name="T34" fmla="*/ 225 w 257"/>
                <a:gd name="T35" fmla="*/ 77 h 141"/>
                <a:gd name="T36" fmla="*/ 230 w 257"/>
                <a:gd name="T37" fmla="*/ 53 h 141"/>
                <a:gd name="T38" fmla="*/ 256 w 257"/>
                <a:gd name="T39" fmla="*/ 4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7" h="141">
                  <a:moveTo>
                    <a:pt x="256" y="42"/>
                  </a:moveTo>
                  <a:cubicBezTo>
                    <a:pt x="257" y="23"/>
                    <a:pt x="237" y="13"/>
                    <a:pt x="221" y="8"/>
                  </a:cubicBezTo>
                  <a:cubicBezTo>
                    <a:pt x="201" y="1"/>
                    <a:pt x="178" y="0"/>
                    <a:pt x="157" y="0"/>
                  </a:cubicBezTo>
                  <a:cubicBezTo>
                    <a:pt x="143" y="0"/>
                    <a:pt x="129" y="1"/>
                    <a:pt x="116" y="3"/>
                  </a:cubicBezTo>
                  <a:cubicBezTo>
                    <a:pt x="109" y="4"/>
                    <a:pt x="98" y="5"/>
                    <a:pt x="91" y="8"/>
                  </a:cubicBezTo>
                  <a:cubicBezTo>
                    <a:pt x="91" y="8"/>
                    <a:pt x="91" y="7"/>
                    <a:pt x="90" y="7"/>
                  </a:cubicBezTo>
                  <a:cubicBezTo>
                    <a:pt x="71" y="9"/>
                    <a:pt x="53" y="23"/>
                    <a:pt x="39" y="35"/>
                  </a:cubicBezTo>
                  <a:cubicBezTo>
                    <a:pt x="25" y="47"/>
                    <a:pt x="13" y="62"/>
                    <a:pt x="7" y="79"/>
                  </a:cubicBezTo>
                  <a:cubicBezTo>
                    <a:pt x="4" y="90"/>
                    <a:pt x="0" y="108"/>
                    <a:pt x="8" y="118"/>
                  </a:cubicBezTo>
                  <a:cubicBezTo>
                    <a:pt x="17" y="129"/>
                    <a:pt x="33" y="125"/>
                    <a:pt x="44" y="119"/>
                  </a:cubicBezTo>
                  <a:cubicBezTo>
                    <a:pt x="44" y="119"/>
                    <a:pt x="44" y="119"/>
                    <a:pt x="44" y="119"/>
                  </a:cubicBezTo>
                  <a:cubicBezTo>
                    <a:pt x="43" y="129"/>
                    <a:pt x="51" y="135"/>
                    <a:pt x="60" y="136"/>
                  </a:cubicBezTo>
                  <a:cubicBezTo>
                    <a:pt x="70" y="137"/>
                    <a:pt x="79" y="131"/>
                    <a:pt x="84" y="124"/>
                  </a:cubicBezTo>
                  <a:cubicBezTo>
                    <a:pt x="96" y="140"/>
                    <a:pt x="122" y="141"/>
                    <a:pt x="127" y="118"/>
                  </a:cubicBezTo>
                  <a:cubicBezTo>
                    <a:pt x="134" y="126"/>
                    <a:pt x="144" y="133"/>
                    <a:pt x="154" y="130"/>
                  </a:cubicBezTo>
                  <a:cubicBezTo>
                    <a:pt x="166" y="127"/>
                    <a:pt x="168" y="117"/>
                    <a:pt x="167" y="107"/>
                  </a:cubicBezTo>
                  <a:cubicBezTo>
                    <a:pt x="186" y="124"/>
                    <a:pt x="201" y="94"/>
                    <a:pt x="198" y="74"/>
                  </a:cubicBezTo>
                  <a:cubicBezTo>
                    <a:pt x="206" y="78"/>
                    <a:pt x="217" y="82"/>
                    <a:pt x="225" y="77"/>
                  </a:cubicBezTo>
                  <a:cubicBezTo>
                    <a:pt x="233" y="72"/>
                    <a:pt x="232" y="62"/>
                    <a:pt x="230" y="53"/>
                  </a:cubicBezTo>
                  <a:cubicBezTo>
                    <a:pt x="240" y="57"/>
                    <a:pt x="256" y="55"/>
                    <a:pt x="256" y="42"/>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1" name="Freeform 62"/>
            <p:cNvSpPr>
              <a:spLocks/>
            </p:cNvSpPr>
            <p:nvPr/>
          </p:nvSpPr>
          <p:spPr bwMode="auto">
            <a:xfrm flipH="1">
              <a:off x="5651058" y="2848768"/>
              <a:ext cx="490538" cy="277813"/>
            </a:xfrm>
            <a:custGeom>
              <a:avLst/>
              <a:gdLst>
                <a:gd name="T0" fmla="*/ 163 w 179"/>
                <a:gd name="T1" fmla="*/ 15 h 101"/>
                <a:gd name="T2" fmla="*/ 64 w 179"/>
                <a:gd name="T3" fmla="*/ 6 h 101"/>
                <a:gd name="T4" fmla="*/ 62 w 179"/>
                <a:gd name="T5" fmla="*/ 9 h 101"/>
                <a:gd name="T6" fmla="*/ 2 w 179"/>
                <a:gd name="T7" fmla="*/ 71 h 101"/>
                <a:gd name="T8" fmla="*/ 11 w 179"/>
                <a:gd name="T9" fmla="*/ 94 h 101"/>
                <a:gd name="T10" fmla="*/ 37 w 179"/>
                <a:gd name="T11" fmla="*/ 85 h 101"/>
                <a:gd name="T12" fmla="*/ 68 w 179"/>
                <a:gd name="T13" fmla="*/ 78 h 101"/>
                <a:gd name="T14" fmla="*/ 106 w 179"/>
                <a:gd name="T15" fmla="*/ 70 h 101"/>
                <a:gd name="T16" fmla="*/ 132 w 179"/>
                <a:gd name="T17" fmla="*/ 53 h 101"/>
                <a:gd name="T18" fmla="*/ 152 w 179"/>
                <a:gd name="T19" fmla="*/ 38 h 101"/>
                <a:gd name="T20" fmla="*/ 172 w 179"/>
                <a:gd name="T21" fmla="*/ 36 h 101"/>
                <a:gd name="T22" fmla="*/ 163 w 179"/>
                <a:gd name="T23"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101">
                  <a:moveTo>
                    <a:pt x="163" y="15"/>
                  </a:moveTo>
                  <a:cubicBezTo>
                    <a:pt x="133" y="0"/>
                    <a:pt x="97" y="4"/>
                    <a:pt x="64" y="6"/>
                  </a:cubicBezTo>
                  <a:cubicBezTo>
                    <a:pt x="63" y="6"/>
                    <a:pt x="62" y="8"/>
                    <a:pt x="62" y="9"/>
                  </a:cubicBezTo>
                  <a:cubicBezTo>
                    <a:pt x="37" y="22"/>
                    <a:pt x="10" y="41"/>
                    <a:pt x="2" y="71"/>
                  </a:cubicBezTo>
                  <a:cubicBezTo>
                    <a:pt x="0" y="80"/>
                    <a:pt x="1" y="90"/>
                    <a:pt x="11" y="94"/>
                  </a:cubicBezTo>
                  <a:cubicBezTo>
                    <a:pt x="20" y="98"/>
                    <a:pt x="31" y="91"/>
                    <a:pt x="37" y="85"/>
                  </a:cubicBezTo>
                  <a:cubicBezTo>
                    <a:pt x="43" y="101"/>
                    <a:pt x="60" y="90"/>
                    <a:pt x="68" y="78"/>
                  </a:cubicBezTo>
                  <a:cubicBezTo>
                    <a:pt x="81" y="94"/>
                    <a:pt x="107" y="92"/>
                    <a:pt x="106" y="70"/>
                  </a:cubicBezTo>
                  <a:cubicBezTo>
                    <a:pt x="119" y="80"/>
                    <a:pt x="137" y="66"/>
                    <a:pt x="132" y="53"/>
                  </a:cubicBezTo>
                  <a:cubicBezTo>
                    <a:pt x="143" y="58"/>
                    <a:pt x="156" y="49"/>
                    <a:pt x="152" y="38"/>
                  </a:cubicBezTo>
                  <a:cubicBezTo>
                    <a:pt x="159" y="40"/>
                    <a:pt x="167" y="41"/>
                    <a:pt x="172" y="36"/>
                  </a:cubicBezTo>
                  <a:cubicBezTo>
                    <a:pt x="179" y="29"/>
                    <a:pt x="169" y="18"/>
                    <a:pt x="163" y="15"/>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2" name="Freeform 63"/>
            <p:cNvSpPr>
              <a:spLocks/>
            </p:cNvSpPr>
            <p:nvPr/>
          </p:nvSpPr>
          <p:spPr bwMode="auto">
            <a:xfrm flipH="1">
              <a:off x="5012883" y="2604293"/>
              <a:ext cx="468313" cy="409575"/>
            </a:xfrm>
            <a:custGeom>
              <a:avLst/>
              <a:gdLst>
                <a:gd name="T0" fmla="*/ 130 w 171"/>
                <a:gd name="T1" fmla="*/ 147 h 149"/>
                <a:gd name="T2" fmla="*/ 136 w 171"/>
                <a:gd name="T3" fmla="*/ 128 h 149"/>
                <a:gd name="T4" fmla="*/ 122 w 171"/>
                <a:gd name="T5" fmla="*/ 122 h 149"/>
                <a:gd name="T6" fmla="*/ 121 w 171"/>
                <a:gd name="T7" fmla="*/ 122 h 149"/>
                <a:gd name="T8" fmla="*/ 120 w 171"/>
                <a:gd name="T9" fmla="*/ 123 h 149"/>
                <a:gd name="T10" fmla="*/ 100 w 171"/>
                <a:gd name="T11" fmla="*/ 89 h 149"/>
                <a:gd name="T12" fmla="*/ 148 w 171"/>
                <a:gd name="T13" fmla="*/ 102 h 149"/>
                <a:gd name="T14" fmla="*/ 156 w 171"/>
                <a:gd name="T15" fmla="*/ 115 h 149"/>
                <a:gd name="T16" fmla="*/ 167 w 171"/>
                <a:gd name="T17" fmla="*/ 110 h 149"/>
                <a:gd name="T18" fmla="*/ 162 w 171"/>
                <a:gd name="T19" fmla="*/ 97 h 149"/>
                <a:gd name="T20" fmla="*/ 151 w 171"/>
                <a:gd name="T21" fmla="*/ 98 h 149"/>
                <a:gd name="T22" fmla="*/ 124 w 171"/>
                <a:gd name="T23" fmla="*/ 92 h 149"/>
                <a:gd name="T24" fmla="*/ 144 w 171"/>
                <a:gd name="T25" fmla="*/ 82 h 149"/>
                <a:gd name="T26" fmla="*/ 156 w 171"/>
                <a:gd name="T27" fmla="*/ 82 h 149"/>
                <a:gd name="T28" fmla="*/ 162 w 171"/>
                <a:gd name="T29" fmla="*/ 71 h 149"/>
                <a:gd name="T30" fmla="*/ 148 w 171"/>
                <a:gd name="T31" fmla="*/ 66 h 149"/>
                <a:gd name="T32" fmla="*/ 141 w 171"/>
                <a:gd name="T33" fmla="*/ 79 h 149"/>
                <a:gd name="T34" fmla="*/ 141 w 171"/>
                <a:gd name="T35" fmla="*/ 79 h 149"/>
                <a:gd name="T36" fmla="*/ 121 w 171"/>
                <a:gd name="T37" fmla="*/ 91 h 149"/>
                <a:gd name="T38" fmla="*/ 74 w 171"/>
                <a:gd name="T39" fmla="*/ 74 h 149"/>
                <a:gd name="T40" fmla="*/ 121 w 171"/>
                <a:gd name="T41" fmla="*/ 53 h 149"/>
                <a:gd name="T42" fmla="*/ 134 w 171"/>
                <a:gd name="T43" fmla="*/ 52 h 149"/>
                <a:gd name="T44" fmla="*/ 136 w 171"/>
                <a:gd name="T45" fmla="*/ 36 h 149"/>
                <a:gd name="T46" fmla="*/ 118 w 171"/>
                <a:gd name="T47" fmla="*/ 34 h 149"/>
                <a:gd name="T48" fmla="*/ 117 w 171"/>
                <a:gd name="T49" fmla="*/ 47 h 149"/>
                <a:gd name="T50" fmla="*/ 116 w 171"/>
                <a:gd name="T51" fmla="*/ 50 h 149"/>
                <a:gd name="T52" fmla="*/ 117 w 171"/>
                <a:gd name="T53" fmla="*/ 51 h 149"/>
                <a:gd name="T54" fmla="*/ 70 w 171"/>
                <a:gd name="T55" fmla="*/ 73 h 149"/>
                <a:gd name="T56" fmla="*/ 25 w 171"/>
                <a:gd name="T57" fmla="*/ 45 h 149"/>
                <a:gd name="T58" fmla="*/ 79 w 171"/>
                <a:gd name="T59" fmla="*/ 23 h 149"/>
                <a:gd name="T60" fmla="*/ 94 w 171"/>
                <a:gd name="T61" fmla="*/ 20 h 149"/>
                <a:gd name="T62" fmla="*/ 93 w 171"/>
                <a:gd name="T63" fmla="*/ 5 h 149"/>
                <a:gd name="T64" fmla="*/ 75 w 171"/>
                <a:gd name="T65" fmla="*/ 7 h 149"/>
                <a:gd name="T66" fmla="*/ 76 w 171"/>
                <a:gd name="T67" fmla="*/ 20 h 149"/>
                <a:gd name="T68" fmla="*/ 23 w 171"/>
                <a:gd name="T69" fmla="*/ 43 h 149"/>
                <a:gd name="T70" fmla="*/ 1 w 171"/>
                <a:gd name="T71" fmla="*/ 29 h 149"/>
                <a:gd name="T72" fmla="*/ 0 w 171"/>
                <a:gd name="T73" fmla="*/ 30 h 149"/>
                <a:gd name="T74" fmla="*/ 42 w 171"/>
                <a:gd name="T75" fmla="*/ 61 h 149"/>
                <a:gd name="T76" fmla="*/ 54 w 171"/>
                <a:gd name="T77" fmla="*/ 86 h 149"/>
                <a:gd name="T78" fmla="*/ 59 w 171"/>
                <a:gd name="T79" fmla="*/ 107 h 149"/>
                <a:gd name="T80" fmla="*/ 55 w 171"/>
                <a:gd name="T81" fmla="*/ 111 h 149"/>
                <a:gd name="T82" fmla="*/ 53 w 171"/>
                <a:gd name="T83" fmla="*/ 111 h 149"/>
                <a:gd name="T84" fmla="*/ 59 w 171"/>
                <a:gd name="T85" fmla="*/ 129 h 149"/>
                <a:gd name="T86" fmla="*/ 79 w 171"/>
                <a:gd name="T87" fmla="*/ 122 h 149"/>
                <a:gd name="T88" fmla="*/ 71 w 171"/>
                <a:gd name="T89" fmla="*/ 104 h 149"/>
                <a:gd name="T90" fmla="*/ 63 w 171"/>
                <a:gd name="T91" fmla="*/ 105 h 149"/>
                <a:gd name="T92" fmla="*/ 48 w 171"/>
                <a:gd name="T93" fmla="*/ 65 h 149"/>
                <a:gd name="T94" fmla="*/ 95 w 171"/>
                <a:gd name="T95" fmla="*/ 87 h 149"/>
                <a:gd name="T96" fmla="*/ 96 w 171"/>
                <a:gd name="T97" fmla="*/ 88 h 149"/>
                <a:gd name="T98" fmla="*/ 116 w 171"/>
                <a:gd name="T99" fmla="*/ 126 h 149"/>
                <a:gd name="T100" fmla="*/ 115 w 171"/>
                <a:gd name="T101" fmla="*/ 140 h 149"/>
                <a:gd name="T102" fmla="*/ 130 w 171"/>
                <a:gd name="T103"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149">
                  <a:moveTo>
                    <a:pt x="130" y="147"/>
                  </a:moveTo>
                  <a:cubicBezTo>
                    <a:pt x="138" y="145"/>
                    <a:pt x="139" y="134"/>
                    <a:pt x="136" y="128"/>
                  </a:cubicBezTo>
                  <a:cubicBezTo>
                    <a:pt x="134" y="122"/>
                    <a:pt x="127" y="120"/>
                    <a:pt x="122" y="122"/>
                  </a:cubicBezTo>
                  <a:cubicBezTo>
                    <a:pt x="122" y="122"/>
                    <a:pt x="121" y="122"/>
                    <a:pt x="121" y="122"/>
                  </a:cubicBezTo>
                  <a:cubicBezTo>
                    <a:pt x="121" y="123"/>
                    <a:pt x="120" y="123"/>
                    <a:pt x="120" y="123"/>
                  </a:cubicBezTo>
                  <a:cubicBezTo>
                    <a:pt x="116" y="111"/>
                    <a:pt x="109" y="98"/>
                    <a:pt x="100" y="89"/>
                  </a:cubicBezTo>
                  <a:cubicBezTo>
                    <a:pt x="116" y="95"/>
                    <a:pt x="132" y="99"/>
                    <a:pt x="148" y="102"/>
                  </a:cubicBezTo>
                  <a:cubicBezTo>
                    <a:pt x="148" y="107"/>
                    <a:pt x="150" y="114"/>
                    <a:pt x="156" y="115"/>
                  </a:cubicBezTo>
                  <a:cubicBezTo>
                    <a:pt x="160" y="116"/>
                    <a:pt x="165" y="114"/>
                    <a:pt x="167" y="110"/>
                  </a:cubicBezTo>
                  <a:cubicBezTo>
                    <a:pt x="171" y="105"/>
                    <a:pt x="167" y="100"/>
                    <a:pt x="162" y="97"/>
                  </a:cubicBezTo>
                  <a:cubicBezTo>
                    <a:pt x="158" y="94"/>
                    <a:pt x="154" y="95"/>
                    <a:pt x="151" y="98"/>
                  </a:cubicBezTo>
                  <a:cubicBezTo>
                    <a:pt x="142" y="97"/>
                    <a:pt x="133" y="94"/>
                    <a:pt x="124" y="92"/>
                  </a:cubicBezTo>
                  <a:cubicBezTo>
                    <a:pt x="131" y="90"/>
                    <a:pt x="138" y="86"/>
                    <a:pt x="144" y="82"/>
                  </a:cubicBezTo>
                  <a:cubicBezTo>
                    <a:pt x="147" y="84"/>
                    <a:pt x="152" y="84"/>
                    <a:pt x="156" y="82"/>
                  </a:cubicBezTo>
                  <a:cubicBezTo>
                    <a:pt x="159" y="80"/>
                    <a:pt x="163" y="76"/>
                    <a:pt x="162" y="71"/>
                  </a:cubicBezTo>
                  <a:cubicBezTo>
                    <a:pt x="161" y="66"/>
                    <a:pt x="153" y="65"/>
                    <a:pt x="148" y="66"/>
                  </a:cubicBezTo>
                  <a:cubicBezTo>
                    <a:pt x="143" y="67"/>
                    <a:pt x="140" y="74"/>
                    <a:pt x="141" y="79"/>
                  </a:cubicBezTo>
                  <a:cubicBezTo>
                    <a:pt x="141" y="79"/>
                    <a:pt x="141" y="79"/>
                    <a:pt x="141" y="79"/>
                  </a:cubicBezTo>
                  <a:cubicBezTo>
                    <a:pt x="135" y="84"/>
                    <a:pt x="128" y="88"/>
                    <a:pt x="121" y="91"/>
                  </a:cubicBezTo>
                  <a:cubicBezTo>
                    <a:pt x="105" y="87"/>
                    <a:pt x="89" y="82"/>
                    <a:pt x="74" y="74"/>
                  </a:cubicBezTo>
                  <a:cubicBezTo>
                    <a:pt x="91" y="74"/>
                    <a:pt x="108" y="64"/>
                    <a:pt x="121" y="53"/>
                  </a:cubicBezTo>
                  <a:cubicBezTo>
                    <a:pt x="125" y="56"/>
                    <a:pt x="130" y="56"/>
                    <a:pt x="134" y="52"/>
                  </a:cubicBezTo>
                  <a:cubicBezTo>
                    <a:pt x="138" y="48"/>
                    <a:pt x="139" y="41"/>
                    <a:pt x="136" y="36"/>
                  </a:cubicBezTo>
                  <a:cubicBezTo>
                    <a:pt x="132" y="32"/>
                    <a:pt x="123" y="29"/>
                    <a:pt x="118" y="34"/>
                  </a:cubicBezTo>
                  <a:cubicBezTo>
                    <a:pt x="116" y="38"/>
                    <a:pt x="115" y="43"/>
                    <a:pt x="117" y="47"/>
                  </a:cubicBezTo>
                  <a:cubicBezTo>
                    <a:pt x="116" y="48"/>
                    <a:pt x="116" y="49"/>
                    <a:pt x="116" y="50"/>
                  </a:cubicBezTo>
                  <a:cubicBezTo>
                    <a:pt x="117" y="50"/>
                    <a:pt x="117" y="50"/>
                    <a:pt x="117" y="51"/>
                  </a:cubicBezTo>
                  <a:cubicBezTo>
                    <a:pt x="103" y="61"/>
                    <a:pt x="89" y="71"/>
                    <a:pt x="70" y="73"/>
                  </a:cubicBezTo>
                  <a:cubicBezTo>
                    <a:pt x="54" y="65"/>
                    <a:pt x="39" y="55"/>
                    <a:pt x="25" y="45"/>
                  </a:cubicBezTo>
                  <a:cubicBezTo>
                    <a:pt x="43" y="45"/>
                    <a:pt x="64" y="34"/>
                    <a:pt x="79" y="23"/>
                  </a:cubicBezTo>
                  <a:cubicBezTo>
                    <a:pt x="84" y="26"/>
                    <a:pt x="91" y="24"/>
                    <a:pt x="94" y="20"/>
                  </a:cubicBezTo>
                  <a:cubicBezTo>
                    <a:pt x="97" y="15"/>
                    <a:pt x="96" y="9"/>
                    <a:pt x="93" y="5"/>
                  </a:cubicBezTo>
                  <a:cubicBezTo>
                    <a:pt x="88" y="0"/>
                    <a:pt x="80" y="2"/>
                    <a:pt x="75" y="7"/>
                  </a:cubicBezTo>
                  <a:cubicBezTo>
                    <a:pt x="72" y="11"/>
                    <a:pt x="72" y="16"/>
                    <a:pt x="76" y="20"/>
                  </a:cubicBezTo>
                  <a:cubicBezTo>
                    <a:pt x="58" y="30"/>
                    <a:pt x="43" y="41"/>
                    <a:pt x="23" y="43"/>
                  </a:cubicBezTo>
                  <a:cubicBezTo>
                    <a:pt x="15" y="39"/>
                    <a:pt x="8" y="34"/>
                    <a:pt x="1" y="29"/>
                  </a:cubicBezTo>
                  <a:cubicBezTo>
                    <a:pt x="0" y="29"/>
                    <a:pt x="0" y="29"/>
                    <a:pt x="0" y="30"/>
                  </a:cubicBezTo>
                  <a:cubicBezTo>
                    <a:pt x="13" y="42"/>
                    <a:pt x="27" y="52"/>
                    <a:pt x="42" y="61"/>
                  </a:cubicBezTo>
                  <a:cubicBezTo>
                    <a:pt x="47" y="69"/>
                    <a:pt x="52" y="77"/>
                    <a:pt x="54" y="86"/>
                  </a:cubicBezTo>
                  <a:cubicBezTo>
                    <a:pt x="56" y="93"/>
                    <a:pt x="57" y="100"/>
                    <a:pt x="59" y="107"/>
                  </a:cubicBezTo>
                  <a:cubicBezTo>
                    <a:pt x="57" y="108"/>
                    <a:pt x="56" y="109"/>
                    <a:pt x="55" y="111"/>
                  </a:cubicBezTo>
                  <a:cubicBezTo>
                    <a:pt x="54" y="110"/>
                    <a:pt x="54" y="110"/>
                    <a:pt x="53" y="111"/>
                  </a:cubicBezTo>
                  <a:cubicBezTo>
                    <a:pt x="49" y="118"/>
                    <a:pt x="51" y="127"/>
                    <a:pt x="59" y="129"/>
                  </a:cubicBezTo>
                  <a:cubicBezTo>
                    <a:pt x="66" y="130"/>
                    <a:pt x="75" y="128"/>
                    <a:pt x="79" y="122"/>
                  </a:cubicBezTo>
                  <a:cubicBezTo>
                    <a:pt x="83" y="115"/>
                    <a:pt x="80" y="105"/>
                    <a:pt x="71" y="104"/>
                  </a:cubicBezTo>
                  <a:cubicBezTo>
                    <a:pt x="68" y="104"/>
                    <a:pt x="66" y="104"/>
                    <a:pt x="63" y="105"/>
                  </a:cubicBezTo>
                  <a:cubicBezTo>
                    <a:pt x="62" y="91"/>
                    <a:pt x="57" y="76"/>
                    <a:pt x="48" y="65"/>
                  </a:cubicBezTo>
                  <a:cubicBezTo>
                    <a:pt x="63" y="74"/>
                    <a:pt x="79" y="81"/>
                    <a:pt x="95" y="87"/>
                  </a:cubicBezTo>
                  <a:cubicBezTo>
                    <a:pt x="95" y="88"/>
                    <a:pt x="95" y="88"/>
                    <a:pt x="96" y="88"/>
                  </a:cubicBezTo>
                  <a:cubicBezTo>
                    <a:pt x="106" y="99"/>
                    <a:pt x="111" y="112"/>
                    <a:pt x="116" y="126"/>
                  </a:cubicBezTo>
                  <a:cubicBezTo>
                    <a:pt x="113" y="130"/>
                    <a:pt x="113" y="135"/>
                    <a:pt x="115" y="140"/>
                  </a:cubicBezTo>
                  <a:cubicBezTo>
                    <a:pt x="118" y="145"/>
                    <a:pt x="124" y="149"/>
                    <a:pt x="130" y="147"/>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3" name="Freeform 64"/>
            <p:cNvSpPr>
              <a:spLocks/>
            </p:cNvSpPr>
            <p:nvPr/>
          </p:nvSpPr>
          <p:spPr bwMode="auto">
            <a:xfrm flipH="1">
              <a:off x="2569721" y="1756568"/>
              <a:ext cx="1054100" cy="588963"/>
            </a:xfrm>
            <a:custGeom>
              <a:avLst/>
              <a:gdLst>
                <a:gd name="T0" fmla="*/ 309 w 384"/>
                <a:gd name="T1" fmla="*/ 175 h 214"/>
                <a:gd name="T2" fmla="*/ 254 w 384"/>
                <a:gd name="T3" fmla="*/ 134 h 214"/>
                <a:gd name="T4" fmla="*/ 204 w 384"/>
                <a:gd name="T5" fmla="*/ 129 h 214"/>
                <a:gd name="T6" fmla="*/ 186 w 384"/>
                <a:gd name="T7" fmla="*/ 130 h 214"/>
                <a:gd name="T8" fmla="*/ 220 w 384"/>
                <a:gd name="T9" fmla="*/ 112 h 214"/>
                <a:gd name="T10" fmla="*/ 220 w 384"/>
                <a:gd name="T11" fmla="*/ 111 h 214"/>
                <a:gd name="T12" fmla="*/ 221 w 384"/>
                <a:gd name="T13" fmla="*/ 112 h 214"/>
                <a:gd name="T14" fmla="*/ 222 w 384"/>
                <a:gd name="T15" fmla="*/ 112 h 214"/>
                <a:gd name="T16" fmla="*/ 353 w 384"/>
                <a:gd name="T17" fmla="*/ 93 h 214"/>
                <a:gd name="T18" fmla="*/ 380 w 384"/>
                <a:gd name="T19" fmla="*/ 57 h 214"/>
                <a:gd name="T20" fmla="*/ 359 w 384"/>
                <a:gd name="T21" fmla="*/ 19 h 214"/>
                <a:gd name="T22" fmla="*/ 271 w 384"/>
                <a:gd name="T23" fmla="*/ 32 h 214"/>
                <a:gd name="T24" fmla="*/ 220 w 384"/>
                <a:gd name="T25" fmla="*/ 109 h 214"/>
                <a:gd name="T26" fmla="*/ 219 w 384"/>
                <a:gd name="T27" fmla="*/ 109 h 214"/>
                <a:gd name="T28" fmla="*/ 171 w 384"/>
                <a:gd name="T29" fmla="*/ 131 h 214"/>
                <a:gd name="T30" fmla="*/ 117 w 384"/>
                <a:gd name="T31" fmla="*/ 153 h 214"/>
                <a:gd name="T32" fmla="*/ 1 w 384"/>
                <a:gd name="T33" fmla="*/ 160 h 214"/>
                <a:gd name="T34" fmla="*/ 1 w 384"/>
                <a:gd name="T35" fmla="*/ 161 h 214"/>
                <a:gd name="T36" fmla="*/ 112 w 384"/>
                <a:gd name="T37" fmla="*/ 159 h 214"/>
                <a:gd name="T38" fmla="*/ 167 w 384"/>
                <a:gd name="T39" fmla="*/ 138 h 214"/>
                <a:gd name="T40" fmla="*/ 174 w 384"/>
                <a:gd name="T41" fmla="*/ 135 h 214"/>
                <a:gd name="T42" fmla="*/ 238 w 384"/>
                <a:gd name="T43" fmla="*/ 204 h 214"/>
                <a:gd name="T44" fmla="*/ 309 w 384"/>
                <a:gd name="T45" fmla="*/ 17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4" h="214">
                  <a:moveTo>
                    <a:pt x="309" y="175"/>
                  </a:moveTo>
                  <a:cubicBezTo>
                    <a:pt x="314" y="149"/>
                    <a:pt x="272" y="138"/>
                    <a:pt x="254" y="134"/>
                  </a:cubicBezTo>
                  <a:cubicBezTo>
                    <a:pt x="238" y="130"/>
                    <a:pt x="221" y="129"/>
                    <a:pt x="204" y="129"/>
                  </a:cubicBezTo>
                  <a:cubicBezTo>
                    <a:pt x="198" y="129"/>
                    <a:pt x="192" y="129"/>
                    <a:pt x="186" y="130"/>
                  </a:cubicBezTo>
                  <a:cubicBezTo>
                    <a:pt x="198" y="124"/>
                    <a:pt x="209" y="118"/>
                    <a:pt x="220" y="112"/>
                  </a:cubicBezTo>
                  <a:cubicBezTo>
                    <a:pt x="220" y="112"/>
                    <a:pt x="220" y="111"/>
                    <a:pt x="220" y="111"/>
                  </a:cubicBezTo>
                  <a:cubicBezTo>
                    <a:pt x="220" y="111"/>
                    <a:pt x="221" y="112"/>
                    <a:pt x="221" y="112"/>
                  </a:cubicBezTo>
                  <a:cubicBezTo>
                    <a:pt x="221" y="112"/>
                    <a:pt x="221" y="112"/>
                    <a:pt x="222" y="112"/>
                  </a:cubicBezTo>
                  <a:cubicBezTo>
                    <a:pt x="267" y="120"/>
                    <a:pt x="314" y="120"/>
                    <a:pt x="353" y="93"/>
                  </a:cubicBezTo>
                  <a:cubicBezTo>
                    <a:pt x="365" y="84"/>
                    <a:pt x="377" y="72"/>
                    <a:pt x="380" y="57"/>
                  </a:cubicBezTo>
                  <a:cubicBezTo>
                    <a:pt x="384" y="40"/>
                    <a:pt x="372" y="27"/>
                    <a:pt x="359" y="19"/>
                  </a:cubicBezTo>
                  <a:cubicBezTo>
                    <a:pt x="331" y="0"/>
                    <a:pt x="296" y="14"/>
                    <a:pt x="271" y="32"/>
                  </a:cubicBezTo>
                  <a:cubicBezTo>
                    <a:pt x="248" y="50"/>
                    <a:pt x="223" y="79"/>
                    <a:pt x="220" y="109"/>
                  </a:cubicBezTo>
                  <a:cubicBezTo>
                    <a:pt x="220" y="109"/>
                    <a:pt x="220" y="109"/>
                    <a:pt x="219" y="109"/>
                  </a:cubicBezTo>
                  <a:cubicBezTo>
                    <a:pt x="202" y="115"/>
                    <a:pt x="187" y="124"/>
                    <a:pt x="171" y="131"/>
                  </a:cubicBezTo>
                  <a:cubicBezTo>
                    <a:pt x="153" y="139"/>
                    <a:pt x="135" y="147"/>
                    <a:pt x="117" y="153"/>
                  </a:cubicBezTo>
                  <a:cubicBezTo>
                    <a:pt x="78" y="165"/>
                    <a:pt x="41" y="166"/>
                    <a:pt x="1" y="160"/>
                  </a:cubicBezTo>
                  <a:cubicBezTo>
                    <a:pt x="0" y="160"/>
                    <a:pt x="0" y="161"/>
                    <a:pt x="1" y="161"/>
                  </a:cubicBezTo>
                  <a:cubicBezTo>
                    <a:pt x="37" y="173"/>
                    <a:pt x="76" y="169"/>
                    <a:pt x="112" y="159"/>
                  </a:cubicBezTo>
                  <a:cubicBezTo>
                    <a:pt x="131" y="153"/>
                    <a:pt x="149" y="146"/>
                    <a:pt x="167" y="138"/>
                  </a:cubicBezTo>
                  <a:cubicBezTo>
                    <a:pt x="169" y="137"/>
                    <a:pt x="172" y="136"/>
                    <a:pt x="174" y="135"/>
                  </a:cubicBezTo>
                  <a:cubicBezTo>
                    <a:pt x="180" y="167"/>
                    <a:pt x="209" y="193"/>
                    <a:pt x="238" y="204"/>
                  </a:cubicBezTo>
                  <a:cubicBezTo>
                    <a:pt x="263" y="214"/>
                    <a:pt x="302" y="206"/>
                    <a:pt x="309" y="175"/>
                  </a:cubicBezTo>
                  <a:close/>
                </a:path>
              </a:pathLst>
            </a:custGeom>
            <a:solidFill>
              <a:srgbClr val="21B3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4" name="任意多边形 63"/>
            <p:cNvSpPr>
              <a:spLocks/>
            </p:cNvSpPr>
            <p:nvPr/>
          </p:nvSpPr>
          <p:spPr bwMode="auto">
            <a:xfrm flipH="1">
              <a:off x="2279515" y="2151412"/>
              <a:ext cx="3967738" cy="601386"/>
            </a:xfrm>
            <a:custGeom>
              <a:avLst/>
              <a:gdLst>
                <a:gd name="connsiteX0" fmla="*/ 3967738 w 3967738"/>
                <a:gd name="connsiteY0" fmla="*/ 521937 h 601386"/>
                <a:gd name="connsiteX1" fmla="*/ 3926548 w 3967738"/>
                <a:gd name="connsiteY1" fmla="*/ 522431 h 601386"/>
                <a:gd name="connsiteX2" fmla="*/ 3936569 w 3967738"/>
                <a:gd name="connsiteY2" fmla="*/ 524836 h 601386"/>
                <a:gd name="connsiteX3" fmla="*/ 2324394 w 3967738"/>
                <a:gd name="connsiteY3" fmla="*/ 597 h 601386"/>
                <a:gd name="connsiteX4" fmla="*/ 2224728 w 3967738"/>
                <a:gd name="connsiteY4" fmla="*/ 1214 h 601386"/>
                <a:gd name="connsiteX5" fmla="*/ 2092403 w 3967738"/>
                <a:gd name="connsiteY5" fmla="*/ 12310 h 601386"/>
                <a:gd name="connsiteX6" fmla="*/ 1640184 w 3967738"/>
                <a:gd name="connsiteY6" fmla="*/ 119657 h 601386"/>
                <a:gd name="connsiteX7" fmla="*/ 1261964 w 3967738"/>
                <a:gd name="connsiteY7" fmla="*/ 290310 h 601386"/>
                <a:gd name="connsiteX8" fmla="*/ 1256483 w 3967738"/>
                <a:gd name="connsiteY8" fmla="*/ 290310 h 601386"/>
                <a:gd name="connsiteX9" fmla="*/ 294490 w 3967738"/>
                <a:gd name="connsiteY9" fmla="*/ 576567 h 601386"/>
                <a:gd name="connsiteX10" fmla="*/ 91890 w 3967738"/>
                <a:gd name="connsiteY10" fmla="*/ 524270 h 601386"/>
                <a:gd name="connsiteX11" fmla="*/ 0 w 3967738"/>
                <a:gd name="connsiteY11" fmla="*/ 486802 h 601386"/>
                <a:gd name="connsiteX12" fmla="*/ 0 w 3967738"/>
                <a:gd name="connsiteY12" fmla="*/ 500852 h 601386"/>
                <a:gd name="connsiteX13" fmla="*/ 77716 w 3967738"/>
                <a:gd name="connsiteY13" fmla="*/ 534635 h 601386"/>
                <a:gd name="connsiteX14" fmla="*/ 554858 w 3967738"/>
                <a:gd name="connsiteY14" fmla="*/ 593082 h 601386"/>
                <a:gd name="connsiteX15" fmla="*/ 1248261 w 3967738"/>
                <a:gd name="connsiteY15" fmla="*/ 306825 h 601386"/>
                <a:gd name="connsiteX16" fmla="*/ 1725146 w 3967738"/>
                <a:gd name="connsiteY16" fmla="*/ 108647 h 601386"/>
                <a:gd name="connsiteX17" fmla="*/ 2265068 w 3967738"/>
                <a:gd name="connsiteY17" fmla="*/ 15063 h 601386"/>
                <a:gd name="connsiteX18" fmla="*/ 2788546 w 3967738"/>
                <a:gd name="connsiteY18" fmla="*/ 125161 h 601386"/>
                <a:gd name="connsiteX19" fmla="*/ 3210617 w 3967738"/>
                <a:gd name="connsiteY19" fmla="*/ 345359 h 601386"/>
                <a:gd name="connsiteX20" fmla="*/ 3396815 w 3967738"/>
                <a:gd name="connsiteY20" fmla="*/ 433438 h 601386"/>
                <a:gd name="connsiteX21" fmla="*/ 3539265 w 3967738"/>
                <a:gd name="connsiteY21" fmla="*/ 481084 h 601386"/>
                <a:gd name="connsiteX22" fmla="*/ 3542119 w 3967738"/>
                <a:gd name="connsiteY22" fmla="*/ 466814 h 601386"/>
                <a:gd name="connsiteX23" fmla="*/ 3484689 w 3967738"/>
                <a:gd name="connsiteY23" fmla="*/ 449953 h 601386"/>
                <a:gd name="connsiteX24" fmla="*/ 3051655 w 3967738"/>
                <a:gd name="connsiteY24" fmla="*/ 240765 h 601386"/>
                <a:gd name="connsiteX25" fmla="*/ 2618621 w 3967738"/>
                <a:gd name="connsiteY25" fmla="*/ 45340 h 601386"/>
                <a:gd name="connsiteX26" fmla="*/ 2324394 w 3967738"/>
                <a:gd name="connsiteY26" fmla="*/ 597 h 60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7738" h="601386">
                  <a:moveTo>
                    <a:pt x="3967738" y="521937"/>
                  </a:moveTo>
                  <a:lnTo>
                    <a:pt x="3926548" y="522431"/>
                  </a:lnTo>
                  <a:lnTo>
                    <a:pt x="3936569" y="524836"/>
                  </a:lnTo>
                  <a:close/>
                  <a:moveTo>
                    <a:pt x="2324394" y="597"/>
                  </a:moveTo>
                  <a:cubicBezTo>
                    <a:pt x="2291196" y="-383"/>
                    <a:pt x="2257938" y="-141"/>
                    <a:pt x="2224728" y="1214"/>
                  </a:cubicBezTo>
                  <a:cubicBezTo>
                    <a:pt x="2180448" y="3021"/>
                    <a:pt x="2136254" y="6805"/>
                    <a:pt x="2092403" y="12310"/>
                  </a:cubicBezTo>
                  <a:cubicBezTo>
                    <a:pt x="1938922" y="31577"/>
                    <a:pt x="1785442" y="70112"/>
                    <a:pt x="1640184" y="119657"/>
                  </a:cubicBezTo>
                  <a:cubicBezTo>
                    <a:pt x="1511370" y="166449"/>
                    <a:pt x="1379815" y="218746"/>
                    <a:pt x="1261964" y="290310"/>
                  </a:cubicBezTo>
                  <a:cubicBezTo>
                    <a:pt x="1261964" y="290310"/>
                    <a:pt x="1259224" y="290310"/>
                    <a:pt x="1256483" y="290310"/>
                  </a:cubicBezTo>
                  <a:cubicBezTo>
                    <a:pt x="960485" y="447201"/>
                    <a:pt x="645302" y="628864"/>
                    <a:pt x="294490" y="576567"/>
                  </a:cubicBezTo>
                  <a:cubicBezTo>
                    <a:pt x="224601" y="566245"/>
                    <a:pt x="157282" y="548010"/>
                    <a:pt x="91890" y="524270"/>
                  </a:cubicBezTo>
                  <a:lnTo>
                    <a:pt x="0" y="486802"/>
                  </a:lnTo>
                  <a:lnTo>
                    <a:pt x="0" y="500852"/>
                  </a:lnTo>
                  <a:lnTo>
                    <a:pt x="77716" y="534635"/>
                  </a:lnTo>
                  <a:cubicBezTo>
                    <a:pt x="230596" y="590501"/>
                    <a:pt x="390414" y="615790"/>
                    <a:pt x="554858" y="593082"/>
                  </a:cubicBezTo>
                  <a:cubicBezTo>
                    <a:pt x="804264" y="557300"/>
                    <a:pt x="1034485" y="433438"/>
                    <a:pt x="1248261" y="306825"/>
                  </a:cubicBezTo>
                  <a:cubicBezTo>
                    <a:pt x="1404482" y="229755"/>
                    <a:pt x="1557962" y="160944"/>
                    <a:pt x="1725146" y="108647"/>
                  </a:cubicBezTo>
                  <a:cubicBezTo>
                    <a:pt x="1900552" y="56350"/>
                    <a:pt x="2081440" y="17815"/>
                    <a:pt x="2265068" y="15063"/>
                  </a:cubicBezTo>
                  <a:cubicBezTo>
                    <a:pt x="2445956" y="12310"/>
                    <a:pt x="2624103" y="53597"/>
                    <a:pt x="2788546" y="125161"/>
                  </a:cubicBezTo>
                  <a:cubicBezTo>
                    <a:pt x="2933804" y="188468"/>
                    <a:pt x="3070840" y="271043"/>
                    <a:pt x="3210617" y="345359"/>
                  </a:cubicBezTo>
                  <a:cubicBezTo>
                    <a:pt x="3270913" y="377701"/>
                    <a:pt x="3333093" y="407462"/>
                    <a:pt x="3396815" y="433438"/>
                  </a:cubicBezTo>
                  <a:lnTo>
                    <a:pt x="3539265" y="481084"/>
                  </a:lnTo>
                  <a:lnTo>
                    <a:pt x="3542119" y="466814"/>
                  </a:lnTo>
                  <a:lnTo>
                    <a:pt x="3484689" y="449953"/>
                  </a:lnTo>
                  <a:cubicBezTo>
                    <a:pt x="3331209" y="400409"/>
                    <a:pt x="3191432" y="317835"/>
                    <a:pt x="3051655" y="240765"/>
                  </a:cubicBezTo>
                  <a:cubicBezTo>
                    <a:pt x="2911878" y="163696"/>
                    <a:pt x="2772102" y="92132"/>
                    <a:pt x="2618621" y="45340"/>
                  </a:cubicBezTo>
                  <a:cubicBezTo>
                    <a:pt x="2523038" y="17472"/>
                    <a:pt x="2423987" y="3537"/>
                    <a:pt x="2324394" y="597"/>
                  </a:cubicBezTo>
                  <a:close/>
                </a:path>
              </a:pathLst>
            </a:custGeom>
            <a:solidFill>
              <a:srgbClr val="B3AE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solidFill>
                  <a:prstClr val="black"/>
                </a:solidFill>
              </a:endParaRPr>
            </a:p>
          </p:txBody>
        </p:sp>
        <p:sp>
          <p:nvSpPr>
            <p:cNvPr id="65" name="Freeform 68"/>
            <p:cNvSpPr>
              <a:spLocks/>
            </p:cNvSpPr>
            <p:nvPr/>
          </p:nvSpPr>
          <p:spPr bwMode="auto">
            <a:xfrm flipH="1">
              <a:off x="5798696" y="2694781"/>
              <a:ext cx="304800" cy="333375"/>
            </a:xfrm>
            <a:custGeom>
              <a:avLst/>
              <a:gdLst>
                <a:gd name="T0" fmla="*/ 109 w 111"/>
                <a:gd name="T1" fmla="*/ 75 h 121"/>
                <a:gd name="T2" fmla="*/ 49 w 111"/>
                <a:gd name="T3" fmla="*/ 63 h 121"/>
                <a:gd name="T4" fmla="*/ 3 w 111"/>
                <a:gd name="T5" fmla="*/ 0 h 121"/>
                <a:gd name="T6" fmla="*/ 0 w 111"/>
                <a:gd name="T7" fmla="*/ 2 h 121"/>
                <a:gd name="T8" fmla="*/ 46 w 111"/>
                <a:gd name="T9" fmla="*/ 64 h 121"/>
                <a:gd name="T10" fmla="*/ 5 w 111"/>
                <a:gd name="T11" fmla="*/ 111 h 121"/>
                <a:gd name="T12" fmla="*/ 6 w 111"/>
                <a:gd name="T13" fmla="*/ 112 h 121"/>
                <a:gd name="T14" fmla="*/ 38 w 111"/>
                <a:gd name="T15" fmla="*/ 109 h 121"/>
                <a:gd name="T16" fmla="*/ 38 w 111"/>
                <a:gd name="T17" fmla="*/ 109 h 121"/>
                <a:gd name="T18" fmla="*/ 53 w 111"/>
                <a:gd name="T19" fmla="*/ 114 h 121"/>
                <a:gd name="T20" fmla="*/ 65 w 111"/>
                <a:gd name="T21" fmla="*/ 100 h 121"/>
                <a:gd name="T22" fmla="*/ 81 w 111"/>
                <a:gd name="T23" fmla="*/ 104 h 121"/>
                <a:gd name="T24" fmla="*/ 89 w 111"/>
                <a:gd name="T25" fmla="*/ 90 h 121"/>
                <a:gd name="T26" fmla="*/ 106 w 111"/>
                <a:gd name="T27" fmla="*/ 89 h 121"/>
                <a:gd name="T28" fmla="*/ 109 w 111"/>
                <a:gd name="T29" fmla="*/ 7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21">
                  <a:moveTo>
                    <a:pt x="109" y="75"/>
                  </a:moveTo>
                  <a:cubicBezTo>
                    <a:pt x="101" y="53"/>
                    <a:pt x="66" y="58"/>
                    <a:pt x="49" y="63"/>
                  </a:cubicBezTo>
                  <a:cubicBezTo>
                    <a:pt x="41" y="38"/>
                    <a:pt x="21" y="18"/>
                    <a:pt x="3" y="0"/>
                  </a:cubicBezTo>
                  <a:cubicBezTo>
                    <a:pt x="2" y="0"/>
                    <a:pt x="1" y="1"/>
                    <a:pt x="0" y="2"/>
                  </a:cubicBezTo>
                  <a:cubicBezTo>
                    <a:pt x="18" y="21"/>
                    <a:pt x="35" y="40"/>
                    <a:pt x="46" y="64"/>
                  </a:cubicBezTo>
                  <a:cubicBezTo>
                    <a:pt x="28" y="72"/>
                    <a:pt x="6" y="89"/>
                    <a:pt x="5" y="111"/>
                  </a:cubicBezTo>
                  <a:cubicBezTo>
                    <a:pt x="5" y="111"/>
                    <a:pt x="5" y="112"/>
                    <a:pt x="6" y="112"/>
                  </a:cubicBezTo>
                  <a:cubicBezTo>
                    <a:pt x="14" y="121"/>
                    <a:pt x="31" y="117"/>
                    <a:pt x="38" y="109"/>
                  </a:cubicBezTo>
                  <a:cubicBezTo>
                    <a:pt x="38" y="109"/>
                    <a:pt x="38" y="109"/>
                    <a:pt x="38" y="109"/>
                  </a:cubicBezTo>
                  <a:cubicBezTo>
                    <a:pt x="41" y="114"/>
                    <a:pt x="47" y="117"/>
                    <a:pt x="53" y="114"/>
                  </a:cubicBezTo>
                  <a:cubicBezTo>
                    <a:pt x="58" y="111"/>
                    <a:pt x="64" y="106"/>
                    <a:pt x="65" y="100"/>
                  </a:cubicBezTo>
                  <a:cubicBezTo>
                    <a:pt x="70" y="103"/>
                    <a:pt x="75" y="106"/>
                    <a:pt x="81" y="104"/>
                  </a:cubicBezTo>
                  <a:cubicBezTo>
                    <a:pt x="86" y="101"/>
                    <a:pt x="89" y="96"/>
                    <a:pt x="89" y="90"/>
                  </a:cubicBezTo>
                  <a:cubicBezTo>
                    <a:pt x="95" y="93"/>
                    <a:pt x="101" y="93"/>
                    <a:pt x="106" y="89"/>
                  </a:cubicBezTo>
                  <a:cubicBezTo>
                    <a:pt x="110" y="86"/>
                    <a:pt x="111" y="79"/>
                    <a:pt x="109" y="75"/>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6" name="Freeform 69"/>
            <p:cNvSpPr>
              <a:spLocks/>
            </p:cNvSpPr>
            <p:nvPr/>
          </p:nvSpPr>
          <p:spPr bwMode="auto">
            <a:xfrm flipH="1">
              <a:off x="4696971" y="1980405"/>
              <a:ext cx="493713" cy="571500"/>
            </a:xfrm>
            <a:custGeom>
              <a:avLst/>
              <a:gdLst>
                <a:gd name="T0" fmla="*/ 175 w 180"/>
                <a:gd name="T1" fmla="*/ 36 h 208"/>
                <a:gd name="T2" fmla="*/ 159 w 180"/>
                <a:gd name="T3" fmla="*/ 35 h 208"/>
                <a:gd name="T4" fmla="*/ 151 w 180"/>
                <a:gd name="T5" fmla="*/ 21 h 208"/>
                <a:gd name="T6" fmla="*/ 135 w 180"/>
                <a:gd name="T7" fmla="*/ 24 h 208"/>
                <a:gd name="T8" fmla="*/ 124 w 180"/>
                <a:gd name="T9" fmla="*/ 10 h 208"/>
                <a:gd name="T10" fmla="*/ 109 w 180"/>
                <a:gd name="T11" fmla="*/ 14 h 208"/>
                <a:gd name="T12" fmla="*/ 108 w 180"/>
                <a:gd name="T13" fmla="*/ 14 h 208"/>
                <a:gd name="T14" fmla="*/ 76 w 180"/>
                <a:gd name="T15" fmla="*/ 10 h 208"/>
                <a:gd name="T16" fmla="*/ 75 w 180"/>
                <a:gd name="T17" fmla="*/ 11 h 208"/>
                <a:gd name="T18" fmla="*/ 115 w 180"/>
                <a:gd name="T19" fmla="*/ 59 h 208"/>
                <a:gd name="T20" fmla="*/ 46 w 180"/>
                <a:gd name="T21" fmla="*/ 138 h 208"/>
                <a:gd name="T22" fmla="*/ 0 w 180"/>
                <a:gd name="T23" fmla="*/ 208 h 208"/>
                <a:gd name="T24" fmla="*/ 0 w 180"/>
                <a:gd name="T25" fmla="*/ 208 h 208"/>
                <a:gd name="T26" fmla="*/ 1 w 180"/>
                <a:gd name="T27" fmla="*/ 208 h 208"/>
                <a:gd name="T28" fmla="*/ 2 w 180"/>
                <a:gd name="T29" fmla="*/ 207 h 208"/>
                <a:gd name="T30" fmla="*/ 4 w 180"/>
                <a:gd name="T31" fmla="*/ 206 h 208"/>
                <a:gd name="T32" fmla="*/ 58 w 180"/>
                <a:gd name="T33" fmla="*/ 131 h 208"/>
                <a:gd name="T34" fmla="*/ 117 w 180"/>
                <a:gd name="T35" fmla="*/ 61 h 208"/>
                <a:gd name="T36" fmla="*/ 177 w 180"/>
                <a:gd name="T37" fmla="*/ 51 h 208"/>
                <a:gd name="T38" fmla="*/ 175 w 180"/>
                <a:gd name="T39" fmla="*/ 3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8">
                  <a:moveTo>
                    <a:pt x="175" y="36"/>
                  </a:moveTo>
                  <a:cubicBezTo>
                    <a:pt x="171" y="32"/>
                    <a:pt x="164" y="32"/>
                    <a:pt x="159" y="35"/>
                  </a:cubicBezTo>
                  <a:cubicBezTo>
                    <a:pt x="159" y="29"/>
                    <a:pt x="156" y="23"/>
                    <a:pt x="151" y="21"/>
                  </a:cubicBezTo>
                  <a:cubicBezTo>
                    <a:pt x="146" y="19"/>
                    <a:pt x="140" y="21"/>
                    <a:pt x="135" y="24"/>
                  </a:cubicBezTo>
                  <a:cubicBezTo>
                    <a:pt x="134" y="18"/>
                    <a:pt x="129" y="13"/>
                    <a:pt x="124" y="10"/>
                  </a:cubicBezTo>
                  <a:cubicBezTo>
                    <a:pt x="118" y="7"/>
                    <a:pt x="112" y="9"/>
                    <a:pt x="109" y="14"/>
                  </a:cubicBezTo>
                  <a:cubicBezTo>
                    <a:pt x="108" y="14"/>
                    <a:pt x="108" y="14"/>
                    <a:pt x="108" y="14"/>
                  </a:cubicBezTo>
                  <a:cubicBezTo>
                    <a:pt x="102" y="6"/>
                    <a:pt x="85" y="0"/>
                    <a:pt x="76" y="10"/>
                  </a:cubicBezTo>
                  <a:cubicBezTo>
                    <a:pt x="76" y="10"/>
                    <a:pt x="75" y="10"/>
                    <a:pt x="75" y="11"/>
                  </a:cubicBezTo>
                  <a:cubicBezTo>
                    <a:pt x="75" y="32"/>
                    <a:pt x="97" y="50"/>
                    <a:pt x="115" y="59"/>
                  </a:cubicBezTo>
                  <a:cubicBezTo>
                    <a:pt x="98" y="91"/>
                    <a:pt x="72" y="113"/>
                    <a:pt x="46" y="138"/>
                  </a:cubicBezTo>
                  <a:cubicBezTo>
                    <a:pt x="26" y="157"/>
                    <a:pt x="4" y="180"/>
                    <a:pt x="0" y="208"/>
                  </a:cubicBezTo>
                  <a:cubicBezTo>
                    <a:pt x="0" y="208"/>
                    <a:pt x="0" y="208"/>
                    <a:pt x="0" y="208"/>
                  </a:cubicBezTo>
                  <a:cubicBezTo>
                    <a:pt x="1" y="208"/>
                    <a:pt x="1" y="208"/>
                    <a:pt x="1" y="208"/>
                  </a:cubicBezTo>
                  <a:cubicBezTo>
                    <a:pt x="1" y="208"/>
                    <a:pt x="2" y="208"/>
                    <a:pt x="2" y="207"/>
                  </a:cubicBezTo>
                  <a:cubicBezTo>
                    <a:pt x="3" y="207"/>
                    <a:pt x="3" y="206"/>
                    <a:pt x="4" y="206"/>
                  </a:cubicBezTo>
                  <a:cubicBezTo>
                    <a:pt x="13" y="175"/>
                    <a:pt x="35" y="153"/>
                    <a:pt x="58" y="131"/>
                  </a:cubicBezTo>
                  <a:cubicBezTo>
                    <a:pt x="80" y="111"/>
                    <a:pt x="106" y="89"/>
                    <a:pt x="117" y="61"/>
                  </a:cubicBezTo>
                  <a:cubicBezTo>
                    <a:pt x="134" y="66"/>
                    <a:pt x="169" y="72"/>
                    <a:pt x="177" y="51"/>
                  </a:cubicBezTo>
                  <a:cubicBezTo>
                    <a:pt x="180" y="46"/>
                    <a:pt x="179" y="40"/>
                    <a:pt x="175" y="36"/>
                  </a:cubicBezTo>
                  <a:close/>
                </a:path>
              </a:pathLst>
            </a:custGeom>
            <a:solidFill>
              <a:srgbClr val="FF7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7" name="Freeform 70"/>
            <p:cNvSpPr>
              <a:spLocks/>
            </p:cNvSpPr>
            <p:nvPr/>
          </p:nvSpPr>
          <p:spPr bwMode="auto">
            <a:xfrm flipH="1">
              <a:off x="2584009" y="2062955"/>
              <a:ext cx="139700" cy="342900"/>
            </a:xfrm>
            <a:custGeom>
              <a:avLst/>
              <a:gdLst>
                <a:gd name="T0" fmla="*/ 19 w 51"/>
                <a:gd name="T1" fmla="*/ 3 h 125"/>
                <a:gd name="T2" fmla="*/ 17 w 51"/>
                <a:gd name="T3" fmla="*/ 4 h 125"/>
                <a:gd name="T4" fmla="*/ 33 w 51"/>
                <a:gd name="T5" fmla="*/ 124 h 125"/>
                <a:gd name="T6" fmla="*/ 33 w 51"/>
                <a:gd name="T7" fmla="*/ 124 h 125"/>
                <a:gd name="T8" fmla="*/ 34 w 51"/>
                <a:gd name="T9" fmla="*/ 125 h 125"/>
                <a:gd name="T10" fmla="*/ 35 w 51"/>
                <a:gd name="T11" fmla="*/ 124 h 125"/>
                <a:gd name="T12" fmla="*/ 34 w 51"/>
                <a:gd name="T13" fmla="*/ 123 h 125"/>
                <a:gd name="T14" fmla="*/ 48 w 51"/>
                <a:gd name="T15" fmla="*/ 66 h 125"/>
                <a:gd name="T16" fmla="*/ 23 w 51"/>
                <a:gd name="T17" fmla="*/ 2 h 125"/>
                <a:gd name="T18" fmla="*/ 19 w 51"/>
                <a:gd name="T19" fmla="*/ 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125">
                  <a:moveTo>
                    <a:pt x="19" y="3"/>
                  </a:moveTo>
                  <a:cubicBezTo>
                    <a:pt x="18" y="3"/>
                    <a:pt x="17" y="3"/>
                    <a:pt x="17" y="4"/>
                  </a:cubicBezTo>
                  <a:cubicBezTo>
                    <a:pt x="1" y="43"/>
                    <a:pt x="0" y="93"/>
                    <a:pt x="33" y="124"/>
                  </a:cubicBezTo>
                  <a:cubicBezTo>
                    <a:pt x="33" y="124"/>
                    <a:pt x="33" y="124"/>
                    <a:pt x="33" y="124"/>
                  </a:cubicBezTo>
                  <a:cubicBezTo>
                    <a:pt x="33" y="124"/>
                    <a:pt x="33" y="125"/>
                    <a:pt x="34" y="125"/>
                  </a:cubicBezTo>
                  <a:cubicBezTo>
                    <a:pt x="34" y="125"/>
                    <a:pt x="35" y="124"/>
                    <a:pt x="35" y="124"/>
                  </a:cubicBezTo>
                  <a:cubicBezTo>
                    <a:pt x="34" y="124"/>
                    <a:pt x="34" y="124"/>
                    <a:pt x="34" y="123"/>
                  </a:cubicBezTo>
                  <a:cubicBezTo>
                    <a:pt x="51" y="112"/>
                    <a:pt x="50" y="83"/>
                    <a:pt x="48" y="66"/>
                  </a:cubicBezTo>
                  <a:cubicBezTo>
                    <a:pt x="45" y="43"/>
                    <a:pt x="37" y="19"/>
                    <a:pt x="23" y="2"/>
                  </a:cubicBezTo>
                  <a:cubicBezTo>
                    <a:pt x="21" y="0"/>
                    <a:pt x="19" y="1"/>
                    <a:pt x="19" y="3"/>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68" name="Freeform 71"/>
            <p:cNvSpPr>
              <a:spLocks/>
            </p:cNvSpPr>
            <p:nvPr/>
          </p:nvSpPr>
          <p:spPr bwMode="auto">
            <a:xfrm flipH="1">
              <a:off x="2258571" y="2108993"/>
              <a:ext cx="555625" cy="530225"/>
            </a:xfrm>
            <a:custGeom>
              <a:avLst/>
              <a:gdLst>
                <a:gd name="T0" fmla="*/ 181 w 203"/>
                <a:gd name="T1" fmla="*/ 65 h 193"/>
                <a:gd name="T2" fmla="*/ 176 w 203"/>
                <a:gd name="T3" fmla="*/ 40 h 193"/>
                <a:gd name="T4" fmla="*/ 151 w 203"/>
                <a:gd name="T5" fmla="*/ 32 h 193"/>
                <a:gd name="T6" fmla="*/ 118 w 203"/>
                <a:gd name="T7" fmla="*/ 21 h 193"/>
                <a:gd name="T8" fmla="*/ 121 w 203"/>
                <a:gd name="T9" fmla="*/ 47 h 193"/>
                <a:gd name="T10" fmla="*/ 131 w 203"/>
                <a:gd name="T11" fmla="*/ 70 h 193"/>
                <a:gd name="T12" fmla="*/ 62 w 203"/>
                <a:gd name="T13" fmla="*/ 110 h 193"/>
                <a:gd name="T14" fmla="*/ 47 w 203"/>
                <a:gd name="T15" fmla="*/ 124 h 193"/>
                <a:gd name="T16" fmla="*/ 46 w 203"/>
                <a:gd name="T17" fmla="*/ 126 h 193"/>
                <a:gd name="T18" fmla="*/ 1 w 203"/>
                <a:gd name="T19" fmla="*/ 174 h 193"/>
                <a:gd name="T20" fmla="*/ 2 w 203"/>
                <a:gd name="T21" fmla="*/ 175 h 193"/>
                <a:gd name="T22" fmla="*/ 26 w 203"/>
                <a:gd name="T23" fmla="*/ 154 h 193"/>
                <a:gd name="T24" fmla="*/ 46 w 203"/>
                <a:gd name="T25" fmla="*/ 131 h 193"/>
                <a:gd name="T26" fmla="*/ 89 w 203"/>
                <a:gd name="T27" fmla="*/ 176 h 193"/>
                <a:gd name="T28" fmla="*/ 152 w 203"/>
                <a:gd name="T29" fmla="*/ 188 h 193"/>
                <a:gd name="T30" fmla="*/ 152 w 203"/>
                <a:gd name="T31" fmla="*/ 185 h 193"/>
                <a:gd name="T32" fmla="*/ 111 w 203"/>
                <a:gd name="T33" fmla="*/ 136 h 193"/>
                <a:gd name="T34" fmla="*/ 54 w 203"/>
                <a:gd name="T35" fmla="*/ 123 h 193"/>
                <a:gd name="T36" fmla="*/ 57 w 203"/>
                <a:gd name="T37" fmla="*/ 120 h 193"/>
                <a:gd name="T38" fmla="*/ 94 w 203"/>
                <a:gd name="T39" fmla="*/ 92 h 193"/>
                <a:gd name="T40" fmla="*/ 133 w 203"/>
                <a:gd name="T41" fmla="*/ 73 h 193"/>
                <a:gd name="T42" fmla="*/ 133 w 203"/>
                <a:gd name="T43" fmla="*/ 73 h 193"/>
                <a:gd name="T44" fmla="*/ 134 w 203"/>
                <a:gd name="T45" fmla="*/ 74 h 193"/>
                <a:gd name="T46" fmla="*/ 187 w 203"/>
                <a:gd name="T47" fmla="*/ 95 h 193"/>
                <a:gd name="T48" fmla="*/ 181 w 203"/>
                <a:gd name="T49" fmla="*/ 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193">
                  <a:moveTo>
                    <a:pt x="181" y="65"/>
                  </a:moveTo>
                  <a:cubicBezTo>
                    <a:pt x="183" y="57"/>
                    <a:pt x="181" y="48"/>
                    <a:pt x="176" y="40"/>
                  </a:cubicBezTo>
                  <a:cubicBezTo>
                    <a:pt x="171" y="33"/>
                    <a:pt x="160" y="28"/>
                    <a:pt x="151" y="32"/>
                  </a:cubicBezTo>
                  <a:cubicBezTo>
                    <a:pt x="147" y="19"/>
                    <a:pt x="126" y="0"/>
                    <a:pt x="118" y="21"/>
                  </a:cubicBezTo>
                  <a:cubicBezTo>
                    <a:pt x="115" y="29"/>
                    <a:pt x="118" y="40"/>
                    <a:pt x="121" y="47"/>
                  </a:cubicBezTo>
                  <a:cubicBezTo>
                    <a:pt x="123" y="55"/>
                    <a:pt x="126" y="63"/>
                    <a:pt x="131" y="70"/>
                  </a:cubicBezTo>
                  <a:cubicBezTo>
                    <a:pt x="106" y="77"/>
                    <a:pt x="81" y="93"/>
                    <a:pt x="62" y="110"/>
                  </a:cubicBezTo>
                  <a:cubicBezTo>
                    <a:pt x="56" y="115"/>
                    <a:pt x="52" y="119"/>
                    <a:pt x="47" y="124"/>
                  </a:cubicBezTo>
                  <a:cubicBezTo>
                    <a:pt x="46" y="124"/>
                    <a:pt x="46" y="125"/>
                    <a:pt x="46" y="126"/>
                  </a:cubicBezTo>
                  <a:cubicBezTo>
                    <a:pt x="31" y="142"/>
                    <a:pt x="17" y="159"/>
                    <a:pt x="1" y="174"/>
                  </a:cubicBezTo>
                  <a:cubicBezTo>
                    <a:pt x="0" y="175"/>
                    <a:pt x="1" y="176"/>
                    <a:pt x="2" y="175"/>
                  </a:cubicBezTo>
                  <a:cubicBezTo>
                    <a:pt x="11" y="170"/>
                    <a:pt x="19" y="162"/>
                    <a:pt x="26" y="154"/>
                  </a:cubicBezTo>
                  <a:cubicBezTo>
                    <a:pt x="33" y="146"/>
                    <a:pt x="39" y="138"/>
                    <a:pt x="46" y="131"/>
                  </a:cubicBezTo>
                  <a:cubicBezTo>
                    <a:pt x="52" y="151"/>
                    <a:pt x="71" y="166"/>
                    <a:pt x="89" y="176"/>
                  </a:cubicBezTo>
                  <a:cubicBezTo>
                    <a:pt x="107" y="185"/>
                    <a:pt x="132" y="193"/>
                    <a:pt x="152" y="188"/>
                  </a:cubicBezTo>
                  <a:cubicBezTo>
                    <a:pt x="154" y="187"/>
                    <a:pt x="154" y="185"/>
                    <a:pt x="152" y="185"/>
                  </a:cubicBezTo>
                  <a:cubicBezTo>
                    <a:pt x="147" y="164"/>
                    <a:pt x="128" y="146"/>
                    <a:pt x="111" y="136"/>
                  </a:cubicBezTo>
                  <a:cubicBezTo>
                    <a:pt x="96" y="127"/>
                    <a:pt x="72" y="119"/>
                    <a:pt x="54" y="123"/>
                  </a:cubicBezTo>
                  <a:cubicBezTo>
                    <a:pt x="55" y="122"/>
                    <a:pt x="56" y="121"/>
                    <a:pt x="57" y="120"/>
                  </a:cubicBezTo>
                  <a:cubicBezTo>
                    <a:pt x="68" y="109"/>
                    <a:pt x="80" y="100"/>
                    <a:pt x="94" y="92"/>
                  </a:cubicBezTo>
                  <a:cubicBezTo>
                    <a:pt x="106" y="85"/>
                    <a:pt x="120" y="80"/>
                    <a:pt x="133" y="73"/>
                  </a:cubicBezTo>
                  <a:cubicBezTo>
                    <a:pt x="133" y="73"/>
                    <a:pt x="133" y="73"/>
                    <a:pt x="133" y="73"/>
                  </a:cubicBezTo>
                  <a:cubicBezTo>
                    <a:pt x="133" y="74"/>
                    <a:pt x="134" y="74"/>
                    <a:pt x="134" y="74"/>
                  </a:cubicBezTo>
                  <a:cubicBezTo>
                    <a:pt x="148" y="88"/>
                    <a:pt x="167" y="104"/>
                    <a:pt x="187" y="95"/>
                  </a:cubicBezTo>
                  <a:cubicBezTo>
                    <a:pt x="203" y="88"/>
                    <a:pt x="193" y="70"/>
                    <a:pt x="181" y="65"/>
                  </a:cubicBezTo>
                  <a:close/>
                </a:path>
              </a:pathLst>
            </a:custGeom>
            <a:solidFill>
              <a:srgbClr val="FEC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Tree>
    <p:extLst>
      <p:ext uri="{BB962C8B-B14F-4D97-AF65-F5344CB8AC3E}">
        <p14:creationId xmlns:p14="http://schemas.microsoft.com/office/powerpoint/2010/main" val="314834709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823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74350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6380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181620356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16293579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23427193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40399276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73049090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0ADEFAE-EECD-4CA4-92B1-053030F64CE9}" type="slidenum">
              <a:rPr lang="zh-CN" altLang="en-US" smtClean="0"/>
              <a:t>‹#›</a:t>
            </a:fld>
            <a:endParaRPr lang="zh-CN" altLang="en-US"/>
          </a:p>
        </p:txBody>
      </p:sp>
      <p:sp>
        <p:nvSpPr>
          <p:cNvPr id="6" name="燕尾形 10">
            <a:extLst>
              <a:ext uri="{FF2B5EF4-FFF2-40B4-BE49-F238E27FC236}">
                <a16:creationId xmlns:a16="http://schemas.microsoft.com/office/drawing/2014/main" id="{BE4055FC-10B1-4AAA-B1B3-99504315971B}"/>
              </a:ext>
            </a:extLst>
          </p:cNvPr>
          <p:cNvSpPr/>
          <p:nvPr userDrawn="1"/>
        </p:nvSpPr>
        <p:spPr>
          <a:xfrm>
            <a:off x="174374" y="101212"/>
            <a:ext cx="266546" cy="2875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base">
              <a:spcBef>
                <a:spcPct val="0"/>
              </a:spcBef>
              <a:spcAft>
                <a:spcPct val="0"/>
              </a:spcAft>
            </a:pPr>
            <a:endParaRPr lang="zh-CN" altLang="en-US" sz="1800">
              <a:solidFill>
                <a:prstClr val="black"/>
              </a:solidFill>
            </a:endParaRPr>
          </a:p>
        </p:txBody>
      </p:sp>
      <p:sp>
        <p:nvSpPr>
          <p:cNvPr id="7" name="燕尾形 11">
            <a:extLst>
              <a:ext uri="{FF2B5EF4-FFF2-40B4-BE49-F238E27FC236}">
                <a16:creationId xmlns:a16="http://schemas.microsoft.com/office/drawing/2014/main" id="{DF1BB7C3-AD9E-4007-992F-9C71374ACB56}"/>
              </a:ext>
            </a:extLst>
          </p:cNvPr>
          <p:cNvSpPr/>
          <p:nvPr userDrawn="1"/>
        </p:nvSpPr>
        <p:spPr>
          <a:xfrm>
            <a:off x="363017" y="101212"/>
            <a:ext cx="266546" cy="2875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fontAlgn="base">
              <a:spcBef>
                <a:spcPct val="0"/>
              </a:spcBef>
              <a:spcAft>
                <a:spcPct val="0"/>
              </a:spcAft>
            </a:pPr>
            <a:endParaRPr lang="zh-CN" altLang="en-US" sz="1800">
              <a:solidFill>
                <a:prstClr val="black"/>
              </a:solidFill>
            </a:endParaRPr>
          </a:p>
        </p:txBody>
      </p:sp>
      <p:sp>
        <p:nvSpPr>
          <p:cNvPr id="8" name="文本框 7">
            <a:extLst>
              <a:ext uri="{FF2B5EF4-FFF2-40B4-BE49-F238E27FC236}">
                <a16:creationId xmlns:a16="http://schemas.microsoft.com/office/drawing/2014/main" id="{182BC45D-F3A8-46CF-B5F5-58B2F274DBB7}"/>
              </a:ext>
            </a:extLst>
          </p:cNvPr>
          <p:cNvSpPr txBox="1"/>
          <p:nvPr userDrawn="1"/>
        </p:nvSpPr>
        <p:spPr>
          <a:xfrm>
            <a:off x="729674" y="96834"/>
            <a:ext cx="1826141" cy="338554"/>
          </a:xfrm>
          <a:prstGeom prst="rect">
            <a:avLst/>
          </a:prstGeom>
          <a:noFill/>
        </p:spPr>
        <p:txBody>
          <a:bodyPr wrap="none" rtlCol="0">
            <a:spAutoFit/>
          </a:bodyPr>
          <a:lstStyle/>
          <a:p>
            <a:r>
              <a:rPr lang="zh-CN" altLang="en-US" sz="1600">
                <a:solidFill>
                  <a:schemeClr val="tx1">
                    <a:lumMod val="50000"/>
                    <a:lumOff val="50000"/>
                  </a:schemeClr>
                </a:solidFill>
                <a:latin typeface="微软雅黑" panose="020B0503020204020204" pitchFamily="34" charset="-122"/>
                <a:ea typeface="微软雅黑" panose="020B0503020204020204" pitchFamily="34" charset="-122"/>
              </a:rPr>
              <a:t>单击此处添加标题</a:t>
            </a:r>
          </a:p>
        </p:txBody>
      </p:sp>
    </p:spTree>
    <p:extLst>
      <p:ext uri="{BB962C8B-B14F-4D97-AF65-F5344CB8AC3E}">
        <p14:creationId xmlns:p14="http://schemas.microsoft.com/office/powerpoint/2010/main" val="24490476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317821943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C32A081-796E-46EC-9598-D5F2CE7547E4}" type="datetimeFigureOut">
              <a:rPr lang="zh-CN" altLang="en-US" smtClean="0"/>
              <a:t>2021/3/14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275665734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BC32A081-796E-46EC-9598-D5F2CE7547E4}" type="datetimeFigureOut">
              <a:rPr lang="zh-CN" altLang="en-US" smtClean="0"/>
              <a:t>2021/3/14</a:t>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E0ADEFAE-EECD-4CA4-92B1-053030F64CE9}" type="slidenum">
              <a:rPr lang="zh-CN" altLang="en-US" smtClean="0"/>
              <a:t>‹#›</a:t>
            </a:fld>
            <a:endParaRPr lang="zh-CN" altLang="en-US"/>
          </a:p>
        </p:txBody>
      </p:sp>
    </p:spTree>
    <p:extLst>
      <p:ext uri="{BB962C8B-B14F-4D97-AF65-F5344CB8AC3E}">
        <p14:creationId xmlns:p14="http://schemas.microsoft.com/office/powerpoint/2010/main" val="2306993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1\d9a635f9c8854ae76308737cebf913cb.png"/>
          <p:cNvPicPr>
            <a:picLocks noChangeAspect="1" noChangeArrowheads="1"/>
          </p:cNvPicPr>
          <p:nvPr/>
        </p:nvPicPr>
        <p:blipFill>
          <a:blip r:embed="rId3" cstate="print"/>
          <a:srcRect l="10566" t="18491" r="10566" b="18113"/>
          <a:stretch>
            <a:fillRect/>
          </a:stretch>
        </p:blipFill>
        <p:spPr bwMode="auto">
          <a:xfrm>
            <a:off x="-260667" y="1436657"/>
            <a:ext cx="4613464" cy="3708431"/>
          </a:xfrm>
          <a:prstGeom prst="rect">
            <a:avLst/>
          </a:prstGeom>
          <a:noFill/>
        </p:spPr>
      </p:pic>
      <p:sp>
        <p:nvSpPr>
          <p:cNvPr id="4" name="TextBox 5">
            <a:extLst>
              <a:ext uri="{FF2B5EF4-FFF2-40B4-BE49-F238E27FC236}">
                <a16:creationId xmlns:a16="http://schemas.microsoft.com/office/drawing/2014/main" id="{1E249300-6637-458E-9AAF-E3D76C64D063}"/>
              </a:ext>
            </a:extLst>
          </p:cNvPr>
          <p:cNvSpPr txBox="1"/>
          <p:nvPr/>
        </p:nvSpPr>
        <p:spPr>
          <a:xfrm>
            <a:off x="4300538" y="2216628"/>
            <a:ext cx="4613464" cy="565577"/>
          </a:xfrm>
          <a:prstGeom prst="rect">
            <a:avLst/>
          </a:prstGeom>
          <a:noFill/>
        </p:spPr>
        <p:txBody>
          <a:bodyPr wrap="square" lIns="72554" tIns="36277" rIns="72554" bIns="36277" rtlCol="0">
            <a:spAutoFit/>
          </a:bodyPr>
          <a:lstStyle/>
          <a:p>
            <a:pPr algn="ctr"/>
            <a:r>
              <a:rPr lang="zh-CN" altLang="en-US" sz="3199" b="1" dirty="0">
                <a:solidFill>
                  <a:schemeClr val="accent1"/>
                </a:solidFill>
                <a:latin typeface="微软雅黑" pitchFamily="34" charset="-122"/>
                <a:ea typeface="微软雅黑" pitchFamily="34" charset="-122"/>
              </a:rPr>
              <a:t>数据可视化建模</a:t>
            </a:r>
          </a:p>
        </p:txBody>
      </p:sp>
      <p:sp>
        <p:nvSpPr>
          <p:cNvPr id="6" name="TextBox 12">
            <a:extLst>
              <a:ext uri="{FF2B5EF4-FFF2-40B4-BE49-F238E27FC236}">
                <a16:creationId xmlns:a16="http://schemas.microsoft.com/office/drawing/2014/main" id="{CA1343C0-867C-4883-9272-3384F1178526}"/>
              </a:ext>
            </a:extLst>
          </p:cNvPr>
          <p:cNvSpPr txBox="1"/>
          <p:nvPr/>
        </p:nvSpPr>
        <p:spPr>
          <a:xfrm>
            <a:off x="5342366" y="3533478"/>
            <a:ext cx="1034589" cy="273317"/>
          </a:xfrm>
          <a:prstGeom prst="rect">
            <a:avLst/>
          </a:prstGeom>
          <a:noFill/>
        </p:spPr>
        <p:txBody>
          <a:bodyPr wrap="none" lIns="72554" tIns="36277" rIns="72554" bIns="36277" rtlCol="0">
            <a:spAutoFit/>
          </a:bodyPr>
          <a:lstStyle/>
          <a:p>
            <a:r>
              <a:rPr lang="zh-CN" altLang="en-US" sz="1300" dirty="0">
                <a:latin typeface="方正兰亭中黑_GBK" panose="02000000000000000000" pitchFamily="2" charset="-122"/>
                <a:ea typeface="方正兰亭中黑_GBK" panose="02000000000000000000" pitchFamily="2" charset="-122"/>
              </a:rPr>
              <a:t>主讲：</a:t>
            </a:r>
            <a:r>
              <a:rPr lang="en-US" altLang="zh-CN" sz="1300" dirty="0">
                <a:latin typeface="方正兰亭中黑_GBK" panose="02000000000000000000" pitchFamily="2" charset="-122"/>
                <a:ea typeface="方正兰亭中黑_GBK" panose="02000000000000000000" pitchFamily="2" charset="-122"/>
              </a:rPr>
              <a:t>Leon</a:t>
            </a:r>
            <a:endParaRPr lang="zh-CN" altLang="en-US" sz="1300" dirty="0">
              <a:latin typeface="方正兰亭中黑_GBK" panose="02000000000000000000" pitchFamily="2" charset="-122"/>
              <a:ea typeface="方正兰亭中黑_GBK" panose="02000000000000000000" pitchFamily="2" charset="-122"/>
            </a:endParaRPr>
          </a:p>
        </p:txBody>
      </p:sp>
      <p:sp>
        <p:nvSpPr>
          <p:cNvPr id="8" name="TextBox 14">
            <a:extLst>
              <a:ext uri="{FF2B5EF4-FFF2-40B4-BE49-F238E27FC236}">
                <a16:creationId xmlns:a16="http://schemas.microsoft.com/office/drawing/2014/main" id="{CC886813-7219-4019-86A5-F01655444FC3}"/>
              </a:ext>
            </a:extLst>
          </p:cNvPr>
          <p:cNvSpPr txBox="1"/>
          <p:nvPr/>
        </p:nvSpPr>
        <p:spPr>
          <a:xfrm>
            <a:off x="7115497" y="3533478"/>
            <a:ext cx="1037795" cy="273317"/>
          </a:xfrm>
          <a:prstGeom prst="rect">
            <a:avLst/>
          </a:prstGeom>
          <a:noFill/>
        </p:spPr>
        <p:txBody>
          <a:bodyPr wrap="none" lIns="72554" tIns="36277" rIns="72554" bIns="36277" rtlCol="0">
            <a:spAutoFit/>
          </a:bodyPr>
          <a:lstStyle/>
          <a:p>
            <a:r>
              <a:rPr lang="zh-CN" altLang="en-US" sz="1300" dirty="0">
                <a:latin typeface="方正兰亭中黑_GBK" panose="02000000000000000000" pitchFamily="2" charset="-122"/>
                <a:ea typeface="方正兰亭中黑_GBK" panose="02000000000000000000" pitchFamily="2" charset="-122"/>
              </a:rPr>
              <a:t>时间：</a:t>
            </a:r>
            <a:r>
              <a:rPr lang="en-US" altLang="zh-CN" sz="1300" dirty="0">
                <a:latin typeface="方正兰亭中黑_GBK" panose="02000000000000000000" pitchFamily="2" charset="-122"/>
                <a:ea typeface="方正兰亭中黑_GBK" panose="02000000000000000000" pitchFamily="2" charset="-122"/>
              </a:rPr>
              <a:t>2021</a:t>
            </a:r>
            <a:endParaRPr lang="zh-CN" altLang="en-US" sz="1300" dirty="0">
              <a:latin typeface="方正兰亭中黑_GBK" panose="02000000000000000000" pitchFamily="2" charset="-122"/>
              <a:ea typeface="方正兰亭中黑_GBK" panose="02000000000000000000" pitchFamily="2" charset="-122"/>
            </a:endParaRPr>
          </a:p>
        </p:txBody>
      </p:sp>
      <p:sp>
        <p:nvSpPr>
          <p:cNvPr id="10" name="TextBox 5">
            <a:extLst>
              <a:ext uri="{FF2B5EF4-FFF2-40B4-BE49-F238E27FC236}">
                <a16:creationId xmlns:a16="http://schemas.microsoft.com/office/drawing/2014/main" id="{BD052B6E-496A-4423-9AA4-EDAE9CC179E3}"/>
              </a:ext>
            </a:extLst>
          </p:cNvPr>
          <p:cNvSpPr txBox="1"/>
          <p:nvPr/>
        </p:nvSpPr>
        <p:spPr>
          <a:xfrm>
            <a:off x="4352798" y="2951041"/>
            <a:ext cx="4561204" cy="350261"/>
          </a:xfrm>
          <a:prstGeom prst="rect">
            <a:avLst/>
          </a:prstGeom>
          <a:noFill/>
        </p:spPr>
        <p:txBody>
          <a:bodyPr wrap="square" lIns="72554" tIns="36277" rIns="72554" bIns="36277" rtlCol="0">
            <a:spAutoFit/>
          </a:bodyPr>
          <a:lstStyle/>
          <a:p>
            <a:pPr algn="ctr"/>
            <a:r>
              <a:rPr lang="zh-CN" altLang="en-US" b="1" dirty="0">
                <a:solidFill>
                  <a:srgbClr val="002060"/>
                </a:solidFill>
                <a:latin typeface="微软雅黑" pitchFamily="34" charset="-122"/>
                <a:ea typeface="微软雅黑" pitchFamily="34" charset="-122"/>
              </a:rPr>
              <a:t>第一章 概述</a:t>
            </a:r>
          </a:p>
        </p:txBody>
      </p:sp>
    </p:spTree>
    <p:extLst>
      <p:ext uri="{BB962C8B-B14F-4D97-AF65-F5344CB8AC3E}">
        <p14:creationId xmlns:p14="http://schemas.microsoft.com/office/powerpoint/2010/main" val="28769456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200"/>
                                        <p:tgtEl>
                                          <p:spTgt spid="6"/>
                                        </p:tgtEl>
                                      </p:cBhvr>
                                    </p:animEffect>
                                  </p:childTnLst>
                                </p:cTn>
                              </p:par>
                            </p:childTnLst>
                          </p:cTn>
                        </p:par>
                        <p:par>
                          <p:cTn id="19" fill="hold">
                            <p:stCondLst>
                              <p:cond delay="12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200"/>
                                        <p:tgtEl>
                                          <p:spTgt spid="8"/>
                                        </p:tgtEl>
                                      </p:cBhvr>
                                    </p:animEffect>
                                  </p:childTnLst>
                                </p:cTn>
                              </p:par>
                            </p:childTnLst>
                          </p:cTn>
                        </p:par>
                        <p:par>
                          <p:cTn id="23" fill="hold">
                            <p:stCondLst>
                              <p:cond delay="1400"/>
                            </p:stCondLst>
                            <p:childTnLst>
                              <p:par>
                                <p:cTn id="24" presetID="53" presetClass="entr" presetSubtype="16"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典型案例</a:t>
              </a:r>
              <a:endParaRPr lang="zh-CN" altLang="zh-CN" b="1" dirty="0">
                <a:solidFill>
                  <a:srgbClr val="002060"/>
                </a:solidFill>
                <a:cs typeface="+mn-ea"/>
                <a:sym typeface="+mn-lt"/>
              </a:endParaRPr>
            </a:p>
          </p:txBody>
        </p:sp>
      </p:grpSp>
      <p:pic>
        <p:nvPicPr>
          <p:cNvPr id="18" name="Picture 2" descr="untitled">
            <a:extLst>
              <a:ext uri="{FF2B5EF4-FFF2-40B4-BE49-F238E27FC236}">
                <a16:creationId xmlns:a16="http://schemas.microsoft.com/office/drawing/2014/main" id="{9300B628-AE7A-47C5-85F4-43DF75A5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7176"/>
            <a:ext cx="9154076" cy="444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9722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典型案例</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63615"/>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zh-CN" sz="1800" b="1" dirty="0">
                <a:solidFill>
                  <a:schemeClr val="tx1"/>
                </a:solidFill>
                <a:latin typeface="+mn-lt"/>
                <a:ea typeface="+mn-ea"/>
                <a:cs typeface="+mn-ea"/>
              </a:rPr>
              <a:t>全球黑客活动</a:t>
            </a:r>
            <a:endParaRPr lang="zh-CN" altLang="en-US" sz="1800" b="1" dirty="0">
              <a:solidFill>
                <a:schemeClr val="tx1"/>
              </a:solidFill>
              <a:latin typeface="+mn-lt"/>
              <a:ea typeface="+mn-ea"/>
              <a:cs typeface="+mn-ea"/>
            </a:endParaRPr>
          </a:p>
        </p:txBody>
      </p:sp>
      <p:sp>
        <p:nvSpPr>
          <p:cNvPr id="10" name="TextBox 4">
            <a:extLst>
              <a:ext uri="{FF2B5EF4-FFF2-40B4-BE49-F238E27FC236}">
                <a16:creationId xmlns:a16="http://schemas.microsoft.com/office/drawing/2014/main" id="{B54F5EDE-214F-4961-821C-5D3AF3DB198D}"/>
              </a:ext>
            </a:extLst>
          </p:cNvPr>
          <p:cNvSpPr txBox="1">
            <a:spLocks noChangeArrowheads="1"/>
          </p:cNvSpPr>
          <p:nvPr/>
        </p:nvSpPr>
        <p:spPr bwMode="auto">
          <a:xfrm>
            <a:off x="289454" y="942710"/>
            <a:ext cx="86868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2000" dirty="0"/>
              <a:t>      </a:t>
            </a:r>
            <a:r>
              <a:rPr lang="zh-CN" altLang="zh-CN" sz="2000" dirty="0"/>
              <a:t>安全供应商</a:t>
            </a:r>
            <a:r>
              <a:rPr lang="en-US" altLang="zh-CN" sz="2000" dirty="0"/>
              <a:t>Norse</a:t>
            </a:r>
            <a:r>
              <a:rPr lang="zh-CN" altLang="zh-CN" sz="2000" dirty="0"/>
              <a:t>打造了一张能够反映全球范围内黑客攻击频率的地图（</a:t>
            </a:r>
            <a:r>
              <a:rPr lang="en-US" altLang="zh-CN" sz="2000" dirty="0"/>
              <a:t>http://map.ipviking.com</a:t>
            </a:r>
            <a:r>
              <a:rPr lang="zh-CN" altLang="zh-CN" sz="2000" dirty="0"/>
              <a:t>），它利用</a:t>
            </a:r>
            <a:r>
              <a:rPr lang="en-US" altLang="zh-CN" sz="2000" dirty="0"/>
              <a:t>Norse </a:t>
            </a:r>
            <a:r>
              <a:rPr lang="zh-CN" altLang="zh-CN" sz="2000" dirty="0"/>
              <a:t>的“蜜罐”攻击陷阱显示出所有实时渗透攻击活动。如图</a:t>
            </a:r>
            <a:r>
              <a:rPr lang="en-US" altLang="zh-CN" sz="2000" dirty="0"/>
              <a:t>10-11</a:t>
            </a:r>
            <a:r>
              <a:rPr lang="zh-CN" altLang="zh-CN" sz="2000" dirty="0"/>
              <a:t>所示，地图中的每一条线代表的都是一次攻击活动，借此可以了解每一天、每一分钟甚至每一秒世界上发生了多少次恶意渗透。</a:t>
            </a:r>
          </a:p>
        </p:txBody>
      </p:sp>
      <p:pic>
        <p:nvPicPr>
          <p:cNvPr id="12" name="Picture 2" descr="untitled">
            <a:extLst>
              <a:ext uri="{FF2B5EF4-FFF2-40B4-BE49-F238E27FC236}">
                <a16:creationId xmlns:a16="http://schemas.microsoft.com/office/drawing/2014/main" id="{9300B628-AE7A-47C5-85F4-43DF75A5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133" y="2323542"/>
            <a:ext cx="5212291" cy="253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4">
            <a:extLst>
              <a:ext uri="{FF2B5EF4-FFF2-40B4-BE49-F238E27FC236}">
                <a16:creationId xmlns:a16="http://schemas.microsoft.com/office/drawing/2014/main" id="{543CE360-B9B6-423A-A585-D1CCC87F2694}"/>
              </a:ext>
            </a:extLst>
          </p:cNvPr>
          <p:cNvSpPr txBox="1">
            <a:spLocks noChangeArrowheads="1"/>
          </p:cNvSpPr>
          <p:nvPr/>
        </p:nvSpPr>
        <p:spPr bwMode="auto">
          <a:xfrm>
            <a:off x="4424891" y="4806950"/>
            <a:ext cx="45513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600"/>
              <a:t>图</a:t>
            </a:r>
            <a:r>
              <a:rPr lang="en-US" altLang="zh-CN" sz="1600"/>
              <a:t> </a:t>
            </a:r>
            <a:r>
              <a:rPr lang="zh-CN" altLang="zh-CN" sz="1600"/>
              <a:t>一张能够反映全球范围内黑客攻击频率的地图</a:t>
            </a:r>
            <a:endParaRPr lang="zh-CN" altLang="en-US"/>
          </a:p>
        </p:txBody>
      </p:sp>
    </p:spTree>
    <p:extLst>
      <p:ext uri="{BB962C8B-B14F-4D97-AF65-F5344CB8AC3E}">
        <p14:creationId xmlns:p14="http://schemas.microsoft.com/office/powerpoint/2010/main" val="8491993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典型案例</a:t>
              </a:r>
              <a:endParaRPr lang="zh-CN" altLang="zh-CN" b="1" dirty="0">
                <a:solidFill>
                  <a:srgbClr val="002060"/>
                </a:solidFill>
                <a:cs typeface="+mn-ea"/>
                <a:sym typeface="+mn-lt"/>
              </a:endParaRPr>
            </a:p>
          </p:txBody>
        </p:sp>
      </p:grpSp>
      <p:pic>
        <p:nvPicPr>
          <p:cNvPr id="9" name="Picture 2" descr="the-internet-map-36kr">
            <a:extLst>
              <a:ext uri="{FF2B5EF4-FFF2-40B4-BE49-F238E27FC236}">
                <a16:creationId xmlns:a16="http://schemas.microsoft.com/office/drawing/2014/main" id="{FE16C381-E3F4-4981-9AE6-23D9ADC25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8478"/>
            <a:ext cx="9144000" cy="461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81805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典型案例</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互联网地图</a:t>
            </a:r>
          </a:p>
        </p:txBody>
      </p:sp>
      <p:sp>
        <p:nvSpPr>
          <p:cNvPr id="11" name="TextBox 4">
            <a:extLst>
              <a:ext uri="{FF2B5EF4-FFF2-40B4-BE49-F238E27FC236}">
                <a16:creationId xmlns:a16="http://schemas.microsoft.com/office/drawing/2014/main" id="{6B8C40A2-97BE-486F-92EC-5437C8E4916D}"/>
              </a:ext>
            </a:extLst>
          </p:cNvPr>
          <p:cNvSpPr txBox="1">
            <a:spLocks noChangeArrowheads="1"/>
          </p:cNvSpPr>
          <p:nvPr/>
        </p:nvSpPr>
        <p:spPr bwMode="auto">
          <a:xfrm>
            <a:off x="217170" y="849312"/>
            <a:ext cx="86868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dirty="0"/>
              <a:t>为了探究互联网这个庞大的宇宙，俄罗斯工程师</a:t>
            </a:r>
            <a:r>
              <a:rPr lang="en-US" altLang="zh-CN" dirty="0"/>
              <a:t> Ruslan </a:t>
            </a:r>
            <a:r>
              <a:rPr lang="en-US" altLang="zh-CN" dirty="0" err="1"/>
              <a:t>Enikeev</a:t>
            </a:r>
            <a:r>
              <a:rPr lang="en-US" altLang="zh-CN" dirty="0"/>
              <a:t> </a:t>
            </a:r>
            <a:r>
              <a:rPr lang="zh-CN" altLang="zh-CN" dirty="0"/>
              <a:t>根据</a:t>
            </a:r>
            <a:r>
              <a:rPr lang="en-US" altLang="zh-CN" dirty="0"/>
              <a:t> 2011 </a:t>
            </a:r>
            <a:r>
              <a:rPr lang="zh-CN" altLang="zh-CN" dirty="0"/>
              <a:t>年底的数据，将全球</a:t>
            </a:r>
            <a:r>
              <a:rPr lang="en-US" altLang="zh-CN" dirty="0"/>
              <a:t> 196 </a:t>
            </a:r>
            <a:r>
              <a:rPr lang="zh-CN" altLang="zh-CN" dirty="0"/>
              <a:t>个国家的</a:t>
            </a:r>
            <a:r>
              <a:rPr lang="en-US" altLang="zh-CN" dirty="0"/>
              <a:t> 35 </a:t>
            </a:r>
            <a:r>
              <a:rPr lang="zh-CN" altLang="zh-CN" dirty="0"/>
              <a:t>万个网站数据整合起来，并根据</a:t>
            </a:r>
            <a:r>
              <a:rPr lang="en-US" altLang="zh-CN" dirty="0"/>
              <a:t> 200 </a:t>
            </a:r>
            <a:r>
              <a:rPr lang="zh-CN" altLang="zh-CN" dirty="0"/>
              <a:t>多万个网站链接将这些“星球”通过关系链联系起来，每一个“星球”的大小根据其网站流量来决定，而“星球”之间的距离远近则根据链接出现的频率、强度和用户跳转时创建的链接来确定，由此绘制得到了“互联网地图”（</a:t>
            </a:r>
            <a:r>
              <a:rPr lang="en-US" altLang="zh-CN" dirty="0"/>
              <a:t>http://internet-map.net</a:t>
            </a:r>
            <a:r>
              <a:rPr lang="zh-CN" altLang="zh-CN" dirty="0"/>
              <a:t>）。</a:t>
            </a:r>
            <a:endParaRPr lang="zh-CN" altLang="zh-CN" sz="2000" dirty="0"/>
          </a:p>
        </p:txBody>
      </p:sp>
      <p:sp>
        <p:nvSpPr>
          <p:cNvPr id="14" name="TextBox 4">
            <a:extLst>
              <a:ext uri="{FF2B5EF4-FFF2-40B4-BE49-F238E27FC236}">
                <a16:creationId xmlns:a16="http://schemas.microsoft.com/office/drawing/2014/main" id="{D049D7F2-0896-4F60-8168-59FA624AF037}"/>
              </a:ext>
            </a:extLst>
          </p:cNvPr>
          <p:cNvSpPr txBox="1">
            <a:spLocks noChangeArrowheads="1"/>
          </p:cNvSpPr>
          <p:nvPr/>
        </p:nvSpPr>
        <p:spPr bwMode="auto">
          <a:xfrm>
            <a:off x="4836583" y="4729322"/>
            <a:ext cx="39036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600" dirty="0"/>
              <a:t>图</a:t>
            </a:r>
            <a:r>
              <a:rPr lang="en-US" altLang="zh-CN" sz="1600" dirty="0"/>
              <a:t>    </a:t>
            </a:r>
            <a:r>
              <a:rPr lang="zh-CN" altLang="zh-CN" sz="1600" dirty="0"/>
              <a:t>俄罗斯工程师绘制的“互联网地图”</a:t>
            </a:r>
            <a:endParaRPr lang="zh-CN" altLang="en-US" dirty="0"/>
          </a:p>
        </p:txBody>
      </p:sp>
      <p:pic>
        <p:nvPicPr>
          <p:cNvPr id="15" name="Picture 2" descr="the-internet-map-36kr">
            <a:extLst>
              <a:ext uri="{FF2B5EF4-FFF2-40B4-BE49-F238E27FC236}">
                <a16:creationId xmlns:a16="http://schemas.microsoft.com/office/drawing/2014/main" id="{FE16C381-E3F4-4981-9AE6-23D9ADC25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733" y="2292772"/>
            <a:ext cx="4377267" cy="244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4247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典型案例</a:t>
              </a:r>
              <a:endParaRPr lang="zh-CN" altLang="zh-CN" b="1" dirty="0">
                <a:solidFill>
                  <a:srgbClr val="002060"/>
                </a:solidFill>
                <a:cs typeface="+mn-ea"/>
                <a:sym typeface="+mn-lt"/>
              </a:endParaRPr>
            </a:p>
          </p:txBody>
        </p:sp>
      </p:grpSp>
      <p:pic>
        <p:nvPicPr>
          <p:cNvPr id="10" name="Picture 2" descr="百度迁徙">
            <a:extLst>
              <a:ext uri="{FF2B5EF4-FFF2-40B4-BE49-F238E27FC236}">
                <a16:creationId xmlns:a16="http://schemas.microsoft.com/office/drawing/2014/main" id="{EEE28E32-E7B1-4476-9AEA-20473BAF56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492"/>
          <a:stretch/>
        </p:blipFill>
        <p:spPr bwMode="auto">
          <a:xfrm>
            <a:off x="0" y="563614"/>
            <a:ext cx="9144000" cy="458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3997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典型案例</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百度迁徙图</a:t>
            </a:r>
          </a:p>
        </p:txBody>
      </p:sp>
      <p:sp>
        <p:nvSpPr>
          <p:cNvPr id="12" name="TextBox 4">
            <a:extLst>
              <a:ext uri="{FF2B5EF4-FFF2-40B4-BE49-F238E27FC236}">
                <a16:creationId xmlns:a16="http://schemas.microsoft.com/office/drawing/2014/main" id="{2EED84DB-E596-4506-AB0A-6C6DAEB1085F}"/>
              </a:ext>
            </a:extLst>
          </p:cNvPr>
          <p:cNvSpPr txBox="1">
            <a:spLocks noChangeArrowheads="1"/>
          </p:cNvSpPr>
          <p:nvPr/>
        </p:nvSpPr>
        <p:spPr bwMode="auto">
          <a:xfrm>
            <a:off x="228600" y="1052249"/>
            <a:ext cx="868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dirty="0"/>
              <a:t>2014</a:t>
            </a:r>
            <a:r>
              <a:rPr lang="zh-CN" altLang="zh-CN" dirty="0"/>
              <a:t>年</a:t>
            </a:r>
            <a:r>
              <a:rPr lang="en-US" altLang="zh-CN" dirty="0"/>
              <a:t>1</a:t>
            </a:r>
            <a:r>
              <a:rPr lang="zh-CN" altLang="zh-CN" dirty="0"/>
              <a:t>月</a:t>
            </a:r>
            <a:r>
              <a:rPr lang="en-US" altLang="zh-CN" dirty="0"/>
              <a:t>25</a:t>
            </a:r>
            <a:r>
              <a:rPr lang="zh-CN" altLang="zh-CN" dirty="0"/>
              <a:t>日晚间，央视与百度合作，启用百度地图定位可视化大数据播报春节期间全国人口迁徙情况（如图</a:t>
            </a:r>
            <a:r>
              <a:rPr lang="en-US" altLang="zh-CN" dirty="0"/>
              <a:t>10-14</a:t>
            </a:r>
            <a:r>
              <a:rPr lang="zh-CN" altLang="zh-CN" dirty="0"/>
              <a:t>所示），引起广泛关注。</a:t>
            </a:r>
          </a:p>
        </p:txBody>
      </p:sp>
      <p:sp>
        <p:nvSpPr>
          <p:cNvPr id="13" name="TextBox 4">
            <a:extLst>
              <a:ext uri="{FF2B5EF4-FFF2-40B4-BE49-F238E27FC236}">
                <a16:creationId xmlns:a16="http://schemas.microsoft.com/office/drawing/2014/main" id="{CEA4C43B-7242-41C4-AD16-4BA30C4A47A8}"/>
              </a:ext>
            </a:extLst>
          </p:cNvPr>
          <p:cNvSpPr txBox="1">
            <a:spLocks noChangeArrowheads="1"/>
          </p:cNvSpPr>
          <p:nvPr/>
        </p:nvSpPr>
        <p:spPr bwMode="auto">
          <a:xfrm>
            <a:off x="5293783" y="4759114"/>
            <a:ext cx="35480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600"/>
              <a:t>图</a:t>
            </a:r>
            <a:r>
              <a:rPr lang="en-US" altLang="zh-CN" sz="1600"/>
              <a:t>   </a:t>
            </a:r>
            <a:r>
              <a:rPr lang="zh-CN" altLang="zh-CN" sz="1600"/>
              <a:t>百度迁徙展示的全国</a:t>
            </a:r>
            <a:r>
              <a:rPr lang="en-US" altLang="zh-CN" sz="1600"/>
              <a:t>8</a:t>
            </a:r>
            <a:r>
              <a:rPr lang="zh-CN" altLang="zh-CN" sz="1600"/>
              <a:t>小时迁徙图</a:t>
            </a:r>
          </a:p>
        </p:txBody>
      </p:sp>
      <p:pic>
        <p:nvPicPr>
          <p:cNvPr id="16" name="Picture 2" descr="百度迁徙">
            <a:extLst>
              <a:ext uri="{FF2B5EF4-FFF2-40B4-BE49-F238E27FC236}">
                <a16:creationId xmlns:a16="http://schemas.microsoft.com/office/drawing/2014/main" id="{EEE28E32-E7B1-4476-9AEA-20473BAF5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933" y="1981181"/>
            <a:ext cx="4047067" cy="277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5831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典型案例</a:t>
              </a:r>
              <a:endParaRPr lang="zh-CN" altLang="zh-CN" b="1" dirty="0">
                <a:solidFill>
                  <a:srgbClr val="002060"/>
                </a:solidFill>
                <a:cs typeface="+mn-ea"/>
                <a:sym typeface="+mn-lt"/>
              </a:endParaRPr>
            </a:p>
          </p:txBody>
        </p:sp>
      </p:grpSp>
      <p:pic>
        <p:nvPicPr>
          <p:cNvPr id="9" name="Picture 2" descr="200个国家健康与财富关系">
            <a:extLst>
              <a:ext uri="{FF2B5EF4-FFF2-40B4-BE49-F238E27FC236}">
                <a16:creationId xmlns:a16="http://schemas.microsoft.com/office/drawing/2014/main" id="{833A0519-26BD-4737-8F5A-A49346725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3615"/>
            <a:ext cx="9143999" cy="4581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0748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典型案例</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zh-CN" sz="1800" b="1" dirty="0">
                <a:solidFill>
                  <a:schemeClr val="tx1"/>
                </a:solidFill>
                <a:latin typeface="+mn-lt"/>
                <a:ea typeface="+mn-ea"/>
                <a:cs typeface="+mn-ea"/>
              </a:rPr>
              <a:t>世界国家健康与财富之间的关系</a:t>
            </a:r>
            <a:endParaRPr lang="zh-CN" altLang="en-US" sz="1800" b="1" dirty="0">
              <a:solidFill>
                <a:schemeClr val="tx1"/>
              </a:solidFill>
              <a:latin typeface="+mn-lt"/>
              <a:ea typeface="+mn-ea"/>
              <a:cs typeface="+mn-ea"/>
            </a:endParaRPr>
          </a:p>
        </p:txBody>
      </p:sp>
      <p:sp>
        <p:nvSpPr>
          <p:cNvPr id="11" name="TextBox 4">
            <a:extLst>
              <a:ext uri="{FF2B5EF4-FFF2-40B4-BE49-F238E27FC236}">
                <a16:creationId xmlns:a16="http://schemas.microsoft.com/office/drawing/2014/main" id="{126A372B-415A-420A-9396-E1D439F5815C}"/>
              </a:ext>
            </a:extLst>
          </p:cNvPr>
          <p:cNvSpPr txBox="1">
            <a:spLocks noChangeArrowheads="1"/>
          </p:cNvSpPr>
          <p:nvPr/>
        </p:nvSpPr>
        <p:spPr bwMode="auto">
          <a:xfrm>
            <a:off x="152400" y="972742"/>
            <a:ext cx="899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dirty="0"/>
              <a:t>“世界国家健康与财富之间的关系”利用可视化技术，把世界上</a:t>
            </a:r>
            <a:r>
              <a:rPr lang="en-US" altLang="zh-CN" dirty="0"/>
              <a:t>200</a:t>
            </a:r>
            <a:r>
              <a:rPr lang="zh-CN" altLang="zh-CN" dirty="0"/>
              <a:t>个国家，从</a:t>
            </a:r>
            <a:r>
              <a:rPr lang="en-US" altLang="zh-CN" dirty="0"/>
              <a:t>1810</a:t>
            </a:r>
            <a:r>
              <a:rPr lang="zh-CN" altLang="zh-CN" dirty="0"/>
              <a:t>年到</a:t>
            </a:r>
            <a:r>
              <a:rPr lang="en-US" altLang="zh-CN" dirty="0"/>
              <a:t>2010</a:t>
            </a:r>
            <a:r>
              <a:rPr lang="zh-CN" altLang="zh-CN" dirty="0"/>
              <a:t>年历时</a:t>
            </a:r>
            <a:r>
              <a:rPr lang="en-US" altLang="zh-CN" dirty="0"/>
              <a:t>200</a:t>
            </a:r>
            <a:r>
              <a:rPr lang="zh-CN" altLang="zh-CN" dirty="0"/>
              <a:t>年其各国国民的健康、财富变化数据（收集了</a:t>
            </a:r>
            <a:r>
              <a:rPr lang="en-US" altLang="zh-CN" dirty="0"/>
              <a:t>1</a:t>
            </a:r>
            <a:r>
              <a:rPr lang="zh-CN" altLang="zh-CN" dirty="0"/>
              <a:t>千多万个数据）制作成三维动画进行了直观展示（</a:t>
            </a:r>
            <a:r>
              <a:rPr lang="en-US" altLang="zh-CN" dirty="0"/>
              <a:t>http://www.moojnn.com/Index/whn</a:t>
            </a:r>
            <a:r>
              <a:rPr lang="zh-CN" altLang="zh-CN" dirty="0"/>
              <a:t>）。</a:t>
            </a:r>
          </a:p>
        </p:txBody>
      </p:sp>
      <p:sp>
        <p:nvSpPr>
          <p:cNvPr id="14" name="TextBox 4">
            <a:extLst>
              <a:ext uri="{FF2B5EF4-FFF2-40B4-BE49-F238E27FC236}">
                <a16:creationId xmlns:a16="http://schemas.microsoft.com/office/drawing/2014/main" id="{D91CBB4C-8FE3-48D5-A681-BAD330F4E0AE}"/>
              </a:ext>
            </a:extLst>
          </p:cNvPr>
          <p:cNvSpPr txBox="1">
            <a:spLocks noChangeArrowheads="1"/>
          </p:cNvSpPr>
          <p:nvPr/>
        </p:nvSpPr>
        <p:spPr bwMode="auto">
          <a:xfrm>
            <a:off x="4455302" y="4806951"/>
            <a:ext cx="3638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600" dirty="0"/>
              <a:t>图</a:t>
            </a:r>
            <a:r>
              <a:rPr lang="en-US" altLang="zh-CN" sz="1600" dirty="0"/>
              <a:t>   </a:t>
            </a:r>
            <a:r>
              <a:rPr lang="zh-CN" altLang="zh-CN" sz="1600" dirty="0"/>
              <a:t>世界国家健康与财富之间的关系图</a:t>
            </a:r>
          </a:p>
        </p:txBody>
      </p:sp>
      <p:pic>
        <p:nvPicPr>
          <p:cNvPr id="15" name="Picture 2" descr="200个国家健康与财富关系">
            <a:extLst>
              <a:ext uri="{FF2B5EF4-FFF2-40B4-BE49-F238E27FC236}">
                <a16:creationId xmlns:a16="http://schemas.microsoft.com/office/drawing/2014/main" id="{833A0519-26BD-4737-8F5A-A49346725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070" y="1996972"/>
            <a:ext cx="5359930" cy="2861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188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典型案例</a:t>
              </a:r>
              <a:endParaRPr lang="zh-CN" altLang="zh-CN" b="1" dirty="0">
                <a:solidFill>
                  <a:srgbClr val="002060"/>
                </a:solidFill>
                <a:cs typeface="+mn-ea"/>
                <a:sym typeface="+mn-lt"/>
              </a:endParaRPr>
            </a:p>
          </p:txBody>
        </p:sp>
      </p:grpSp>
      <p:pic>
        <p:nvPicPr>
          <p:cNvPr id="10" name="Picture 2" descr="3D地图">
            <a:extLst>
              <a:ext uri="{FF2B5EF4-FFF2-40B4-BE49-F238E27FC236}">
                <a16:creationId xmlns:a16="http://schemas.microsoft.com/office/drawing/2014/main" id="{21B1BA6C-7669-404C-8AF6-069E3F4CE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506" y="1"/>
            <a:ext cx="2763494"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3540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典型案例</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zh-CN" sz="1800" b="1" dirty="0">
                <a:solidFill>
                  <a:schemeClr val="tx1"/>
                </a:solidFill>
                <a:latin typeface="+mn-lt"/>
                <a:ea typeface="+mn-ea"/>
                <a:cs typeface="+mn-ea"/>
              </a:rPr>
              <a:t>互联网地图</a:t>
            </a:r>
            <a:endParaRPr lang="zh-CN" altLang="en-US" sz="1800" b="1" dirty="0">
              <a:solidFill>
                <a:schemeClr val="tx1"/>
              </a:solidFill>
              <a:latin typeface="+mn-lt"/>
              <a:ea typeface="+mn-ea"/>
              <a:cs typeface="+mn-ea"/>
            </a:endParaRPr>
          </a:p>
        </p:txBody>
      </p:sp>
      <p:pic>
        <p:nvPicPr>
          <p:cNvPr id="12" name="Picture 2" descr="3D地图">
            <a:extLst>
              <a:ext uri="{FF2B5EF4-FFF2-40B4-BE49-F238E27FC236}">
                <a16:creationId xmlns:a16="http://schemas.microsoft.com/office/drawing/2014/main" id="{85E4C8A8-EC5F-4DAF-BBAC-24959BD80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506" y="1"/>
            <a:ext cx="2763494" cy="458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4">
            <a:extLst>
              <a:ext uri="{FF2B5EF4-FFF2-40B4-BE49-F238E27FC236}">
                <a16:creationId xmlns:a16="http://schemas.microsoft.com/office/drawing/2014/main" id="{C8592906-B539-42E6-BE0F-E2CFD6445BB4}"/>
              </a:ext>
            </a:extLst>
          </p:cNvPr>
          <p:cNvSpPr txBox="1">
            <a:spLocks noChangeArrowheads="1"/>
          </p:cNvSpPr>
          <p:nvPr/>
        </p:nvSpPr>
        <p:spPr bwMode="auto">
          <a:xfrm>
            <a:off x="37228" y="1287940"/>
            <a:ext cx="615190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dirty="0"/>
              <a:t>3D</a:t>
            </a:r>
            <a:r>
              <a:rPr lang="zh-CN" altLang="zh-CN" dirty="0"/>
              <a:t>可视化是描绘和理解数据的一种手段，是数据的一种表征形式，并非模拟技术。</a:t>
            </a:r>
            <a:r>
              <a:rPr lang="en-US" altLang="zh-CN" dirty="0"/>
              <a:t>3D</a:t>
            </a:r>
            <a:r>
              <a:rPr lang="zh-CN" altLang="zh-CN" dirty="0"/>
              <a:t>可视化以一种独特的立体视角为用户呈现数据，可以帮助用户发现一些在</a:t>
            </a:r>
            <a:r>
              <a:rPr lang="en-US" altLang="zh-CN" dirty="0"/>
              <a:t>2D</a:t>
            </a:r>
            <a:r>
              <a:rPr lang="zh-CN" altLang="zh-CN" dirty="0"/>
              <a:t>模式下无法察觉的内容。</a:t>
            </a:r>
            <a:r>
              <a:rPr lang="en-US" altLang="zh-CN" dirty="0"/>
              <a:t>Peer 1</a:t>
            </a:r>
            <a:r>
              <a:rPr lang="zh-CN" altLang="zh-CN" dirty="0"/>
              <a:t>开发了一个称为“互联网地图”的</a:t>
            </a:r>
            <a:r>
              <a:rPr lang="en-US" altLang="zh-CN" dirty="0"/>
              <a:t>APP</a:t>
            </a:r>
            <a:r>
              <a:rPr lang="zh-CN" altLang="en-US" dirty="0"/>
              <a:t>，</a:t>
            </a:r>
            <a:r>
              <a:rPr lang="zh-CN" altLang="zh-CN" dirty="0"/>
              <a:t>这是一个建立在小盒子形式上的</a:t>
            </a:r>
            <a:r>
              <a:rPr lang="en-US" altLang="zh-CN" dirty="0"/>
              <a:t>3D</a:t>
            </a:r>
            <a:r>
              <a:rPr lang="zh-CN" altLang="zh-CN" dirty="0"/>
              <a:t>地图。</a:t>
            </a:r>
          </a:p>
        </p:txBody>
      </p:sp>
      <p:sp>
        <p:nvSpPr>
          <p:cNvPr id="17" name="TextBox 4">
            <a:extLst>
              <a:ext uri="{FF2B5EF4-FFF2-40B4-BE49-F238E27FC236}">
                <a16:creationId xmlns:a16="http://schemas.microsoft.com/office/drawing/2014/main" id="{4C3C1853-FDE7-4FE5-B454-4041C40B7D59}"/>
              </a:ext>
            </a:extLst>
          </p:cNvPr>
          <p:cNvSpPr txBox="1">
            <a:spLocks noChangeArrowheads="1"/>
          </p:cNvSpPr>
          <p:nvPr/>
        </p:nvSpPr>
        <p:spPr bwMode="auto">
          <a:xfrm>
            <a:off x="6443987" y="4560313"/>
            <a:ext cx="26365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600" dirty="0"/>
              <a:t>图</a:t>
            </a:r>
            <a:r>
              <a:rPr lang="en-US" altLang="zh-CN" sz="1600" dirty="0"/>
              <a:t>   Peer 1</a:t>
            </a:r>
            <a:r>
              <a:rPr lang="zh-CN" altLang="zh-CN" sz="1600" dirty="0"/>
              <a:t>开发的“互联网地图”</a:t>
            </a:r>
          </a:p>
        </p:txBody>
      </p:sp>
    </p:spTree>
    <p:extLst>
      <p:ext uri="{BB962C8B-B14F-4D97-AF65-F5344CB8AC3E}">
        <p14:creationId xmlns:p14="http://schemas.microsoft.com/office/powerpoint/2010/main" val="15319277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什么是数据可视化</a:t>
              </a:r>
              <a:endParaRPr lang="zh-CN" altLang="zh-CN" b="1" dirty="0">
                <a:solidFill>
                  <a:srgbClr val="002060"/>
                </a:solidFill>
                <a:cs typeface="+mn-ea"/>
                <a:sym typeface="+mn-lt"/>
              </a:endParaRPr>
            </a:p>
          </p:txBody>
        </p:sp>
      </p:grpSp>
      <p:sp>
        <p:nvSpPr>
          <p:cNvPr id="10" name="文本框 9">
            <a:extLst>
              <a:ext uri="{FF2B5EF4-FFF2-40B4-BE49-F238E27FC236}">
                <a16:creationId xmlns:a16="http://schemas.microsoft.com/office/drawing/2014/main" id="{A47EBAA7-73F3-4424-A7FD-637FDF6DC22B}"/>
              </a:ext>
            </a:extLst>
          </p:cNvPr>
          <p:cNvSpPr txBox="1"/>
          <p:nvPr/>
        </p:nvSpPr>
        <p:spPr>
          <a:xfrm>
            <a:off x="714375" y="1215500"/>
            <a:ext cx="7534141" cy="2031325"/>
          </a:xfrm>
          <a:prstGeom prst="rect">
            <a:avLst/>
          </a:prstGeom>
          <a:noFill/>
        </p:spPr>
        <p:txBody>
          <a:bodyPr wrap="square">
            <a:spAutoFit/>
          </a:bodyPr>
          <a:lstStyle/>
          <a:p>
            <a:pPr marL="285750" indent="-285750" eaLnBrk="1" hangingPunct="1">
              <a:buFont typeface="Wingdings" panose="05000000000000000000" pitchFamily="2" charset="2"/>
              <a:buChar char="n"/>
            </a:pPr>
            <a:r>
              <a:rPr lang="zh-CN" altLang="zh-CN" sz="1800" dirty="0"/>
              <a:t>数据可视化是指将大型数据集中的数据以图形图像形式表示，并利用数据分析和开发工具发现其中未知信息的处理过程</a:t>
            </a:r>
            <a:endParaRPr lang="en-US" altLang="zh-CN" sz="1800" dirty="0"/>
          </a:p>
          <a:p>
            <a:pPr marL="285750" indent="-285750" eaLnBrk="1" hangingPunct="1">
              <a:buFont typeface="Wingdings" panose="05000000000000000000" pitchFamily="2" charset="2"/>
              <a:buChar char="n"/>
            </a:pPr>
            <a:endParaRPr lang="zh-CN" altLang="en-US" sz="1800" dirty="0"/>
          </a:p>
          <a:p>
            <a:pPr marL="285750" indent="-285750" eaLnBrk="1" hangingPunct="1">
              <a:buFont typeface="Wingdings" panose="05000000000000000000" pitchFamily="2" charset="2"/>
              <a:buChar char="n"/>
            </a:pPr>
            <a:r>
              <a:rPr lang="zh-CN" altLang="zh-CN" sz="1800" dirty="0"/>
              <a:t>数据可视化技术的基本思想是将数据库中</a:t>
            </a:r>
            <a:r>
              <a:rPr lang="zh-CN" altLang="zh-CN" sz="1800" dirty="0">
                <a:solidFill>
                  <a:srgbClr val="FF0000"/>
                </a:solidFill>
              </a:rPr>
              <a:t>每一个数据项作为单个图元素表示</a:t>
            </a:r>
            <a:r>
              <a:rPr lang="zh-CN" altLang="zh-CN" sz="1800" dirty="0"/>
              <a:t>，大量的数据集构成数据图像，</a:t>
            </a:r>
            <a:r>
              <a:rPr lang="zh-CN" altLang="zh-CN" sz="1800" dirty="0">
                <a:solidFill>
                  <a:srgbClr val="FF0000"/>
                </a:solidFill>
              </a:rPr>
              <a:t>同时将数据的各个属性值以多维数据的形式表示，可以从不同的维度观察数据</a:t>
            </a:r>
            <a:r>
              <a:rPr lang="zh-CN" altLang="zh-CN" sz="1800" dirty="0"/>
              <a:t>，从而对数据进行更深入的观察和分析</a:t>
            </a:r>
            <a:r>
              <a:rPr lang="zh-CN" altLang="en-US" sz="1800" dirty="0"/>
              <a:t>。</a:t>
            </a:r>
            <a:endParaRPr lang="zh-CN" altLang="zh-CN" sz="1800" dirty="0"/>
          </a:p>
        </p:txBody>
      </p:sp>
    </p:spTree>
    <p:extLst>
      <p:ext uri="{BB962C8B-B14F-4D97-AF65-F5344CB8AC3E}">
        <p14:creationId xmlns:p14="http://schemas.microsoft.com/office/powerpoint/2010/main" val="320644636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工具</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入门级工具</a:t>
            </a:r>
          </a:p>
        </p:txBody>
      </p:sp>
      <p:sp>
        <p:nvSpPr>
          <p:cNvPr id="13" name="文本框 12">
            <a:extLst>
              <a:ext uri="{FF2B5EF4-FFF2-40B4-BE49-F238E27FC236}">
                <a16:creationId xmlns:a16="http://schemas.microsoft.com/office/drawing/2014/main" id="{9CDEAD86-4B32-437A-8288-9D909F1AA9DC}"/>
              </a:ext>
            </a:extLst>
          </p:cNvPr>
          <p:cNvSpPr txBox="1"/>
          <p:nvPr/>
        </p:nvSpPr>
        <p:spPr>
          <a:xfrm>
            <a:off x="378601" y="1052249"/>
            <a:ext cx="8386779" cy="646331"/>
          </a:xfrm>
          <a:prstGeom prst="rect">
            <a:avLst/>
          </a:prstGeom>
          <a:noFill/>
        </p:spPr>
        <p:txBody>
          <a:bodyPr wrap="square">
            <a:spAutoFit/>
          </a:bodyPr>
          <a:lstStyle/>
          <a:p>
            <a:r>
              <a:rPr lang="en-US" altLang="zh-CN" sz="1800" dirty="0"/>
              <a:t> Excel</a:t>
            </a:r>
            <a:r>
              <a:rPr lang="zh-CN" altLang="zh-CN" sz="1800" dirty="0"/>
              <a:t>是微软公司的办公软件</a:t>
            </a:r>
            <a:r>
              <a:rPr lang="en-US" altLang="zh-CN" sz="1800" dirty="0"/>
              <a:t>Office</a:t>
            </a:r>
            <a:r>
              <a:rPr lang="zh-CN" altLang="zh-CN" sz="1800" dirty="0"/>
              <a:t>家族的系列软件之一，可以进行各种数据的处理、统计分析和辅助决策操作，已经广泛地应用于管理、统计、金融等领域</a:t>
            </a:r>
            <a:endParaRPr lang="zh-CN" altLang="en-US" dirty="0"/>
          </a:p>
        </p:txBody>
      </p:sp>
    </p:spTree>
    <p:extLst>
      <p:ext uri="{BB962C8B-B14F-4D97-AF65-F5344CB8AC3E}">
        <p14:creationId xmlns:p14="http://schemas.microsoft.com/office/powerpoint/2010/main" val="9280454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工具</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信息图表工具</a:t>
            </a:r>
          </a:p>
        </p:txBody>
      </p:sp>
      <p:sp>
        <p:nvSpPr>
          <p:cNvPr id="10" name="TextBox 4">
            <a:extLst>
              <a:ext uri="{FF2B5EF4-FFF2-40B4-BE49-F238E27FC236}">
                <a16:creationId xmlns:a16="http://schemas.microsoft.com/office/drawing/2014/main" id="{A7E8902F-1F45-4BA2-BC67-80493BE5D1E3}"/>
              </a:ext>
            </a:extLst>
          </p:cNvPr>
          <p:cNvSpPr txBox="1">
            <a:spLocks noChangeArrowheads="1"/>
          </p:cNvSpPr>
          <p:nvPr/>
        </p:nvSpPr>
        <p:spPr bwMode="auto">
          <a:xfrm>
            <a:off x="378602" y="1150069"/>
            <a:ext cx="8382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2400" dirty="0"/>
              <a:t>       </a:t>
            </a:r>
            <a:r>
              <a:rPr lang="zh-CN" altLang="zh-CN" sz="2000" dirty="0"/>
              <a:t>信息图表是信息、数据、知识等的视觉化表达，它利用人脑对于图形信息相对于文字信息更容易理解的特点，更高效、直观、清晰地传递信息，在计算机科学、数学以及统计学领域有着广泛的应用。</a:t>
            </a:r>
          </a:p>
        </p:txBody>
      </p:sp>
      <p:sp>
        <p:nvSpPr>
          <p:cNvPr id="11" name="TextBox 3">
            <a:extLst>
              <a:ext uri="{FF2B5EF4-FFF2-40B4-BE49-F238E27FC236}">
                <a16:creationId xmlns:a16="http://schemas.microsoft.com/office/drawing/2014/main" id="{81817C75-3296-4F05-A75E-11943CD2FC99}"/>
              </a:ext>
            </a:extLst>
          </p:cNvPr>
          <p:cNvSpPr txBox="1">
            <a:spLocks noChangeArrowheads="1"/>
          </p:cNvSpPr>
          <p:nvPr/>
        </p:nvSpPr>
        <p:spPr bwMode="auto">
          <a:xfrm>
            <a:off x="285734" y="2725083"/>
            <a:ext cx="442914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2000" b="1" dirty="0"/>
              <a:t>1. Google Chart API</a:t>
            </a:r>
            <a:endParaRPr lang="zh-CN" altLang="zh-CN" sz="2000" dirty="0"/>
          </a:p>
          <a:p>
            <a:pPr eaLnBrk="1" hangingPunct="1"/>
            <a:r>
              <a:rPr lang="zh-CN" altLang="zh-CN" sz="2000" dirty="0"/>
              <a:t>谷歌公司的制图服务接口</a:t>
            </a:r>
            <a:r>
              <a:rPr lang="en-US" altLang="zh-CN" sz="2000" dirty="0"/>
              <a:t>Google Chart API</a:t>
            </a:r>
            <a:r>
              <a:rPr lang="zh-CN" altLang="zh-CN" sz="2000" dirty="0"/>
              <a:t>，可以用来为统计数据并自动生成图片，该工具使用非常简单，不需要安装任何软件，可以通过浏览器在线查看统计图表。</a:t>
            </a:r>
            <a:endParaRPr lang="zh-CN" altLang="en-US" dirty="0"/>
          </a:p>
        </p:txBody>
      </p:sp>
      <p:pic>
        <p:nvPicPr>
          <p:cNvPr id="12" name="Picture 2" descr="chart">
            <a:extLst>
              <a:ext uri="{FF2B5EF4-FFF2-40B4-BE49-F238E27FC236}">
                <a16:creationId xmlns:a16="http://schemas.microsoft.com/office/drawing/2014/main" id="{071466AB-73CB-4AAD-8B25-C70DC4F2F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606675"/>
            <a:ext cx="4114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5">
            <a:extLst>
              <a:ext uri="{FF2B5EF4-FFF2-40B4-BE49-F238E27FC236}">
                <a16:creationId xmlns:a16="http://schemas.microsoft.com/office/drawing/2014/main" id="{CD5522FC-9B2F-49BA-BFDB-97C8EDA28AE0}"/>
              </a:ext>
            </a:extLst>
          </p:cNvPr>
          <p:cNvSpPr txBox="1">
            <a:spLocks noChangeArrowheads="1"/>
          </p:cNvSpPr>
          <p:nvPr/>
        </p:nvSpPr>
        <p:spPr bwMode="auto">
          <a:xfrm>
            <a:off x="4343400" y="4740275"/>
            <a:ext cx="4852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a:t>图</a:t>
            </a:r>
            <a:r>
              <a:rPr lang="en-US" altLang="zh-CN"/>
              <a:t> </a:t>
            </a:r>
            <a:r>
              <a:rPr lang="zh-CN" altLang="zh-CN"/>
              <a:t>通过浏览器在线查看</a:t>
            </a:r>
            <a:r>
              <a:rPr lang="en-US" altLang="zh-CN"/>
              <a:t>Google Chart</a:t>
            </a:r>
            <a:r>
              <a:rPr lang="zh-CN" altLang="zh-CN"/>
              <a:t>统计图表</a:t>
            </a:r>
            <a:endParaRPr lang="zh-CN" altLang="en-US"/>
          </a:p>
        </p:txBody>
      </p:sp>
    </p:spTree>
    <p:extLst>
      <p:ext uri="{BB962C8B-B14F-4D97-AF65-F5344CB8AC3E}">
        <p14:creationId xmlns:p14="http://schemas.microsoft.com/office/powerpoint/2010/main" val="31751163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工具</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信息图表工具</a:t>
            </a:r>
          </a:p>
        </p:txBody>
      </p:sp>
      <p:sp>
        <p:nvSpPr>
          <p:cNvPr id="13" name="TextBox 3">
            <a:extLst>
              <a:ext uri="{FF2B5EF4-FFF2-40B4-BE49-F238E27FC236}">
                <a16:creationId xmlns:a16="http://schemas.microsoft.com/office/drawing/2014/main" id="{50715A39-71ED-4158-891C-618EC158F537}"/>
              </a:ext>
            </a:extLst>
          </p:cNvPr>
          <p:cNvSpPr txBox="1">
            <a:spLocks noChangeArrowheads="1"/>
          </p:cNvSpPr>
          <p:nvPr/>
        </p:nvSpPr>
        <p:spPr bwMode="auto">
          <a:xfrm>
            <a:off x="70249" y="1065530"/>
            <a:ext cx="396597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2000" b="1" dirty="0"/>
              <a:t>2. D3</a:t>
            </a:r>
            <a:endParaRPr lang="zh-CN" altLang="zh-CN" sz="2000" dirty="0"/>
          </a:p>
          <a:p>
            <a:pPr eaLnBrk="1" hangingPunct="1"/>
            <a:r>
              <a:rPr lang="en-US" altLang="zh-CN" sz="2000" dirty="0"/>
              <a:t>D3</a:t>
            </a:r>
            <a:r>
              <a:rPr lang="zh-CN" altLang="zh-CN" sz="2000" dirty="0"/>
              <a:t>是最流行的可视化库之一，是一个用于网页作图、生成互动图形的</a:t>
            </a:r>
            <a:r>
              <a:rPr lang="en-US" altLang="zh-CN" sz="2000" dirty="0"/>
              <a:t>JavaScript</a:t>
            </a:r>
            <a:r>
              <a:rPr lang="zh-CN" altLang="zh-CN" sz="2000" dirty="0"/>
              <a:t>函数库，提供了一个</a:t>
            </a:r>
            <a:r>
              <a:rPr lang="en-US" altLang="zh-CN" sz="2000" dirty="0"/>
              <a:t>D3</a:t>
            </a:r>
            <a:r>
              <a:rPr lang="zh-CN" altLang="zh-CN" sz="2000" dirty="0"/>
              <a:t>对象，所有方法都通过这个对象调用。</a:t>
            </a:r>
            <a:r>
              <a:rPr lang="en-US" altLang="zh-CN" sz="2000" dirty="0"/>
              <a:t>D3</a:t>
            </a:r>
            <a:r>
              <a:rPr lang="zh-CN" altLang="zh-CN" sz="2000" dirty="0"/>
              <a:t>能够提供大量线性图和条形图之外的复杂图表样式，例如</a:t>
            </a:r>
            <a:r>
              <a:rPr lang="en-US" altLang="zh-CN" sz="2000" dirty="0"/>
              <a:t>Voronoi</a:t>
            </a:r>
            <a:r>
              <a:rPr lang="zh-CN" altLang="zh-CN" sz="2000" dirty="0"/>
              <a:t>图、树形图、圆形集群和单词云等。</a:t>
            </a:r>
          </a:p>
        </p:txBody>
      </p:sp>
      <p:sp>
        <p:nvSpPr>
          <p:cNvPr id="15" name="TextBox 5">
            <a:extLst>
              <a:ext uri="{FF2B5EF4-FFF2-40B4-BE49-F238E27FC236}">
                <a16:creationId xmlns:a16="http://schemas.microsoft.com/office/drawing/2014/main" id="{5B97A0AF-71E9-429C-A627-5F79334CDBA4}"/>
              </a:ext>
            </a:extLst>
          </p:cNvPr>
          <p:cNvSpPr txBox="1">
            <a:spLocks noChangeArrowheads="1"/>
          </p:cNvSpPr>
          <p:nvPr/>
        </p:nvSpPr>
        <p:spPr bwMode="auto">
          <a:xfrm>
            <a:off x="4179092" y="3982245"/>
            <a:ext cx="4852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dirty="0"/>
              <a:t>图</a:t>
            </a:r>
            <a:r>
              <a:rPr lang="en-US" altLang="zh-CN" dirty="0"/>
              <a:t> </a:t>
            </a:r>
            <a:r>
              <a:rPr lang="zh-CN" altLang="zh-CN" dirty="0"/>
              <a:t>通过浏览器在线查看</a:t>
            </a:r>
            <a:r>
              <a:rPr lang="en-US" altLang="zh-CN" dirty="0"/>
              <a:t>Google Chart</a:t>
            </a:r>
            <a:r>
              <a:rPr lang="zh-CN" altLang="zh-CN" dirty="0"/>
              <a:t>统计图表</a:t>
            </a:r>
            <a:endParaRPr lang="zh-CN" altLang="en-US" dirty="0"/>
          </a:p>
        </p:txBody>
      </p:sp>
      <p:pic>
        <p:nvPicPr>
          <p:cNvPr id="16" name="Picture 2" descr="d3">
            <a:extLst>
              <a:ext uri="{FF2B5EF4-FFF2-40B4-BE49-F238E27FC236}">
                <a16:creationId xmlns:a16="http://schemas.microsoft.com/office/drawing/2014/main" id="{635950A3-A779-4E1A-B340-FB1B3B7DC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092" y="1222653"/>
            <a:ext cx="4936331" cy="27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5690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工具</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信息图表工具</a:t>
            </a:r>
          </a:p>
        </p:txBody>
      </p:sp>
      <p:sp>
        <p:nvSpPr>
          <p:cNvPr id="11" name="TextBox 3">
            <a:extLst>
              <a:ext uri="{FF2B5EF4-FFF2-40B4-BE49-F238E27FC236}">
                <a16:creationId xmlns:a16="http://schemas.microsoft.com/office/drawing/2014/main" id="{C0FEBF28-36BE-4CD2-BC72-930C9147A874}"/>
              </a:ext>
            </a:extLst>
          </p:cNvPr>
          <p:cNvSpPr txBox="1">
            <a:spLocks noChangeArrowheads="1"/>
          </p:cNvSpPr>
          <p:nvPr/>
        </p:nvSpPr>
        <p:spPr bwMode="auto">
          <a:xfrm>
            <a:off x="217171" y="973296"/>
            <a:ext cx="8798242"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2000" b="1"/>
              <a:t>3. Visual.ly</a:t>
            </a:r>
            <a:endParaRPr lang="zh-CN" altLang="zh-CN" sz="2000"/>
          </a:p>
          <a:p>
            <a:pPr eaLnBrk="1" hangingPunct="1"/>
            <a:r>
              <a:rPr lang="en-US" altLang="zh-CN" sz="2000"/>
              <a:t>Visual.ly</a:t>
            </a:r>
            <a:r>
              <a:rPr lang="zh-CN" altLang="zh-CN" sz="2000"/>
              <a:t>是一款非常流行的信息图制作工具，非常好用，不需要任何设计相关的知识，就可以用它来快速创建自定义的、样式美观且具有强烈视觉冲击力的信息图表。</a:t>
            </a:r>
          </a:p>
          <a:p>
            <a:pPr eaLnBrk="1" hangingPunct="1"/>
            <a:r>
              <a:rPr lang="en-US" altLang="zh-CN" sz="2000" b="1"/>
              <a:t>4. Tableau</a:t>
            </a:r>
            <a:endParaRPr lang="zh-CN" altLang="zh-CN" sz="2000"/>
          </a:p>
          <a:p>
            <a:pPr eaLnBrk="1" hangingPunct="1"/>
            <a:r>
              <a:rPr lang="en-US" altLang="zh-CN" sz="2000"/>
              <a:t>Tableau</a:t>
            </a:r>
            <a:r>
              <a:rPr lang="zh-CN" altLang="zh-CN" sz="2000"/>
              <a:t>是桌面系统中最简单的商业智能工具软件，更适合企业和部门进行日常数据报表和数据可视化分析工作。</a:t>
            </a:r>
            <a:r>
              <a:rPr lang="en-US" altLang="zh-CN" sz="2000"/>
              <a:t>Tableau</a:t>
            </a:r>
            <a:r>
              <a:rPr lang="zh-CN" altLang="zh-CN" sz="2000"/>
              <a:t>实现了数据运算与美观的图表的完美结合，用户只要将大量数据拖放到数字“画布”上，转眼间就能创建好各种图表。</a:t>
            </a:r>
          </a:p>
          <a:p>
            <a:pPr eaLnBrk="1" hangingPunct="1"/>
            <a:r>
              <a:rPr lang="en-US" altLang="zh-CN" sz="2000" b="1"/>
              <a:t>5. </a:t>
            </a:r>
            <a:r>
              <a:rPr lang="zh-CN" altLang="zh-CN" sz="2000" b="1"/>
              <a:t>大数据魔镜</a:t>
            </a:r>
            <a:endParaRPr lang="zh-CN" altLang="zh-CN" sz="2000"/>
          </a:p>
          <a:p>
            <a:pPr eaLnBrk="1" hangingPunct="1"/>
            <a:r>
              <a:rPr lang="zh-CN" altLang="zh-CN" sz="2000"/>
              <a:t>大数据魔镜是一款优秀的国产数据分析软件，它丰富的数据公式和算法可以让用户真正理解探索分析数据，用户只要通过一个直观的拖放界面就可创造交互式的图表和数据挖掘模型。</a:t>
            </a:r>
          </a:p>
        </p:txBody>
      </p:sp>
    </p:spTree>
    <p:extLst>
      <p:ext uri="{BB962C8B-B14F-4D97-AF65-F5344CB8AC3E}">
        <p14:creationId xmlns:p14="http://schemas.microsoft.com/office/powerpoint/2010/main" val="26154157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工具</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地图工具</a:t>
            </a:r>
          </a:p>
        </p:txBody>
      </p:sp>
      <p:sp>
        <p:nvSpPr>
          <p:cNvPr id="10" name="TextBox 4">
            <a:extLst>
              <a:ext uri="{FF2B5EF4-FFF2-40B4-BE49-F238E27FC236}">
                <a16:creationId xmlns:a16="http://schemas.microsoft.com/office/drawing/2014/main" id="{911B1ED9-D0C7-4183-81B8-1E9B1E21A388}"/>
              </a:ext>
            </a:extLst>
          </p:cNvPr>
          <p:cNvSpPr txBox="1">
            <a:spLocks noChangeArrowheads="1"/>
          </p:cNvSpPr>
          <p:nvPr/>
        </p:nvSpPr>
        <p:spPr bwMode="auto">
          <a:xfrm>
            <a:off x="266700" y="1089714"/>
            <a:ext cx="42672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Tx/>
              <a:buChar char="•"/>
            </a:pPr>
            <a:r>
              <a:rPr lang="zh-CN" altLang="zh-CN" sz="2000" dirty="0"/>
              <a:t>地图工具在数据可视化中较为常见，它在展现数据基于空间或地理分布上有很强的表现力，可以直观地展现各分析指标的分布、区域等特征。当指标数据要表达的主题跟地域有关联时，就可以选择以地图作为大背景，从而帮助用户更加直观地了解整体的数据情况，同时也可以根据地理位置快速地定位到某一地区来查看详细数据。</a:t>
            </a:r>
          </a:p>
          <a:p>
            <a:pPr eaLnBrk="1" hangingPunct="1">
              <a:buFontTx/>
              <a:buChar char="•"/>
            </a:pPr>
            <a:r>
              <a:rPr lang="zh-CN" altLang="zh-CN" sz="2000" dirty="0"/>
              <a:t>图</a:t>
            </a:r>
            <a:r>
              <a:rPr lang="en-US" altLang="zh-CN" sz="2000" dirty="0"/>
              <a:t>10-9</a:t>
            </a:r>
            <a:r>
              <a:rPr lang="zh-CN" altLang="zh-CN" sz="2000" dirty="0"/>
              <a:t>就是以数据地图形式呈现的</a:t>
            </a:r>
            <a:r>
              <a:rPr lang="en-US" altLang="zh-CN" sz="2000" dirty="0"/>
              <a:t>2008</a:t>
            </a:r>
            <a:r>
              <a:rPr lang="zh-CN" altLang="zh-CN" sz="2000" dirty="0"/>
              <a:t>年世界各国</a:t>
            </a:r>
            <a:r>
              <a:rPr lang="en-US" altLang="zh-CN" sz="2000" dirty="0"/>
              <a:t>GDP</a:t>
            </a:r>
            <a:r>
              <a:rPr lang="zh-CN" altLang="zh-CN" sz="2000" dirty="0"/>
              <a:t>数据，图中，颜色越深的国家，其</a:t>
            </a:r>
            <a:r>
              <a:rPr lang="en-US" altLang="zh-CN" sz="2000" dirty="0"/>
              <a:t>GDP</a:t>
            </a:r>
            <a:r>
              <a:rPr lang="zh-CN" altLang="zh-CN" sz="2000" dirty="0"/>
              <a:t>越高。</a:t>
            </a:r>
          </a:p>
        </p:txBody>
      </p:sp>
      <p:pic>
        <p:nvPicPr>
          <p:cNvPr id="12" name="Picture 2" descr="GDP地图">
            <a:extLst>
              <a:ext uri="{FF2B5EF4-FFF2-40B4-BE49-F238E27FC236}">
                <a16:creationId xmlns:a16="http://schemas.microsoft.com/office/drawing/2014/main" id="{F9B740D6-C3F8-4C21-8171-551504ECD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1054100"/>
            <a:ext cx="41148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6">
            <a:extLst>
              <a:ext uri="{FF2B5EF4-FFF2-40B4-BE49-F238E27FC236}">
                <a16:creationId xmlns:a16="http://schemas.microsoft.com/office/drawing/2014/main" id="{C5082877-441D-4820-B1E5-3F89EE110D05}"/>
              </a:ext>
            </a:extLst>
          </p:cNvPr>
          <p:cNvSpPr>
            <a:spLocks noChangeArrowheads="1"/>
          </p:cNvSpPr>
          <p:nvPr/>
        </p:nvSpPr>
        <p:spPr bwMode="auto">
          <a:xfrm>
            <a:off x="4838700" y="4330700"/>
            <a:ext cx="3633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a:t>图</a:t>
            </a:r>
            <a:r>
              <a:rPr lang="en-US" altLang="zh-CN"/>
              <a:t> 2008</a:t>
            </a:r>
            <a:r>
              <a:rPr lang="zh-CN" altLang="en-US"/>
              <a:t>年世界各国</a:t>
            </a:r>
            <a:r>
              <a:rPr lang="en-US" altLang="zh-CN"/>
              <a:t>GDP</a:t>
            </a:r>
            <a:r>
              <a:rPr lang="zh-CN" altLang="en-US"/>
              <a:t>数据地图 </a:t>
            </a:r>
          </a:p>
        </p:txBody>
      </p:sp>
    </p:spTree>
    <p:extLst>
      <p:ext uri="{BB962C8B-B14F-4D97-AF65-F5344CB8AC3E}">
        <p14:creationId xmlns:p14="http://schemas.microsoft.com/office/powerpoint/2010/main" val="7127783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工具</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地图工具</a:t>
            </a:r>
          </a:p>
        </p:txBody>
      </p:sp>
      <p:sp>
        <p:nvSpPr>
          <p:cNvPr id="11" name="TextBox 4">
            <a:extLst>
              <a:ext uri="{FF2B5EF4-FFF2-40B4-BE49-F238E27FC236}">
                <a16:creationId xmlns:a16="http://schemas.microsoft.com/office/drawing/2014/main" id="{B9483C6B-30A5-4EE2-9B4D-1975DCE6D8E6}"/>
              </a:ext>
            </a:extLst>
          </p:cNvPr>
          <p:cNvSpPr txBox="1">
            <a:spLocks noChangeArrowheads="1"/>
          </p:cNvSpPr>
          <p:nvPr/>
        </p:nvSpPr>
        <p:spPr bwMode="auto">
          <a:xfrm>
            <a:off x="378602" y="1271588"/>
            <a:ext cx="83820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en-US" altLang="zh-CN" sz="2000" b="1"/>
              <a:t> 1. Google Fusion Tables</a:t>
            </a:r>
            <a:endParaRPr lang="zh-CN" altLang="zh-CN" sz="2000"/>
          </a:p>
          <a:p>
            <a:pPr eaLnBrk="1" hangingPunct="1"/>
            <a:r>
              <a:rPr lang="en-US" altLang="zh-CN" sz="2000"/>
              <a:t>Google Fusion Tables</a:t>
            </a:r>
            <a:r>
              <a:rPr lang="zh-CN" altLang="zh-CN" sz="2000"/>
              <a:t>让一般使用者也可以轻松制作出专业的统计地图。该工具可以让数据表呈现为图表、图形和地图，从而帮助发现一些隐藏在数据背后的模式和趋势。</a:t>
            </a:r>
          </a:p>
          <a:p>
            <a:pPr eaLnBrk="1" hangingPunct="1">
              <a:buFont typeface="Arial" panose="020B0604020202020204" pitchFamily="34" charset="0"/>
              <a:buChar char="•"/>
            </a:pPr>
            <a:r>
              <a:rPr lang="en-US" altLang="zh-CN" sz="2000" b="1"/>
              <a:t> 2. Modest Maps</a:t>
            </a:r>
            <a:endParaRPr lang="zh-CN" altLang="zh-CN" sz="2000"/>
          </a:p>
          <a:p>
            <a:pPr eaLnBrk="1" hangingPunct="1"/>
            <a:r>
              <a:rPr lang="en-US" altLang="zh-CN" sz="2000"/>
              <a:t>Modest Maps</a:t>
            </a:r>
            <a:r>
              <a:rPr lang="zh-CN" altLang="zh-CN" sz="2000"/>
              <a:t>是一个小型、可扩展、交互式的免费库，提供了一套查看卫星地图的</a:t>
            </a:r>
            <a:r>
              <a:rPr lang="en-US" altLang="zh-CN" sz="2000"/>
              <a:t>API</a:t>
            </a:r>
            <a:r>
              <a:rPr lang="zh-CN" altLang="zh-CN" sz="2000"/>
              <a:t>，只有</a:t>
            </a:r>
            <a:r>
              <a:rPr lang="en-US" altLang="zh-CN" sz="2000"/>
              <a:t>10KB</a:t>
            </a:r>
            <a:r>
              <a:rPr lang="zh-CN" altLang="zh-CN" sz="2000"/>
              <a:t>大小，是目前最小的可用地图库，它也是一个开源项目，有强大的社区支持，是在网站中整合地图应用的理想选择。</a:t>
            </a:r>
          </a:p>
          <a:p>
            <a:pPr eaLnBrk="1" hangingPunct="1">
              <a:buFont typeface="Arial" panose="020B0604020202020204" pitchFamily="34" charset="0"/>
              <a:buChar char="•"/>
            </a:pPr>
            <a:r>
              <a:rPr lang="en-US" altLang="zh-CN" sz="2000" b="1"/>
              <a:t> 3. Leaflet</a:t>
            </a:r>
            <a:endParaRPr lang="zh-CN" altLang="zh-CN" sz="2000"/>
          </a:p>
          <a:p>
            <a:pPr eaLnBrk="1" hangingPunct="1"/>
            <a:r>
              <a:rPr lang="en-US" altLang="zh-CN" sz="2000"/>
              <a:t>Leaflet</a:t>
            </a:r>
            <a:r>
              <a:rPr lang="zh-CN" altLang="zh-CN" sz="2000"/>
              <a:t>是一个小型化的地图框架，通过小型化和轻量化来满足移动网页的需要。</a:t>
            </a:r>
          </a:p>
        </p:txBody>
      </p:sp>
    </p:spTree>
    <p:extLst>
      <p:ext uri="{BB962C8B-B14F-4D97-AF65-F5344CB8AC3E}">
        <p14:creationId xmlns:p14="http://schemas.microsoft.com/office/powerpoint/2010/main" val="12008853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工具</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时间工具</a:t>
            </a:r>
          </a:p>
        </p:txBody>
      </p:sp>
      <p:sp>
        <p:nvSpPr>
          <p:cNvPr id="10" name="TextBox 4">
            <a:extLst>
              <a:ext uri="{FF2B5EF4-FFF2-40B4-BE49-F238E27FC236}">
                <a16:creationId xmlns:a16="http://schemas.microsoft.com/office/drawing/2014/main" id="{DFC95696-A05D-4664-9008-76C143958E2C}"/>
              </a:ext>
            </a:extLst>
          </p:cNvPr>
          <p:cNvSpPr txBox="1">
            <a:spLocks noChangeArrowheads="1"/>
          </p:cNvSpPr>
          <p:nvPr/>
        </p:nvSpPr>
        <p:spPr bwMode="auto">
          <a:xfrm>
            <a:off x="73801" y="925776"/>
            <a:ext cx="8991617"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2000" dirty="0"/>
              <a:t>       </a:t>
            </a:r>
            <a:r>
              <a:rPr lang="zh-CN" altLang="zh-CN" sz="2000" dirty="0"/>
              <a:t>时间线是表现数据在时间维度的演变的有效方式，它通过互联网技术，依据时间顺序，把一方面或多方面的事件串联起来，形成相对完整的记录体系，再运用图文的形式呈现给用户。时间线可以运用于不同领域，最大的作用就是把过去的事物系统化、完整化、精确化。自</a:t>
            </a:r>
            <a:r>
              <a:rPr lang="en-US" altLang="zh-CN" sz="2000" dirty="0"/>
              <a:t>2012</a:t>
            </a:r>
            <a:r>
              <a:rPr lang="zh-CN" altLang="zh-CN" sz="2000" dirty="0"/>
              <a:t>年</a:t>
            </a:r>
            <a:r>
              <a:rPr lang="en-US" altLang="zh-CN" sz="2000" dirty="0"/>
              <a:t>Facebook</a:t>
            </a:r>
            <a:r>
              <a:rPr lang="zh-CN" altLang="zh-CN" sz="2000" dirty="0"/>
              <a:t>在</a:t>
            </a:r>
            <a:r>
              <a:rPr lang="en-US" altLang="zh-CN" sz="2000" dirty="0"/>
              <a:t>F8</a:t>
            </a:r>
            <a:r>
              <a:rPr lang="zh-CN" altLang="zh-CN" sz="2000" dirty="0"/>
              <a:t>大会上发布了以时间线格式组织内容的功能后，时间线工具在国内外社交网站中开始大面积流行。</a:t>
            </a:r>
          </a:p>
          <a:p>
            <a:pPr eaLnBrk="1" hangingPunct="1"/>
            <a:r>
              <a:rPr lang="en-US" altLang="zh-CN" sz="2000" dirty="0"/>
              <a:t>       </a:t>
            </a:r>
            <a:r>
              <a:rPr lang="zh-CN" altLang="zh-CN" sz="2000" dirty="0"/>
              <a:t>图</a:t>
            </a:r>
            <a:r>
              <a:rPr lang="en-US" altLang="zh-CN" sz="2000" dirty="0"/>
              <a:t>10-10</a:t>
            </a:r>
            <a:r>
              <a:rPr lang="zh-CN" altLang="zh-CN" sz="2000" dirty="0"/>
              <a:t>显示了我国户籍制度在</a:t>
            </a:r>
            <a:r>
              <a:rPr lang="en-US" altLang="zh-CN" sz="2000" dirty="0"/>
              <a:t>1994</a:t>
            </a:r>
            <a:r>
              <a:rPr lang="zh-CN" altLang="zh-CN" sz="2000" dirty="0"/>
              <a:t>年到</a:t>
            </a:r>
            <a:r>
              <a:rPr lang="en-US" altLang="zh-CN" sz="2000" dirty="0"/>
              <a:t>2014</a:t>
            </a:r>
            <a:r>
              <a:rPr lang="zh-CN" altLang="zh-CN" sz="2000" dirty="0"/>
              <a:t>年间随时间的演变情况，它采用了时间线表示方法。</a:t>
            </a:r>
          </a:p>
        </p:txBody>
      </p:sp>
      <p:pic>
        <p:nvPicPr>
          <p:cNvPr id="12" name="Picture 2" descr="时间轴">
            <a:extLst>
              <a:ext uri="{FF2B5EF4-FFF2-40B4-BE49-F238E27FC236}">
                <a16:creationId xmlns:a16="http://schemas.microsoft.com/office/drawing/2014/main" id="{07E7C176-8911-4269-AB68-B407F1140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500"/>
          <a:stretch>
            <a:fillRect/>
          </a:stretch>
        </p:blipFill>
        <p:spPr bwMode="auto">
          <a:xfrm>
            <a:off x="3806016" y="3231681"/>
            <a:ext cx="4649786" cy="183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33687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工具</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时间工具</a:t>
            </a:r>
          </a:p>
        </p:txBody>
      </p:sp>
      <p:sp>
        <p:nvSpPr>
          <p:cNvPr id="11" name="TextBox 4">
            <a:extLst>
              <a:ext uri="{FF2B5EF4-FFF2-40B4-BE49-F238E27FC236}">
                <a16:creationId xmlns:a16="http://schemas.microsoft.com/office/drawing/2014/main" id="{1919F6A1-AF2D-47D4-85F3-E4FB3AA650C7}"/>
              </a:ext>
            </a:extLst>
          </p:cNvPr>
          <p:cNvSpPr txBox="1">
            <a:spLocks noChangeArrowheads="1"/>
          </p:cNvSpPr>
          <p:nvPr/>
        </p:nvSpPr>
        <p:spPr bwMode="auto">
          <a:xfrm>
            <a:off x="217169" y="973137"/>
            <a:ext cx="866965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en-US" altLang="zh-CN" sz="2000" b="1"/>
              <a:t>  1. Timetoast</a:t>
            </a:r>
            <a:endParaRPr lang="zh-CN" altLang="zh-CN" sz="2000"/>
          </a:p>
          <a:p>
            <a:pPr eaLnBrk="1" hangingPunct="1"/>
            <a:r>
              <a:rPr lang="en-US" altLang="zh-CN" sz="2000"/>
              <a:t>Timetoast</a:t>
            </a:r>
            <a:r>
              <a:rPr lang="zh-CN" altLang="zh-CN" sz="2000"/>
              <a:t>是在线创作基于时间轴事件记载服务的网站，提供个性化的时间线服务，可以用不同的时间线来记录你某个方面的发展历程、心理路程、进度过程等等。</a:t>
            </a:r>
            <a:r>
              <a:rPr lang="en-US" altLang="zh-CN" sz="2000"/>
              <a:t>Timetoast</a:t>
            </a:r>
            <a:r>
              <a:rPr lang="zh-CN" altLang="zh-CN" sz="2000"/>
              <a:t>基于</a:t>
            </a:r>
            <a:r>
              <a:rPr lang="en-US" altLang="zh-CN" sz="2000"/>
              <a:t> flash </a:t>
            </a:r>
            <a:r>
              <a:rPr lang="zh-CN" altLang="zh-CN" sz="2000"/>
              <a:t>平台，可以在类似</a:t>
            </a:r>
            <a:r>
              <a:rPr lang="en-US" altLang="zh-CN" sz="2000"/>
              <a:t> flash</a:t>
            </a:r>
            <a:r>
              <a:rPr lang="zh-CN" altLang="zh-CN" sz="2000"/>
              <a:t>时间轴上任意加入事件，定义每个事件的时间、名称、图像、描述，最终在时间轴上显示事件在时间序列上的发展，事件显示和切换十分流畅，随着鼠标点击可显示相关事件，操作简单。</a:t>
            </a:r>
          </a:p>
          <a:p>
            <a:pPr eaLnBrk="1" hangingPunct="1">
              <a:buFont typeface="Arial" panose="020B0604020202020204" pitchFamily="34" charset="0"/>
              <a:buChar char="•"/>
            </a:pPr>
            <a:r>
              <a:rPr lang="en-US" altLang="zh-CN" sz="2000" b="1"/>
              <a:t>  2. Xtimeline</a:t>
            </a:r>
            <a:endParaRPr lang="zh-CN" altLang="zh-CN" sz="2000"/>
          </a:p>
          <a:p>
            <a:pPr eaLnBrk="1" hangingPunct="1"/>
            <a:r>
              <a:rPr lang="en-US" altLang="zh-CN" sz="2000"/>
              <a:t>Xtimeline </a:t>
            </a:r>
            <a:r>
              <a:rPr lang="zh-CN" altLang="zh-CN" sz="2000"/>
              <a:t>是一个免费的绘制时间线的在线工具网站，操作简便，用户通过添加事件日志的形式构建时间表，同时也可给日志配上相应的图表。不同于</a:t>
            </a:r>
            <a:r>
              <a:rPr lang="en-US" altLang="zh-CN" sz="2000"/>
              <a:t>Timetoast</a:t>
            </a:r>
            <a:r>
              <a:rPr lang="zh-CN" altLang="zh-CN" sz="2000"/>
              <a:t>的是，</a:t>
            </a:r>
            <a:r>
              <a:rPr lang="en-US" altLang="zh-CN" sz="2000"/>
              <a:t>Xtimeline</a:t>
            </a:r>
            <a:r>
              <a:rPr lang="zh-CN" altLang="zh-CN" sz="2000"/>
              <a:t>是一个社区类型的时间轴网站，其中加入了组群功能和更多的社会化因素，除了可以分享和评论时间轴外，还可以建立组群讨论所制作的时间轴。</a:t>
            </a:r>
          </a:p>
        </p:txBody>
      </p:sp>
    </p:spTree>
    <p:extLst>
      <p:ext uri="{BB962C8B-B14F-4D97-AF65-F5344CB8AC3E}">
        <p14:creationId xmlns:p14="http://schemas.microsoft.com/office/powerpoint/2010/main" val="22364192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a:t>
              </a:r>
              <a:r>
                <a:rPr lang="zh-CN" altLang="en-US" b="1" dirty="0">
                  <a:solidFill>
                    <a:srgbClr val="002060"/>
                  </a:solidFill>
                  <a:cs typeface="+mn-ea"/>
                </a:rPr>
                <a:t>工具</a:t>
              </a:r>
              <a:endParaRPr lang="zh-CN" altLang="zh-CN" b="1" dirty="0">
                <a:solidFill>
                  <a:srgbClr val="002060"/>
                </a:solidFill>
                <a:cs typeface="+mn-ea"/>
                <a:sym typeface="+mn-lt"/>
              </a:endParaRPr>
            </a:p>
          </p:txBody>
        </p:sp>
      </p:grpSp>
      <p:sp>
        <p:nvSpPr>
          <p:cNvPr id="9" name="标题 2">
            <a:extLst>
              <a:ext uri="{FF2B5EF4-FFF2-40B4-BE49-F238E27FC236}">
                <a16:creationId xmlns:a16="http://schemas.microsoft.com/office/drawing/2014/main" id="{7692F6D6-4DF5-43F0-9966-5D362F283FF5}"/>
              </a:ext>
            </a:extLst>
          </p:cNvPr>
          <p:cNvSpPr>
            <a:spLocks noGrp="1"/>
          </p:cNvSpPr>
          <p:nvPr/>
        </p:nvSpPr>
        <p:spPr bwMode="auto">
          <a:xfrm>
            <a:off x="454802" y="555148"/>
            <a:ext cx="8001000" cy="31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charset="0"/>
                <a:ea typeface="黑体" pitchFamily="2" charset="-122"/>
              </a:defRPr>
            </a:lvl2pPr>
            <a:lvl3pPr algn="l" rtl="0" eaLnBrk="0" fontAlgn="base" hangingPunct="0">
              <a:spcBef>
                <a:spcPct val="0"/>
              </a:spcBef>
              <a:spcAft>
                <a:spcPct val="0"/>
              </a:spcAft>
              <a:defRPr sz="3200">
                <a:solidFill>
                  <a:schemeClr val="bg1"/>
                </a:solidFill>
                <a:latin typeface="Arial" charset="0"/>
                <a:ea typeface="黑体" pitchFamily="2" charset="-122"/>
              </a:defRPr>
            </a:lvl3pPr>
            <a:lvl4pPr algn="l" rtl="0" eaLnBrk="0" fontAlgn="base" hangingPunct="0">
              <a:spcBef>
                <a:spcPct val="0"/>
              </a:spcBef>
              <a:spcAft>
                <a:spcPct val="0"/>
              </a:spcAft>
              <a:defRPr sz="3200">
                <a:solidFill>
                  <a:schemeClr val="bg1"/>
                </a:solidFill>
                <a:latin typeface="Arial" charset="0"/>
                <a:ea typeface="黑体" pitchFamily="2" charset="-122"/>
              </a:defRPr>
            </a:lvl4pPr>
            <a:lvl5pPr algn="l" rtl="0" eaLnBrk="0" fontAlgn="base" hangingPunct="0">
              <a:spcBef>
                <a:spcPct val="0"/>
              </a:spcBef>
              <a:spcAft>
                <a:spcPct val="0"/>
              </a:spcAft>
              <a:defRPr sz="3200">
                <a:solidFill>
                  <a:schemeClr val="bg1"/>
                </a:solidFill>
                <a:latin typeface="Arial" charset="0"/>
                <a:ea typeface="黑体" pitchFamily="2" charset="-122"/>
              </a:defRPr>
            </a:lvl5pPr>
            <a:lvl6pPr marL="457200" algn="l" rtl="0" fontAlgn="base">
              <a:spcBef>
                <a:spcPct val="0"/>
              </a:spcBef>
              <a:spcAft>
                <a:spcPct val="0"/>
              </a:spcAft>
              <a:defRPr sz="3200">
                <a:solidFill>
                  <a:schemeClr val="bg1"/>
                </a:solidFill>
                <a:latin typeface="Arial" charset="0"/>
                <a:ea typeface="黑体" pitchFamily="2" charset="-122"/>
              </a:defRPr>
            </a:lvl6pPr>
            <a:lvl7pPr marL="914400" algn="l" rtl="0" fontAlgn="base">
              <a:spcBef>
                <a:spcPct val="0"/>
              </a:spcBef>
              <a:spcAft>
                <a:spcPct val="0"/>
              </a:spcAft>
              <a:defRPr sz="3200">
                <a:solidFill>
                  <a:schemeClr val="bg1"/>
                </a:solidFill>
                <a:latin typeface="Arial" charset="0"/>
                <a:ea typeface="黑体" pitchFamily="2" charset="-122"/>
              </a:defRPr>
            </a:lvl7pPr>
            <a:lvl8pPr marL="1371600" algn="l" rtl="0" fontAlgn="base">
              <a:spcBef>
                <a:spcPct val="0"/>
              </a:spcBef>
              <a:spcAft>
                <a:spcPct val="0"/>
              </a:spcAft>
              <a:defRPr sz="3200">
                <a:solidFill>
                  <a:schemeClr val="bg1"/>
                </a:solidFill>
                <a:latin typeface="Arial" charset="0"/>
                <a:ea typeface="黑体" pitchFamily="2" charset="-122"/>
              </a:defRPr>
            </a:lvl8pPr>
            <a:lvl9pPr marL="1828800" algn="l" rtl="0" fontAlgn="base">
              <a:spcBef>
                <a:spcPct val="0"/>
              </a:spcBef>
              <a:spcAft>
                <a:spcPct val="0"/>
              </a:spcAft>
              <a:defRPr sz="3200">
                <a:solidFill>
                  <a:schemeClr val="bg1"/>
                </a:solidFill>
                <a:latin typeface="Arial" charset="0"/>
                <a:ea typeface="黑体" pitchFamily="2" charset="-122"/>
              </a:defRPr>
            </a:lvl9pPr>
          </a:lstStyle>
          <a:p>
            <a:pPr indent="-342900" eaLnBrk="1" hangingPunct="1">
              <a:lnSpc>
                <a:spcPct val="130000"/>
              </a:lnSpc>
              <a:spcBef>
                <a:spcPts val="300"/>
              </a:spcBef>
            </a:pPr>
            <a:r>
              <a:rPr lang="zh-CN" altLang="en-US" sz="1800" b="1" dirty="0">
                <a:solidFill>
                  <a:schemeClr val="tx1"/>
                </a:solidFill>
                <a:latin typeface="+mn-lt"/>
                <a:ea typeface="+mn-ea"/>
                <a:cs typeface="+mn-ea"/>
              </a:rPr>
              <a:t>高级分析工具</a:t>
            </a:r>
          </a:p>
        </p:txBody>
      </p:sp>
      <p:sp>
        <p:nvSpPr>
          <p:cNvPr id="10" name="TextBox 4">
            <a:extLst>
              <a:ext uri="{FF2B5EF4-FFF2-40B4-BE49-F238E27FC236}">
                <a16:creationId xmlns:a16="http://schemas.microsoft.com/office/drawing/2014/main" id="{D38C103D-FBAA-4344-A837-04A0110C4FAA}"/>
              </a:ext>
            </a:extLst>
          </p:cNvPr>
          <p:cNvSpPr txBox="1">
            <a:spLocks noChangeArrowheads="1"/>
          </p:cNvSpPr>
          <p:nvPr/>
        </p:nvSpPr>
        <p:spPr bwMode="auto">
          <a:xfrm>
            <a:off x="217169" y="925776"/>
            <a:ext cx="8733949"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Char char="•"/>
            </a:pPr>
            <a:r>
              <a:rPr lang="en-US" altLang="zh-CN" sz="2000" b="1" dirty="0"/>
              <a:t>    1. R</a:t>
            </a:r>
            <a:endParaRPr lang="zh-CN" altLang="zh-CN" sz="2000" dirty="0"/>
          </a:p>
          <a:p>
            <a:pPr eaLnBrk="1" hangingPunct="1"/>
            <a:r>
              <a:rPr lang="en-US" altLang="zh-CN" sz="2000" dirty="0"/>
              <a:t>R</a:t>
            </a:r>
            <a:r>
              <a:rPr lang="zh-CN" altLang="zh-CN" sz="2000" dirty="0"/>
              <a:t>是属于</a:t>
            </a:r>
            <a:r>
              <a:rPr lang="en-US" altLang="zh-CN" sz="2000" dirty="0"/>
              <a:t>GNU</a:t>
            </a:r>
            <a:r>
              <a:rPr lang="zh-CN" altLang="zh-CN" sz="2000" dirty="0"/>
              <a:t>系统的一个自由、免费、源代码开放的软件，它是一个用于统计计算和统计制图的优秀工具，使用难度较高。</a:t>
            </a:r>
            <a:r>
              <a:rPr lang="en-US" altLang="zh-CN" sz="2000" dirty="0"/>
              <a:t>R</a:t>
            </a:r>
            <a:r>
              <a:rPr lang="zh-CN" altLang="zh-CN" sz="2000" dirty="0"/>
              <a:t>的功能包括数据存储和处理系统、数组运算工具（具有强大的向量、矩阵运算功能）、完整连贯的统计分析工具、优秀的统计制图功能、简便而强大的编程语言，可操纵数据的输入和输出，实现分支、循环以及用户可自定义功能等，通常用于大数据集的统计与分析。</a:t>
            </a:r>
          </a:p>
          <a:p>
            <a:pPr eaLnBrk="1" hangingPunct="1">
              <a:buFont typeface="Arial" panose="020B0604020202020204" pitchFamily="34" charset="0"/>
              <a:buChar char="•"/>
            </a:pPr>
            <a:r>
              <a:rPr lang="en-US" altLang="zh-CN" sz="2000" b="1" dirty="0"/>
              <a:t>    2. Weka</a:t>
            </a:r>
            <a:endParaRPr lang="zh-CN" altLang="zh-CN" sz="2000" dirty="0"/>
          </a:p>
          <a:p>
            <a:pPr eaLnBrk="1" hangingPunct="1"/>
            <a:r>
              <a:rPr lang="en-US" altLang="zh-CN" sz="2000" dirty="0"/>
              <a:t>Weka</a:t>
            </a:r>
            <a:r>
              <a:rPr lang="zh-CN" altLang="zh-CN" sz="2000" dirty="0"/>
              <a:t>是一款免费的、基于</a:t>
            </a:r>
            <a:r>
              <a:rPr lang="en-US" altLang="zh-CN" sz="2000" dirty="0"/>
              <a:t>Java</a:t>
            </a:r>
            <a:r>
              <a:rPr lang="zh-CN" altLang="zh-CN" sz="2000" dirty="0"/>
              <a:t>环境的、开源的机器学习以及数据挖掘软件，不但可以进行数据分析，还可以生成一些简单图表。</a:t>
            </a:r>
          </a:p>
          <a:p>
            <a:pPr eaLnBrk="1" hangingPunct="1">
              <a:buFont typeface="Arial" panose="020B0604020202020204" pitchFamily="34" charset="0"/>
              <a:buChar char="•"/>
            </a:pPr>
            <a:r>
              <a:rPr lang="en-US" altLang="zh-CN" sz="2000" b="1" dirty="0"/>
              <a:t>    3. Gephi</a:t>
            </a:r>
            <a:endParaRPr lang="zh-CN" altLang="zh-CN" sz="2000" dirty="0"/>
          </a:p>
          <a:p>
            <a:pPr eaLnBrk="1" hangingPunct="1"/>
            <a:r>
              <a:rPr lang="en-US" altLang="zh-CN" sz="2000" dirty="0"/>
              <a:t>Gephi</a:t>
            </a:r>
            <a:r>
              <a:rPr lang="zh-CN" altLang="zh-CN" sz="2000" dirty="0"/>
              <a:t>是一款比较特殊也很复杂的软件，主要用于社交图谱数据可视化分析，可以生成非常酷炫的可视化图形。</a:t>
            </a:r>
          </a:p>
        </p:txBody>
      </p:sp>
    </p:spTree>
    <p:extLst>
      <p:ext uri="{BB962C8B-B14F-4D97-AF65-F5344CB8AC3E}">
        <p14:creationId xmlns:p14="http://schemas.microsoft.com/office/powerpoint/2010/main" val="13348990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1\d9a635f9c8854ae76308737cebf913cb.png"/>
          <p:cNvPicPr>
            <a:picLocks noChangeAspect="1" noChangeArrowheads="1"/>
          </p:cNvPicPr>
          <p:nvPr/>
        </p:nvPicPr>
        <p:blipFill>
          <a:blip r:embed="rId3" cstate="print"/>
          <a:srcRect l="10566" t="18491" r="10566" b="18113"/>
          <a:stretch>
            <a:fillRect/>
          </a:stretch>
        </p:blipFill>
        <p:spPr bwMode="auto">
          <a:xfrm>
            <a:off x="-260667" y="1436657"/>
            <a:ext cx="4613464" cy="3708431"/>
          </a:xfrm>
          <a:prstGeom prst="rect">
            <a:avLst/>
          </a:prstGeom>
          <a:noFill/>
        </p:spPr>
      </p:pic>
      <p:sp>
        <p:nvSpPr>
          <p:cNvPr id="4" name="TextBox 5">
            <a:extLst>
              <a:ext uri="{FF2B5EF4-FFF2-40B4-BE49-F238E27FC236}">
                <a16:creationId xmlns:a16="http://schemas.microsoft.com/office/drawing/2014/main" id="{1E249300-6637-458E-9AAF-E3D76C64D063}"/>
              </a:ext>
            </a:extLst>
          </p:cNvPr>
          <p:cNvSpPr txBox="1"/>
          <p:nvPr/>
        </p:nvSpPr>
        <p:spPr>
          <a:xfrm>
            <a:off x="4360248" y="2330928"/>
            <a:ext cx="4651628" cy="565577"/>
          </a:xfrm>
          <a:prstGeom prst="rect">
            <a:avLst/>
          </a:prstGeom>
          <a:noFill/>
        </p:spPr>
        <p:txBody>
          <a:bodyPr wrap="square" lIns="72554" tIns="36277" rIns="72554" bIns="36277" rtlCol="0">
            <a:spAutoFit/>
          </a:bodyPr>
          <a:lstStyle/>
          <a:p>
            <a:pPr algn="ctr"/>
            <a:r>
              <a:rPr lang="zh-CN" altLang="en-US" sz="3199" b="1">
                <a:solidFill>
                  <a:schemeClr val="accent1"/>
                </a:solidFill>
                <a:latin typeface="微软雅黑" pitchFamily="34" charset="-122"/>
                <a:ea typeface="微软雅黑" pitchFamily="34" charset="-122"/>
              </a:rPr>
              <a:t>谢谢</a:t>
            </a:r>
            <a:endParaRPr lang="zh-CN" altLang="en-US" sz="3199"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9058143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可视化的发展历程</a:t>
              </a:r>
              <a:endParaRPr lang="zh-CN" altLang="zh-CN" b="1" dirty="0">
                <a:solidFill>
                  <a:srgbClr val="002060"/>
                </a:solidFill>
                <a:cs typeface="+mn-ea"/>
                <a:sym typeface="+mn-lt"/>
              </a:endParaRPr>
            </a:p>
          </p:txBody>
        </p:sp>
      </p:grpSp>
      <p:pic>
        <p:nvPicPr>
          <p:cNvPr id="11" name="Picture 2" descr="John &lt;wbr&gt;Snow">
            <a:extLst>
              <a:ext uri="{FF2B5EF4-FFF2-40B4-BE49-F238E27FC236}">
                <a16:creationId xmlns:a16="http://schemas.microsoft.com/office/drawing/2014/main" id="{DCA8DD4D-8578-4736-B7CD-BC7A19898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631" y="565603"/>
            <a:ext cx="4245735" cy="4013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a:extLst>
              <a:ext uri="{FF2B5EF4-FFF2-40B4-BE49-F238E27FC236}">
                <a16:creationId xmlns:a16="http://schemas.microsoft.com/office/drawing/2014/main" id="{D1F311E7-B318-4AD7-B7F3-C3054924D262}"/>
              </a:ext>
            </a:extLst>
          </p:cNvPr>
          <p:cNvSpPr>
            <a:spLocks noChangeArrowheads="1"/>
          </p:cNvSpPr>
          <p:nvPr/>
        </p:nvSpPr>
        <p:spPr bwMode="auto">
          <a:xfrm>
            <a:off x="3929063" y="4643279"/>
            <a:ext cx="4173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dirty="0"/>
              <a:t>图</a:t>
            </a:r>
            <a:r>
              <a:rPr lang="en-US" altLang="zh-CN" dirty="0"/>
              <a:t> </a:t>
            </a:r>
            <a:r>
              <a:rPr lang="zh-CN" altLang="zh-CN" dirty="0"/>
              <a:t>反映霍乱患者分布与水井分布的地图</a:t>
            </a:r>
            <a:endParaRPr lang="zh-CN" altLang="en-US" dirty="0"/>
          </a:p>
        </p:txBody>
      </p:sp>
      <p:sp>
        <p:nvSpPr>
          <p:cNvPr id="13" name="Rectangle 7">
            <a:extLst>
              <a:ext uri="{FF2B5EF4-FFF2-40B4-BE49-F238E27FC236}">
                <a16:creationId xmlns:a16="http://schemas.microsoft.com/office/drawing/2014/main" id="{B199E4A9-9917-4B3F-AFAD-38D7C4685FB7}"/>
              </a:ext>
            </a:extLst>
          </p:cNvPr>
          <p:cNvSpPr>
            <a:spLocks noChangeArrowheads="1"/>
          </p:cNvSpPr>
          <p:nvPr/>
        </p:nvSpPr>
        <p:spPr bwMode="auto">
          <a:xfrm>
            <a:off x="609600" y="1030288"/>
            <a:ext cx="25908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dirty="0"/>
              <a:t>霍乱地图分析了霍乱患者分布与水井分布之间的关系，发现在有一口井的供水范围内患者明显偏多，据此找到了霍乱爆发的根源是一个被污染的水泵 </a:t>
            </a:r>
          </a:p>
        </p:txBody>
      </p:sp>
    </p:spTree>
    <p:extLst>
      <p:ext uri="{BB962C8B-B14F-4D97-AF65-F5344CB8AC3E}">
        <p14:creationId xmlns:p14="http://schemas.microsoft.com/office/powerpoint/2010/main" val="247154114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可视化的发展历程</a:t>
              </a:r>
              <a:endParaRPr lang="zh-CN" altLang="zh-CN" b="1" dirty="0">
                <a:solidFill>
                  <a:srgbClr val="002060"/>
                </a:solidFill>
                <a:cs typeface="+mn-ea"/>
                <a:sym typeface="+mn-lt"/>
              </a:endParaRPr>
            </a:p>
          </p:txBody>
        </p:sp>
      </p:grpSp>
      <p:sp>
        <p:nvSpPr>
          <p:cNvPr id="10" name="TextBox 4">
            <a:extLst>
              <a:ext uri="{FF2B5EF4-FFF2-40B4-BE49-F238E27FC236}">
                <a16:creationId xmlns:a16="http://schemas.microsoft.com/office/drawing/2014/main" id="{06C60B50-5D8A-41F2-A019-6D9BC27D943E}"/>
              </a:ext>
            </a:extLst>
          </p:cNvPr>
          <p:cNvSpPr txBox="1">
            <a:spLocks noChangeArrowheads="1"/>
          </p:cNvSpPr>
          <p:nvPr/>
        </p:nvSpPr>
        <p:spPr bwMode="auto">
          <a:xfrm>
            <a:off x="419100" y="850107"/>
            <a:ext cx="3352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000"/>
              <a:t>数据可视化历史上的另一个经典之作是</a:t>
            </a:r>
            <a:r>
              <a:rPr lang="en-US" altLang="zh-CN" sz="2000"/>
              <a:t>1857</a:t>
            </a:r>
            <a:r>
              <a:rPr lang="zh-CN" altLang="zh-CN" sz="2000"/>
              <a:t>年“提灯女神”南丁格尔设计的“鸡冠花图”</a:t>
            </a:r>
            <a:r>
              <a:rPr lang="en-US" altLang="zh-CN" sz="2000"/>
              <a:t>(</a:t>
            </a:r>
            <a:r>
              <a:rPr lang="zh-CN" altLang="zh-CN" sz="2000"/>
              <a:t>又称玫瑰图</a:t>
            </a:r>
            <a:r>
              <a:rPr lang="en-US" altLang="zh-CN" sz="2000"/>
              <a:t>)</a:t>
            </a:r>
            <a:r>
              <a:rPr lang="zh-CN" altLang="zh-CN" sz="2000"/>
              <a:t>，它以图形的方式直观地呈现了英国在克里米亚战争中牺牲的战士数量和死亡原因，有力地说明了改善军队医院的医疗条件对于减少战争伤亡的重要性</a:t>
            </a:r>
          </a:p>
          <a:p>
            <a:pPr eaLnBrk="1" hangingPunct="1"/>
            <a:endParaRPr lang="zh-CN" altLang="zh-CN" sz="2000"/>
          </a:p>
        </p:txBody>
      </p:sp>
      <p:pic>
        <p:nvPicPr>
          <p:cNvPr id="14" name="Picture 5" descr="20140108215826640">
            <a:extLst>
              <a:ext uri="{FF2B5EF4-FFF2-40B4-BE49-F238E27FC236}">
                <a16:creationId xmlns:a16="http://schemas.microsoft.com/office/drawing/2014/main" id="{4769F044-B779-4030-89B3-47FF04A20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850107"/>
            <a:ext cx="48768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62154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可视化的发展历程</a:t>
              </a:r>
              <a:endParaRPr lang="zh-CN" altLang="zh-CN" b="1" dirty="0">
                <a:solidFill>
                  <a:srgbClr val="002060"/>
                </a:solidFill>
                <a:cs typeface="+mn-ea"/>
                <a:sym typeface="+mn-lt"/>
              </a:endParaRPr>
            </a:p>
          </p:txBody>
        </p:sp>
      </p:grpSp>
      <p:sp>
        <p:nvSpPr>
          <p:cNvPr id="11" name="文本框 10">
            <a:extLst>
              <a:ext uri="{FF2B5EF4-FFF2-40B4-BE49-F238E27FC236}">
                <a16:creationId xmlns:a16="http://schemas.microsoft.com/office/drawing/2014/main" id="{71F24E16-DA29-4F03-A227-11A2BB6EEDCA}"/>
              </a:ext>
            </a:extLst>
          </p:cNvPr>
          <p:cNvSpPr txBox="1"/>
          <p:nvPr/>
        </p:nvSpPr>
        <p:spPr>
          <a:xfrm>
            <a:off x="493466" y="972108"/>
            <a:ext cx="8326769" cy="2862322"/>
          </a:xfrm>
          <a:prstGeom prst="rect">
            <a:avLst/>
          </a:prstGeom>
          <a:noFill/>
        </p:spPr>
        <p:txBody>
          <a:bodyPr wrap="square">
            <a:spAutoFit/>
          </a:bodyPr>
          <a:lstStyle/>
          <a:p>
            <a:pPr marL="285750" indent="-285750" eaLnBrk="1" hangingPunct="1">
              <a:buFont typeface="Wingdings" panose="05000000000000000000" pitchFamily="2" charset="2"/>
              <a:buChar char="n"/>
            </a:pPr>
            <a:r>
              <a:rPr lang="en-US" altLang="zh-CN" sz="1800" dirty="0"/>
              <a:t> 20</a:t>
            </a:r>
            <a:r>
              <a:rPr lang="zh-CN" altLang="zh-CN" sz="1800" dirty="0"/>
              <a:t>世纪</a:t>
            </a:r>
            <a:r>
              <a:rPr lang="en-US" altLang="zh-CN" sz="1800" dirty="0"/>
              <a:t>50</a:t>
            </a:r>
            <a:r>
              <a:rPr lang="zh-CN" altLang="zh-CN" sz="1800" dirty="0"/>
              <a:t>年代，随着计算机的出现和计算机图形学的发展，人们可以利用计算机技术在电脑屏幕上绘制出各种图形图表，可视化技术开启了全新的发展阶段。最初，可视化技术被大量应用于统计学领域，用来绘制统计图表，比如圆环图、柱状图和饼图、直方图、时间序列图、等高线图、散点图等，后来，又逐步应用于地理信息系统、数据挖掘分析、商务智能工具等，有效促进了人类对不同类型数据的分析与理解</a:t>
            </a:r>
          </a:p>
          <a:p>
            <a:pPr marL="285750" indent="-285750" eaLnBrk="1" hangingPunct="1">
              <a:buFont typeface="Wingdings" panose="05000000000000000000" pitchFamily="2" charset="2"/>
              <a:buChar char="n"/>
            </a:pPr>
            <a:r>
              <a:rPr lang="en-US" altLang="zh-CN" sz="1800" dirty="0"/>
              <a:t> </a:t>
            </a:r>
            <a:r>
              <a:rPr lang="zh-CN" altLang="zh-CN" sz="1800" dirty="0"/>
              <a:t>随着大数据时代的到来，每时每刻都有海量数据在不断生成，需要我们对数据进行及时、全面、快速、准确的分析，呈现数据背后的价值，这就更需要可视化技术协助我们更好地理解和分析数据，可视化成为大数据分析最后的一环和对用户而言最重要的一环</a:t>
            </a:r>
          </a:p>
        </p:txBody>
      </p:sp>
    </p:spTree>
    <p:extLst>
      <p:ext uri="{BB962C8B-B14F-4D97-AF65-F5344CB8AC3E}">
        <p14:creationId xmlns:p14="http://schemas.microsoft.com/office/powerpoint/2010/main" val="2862469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可视化的</a:t>
              </a:r>
              <a:r>
                <a:rPr lang="zh-CN" altLang="en-US" b="1" dirty="0">
                  <a:solidFill>
                    <a:srgbClr val="002060"/>
                  </a:solidFill>
                  <a:cs typeface="+mn-ea"/>
                </a:rPr>
                <a:t>重要作用</a:t>
              </a:r>
              <a:endParaRPr lang="zh-CN" altLang="zh-CN" b="1" dirty="0">
                <a:solidFill>
                  <a:srgbClr val="002060"/>
                </a:solidFill>
                <a:cs typeface="+mn-ea"/>
                <a:sym typeface="+mn-lt"/>
              </a:endParaRPr>
            </a:p>
          </p:txBody>
        </p:sp>
      </p:grpSp>
      <p:sp>
        <p:nvSpPr>
          <p:cNvPr id="9" name="TextBox 4">
            <a:extLst>
              <a:ext uri="{FF2B5EF4-FFF2-40B4-BE49-F238E27FC236}">
                <a16:creationId xmlns:a16="http://schemas.microsoft.com/office/drawing/2014/main" id="{16881A2C-5F30-47B0-9BC2-37DD1A95C8A2}"/>
              </a:ext>
            </a:extLst>
          </p:cNvPr>
          <p:cNvSpPr txBox="1">
            <a:spLocks noChangeArrowheads="1"/>
          </p:cNvSpPr>
          <p:nvPr/>
        </p:nvSpPr>
        <p:spPr bwMode="auto">
          <a:xfrm>
            <a:off x="283633" y="708820"/>
            <a:ext cx="72940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000" dirty="0"/>
              <a:t>在大数据时代，可视化技术可以支持实现多种不同的目标：</a:t>
            </a:r>
          </a:p>
          <a:p>
            <a:pPr eaLnBrk="1" hangingPunct="1"/>
            <a:r>
              <a:rPr lang="zh-CN" altLang="zh-CN" sz="2000" b="1" dirty="0"/>
              <a:t>（</a:t>
            </a:r>
            <a:r>
              <a:rPr lang="en-US" altLang="zh-CN" sz="2000" b="1" dirty="0"/>
              <a:t>1</a:t>
            </a:r>
            <a:r>
              <a:rPr lang="zh-CN" altLang="zh-CN" sz="2000" b="1" dirty="0"/>
              <a:t>）观测、跟踪数据</a:t>
            </a:r>
            <a:endParaRPr lang="zh-CN" altLang="zh-CN" sz="2000" dirty="0"/>
          </a:p>
        </p:txBody>
      </p:sp>
      <p:pic>
        <p:nvPicPr>
          <p:cNvPr id="10" name="Picture 2" descr="百度地图实时路况">
            <a:extLst>
              <a:ext uri="{FF2B5EF4-FFF2-40B4-BE49-F238E27FC236}">
                <a16:creationId xmlns:a16="http://schemas.microsoft.com/office/drawing/2014/main" id="{C042442D-A5C4-4DED-A3D8-11BD1EBF3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5129" y="1118386"/>
            <a:ext cx="6078871" cy="331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4">
            <a:extLst>
              <a:ext uri="{FF2B5EF4-FFF2-40B4-BE49-F238E27FC236}">
                <a16:creationId xmlns:a16="http://schemas.microsoft.com/office/drawing/2014/main" id="{01A2A72C-D9EE-45E8-A264-CC8CD4AD37E0}"/>
              </a:ext>
            </a:extLst>
          </p:cNvPr>
          <p:cNvSpPr txBox="1">
            <a:spLocks noChangeArrowheads="1"/>
          </p:cNvSpPr>
          <p:nvPr/>
        </p:nvSpPr>
        <p:spPr bwMode="auto">
          <a:xfrm>
            <a:off x="4572000" y="4436268"/>
            <a:ext cx="414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600" dirty="0"/>
              <a:t>图</a:t>
            </a:r>
            <a:r>
              <a:rPr lang="en-US" altLang="zh-CN" sz="1600" dirty="0"/>
              <a:t> </a:t>
            </a:r>
            <a:r>
              <a:rPr lang="zh-CN" altLang="zh-CN" sz="1600" dirty="0"/>
              <a:t>百度地图显示的北京市实时交通路况信息</a:t>
            </a:r>
            <a:endParaRPr lang="zh-CN" altLang="en-US" sz="1600" dirty="0"/>
          </a:p>
        </p:txBody>
      </p:sp>
    </p:spTree>
    <p:extLst>
      <p:ext uri="{BB962C8B-B14F-4D97-AF65-F5344CB8AC3E}">
        <p14:creationId xmlns:p14="http://schemas.microsoft.com/office/powerpoint/2010/main" val="109880053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可视化的</a:t>
              </a:r>
              <a:r>
                <a:rPr lang="zh-CN" altLang="en-US" b="1" dirty="0">
                  <a:solidFill>
                    <a:srgbClr val="002060"/>
                  </a:solidFill>
                  <a:cs typeface="+mn-ea"/>
                </a:rPr>
                <a:t>重要作用</a:t>
              </a:r>
              <a:endParaRPr lang="zh-CN" altLang="zh-CN" b="1" dirty="0">
                <a:solidFill>
                  <a:srgbClr val="002060"/>
                </a:solidFill>
                <a:cs typeface="+mn-ea"/>
                <a:sym typeface="+mn-lt"/>
              </a:endParaRPr>
            </a:p>
          </p:txBody>
        </p:sp>
      </p:grpSp>
      <p:sp>
        <p:nvSpPr>
          <p:cNvPr id="11" name="TextBox 4">
            <a:extLst>
              <a:ext uri="{FF2B5EF4-FFF2-40B4-BE49-F238E27FC236}">
                <a16:creationId xmlns:a16="http://schemas.microsoft.com/office/drawing/2014/main" id="{CDA913D8-48C5-4799-83A4-B3D9717B8CE6}"/>
              </a:ext>
            </a:extLst>
          </p:cNvPr>
          <p:cNvSpPr txBox="1">
            <a:spLocks noChangeArrowheads="1"/>
          </p:cNvSpPr>
          <p:nvPr/>
        </p:nvSpPr>
        <p:spPr bwMode="auto">
          <a:xfrm>
            <a:off x="553692" y="842963"/>
            <a:ext cx="800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2000" b="1"/>
              <a:t>（</a:t>
            </a:r>
            <a:r>
              <a:rPr lang="en-US" altLang="zh-CN" sz="2000" b="1"/>
              <a:t>2</a:t>
            </a:r>
            <a:r>
              <a:rPr lang="zh-CN" altLang="zh-CN" sz="2000" b="1"/>
              <a:t>）分析数据</a:t>
            </a:r>
            <a:endParaRPr lang="zh-CN" altLang="zh-CN" sz="2000"/>
          </a:p>
        </p:txBody>
      </p:sp>
      <p:sp>
        <p:nvSpPr>
          <p:cNvPr id="13" name="TextBox 4">
            <a:extLst>
              <a:ext uri="{FF2B5EF4-FFF2-40B4-BE49-F238E27FC236}">
                <a16:creationId xmlns:a16="http://schemas.microsoft.com/office/drawing/2014/main" id="{F39A9ECF-3442-4C5A-B0EE-C97578CFCC49}"/>
              </a:ext>
            </a:extLst>
          </p:cNvPr>
          <p:cNvSpPr txBox="1">
            <a:spLocks noChangeArrowheads="1"/>
          </p:cNvSpPr>
          <p:nvPr/>
        </p:nvSpPr>
        <p:spPr bwMode="auto">
          <a:xfrm>
            <a:off x="3070673" y="4133056"/>
            <a:ext cx="2967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600" dirty="0"/>
              <a:t>图</a:t>
            </a:r>
            <a:r>
              <a:rPr lang="en-US" altLang="zh-CN" sz="1600" dirty="0"/>
              <a:t>  </a:t>
            </a:r>
            <a:r>
              <a:rPr lang="zh-CN" altLang="zh-CN" sz="1600" dirty="0"/>
              <a:t>用户参与的可视化分析过程</a:t>
            </a:r>
          </a:p>
        </p:txBody>
      </p:sp>
      <p:pic>
        <p:nvPicPr>
          <p:cNvPr id="14" name="Picture 7">
            <a:extLst>
              <a:ext uri="{FF2B5EF4-FFF2-40B4-BE49-F238E27FC236}">
                <a16:creationId xmlns:a16="http://schemas.microsoft.com/office/drawing/2014/main" id="{DE1B344A-08F5-4F4E-B006-BB0D7A6DE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641475"/>
            <a:ext cx="76200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4219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可视化的</a:t>
              </a:r>
              <a:r>
                <a:rPr lang="zh-CN" altLang="en-US" b="1" dirty="0">
                  <a:solidFill>
                    <a:srgbClr val="002060"/>
                  </a:solidFill>
                  <a:cs typeface="+mn-ea"/>
                </a:rPr>
                <a:t>重要作用</a:t>
              </a:r>
              <a:endParaRPr lang="zh-CN" altLang="zh-CN" b="1" dirty="0">
                <a:solidFill>
                  <a:srgbClr val="002060"/>
                </a:solidFill>
                <a:cs typeface="+mn-ea"/>
                <a:sym typeface="+mn-lt"/>
              </a:endParaRPr>
            </a:p>
          </p:txBody>
        </p:sp>
      </p:grpSp>
      <p:sp>
        <p:nvSpPr>
          <p:cNvPr id="10" name="TextBox 4">
            <a:extLst>
              <a:ext uri="{FF2B5EF4-FFF2-40B4-BE49-F238E27FC236}">
                <a16:creationId xmlns:a16="http://schemas.microsoft.com/office/drawing/2014/main" id="{177E5B4E-03B9-4DA9-A384-0ABE2C776F0B}"/>
              </a:ext>
            </a:extLst>
          </p:cNvPr>
          <p:cNvSpPr txBox="1">
            <a:spLocks noChangeArrowheads="1"/>
          </p:cNvSpPr>
          <p:nvPr/>
        </p:nvSpPr>
        <p:spPr bwMode="auto">
          <a:xfrm>
            <a:off x="493466" y="499270"/>
            <a:ext cx="541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b="1" dirty="0"/>
              <a:t>（</a:t>
            </a:r>
            <a:r>
              <a:rPr lang="en-US" altLang="zh-CN" b="1" dirty="0"/>
              <a:t>3</a:t>
            </a:r>
            <a:r>
              <a:rPr lang="zh-CN" altLang="zh-CN" b="1" dirty="0"/>
              <a:t>）辅助理解数据</a:t>
            </a:r>
            <a:endParaRPr lang="zh-CN" altLang="zh-CN" dirty="0"/>
          </a:p>
        </p:txBody>
      </p:sp>
      <p:sp>
        <p:nvSpPr>
          <p:cNvPr id="12" name="TextBox 4">
            <a:extLst>
              <a:ext uri="{FF2B5EF4-FFF2-40B4-BE49-F238E27FC236}">
                <a16:creationId xmlns:a16="http://schemas.microsoft.com/office/drawing/2014/main" id="{B1B3AEDE-E60D-4359-B657-A58BAF4895F2}"/>
              </a:ext>
            </a:extLst>
          </p:cNvPr>
          <p:cNvSpPr txBox="1">
            <a:spLocks noChangeArrowheads="1"/>
          </p:cNvSpPr>
          <p:nvPr/>
        </p:nvSpPr>
        <p:spPr bwMode="auto">
          <a:xfrm>
            <a:off x="2919412" y="4849813"/>
            <a:ext cx="3206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400"/>
              <a:t>图</a:t>
            </a:r>
            <a:r>
              <a:rPr lang="en-US" altLang="zh-CN" sz="1400"/>
              <a:t> </a:t>
            </a:r>
            <a:r>
              <a:rPr lang="zh-CN" altLang="zh-CN" sz="1400"/>
              <a:t>微软“人立方”展示的人物关系图</a:t>
            </a:r>
          </a:p>
        </p:txBody>
      </p:sp>
      <p:pic>
        <p:nvPicPr>
          <p:cNvPr id="15" name="Picture 2" descr="人立方">
            <a:extLst>
              <a:ext uri="{FF2B5EF4-FFF2-40B4-BE49-F238E27FC236}">
                <a16:creationId xmlns:a16="http://schemas.microsoft.com/office/drawing/2014/main" id="{E098B7ED-A597-4136-8B85-8CD4F1EFA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33" y="924491"/>
            <a:ext cx="6722004" cy="392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7371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628E8E67-B425-4CEB-BE97-57C2DA8962F9}"/>
              </a:ext>
            </a:extLst>
          </p:cNvPr>
          <p:cNvGrpSpPr/>
          <p:nvPr/>
        </p:nvGrpSpPr>
        <p:grpSpPr>
          <a:xfrm>
            <a:off x="217170" y="77629"/>
            <a:ext cx="5240655" cy="450850"/>
            <a:chOff x="342" y="121"/>
            <a:chExt cx="8253" cy="710"/>
          </a:xfrm>
        </p:grpSpPr>
        <p:grpSp>
          <p:nvGrpSpPr>
            <p:cNvPr id="5" name="组合 4">
              <a:extLst>
                <a:ext uri="{FF2B5EF4-FFF2-40B4-BE49-F238E27FC236}">
                  <a16:creationId xmlns:a16="http://schemas.microsoft.com/office/drawing/2014/main" id="{E2568579-5C28-4A3D-AF49-CF10B5B390F5}"/>
                </a:ext>
              </a:extLst>
            </p:cNvPr>
            <p:cNvGrpSpPr/>
            <p:nvPr/>
          </p:nvGrpSpPr>
          <p:grpSpPr>
            <a:xfrm>
              <a:off x="342" y="276"/>
              <a:ext cx="616" cy="555"/>
              <a:chOff x="609881" y="281960"/>
              <a:chExt cx="391132" cy="352286"/>
            </a:xfrm>
          </p:grpSpPr>
          <p:sp>
            <p:nvSpPr>
              <p:cNvPr id="7" name="Freeform 9">
                <a:extLst>
                  <a:ext uri="{FF2B5EF4-FFF2-40B4-BE49-F238E27FC236}">
                    <a16:creationId xmlns:a16="http://schemas.microsoft.com/office/drawing/2014/main" id="{3F3E8E31-3ECA-45DD-A49D-590D2AD4406B}"/>
                  </a:ext>
                </a:extLst>
              </p:cNvPr>
              <p:cNvSpPr>
                <a:spLocks noEditPoints="1"/>
              </p:cNvSpPr>
              <p:nvPr/>
            </p:nvSpPr>
            <p:spPr bwMode="auto">
              <a:xfrm>
                <a:off x="609881" y="317082"/>
                <a:ext cx="336498" cy="317164"/>
              </a:xfrm>
              <a:custGeom>
                <a:avLst/>
                <a:gdLst>
                  <a:gd name="T0" fmla="*/ 2631 w 3116"/>
                  <a:gd name="T1" fmla="*/ 1212 h 2951"/>
                  <a:gd name="T2" fmla="*/ 2037 w 3116"/>
                  <a:gd name="T3" fmla="*/ 1754 h 2951"/>
                  <a:gd name="T4" fmla="*/ 1138 w 3116"/>
                  <a:gd name="T5" fmla="*/ 822 h 2951"/>
                  <a:gd name="T6" fmla="*/ 1787 w 3116"/>
                  <a:gd name="T7" fmla="*/ 406 h 2951"/>
                  <a:gd name="T8" fmla="*/ 1399 w 3116"/>
                  <a:gd name="T9" fmla="*/ 0 h 2951"/>
                  <a:gd name="T10" fmla="*/ 0 w 3116"/>
                  <a:gd name="T11" fmla="*/ 738 h 2951"/>
                  <a:gd name="T12" fmla="*/ 888 w 3116"/>
                  <a:gd name="T13" fmla="*/ 1767 h 2951"/>
                  <a:gd name="T14" fmla="*/ 1909 w 3116"/>
                  <a:gd name="T15" fmla="*/ 2951 h 2951"/>
                  <a:gd name="T16" fmla="*/ 2241 w 3116"/>
                  <a:gd name="T17" fmla="*/ 2604 h 2951"/>
                  <a:gd name="T18" fmla="*/ 3116 w 3116"/>
                  <a:gd name="T19" fmla="*/ 1693 h 2951"/>
                  <a:gd name="T20" fmla="*/ 2631 w 3116"/>
                  <a:gd name="T21" fmla="*/ 1212 h 2951"/>
                  <a:gd name="T22" fmla="*/ 2631 w 3116"/>
                  <a:gd name="T23" fmla="*/ 1212 h 2951"/>
                  <a:gd name="T24" fmla="*/ 2631 w 3116"/>
                  <a:gd name="T25" fmla="*/ 1212 h 2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6" h="2951">
                    <a:moveTo>
                      <a:pt x="2631" y="1212"/>
                    </a:moveTo>
                    <a:cubicBezTo>
                      <a:pt x="2037" y="1754"/>
                      <a:pt x="2037" y="1754"/>
                      <a:pt x="2037" y="1754"/>
                    </a:cubicBezTo>
                    <a:cubicBezTo>
                      <a:pt x="1138" y="822"/>
                      <a:pt x="1138" y="822"/>
                      <a:pt x="1138" y="822"/>
                    </a:cubicBezTo>
                    <a:cubicBezTo>
                      <a:pt x="1787" y="406"/>
                      <a:pt x="1787" y="406"/>
                      <a:pt x="1787" y="406"/>
                    </a:cubicBezTo>
                    <a:cubicBezTo>
                      <a:pt x="1399" y="0"/>
                      <a:pt x="1399" y="0"/>
                      <a:pt x="1399" y="0"/>
                    </a:cubicBezTo>
                    <a:cubicBezTo>
                      <a:pt x="0" y="738"/>
                      <a:pt x="0" y="738"/>
                      <a:pt x="0" y="738"/>
                    </a:cubicBezTo>
                    <a:cubicBezTo>
                      <a:pt x="282" y="1065"/>
                      <a:pt x="578" y="1408"/>
                      <a:pt x="888" y="1767"/>
                    </a:cubicBezTo>
                    <a:cubicBezTo>
                      <a:pt x="1909" y="2951"/>
                      <a:pt x="1909" y="2951"/>
                      <a:pt x="1909" y="2951"/>
                    </a:cubicBezTo>
                    <a:cubicBezTo>
                      <a:pt x="2023" y="2832"/>
                      <a:pt x="2134" y="2716"/>
                      <a:pt x="2241" y="2604"/>
                    </a:cubicBezTo>
                    <a:cubicBezTo>
                      <a:pt x="2344" y="2497"/>
                      <a:pt x="3020" y="1793"/>
                      <a:pt x="3116" y="1693"/>
                    </a:cubicBezTo>
                    <a:cubicBezTo>
                      <a:pt x="3014" y="1584"/>
                      <a:pt x="2631" y="1212"/>
                      <a:pt x="2631" y="1212"/>
                    </a:cubicBezTo>
                    <a:close/>
                    <a:moveTo>
                      <a:pt x="2631" y="1212"/>
                    </a:moveTo>
                    <a:cubicBezTo>
                      <a:pt x="2631" y="1212"/>
                      <a:pt x="2631" y="1212"/>
                      <a:pt x="2631" y="1212"/>
                    </a:cubicBezTo>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8" name="Freeform 10">
                <a:extLst>
                  <a:ext uri="{FF2B5EF4-FFF2-40B4-BE49-F238E27FC236}">
                    <a16:creationId xmlns:a16="http://schemas.microsoft.com/office/drawing/2014/main" id="{DCD2636A-11D1-40A6-AD85-488D2091ECE0}"/>
                  </a:ext>
                </a:extLst>
              </p:cNvPr>
              <p:cNvSpPr>
                <a:spLocks noEditPoints="1"/>
              </p:cNvSpPr>
              <p:nvPr/>
            </p:nvSpPr>
            <p:spPr bwMode="auto">
              <a:xfrm>
                <a:off x="771301" y="281960"/>
                <a:ext cx="229712" cy="199203"/>
              </a:xfrm>
              <a:custGeom>
                <a:avLst/>
                <a:gdLst>
                  <a:gd name="T0" fmla="*/ 491 w 2127"/>
                  <a:gd name="T1" fmla="*/ 908 h 1853"/>
                  <a:gd name="T2" fmla="*/ 255 w 2127"/>
                  <a:gd name="T3" fmla="*/ 1067 h 1853"/>
                  <a:gd name="T4" fmla="*/ 0 w 2127"/>
                  <a:gd name="T5" fmla="*/ 1238 h 1853"/>
                  <a:gd name="T6" fmla="*/ 228 w 2127"/>
                  <a:gd name="T7" fmla="*/ 1477 h 1853"/>
                  <a:gd name="T8" fmla="*/ 464 w 2127"/>
                  <a:gd name="T9" fmla="*/ 1725 h 1853"/>
                  <a:gd name="T10" fmla="*/ 709 w 2127"/>
                  <a:gd name="T11" fmla="*/ 1529 h 1853"/>
                  <a:gd name="T12" fmla="*/ 935 w 2127"/>
                  <a:gd name="T13" fmla="*/ 1348 h 1853"/>
                  <a:gd name="T14" fmla="*/ 710 w 2127"/>
                  <a:gd name="T15" fmla="*/ 1125 h 1853"/>
                  <a:gd name="T16" fmla="*/ 491 w 2127"/>
                  <a:gd name="T17" fmla="*/ 908 h 1853"/>
                  <a:gd name="T18" fmla="*/ 678 w 2127"/>
                  <a:gd name="T19" fmla="*/ 783 h 1853"/>
                  <a:gd name="T20" fmla="*/ 892 w 2127"/>
                  <a:gd name="T21" fmla="*/ 991 h 1853"/>
                  <a:gd name="T22" fmla="*/ 1113 w 2127"/>
                  <a:gd name="T23" fmla="*/ 1206 h 1853"/>
                  <a:gd name="T24" fmla="*/ 1310 w 2127"/>
                  <a:gd name="T25" fmla="*/ 1048 h 1853"/>
                  <a:gd name="T26" fmla="*/ 1494 w 2127"/>
                  <a:gd name="T27" fmla="*/ 902 h 1853"/>
                  <a:gd name="T28" fmla="*/ 1283 w 2127"/>
                  <a:gd name="T29" fmla="*/ 706 h 1853"/>
                  <a:gd name="T30" fmla="*/ 1078 w 2127"/>
                  <a:gd name="T31" fmla="*/ 516 h 1853"/>
                  <a:gd name="T32" fmla="*/ 885 w 2127"/>
                  <a:gd name="T33" fmla="*/ 645 h 1853"/>
                  <a:gd name="T34" fmla="*/ 678 w 2127"/>
                  <a:gd name="T35" fmla="*/ 783 h 1853"/>
                  <a:gd name="T36" fmla="*/ 501 w 2127"/>
                  <a:gd name="T37" fmla="*/ 612 h 1853"/>
                  <a:gd name="T38" fmla="*/ 712 w 2127"/>
                  <a:gd name="T39" fmla="*/ 481 h 1853"/>
                  <a:gd name="T40" fmla="*/ 908 w 2127"/>
                  <a:gd name="T41" fmla="*/ 358 h 1853"/>
                  <a:gd name="T42" fmla="*/ 713 w 2127"/>
                  <a:gd name="T43" fmla="*/ 177 h 1853"/>
                  <a:gd name="T44" fmla="*/ 522 w 2127"/>
                  <a:gd name="T45" fmla="*/ 0 h 1853"/>
                  <a:gd name="T46" fmla="*/ 318 w 2127"/>
                  <a:gd name="T47" fmla="*/ 108 h 1853"/>
                  <a:gd name="T48" fmla="*/ 100 w 2127"/>
                  <a:gd name="T49" fmla="*/ 223 h 1853"/>
                  <a:gd name="T50" fmla="*/ 298 w 2127"/>
                  <a:gd name="T51" fmla="*/ 414 h 1853"/>
                  <a:gd name="T52" fmla="*/ 501 w 2127"/>
                  <a:gd name="T53" fmla="*/ 612 h 1853"/>
                  <a:gd name="T54" fmla="*/ 1899 w 2127"/>
                  <a:gd name="T55" fmla="*/ 1278 h 1853"/>
                  <a:gd name="T56" fmla="*/ 1677 w 2127"/>
                  <a:gd name="T57" fmla="*/ 1072 h 1853"/>
                  <a:gd name="T58" fmla="*/ 1498 w 2127"/>
                  <a:gd name="T59" fmla="*/ 1226 h 1853"/>
                  <a:gd name="T60" fmla="*/ 1305 w 2127"/>
                  <a:gd name="T61" fmla="*/ 1392 h 1853"/>
                  <a:gd name="T62" fmla="*/ 1538 w 2127"/>
                  <a:gd name="T63" fmla="*/ 1619 h 1853"/>
                  <a:gd name="T64" fmla="*/ 1779 w 2127"/>
                  <a:gd name="T65" fmla="*/ 1853 h 1853"/>
                  <a:gd name="T66" fmla="*/ 1959 w 2127"/>
                  <a:gd name="T67" fmla="*/ 1664 h 1853"/>
                  <a:gd name="T68" fmla="*/ 2127 w 2127"/>
                  <a:gd name="T69" fmla="*/ 1489 h 1853"/>
                  <a:gd name="T70" fmla="*/ 1899 w 2127"/>
                  <a:gd name="T71" fmla="*/ 1278 h 1853"/>
                  <a:gd name="T72" fmla="*/ 1899 w 2127"/>
                  <a:gd name="T73" fmla="*/ 1278 h 1853"/>
                  <a:gd name="T74" fmla="*/ 1899 w 2127"/>
                  <a:gd name="T75" fmla="*/ 1278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7" h="1853">
                    <a:moveTo>
                      <a:pt x="491" y="908"/>
                    </a:moveTo>
                    <a:cubicBezTo>
                      <a:pt x="414" y="960"/>
                      <a:pt x="336" y="1013"/>
                      <a:pt x="255" y="1067"/>
                    </a:cubicBezTo>
                    <a:cubicBezTo>
                      <a:pt x="172" y="1123"/>
                      <a:pt x="87" y="1180"/>
                      <a:pt x="0" y="1238"/>
                    </a:cubicBezTo>
                    <a:cubicBezTo>
                      <a:pt x="228" y="1477"/>
                      <a:pt x="228" y="1477"/>
                      <a:pt x="228" y="1477"/>
                    </a:cubicBezTo>
                    <a:cubicBezTo>
                      <a:pt x="464" y="1725"/>
                      <a:pt x="464" y="1725"/>
                      <a:pt x="464" y="1725"/>
                    </a:cubicBezTo>
                    <a:cubicBezTo>
                      <a:pt x="546" y="1660"/>
                      <a:pt x="627" y="1594"/>
                      <a:pt x="709" y="1529"/>
                    </a:cubicBezTo>
                    <a:cubicBezTo>
                      <a:pt x="786" y="1467"/>
                      <a:pt x="861" y="1407"/>
                      <a:pt x="935" y="1348"/>
                    </a:cubicBezTo>
                    <a:cubicBezTo>
                      <a:pt x="859" y="1273"/>
                      <a:pt x="784" y="1198"/>
                      <a:pt x="710" y="1125"/>
                    </a:cubicBezTo>
                    <a:cubicBezTo>
                      <a:pt x="636" y="1052"/>
                      <a:pt x="563" y="980"/>
                      <a:pt x="491" y="908"/>
                    </a:cubicBezTo>
                    <a:close/>
                    <a:moveTo>
                      <a:pt x="678" y="783"/>
                    </a:moveTo>
                    <a:cubicBezTo>
                      <a:pt x="749" y="852"/>
                      <a:pt x="820" y="921"/>
                      <a:pt x="892" y="991"/>
                    </a:cubicBezTo>
                    <a:cubicBezTo>
                      <a:pt x="965" y="1062"/>
                      <a:pt x="1039" y="1133"/>
                      <a:pt x="1113" y="1206"/>
                    </a:cubicBezTo>
                    <a:cubicBezTo>
                      <a:pt x="1180" y="1152"/>
                      <a:pt x="1246" y="1099"/>
                      <a:pt x="1310" y="1048"/>
                    </a:cubicBezTo>
                    <a:cubicBezTo>
                      <a:pt x="1372" y="998"/>
                      <a:pt x="1434" y="950"/>
                      <a:pt x="1494" y="902"/>
                    </a:cubicBezTo>
                    <a:cubicBezTo>
                      <a:pt x="1283" y="706"/>
                      <a:pt x="1283" y="706"/>
                      <a:pt x="1283" y="706"/>
                    </a:cubicBezTo>
                    <a:cubicBezTo>
                      <a:pt x="1078" y="516"/>
                      <a:pt x="1078" y="516"/>
                      <a:pt x="1078" y="516"/>
                    </a:cubicBezTo>
                    <a:cubicBezTo>
                      <a:pt x="1015" y="558"/>
                      <a:pt x="950" y="601"/>
                      <a:pt x="885" y="645"/>
                    </a:cubicBezTo>
                    <a:cubicBezTo>
                      <a:pt x="817" y="690"/>
                      <a:pt x="749" y="736"/>
                      <a:pt x="678" y="783"/>
                    </a:cubicBezTo>
                    <a:close/>
                    <a:moveTo>
                      <a:pt x="501" y="612"/>
                    </a:moveTo>
                    <a:cubicBezTo>
                      <a:pt x="573" y="567"/>
                      <a:pt x="643" y="524"/>
                      <a:pt x="712" y="481"/>
                    </a:cubicBezTo>
                    <a:cubicBezTo>
                      <a:pt x="908" y="358"/>
                      <a:pt x="908" y="358"/>
                      <a:pt x="908" y="358"/>
                    </a:cubicBezTo>
                    <a:cubicBezTo>
                      <a:pt x="713" y="177"/>
                      <a:pt x="713" y="177"/>
                      <a:pt x="713" y="177"/>
                    </a:cubicBezTo>
                    <a:cubicBezTo>
                      <a:pt x="522" y="0"/>
                      <a:pt x="522" y="0"/>
                      <a:pt x="522" y="0"/>
                    </a:cubicBezTo>
                    <a:cubicBezTo>
                      <a:pt x="455" y="35"/>
                      <a:pt x="387" y="71"/>
                      <a:pt x="318" y="108"/>
                    </a:cubicBezTo>
                    <a:cubicBezTo>
                      <a:pt x="247" y="145"/>
                      <a:pt x="175" y="183"/>
                      <a:pt x="100" y="223"/>
                    </a:cubicBezTo>
                    <a:cubicBezTo>
                      <a:pt x="165" y="286"/>
                      <a:pt x="231" y="350"/>
                      <a:pt x="298" y="414"/>
                    </a:cubicBezTo>
                    <a:cubicBezTo>
                      <a:pt x="365" y="479"/>
                      <a:pt x="433" y="545"/>
                      <a:pt x="501" y="612"/>
                    </a:cubicBezTo>
                    <a:close/>
                    <a:moveTo>
                      <a:pt x="1899" y="1278"/>
                    </a:moveTo>
                    <a:cubicBezTo>
                      <a:pt x="1677" y="1072"/>
                      <a:pt x="1677" y="1072"/>
                      <a:pt x="1677" y="1072"/>
                    </a:cubicBezTo>
                    <a:cubicBezTo>
                      <a:pt x="1498" y="1226"/>
                      <a:pt x="1498" y="1226"/>
                      <a:pt x="1498" y="1226"/>
                    </a:cubicBezTo>
                    <a:cubicBezTo>
                      <a:pt x="1435" y="1280"/>
                      <a:pt x="1371" y="1335"/>
                      <a:pt x="1305" y="1392"/>
                    </a:cubicBezTo>
                    <a:cubicBezTo>
                      <a:pt x="1382" y="1467"/>
                      <a:pt x="1460" y="1542"/>
                      <a:pt x="1538" y="1619"/>
                    </a:cubicBezTo>
                    <a:cubicBezTo>
                      <a:pt x="1617" y="1696"/>
                      <a:pt x="1698" y="1774"/>
                      <a:pt x="1779" y="1853"/>
                    </a:cubicBezTo>
                    <a:cubicBezTo>
                      <a:pt x="1841" y="1788"/>
                      <a:pt x="1900" y="1726"/>
                      <a:pt x="1959" y="1664"/>
                    </a:cubicBezTo>
                    <a:cubicBezTo>
                      <a:pt x="2016" y="1605"/>
                      <a:pt x="2072" y="1547"/>
                      <a:pt x="2127" y="1489"/>
                    </a:cubicBezTo>
                    <a:lnTo>
                      <a:pt x="1899" y="1278"/>
                    </a:lnTo>
                    <a:close/>
                    <a:moveTo>
                      <a:pt x="1899" y="1278"/>
                    </a:moveTo>
                    <a:cubicBezTo>
                      <a:pt x="1899" y="1278"/>
                      <a:pt x="1899" y="1278"/>
                      <a:pt x="1899" y="1278"/>
                    </a:cubicBezTo>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grpSp>
        <p:sp>
          <p:nvSpPr>
            <p:cNvPr id="6" name="文本框 5">
              <a:extLst>
                <a:ext uri="{FF2B5EF4-FFF2-40B4-BE49-F238E27FC236}">
                  <a16:creationId xmlns:a16="http://schemas.microsoft.com/office/drawing/2014/main" id="{E8195372-1A8C-4579-BB78-F555009D13A5}"/>
                </a:ext>
              </a:extLst>
            </p:cNvPr>
            <p:cNvSpPr txBox="1"/>
            <p:nvPr/>
          </p:nvSpPr>
          <p:spPr>
            <a:xfrm>
              <a:off x="1125" y="121"/>
              <a:ext cx="7470" cy="668"/>
            </a:xfrm>
            <a:prstGeom prst="rect">
              <a:avLst/>
            </a:prstGeom>
            <a:noFill/>
          </p:spPr>
          <p:txBody>
            <a:bodyPr wrap="square" rtlCol="0">
              <a:spAutoFit/>
            </a:bodyPr>
            <a:lstStyle/>
            <a:p>
              <a:pPr>
                <a:lnSpc>
                  <a:spcPct val="130000"/>
                </a:lnSpc>
                <a:spcBef>
                  <a:spcPts val="300"/>
                </a:spcBef>
              </a:pPr>
              <a:r>
                <a:rPr lang="zh-CN" altLang="zh-CN" b="1" dirty="0">
                  <a:solidFill>
                    <a:srgbClr val="002060"/>
                  </a:solidFill>
                  <a:cs typeface="+mn-ea"/>
                </a:rPr>
                <a:t>可视化的</a:t>
              </a:r>
              <a:r>
                <a:rPr lang="zh-CN" altLang="en-US" b="1" dirty="0">
                  <a:solidFill>
                    <a:srgbClr val="002060"/>
                  </a:solidFill>
                  <a:cs typeface="+mn-ea"/>
                </a:rPr>
                <a:t>重要作用</a:t>
              </a:r>
              <a:endParaRPr lang="zh-CN" altLang="zh-CN" b="1" dirty="0">
                <a:solidFill>
                  <a:srgbClr val="002060"/>
                </a:solidFill>
                <a:cs typeface="+mn-ea"/>
                <a:sym typeface="+mn-lt"/>
              </a:endParaRPr>
            </a:p>
          </p:txBody>
        </p:sp>
      </p:grpSp>
      <p:sp>
        <p:nvSpPr>
          <p:cNvPr id="11" name="TextBox 4">
            <a:extLst>
              <a:ext uri="{FF2B5EF4-FFF2-40B4-BE49-F238E27FC236}">
                <a16:creationId xmlns:a16="http://schemas.microsoft.com/office/drawing/2014/main" id="{A0571AFC-98CC-4F29-A312-FE4E1A44894E}"/>
              </a:ext>
            </a:extLst>
          </p:cNvPr>
          <p:cNvSpPr txBox="1">
            <a:spLocks noChangeArrowheads="1"/>
          </p:cNvSpPr>
          <p:nvPr/>
        </p:nvSpPr>
        <p:spPr bwMode="auto">
          <a:xfrm>
            <a:off x="217170" y="654844"/>
            <a:ext cx="868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b="1" dirty="0"/>
              <a:t>（</a:t>
            </a:r>
            <a:r>
              <a:rPr lang="en-US" altLang="zh-CN" b="1" dirty="0"/>
              <a:t>4</a:t>
            </a:r>
            <a:r>
              <a:rPr lang="zh-CN" altLang="zh-CN" b="1" dirty="0"/>
              <a:t>）增强数据吸引力</a:t>
            </a:r>
            <a:endParaRPr lang="zh-CN" altLang="zh-CN" dirty="0"/>
          </a:p>
        </p:txBody>
      </p:sp>
      <p:sp>
        <p:nvSpPr>
          <p:cNvPr id="13" name="TextBox 4">
            <a:extLst>
              <a:ext uri="{FF2B5EF4-FFF2-40B4-BE49-F238E27FC236}">
                <a16:creationId xmlns:a16="http://schemas.microsoft.com/office/drawing/2014/main" id="{A1946FC1-5F6E-4AA4-8ECB-B69FDADEB2BA}"/>
              </a:ext>
            </a:extLst>
          </p:cNvPr>
          <p:cNvSpPr txBox="1">
            <a:spLocks noChangeArrowheads="1"/>
          </p:cNvSpPr>
          <p:nvPr/>
        </p:nvSpPr>
        <p:spPr bwMode="auto">
          <a:xfrm>
            <a:off x="866563" y="4490244"/>
            <a:ext cx="2909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zh-CN" sz="1600" dirty="0"/>
              <a:t>图</a:t>
            </a:r>
            <a:r>
              <a:rPr lang="en-US" altLang="zh-CN" sz="1600" dirty="0"/>
              <a:t> </a:t>
            </a:r>
            <a:r>
              <a:rPr lang="zh-CN" altLang="zh-CN" sz="1600" dirty="0"/>
              <a:t>一个可视化的图表新闻实例</a:t>
            </a:r>
          </a:p>
        </p:txBody>
      </p:sp>
      <p:pic>
        <p:nvPicPr>
          <p:cNvPr id="14" name="Picture 2" descr="北京地铁票价调整">
            <a:extLst>
              <a:ext uri="{FF2B5EF4-FFF2-40B4-BE49-F238E27FC236}">
                <a16:creationId xmlns:a16="http://schemas.microsoft.com/office/drawing/2014/main" id="{3FE83C88-9BFE-426A-B593-5EA4843E2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684" y="77629"/>
            <a:ext cx="2520315" cy="501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918634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ww.33ppt.com"/>
</p:tagLst>
</file>

<file path=ppt/theme/theme1.xml><?xml version="1.0" encoding="utf-8"?>
<a:theme xmlns:a="http://schemas.openxmlformats.org/drawingml/2006/main" name="33ppt​​">
  <a:themeElements>
    <a:clrScheme name="自定义 640">
      <a:dk1>
        <a:sysClr val="windowText" lastClr="000000"/>
      </a:dk1>
      <a:lt1>
        <a:sysClr val="window" lastClr="FFFFFF"/>
      </a:lt1>
      <a:dk2>
        <a:srgbClr val="44546A"/>
      </a:dk2>
      <a:lt2>
        <a:srgbClr val="E7E6E6"/>
      </a:lt2>
      <a:accent1>
        <a:srgbClr val="169E82"/>
      </a:accent1>
      <a:accent2>
        <a:srgbClr val="F59B11"/>
      </a:accent2>
      <a:accent3>
        <a:srgbClr val="C00000"/>
      </a:accent3>
      <a:accent4>
        <a:srgbClr val="169E82"/>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2166</Words>
  <Application>Microsoft Office PowerPoint</Application>
  <PresentationFormat>自定义</PresentationFormat>
  <Paragraphs>110</Paragraphs>
  <Slides>29</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方正兰亭中黑_GBK</vt:lpstr>
      <vt:lpstr>微软雅黑</vt:lpstr>
      <vt:lpstr>Arial</vt:lpstr>
      <vt:lpstr>Calibri</vt:lpstr>
      <vt:lpstr>Calibri Light</vt:lpstr>
      <vt:lpstr>Wingdings</vt:lpstr>
      <vt:lpstr>33ppt​​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熊猫办公</dc:creator>
  <cp:lastModifiedBy>123</cp:lastModifiedBy>
  <cp:revision>57</cp:revision>
  <dcterms:created xsi:type="dcterms:W3CDTF">2017-06-21T00:50:56Z</dcterms:created>
  <dcterms:modified xsi:type="dcterms:W3CDTF">2021-03-13T16:20:30Z</dcterms:modified>
</cp:coreProperties>
</file>