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1" r:id="rId2"/>
    <p:sldId id="266" r:id="rId3"/>
    <p:sldId id="276" r:id="rId4"/>
    <p:sldId id="304" r:id="rId5"/>
    <p:sldId id="285" r:id="rId6"/>
    <p:sldId id="328" r:id="rId7"/>
    <p:sldId id="321" r:id="rId8"/>
    <p:sldId id="300" r:id="rId9"/>
    <p:sldId id="329" r:id="rId10"/>
    <p:sldId id="330" r:id="rId11"/>
    <p:sldId id="331" r:id="rId12"/>
    <p:sldId id="322" r:id="rId13"/>
    <p:sldId id="334" r:id="rId14"/>
    <p:sldId id="336" r:id="rId15"/>
    <p:sldId id="337" r:id="rId16"/>
    <p:sldId id="338" r:id="rId17"/>
    <p:sldId id="323" r:id="rId18"/>
    <p:sldId id="335" r:id="rId19"/>
    <p:sldId id="302" r:id="rId20"/>
    <p:sldId id="332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50" r:id="rId31"/>
    <p:sldId id="347" r:id="rId32"/>
    <p:sldId id="348" r:id="rId33"/>
    <p:sldId id="349" r:id="rId34"/>
    <p:sldId id="274" r:id="rId35"/>
  </p:sldIdLst>
  <p:sldSz cx="12192000" cy="6858000"/>
  <p:notesSz cx="6858000" cy="9144000"/>
  <p:embeddedFontLst>
    <p:embeddedFont>
      <p:font typeface="华文宋体" panose="02010600040101010101" pitchFamily="2" charset="-122"/>
      <p:regular r:id="rId37"/>
    </p:embeddedFont>
    <p:embeddedFont>
      <p:font typeface="迷你简幼线" panose="02010600030101010101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  <p:embeddedFont>
      <p:font typeface="Agency FB" panose="020B0503020202020204" pitchFamily="34" charset="0"/>
      <p:regular r:id="rId41"/>
      <p:bold r:id="rId42"/>
    </p:embeddedFont>
    <p:embeddedFont>
      <p:font typeface="BankGothic Lt BT" panose="020B0607020203060204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>
      <p:cViewPr varScale="1">
        <p:scale>
          <a:sx n="71" d="100"/>
          <a:sy n="7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9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4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61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2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00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91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8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2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XHTML" TargetMode="External"/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Web/Math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SVG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mozilla.org/zh-CN/docs/XML_%E4%BB%8B%E7%BB%8D" TargetMode="External"/><Relationship Id="rId10" Type="http://schemas.openxmlformats.org/officeDocument/2006/relationships/hyperlink" Target="https://developer.mozilla.org/zh-CN/docs/CSS/CSS3" TargetMode="External"/><Relationship Id="rId4" Type="http://schemas.openxmlformats.org/officeDocument/2006/relationships/hyperlink" Target="https://developer.mozilla.org/zh-CN/docs/HTML" TargetMode="External"/><Relationship Id="rId9" Type="http://schemas.openxmlformats.org/officeDocument/2006/relationships/hyperlink" Target="http://w3.org/Style/CSS/#spe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大数据分析与建模</a:t>
            </a:r>
          </a:p>
        </p:txBody>
      </p:sp>
      <p:sp>
        <p:nvSpPr>
          <p:cNvPr id="4" name="矩形 3"/>
          <p:cNvSpPr/>
          <p:nvPr/>
        </p:nvSpPr>
        <p:spPr>
          <a:xfrm>
            <a:off x="6081631" y="3034494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Analysis &amp; Constituting Model 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69E93-DC75-4C56-A49A-FDCDAC2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47" y="30796"/>
            <a:ext cx="6152606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8C7B6-C5E7-426F-8473-9C7A0F0F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" y="1092399"/>
            <a:ext cx="5082642" cy="5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CA743-6976-40BF-BAB2-9CF152D2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808529"/>
            <a:ext cx="7128792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287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43840"/>
            <a:ext cx="10657184" cy="3970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超文本传输协议（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Transfer Protocol)</a:t>
            </a:r>
            <a:r>
              <a:rPr lang="zh-CN" altLang="en-US" sz="2800" dirty="0"/>
              <a:t>是互联网上应用最为广泛的一种网络传输协议，所有的</a:t>
            </a:r>
            <a:r>
              <a:rPr lang="en-US" altLang="zh-CN" sz="2800" dirty="0"/>
              <a:t>WWW</a:t>
            </a:r>
            <a:r>
              <a:rPr lang="zh-CN" altLang="en-US" sz="2800" dirty="0"/>
              <a:t>文件都必须遵守这个标准。设计</a:t>
            </a:r>
            <a:r>
              <a:rPr lang="en-US" altLang="zh-CN" sz="2800" dirty="0"/>
              <a:t>HTTP</a:t>
            </a:r>
            <a:r>
              <a:rPr lang="zh-CN" altLang="en-US" sz="2800" dirty="0"/>
              <a:t>最初的目的是为了提供一种发布和接收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页面的方法。 </a:t>
            </a:r>
            <a:r>
              <a:rPr lang="en-US" altLang="zh-CN" sz="2800" dirty="0"/>
              <a:t>1960</a:t>
            </a:r>
            <a:r>
              <a:rPr lang="zh-CN" altLang="en-US" sz="2800" dirty="0"/>
              <a:t>年美国人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构思了一种通过计算机处理文本信息的方法，并称之为超文本（</a:t>
            </a:r>
            <a:r>
              <a:rPr lang="en-US" altLang="zh-CN" sz="2800" dirty="0"/>
              <a:t>hypertext</a:t>
            </a:r>
            <a:r>
              <a:rPr lang="zh-CN" altLang="en-US" sz="2800" dirty="0"/>
              <a:t>），这成为了</a:t>
            </a:r>
            <a:r>
              <a:rPr lang="en-US" altLang="zh-CN" sz="2800" dirty="0"/>
              <a:t>HTTP</a:t>
            </a:r>
            <a:r>
              <a:rPr lang="zh-CN" altLang="en-US" sz="2800" dirty="0"/>
              <a:t>超文本传输协议标准架构的发展根基。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组织协调万维网协会（</a:t>
            </a:r>
            <a:r>
              <a:rPr lang="en-US" altLang="zh-CN" sz="2800" dirty="0"/>
              <a:t>World Wide Web Consortium</a:t>
            </a:r>
            <a:r>
              <a:rPr lang="zh-CN" altLang="en-US" sz="2800" dirty="0"/>
              <a:t>）和互联网工程工作小组（</a:t>
            </a:r>
            <a:r>
              <a:rPr lang="en-US" altLang="zh-CN" sz="2800" dirty="0"/>
              <a:t>Internet Engineering Task Force </a:t>
            </a:r>
            <a:r>
              <a:rPr lang="zh-CN" altLang="en-US" sz="2800" dirty="0"/>
              <a:t>）共同合作研究，最终发布了一系列的 </a:t>
            </a:r>
            <a:r>
              <a:rPr lang="en-US" altLang="zh-CN" sz="2800" dirty="0"/>
              <a:t>RFC</a:t>
            </a:r>
            <a:r>
              <a:rPr lang="zh-CN" altLang="en-US" sz="2800" dirty="0"/>
              <a:t>，其中著名的</a:t>
            </a:r>
            <a:r>
              <a:rPr lang="en-US" altLang="zh-CN" sz="2800" dirty="0"/>
              <a:t>RFC 2616</a:t>
            </a:r>
            <a:r>
              <a:rPr lang="zh-CN" altLang="en-US" sz="2800" dirty="0"/>
              <a:t>定义了</a:t>
            </a:r>
            <a:r>
              <a:rPr lang="en-US" altLang="zh-CN" sz="2800" dirty="0"/>
              <a:t>HTTP 1.1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331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069299"/>
            <a:ext cx="11501369" cy="138499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报文：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用于 </a:t>
            </a:r>
            <a:r>
              <a:rPr lang="en-US" altLang="zh-CN" sz="2800" dirty="0"/>
              <a:t>HTTP </a:t>
            </a:r>
            <a:r>
              <a:rPr lang="zh-CN" altLang="en-US" sz="2800" dirty="0"/>
              <a:t>协议交互的信息被称为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报文。请求端（客户端）的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报文叫做请求报文，响应端（服务器端）的叫做响应报文。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C9CAA-21F1-4D48-B51B-5EB17670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68303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180783"/>
            <a:ext cx="1150136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报文的结构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BF27C8-F184-49DE-9772-1AA8C39B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76065"/>
            <a:ext cx="69256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" y="1866304"/>
            <a:ext cx="4811975" cy="43396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请求报文和响应报文的结构</a:t>
            </a:r>
            <a:endParaRPr lang="en-US" altLang="zh-CN" sz="2800" dirty="0"/>
          </a:p>
          <a:p>
            <a:pPr fontAlgn="ctr"/>
            <a:endParaRPr lang="en-US" altLang="zh-CN" sz="2800" dirty="0"/>
          </a:p>
          <a:p>
            <a:pPr fontAlgn="ctr"/>
            <a:r>
              <a:rPr lang="zh-CN" altLang="en-US" sz="2400" dirty="0"/>
              <a:t>报文的首部内容由以下数据组成：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请求行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包含用于请求的方法，请求 </a:t>
            </a:r>
            <a:r>
              <a:rPr lang="en-US" altLang="zh-CN" sz="2400" dirty="0"/>
              <a:t>URI </a:t>
            </a:r>
            <a:r>
              <a:rPr lang="zh-CN" altLang="en-US" sz="2400" dirty="0"/>
              <a:t>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状态行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包含表明响应结果的状态码，原因短语和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首部字段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包含表示请求和响应的各种条件和属性的各类首部。</a:t>
            </a:r>
          </a:p>
          <a:p>
            <a:pPr fontAlgn="ctr"/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F2373-9424-4BF9-9D9B-BB24995D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85237"/>
            <a:ext cx="6697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网页结构</a:t>
            </a:r>
          </a:p>
        </p:txBody>
      </p:sp>
    </p:spTree>
    <p:extLst>
      <p:ext uri="{BB962C8B-B14F-4D97-AF65-F5344CB8AC3E}">
        <p14:creationId xmlns:p14="http://schemas.microsoft.com/office/powerpoint/2010/main" val="39395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4728"/>
            <a:ext cx="10657184" cy="31085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ctr"/>
            <a:r>
              <a:rPr lang="zh-CN" altLang="en-US" sz="2800" dirty="0"/>
              <a:t>统一资源定位符（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URL</a:t>
            </a:r>
            <a:r>
              <a:rPr lang="zh-CN" altLang="en-US" sz="2800" dirty="0"/>
              <a:t>），又叫做网页地址，是互联网上标准的资源的地址（</a:t>
            </a:r>
            <a:r>
              <a:rPr lang="en-US" altLang="zh-CN" sz="2800" dirty="0"/>
              <a:t>Address</a:t>
            </a:r>
            <a:r>
              <a:rPr lang="zh-CN" altLang="en-US" sz="2800" dirty="0"/>
              <a:t>）。互联网上的每个文件都有一个唯一的</a:t>
            </a:r>
            <a:r>
              <a:rPr lang="en-US" altLang="zh-CN" sz="2800" dirty="0"/>
              <a:t>URL</a:t>
            </a:r>
            <a:r>
              <a:rPr lang="zh-CN" altLang="en-US" sz="2800" dirty="0"/>
              <a:t>，它包含的信息指出文件的位置以及浏览器应该怎么处理它。它最初是由蒂姆</a:t>
            </a:r>
            <a:r>
              <a:rPr lang="en-US" altLang="zh-CN" sz="2800" dirty="0"/>
              <a:t>·</a:t>
            </a:r>
            <a:r>
              <a:rPr lang="zh-CN" altLang="en-US" sz="2800" dirty="0"/>
              <a:t>伯纳斯</a:t>
            </a:r>
            <a:r>
              <a:rPr lang="en-US" altLang="zh-CN" sz="2800" dirty="0"/>
              <a:t>-</a:t>
            </a:r>
            <a:r>
              <a:rPr lang="zh-CN" altLang="en-US" sz="2800" dirty="0"/>
              <a:t>李发明用来作为万维网的地址的。现在它已经被万维网联盟编制为因特网标准</a:t>
            </a:r>
            <a:r>
              <a:rPr lang="en-US" altLang="zh-CN" sz="2800" dirty="0"/>
              <a:t>RFC1738</a:t>
            </a:r>
            <a:r>
              <a:rPr lang="zh-CN" altLang="en-US" sz="2800" dirty="0"/>
              <a:t>了。统一资源定位符的开始，一般会标志着一个计算机网络所使用的网络协议。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621CFC-C5E3-4CB2-AA56-2EF56A98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3" y="1557373"/>
            <a:ext cx="105015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网页一般由三部分组成:HTML标签、CSS样式、JavaScript语句。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HTML:&lt;&gt; 标签语言,整个网页的结构部分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CSS:&lt;a class=''&gt; 网页的样式实现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JavaScript:&lt;script&gt;网页功能实现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66426" y="1311885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66426" y="260648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66426" y="2623028"/>
            <a:ext cx="481012" cy="479425"/>
            <a:chOff x="5810250" y="2244726"/>
            <a:chExt cx="481012" cy="479425"/>
          </a:xfrm>
        </p:grpSpPr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66426" y="3934171"/>
            <a:ext cx="481012" cy="479425"/>
            <a:chOff x="5810250" y="2244726"/>
            <a:chExt cx="481012" cy="479425"/>
          </a:xfrm>
        </p:grpSpPr>
        <p:sp>
          <p:nvSpPr>
            <p:cNvPr id="11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7054245" y="299542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计算机广告系统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054245" y="1351288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网络爬虫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54245" y="2662940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HTTP</a:t>
            </a:r>
            <a:r>
              <a:rPr lang="zh-CN" altLang="en-US" sz="2000" dirty="0">
                <a:latin typeface="Agency FB" panose="020B0503020202020204" pitchFamily="34" charset="0"/>
              </a:rPr>
              <a:t>协议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054245" y="3992909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网页结构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84710" y="30919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84710" y="13555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6484710" y="26849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484710" y="396747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7054245" y="769535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7054245" y="1813233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7054245" y="309021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54245" y="441359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86F5D4E-7A77-4F80-ADEB-B4185E093F43}"/>
              </a:ext>
            </a:extLst>
          </p:cNvPr>
          <p:cNvGrpSpPr/>
          <p:nvPr/>
        </p:nvGrpSpPr>
        <p:grpSpPr>
          <a:xfrm>
            <a:off x="6475517" y="5037807"/>
            <a:ext cx="481012" cy="479425"/>
            <a:chOff x="5810250" y="2244726"/>
            <a:chExt cx="481012" cy="479425"/>
          </a:xfrm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01234117-D339-49EF-84D6-0C19E00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A4B44FE7-7F05-44B7-8240-3F58E8BB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A709828A-E457-47DE-8F59-309268E1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3FA792DE-A9D7-469E-A5A9-FD0B9B50B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E09CF396-B19A-4EC8-8229-691B5894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31AE704F-D606-48D2-82C7-3E0D7DDC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B69D3E2B-57ED-4327-A26E-30C6ACD1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161D42C1-21B4-4D8A-8E5D-35A50D0E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2AD91610-10D5-4EBE-AB39-41E52A7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EC05B6E9-A10C-4581-AD6E-1BF0E0D9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5A5F9328-9CD9-40F0-B54F-53557FEC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23C7A0FD-4B3D-4B6D-B11E-85FCE86C3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E7D47D0-7FA0-485B-BE2B-335272A26441}"/>
              </a:ext>
            </a:extLst>
          </p:cNvPr>
          <p:cNvSpPr txBox="1"/>
          <p:nvPr/>
        </p:nvSpPr>
        <p:spPr>
          <a:xfrm>
            <a:off x="7063336" y="509654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内容传输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EFF890-3404-4307-B2BB-49958BFC7DD2}"/>
              </a:ext>
            </a:extLst>
          </p:cNvPr>
          <p:cNvSpPr txBox="1"/>
          <p:nvPr/>
        </p:nvSpPr>
        <p:spPr>
          <a:xfrm>
            <a:off x="6493801" y="507111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A2FBD6-8B82-4648-8243-D448B0CDA9DD}"/>
              </a:ext>
            </a:extLst>
          </p:cNvPr>
          <p:cNvCxnSpPr/>
          <p:nvPr/>
        </p:nvCxnSpPr>
        <p:spPr>
          <a:xfrm>
            <a:off x="7063336" y="551723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007C1E6-586B-40AF-ADAE-C385BB7AC260}"/>
              </a:ext>
            </a:extLst>
          </p:cNvPr>
          <p:cNvGrpSpPr/>
          <p:nvPr/>
        </p:nvGrpSpPr>
        <p:grpSpPr>
          <a:xfrm>
            <a:off x="6527822" y="6117927"/>
            <a:ext cx="481012" cy="479425"/>
            <a:chOff x="5810250" y="2244726"/>
            <a:chExt cx="481012" cy="479425"/>
          </a:xfrm>
        </p:grpSpPr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5A0EA92E-41E7-4034-87DB-52A78CA7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BE16308B-148C-498C-8178-92D09DEC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CBAEC3CA-437F-4F6B-8284-CD73CC3D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8">
              <a:extLst>
                <a:ext uri="{FF2B5EF4-FFF2-40B4-BE49-F238E27FC236}">
                  <a16:creationId xmlns:a16="http://schemas.microsoft.com/office/drawing/2014/main" id="{12B3D663-00AA-4ADF-A637-BECFA76C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D926A8C-5C68-40C7-BDB0-F55BFC9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0">
              <a:extLst>
                <a:ext uri="{FF2B5EF4-FFF2-40B4-BE49-F238E27FC236}">
                  <a16:creationId xmlns:a16="http://schemas.microsoft.com/office/drawing/2014/main" id="{D3CE08BA-B787-4074-82C0-EDD0C1EF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2F5BD088-6C75-4059-8C40-16A431A7B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2">
              <a:extLst>
                <a:ext uri="{FF2B5EF4-FFF2-40B4-BE49-F238E27FC236}">
                  <a16:creationId xmlns:a16="http://schemas.microsoft.com/office/drawing/2014/main" id="{BDBD0594-3AD0-466C-B9B1-9C69865C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1E94315B-11DC-4F71-BBD1-A7BBDF111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D2AF65A8-F168-42EC-88FB-8F8A0DF4C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7D9B6A4F-CADE-410D-9167-1AE3195BC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FE33BAD8-0D6E-43CD-BFAA-35E4B36A1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2BF6DC6-6BCF-4D5B-8E06-E51523A11626}"/>
              </a:ext>
            </a:extLst>
          </p:cNvPr>
          <p:cNvSpPr txBox="1"/>
          <p:nvPr/>
        </p:nvSpPr>
        <p:spPr>
          <a:xfrm>
            <a:off x="7115641" y="617666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应用实践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34D8F3F-C7DD-40CF-93DE-8484FCBE6BD5}"/>
              </a:ext>
            </a:extLst>
          </p:cNvPr>
          <p:cNvSpPr txBox="1"/>
          <p:nvPr/>
        </p:nvSpPr>
        <p:spPr>
          <a:xfrm>
            <a:off x="6546106" y="615123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06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4A72CF8-96A3-43C6-AB71-4F1A3714AD04}"/>
              </a:ext>
            </a:extLst>
          </p:cNvPr>
          <p:cNvCxnSpPr/>
          <p:nvPr/>
        </p:nvCxnSpPr>
        <p:spPr>
          <a:xfrm>
            <a:off x="7115641" y="659735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25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7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7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25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25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7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75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4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95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262" grpId="0"/>
      <p:bldP spid="263" grpId="0"/>
      <p:bldP spid="264" grpId="0"/>
      <p:bldP spid="265" grpId="0"/>
      <p:bldP spid="340" grpId="0"/>
      <p:bldP spid="150" grpId="0"/>
      <p:bldP spid="151" grpId="0"/>
      <p:bldP spid="166" grpId="0"/>
      <p:bldP spid="1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30132"/>
            <a:ext cx="3960440" cy="26776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指的是超文本标记语言(Hyper Text Markup Language)，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是专门写给浏览器去看的语言，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并不是编程语言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028" name="Picture 4" descr="常见网页结构">
            <a:extLst>
              <a:ext uri="{FF2B5EF4-FFF2-40B4-BE49-F238E27FC236}">
                <a16:creationId xmlns:a16="http://schemas.microsoft.com/office/drawing/2014/main" id="{F3AB614C-C511-44F7-83A8-4C873A8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961184"/>
            <a:ext cx="6969769" cy="52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5" y="1453294"/>
            <a:ext cx="396044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层叠样式表</a:t>
            </a:r>
            <a:r>
              <a:rPr lang="zh-CN" altLang="en-US" dirty="0"/>
              <a:t> </a:t>
            </a:r>
            <a:r>
              <a:rPr lang="en-US" altLang="zh-CN" dirty="0"/>
              <a:t>(Cascading Style Sheets</a:t>
            </a:r>
            <a:r>
              <a:rPr lang="zh-CN" altLang="en-US" dirty="0"/>
              <a:t>，缩写为 </a:t>
            </a:r>
            <a:r>
              <a:rPr lang="en-US" altLang="zh-CN" b="1" dirty="0"/>
              <a:t>CSS</a:t>
            </a:r>
            <a:r>
              <a:rPr lang="zh-CN" altLang="en-US" dirty="0"/>
              <a:t>），是一种 </a:t>
            </a:r>
            <a:r>
              <a:rPr lang="zh-CN" altLang="en-US" dirty="0">
                <a:hlinkClick r:id="rId3"/>
              </a:rPr>
              <a:t>样式表</a:t>
            </a:r>
            <a:r>
              <a:rPr lang="zh-CN" altLang="en-US" dirty="0"/>
              <a:t> 语言，用来描述 </a:t>
            </a:r>
            <a:r>
              <a:rPr lang="en-US" altLang="zh-CN" dirty="0">
                <a:hlinkClick r:id="rId4" tooltip="The HyperText Mark-up Language"/>
              </a:rPr>
              <a:t>HTML</a:t>
            </a:r>
            <a:r>
              <a:rPr lang="zh-CN" altLang="en-US" dirty="0"/>
              <a:t> 或 </a:t>
            </a:r>
            <a:r>
              <a:rPr lang="en-US" altLang="zh-CN" dirty="0">
                <a:hlinkClick r:id="rId5" tooltip="zh-CN/docs/XML"/>
              </a:rPr>
              <a:t>XML</a:t>
            </a:r>
            <a:r>
              <a:rPr lang="zh-CN" altLang="en-US" dirty="0"/>
              <a:t>（包括如 </a:t>
            </a:r>
            <a:r>
              <a:rPr lang="en-US" altLang="zh-CN" dirty="0">
                <a:hlinkClick r:id="rId6" tooltip="zh-CN/docs/SVG"/>
              </a:rPr>
              <a:t>SVG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MathML</a:t>
            </a:r>
            <a:r>
              <a:rPr lang="zh-CN" altLang="en-US" dirty="0"/>
              <a:t>、</a:t>
            </a:r>
            <a:r>
              <a:rPr lang="en-US" altLang="zh-CN" dirty="0">
                <a:hlinkClick r:id="rId8" tooltip="zh-CN/docs/XHTML"/>
              </a:rPr>
              <a:t>XHTML</a:t>
            </a:r>
            <a:r>
              <a:rPr lang="zh-CN" altLang="en-US" dirty="0"/>
              <a:t> 之类的 </a:t>
            </a:r>
            <a:r>
              <a:rPr lang="en-US" altLang="zh-CN" dirty="0"/>
              <a:t>XML </a:t>
            </a:r>
            <a:r>
              <a:rPr lang="zh-CN" altLang="en-US" dirty="0"/>
              <a:t>分支语言）文档的呈现。</a:t>
            </a:r>
            <a:r>
              <a:rPr lang="en-US" altLang="zh-CN" dirty="0"/>
              <a:t>CSS </a:t>
            </a:r>
            <a:r>
              <a:rPr lang="zh-CN" altLang="en-US" dirty="0"/>
              <a:t>描述了在屏幕、纸质、音频等其它媒体上的元素应该如何被渲染的问题。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是</a:t>
            </a:r>
            <a:r>
              <a:rPr lang="zh-CN" altLang="en-US" b="1" dirty="0"/>
              <a:t>开放网络</a:t>
            </a:r>
            <a:r>
              <a:rPr lang="zh-CN" altLang="en-US" dirty="0"/>
              <a:t>的核心语言之一，由 </a:t>
            </a:r>
            <a:r>
              <a:rPr lang="en-US" altLang="zh-CN" dirty="0">
                <a:hlinkClick r:id="rId9"/>
              </a:rPr>
              <a:t>W3C </a:t>
            </a:r>
            <a:r>
              <a:rPr lang="zh-CN" altLang="en-US" dirty="0">
                <a:hlinkClick r:id="rId9"/>
              </a:rPr>
              <a:t>规范</a:t>
            </a:r>
            <a:r>
              <a:rPr lang="zh-CN" altLang="en-US" dirty="0"/>
              <a:t> 实现跨浏览器的标准化。</a:t>
            </a:r>
            <a:r>
              <a:rPr lang="en-US" altLang="zh-CN" dirty="0"/>
              <a:t>CSS</a:t>
            </a:r>
            <a:r>
              <a:rPr lang="zh-CN" altLang="en-US" dirty="0"/>
              <a:t>节省了大量的工作。 样式可以通过定义保存在外部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文件中，同时控制多个网页的布局，这意味着开发者不必经历在所有网页上编辑布局的麻烦。</a:t>
            </a:r>
            <a:r>
              <a:rPr lang="en-US" altLang="zh-CN" dirty="0"/>
              <a:t>CSS </a:t>
            </a:r>
            <a:r>
              <a:rPr lang="zh-CN" altLang="en-US" dirty="0"/>
              <a:t>被分为不同等级：</a:t>
            </a:r>
            <a:r>
              <a:rPr lang="en-US" altLang="zh-CN" dirty="0"/>
              <a:t>CSS1 </a:t>
            </a:r>
            <a:r>
              <a:rPr lang="zh-CN" altLang="en-US" dirty="0"/>
              <a:t>现已废弃， </a:t>
            </a:r>
            <a:r>
              <a:rPr lang="en-US" altLang="zh-CN" dirty="0"/>
              <a:t>CSS2.1 </a:t>
            </a:r>
            <a:r>
              <a:rPr lang="zh-CN" altLang="en-US" dirty="0"/>
              <a:t>是推荐标准， </a:t>
            </a:r>
            <a:r>
              <a:rPr lang="en-US" altLang="zh-CN" dirty="0">
                <a:hlinkClick r:id="rId10" tooltip="CSS3"/>
              </a:rPr>
              <a:t>CSS3</a:t>
            </a:r>
            <a:r>
              <a:rPr lang="zh-CN" altLang="en-US" dirty="0"/>
              <a:t> 分成多个小模块且正在标准化中。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54A8E-CCBC-4E6A-AC1B-A56EC7F3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4" y="678341"/>
            <a:ext cx="6484031" cy="5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内容传输</a:t>
            </a:r>
          </a:p>
        </p:txBody>
      </p:sp>
    </p:spTree>
    <p:extLst>
      <p:ext uri="{BB962C8B-B14F-4D97-AF65-F5344CB8AC3E}">
        <p14:creationId xmlns:p14="http://schemas.microsoft.com/office/powerpoint/2010/main" val="1048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73971"/>
            <a:ext cx="4464496" cy="424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压缩传输的内容编码</a:t>
            </a:r>
            <a:endParaRPr lang="zh-CN" altLang="en-US" dirty="0"/>
          </a:p>
          <a:p>
            <a:r>
              <a:rPr lang="zh-CN" altLang="en-US" dirty="0"/>
              <a:t>向待发送邮件内增加附件时，为了使邮件容量变小，我们会先用 </a:t>
            </a:r>
            <a:r>
              <a:rPr lang="en-US" altLang="zh-CN" dirty="0"/>
              <a:t>ZIP </a:t>
            </a:r>
            <a:r>
              <a:rPr lang="zh-CN" altLang="en-US" dirty="0"/>
              <a:t>压缩文件之后再添加附件发送。</a:t>
            </a:r>
            <a:r>
              <a:rPr lang="en-US" altLang="zh-CN" dirty="0"/>
              <a:t>HTTP </a:t>
            </a:r>
            <a:r>
              <a:rPr lang="zh-CN" altLang="en-US" dirty="0"/>
              <a:t>协议中有一种被称为内容编码 的功能也能进行类似的操作。内容编码指明应用在实体内容上的编码格式，并保持实体信息原样压缩。内容编码后的实体由客户端接收并负责解码。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常用的内容编码有以下几种：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gzip</a:t>
            </a:r>
            <a:r>
              <a:rPr lang="zh-CN" altLang="en-US" dirty="0"/>
              <a:t>（</a:t>
            </a:r>
            <a:r>
              <a:rPr lang="en-US" altLang="zh-CN" dirty="0"/>
              <a:t>GNU zip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compress</a:t>
            </a:r>
            <a:r>
              <a:rPr lang="zh-CN" altLang="en-US" dirty="0"/>
              <a:t>（</a:t>
            </a:r>
            <a:r>
              <a:rPr lang="en-US" altLang="zh-CN" dirty="0"/>
              <a:t>UNIX </a:t>
            </a:r>
            <a:r>
              <a:rPr lang="zh-CN" altLang="en-US" dirty="0"/>
              <a:t>系统的标准压缩）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deflate</a:t>
            </a:r>
            <a:r>
              <a:rPr lang="zh-CN" altLang="en-US" dirty="0"/>
              <a:t>（</a:t>
            </a:r>
            <a:r>
              <a:rPr lang="en-US" altLang="zh-CN" dirty="0" err="1"/>
              <a:t>zlib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identity</a:t>
            </a:r>
            <a:r>
              <a:rPr lang="zh-CN" altLang="en-US" dirty="0"/>
              <a:t>（不进行编码）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75B9F-25CE-4B89-8273-9C653ABE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957955"/>
            <a:ext cx="68589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604967"/>
            <a:ext cx="446449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分割发送的分块传输编码</a:t>
            </a:r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HTTP </a:t>
            </a:r>
            <a:r>
              <a:rPr lang="zh-CN" altLang="en-US" dirty="0"/>
              <a:t>通信过程中，请求的编码实体资源尚未全部传输完成之前， 浏览器无法显示请求页面。在传输大容量数据时，通过把数据分割成 多块，能够让浏览器逐步显示页面。这种把实体主体分块的功能称为分块传输编码（</a:t>
            </a:r>
            <a:r>
              <a:rPr lang="en-US" altLang="zh-CN" dirty="0"/>
              <a:t>Chunked Transfer Coding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6B0B-8AF6-4825-92B2-E21E6F40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6" y="1935204"/>
            <a:ext cx="6944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52773"/>
            <a:ext cx="10801200" cy="203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发送多种数据的多部分对象集合：</a:t>
            </a:r>
          </a:p>
          <a:p>
            <a:r>
              <a:rPr lang="zh-CN" altLang="en-US" dirty="0"/>
              <a:t>发送邮件时，我们可以在邮件里写入文字并添加多份附件。这是因为采用了 </a:t>
            </a:r>
            <a:r>
              <a:rPr lang="en-US" altLang="zh-CN" dirty="0"/>
              <a:t>MIME</a:t>
            </a:r>
            <a:r>
              <a:rPr lang="zh-CN" altLang="en-US" dirty="0"/>
              <a:t>（</a:t>
            </a:r>
            <a:r>
              <a:rPr lang="en-US" altLang="zh-CN" dirty="0"/>
              <a:t>Multipurpose Internet Mail Extensions</a:t>
            </a:r>
            <a:r>
              <a:rPr lang="zh-CN" altLang="en-US" dirty="0"/>
              <a:t>，多用途因特网邮 件扩展）机制，它允许邮件处理文本、图片、视频等多个不同类型的数据。例如，图片等二进制数据以 </a:t>
            </a:r>
            <a:r>
              <a:rPr lang="en-US" altLang="zh-CN" dirty="0"/>
              <a:t>ASCII </a:t>
            </a:r>
            <a:r>
              <a:rPr lang="zh-CN" altLang="en-US" dirty="0"/>
              <a:t>码字符串编码的方式指明， 就是利用 </a:t>
            </a:r>
            <a:r>
              <a:rPr lang="en-US" altLang="zh-CN" dirty="0"/>
              <a:t>MIME </a:t>
            </a:r>
            <a:r>
              <a:rPr lang="zh-CN" altLang="en-US" dirty="0"/>
              <a:t>来描述标记数据类型。而在 </a:t>
            </a:r>
            <a:r>
              <a:rPr lang="en-US" altLang="zh-CN" dirty="0"/>
              <a:t>MIME </a:t>
            </a:r>
            <a:r>
              <a:rPr lang="zh-CN" altLang="en-US" dirty="0"/>
              <a:t>扩展中会使用一 种称为多部分对象集合（</a:t>
            </a:r>
            <a:r>
              <a:rPr lang="en-US" altLang="zh-CN" dirty="0"/>
              <a:t>Multipart</a:t>
            </a:r>
            <a:r>
              <a:rPr lang="zh-CN" altLang="en-US" dirty="0"/>
              <a:t>）的方法，来容纳多份不同类型的数据。相应地，</a:t>
            </a:r>
            <a:r>
              <a:rPr lang="en-US" altLang="zh-CN" dirty="0"/>
              <a:t>HTTP </a:t>
            </a:r>
            <a:r>
              <a:rPr lang="zh-CN" altLang="en-US" dirty="0"/>
              <a:t>协议中也采纳了多部分对象集合，发送的一份报文主体内可含有多类型实体。通常是在图片或文本文件等上传时使用。</a:t>
            </a:r>
          </a:p>
        </p:txBody>
      </p:sp>
    </p:spTree>
    <p:extLst>
      <p:ext uri="{BB962C8B-B14F-4D97-AF65-F5344CB8AC3E}">
        <p14:creationId xmlns:p14="http://schemas.microsoft.com/office/powerpoint/2010/main" val="3198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89469"/>
            <a:ext cx="4464496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获取部分内容的范围请求：</a:t>
            </a:r>
          </a:p>
          <a:p>
            <a:r>
              <a:rPr lang="zh-CN" altLang="en-US" dirty="0"/>
              <a:t>以前，用户不能使用现在这种高速的带宽访问互联网，当时，下载一 个尺寸稍大的图片或文件就已经很吃力了。如果下载过程中遇到网络 中断的情况，那就必须重头开始。为了解决上述问题，需要一种可恢 复的机制。所谓恢复是指能从之前下载中断处恢复下载。要实现该功能需要指定下载的实体范围。像这样，指定范围发送的请 求叫做范围请求（</a:t>
            </a:r>
            <a:r>
              <a:rPr lang="en-US" altLang="zh-CN" dirty="0"/>
              <a:t>Range Request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执行范围请求时，会用到首部字段 </a:t>
            </a:r>
            <a:r>
              <a:rPr lang="en-US" altLang="zh-CN" b="1" dirty="0"/>
              <a:t>Range</a:t>
            </a:r>
            <a:r>
              <a:rPr lang="zh-CN" altLang="en-US" dirty="0"/>
              <a:t> 来指定资源的 </a:t>
            </a:r>
            <a:r>
              <a:rPr lang="en-US" altLang="zh-CN" dirty="0"/>
              <a:t>byte </a:t>
            </a:r>
            <a:r>
              <a:rPr lang="zh-CN" altLang="en-US" dirty="0"/>
              <a:t>范围。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BC8B0F-13F4-4833-832D-CD1200D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38" y="1268760"/>
            <a:ext cx="676369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64" y="1309603"/>
            <a:ext cx="11449272" cy="50783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内容协商返回最合适的内容：</a:t>
            </a:r>
            <a:endParaRPr lang="en-US" altLang="zh-CN" b="1" dirty="0"/>
          </a:p>
          <a:p>
            <a:pPr fontAlgn="ctr"/>
            <a:endParaRPr lang="zh-CN" altLang="en-US" b="1" dirty="0"/>
          </a:p>
          <a:p>
            <a:r>
              <a:rPr lang="zh-CN" altLang="en-US" dirty="0"/>
              <a:t>当浏览器的默认语言为英语或中文，访问相同 </a:t>
            </a:r>
            <a:r>
              <a:rPr lang="en-US" altLang="zh-CN" dirty="0"/>
              <a:t>URI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页面时， 则会显示对应的英语版或中文版的 </a:t>
            </a:r>
            <a:r>
              <a:rPr lang="en-US" altLang="zh-CN" dirty="0"/>
              <a:t>Web </a:t>
            </a:r>
            <a:r>
              <a:rPr lang="zh-CN" altLang="en-US" dirty="0"/>
              <a:t>页面。这样的机制称为内容协商（</a:t>
            </a:r>
            <a:r>
              <a:rPr lang="en-US" altLang="zh-CN" dirty="0"/>
              <a:t>Content Negotiation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内容协商机制是指客户端和服务器端就响应的资源内容进行交涉，然后提供给客户端最为适合的资源。内容协商会以响应资源的语言、字符集、编码方式等作为判断的基准。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内容协商技术有以下 </a:t>
            </a:r>
            <a:r>
              <a:rPr lang="en-US" altLang="zh-CN" b="1" dirty="0"/>
              <a:t>3 </a:t>
            </a:r>
            <a:r>
              <a:rPr lang="zh-CN" altLang="en-US" b="1" dirty="0"/>
              <a:t>种类型</a:t>
            </a:r>
          </a:p>
          <a:p>
            <a:r>
              <a:rPr lang="zh-CN" altLang="en-US" b="1" dirty="0"/>
              <a:t>服务器驱动协商（</a:t>
            </a:r>
            <a:r>
              <a:rPr lang="en-US" altLang="zh-CN" b="1" dirty="0"/>
              <a:t>Server-driven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由服务器端进行内容协商。以请求的首部字段为参考，在服务器端自 动处理。但对用户来说，以浏览器发送的信息作为判定的依据，并不一定能筛选出最优内容。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客户端驱动协商（</a:t>
            </a:r>
            <a:r>
              <a:rPr lang="en-US" altLang="zh-CN" b="1" dirty="0"/>
              <a:t>Agent-driven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由客户端进行内容协商的方式。用户从浏览器显示的可选项列表中手 动选择。还可以利用 </a:t>
            </a:r>
            <a:r>
              <a:rPr lang="en-US" altLang="zh-CN" dirty="0"/>
              <a:t>JavaScript </a:t>
            </a:r>
            <a:r>
              <a:rPr lang="zh-CN" altLang="en-US" dirty="0"/>
              <a:t>脚本在 </a:t>
            </a:r>
            <a:r>
              <a:rPr lang="en-US" altLang="zh-CN" dirty="0"/>
              <a:t>Web </a:t>
            </a:r>
            <a:r>
              <a:rPr lang="zh-CN" altLang="en-US" dirty="0"/>
              <a:t>页面上自动进行上述选择。比如按 </a:t>
            </a:r>
            <a:r>
              <a:rPr lang="en-US" altLang="zh-CN" dirty="0"/>
              <a:t>OS </a:t>
            </a:r>
            <a:r>
              <a:rPr lang="zh-CN" altLang="en-US" dirty="0"/>
              <a:t>的类型或浏览器类型，自行切换成 </a:t>
            </a:r>
            <a:r>
              <a:rPr lang="en-US" altLang="zh-CN" dirty="0"/>
              <a:t>PC </a:t>
            </a:r>
            <a:r>
              <a:rPr lang="zh-CN" altLang="en-US" dirty="0"/>
              <a:t>版页面或手机版页面。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透明协商（</a:t>
            </a:r>
            <a:r>
              <a:rPr lang="en-US" altLang="zh-CN" b="1" dirty="0"/>
              <a:t>Transparent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是服务器驱动和客户端驱动的结合体，是由服务器端和客户端各自进 行内容协商的一种方法。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13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06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应用实践</a:t>
            </a:r>
          </a:p>
        </p:txBody>
      </p:sp>
    </p:spTree>
    <p:extLst>
      <p:ext uri="{BB962C8B-B14F-4D97-AF65-F5344CB8AC3E}">
        <p14:creationId xmlns:p14="http://schemas.microsoft.com/office/powerpoint/2010/main" val="36196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040995"/>
            <a:ext cx="7580308" cy="563231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项目应用实践使用数据来源于</a:t>
            </a:r>
            <a:r>
              <a:rPr lang="en-US" altLang="zh-CN" b="1" dirty="0"/>
              <a:t>Kaggle</a:t>
            </a:r>
            <a:r>
              <a:rPr lang="zh-CN" altLang="en-US" b="1" dirty="0"/>
              <a:t>的</a:t>
            </a:r>
            <a:r>
              <a:rPr lang="en-US" altLang="zh-CN" b="1" dirty="0"/>
              <a:t>CTR</a:t>
            </a:r>
            <a:r>
              <a:rPr lang="zh-CN" altLang="en-US" b="1" dirty="0"/>
              <a:t>预测比赛：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字段描述如下：</a:t>
            </a:r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C1 -- anonymized categorical variable</a:t>
            </a:r>
          </a:p>
          <a:p>
            <a:r>
              <a:rPr lang="en-US" altLang="zh-CN" dirty="0" err="1"/>
              <a:t>banner_pos</a:t>
            </a:r>
            <a:endParaRPr lang="en-US" altLang="zh-CN" dirty="0"/>
          </a:p>
          <a:p>
            <a:r>
              <a:rPr lang="en-US" altLang="zh-CN" dirty="0" err="1"/>
              <a:t>site_id</a:t>
            </a:r>
            <a:endParaRPr lang="en-US" altLang="zh-CN" dirty="0"/>
          </a:p>
          <a:p>
            <a:r>
              <a:rPr lang="en-US" altLang="zh-CN" dirty="0" err="1"/>
              <a:t>site_domain</a:t>
            </a:r>
            <a:endParaRPr lang="en-US" altLang="zh-CN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r>
              <a:rPr lang="en-US" altLang="zh-CN" dirty="0" err="1"/>
              <a:t>app_id</a:t>
            </a:r>
            <a:endParaRPr lang="en-US" altLang="zh-CN" dirty="0"/>
          </a:p>
          <a:p>
            <a:r>
              <a:rPr lang="en-US" altLang="zh-CN" dirty="0" err="1"/>
              <a:t>app_domain</a:t>
            </a:r>
            <a:endParaRPr lang="en-US" altLang="zh-CN" dirty="0"/>
          </a:p>
          <a:p>
            <a:r>
              <a:rPr lang="en-US" altLang="zh-CN" dirty="0" err="1"/>
              <a:t>app_category</a:t>
            </a:r>
            <a:endParaRPr lang="en-US" altLang="zh-CN" dirty="0"/>
          </a:p>
          <a:p>
            <a:r>
              <a:rPr lang="en-US" altLang="zh-CN" dirty="0" err="1"/>
              <a:t>device_id</a:t>
            </a:r>
            <a:endParaRPr lang="en-US" altLang="zh-CN" dirty="0"/>
          </a:p>
          <a:p>
            <a:r>
              <a:rPr lang="en-US" altLang="zh-CN" dirty="0" err="1"/>
              <a:t>device_ip</a:t>
            </a:r>
            <a:endParaRPr lang="en-US" altLang="zh-CN" dirty="0"/>
          </a:p>
          <a:p>
            <a:r>
              <a:rPr lang="en-US" altLang="zh-CN" dirty="0" err="1"/>
              <a:t>device_model</a:t>
            </a:r>
            <a:endParaRPr lang="en-US" altLang="zh-CN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r>
              <a:rPr lang="en-US" altLang="zh-CN" dirty="0" err="1"/>
              <a:t>device_conn_type</a:t>
            </a:r>
            <a:endParaRPr lang="en-US" altLang="zh-CN" dirty="0"/>
          </a:p>
          <a:p>
            <a:r>
              <a:rPr lang="en-US" altLang="zh-CN" dirty="0"/>
              <a:t>C14-C21 -- anonymized categorical variables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37" y="1040995"/>
            <a:ext cx="369187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id</a:t>
            </a:r>
            <a:r>
              <a:rPr lang="zh-CN" altLang="en-US" dirty="0"/>
              <a:t>唯一且每个</a:t>
            </a:r>
            <a:r>
              <a:rPr lang="en-US" altLang="zh-CN" dirty="0"/>
              <a:t>id</a:t>
            </a:r>
            <a:r>
              <a:rPr lang="zh-CN" altLang="en-US" dirty="0"/>
              <a:t>对应一次广告展现，</a:t>
            </a:r>
            <a:r>
              <a:rPr lang="en-US" altLang="zh-CN" dirty="0"/>
              <a:t>click</a:t>
            </a:r>
            <a:r>
              <a:rPr lang="zh-CN" altLang="en-US" dirty="0"/>
              <a:t>代表了本次广告展现的时候用户是否点击了广告。</a:t>
            </a:r>
          </a:p>
          <a:p>
            <a:r>
              <a:rPr lang="en-US" altLang="zh-CN" dirty="0"/>
              <a:t>hour</a:t>
            </a:r>
            <a:r>
              <a:rPr lang="zh-CN" altLang="en-US" dirty="0"/>
              <a:t>记录了本次广告的展现时间，格式是</a:t>
            </a:r>
            <a:r>
              <a:rPr lang="en-US" altLang="zh-CN" dirty="0"/>
              <a:t>YYMMDD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C1</a:t>
            </a:r>
            <a:r>
              <a:rPr lang="zh-CN" altLang="en-US" dirty="0"/>
              <a:t>和后面的</a:t>
            </a:r>
            <a:r>
              <a:rPr lang="en-US" altLang="zh-CN" dirty="0"/>
              <a:t>C14 – C21</a:t>
            </a:r>
            <a:r>
              <a:rPr lang="zh-CN" altLang="en-US" dirty="0"/>
              <a:t>是数据提供方认为比较重要但不愿意公开含义的字段。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45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计算广告系统</a:t>
            </a: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219974"/>
            <a:ext cx="1159445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在互联网广告中，点击率几乎是最被关注的指标，它的计算方式就是用户点击广告的次数除以广告展现的次数，这个简单的统计指标为什么需要预测呢？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因为每次广告活动的预算是有限的，每次广告展现也是有一定成本的，因此在合适的时机，选择合适的广告展示给合适的用户就显得尤为重要。而该合适不合适的评估方法就是一次活动下来整体广告的点击率：点击率越高则认为本次活动的广告效果越好，反之效果欠佳。因此无论是人工选择还是模型预测，都希望对某次广告展现后是否能被点击右一个预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CTR</a:t>
            </a:r>
            <a:r>
              <a:rPr lang="zh-CN" altLang="en-US" b="1" dirty="0"/>
              <a:t>预估</a:t>
            </a:r>
          </a:p>
          <a:p>
            <a:r>
              <a:rPr lang="en-US" altLang="zh-CN" dirty="0"/>
              <a:t>CTR</a:t>
            </a:r>
            <a:r>
              <a:rPr lang="zh-CN" altLang="en-US" dirty="0"/>
              <a:t>预估是计算广告中最核心的算法之一，那么</a:t>
            </a:r>
            <a:r>
              <a:rPr lang="en-US" altLang="zh-CN" dirty="0"/>
              <a:t>CTR</a:t>
            </a:r>
            <a:r>
              <a:rPr lang="zh-CN" altLang="en-US" dirty="0"/>
              <a:t>预估是指什么呢？简单来说，</a:t>
            </a:r>
            <a:r>
              <a:rPr lang="en-US" altLang="zh-CN" dirty="0"/>
              <a:t>CTR</a:t>
            </a:r>
            <a:r>
              <a:rPr lang="zh-CN" altLang="en-US" dirty="0"/>
              <a:t>预估是对每次广告的点击情况做出预测，预测用户是点击还是不点击。具体定义可以参考 </a:t>
            </a:r>
            <a:r>
              <a:rPr lang="en-US" altLang="zh-CN" dirty="0"/>
              <a:t>CTR. CTR</a:t>
            </a:r>
            <a:r>
              <a:rPr lang="zh-CN" altLang="en-US" dirty="0"/>
              <a:t>预估和很多因素相关，比如历史点击率、广告位置、时间、用户等。</a:t>
            </a:r>
            <a:r>
              <a:rPr lang="en-US" altLang="zh-CN" dirty="0"/>
              <a:t>CTR</a:t>
            </a:r>
            <a:r>
              <a:rPr lang="zh-CN" altLang="en-US" dirty="0"/>
              <a:t>预估模型就是综合考虑各种因素、特征，在大量历史数据上训练得到的模型。</a:t>
            </a:r>
            <a:r>
              <a:rPr lang="en-US" altLang="zh-CN" dirty="0"/>
              <a:t>CTR</a:t>
            </a:r>
            <a:r>
              <a:rPr lang="zh-CN" altLang="en-US" dirty="0"/>
              <a:t>预估的训练样本一般从历史</a:t>
            </a:r>
            <a:r>
              <a:rPr lang="en-US" altLang="zh-CN" dirty="0"/>
              <a:t>log</a:t>
            </a:r>
            <a:r>
              <a:rPr lang="zh-CN" altLang="en-US" dirty="0"/>
              <a:t>、离线特征库获得。样本标签相对容易，用户点击标记为</a:t>
            </a:r>
            <a:r>
              <a:rPr lang="en-US" altLang="zh-CN" dirty="0"/>
              <a:t>1</a:t>
            </a:r>
            <a:r>
              <a:rPr lang="zh-CN" altLang="en-US" dirty="0"/>
              <a:t>，没有点击标记为</a:t>
            </a:r>
            <a:r>
              <a:rPr lang="en-US" altLang="zh-CN" dirty="0"/>
              <a:t>0. </a:t>
            </a:r>
            <a:r>
              <a:rPr lang="zh-CN" altLang="en-US" dirty="0"/>
              <a:t>特征则会考虑很多，例如用户的人口学特征、广告自身特征、广告展示特征等。这些特征中会用到很多类别特征，例如用户所属职业、广告展示的</a:t>
            </a:r>
            <a:r>
              <a:rPr lang="en-US" altLang="zh-CN" dirty="0"/>
              <a:t>IP</a:t>
            </a:r>
            <a:r>
              <a:rPr lang="zh-CN" altLang="en-US" dirty="0"/>
              <a:t>地址等。一般对于类别特征会采样</a:t>
            </a:r>
            <a:r>
              <a:rPr lang="en-US" altLang="zh-CN" dirty="0"/>
              <a:t>One-Hot</a:t>
            </a:r>
            <a:r>
              <a:rPr lang="zh-CN" altLang="en-US" dirty="0"/>
              <a:t>编码，例如职业有三种：学生、白领、工人，那么会会用一个长度为</a:t>
            </a:r>
            <a:r>
              <a:rPr lang="en-US" altLang="zh-CN" dirty="0"/>
              <a:t>3</a:t>
            </a:r>
            <a:r>
              <a:rPr lang="zh-CN" altLang="en-US" dirty="0"/>
              <a:t>的向量分别表示他们：</a:t>
            </a:r>
            <a:r>
              <a:rPr lang="en-US" altLang="zh-CN" dirty="0"/>
              <a:t>[1, 0, 0]</a:t>
            </a:r>
            <a:r>
              <a:rPr lang="zh-CN" altLang="en-US" dirty="0"/>
              <a:t>、</a:t>
            </a:r>
            <a:r>
              <a:rPr lang="en-US" altLang="zh-CN" dirty="0"/>
              <a:t>[0, 1, 0]</a:t>
            </a:r>
            <a:r>
              <a:rPr lang="zh-CN" altLang="en-US" dirty="0"/>
              <a:t>、</a:t>
            </a:r>
            <a:r>
              <a:rPr lang="en-US" altLang="zh-CN" dirty="0"/>
              <a:t>[0, 0, 1]. </a:t>
            </a:r>
            <a:r>
              <a:rPr lang="zh-CN" altLang="en-US" dirty="0"/>
              <a:t>可以这样会使得特征维度扩展很大，同时特征会非常稀疏。目前很多公司的广告特征库都是上亿级别的。</a:t>
            </a:r>
          </a:p>
        </p:txBody>
      </p:sp>
    </p:spTree>
    <p:extLst>
      <p:ext uri="{BB962C8B-B14F-4D97-AF65-F5344CB8AC3E}">
        <p14:creationId xmlns:p14="http://schemas.microsoft.com/office/powerpoint/2010/main" val="1588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333782"/>
            <a:ext cx="11686369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中总共有多少次广告展现，平均的广告点击率是多少？</a:t>
            </a:r>
          </a:p>
          <a:p>
            <a:endParaRPr lang="en-US" altLang="zh-CN" b="1" dirty="0"/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：总共有</a:t>
            </a:r>
            <a:r>
              <a:rPr lang="en-US" altLang="zh-CN" b="1" dirty="0">
                <a:solidFill>
                  <a:srgbClr val="FF0000"/>
                </a:solidFill>
              </a:rPr>
              <a:t>9999</a:t>
            </a:r>
            <a:r>
              <a:rPr lang="zh-CN" altLang="en-US" b="1" dirty="0">
                <a:solidFill>
                  <a:srgbClr val="FF0000"/>
                </a:solidFill>
              </a:rPr>
              <a:t>次广告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平均的广告点击率：本次广告点击次数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本次广告的展现时间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的展现次数是多少？</a:t>
            </a:r>
          </a:p>
          <a:p>
            <a:endParaRPr lang="en-US" altLang="zh-CN" b="1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dirty="0" err="1"/>
              <a:t>site_category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{'28905ebd': 3846, '0569f928': 63, 'f028772b': 1953, '50e219e0': 2497, '3e814130': 1214, '76b2941d': 218, 'f66779e6': 22, '335d28a8': 129, '72722551': 26, '75fa27f6': 24, '110ab22d': 1, 'c0dd3be3': 4, 'bcf865d9': 1, 'a818d37a':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下的</a:t>
            </a:r>
            <a:r>
              <a:rPr lang="en-US" altLang="zh-CN" dirty="0" err="1"/>
              <a:t>device_type</a:t>
            </a:r>
            <a:r>
              <a:rPr lang="zh-CN" altLang="en-US" dirty="0"/>
              <a:t>各展现了多少次？</a:t>
            </a:r>
          </a:p>
          <a:p>
            <a:endParaRPr lang="en-US" altLang="zh-CN" b="1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</a:t>
            </a:r>
            <a:r>
              <a:rPr lang="en-US" altLang="zh-CN" dirty="0" err="1"/>
              <a:t>site_category</a:t>
            </a:r>
            <a:r>
              <a:rPr lang="zh-CN" altLang="en-US" dirty="0"/>
              <a:t>对应的</a:t>
            </a:r>
            <a:r>
              <a:rPr lang="en-US" altLang="zh-CN" dirty="0" err="1"/>
              <a:t>device_type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统计：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{'28905ebd,1': 3846, '0569f928,1': 63, 'f028772b,1': 1953, '50e219e0,0': 381, '50e219e0,1': 1770, '3e814130,1': 1214, '50e219e0,4': 321, '76b2941d,1': 218, 'f66779e6,1': 22, '335d28a8,1': 129, '50e219e0,5': 25, '72722551,1': 26, '75fa27f6,1': 24, '110ab22d,1': 1, 'c0dd3be3,1': 4, 'bcf865d9,1': 1, 'a818d37a,1':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995EA8-2C23-4CE2-821A-42D095C2C4DE}"/>
              </a:ext>
            </a:extLst>
          </p:cNvPr>
          <p:cNvSpPr/>
          <p:nvPr/>
        </p:nvSpPr>
        <p:spPr>
          <a:xfrm>
            <a:off x="757484" y="1988840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广告投放系统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A66840-4D59-48E0-9B4C-142DF29E42BE}"/>
              </a:ext>
            </a:extLst>
          </p:cNvPr>
          <p:cNvSpPr/>
          <p:nvPr/>
        </p:nvSpPr>
        <p:spPr>
          <a:xfrm>
            <a:off x="749283" y="2817256"/>
            <a:ext cx="7146917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00D624-87BF-4427-B523-E12C88A5BAB6}"/>
              </a:ext>
            </a:extLst>
          </p:cNvPr>
          <p:cNvSpPr/>
          <p:nvPr/>
        </p:nvSpPr>
        <p:spPr>
          <a:xfrm>
            <a:off x="8058400" y="2817255"/>
            <a:ext cx="245923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7DCED7-6422-4712-887A-0C46190BCCA0}"/>
              </a:ext>
            </a:extLst>
          </p:cNvPr>
          <p:cNvSpPr/>
          <p:nvPr/>
        </p:nvSpPr>
        <p:spPr>
          <a:xfrm>
            <a:off x="763692" y="3692310"/>
            <a:ext cx="2448272" cy="2007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广告日志存储平台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3E9C2-9907-4268-B3E8-6C637D813A01}"/>
              </a:ext>
            </a:extLst>
          </p:cNvPr>
          <p:cNvSpPr/>
          <p:nvPr/>
        </p:nvSpPr>
        <p:spPr>
          <a:xfrm>
            <a:off x="3616908" y="3713696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ACEA3D-E27F-4006-AC9B-EB44EA7F2B22}"/>
              </a:ext>
            </a:extLst>
          </p:cNvPr>
          <p:cNvSpPr/>
          <p:nvPr/>
        </p:nvSpPr>
        <p:spPr>
          <a:xfrm>
            <a:off x="5144486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297F4F-C995-4087-9276-9E2215EE23B7}"/>
              </a:ext>
            </a:extLst>
          </p:cNvPr>
          <p:cNvSpPr/>
          <p:nvPr/>
        </p:nvSpPr>
        <p:spPr>
          <a:xfrm>
            <a:off x="5735960" y="1988839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用户点击追踪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2161F5-B652-4976-AD03-99119B4E59D8}"/>
              </a:ext>
            </a:extLst>
          </p:cNvPr>
          <p:cNvSpPr/>
          <p:nvPr/>
        </p:nvSpPr>
        <p:spPr>
          <a:xfrm>
            <a:off x="6672064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6EB7E5-2DF4-4219-B77D-9D106C7BEC1D}"/>
              </a:ext>
            </a:extLst>
          </p:cNvPr>
          <p:cNvSpPr/>
          <p:nvPr/>
        </p:nvSpPr>
        <p:spPr>
          <a:xfrm>
            <a:off x="3616908" y="4916581"/>
            <a:ext cx="4279292" cy="783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F2A0D3-4632-4A8B-AEB0-F8D4B530DDF3}"/>
              </a:ext>
            </a:extLst>
          </p:cNvPr>
          <p:cNvSpPr/>
          <p:nvPr/>
        </p:nvSpPr>
        <p:spPr>
          <a:xfrm>
            <a:off x="8058400" y="3713696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7EF48A1-20B8-471A-A319-C3FFD89D13BA}"/>
              </a:ext>
            </a:extLst>
          </p:cNvPr>
          <p:cNvSpPr/>
          <p:nvPr/>
        </p:nvSpPr>
        <p:spPr>
          <a:xfrm>
            <a:off x="8058400" y="4832649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844824"/>
            <a:ext cx="3889757" cy="389573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36912"/>
            <a:ext cx="2274298" cy="2274298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2927806" y="2700440"/>
            <a:ext cx="1886356" cy="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1582" y="2469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023">
            <a:off x="3885145" y="1366554"/>
            <a:ext cx="4240873" cy="401638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472" y="215021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数据采集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网络爬虫（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Crawler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BC94C-5D32-4794-98A7-21230F4D1554}"/>
              </a:ext>
            </a:extLst>
          </p:cNvPr>
          <p:cNvSpPr txBox="1"/>
          <p:nvPr/>
        </p:nvSpPr>
        <p:spPr>
          <a:xfrm>
            <a:off x="9120336" y="216234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数据管道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消息中间件（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Apache 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kafka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网络爬虫</a:t>
            </a:r>
          </a:p>
        </p:txBody>
      </p:sp>
    </p:spTree>
    <p:extLst>
      <p:ext uri="{BB962C8B-B14F-4D97-AF65-F5344CB8AC3E}">
        <p14:creationId xmlns:p14="http://schemas.microsoft.com/office/powerpoint/2010/main" val="1093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56C5E-E2F6-455F-8336-6D7E519E2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9109"/>
            <a:ext cx="7632848" cy="469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7499C-B09A-43F4-8AE6-1CA5152CCBC4}"/>
              </a:ext>
            </a:extLst>
          </p:cNvPr>
          <p:cNvSpPr txBox="1"/>
          <p:nvPr/>
        </p:nvSpPr>
        <p:spPr>
          <a:xfrm>
            <a:off x="839416" y="1442393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抓取豆瓣电影（</a:t>
            </a:r>
            <a:r>
              <a:rPr lang="en-US" altLang="zh-CN" dirty="0"/>
              <a:t>https://movie.douban.com/chart</a:t>
            </a:r>
            <a:r>
              <a:rPr lang="zh-CN" altLang="zh-CN" dirty="0"/>
              <a:t>）</a:t>
            </a:r>
          </a:p>
          <a:p>
            <a:r>
              <a:rPr lang="zh-CN" altLang="en-US" sz="1600" dirty="0"/>
              <a:t>　　</a:t>
            </a:r>
            <a:endParaRPr lang="en-US" altLang="zh-CN" sz="1600" dirty="0"/>
          </a:p>
          <a:p>
            <a:r>
              <a:rPr lang="en-US" altLang="zh-CN" dirty="0"/>
              <a:t>1</a:t>
            </a:r>
            <a:r>
              <a:rPr lang="zh-CN" altLang="zh-CN" dirty="0"/>
              <a:t>、抓取数据的必备知识</a:t>
            </a:r>
            <a:r>
              <a:rPr lang="en-US" altLang="zh-CN" dirty="0"/>
              <a:t>(</a:t>
            </a:r>
            <a:r>
              <a:rPr lang="zh-CN" altLang="zh-CN" dirty="0"/>
              <a:t>获取及打印网页内容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</a:t>
            </a:r>
            <a:r>
              <a:rPr lang="en-US" altLang="zh-CN" dirty="0" err="1"/>
              <a:t>BeautifulSoup</a:t>
            </a:r>
            <a:r>
              <a:rPr lang="zh-CN" altLang="zh-CN" dirty="0"/>
              <a:t>库的必备知识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</a:t>
            </a:r>
            <a:r>
              <a:rPr lang="en-US" altLang="zh-CN" dirty="0"/>
              <a:t>Beautiful Soup</a:t>
            </a:r>
            <a:r>
              <a:rPr lang="zh-CN" altLang="zh-CN" dirty="0"/>
              <a:t>库抓取网页数据</a:t>
            </a:r>
          </a:p>
        </p:txBody>
      </p:sp>
    </p:spTree>
    <p:extLst>
      <p:ext uri="{BB962C8B-B14F-4D97-AF65-F5344CB8AC3E}">
        <p14:creationId xmlns:p14="http://schemas.microsoft.com/office/powerpoint/2010/main" val="3579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2414</Words>
  <Application>Microsoft Office PowerPoint</Application>
  <PresentationFormat>宽屏</PresentationFormat>
  <Paragraphs>227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微软雅黑</vt:lpstr>
      <vt:lpstr>迷你简幼线</vt:lpstr>
      <vt:lpstr>宋体</vt:lpstr>
      <vt:lpstr>Wingdings</vt:lpstr>
      <vt:lpstr>华文宋体</vt:lpstr>
      <vt:lpstr>BankGothic Lt BT</vt:lpstr>
      <vt:lpstr>Agency FB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418</cp:revision>
  <dcterms:created xsi:type="dcterms:W3CDTF">2017-04-25T09:03:07Z</dcterms:created>
  <dcterms:modified xsi:type="dcterms:W3CDTF">2020-09-30T08:30:24Z</dcterms:modified>
</cp:coreProperties>
</file>