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281" r:id="rId2"/>
    <p:sldId id="266" r:id="rId3"/>
    <p:sldId id="276"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3" r:id="rId26"/>
    <p:sldId id="372" r:id="rId27"/>
    <p:sldId id="374" r:id="rId28"/>
    <p:sldId id="375" r:id="rId29"/>
    <p:sldId id="376" r:id="rId30"/>
    <p:sldId id="377" r:id="rId31"/>
    <p:sldId id="378" r:id="rId32"/>
    <p:sldId id="379" r:id="rId33"/>
    <p:sldId id="380" r:id="rId34"/>
    <p:sldId id="381" r:id="rId35"/>
    <p:sldId id="382"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274" r:id="rId51"/>
  </p:sldIdLst>
  <p:sldSz cx="12192000" cy="6858000"/>
  <p:notesSz cx="6858000" cy="9144000"/>
  <p:embeddedFontLst>
    <p:embeddedFont>
      <p:font typeface="迷你简幼线" panose="02010600030101010101" charset="-122"/>
      <p:regular r:id="rId53"/>
    </p:embeddedFont>
    <p:embeddedFont>
      <p:font typeface="Agency FB" panose="020B0503020202020204" pitchFamily="34" charset="0"/>
      <p:regular r:id="rId54"/>
      <p:bold r:id="rId55"/>
    </p:embeddedFont>
    <p:embeddedFont>
      <p:font typeface="BankGothic Lt BT" panose="020B0607020203060204"/>
      <p:regular r:id="rId56"/>
    </p:embeddedFont>
    <p:embeddedFont>
      <p:font typeface="Calibri" panose="020F0502020204030204" pitchFamily="34" charset="0"/>
      <p:regular r:id="rId57"/>
      <p:bold r:id="rId58"/>
      <p:italic r:id="rId59"/>
      <p:boldItalic r:id="rId60"/>
    </p:embeddedFont>
  </p:embeddedFontLst>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p:cViewPr varScale="1">
        <p:scale>
          <a:sx n="74" d="100"/>
          <a:sy n="74" d="100"/>
        </p:scale>
        <p:origin x="72" y="102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374290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486926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03585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198408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429154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2045855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178067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2701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1556966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256349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30707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4126371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487520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213471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2958717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3379308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902823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3001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555899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176341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373514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2133465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1363812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2649225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3026356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3082480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36</a:t>
            </a:fld>
            <a:endParaRPr lang="zh-CN" altLang="en-US"/>
          </a:p>
        </p:txBody>
      </p:sp>
    </p:spTree>
    <p:extLst>
      <p:ext uri="{BB962C8B-B14F-4D97-AF65-F5344CB8AC3E}">
        <p14:creationId xmlns:p14="http://schemas.microsoft.com/office/powerpoint/2010/main" val="3184902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37</a:t>
            </a:fld>
            <a:endParaRPr lang="zh-CN" altLang="en-US"/>
          </a:p>
        </p:txBody>
      </p:sp>
    </p:spTree>
    <p:extLst>
      <p:ext uri="{BB962C8B-B14F-4D97-AF65-F5344CB8AC3E}">
        <p14:creationId xmlns:p14="http://schemas.microsoft.com/office/powerpoint/2010/main" val="27914514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38</a:t>
            </a:fld>
            <a:endParaRPr lang="zh-CN" altLang="en-US"/>
          </a:p>
        </p:txBody>
      </p:sp>
    </p:spTree>
    <p:extLst>
      <p:ext uri="{BB962C8B-B14F-4D97-AF65-F5344CB8AC3E}">
        <p14:creationId xmlns:p14="http://schemas.microsoft.com/office/powerpoint/2010/main" val="1890148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39</a:t>
            </a:fld>
            <a:endParaRPr lang="zh-CN" altLang="en-US"/>
          </a:p>
        </p:txBody>
      </p:sp>
    </p:spTree>
    <p:extLst>
      <p:ext uri="{BB962C8B-B14F-4D97-AF65-F5344CB8AC3E}">
        <p14:creationId xmlns:p14="http://schemas.microsoft.com/office/powerpoint/2010/main" val="385461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74628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40</a:t>
            </a:fld>
            <a:endParaRPr lang="zh-CN" altLang="en-US"/>
          </a:p>
        </p:txBody>
      </p:sp>
    </p:spTree>
    <p:extLst>
      <p:ext uri="{BB962C8B-B14F-4D97-AF65-F5344CB8AC3E}">
        <p14:creationId xmlns:p14="http://schemas.microsoft.com/office/powerpoint/2010/main" val="279346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41</a:t>
            </a:fld>
            <a:endParaRPr lang="zh-CN" altLang="en-US"/>
          </a:p>
        </p:txBody>
      </p:sp>
    </p:spTree>
    <p:extLst>
      <p:ext uri="{BB962C8B-B14F-4D97-AF65-F5344CB8AC3E}">
        <p14:creationId xmlns:p14="http://schemas.microsoft.com/office/powerpoint/2010/main" val="2467296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42</a:t>
            </a:fld>
            <a:endParaRPr lang="zh-CN" altLang="en-US"/>
          </a:p>
        </p:txBody>
      </p:sp>
    </p:spTree>
    <p:extLst>
      <p:ext uri="{BB962C8B-B14F-4D97-AF65-F5344CB8AC3E}">
        <p14:creationId xmlns:p14="http://schemas.microsoft.com/office/powerpoint/2010/main" val="35099391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43</a:t>
            </a:fld>
            <a:endParaRPr lang="zh-CN" altLang="en-US"/>
          </a:p>
        </p:txBody>
      </p:sp>
    </p:spTree>
    <p:extLst>
      <p:ext uri="{BB962C8B-B14F-4D97-AF65-F5344CB8AC3E}">
        <p14:creationId xmlns:p14="http://schemas.microsoft.com/office/powerpoint/2010/main" val="33028617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44</a:t>
            </a:fld>
            <a:endParaRPr lang="zh-CN" altLang="en-US"/>
          </a:p>
        </p:txBody>
      </p:sp>
    </p:spTree>
    <p:extLst>
      <p:ext uri="{BB962C8B-B14F-4D97-AF65-F5344CB8AC3E}">
        <p14:creationId xmlns:p14="http://schemas.microsoft.com/office/powerpoint/2010/main" val="1184848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45</a:t>
            </a:fld>
            <a:endParaRPr lang="zh-CN" altLang="en-US"/>
          </a:p>
        </p:txBody>
      </p:sp>
    </p:spTree>
    <p:extLst>
      <p:ext uri="{BB962C8B-B14F-4D97-AF65-F5344CB8AC3E}">
        <p14:creationId xmlns:p14="http://schemas.microsoft.com/office/powerpoint/2010/main" val="1891307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46</a:t>
            </a:fld>
            <a:endParaRPr lang="zh-CN" altLang="en-US"/>
          </a:p>
        </p:txBody>
      </p:sp>
    </p:spTree>
    <p:extLst>
      <p:ext uri="{BB962C8B-B14F-4D97-AF65-F5344CB8AC3E}">
        <p14:creationId xmlns:p14="http://schemas.microsoft.com/office/powerpoint/2010/main" val="2267890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47</a:t>
            </a:fld>
            <a:endParaRPr lang="zh-CN" altLang="en-US"/>
          </a:p>
        </p:txBody>
      </p:sp>
    </p:spTree>
    <p:extLst>
      <p:ext uri="{BB962C8B-B14F-4D97-AF65-F5344CB8AC3E}">
        <p14:creationId xmlns:p14="http://schemas.microsoft.com/office/powerpoint/2010/main" val="2355831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48</a:t>
            </a:fld>
            <a:endParaRPr lang="zh-CN" altLang="en-US"/>
          </a:p>
        </p:txBody>
      </p:sp>
    </p:spTree>
    <p:extLst>
      <p:ext uri="{BB962C8B-B14F-4D97-AF65-F5344CB8AC3E}">
        <p14:creationId xmlns:p14="http://schemas.microsoft.com/office/powerpoint/2010/main" val="1161891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49</a:t>
            </a:fld>
            <a:endParaRPr lang="zh-CN" altLang="en-US"/>
          </a:p>
        </p:txBody>
      </p:sp>
    </p:spTree>
    <p:extLst>
      <p:ext uri="{BB962C8B-B14F-4D97-AF65-F5344CB8AC3E}">
        <p14:creationId xmlns:p14="http://schemas.microsoft.com/office/powerpoint/2010/main" val="417410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32301150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50</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20532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116567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47374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343419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2020/11/26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大数据采集与分析</a:t>
            </a:r>
          </a:p>
        </p:txBody>
      </p:sp>
      <p:sp>
        <p:nvSpPr>
          <p:cNvPr id="4" name="矩形 3"/>
          <p:cNvSpPr/>
          <p:nvPr/>
        </p:nvSpPr>
        <p:spPr>
          <a:xfrm>
            <a:off x="6767690" y="3057577"/>
            <a:ext cx="3129383" cy="523220"/>
          </a:xfrm>
          <a:prstGeom prst="rect">
            <a:avLst/>
          </a:prstGeom>
        </p:spPr>
        <p:txBody>
          <a:bodyPr wrap="none">
            <a:spAutoFit/>
          </a:bodyPr>
          <a:lstStyle/>
          <a:p>
            <a:r>
              <a:rPr lang="en-US" altLang="zh-CN" sz="2800" dirty="0">
                <a:latin typeface="Agency FB" panose="020B0503020202020204" pitchFamily="34" charset="0"/>
              </a:rPr>
              <a:t>Big Data Mining &amp; Analysis</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MapReduce</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4747359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6" name="矩形 5">
            <a:extLst>
              <a:ext uri="{FF2B5EF4-FFF2-40B4-BE49-F238E27FC236}">
                <a16:creationId xmlns:a16="http://schemas.microsoft.com/office/drawing/2014/main" id="{CD03EA07-1CA2-47CE-8B0E-74940B4D9B61}"/>
              </a:ext>
            </a:extLst>
          </p:cNvPr>
          <p:cNvSpPr>
            <a:spLocks noChangeArrowheads="1"/>
          </p:cNvSpPr>
          <p:nvPr/>
        </p:nvSpPr>
        <p:spPr bwMode="auto">
          <a:xfrm>
            <a:off x="2133600" y="1526382"/>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问题：在</a:t>
            </a:r>
            <a:r>
              <a:rPr lang="en-US" altLang="zh-CN"/>
              <a:t>MapReduce</a:t>
            </a:r>
            <a:r>
              <a:rPr lang="zh-CN" altLang="en-US"/>
              <a:t>出现之前，已经有像</a:t>
            </a:r>
            <a:r>
              <a:rPr lang="en-US" altLang="zh-CN"/>
              <a:t>MPI</a:t>
            </a:r>
            <a:r>
              <a:rPr lang="zh-CN" altLang="en-US"/>
              <a:t>这样非常成熟的并行计算框架了，那么为什么</a:t>
            </a:r>
            <a:r>
              <a:rPr lang="en-US" altLang="zh-CN"/>
              <a:t>Google</a:t>
            </a:r>
            <a:r>
              <a:rPr lang="zh-CN" altLang="en-US"/>
              <a:t>还需要</a:t>
            </a:r>
            <a:r>
              <a:rPr lang="en-US" altLang="zh-CN"/>
              <a:t>MapReduce</a:t>
            </a:r>
            <a:r>
              <a:rPr lang="zh-CN" altLang="en-US"/>
              <a:t>？</a:t>
            </a:r>
            <a:r>
              <a:rPr lang="en-US" altLang="zh-CN"/>
              <a:t>MapReduce</a:t>
            </a:r>
            <a:r>
              <a:rPr lang="zh-CN" altLang="en-US"/>
              <a:t>相较于传统的并行计算框架有什么优势？</a:t>
            </a:r>
          </a:p>
        </p:txBody>
      </p:sp>
      <p:pic>
        <p:nvPicPr>
          <p:cNvPr id="7" name="table">
            <a:extLst>
              <a:ext uri="{FF2B5EF4-FFF2-40B4-BE49-F238E27FC236}">
                <a16:creationId xmlns:a16="http://schemas.microsoft.com/office/drawing/2014/main" id="{0642CD11-7BCF-484E-92B4-8D62DC6F9B65}"/>
              </a:ext>
            </a:extLst>
          </p:cNvPr>
          <p:cNvPicPr>
            <a:picLocks noChangeAspect="1"/>
          </p:cNvPicPr>
          <p:nvPr/>
        </p:nvPicPr>
        <p:blipFill>
          <a:blip r:embed="rId3"/>
          <a:stretch>
            <a:fillRect/>
          </a:stretch>
        </p:blipFill>
        <p:spPr>
          <a:xfrm>
            <a:off x="1981200" y="2669382"/>
            <a:ext cx="8229600" cy="2662236"/>
          </a:xfrm>
          <a:prstGeom prst="rect">
            <a:avLst/>
          </a:prstGeom>
        </p:spPr>
      </p:pic>
    </p:spTree>
    <p:extLst>
      <p:ext uri="{BB962C8B-B14F-4D97-AF65-F5344CB8AC3E}">
        <p14:creationId xmlns:p14="http://schemas.microsoft.com/office/powerpoint/2010/main" val="33341451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8" name="Rectangle 4">
            <a:extLst>
              <a:ext uri="{FF2B5EF4-FFF2-40B4-BE49-F238E27FC236}">
                <a16:creationId xmlns:a16="http://schemas.microsoft.com/office/drawing/2014/main" id="{2E3B04BA-C30E-47CB-BDCA-0B39B1B2BA05}"/>
              </a:ext>
            </a:extLst>
          </p:cNvPr>
          <p:cNvSpPr>
            <a:spLocks noChangeArrowheads="1"/>
          </p:cNvSpPr>
          <p:nvPr/>
        </p:nvSpPr>
        <p:spPr bwMode="auto">
          <a:xfrm>
            <a:off x="2057400" y="1412875"/>
            <a:ext cx="80772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Char char="•"/>
            </a:pPr>
            <a:r>
              <a:rPr lang="en-US" altLang="zh-CN" sz="2000"/>
              <a:t>MapReduce</a:t>
            </a:r>
            <a:r>
              <a:rPr lang="zh-CN" altLang="en-US" sz="2000"/>
              <a:t>将复杂的、运行于大规模集群上的并行计算过程高度地抽象到了两个函数：</a:t>
            </a:r>
            <a:r>
              <a:rPr lang="en-US" altLang="zh-CN" sz="2000"/>
              <a:t>Map</a:t>
            </a:r>
            <a:r>
              <a:rPr lang="zh-CN" altLang="en-US" sz="2000"/>
              <a:t>和</a:t>
            </a:r>
            <a:r>
              <a:rPr lang="en-US" altLang="zh-CN" sz="2000"/>
              <a:t>Reduce</a:t>
            </a:r>
          </a:p>
          <a:p>
            <a:pPr>
              <a:buFontTx/>
              <a:buChar char="•"/>
            </a:pPr>
            <a:r>
              <a:rPr lang="zh-CN" altLang="en-US" sz="2000"/>
              <a:t>编程容易，不需要掌握分布式并行编程细节，也可以很容易把自己的程序运行在分布式系统上，完成海量数据的计算</a:t>
            </a:r>
            <a:endParaRPr lang="en-US" altLang="zh-CN" sz="2000"/>
          </a:p>
          <a:p>
            <a:pPr>
              <a:buFontTx/>
              <a:buChar char="•"/>
            </a:pPr>
            <a:r>
              <a:rPr lang="en-US" altLang="zh-CN" sz="2000"/>
              <a:t>MapReduce</a:t>
            </a:r>
            <a:r>
              <a:rPr lang="zh-CN" altLang="en-US" sz="2000"/>
              <a:t>采用“</a:t>
            </a:r>
            <a:r>
              <a:rPr lang="zh-CN" altLang="en-US" sz="2000" b="1">
                <a:solidFill>
                  <a:srgbClr val="FF0000"/>
                </a:solidFill>
              </a:rPr>
              <a:t>分而治之</a:t>
            </a:r>
            <a:r>
              <a:rPr lang="zh-CN" altLang="en-US" sz="2000"/>
              <a:t>”策略，一个存储在分布式文件系统中的大规模数据集，会被切分成许多独立的分片（</a:t>
            </a:r>
            <a:r>
              <a:rPr lang="en-US" altLang="zh-CN" sz="2000"/>
              <a:t>split</a:t>
            </a:r>
            <a:r>
              <a:rPr lang="zh-CN" altLang="en-US" sz="2000"/>
              <a:t>），这些分片可以被多个</a:t>
            </a:r>
            <a:r>
              <a:rPr lang="en-US" altLang="zh-CN" sz="2000"/>
              <a:t>Map</a:t>
            </a:r>
            <a:r>
              <a:rPr lang="zh-CN" altLang="en-US" sz="2000"/>
              <a:t>任务并行处理</a:t>
            </a:r>
          </a:p>
          <a:p>
            <a:pPr>
              <a:buFontTx/>
              <a:buChar char="•"/>
            </a:pPr>
            <a:r>
              <a:rPr lang="en-US" altLang="zh-CN" sz="2000"/>
              <a:t>MapReduce</a:t>
            </a:r>
            <a:r>
              <a:rPr lang="zh-CN" altLang="en-US" sz="2000"/>
              <a:t>设计的一个理念就是“</a:t>
            </a:r>
            <a:r>
              <a:rPr lang="zh-CN" altLang="en-US" sz="2000" b="1">
                <a:solidFill>
                  <a:srgbClr val="FF0000"/>
                </a:solidFill>
              </a:rPr>
              <a:t>计算向数据靠拢</a:t>
            </a:r>
            <a:r>
              <a:rPr lang="zh-CN" altLang="en-US" sz="2000"/>
              <a:t>”，而不是“数据向计算靠拢”，因为，移动数据需要大量的网络传输开销</a:t>
            </a:r>
          </a:p>
          <a:p>
            <a:pPr>
              <a:buFontTx/>
              <a:buChar char="•"/>
            </a:pPr>
            <a:r>
              <a:rPr lang="en-US" altLang="zh-CN"/>
              <a:t>MapReduce</a:t>
            </a:r>
            <a:r>
              <a:rPr lang="zh-CN" altLang="en-US"/>
              <a:t>框架采用了</a:t>
            </a:r>
            <a:r>
              <a:rPr lang="en-US" altLang="zh-CN"/>
              <a:t>Master/Slave</a:t>
            </a:r>
            <a:r>
              <a:rPr lang="zh-CN" altLang="en-US"/>
              <a:t>架构，包括一个</a:t>
            </a:r>
            <a:r>
              <a:rPr lang="en-US" altLang="zh-CN"/>
              <a:t>Master</a:t>
            </a:r>
            <a:r>
              <a:rPr lang="zh-CN" altLang="en-US"/>
              <a:t>和若干个</a:t>
            </a:r>
            <a:r>
              <a:rPr lang="en-US" altLang="zh-CN"/>
              <a:t>Slave</a:t>
            </a:r>
            <a:r>
              <a:rPr lang="zh-CN" altLang="en-US"/>
              <a:t>。</a:t>
            </a:r>
            <a:r>
              <a:rPr lang="en-US" altLang="zh-CN"/>
              <a:t>Master</a:t>
            </a:r>
            <a:r>
              <a:rPr lang="zh-CN" altLang="en-US"/>
              <a:t>上运行</a:t>
            </a:r>
            <a:r>
              <a:rPr lang="en-US" altLang="zh-CN"/>
              <a:t>JobTracker</a:t>
            </a:r>
            <a:r>
              <a:rPr lang="zh-CN" altLang="en-US"/>
              <a:t>，</a:t>
            </a:r>
            <a:r>
              <a:rPr lang="en-US" altLang="zh-CN"/>
              <a:t>Slave</a:t>
            </a:r>
            <a:r>
              <a:rPr lang="zh-CN" altLang="en-US"/>
              <a:t>上运行</a:t>
            </a:r>
            <a:r>
              <a:rPr lang="en-US" altLang="zh-CN"/>
              <a:t>TaskTracker</a:t>
            </a:r>
            <a:r>
              <a:rPr lang="zh-CN" altLang="en-US"/>
              <a:t> </a:t>
            </a:r>
            <a:endParaRPr lang="en-US" altLang="zh-CN"/>
          </a:p>
          <a:p>
            <a:pPr>
              <a:buFontTx/>
              <a:buChar char="•"/>
            </a:pPr>
            <a:r>
              <a:rPr lang="en-US" altLang="zh-CN" sz="2000"/>
              <a:t>Hadoop</a:t>
            </a:r>
            <a:r>
              <a:rPr lang="zh-CN" altLang="en-US" sz="2000"/>
              <a:t>框架是用</a:t>
            </a:r>
            <a:r>
              <a:rPr lang="en-US" altLang="zh-CN" sz="2000"/>
              <a:t>Java</a:t>
            </a:r>
            <a:r>
              <a:rPr lang="zh-CN" altLang="en-US" sz="2000"/>
              <a:t>实现的，但是，</a:t>
            </a:r>
            <a:r>
              <a:rPr lang="en-US" altLang="zh-CN" sz="2000"/>
              <a:t>MapReduce</a:t>
            </a:r>
            <a:r>
              <a:rPr lang="zh-CN" altLang="en-US" sz="2000"/>
              <a:t>应用程序则不一定要用</a:t>
            </a:r>
            <a:r>
              <a:rPr lang="en-US" altLang="zh-CN" sz="2000"/>
              <a:t>Java</a:t>
            </a:r>
            <a:r>
              <a:rPr lang="zh-CN" altLang="en-US" sz="2000"/>
              <a:t>来写</a:t>
            </a:r>
            <a:r>
              <a:rPr lang="en-US" altLang="zh-CN" sz="2000"/>
              <a:t> </a:t>
            </a:r>
          </a:p>
        </p:txBody>
      </p:sp>
    </p:spTree>
    <p:extLst>
      <p:ext uri="{BB962C8B-B14F-4D97-AF65-F5344CB8AC3E}">
        <p14:creationId xmlns:p14="http://schemas.microsoft.com/office/powerpoint/2010/main" val="8792759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pic>
        <p:nvPicPr>
          <p:cNvPr id="6" name="table">
            <a:extLst>
              <a:ext uri="{FF2B5EF4-FFF2-40B4-BE49-F238E27FC236}">
                <a16:creationId xmlns:a16="http://schemas.microsoft.com/office/drawing/2014/main" id="{547CE3E7-FA66-426D-94BC-98F90134BB4B}"/>
              </a:ext>
            </a:extLst>
          </p:cNvPr>
          <p:cNvPicPr>
            <a:picLocks noChangeAspect="1"/>
          </p:cNvPicPr>
          <p:nvPr/>
        </p:nvPicPr>
        <p:blipFill>
          <a:blip r:embed="rId3"/>
          <a:stretch>
            <a:fillRect/>
          </a:stretch>
        </p:blipFill>
        <p:spPr>
          <a:xfrm>
            <a:off x="1828800" y="2163763"/>
            <a:ext cx="8534400" cy="3017838"/>
          </a:xfrm>
          <a:prstGeom prst="rect">
            <a:avLst/>
          </a:prstGeom>
        </p:spPr>
      </p:pic>
      <p:sp>
        <p:nvSpPr>
          <p:cNvPr id="7" name="Rectangle 96">
            <a:extLst>
              <a:ext uri="{FF2B5EF4-FFF2-40B4-BE49-F238E27FC236}">
                <a16:creationId xmlns:a16="http://schemas.microsoft.com/office/drawing/2014/main" id="{FB9F88D0-DEFF-436B-93FB-7D9754DA797E}"/>
              </a:ext>
            </a:extLst>
          </p:cNvPr>
          <p:cNvSpPr>
            <a:spLocks noChangeArrowheads="1"/>
          </p:cNvSpPr>
          <p:nvPr/>
        </p:nvSpPr>
        <p:spPr bwMode="auto">
          <a:xfrm>
            <a:off x="5250406" y="1674783"/>
            <a:ext cx="1824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dirty="0"/>
              <a:t>Map</a:t>
            </a:r>
            <a:r>
              <a:rPr lang="zh-CN" altLang="en-US" sz="2000" dirty="0"/>
              <a:t>和</a:t>
            </a:r>
            <a:r>
              <a:rPr lang="en-US" altLang="zh-CN" sz="2000" dirty="0"/>
              <a:t>Reduce</a:t>
            </a:r>
          </a:p>
        </p:txBody>
      </p:sp>
    </p:spTree>
    <p:extLst>
      <p:ext uri="{BB962C8B-B14F-4D97-AF65-F5344CB8AC3E}">
        <p14:creationId xmlns:p14="http://schemas.microsoft.com/office/powerpoint/2010/main" val="28748038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pic>
        <p:nvPicPr>
          <p:cNvPr id="8" name="图片 7">
            <a:extLst>
              <a:ext uri="{FF2B5EF4-FFF2-40B4-BE49-F238E27FC236}">
                <a16:creationId xmlns:a16="http://schemas.microsoft.com/office/drawing/2014/main" id="{1B611726-1909-4F79-A8B9-B02961A7D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881336"/>
            <a:ext cx="7661275" cy="44196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370E755E-EB29-4225-92AF-44563D316B44}"/>
              </a:ext>
            </a:extLst>
          </p:cNvPr>
          <p:cNvSpPr>
            <a:spLocks noChangeArrowheads="1"/>
          </p:cNvSpPr>
          <p:nvPr/>
        </p:nvSpPr>
        <p:spPr bwMode="auto">
          <a:xfrm>
            <a:off x="2095500" y="1119336"/>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a:t>MapReduce</a:t>
            </a:r>
            <a:r>
              <a:rPr lang="zh-CN" altLang="en-US"/>
              <a:t>体系结构</a:t>
            </a:r>
            <a:r>
              <a:rPr lang="zh-CN" altLang="zh-CN"/>
              <a:t>主要由四个部分组成，分别是：</a:t>
            </a:r>
            <a:r>
              <a:rPr lang="en-US" altLang="zh-CN"/>
              <a:t>Client</a:t>
            </a:r>
            <a:r>
              <a:rPr lang="zh-CN" altLang="zh-CN"/>
              <a:t>、</a:t>
            </a:r>
            <a:r>
              <a:rPr lang="en-US" altLang="zh-CN"/>
              <a:t>JobTracker</a:t>
            </a:r>
            <a:r>
              <a:rPr lang="zh-CN" altLang="zh-CN"/>
              <a:t>、</a:t>
            </a:r>
            <a:r>
              <a:rPr lang="en-US" altLang="zh-CN"/>
              <a:t>TaskTracker</a:t>
            </a:r>
            <a:r>
              <a:rPr lang="zh-CN" altLang="zh-CN"/>
              <a:t>以及</a:t>
            </a:r>
            <a:r>
              <a:rPr lang="en-US" altLang="zh-CN"/>
              <a:t>Task</a:t>
            </a:r>
            <a:endParaRPr lang="zh-CN" altLang="en-US"/>
          </a:p>
        </p:txBody>
      </p:sp>
    </p:spTree>
    <p:extLst>
      <p:ext uri="{BB962C8B-B14F-4D97-AF65-F5344CB8AC3E}">
        <p14:creationId xmlns:p14="http://schemas.microsoft.com/office/powerpoint/2010/main" val="27104810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7" name="矩形 6">
            <a:extLst>
              <a:ext uri="{FF2B5EF4-FFF2-40B4-BE49-F238E27FC236}">
                <a16:creationId xmlns:a16="http://schemas.microsoft.com/office/drawing/2014/main" id="{0F8A9F6F-1710-4D22-8F11-875C804B13DB}"/>
              </a:ext>
            </a:extLst>
          </p:cNvPr>
          <p:cNvSpPr>
            <a:spLocks noChangeArrowheads="1"/>
          </p:cNvSpPr>
          <p:nvPr/>
        </p:nvSpPr>
        <p:spPr bwMode="auto">
          <a:xfrm>
            <a:off x="1847528" y="1196752"/>
            <a:ext cx="8305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a:t>MapReduce</a:t>
            </a:r>
            <a:r>
              <a:rPr lang="zh-CN" altLang="en-US" sz="2000"/>
              <a:t>主要有以下</a:t>
            </a:r>
            <a:r>
              <a:rPr lang="en-US" altLang="zh-CN" sz="2000"/>
              <a:t>4</a:t>
            </a:r>
            <a:r>
              <a:rPr lang="zh-CN" altLang="en-US" sz="2000"/>
              <a:t>个部分组成：</a:t>
            </a:r>
          </a:p>
          <a:p>
            <a:pPr eaLnBrk="1" hangingPunct="1"/>
            <a:r>
              <a:rPr lang="en-US" altLang="zh-CN" sz="2000" b="1"/>
              <a:t>1</a:t>
            </a:r>
            <a:r>
              <a:rPr lang="zh-CN" altLang="en-US" sz="2000" b="1"/>
              <a:t>）</a:t>
            </a:r>
            <a:r>
              <a:rPr lang="en-US" altLang="zh-CN" sz="2000" b="1"/>
              <a:t>Client</a:t>
            </a:r>
          </a:p>
          <a:p>
            <a:pPr eaLnBrk="1" hangingPunct="1">
              <a:buFont typeface="Arial" panose="020B0604020202020204" pitchFamily="34" charset="0"/>
              <a:buChar char="•"/>
            </a:pPr>
            <a:r>
              <a:rPr lang="zh-CN" altLang="en-US" sz="2000"/>
              <a:t>用户编写的</a:t>
            </a:r>
            <a:r>
              <a:rPr lang="en-US" altLang="zh-CN" sz="2000"/>
              <a:t>MapReduce</a:t>
            </a:r>
            <a:r>
              <a:rPr lang="zh-CN" altLang="en-US" sz="2000"/>
              <a:t>程序通过</a:t>
            </a:r>
            <a:r>
              <a:rPr lang="en-US" altLang="zh-CN" sz="2000"/>
              <a:t>Client</a:t>
            </a:r>
            <a:r>
              <a:rPr lang="zh-CN" altLang="en-US" sz="2000"/>
              <a:t>提交到</a:t>
            </a:r>
            <a:r>
              <a:rPr lang="en-US" altLang="zh-CN" sz="2000"/>
              <a:t>JobTracker</a:t>
            </a:r>
            <a:r>
              <a:rPr lang="zh-CN" altLang="en-US" sz="2000"/>
              <a:t>端</a:t>
            </a:r>
            <a:endParaRPr lang="en-US" altLang="zh-CN" sz="2000"/>
          </a:p>
          <a:p>
            <a:pPr eaLnBrk="1" hangingPunct="1">
              <a:buFont typeface="Arial" panose="020B0604020202020204" pitchFamily="34" charset="0"/>
              <a:buChar char="•"/>
            </a:pPr>
            <a:r>
              <a:rPr lang="zh-CN" altLang="en-US" sz="2000"/>
              <a:t>用户可通过</a:t>
            </a:r>
            <a:r>
              <a:rPr lang="en-US" altLang="zh-CN" sz="2000"/>
              <a:t>Client</a:t>
            </a:r>
            <a:r>
              <a:rPr lang="zh-CN" altLang="en-US" sz="2000"/>
              <a:t>提供的一些接口查看作业运行状态</a:t>
            </a:r>
          </a:p>
          <a:p>
            <a:pPr eaLnBrk="1" hangingPunct="1"/>
            <a:r>
              <a:rPr lang="en-US" altLang="zh-CN" sz="2000" b="1"/>
              <a:t>2</a:t>
            </a:r>
            <a:r>
              <a:rPr lang="zh-CN" altLang="en-US" sz="2000" b="1"/>
              <a:t>）</a:t>
            </a:r>
            <a:r>
              <a:rPr lang="en-US" altLang="zh-CN" sz="2000" b="1"/>
              <a:t>JobTracker</a:t>
            </a:r>
            <a:endParaRPr lang="zh-CN" altLang="en-US" sz="2000"/>
          </a:p>
          <a:p>
            <a:pPr eaLnBrk="1" hangingPunct="1">
              <a:buFont typeface="Arial" panose="020B0604020202020204" pitchFamily="34" charset="0"/>
              <a:buChar char="•"/>
            </a:pPr>
            <a:r>
              <a:rPr lang="en-US" altLang="zh-CN" sz="2000"/>
              <a:t>JobTracker</a:t>
            </a:r>
            <a:r>
              <a:rPr lang="zh-CN" altLang="en-US" sz="2000"/>
              <a:t>负责资源监控和作业调度</a:t>
            </a:r>
            <a:endParaRPr lang="en-US" altLang="zh-CN" sz="2000"/>
          </a:p>
          <a:p>
            <a:pPr eaLnBrk="1" hangingPunct="1">
              <a:buFont typeface="Arial" panose="020B0604020202020204" pitchFamily="34" charset="0"/>
              <a:buChar char="•"/>
            </a:pPr>
            <a:r>
              <a:rPr lang="en-US" altLang="zh-CN" sz="2000"/>
              <a:t>JobTracker </a:t>
            </a:r>
            <a:r>
              <a:rPr lang="zh-CN" altLang="en-US" sz="2000"/>
              <a:t>监控所有</a:t>
            </a:r>
            <a:r>
              <a:rPr lang="en-US" altLang="zh-CN" sz="2000"/>
              <a:t>TaskTracker</a:t>
            </a:r>
            <a:r>
              <a:rPr lang="zh-CN" altLang="en-US" sz="2000"/>
              <a:t>与</a:t>
            </a:r>
            <a:r>
              <a:rPr lang="en-US" altLang="zh-CN" sz="2000"/>
              <a:t>Job</a:t>
            </a:r>
            <a:r>
              <a:rPr lang="zh-CN" altLang="en-US" sz="2000"/>
              <a:t>的健康状况，一旦发现失败，就将相应的任务转移到其他节点</a:t>
            </a:r>
            <a:endParaRPr lang="en-US" altLang="zh-CN" sz="2000"/>
          </a:p>
          <a:p>
            <a:pPr eaLnBrk="1" hangingPunct="1">
              <a:buFont typeface="Arial" panose="020B0604020202020204" pitchFamily="34" charset="0"/>
              <a:buChar char="•"/>
            </a:pPr>
            <a:r>
              <a:rPr lang="en-US" altLang="zh-CN" sz="2000"/>
              <a:t>JobTracker </a:t>
            </a:r>
            <a:r>
              <a:rPr lang="zh-CN" altLang="en-US" sz="2000"/>
              <a:t>会跟踪任务的执行进度、资源使用量等信息，并将这些信息告诉任务调度器（</a:t>
            </a:r>
            <a:r>
              <a:rPr lang="en-US" altLang="zh-CN" sz="2000"/>
              <a:t>TaskScheduler</a:t>
            </a:r>
            <a:r>
              <a:rPr lang="zh-CN" altLang="en-US" sz="2000"/>
              <a:t>），而调度器会在资源出现空闲时，选择合适的任务去使用这些资源</a:t>
            </a:r>
            <a:endParaRPr lang="en-US" altLang="zh-CN" sz="2000"/>
          </a:p>
        </p:txBody>
      </p:sp>
      <p:pic>
        <p:nvPicPr>
          <p:cNvPr id="10" name="图片 9">
            <a:extLst>
              <a:ext uri="{FF2B5EF4-FFF2-40B4-BE49-F238E27FC236}">
                <a16:creationId xmlns:a16="http://schemas.microsoft.com/office/drawing/2014/main" id="{09E4E7D6-DFEB-4BBA-BD90-C690A4660D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1053" y="4462240"/>
            <a:ext cx="3851275" cy="222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4764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8" name="矩形 7">
            <a:extLst>
              <a:ext uri="{FF2B5EF4-FFF2-40B4-BE49-F238E27FC236}">
                <a16:creationId xmlns:a16="http://schemas.microsoft.com/office/drawing/2014/main" id="{EB1CF3AE-FCF1-4348-939C-34EEEC80FC84}"/>
              </a:ext>
            </a:extLst>
          </p:cNvPr>
          <p:cNvSpPr>
            <a:spLocks noChangeArrowheads="1"/>
          </p:cNvSpPr>
          <p:nvPr/>
        </p:nvSpPr>
        <p:spPr bwMode="auto">
          <a:xfrm>
            <a:off x="1981200" y="1052736"/>
            <a:ext cx="8229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b="1"/>
              <a:t>3</a:t>
            </a:r>
            <a:r>
              <a:rPr lang="zh-CN" altLang="en-US" sz="2000" b="1"/>
              <a:t>）</a:t>
            </a:r>
            <a:r>
              <a:rPr lang="en-US" altLang="zh-CN" sz="2000" b="1"/>
              <a:t>TaskTracker</a:t>
            </a:r>
            <a:endParaRPr lang="zh-CN" altLang="en-US" sz="2000"/>
          </a:p>
          <a:p>
            <a:pPr eaLnBrk="1" hangingPunct="1">
              <a:buFont typeface="Arial" panose="020B0604020202020204" pitchFamily="34" charset="0"/>
              <a:buChar char="•"/>
            </a:pPr>
            <a:r>
              <a:rPr lang="en-US" altLang="zh-CN" sz="2000"/>
              <a:t>TaskTracker </a:t>
            </a:r>
            <a:r>
              <a:rPr lang="zh-CN" altLang="en-US" sz="2000"/>
              <a:t>会周期性地通过“心跳”将本节点上资源的使用情况和任务的运行进度汇报给</a:t>
            </a:r>
            <a:r>
              <a:rPr lang="en-US" altLang="zh-CN" sz="2000"/>
              <a:t>JobTracker</a:t>
            </a:r>
            <a:r>
              <a:rPr lang="zh-CN" altLang="en-US" sz="2000"/>
              <a:t>，同时接收</a:t>
            </a:r>
            <a:r>
              <a:rPr lang="en-US" altLang="zh-CN" sz="2000"/>
              <a:t>JobTracker </a:t>
            </a:r>
            <a:r>
              <a:rPr lang="zh-CN" altLang="en-US" sz="2000"/>
              <a:t>发送过来的命令并执行相应的操作（如启动新任务、杀死任务等）</a:t>
            </a:r>
            <a:endParaRPr lang="en-US" altLang="zh-CN" sz="2000"/>
          </a:p>
          <a:p>
            <a:pPr eaLnBrk="1" hangingPunct="1">
              <a:buFont typeface="Arial" panose="020B0604020202020204" pitchFamily="34" charset="0"/>
              <a:buChar char="•"/>
            </a:pPr>
            <a:r>
              <a:rPr lang="en-US" altLang="zh-CN" sz="2000"/>
              <a:t>TaskTracker </a:t>
            </a:r>
            <a:r>
              <a:rPr lang="zh-CN" altLang="en-US" sz="2000"/>
              <a:t>使用“</a:t>
            </a:r>
            <a:r>
              <a:rPr lang="en-US" altLang="zh-CN" sz="2000"/>
              <a:t>slot”</a:t>
            </a:r>
            <a:r>
              <a:rPr lang="zh-CN" altLang="en-US" sz="2000"/>
              <a:t>等量划分本节点上的资源量（</a:t>
            </a:r>
            <a:r>
              <a:rPr lang="en-US" altLang="zh-CN" sz="2000"/>
              <a:t>CPU</a:t>
            </a:r>
            <a:r>
              <a:rPr lang="zh-CN" altLang="en-US" sz="2000"/>
              <a:t>、内存等）。一个</a:t>
            </a:r>
            <a:r>
              <a:rPr lang="en-US" altLang="zh-CN" sz="2000"/>
              <a:t>Task </a:t>
            </a:r>
            <a:r>
              <a:rPr lang="zh-CN" altLang="en-US" sz="2000"/>
              <a:t>获取到一个</a:t>
            </a:r>
            <a:r>
              <a:rPr lang="en-US" altLang="zh-CN" sz="2000"/>
              <a:t>slot </a:t>
            </a:r>
            <a:r>
              <a:rPr lang="zh-CN" altLang="en-US" sz="2000"/>
              <a:t>后才有机会运行，而</a:t>
            </a:r>
            <a:r>
              <a:rPr lang="en-US" altLang="zh-CN" sz="2000"/>
              <a:t>Hadoop</a:t>
            </a:r>
            <a:r>
              <a:rPr lang="zh-CN" altLang="en-US" sz="2000"/>
              <a:t>调度器的作用就是将各个</a:t>
            </a:r>
            <a:r>
              <a:rPr lang="en-US" altLang="zh-CN" sz="2000"/>
              <a:t>TaskTracker</a:t>
            </a:r>
            <a:r>
              <a:rPr lang="zh-CN" altLang="en-US" sz="2000"/>
              <a:t>上的空闲</a:t>
            </a:r>
            <a:r>
              <a:rPr lang="en-US" altLang="zh-CN" sz="2000"/>
              <a:t>slot</a:t>
            </a:r>
            <a:r>
              <a:rPr lang="zh-CN" altLang="en-US" sz="2000"/>
              <a:t>分配给</a:t>
            </a:r>
            <a:r>
              <a:rPr lang="en-US" altLang="zh-CN" sz="2000"/>
              <a:t>Task</a:t>
            </a:r>
            <a:r>
              <a:rPr lang="zh-CN" altLang="en-US" sz="2000"/>
              <a:t>使用。</a:t>
            </a:r>
            <a:r>
              <a:rPr lang="en-US" altLang="zh-CN" sz="2000"/>
              <a:t>slot </a:t>
            </a:r>
            <a:r>
              <a:rPr lang="zh-CN" altLang="en-US" sz="2000"/>
              <a:t>分为</a:t>
            </a:r>
            <a:r>
              <a:rPr lang="en-US" altLang="zh-CN" sz="2000"/>
              <a:t>Map slot </a:t>
            </a:r>
            <a:r>
              <a:rPr lang="zh-CN" altLang="en-US" sz="2000"/>
              <a:t>和</a:t>
            </a:r>
            <a:r>
              <a:rPr lang="en-US" altLang="zh-CN" sz="2000"/>
              <a:t>Reduce slot </a:t>
            </a:r>
            <a:r>
              <a:rPr lang="zh-CN" altLang="en-US" sz="2000"/>
              <a:t>两种，分别供</a:t>
            </a:r>
            <a:r>
              <a:rPr lang="en-US" altLang="zh-CN" sz="2000"/>
              <a:t>MapTask </a:t>
            </a:r>
            <a:r>
              <a:rPr lang="zh-CN" altLang="en-US" sz="2000"/>
              <a:t>和</a:t>
            </a:r>
            <a:r>
              <a:rPr lang="en-US" altLang="zh-CN" sz="2000"/>
              <a:t>Reduce Task </a:t>
            </a:r>
            <a:r>
              <a:rPr lang="zh-CN" altLang="en-US" sz="2000"/>
              <a:t>使用</a:t>
            </a:r>
          </a:p>
          <a:p>
            <a:pPr eaLnBrk="1" hangingPunct="1"/>
            <a:r>
              <a:rPr lang="en-US" altLang="zh-CN" sz="2000" b="1"/>
              <a:t>4</a:t>
            </a:r>
            <a:r>
              <a:rPr lang="zh-CN" altLang="en-US" sz="2000" b="1"/>
              <a:t>）</a:t>
            </a:r>
            <a:r>
              <a:rPr lang="en-US" altLang="zh-CN" sz="2000" b="1"/>
              <a:t>Task</a:t>
            </a:r>
            <a:endParaRPr lang="zh-CN" altLang="en-US" sz="2000"/>
          </a:p>
          <a:p>
            <a:pPr eaLnBrk="1" hangingPunct="1"/>
            <a:r>
              <a:rPr lang="en-US" altLang="zh-CN" sz="2000"/>
              <a:t>Task </a:t>
            </a:r>
            <a:r>
              <a:rPr lang="zh-CN" altLang="en-US" sz="2000"/>
              <a:t>分为</a:t>
            </a:r>
            <a:r>
              <a:rPr lang="en-US" altLang="zh-CN" sz="2000"/>
              <a:t>Map Task </a:t>
            </a:r>
            <a:r>
              <a:rPr lang="zh-CN" altLang="en-US" sz="2000"/>
              <a:t>和</a:t>
            </a:r>
            <a:r>
              <a:rPr lang="en-US" altLang="zh-CN" sz="2000"/>
              <a:t>Reduce Task </a:t>
            </a:r>
            <a:r>
              <a:rPr lang="zh-CN" altLang="en-US" sz="2000"/>
              <a:t>两种，均由</a:t>
            </a:r>
            <a:r>
              <a:rPr lang="en-US" altLang="zh-CN" sz="2000"/>
              <a:t>TaskTracker </a:t>
            </a:r>
            <a:r>
              <a:rPr lang="zh-CN" altLang="en-US" sz="2000"/>
              <a:t>启动</a:t>
            </a:r>
          </a:p>
        </p:txBody>
      </p:sp>
      <p:pic>
        <p:nvPicPr>
          <p:cNvPr id="9" name="图片 8">
            <a:extLst>
              <a:ext uri="{FF2B5EF4-FFF2-40B4-BE49-F238E27FC236}">
                <a16:creationId xmlns:a16="http://schemas.microsoft.com/office/drawing/2014/main" id="{3377AE3E-A4E6-4664-835D-E92B211A5D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7450" y="4329336"/>
            <a:ext cx="3867150" cy="22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9741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8" name="矩形 7">
            <a:extLst>
              <a:ext uri="{FF2B5EF4-FFF2-40B4-BE49-F238E27FC236}">
                <a16:creationId xmlns:a16="http://schemas.microsoft.com/office/drawing/2014/main" id="{EB1CF3AE-FCF1-4348-939C-34EEEC80FC84}"/>
              </a:ext>
            </a:extLst>
          </p:cNvPr>
          <p:cNvSpPr>
            <a:spLocks noChangeArrowheads="1"/>
          </p:cNvSpPr>
          <p:nvPr/>
        </p:nvSpPr>
        <p:spPr bwMode="auto">
          <a:xfrm>
            <a:off x="1981200" y="1052736"/>
            <a:ext cx="822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000" b="1" dirty="0"/>
              <a:t>工作流程</a:t>
            </a:r>
            <a:endParaRPr lang="zh-CN" altLang="en-US" sz="2000" dirty="0"/>
          </a:p>
        </p:txBody>
      </p:sp>
      <p:pic>
        <p:nvPicPr>
          <p:cNvPr id="7" name="Picture 4">
            <a:extLst>
              <a:ext uri="{FF2B5EF4-FFF2-40B4-BE49-F238E27FC236}">
                <a16:creationId xmlns:a16="http://schemas.microsoft.com/office/drawing/2014/main" id="{116D8579-CE19-431B-AFB6-7F626F1689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370385"/>
            <a:ext cx="66294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6231DC6-0856-4DF8-8AED-F159BC167D9B}"/>
              </a:ext>
            </a:extLst>
          </p:cNvPr>
          <p:cNvSpPr>
            <a:spLocks noChangeArrowheads="1"/>
          </p:cNvSpPr>
          <p:nvPr/>
        </p:nvSpPr>
        <p:spPr bwMode="auto">
          <a:xfrm>
            <a:off x="5437185" y="4715218"/>
            <a:ext cx="2593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dirty="0"/>
              <a:t>MapReduce</a:t>
            </a:r>
            <a:r>
              <a:rPr lang="zh-CN" altLang="en-US" sz="2000" dirty="0"/>
              <a:t>工作流程</a:t>
            </a:r>
          </a:p>
        </p:txBody>
      </p:sp>
      <p:sp>
        <p:nvSpPr>
          <p:cNvPr id="11" name="TextBox 4">
            <a:extLst>
              <a:ext uri="{FF2B5EF4-FFF2-40B4-BE49-F238E27FC236}">
                <a16:creationId xmlns:a16="http://schemas.microsoft.com/office/drawing/2014/main" id="{9A8FAB12-CBA9-41FC-B8BB-292781B7E470}"/>
              </a:ext>
            </a:extLst>
          </p:cNvPr>
          <p:cNvSpPr txBox="1">
            <a:spLocks noChangeArrowheads="1"/>
          </p:cNvSpPr>
          <p:nvPr/>
        </p:nvSpPr>
        <p:spPr bwMode="auto">
          <a:xfrm>
            <a:off x="6340475" y="1668835"/>
            <a:ext cx="898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a:t>Shuffle</a:t>
            </a:r>
            <a:endParaRPr lang="zh-CN" altLang="en-US"/>
          </a:p>
        </p:txBody>
      </p:sp>
      <p:sp>
        <p:nvSpPr>
          <p:cNvPr id="12" name="TextBox 6">
            <a:extLst>
              <a:ext uri="{FF2B5EF4-FFF2-40B4-BE49-F238E27FC236}">
                <a16:creationId xmlns:a16="http://schemas.microsoft.com/office/drawing/2014/main" id="{E75298BE-ACFC-4466-BBB1-E178A1F199CE}"/>
              </a:ext>
            </a:extLst>
          </p:cNvPr>
          <p:cNvSpPr txBox="1">
            <a:spLocks noChangeArrowheads="1"/>
          </p:cNvSpPr>
          <p:nvPr/>
        </p:nvSpPr>
        <p:spPr bwMode="auto">
          <a:xfrm>
            <a:off x="3276600" y="5326435"/>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zh-CN" altLang="en-US"/>
              <a:t>不同的</a:t>
            </a:r>
            <a:r>
              <a:rPr lang="en-US" altLang="zh-CN"/>
              <a:t>Map</a:t>
            </a:r>
            <a:r>
              <a:rPr lang="zh-CN" altLang="en-US"/>
              <a:t>任务之间不会进行通信</a:t>
            </a:r>
            <a:endParaRPr lang="en-US" altLang="zh-CN"/>
          </a:p>
          <a:p>
            <a:pPr eaLnBrk="1" hangingPunct="1">
              <a:buFont typeface="Arial" panose="020B0604020202020204" pitchFamily="34" charset="0"/>
              <a:buChar char="•"/>
            </a:pPr>
            <a:r>
              <a:rPr lang="zh-CN" altLang="en-US"/>
              <a:t>不同的</a:t>
            </a:r>
            <a:r>
              <a:rPr lang="en-US" altLang="zh-CN"/>
              <a:t>Reduce</a:t>
            </a:r>
            <a:r>
              <a:rPr lang="zh-CN" altLang="en-US"/>
              <a:t>任务之间也不会发生任何信息交换</a:t>
            </a:r>
            <a:endParaRPr lang="en-US" altLang="zh-CN"/>
          </a:p>
          <a:p>
            <a:pPr eaLnBrk="1" hangingPunct="1">
              <a:buFont typeface="Arial" panose="020B0604020202020204" pitchFamily="34" charset="0"/>
              <a:buChar char="•"/>
            </a:pPr>
            <a:r>
              <a:rPr lang="zh-CN" altLang="en-US"/>
              <a:t>用户不能显式地从一台机器向另一台机器发送消息</a:t>
            </a:r>
            <a:endParaRPr lang="en-US" altLang="zh-CN"/>
          </a:p>
          <a:p>
            <a:pPr eaLnBrk="1" hangingPunct="1">
              <a:buFont typeface="Arial" panose="020B0604020202020204" pitchFamily="34" charset="0"/>
              <a:buChar char="•"/>
            </a:pPr>
            <a:r>
              <a:rPr lang="zh-CN" altLang="en-US"/>
              <a:t>所有的数据交换都是通过</a:t>
            </a:r>
            <a:r>
              <a:rPr lang="en-US" altLang="zh-CN"/>
              <a:t>MapReduce</a:t>
            </a:r>
            <a:r>
              <a:rPr lang="zh-CN" altLang="en-US"/>
              <a:t>框架自身去实现的</a:t>
            </a:r>
          </a:p>
        </p:txBody>
      </p:sp>
    </p:spTree>
    <p:extLst>
      <p:ext uri="{BB962C8B-B14F-4D97-AF65-F5344CB8AC3E}">
        <p14:creationId xmlns:p14="http://schemas.microsoft.com/office/powerpoint/2010/main" val="9067238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8" name="矩形 7">
            <a:extLst>
              <a:ext uri="{FF2B5EF4-FFF2-40B4-BE49-F238E27FC236}">
                <a16:creationId xmlns:a16="http://schemas.microsoft.com/office/drawing/2014/main" id="{EB1CF3AE-FCF1-4348-939C-34EEEC80FC84}"/>
              </a:ext>
            </a:extLst>
          </p:cNvPr>
          <p:cNvSpPr>
            <a:spLocks noChangeArrowheads="1"/>
          </p:cNvSpPr>
          <p:nvPr/>
        </p:nvSpPr>
        <p:spPr bwMode="auto">
          <a:xfrm>
            <a:off x="1981200" y="1052736"/>
            <a:ext cx="822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000" b="1" dirty="0"/>
              <a:t>各执行阶段</a:t>
            </a:r>
            <a:endParaRPr lang="zh-CN" altLang="en-US" sz="2000" dirty="0"/>
          </a:p>
        </p:txBody>
      </p:sp>
      <p:pic>
        <p:nvPicPr>
          <p:cNvPr id="13" name="Picture 4">
            <a:extLst>
              <a:ext uri="{FF2B5EF4-FFF2-40B4-BE49-F238E27FC236}">
                <a16:creationId xmlns:a16="http://schemas.microsoft.com/office/drawing/2014/main" id="{5E919715-564D-41C7-8378-BC039DB295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4900" y="1052736"/>
            <a:ext cx="78422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0099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pic>
        <p:nvPicPr>
          <p:cNvPr id="7" name="Picture 2">
            <a:extLst>
              <a:ext uri="{FF2B5EF4-FFF2-40B4-BE49-F238E27FC236}">
                <a16:creationId xmlns:a16="http://schemas.microsoft.com/office/drawing/2014/main" id="{7DA74937-FF4A-4D42-8CB5-799C7FD2B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1825774"/>
            <a:ext cx="77152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2350C0A-5383-4151-9D65-3748AEDF34A0}"/>
              </a:ext>
            </a:extLst>
          </p:cNvPr>
          <p:cNvSpPr>
            <a:spLocks noChangeArrowheads="1"/>
          </p:cNvSpPr>
          <p:nvPr/>
        </p:nvSpPr>
        <p:spPr bwMode="auto">
          <a:xfrm>
            <a:off x="2095500" y="5529411"/>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a:t>HDFS </a:t>
            </a:r>
            <a:r>
              <a:rPr lang="zh-CN" altLang="en-US"/>
              <a:t>以固定大小的</a:t>
            </a:r>
            <a:r>
              <a:rPr lang="en-US" altLang="zh-CN"/>
              <a:t>block </a:t>
            </a:r>
            <a:r>
              <a:rPr lang="zh-CN" altLang="en-US"/>
              <a:t>为基本单位存储数据，而对于</a:t>
            </a:r>
            <a:r>
              <a:rPr lang="en-US" altLang="zh-CN"/>
              <a:t>MapReduce </a:t>
            </a:r>
            <a:r>
              <a:rPr lang="zh-CN" altLang="en-US"/>
              <a:t>而言，其处理单位是</a:t>
            </a:r>
            <a:r>
              <a:rPr lang="en-US" altLang="zh-CN"/>
              <a:t>split</a:t>
            </a:r>
            <a:r>
              <a:rPr lang="zh-CN" altLang="en-US"/>
              <a:t>。</a:t>
            </a:r>
            <a:r>
              <a:rPr lang="en-US" altLang="zh-CN"/>
              <a:t>split </a:t>
            </a:r>
            <a:r>
              <a:rPr lang="zh-CN" altLang="en-US"/>
              <a:t>是一个逻辑概念，它只包含一些元数据信息，比如数据起始位置、数据长度、数据所在节点等。它的划分方法完全由用户自己决定。</a:t>
            </a:r>
          </a:p>
        </p:txBody>
      </p:sp>
      <p:sp>
        <p:nvSpPr>
          <p:cNvPr id="10" name="TextBox 4">
            <a:extLst>
              <a:ext uri="{FF2B5EF4-FFF2-40B4-BE49-F238E27FC236}">
                <a16:creationId xmlns:a16="http://schemas.microsoft.com/office/drawing/2014/main" id="{0E230EE6-B916-474E-84AF-F3C899D2687C}"/>
              </a:ext>
            </a:extLst>
          </p:cNvPr>
          <p:cNvSpPr txBox="1">
            <a:spLocks noChangeArrowheads="1"/>
          </p:cNvSpPr>
          <p:nvPr/>
        </p:nvSpPr>
        <p:spPr bwMode="auto">
          <a:xfrm>
            <a:off x="2019300" y="1347936"/>
            <a:ext cx="207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t>关于</a:t>
            </a:r>
            <a:r>
              <a:rPr lang="en-US" altLang="zh-CN" b="1" dirty="0"/>
              <a:t>Split</a:t>
            </a:r>
            <a:r>
              <a:rPr lang="zh-CN" altLang="en-US" b="1" dirty="0"/>
              <a:t>（分片）</a:t>
            </a:r>
          </a:p>
        </p:txBody>
      </p:sp>
    </p:spTree>
    <p:extLst>
      <p:ext uri="{BB962C8B-B14F-4D97-AF65-F5344CB8AC3E}">
        <p14:creationId xmlns:p14="http://schemas.microsoft.com/office/powerpoint/2010/main" val="17189525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02749" y="2824053"/>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02749" y="1772816"/>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6990568" y="1811710"/>
            <a:ext cx="2821466" cy="400110"/>
          </a:xfrm>
          <a:prstGeom prst="rect">
            <a:avLst/>
          </a:prstGeom>
          <a:noFill/>
        </p:spPr>
        <p:txBody>
          <a:bodyPr wrap="square" rtlCol="0">
            <a:spAutoFit/>
          </a:bodyPr>
          <a:lstStyle/>
          <a:p>
            <a:r>
              <a:rPr lang="en-US" altLang="zh-CN" sz="2000" dirty="0" err="1">
                <a:latin typeface="Agency FB" panose="020B0503020202020204" pitchFamily="34" charset="0"/>
              </a:rPr>
              <a:t>Hbase</a:t>
            </a:r>
            <a:r>
              <a:rPr lang="zh-CN" altLang="en-US" sz="2000" dirty="0">
                <a:latin typeface="Agency FB" panose="020B0503020202020204" pitchFamily="34" charset="0"/>
              </a:rPr>
              <a:t>分布式数据库</a:t>
            </a:r>
          </a:p>
        </p:txBody>
      </p:sp>
      <p:sp>
        <p:nvSpPr>
          <p:cNvPr id="134" name="文本框 133"/>
          <p:cNvSpPr txBox="1"/>
          <p:nvPr/>
        </p:nvSpPr>
        <p:spPr>
          <a:xfrm>
            <a:off x="6990568" y="2863456"/>
            <a:ext cx="2821466" cy="400110"/>
          </a:xfrm>
          <a:prstGeom prst="rect">
            <a:avLst/>
          </a:prstGeom>
          <a:noFill/>
        </p:spPr>
        <p:txBody>
          <a:bodyPr wrap="square" rtlCol="0">
            <a:spAutoFit/>
          </a:bodyPr>
          <a:lstStyle/>
          <a:p>
            <a:r>
              <a:rPr lang="en-US" altLang="zh-CN" sz="2000" dirty="0">
                <a:latin typeface="Agency FB" panose="020B0503020202020204" pitchFamily="34" charset="0"/>
              </a:rPr>
              <a:t>MapReduce</a:t>
            </a:r>
            <a:endParaRPr lang="zh-CN" altLang="en-US" sz="2000" dirty="0">
              <a:latin typeface="Agency FB" panose="020B0503020202020204" pitchFamily="34" charset="0"/>
            </a:endParaRPr>
          </a:p>
        </p:txBody>
      </p:sp>
      <p:sp>
        <p:nvSpPr>
          <p:cNvPr id="262" name="文本框 261"/>
          <p:cNvSpPr txBox="1"/>
          <p:nvPr/>
        </p:nvSpPr>
        <p:spPr>
          <a:xfrm>
            <a:off x="6421033" y="1821363"/>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21033" y="286767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6990568" y="228170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6990568" y="3325401"/>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02" name="组合 101">
            <a:extLst>
              <a:ext uri="{FF2B5EF4-FFF2-40B4-BE49-F238E27FC236}">
                <a16:creationId xmlns:a16="http://schemas.microsoft.com/office/drawing/2014/main" id="{CD5C700D-CD9B-4E9A-B287-C82A340625BD}"/>
              </a:ext>
            </a:extLst>
          </p:cNvPr>
          <p:cNvGrpSpPr/>
          <p:nvPr/>
        </p:nvGrpSpPr>
        <p:grpSpPr>
          <a:xfrm>
            <a:off x="6402005" y="3761738"/>
            <a:ext cx="481012" cy="479425"/>
            <a:chOff x="5810250" y="2244726"/>
            <a:chExt cx="481012" cy="479425"/>
          </a:xfrm>
        </p:grpSpPr>
        <p:sp>
          <p:nvSpPr>
            <p:cNvPr id="103" name="Freeform 125">
              <a:extLst>
                <a:ext uri="{FF2B5EF4-FFF2-40B4-BE49-F238E27FC236}">
                  <a16:creationId xmlns:a16="http://schemas.microsoft.com/office/drawing/2014/main" id="{BE918E60-B75B-467A-9F46-E26EA31C4060}"/>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6">
              <a:extLst>
                <a:ext uri="{FF2B5EF4-FFF2-40B4-BE49-F238E27FC236}">
                  <a16:creationId xmlns:a16="http://schemas.microsoft.com/office/drawing/2014/main" id="{6451BC65-D308-402D-AF30-C472880F446A}"/>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7">
              <a:extLst>
                <a:ext uri="{FF2B5EF4-FFF2-40B4-BE49-F238E27FC236}">
                  <a16:creationId xmlns:a16="http://schemas.microsoft.com/office/drawing/2014/main" id="{959C8517-77ED-4F7A-AA9D-F6545E5BAD8E}"/>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8">
              <a:extLst>
                <a:ext uri="{FF2B5EF4-FFF2-40B4-BE49-F238E27FC236}">
                  <a16:creationId xmlns:a16="http://schemas.microsoft.com/office/drawing/2014/main" id="{B4FC55EC-D055-4CD1-BE56-109A4FB6B049}"/>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29">
              <a:extLst>
                <a:ext uri="{FF2B5EF4-FFF2-40B4-BE49-F238E27FC236}">
                  <a16:creationId xmlns:a16="http://schemas.microsoft.com/office/drawing/2014/main" id="{7A2977B0-617E-4043-9B4C-9F9D4111163A}"/>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0">
              <a:extLst>
                <a:ext uri="{FF2B5EF4-FFF2-40B4-BE49-F238E27FC236}">
                  <a16:creationId xmlns:a16="http://schemas.microsoft.com/office/drawing/2014/main" id="{4CCC3D0B-9238-4854-8415-8DFD437259DB}"/>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1">
              <a:extLst>
                <a:ext uri="{FF2B5EF4-FFF2-40B4-BE49-F238E27FC236}">
                  <a16:creationId xmlns:a16="http://schemas.microsoft.com/office/drawing/2014/main" id="{412F3134-DCBD-4294-8149-C295C0EB6F31}"/>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2">
              <a:extLst>
                <a:ext uri="{FF2B5EF4-FFF2-40B4-BE49-F238E27FC236}">
                  <a16:creationId xmlns:a16="http://schemas.microsoft.com/office/drawing/2014/main" id="{251CDA0F-901E-4CA4-B005-3E2330D73D6E}"/>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3">
              <a:extLst>
                <a:ext uri="{FF2B5EF4-FFF2-40B4-BE49-F238E27FC236}">
                  <a16:creationId xmlns:a16="http://schemas.microsoft.com/office/drawing/2014/main" id="{864A9A43-CF69-4C1F-A22E-51E0512A7FAA}"/>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4">
              <a:extLst>
                <a:ext uri="{FF2B5EF4-FFF2-40B4-BE49-F238E27FC236}">
                  <a16:creationId xmlns:a16="http://schemas.microsoft.com/office/drawing/2014/main" id="{EE226995-0057-4076-8889-0CACE74FD064}"/>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5">
              <a:extLst>
                <a:ext uri="{FF2B5EF4-FFF2-40B4-BE49-F238E27FC236}">
                  <a16:creationId xmlns:a16="http://schemas.microsoft.com/office/drawing/2014/main" id="{98305B18-D984-4400-9C0B-E3094BA17CB3}"/>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36">
              <a:extLst>
                <a:ext uri="{FF2B5EF4-FFF2-40B4-BE49-F238E27FC236}">
                  <a16:creationId xmlns:a16="http://schemas.microsoft.com/office/drawing/2014/main" id="{532FBFCA-5753-4316-8AE7-A74FBB75CEC2}"/>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5" name="文本框 114">
            <a:extLst>
              <a:ext uri="{FF2B5EF4-FFF2-40B4-BE49-F238E27FC236}">
                <a16:creationId xmlns:a16="http://schemas.microsoft.com/office/drawing/2014/main" id="{0151DAD3-84D9-46A9-B0C9-F517F01654D3}"/>
              </a:ext>
            </a:extLst>
          </p:cNvPr>
          <p:cNvSpPr txBox="1"/>
          <p:nvPr/>
        </p:nvSpPr>
        <p:spPr>
          <a:xfrm>
            <a:off x="6989824" y="3801141"/>
            <a:ext cx="3282744" cy="400110"/>
          </a:xfrm>
          <a:prstGeom prst="rect">
            <a:avLst/>
          </a:prstGeom>
          <a:noFill/>
        </p:spPr>
        <p:txBody>
          <a:bodyPr wrap="square" rtlCol="0">
            <a:spAutoFit/>
          </a:bodyPr>
          <a:lstStyle>
            <a:defPPr>
              <a:defRPr lang="zh-CN"/>
            </a:defPPr>
            <a:lvl1pPr>
              <a:defRPr sz="2000">
                <a:latin typeface="Agency FB" panose="020B0503020202020204" pitchFamily="34" charset="0"/>
              </a:defRPr>
            </a:lvl1pPr>
          </a:lstStyle>
          <a:p>
            <a:r>
              <a:rPr lang="en-US" altLang="zh-CN" dirty="0"/>
              <a:t>MapReduce</a:t>
            </a:r>
            <a:r>
              <a:rPr lang="zh-CN" altLang="en-US" dirty="0"/>
              <a:t>实例实例：</a:t>
            </a:r>
            <a:r>
              <a:rPr lang="en-US" altLang="zh-CN" dirty="0" err="1"/>
              <a:t>WordCount</a:t>
            </a:r>
            <a:endParaRPr lang="zh-CN" altLang="en-US" dirty="0"/>
          </a:p>
        </p:txBody>
      </p:sp>
      <p:sp>
        <p:nvSpPr>
          <p:cNvPr id="116" name="文本框 115">
            <a:extLst>
              <a:ext uri="{FF2B5EF4-FFF2-40B4-BE49-F238E27FC236}">
                <a16:creationId xmlns:a16="http://schemas.microsoft.com/office/drawing/2014/main" id="{B710458D-06F8-4327-BE90-55BE591799B7}"/>
              </a:ext>
            </a:extLst>
          </p:cNvPr>
          <p:cNvSpPr txBox="1"/>
          <p:nvPr/>
        </p:nvSpPr>
        <p:spPr>
          <a:xfrm>
            <a:off x="6420289" y="3805364"/>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cxnSp>
        <p:nvCxnSpPr>
          <p:cNvPr id="117" name="直接连接符 116">
            <a:extLst>
              <a:ext uri="{FF2B5EF4-FFF2-40B4-BE49-F238E27FC236}">
                <a16:creationId xmlns:a16="http://schemas.microsoft.com/office/drawing/2014/main" id="{AC325D77-7909-4E8F-8CCC-98527BAFCBB4}"/>
              </a:ext>
            </a:extLst>
          </p:cNvPr>
          <p:cNvCxnSpPr/>
          <p:nvPr/>
        </p:nvCxnSpPr>
        <p:spPr>
          <a:xfrm>
            <a:off x="6989824" y="4265824"/>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8" name="组合 117">
            <a:extLst>
              <a:ext uri="{FF2B5EF4-FFF2-40B4-BE49-F238E27FC236}">
                <a16:creationId xmlns:a16="http://schemas.microsoft.com/office/drawing/2014/main" id="{2BE06A49-3B1E-439C-B9E8-606B701034F4}"/>
              </a:ext>
            </a:extLst>
          </p:cNvPr>
          <p:cNvGrpSpPr/>
          <p:nvPr/>
        </p:nvGrpSpPr>
        <p:grpSpPr>
          <a:xfrm>
            <a:off x="6402005" y="4583836"/>
            <a:ext cx="481012" cy="479425"/>
            <a:chOff x="5810250" y="2244726"/>
            <a:chExt cx="481012" cy="479425"/>
          </a:xfrm>
        </p:grpSpPr>
        <p:sp>
          <p:nvSpPr>
            <p:cNvPr id="119" name="Freeform 125">
              <a:extLst>
                <a:ext uri="{FF2B5EF4-FFF2-40B4-BE49-F238E27FC236}">
                  <a16:creationId xmlns:a16="http://schemas.microsoft.com/office/drawing/2014/main" id="{57F64A02-729C-4161-AA95-534C7A73A17E}"/>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6">
              <a:extLst>
                <a:ext uri="{FF2B5EF4-FFF2-40B4-BE49-F238E27FC236}">
                  <a16:creationId xmlns:a16="http://schemas.microsoft.com/office/drawing/2014/main" id="{07A8AAD6-BC83-48F4-855C-934DDF416F3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7">
              <a:extLst>
                <a:ext uri="{FF2B5EF4-FFF2-40B4-BE49-F238E27FC236}">
                  <a16:creationId xmlns:a16="http://schemas.microsoft.com/office/drawing/2014/main" id="{B345F3CC-9BDB-4B09-BB8E-C218AF720F6D}"/>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8">
              <a:extLst>
                <a:ext uri="{FF2B5EF4-FFF2-40B4-BE49-F238E27FC236}">
                  <a16:creationId xmlns:a16="http://schemas.microsoft.com/office/drawing/2014/main" id="{5009CD11-0EB0-41F4-87B2-EE019ACFD2F6}"/>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9">
              <a:extLst>
                <a:ext uri="{FF2B5EF4-FFF2-40B4-BE49-F238E27FC236}">
                  <a16:creationId xmlns:a16="http://schemas.microsoft.com/office/drawing/2014/main" id="{44D29221-D9C5-4FBA-A56E-3C8DB5A4C59D}"/>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0">
              <a:extLst>
                <a:ext uri="{FF2B5EF4-FFF2-40B4-BE49-F238E27FC236}">
                  <a16:creationId xmlns:a16="http://schemas.microsoft.com/office/drawing/2014/main" id="{3D222125-891C-4B1C-9873-E61F31DB205D}"/>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1">
              <a:extLst>
                <a:ext uri="{FF2B5EF4-FFF2-40B4-BE49-F238E27FC236}">
                  <a16:creationId xmlns:a16="http://schemas.microsoft.com/office/drawing/2014/main" id="{4A1E4607-17A4-4240-9FBE-5FBD1FA98A3A}"/>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2">
              <a:extLst>
                <a:ext uri="{FF2B5EF4-FFF2-40B4-BE49-F238E27FC236}">
                  <a16:creationId xmlns:a16="http://schemas.microsoft.com/office/drawing/2014/main" id="{D67A8604-0DD8-4A8C-BD52-E3A4255CB75A}"/>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3">
              <a:extLst>
                <a:ext uri="{FF2B5EF4-FFF2-40B4-BE49-F238E27FC236}">
                  <a16:creationId xmlns:a16="http://schemas.microsoft.com/office/drawing/2014/main" id="{417FA9FE-1BD7-40B6-A5EE-AB40FA230A9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4">
              <a:extLst>
                <a:ext uri="{FF2B5EF4-FFF2-40B4-BE49-F238E27FC236}">
                  <a16:creationId xmlns:a16="http://schemas.microsoft.com/office/drawing/2014/main" id="{387297A2-4C70-4147-B569-C8FED2F09EC6}"/>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5">
              <a:extLst>
                <a:ext uri="{FF2B5EF4-FFF2-40B4-BE49-F238E27FC236}">
                  <a16:creationId xmlns:a16="http://schemas.microsoft.com/office/drawing/2014/main" id="{D63EC5BC-B427-408A-BF68-F6D2BFC8467B}"/>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6">
              <a:extLst>
                <a:ext uri="{FF2B5EF4-FFF2-40B4-BE49-F238E27FC236}">
                  <a16:creationId xmlns:a16="http://schemas.microsoft.com/office/drawing/2014/main" id="{EFA051DB-82E1-40D8-852A-7979E9F3AE56}"/>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1" name="文本框 130">
            <a:extLst>
              <a:ext uri="{FF2B5EF4-FFF2-40B4-BE49-F238E27FC236}">
                <a16:creationId xmlns:a16="http://schemas.microsoft.com/office/drawing/2014/main" id="{66C13912-3F3D-4710-B400-5C5A21495097}"/>
              </a:ext>
            </a:extLst>
          </p:cNvPr>
          <p:cNvSpPr txBox="1"/>
          <p:nvPr/>
        </p:nvSpPr>
        <p:spPr>
          <a:xfrm>
            <a:off x="6989824" y="4623239"/>
            <a:ext cx="2821466" cy="400110"/>
          </a:xfrm>
          <a:prstGeom prst="rect">
            <a:avLst/>
          </a:prstGeom>
          <a:noFill/>
        </p:spPr>
        <p:txBody>
          <a:bodyPr wrap="square" rtlCol="0">
            <a:spAutoFit/>
          </a:bodyPr>
          <a:lstStyle/>
          <a:p>
            <a:r>
              <a:rPr lang="en-US" altLang="zh-CN" sz="2000" dirty="0">
                <a:latin typeface="Agency FB" panose="020B0503020202020204" pitchFamily="34" charset="0"/>
              </a:rPr>
              <a:t>AWS</a:t>
            </a:r>
            <a:endParaRPr lang="zh-CN" altLang="en-US" sz="2000" dirty="0">
              <a:latin typeface="Agency FB" panose="020B0503020202020204" pitchFamily="34" charset="0"/>
            </a:endParaRPr>
          </a:p>
        </p:txBody>
      </p:sp>
      <p:sp>
        <p:nvSpPr>
          <p:cNvPr id="132" name="文本框 131">
            <a:extLst>
              <a:ext uri="{FF2B5EF4-FFF2-40B4-BE49-F238E27FC236}">
                <a16:creationId xmlns:a16="http://schemas.microsoft.com/office/drawing/2014/main" id="{BD60DB43-A992-4725-94D1-92C57B868725}"/>
              </a:ext>
            </a:extLst>
          </p:cNvPr>
          <p:cNvSpPr txBox="1"/>
          <p:nvPr/>
        </p:nvSpPr>
        <p:spPr>
          <a:xfrm>
            <a:off x="6420289" y="4627462"/>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cxnSp>
        <p:nvCxnSpPr>
          <p:cNvPr id="135" name="直接连接符 134">
            <a:extLst>
              <a:ext uri="{FF2B5EF4-FFF2-40B4-BE49-F238E27FC236}">
                <a16:creationId xmlns:a16="http://schemas.microsoft.com/office/drawing/2014/main" id="{0C5B4D29-4EFC-494A-B57D-C3DEEF46066D}"/>
              </a:ext>
            </a:extLst>
          </p:cNvPr>
          <p:cNvCxnSpPr/>
          <p:nvPr/>
        </p:nvCxnSpPr>
        <p:spPr>
          <a:xfrm>
            <a:off x="6989824" y="5085184"/>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95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45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50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950"/>
                            </p:stCondLst>
                            <p:childTnLst>
                              <p:par>
                                <p:cTn id="56" presetID="21" presetClass="entr" presetSubtype="1" fill="hold" nodeType="after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heel(1)">
                                      <p:cBhvr>
                                        <p:cTn id="58" dur="500"/>
                                        <p:tgtEl>
                                          <p:spTgt spid="102"/>
                                        </p:tgtEl>
                                      </p:cBhvr>
                                    </p:animEffect>
                                  </p:childTnLst>
                                </p:cTn>
                              </p:par>
                            </p:childTnLst>
                          </p:cTn>
                        </p:par>
                        <p:par>
                          <p:cTn id="59" fill="hold">
                            <p:stCondLst>
                              <p:cond delay="6450"/>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116"/>
                                        </p:tgtEl>
                                        <p:attrNameLst>
                                          <p:attrName>style.visibility</p:attrName>
                                        </p:attrNameLst>
                                      </p:cBhvr>
                                      <p:to>
                                        <p:strVal val="visible"/>
                                      </p:to>
                                    </p:set>
                                    <p:anim calcmode="lin" valueType="num">
                                      <p:cBhvr additive="base">
                                        <p:cTn id="62" dur="500"/>
                                        <p:tgtEl>
                                          <p:spTgt spid="116"/>
                                        </p:tgtEl>
                                        <p:attrNameLst>
                                          <p:attrName>ppt_y</p:attrName>
                                        </p:attrNameLst>
                                      </p:cBhvr>
                                      <p:tavLst>
                                        <p:tav tm="0">
                                          <p:val>
                                            <p:strVal val="#ppt_y+#ppt_h*1.125000"/>
                                          </p:val>
                                        </p:tav>
                                        <p:tav tm="100000">
                                          <p:val>
                                            <p:strVal val="#ppt_y"/>
                                          </p:val>
                                        </p:tav>
                                      </p:tavLst>
                                    </p:anim>
                                    <p:animEffect transition="in" filter="wipe(up)">
                                      <p:cBhvr>
                                        <p:cTn id="63" dur="500"/>
                                        <p:tgtEl>
                                          <p:spTgt spid="116"/>
                                        </p:tgtEl>
                                      </p:cBhvr>
                                    </p:animEffect>
                                  </p:childTnLst>
                                </p:cTn>
                              </p:par>
                            </p:childTnLst>
                          </p:cTn>
                        </p:par>
                        <p:par>
                          <p:cTn id="64" fill="hold">
                            <p:stCondLst>
                              <p:cond delay="7000"/>
                            </p:stCondLst>
                            <p:childTnLst>
                              <p:par>
                                <p:cTn id="65" presetID="22" presetClass="entr" presetSubtype="8" fill="hold" nodeType="afterEffect">
                                  <p:stCondLst>
                                    <p:cond delay="0"/>
                                  </p:stCondLst>
                                  <p:childTnLst>
                                    <p:set>
                                      <p:cBhvr>
                                        <p:cTn id="66" dur="1" fill="hold">
                                          <p:stCondLst>
                                            <p:cond delay="0"/>
                                          </p:stCondLst>
                                        </p:cTn>
                                        <p:tgtEl>
                                          <p:spTgt spid="117"/>
                                        </p:tgtEl>
                                        <p:attrNameLst>
                                          <p:attrName>style.visibility</p:attrName>
                                        </p:attrNameLst>
                                      </p:cBhvr>
                                      <p:to>
                                        <p:strVal val="visible"/>
                                      </p:to>
                                    </p:set>
                                    <p:animEffect transition="in" filter="wipe(left)">
                                      <p:cBhvr>
                                        <p:cTn id="67" dur="500"/>
                                        <p:tgtEl>
                                          <p:spTgt spid="117"/>
                                        </p:tgtEl>
                                      </p:cBhvr>
                                    </p:animEffect>
                                  </p:childTnLst>
                                </p:cTn>
                              </p:par>
                            </p:childTnLst>
                          </p:cTn>
                        </p:par>
                        <p:par>
                          <p:cTn id="68" fill="hold">
                            <p:stCondLst>
                              <p:cond delay="7500"/>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15"/>
                                        </p:tgtEl>
                                        <p:attrNameLst>
                                          <p:attrName>style.visibility</p:attrName>
                                        </p:attrNameLst>
                                      </p:cBhvr>
                                      <p:to>
                                        <p:strVal val="visible"/>
                                      </p:to>
                                    </p:set>
                                    <p:anim calcmode="lin" valueType="num">
                                      <p:cBhvr additive="base">
                                        <p:cTn id="71" dur="250"/>
                                        <p:tgtEl>
                                          <p:spTgt spid="115"/>
                                        </p:tgtEl>
                                        <p:attrNameLst>
                                          <p:attrName>ppt_y</p:attrName>
                                        </p:attrNameLst>
                                      </p:cBhvr>
                                      <p:tavLst>
                                        <p:tav tm="0">
                                          <p:val>
                                            <p:strVal val="#ppt_y-#ppt_h*1.125000"/>
                                          </p:val>
                                        </p:tav>
                                        <p:tav tm="100000">
                                          <p:val>
                                            <p:strVal val="#ppt_y"/>
                                          </p:val>
                                        </p:tav>
                                      </p:tavLst>
                                    </p:anim>
                                    <p:animEffect transition="in" filter="wipe(down)">
                                      <p:cBhvr>
                                        <p:cTn id="72" dur="250"/>
                                        <p:tgtEl>
                                          <p:spTgt spid="115"/>
                                        </p:tgtEl>
                                      </p:cBhvr>
                                    </p:animEffect>
                                  </p:childTnLst>
                                </p:cTn>
                              </p:par>
                            </p:childTnLst>
                          </p:cTn>
                        </p:par>
                        <p:par>
                          <p:cTn id="73" fill="hold">
                            <p:stCondLst>
                              <p:cond delay="8300"/>
                            </p:stCondLst>
                            <p:childTnLst>
                              <p:par>
                                <p:cTn id="74" presetID="21" presetClass="entr" presetSubtype="1" fill="hold" nodeType="after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wheel(1)">
                                      <p:cBhvr>
                                        <p:cTn id="76" dur="500"/>
                                        <p:tgtEl>
                                          <p:spTgt spid="118"/>
                                        </p:tgtEl>
                                      </p:cBhvr>
                                    </p:animEffect>
                                  </p:childTnLst>
                                </p:cTn>
                              </p:par>
                            </p:childTnLst>
                          </p:cTn>
                        </p:par>
                        <p:par>
                          <p:cTn id="77" fill="hold">
                            <p:stCondLst>
                              <p:cond delay="880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132"/>
                                        </p:tgtEl>
                                        <p:attrNameLst>
                                          <p:attrName>style.visibility</p:attrName>
                                        </p:attrNameLst>
                                      </p:cBhvr>
                                      <p:to>
                                        <p:strVal val="visible"/>
                                      </p:to>
                                    </p:set>
                                    <p:anim calcmode="lin" valueType="num">
                                      <p:cBhvr additive="base">
                                        <p:cTn id="80" dur="500"/>
                                        <p:tgtEl>
                                          <p:spTgt spid="132"/>
                                        </p:tgtEl>
                                        <p:attrNameLst>
                                          <p:attrName>ppt_y</p:attrName>
                                        </p:attrNameLst>
                                      </p:cBhvr>
                                      <p:tavLst>
                                        <p:tav tm="0">
                                          <p:val>
                                            <p:strVal val="#ppt_y+#ppt_h*1.125000"/>
                                          </p:val>
                                        </p:tav>
                                        <p:tav tm="100000">
                                          <p:val>
                                            <p:strVal val="#ppt_y"/>
                                          </p:val>
                                        </p:tav>
                                      </p:tavLst>
                                    </p:anim>
                                    <p:animEffect transition="in" filter="wipe(up)">
                                      <p:cBhvr>
                                        <p:cTn id="81" dur="500"/>
                                        <p:tgtEl>
                                          <p:spTgt spid="132"/>
                                        </p:tgtEl>
                                      </p:cBhvr>
                                    </p:animEffect>
                                  </p:childTnLst>
                                </p:cTn>
                              </p:par>
                            </p:childTnLst>
                          </p:cTn>
                        </p:par>
                        <p:par>
                          <p:cTn id="82" fill="hold">
                            <p:stCondLst>
                              <p:cond delay="9350"/>
                            </p:stCondLst>
                            <p:childTnLst>
                              <p:par>
                                <p:cTn id="83" presetID="22" presetClass="entr" presetSubtype="8" fill="hold" nodeType="afterEffect">
                                  <p:stCondLst>
                                    <p:cond delay="0"/>
                                  </p:stCondLst>
                                  <p:childTnLst>
                                    <p:set>
                                      <p:cBhvr>
                                        <p:cTn id="84" dur="1" fill="hold">
                                          <p:stCondLst>
                                            <p:cond delay="0"/>
                                          </p:stCondLst>
                                        </p:cTn>
                                        <p:tgtEl>
                                          <p:spTgt spid="135"/>
                                        </p:tgtEl>
                                        <p:attrNameLst>
                                          <p:attrName>style.visibility</p:attrName>
                                        </p:attrNameLst>
                                      </p:cBhvr>
                                      <p:to>
                                        <p:strVal val="visible"/>
                                      </p:to>
                                    </p:set>
                                    <p:animEffect transition="in" filter="wipe(left)">
                                      <p:cBhvr>
                                        <p:cTn id="85" dur="500"/>
                                        <p:tgtEl>
                                          <p:spTgt spid="135"/>
                                        </p:tgtEl>
                                      </p:cBhvr>
                                    </p:animEffect>
                                  </p:childTnLst>
                                </p:cTn>
                              </p:par>
                            </p:childTnLst>
                          </p:cTn>
                        </p:par>
                        <p:par>
                          <p:cTn id="86" fill="hold">
                            <p:stCondLst>
                              <p:cond delay="985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1"/>
                                        </p:tgtEl>
                                        <p:attrNameLst>
                                          <p:attrName>style.visibility</p:attrName>
                                        </p:attrNameLst>
                                      </p:cBhvr>
                                      <p:to>
                                        <p:strVal val="visible"/>
                                      </p:to>
                                    </p:set>
                                    <p:anim calcmode="lin" valueType="num">
                                      <p:cBhvr additive="base">
                                        <p:cTn id="89" dur="250"/>
                                        <p:tgtEl>
                                          <p:spTgt spid="131"/>
                                        </p:tgtEl>
                                        <p:attrNameLst>
                                          <p:attrName>ppt_y</p:attrName>
                                        </p:attrNameLst>
                                      </p:cBhvr>
                                      <p:tavLst>
                                        <p:tav tm="0">
                                          <p:val>
                                            <p:strVal val="#ppt_y-#ppt_h*1.125000"/>
                                          </p:val>
                                        </p:tav>
                                        <p:tav tm="100000">
                                          <p:val>
                                            <p:strVal val="#ppt_y"/>
                                          </p:val>
                                        </p:tav>
                                      </p:tavLst>
                                    </p:anim>
                                    <p:animEffect transition="in" filter="wipe(down)">
                                      <p:cBhvr>
                                        <p:cTn id="90" dur="25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P spid="115" grpId="0"/>
      <p:bldP spid="116" grpId="0"/>
      <p:bldP spid="131" grpId="0"/>
      <p:bldP spid="1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8" name="TextBox 3">
            <a:extLst>
              <a:ext uri="{FF2B5EF4-FFF2-40B4-BE49-F238E27FC236}">
                <a16:creationId xmlns:a16="http://schemas.microsoft.com/office/drawing/2014/main" id="{78EB6C51-39CC-4686-8595-325ECCEA911D}"/>
              </a:ext>
            </a:extLst>
          </p:cNvPr>
          <p:cNvSpPr txBox="1">
            <a:spLocks noChangeArrowheads="1"/>
          </p:cNvSpPr>
          <p:nvPr/>
        </p:nvSpPr>
        <p:spPr bwMode="auto">
          <a:xfrm>
            <a:off x="2400300" y="4036218"/>
            <a:ext cx="7391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Reduce</a:t>
            </a:r>
            <a:r>
              <a:rPr lang="zh-CN" altLang="en-US" b="1"/>
              <a:t>任务的数量</a:t>
            </a:r>
            <a:endParaRPr lang="en-US" altLang="zh-CN" b="1"/>
          </a:p>
          <a:p>
            <a:pPr eaLnBrk="1" hangingPunct="1">
              <a:buFont typeface="Arial" panose="020B0604020202020204" pitchFamily="34" charset="0"/>
              <a:buChar char="•"/>
            </a:pPr>
            <a:r>
              <a:rPr lang="zh-CN" altLang="en-US"/>
              <a:t>最优的</a:t>
            </a:r>
            <a:r>
              <a:rPr lang="en-US" altLang="zh-CN"/>
              <a:t>Reduce</a:t>
            </a:r>
            <a:r>
              <a:rPr lang="zh-CN" altLang="en-US"/>
              <a:t>任务个数取决于集群中可用的</a:t>
            </a:r>
            <a:r>
              <a:rPr lang="en-US" altLang="zh-CN"/>
              <a:t>reduce</a:t>
            </a:r>
            <a:r>
              <a:rPr lang="zh-CN" altLang="en-US"/>
              <a:t>任务槽</a:t>
            </a:r>
            <a:r>
              <a:rPr lang="en-US" altLang="zh-CN"/>
              <a:t>(slot)</a:t>
            </a:r>
            <a:r>
              <a:rPr lang="zh-CN" altLang="en-US"/>
              <a:t>的数目</a:t>
            </a:r>
            <a:endParaRPr lang="en-US" altLang="zh-CN"/>
          </a:p>
          <a:p>
            <a:pPr eaLnBrk="1" hangingPunct="1">
              <a:buFont typeface="Arial" panose="020B0604020202020204" pitchFamily="34" charset="0"/>
              <a:buChar char="•"/>
            </a:pPr>
            <a:r>
              <a:rPr lang="zh-CN" altLang="en-US"/>
              <a:t>通常设置比</a:t>
            </a:r>
            <a:r>
              <a:rPr lang="en-US" altLang="zh-CN"/>
              <a:t>reduce</a:t>
            </a:r>
            <a:r>
              <a:rPr lang="zh-CN" altLang="en-US"/>
              <a:t>任务槽数目稍微小一些的</a:t>
            </a:r>
            <a:r>
              <a:rPr lang="en-US" altLang="zh-CN"/>
              <a:t>Reduce</a:t>
            </a:r>
            <a:r>
              <a:rPr lang="zh-CN" altLang="en-US"/>
              <a:t>任务个数（这样可以预留一些系统资源处理可能发生的错误）</a:t>
            </a:r>
            <a:endParaRPr lang="en-US" altLang="zh-CN"/>
          </a:p>
          <a:p>
            <a:pPr eaLnBrk="1" hangingPunct="1"/>
            <a:endParaRPr lang="zh-CN" altLang="en-US"/>
          </a:p>
        </p:txBody>
      </p:sp>
      <p:sp>
        <p:nvSpPr>
          <p:cNvPr id="11" name="矩形 10">
            <a:extLst>
              <a:ext uri="{FF2B5EF4-FFF2-40B4-BE49-F238E27FC236}">
                <a16:creationId xmlns:a16="http://schemas.microsoft.com/office/drawing/2014/main" id="{857BABCA-817D-4A8A-8533-07388BA22504}"/>
              </a:ext>
            </a:extLst>
          </p:cNvPr>
          <p:cNvSpPr>
            <a:spLocks noChangeArrowheads="1"/>
          </p:cNvSpPr>
          <p:nvPr/>
        </p:nvSpPr>
        <p:spPr bwMode="auto">
          <a:xfrm>
            <a:off x="2400300" y="1343818"/>
            <a:ext cx="731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Map</a:t>
            </a:r>
            <a:r>
              <a:rPr lang="zh-CN" altLang="en-US" b="1"/>
              <a:t>任务的数量</a:t>
            </a:r>
            <a:endParaRPr lang="en-US" altLang="zh-CN" b="1"/>
          </a:p>
          <a:p>
            <a:pPr eaLnBrk="1" hangingPunct="1">
              <a:buFont typeface="Arial" panose="020B0604020202020204" pitchFamily="34" charset="0"/>
              <a:buChar char="•"/>
            </a:pPr>
            <a:r>
              <a:rPr lang="en-US" altLang="zh-CN"/>
              <a:t>Hadoop</a:t>
            </a:r>
            <a:r>
              <a:rPr lang="zh-CN" altLang="en-US"/>
              <a:t>为每个</a:t>
            </a:r>
            <a:r>
              <a:rPr lang="en-US" altLang="zh-CN"/>
              <a:t>split</a:t>
            </a:r>
            <a:r>
              <a:rPr lang="zh-CN" altLang="en-US"/>
              <a:t>创建一个</a:t>
            </a:r>
            <a:r>
              <a:rPr lang="en-US" altLang="zh-CN"/>
              <a:t>Map</a:t>
            </a:r>
            <a:r>
              <a:rPr lang="zh-CN" altLang="en-US"/>
              <a:t>任务，</a:t>
            </a:r>
            <a:r>
              <a:rPr lang="en-US" altLang="zh-CN"/>
              <a:t>split </a:t>
            </a:r>
            <a:r>
              <a:rPr lang="zh-CN" altLang="en-US"/>
              <a:t>的多少决定了</a:t>
            </a:r>
            <a:r>
              <a:rPr lang="en-US" altLang="zh-CN"/>
              <a:t>Map</a:t>
            </a:r>
            <a:r>
              <a:rPr lang="zh-CN" altLang="en-US"/>
              <a:t>任务的数目。大多数情况下，理想的分片大小是一个</a:t>
            </a:r>
            <a:r>
              <a:rPr lang="en-US" altLang="zh-CN"/>
              <a:t>HDFS</a:t>
            </a:r>
            <a:r>
              <a:rPr lang="zh-CN" altLang="en-US"/>
              <a:t>块</a:t>
            </a:r>
          </a:p>
        </p:txBody>
      </p:sp>
      <p:pic>
        <p:nvPicPr>
          <p:cNvPr id="12" name="Picture 2">
            <a:extLst>
              <a:ext uri="{FF2B5EF4-FFF2-40B4-BE49-F238E27FC236}">
                <a16:creationId xmlns:a16="http://schemas.microsoft.com/office/drawing/2014/main" id="{6D7B4E4A-3E53-44DC-8EE2-0523FFC6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815" t="70314" r="28889"/>
          <a:stretch>
            <a:fillRect/>
          </a:stretch>
        </p:blipFill>
        <p:spPr bwMode="auto">
          <a:xfrm>
            <a:off x="2857500" y="2334418"/>
            <a:ext cx="6484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0108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pic>
        <p:nvPicPr>
          <p:cNvPr id="9" name="Picture 4">
            <a:extLst>
              <a:ext uri="{FF2B5EF4-FFF2-40B4-BE49-F238E27FC236}">
                <a16:creationId xmlns:a16="http://schemas.microsoft.com/office/drawing/2014/main" id="{2F93A539-103F-4071-8328-3A1D6198BD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900" y="1485106"/>
            <a:ext cx="77724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30EE5D22-A72E-4670-A037-F8366A446B1D}"/>
              </a:ext>
            </a:extLst>
          </p:cNvPr>
          <p:cNvSpPr>
            <a:spLocks noChangeArrowheads="1"/>
          </p:cNvSpPr>
          <p:nvPr/>
        </p:nvSpPr>
        <p:spPr bwMode="auto">
          <a:xfrm>
            <a:off x="5087888" y="5307528"/>
            <a:ext cx="1555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dirty="0"/>
              <a:t>Shuffle</a:t>
            </a:r>
            <a:r>
              <a:rPr lang="zh-CN" altLang="en-US" sz="2000" dirty="0"/>
              <a:t>过程</a:t>
            </a:r>
            <a:r>
              <a:rPr lang="zh-CN" altLang="en-US" dirty="0"/>
              <a:t> </a:t>
            </a:r>
          </a:p>
        </p:txBody>
      </p:sp>
      <p:sp>
        <p:nvSpPr>
          <p:cNvPr id="13" name="Rectangle 6">
            <a:extLst>
              <a:ext uri="{FF2B5EF4-FFF2-40B4-BE49-F238E27FC236}">
                <a16:creationId xmlns:a16="http://schemas.microsoft.com/office/drawing/2014/main" id="{35A98A09-54DC-4A56-A523-03A072068623}"/>
              </a:ext>
            </a:extLst>
          </p:cNvPr>
          <p:cNvSpPr>
            <a:spLocks noChangeArrowheads="1"/>
          </p:cNvSpPr>
          <p:nvPr/>
        </p:nvSpPr>
        <p:spPr bwMode="auto">
          <a:xfrm>
            <a:off x="2171700" y="1178997"/>
            <a:ext cx="2153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t>1. Shuffle</a:t>
            </a:r>
            <a:r>
              <a:rPr lang="zh-CN" altLang="en-US" b="1" dirty="0"/>
              <a:t>过程简介</a:t>
            </a:r>
          </a:p>
        </p:txBody>
      </p:sp>
    </p:spTree>
    <p:extLst>
      <p:ext uri="{BB962C8B-B14F-4D97-AF65-F5344CB8AC3E}">
        <p14:creationId xmlns:p14="http://schemas.microsoft.com/office/powerpoint/2010/main" val="28354425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8" name="Rectangle 4">
            <a:extLst>
              <a:ext uri="{FF2B5EF4-FFF2-40B4-BE49-F238E27FC236}">
                <a16:creationId xmlns:a16="http://schemas.microsoft.com/office/drawing/2014/main" id="{1DD9B40C-B0CB-425C-9B83-14E8EC1C1C81}"/>
              </a:ext>
            </a:extLst>
          </p:cNvPr>
          <p:cNvSpPr>
            <a:spLocks noChangeArrowheads="1"/>
          </p:cNvSpPr>
          <p:nvPr/>
        </p:nvSpPr>
        <p:spPr bwMode="auto">
          <a:xfrm>
            <a:off x="1943100" y="1215435"/>
            <a:ext cx="2614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t>2. Map</a:t>
            </a:r>
            <a:r>
              <a:rPr lang="zh-CN" altLang="en-US" b="1" dirty="0"/>
              <a:t>端的</a:t>
            </a:r>
            <a:r>
              <a:rPr lang="en-US" altLang="zh-CN" b="1" dirty="0"/>
              <a:t>Shuffle</a:t>
            </a:r>
            <a:r>
              <a:rPr lang="zh-CN" altLang="en-US" b="1" dirty="0"/>
              <a:t>过程</a:t>
            </a:r>
          </a:p>
        </p:txBody>
      </p:sp>
      <p:pic>
        <p:nvPicPr>
          <p:cNvPr id="11" name="Picture 5">
            <a:extLst>
              <a:ext uri="{FF2B5EF4-FFF2-40B4-BE49-F238E27FC236}">
                <a16:creationId xmlns:a16="http://schemas.microsoft.com/office/drawing/2014/main" id="{840F7C7C-A9DB-4046-9F2D-CA3243EBFA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2700" y="1673944"/>
            <a:ext cx="3762375"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a:extLst>
              <a:ext uri="{FF2B5EF4-FFF2-40B4-BE49-F238E27FC236}">
                <a16:creationId xmlns:a16="http://schemas.microsoft.com/office/drawing/2014/main" id="{63B0F026-1309-452F-A107-1D225BAA9D27}"/>
              </a:ext>
            </a:extLst>
          </p:cNvPr>
          <p:cNvSpPr txBox="1">
            <a:spLocks noChangeArrowheads="1"/>
          </p:cNvSpPr>
          <p:nvPr/>
        </p:nvSpPr>
        <p:spPr bwMode="auto">
          <a:xfrm>
            <a:off x="6515100" y="1597744"/>
            <a:ext cx="35052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zh-CN" altLang="en-US" sz="1600"/>
              <a:t>每个</a:t>
            </a:r>
            <a:r>
              <a:rPr lang="en-US" altLang="zh-CN" sz="1600"/>
              <a:t>Map</a:t>
            </a:r>
            <a:r>
              <a:rPr lang="zh-CN" altLang="en-US" sz="1600"/>
              <a:t>任务分配一个缓存</a:t>
            </a:r>
            <a:endParaRPr lang="en-US" altLang="zh-CN" sz="1600"/>
          </a:p>
          <a:p>
            <a:pPr eaLnBrk="1" hangingPunct="1">
              <a:buFont typeface="Arial" panose="020B0604020202020204" pitchFamily="34" charset="0"/>
              <a:buChar char="•"/>
            </a:pPr>
            <a:r>
              <a:rPr lang="en-US" altLang="zh-CN" sz="1600"/>
              <a:t>MapReduce</a:t>
            </a:r>
            <a:r>
              <a:rPr lang="zh-CN" altLang="en-US" sz="1600"/>
              <a:t>默认</a:t>
            </a:r>
            <a:r>
              <a:rPr lang="en-US" altLang="zh-CN" sz="1600"/>
              <a:t>100MB</a:t>
            </a:r>
            <a:r>
              <a:rPr lang="zh-CN" altLang="en-US" sz="1600"/>
              <a:t>缓存</a:t>
            </a:r>
            <a:endParaRPr lang="en-US" altLang="zh-CN" sz="1600"/>
          </a:p>
          <a:p>
            <a:pPr eaLnBrk="1" hangingPunct="1">
              <a:buFont typeface="Arial" panose="020B0604020202020204" pitchFamily="34" charset="0"/>
              <a:buChar char="•"/>
            </a:pPr>
            <a:endParaRPr lang="en-US" altLang="zh-CN" sz="1600"/>
          </a:p>
          <a:p>
            <a:pPr eaLnBrk="1" hangingPunct="1">
              <a:buFont typeface="Arial" panose="020B0604020202020204" pitchFamily="34" charset="0"/>
              <a:buChar char="•"/>
            </a:pPr>
            <a:r>
              <a:rPr lang="zh-CN" altLang="en-US" sz="1600"/>
              <a:t>设置溢写比例</a:t>
            </a:r>
            <a:r>
              <a:rPr lang="en-US" altLang="zh-CN" sz="1600"/>
              <a:t>0.8</a:t>
            </a:r>
          </a:p>
          <a:p>
            <a:pPr eaLnBrk="1" hangingPunct="1">
              <a:buFont typeface="Arial" panose="020B0604020202020204" pitchFamily="34" charset="0"/>
              <a:buChar char="•"/>
            </a:pPr>
            <a:r>
              <a:rPr lang="zh-CN" altLang="en-US" sz="1600"/>
              <a:t>分区默认采用哈希函数</a:t>
            </a:r>
            <a:endParaRPr lang="en-US" altLang="zh-CN" sz="1600"/>
          </a:p>
          <a:p>
            <a:pPr eaLnBrk="1" hangingPunct="1">
              <a:buFont typeface="Arial" panose="020B0604020202020204" pitchFamily="34" charset="0"/>
              <a:buChar char="•"/>
            </a:pPr>
            <a:r>
              <a:rPr lang="zh-CN" altLang="en-US" sz="1600"/>
              <a:t>排序是默认的操作</a:t>
            </a:r>
            <a:endParaRPr lang="en-US" altLang="zh-CN" sz="1600"/>
          </a:p>
          <a:p>
            <a:pPr eaLnBrk="1" hangingPunct="1">
              <a:buFont typeface="Arial" panose="020B0604020202020204" pitchFamily="34" charset="0"/>
              <a:buChar char="•"/>
            </a:pPr>
            <a:r>
              <a:rPr lang="zh-CN" altLang="en-US" sz="1600"/>
              <a:t>排序后可以合并（</a:t>
            </a:r>
            <a:r>
              <a:rPr lang="en-US" altLang="zh-CN" sz="1600"/>
              <a:t>Combine</a:t>
            </a:r>
            <a:r>
              <a:rPr lang="zh-CN" altLang="en-US" sz="1600"/>
              <a:t>）</a:t>
            </a:r>
            <a:endParaRPr lang="en-US" altLang="zh-CN" sz="1600"/>
          </a:p>
          <a:p>
            <a:pPr eaLnBrk="1" hangingPunct="1">
              <a:buFont typeface="Arial" panose="020B0604020202020204" pitchFamily="34" charset="0"/>
              <a:buChar char="•"/>
            </a:pPr>
            <a:r>
              <a:rPr lang="zh-CN" altLang="en-US" sz="1600"/>
              <a:t>合并不能改变最终结果</a:t>
            </a:r>
            <a:endParaRPr lang="en-US" altLang="zh-CN" sz="1600"/>
          </a:p>
          <a:p>
            <a:pPr eaLnBrk="1" hangingPunct="1">
              <a:buFont typeface="Arial" panose="020B0604020202020204" pitchFamily="34" charset="0"/>
              <a:buChar char="•"/>
            </a:pPr>
            <a:endParaRPr lang="en-US" altLang="zh-CN" sz="1600"/>
          </a:p>
          <a:p>
            <a:pPr eaLnBrk="1" hangingPunct="1">
              <a:buFont typeface="Arial" panose="020B0604020202020204" pitchFamily="34" charset="0"/>
              <a:buChar char="•"/>
            </a:pPr>
            <a:r>
              <a:rPr lang="zh-CN" altLang="en-US" sz="1600"/>
              <a:t>在</a:t>
            </a:r>
            <a:r>
              <a:rPr lang="en-US" altLang="zh-CN" sz="1600"/>
              <a:t>Map</a:t>
            </a:r>
            <a:r>
              <a:rPr lang="zh-CN" altLang="en-US" sz="1600"/>
              <a:t>任务全部结束之前进行归并</a:t>
            </a:r>
            <a:endParaRPr lang="en-US" altLang="zh-CN" sz="1600"/>
          </a:p>
          <a:p>
            <a:pPr eaLnBrk="1" hangingPunct="1">
              <a:buFont typeface="Arial" panose="020B0604020202020204" pitchFamily="34" charset="0"/>
              <a:buChar char="•"/>
            </a:pPr>
            <a:r>
              <a:rPr lang="zh-CN" altLang="en-US" sz="1600"/>
              <a:t>归并得到一个大的文件，放在本地磁盘</a:t>
            </a:r>
            <a:endParaRPr lang="en-US" altLang="zh-CN" sz="1600"/>
          </a:p>
          <a:p>
            <a:pPr eaLnBrk="1" hangingPunct="1">
              <a:buFont typeface="Arial" panose="020B0604020202020204" pitchFamily="34" charset="0"/>
              <a:buChar char="•"/>
            </a:pPr>
            <a:r>
              <a:rPr lang="zh-CN" altLang="en-US" sz="1600"/>
              <a:t>文件归并时，如果溢写文件数量大于预定值（默认是</a:t>
            </a:r>
            <a:r>
              <a:rPr lang="en-US" altLang="zh-CN" sz="1600"/>
              <a:t>3</a:t>
            </a:r>
            <a:r>
              <a:rPr lang="zh-CN" altLang="en-US" sz="1600"/>
              <a:t>）则可以再次启动</a:t>
            </a:r>
            <a:r>
              <a:rPr lang="en-US" altLang="zh-CN" sz="1600"/>
              <a:t>Combiner</a:t>
            </a:r>
            <a:r>
              <a:rPr lang="zh-CN" altLang="en-US" sz="1600"/>
              <a:t>，少于</a:t>
            </a:r>
            <a:r>
              <a:rPr lang="en-US" altLang="zh-CN" sz="1600"/>
              <a:t>3</a:t>
            </a:r>
            <a:r>
              <a:rPr lang="zh-CN" altLang="en-US" sz="1600"/>
              <a:t>不需要</a:t>
            </a:r>
            <a:endParaRPr lang="en-US" altLang="zh-CN" sz="1600"/>
          </a:p>
          <a:p>
            <a:pPr eaLnBrk="1" hangingPunct="1">
              <a:buFont typeface="Arial" panose="020B0604020202020204" pitchFamily="34" charset="0"/>
              <a:buChar char="•"/>
            </a:pPr>
            <a:r>
              <a:rPr lang="en-US" altLang="zh-CN" sz="1600"/>
              <a:t>JobTracker</a:t>
            </a:r>
            <a:r>
              <a:rPr lang="zh-CN" altLang="en-US" sz="1600"/>
              <a:t>会一直监测</a:t>
            </a:r>
            <a:r>
              <a:rPr lang="en-US" altLang="zh-CN" sz="1600"/>
              <a:t>Map</a:t>
            </a:r>
            <a:r>
              <a:rPr lang="zh-CN" altLang="en-US" sz="1600"/>
              <a:t>任务的执行，并通知</a:t>
            </a:r>
            <a:r>
              <a:rPr lang="en-US" altLang="zh-CN" sz="1600"/>
              <a:t>Reduce</a:t>
            </a:r>
            <a:r>
              <a:rPr lang="zh-CN" altLang="en-US" sz="1600"/>
              <a:t>任务来领取数据</a:t>
            </a:r>
          </a:p>
        </p:txBody>
      </p:sp>
      <p:sp>
        <p:nvSpPr>
          <p:cNvPr id="14" name="TextBox 6">
            <a:extLst>
              <a:ext uri="{FF2B5EF4-FFF2-40B4-BE49-F238E27FC236}">
                <a16:creationId xmlns:a16="http://schemas.microsoft.com/office/drawing/2014/main" id="{E518B564-872C-41FB-8150-961ECD642DFD}"/>
              </a:ext>
            </a:extLst>
          </p:cNvPr>
          <p:cNvSpPr txBox="1">
            <a:spLocks noChangeArrowheads="1"/>
          </p:cNvSpPr>
          <p:nvPr/>
        </p:nvSpPr>
        <p:spPr bwMode="auto">
          <a:xfrm>
            <a:off x="2073275" y="5941144"/>
            <a:ext cx="817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600"/>
              <a:t>合并（</a:t>
            </a:r>
            <a:r>
              <a:rPr lang="en-US" altLang="zh-CN" sz="1600"/>
              <a:t>Combine</a:t>
            </a:r>
            <a:r>
              <a:rPr lang="zh-CN" altLang="en-US" sz="1600"/>
              <a:t>）和归并（</a:t>
            </a:r>
            <a:r>
              <a:rPr lang="en-US" altLang="zh-CN" sz="1600"/>
              <a:t>Merge</a:t>
            </a:r>
            <a:r>
              <a:rPr lang="zh-CN" altLang="en-US" sz="1600"/>
              <a:t>）的区别：</a:t>
            </a:r>
            <a:endParaRPr lang="en-US" altLang="zh-CN" sz="1600"/>
          </a:p>
          <a:p>
            <a:pPr eaLnBrk="1" hangingPunct="1"/>
            <a:r>
              <a:rPr lang="zh-CN" altLang="en-US" sz="1600"/>
              <a:t>两个键值对</a:t>
            </a:r>
            <a:r>
              <a:rPr lang="en-US" altLang="zh-CN" sz="1600"/>
              <a:t>&lt;“a”,1&gt;</a:t>
            </a:r>
            <a:r>
              <a:rPr lang="zh-CN" altLang="en-US" sz="1600"/>
              <a:t>和</a:t>
            </a:r>
            <a:r>
              <a:rPr lang="en-US" altLang="zh-CN" sz="1600"/>
              <a:t>&lt;“a”,1&gt;</a:t>
            </a:r>
            <a:r>
              <a:rPr lang="zh-CN" altLang="en-US" sz="1600"/>
              <a:t>，如果合并，会得到</a:t>
            </a:r>
            <a:r>
              <a:rPr lang="en-US" altLang="zh-CN" sz="1600"/>
              <a:t>&lt;“a”,2&gt;</a:t>
            </a:r>
            <a:r>
              <a:rPr lang="zh-CN" altLang="en-US" sz="1600"/>
              <a:t>，如果归并，会得到</a:t>
            </a:r>
            <a:r>
              <a:rPr lang="en-US" altLang="zh-CN" sz="1600"/>
              <a:t>&lt;“a”,&lt;1,1&gt;&gt;</a:t>
            </a:r>
            <a:endParaRPr lang="zh-CN" altLang="en-US" sz="1600"/>
          </a:p>
        </p:txBody>
      </p:sp>
    </p:spTree>
    <p:extLst>
      <p:ext uri="{BB962C8B-B14F-4D97-AF65-F5344CB8AC3E}">
        <p14:creationId xmlns:p14="http://schemas.microsoft.com/office/powerpoint/2010/main" val="116624717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9" name="Rectangle 4">
            <a:extLst>
              <a:ext uri="{FF2B5EF4-FFF2-40B4-BE49-F238E27FC236}">
                <a16:creationId xmlns:a16="http://schemas.microsoft.com/office/drawing/2014/main" id="{6DAC5A49-5EC7-4EF2-B566-50813A8F212B}"/>
              </a:ext>
            </a:extLst>
          </p:cNvPr>
          <p:cNvSpPr>
            <a:spLocks noChangeArrowheads="1"/>
          </p:cNvSpPr>
          <p:nvPr/>
        </p:nvSpPr>
        <p:spPr bwMode="auto">
          <a:xfrm>
            <a:off x="1785937" y="1243608"/>
            <a:ext cx="2959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a:t>3. Reduce</a:t>
            </a:r>
            <a:r>
              <a:rPr lang="zh-CN" altLang="en-US" b="1"/>
              <a:t>端的</a:t>
            </a:r>
            <a:r>
              <a:rPr lang="en-US" altLang="zh-CN" b="1"/>
              <a:t>Shuffle</a:t>
            </a:r>
            <a:r>
              <a:rPr lang="zh-CN" altLang="en-US" b="1"/>
              <a:t>过程</a:t>
            </a:r>
          </a:p>
        </p:txBody>
      </p:sp>
      <p:pic>
        <p:nvPicPr>
          <p:cNvPr id="10" name="Picture 5">
            <a:extLst>
              <a:ext uri="{FF2B5EF4-FFF2-40B4-BE49-F238E27FC236}">
                <a16:creationId xmlns:a16="http://schemas.microsoft.com/office/drawing/2014/main" id="{62C3667D-C189-42A2-9CCB-6DBC87806F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937" y="2778691"/>
            <a:ext cx="80772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
            <a:extLst>
              <a:ext uri="{FF2B5EF4-FFF2-40B4-BE49-F238E27FC236}">
                <a16:creationId xmlns:a16="http://schemas.microsoft.com/office/drawing/2014/main" id="{ABF20C10-C43D-4ADE-882C-77B7A2301ADB}"/>
              </a:ext>
            </a:extLst>
          </p:cNvPr>
          <p:cNvSpPr>
            <a:spLocks noChangeArrowheads="1"/>
          </p:cNvSpPr>
          <p:nvPr/>
        </p:nvSpPr>
        <p:spPr bwMode="auto">
          <a:xfrm>
            <a:off x="4452937" y="6331516"/>
            <a:ext cx="29596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dirty="0"/>
              <a:t>Reduce</a:t>
            </a:r>
            <a:r>
              <a:rPr lang="zh-CN" altLang="en-US" sz="2000" dirty="0"/>
              <a:t>端的</a:t>
            </a:r>
            <a:r>
              <a:rPr lang="en-US" altLang="zh-CN" sz="2000" dirty="0"/>
              <a:t>Shuffle</a:t>
            </a:r>
            <a:r>
              <a:rPr lang="zh-CN" altLang="en-US" sz="2000" dirty="0"/>
              <a:t>过程 </a:t>
            </a:r>
          </a:p>
        </p:txBody>
      </p:sp>
      <p:sp>
        <p:nvSpPr>
          <p:cNvPr id="15" name="TextBox 5">
            <a:extLst>
              <a:ext uri="{FF2B5EF4-FFF2-40B4-BE49-F238E27FC236}">
                <a16:creationId xmlns:a16="http://schemas.microsoft.com/office/drawing/2014/main" id="{7B5B1D2A-D834-436F-B507-DC2742BEFB8D}"/>
              </a:ext>
            </a:extLst>
          </p:cNvPr>
          <p:cNvSpPr txBox="1">
            <a:spLocks noChangeArrowheads="1"/>
          </p:cNvSpPr>
          <p:nvPr/>
        </p:nvSpPr>
        <p:spPr bwMode="auto">
          <a:xfrm>
            <a:off x="1639887" y="1700808"/>
            <a:ext cx="8912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a:t>Reduce</a:t>
            </a:r>
            <a:r>
              <a:rPr lang="zh-CN" altLang="en-US"/>
              <a:t>任务通过</a:t>
            </a:r>
            <a:r>
              <a:rPr lang="en-US" altLang="zh-CN"/>
              <a:t>RPC</a:t>
            </a:r>
            <a:r>
              <a:rPr lang="zh-CN" altLang="en-US"/>
              <a:t>向</a:t>
            </a:r>
            <a:r>
              <a:rPr lang="en-US" altLang="zh-CN"/>
              <a:t>JobTracker</a:t>
            </a:r>
            <a:r>
              <a:rPr lang="zh-CN" altLang="en-US"/>
              <a:t>询问</a:t>
            </a:r>
            <a:r>
              <a:rPr lang="en-US" altLang="zh-CN"/>
              <a:t>Map</a:t>
            </a:r>
            <a:r>
              <a:rPr lang="zh-CN" altLang="en-US"/>
              <a:t>任务是否已经完成，若完成，则领取数据</a:t>
            </a:r>
            <a:endParaRPr lang="en-US" altLang="zh-CN"/>
          </a:p>
          <a:p>
            <a:pPr eaLnBrk="1" hangingPunct="1">
              <a:buFont typeface="Arial" panose="020B0604020202020204" pitchFamily="34" charset="0"/>
              <a:buChar char="•"/>
            </a:pPr>
            <a:r>
              <a:rPr lang="en-US" altLang="zh-CN"/>
              <a:t>Reduce</a:t>
            </a:r>
            <a:r>
              <a:rPr lang="zh-CN" altLang="en-US"/>
              <a:t>领取数据先放入缓存，来自不同</a:t>
            </a:r>
            <a:r>
              <a:rPr lang="en-US" altLang="zh-CN"/>
              <a:t>Map</a:t>
            </a:r>
            <a:r>
              <a:rPr lang="zh-CN" altLang="en-US"/>
              <a:t>机器，先归并，再合并，写入磁盘</a:t>
            </a:r>
            <a:endParaRPr lang="en-US" altLang="zh-CN"/>
          </a:p>
          <a:p>
            <a:pPr eaLnBrk="1" hangingPunct="1">
              <a:buFont typeface="Arial" panose="020B0604020202020204" pitchFamily="34" charset="0"/>
              <a:buChar char="•"/>
            </a:pPr>
            <a:r>
              <a:rPr lang="zh-CN" altLang="en-US"/>
              <a:t>多个溢写文件归并成一个或多个大文件，文件中的键值对是排序的</a:t>
            </a:r>
            <a:endParaRPr lang="en-US" altLang="zh-CN"/>
          </a:p>
          <a:p>
            <a:pPr eaLnBrk="1" hangingPunct="1">
              <a:buFont typeface="Arial" panose="020B0604020202020204" pitchFamily="34" charset="0"/>
              <a:buChar char="•"/>
            </a:pPr>
            <a:r>
              <a:rPr lang="zh-CN" altLang="en-US"/>
              <a:t>当数据很少时，不需要溢写到磁盘，直接在缓存中归并，然后输出给</a:t>
            </a:r>
            <a:r>
              <a:rPr lang="en-US" altLang="zh-CN"/>
              <a:t>Reduce</a:t>
            </a:r>
            <a:endParaRPr lang="zh-CN" altLang="en-US"/>
          </a:p>
        </p:txBody>
      </p:sp>
    </p:spTree>
    <p:extLst>
      <p:ext uri="{BB962C8B-B14F-4D97-AF65-F5344CB8AC3E}">
        <p14:creationId xmlns:p14="http://schemas.microsoft.com/office/powerpoint/2010/main" val="31820320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MapReduce</a:t>
            </a:r>
          </a:p>
        </p:txBody>
      </p:sp>
      <p:sp>
        <p:nvSpPr>
          <p:cNvPr id="9" name="Rectangle 4">
            <a:extLst>
              <a:ext uri="{FF2B5EF4-FFF2-40B4-BE49-F238E27FC236}">
                <a16:creationId xmlns:a16="http://schemas.microsoft.com/office/drawing/2014/main" id="{6DAC5A49-5EC7-4EF2-B566-50813A8F212B}"/>
              </a:ext>
            </a:extLst>
          </p:cNvPr>
          <p:cNvSpPr>
            <a:spLocks noChangeArrowheads="1"/>
          </p:cNvSpPr>
          <p:nvPr/>
        </p:nvSpPr>
        <p:spPr bwMode="auto">
          <a:xfrm>
            <a:off x="1785937" y="1242299"/>
            <a:ext cx="3339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t>MapReduce</a:t>
            </a:r>
            <a:r>
              <a:rPr lang="zh-CN" altLang="en-US" b="1" dirty="0"/>
              <a:t>应用程序执行过程</a:t>
            </a:r>
          </a:p>
        </p:txBody>
      </p:sp>
      <p:pic>
        <p:nvPicPr>
          <p:cNvPr id="11" name="Picture 4">
            <a:extLst>
              <a:ext uri="{FF2B5EF4-FFF2-40B4-BE49-F238E27FC236}">
                <a16:creationId xmlns:a16="http://schemas.microsoft.com/office/drawing/2014/main" id="{7BA98675-F74A-41C2-9578-8644562AEF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313891"/>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2711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816424" cy="954107"/>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MapReduce</a:t>
            </a:r>
            <a:r>
              <a:rPr lang="zh-CN" altLang="en-US" sz="2800" dirty="0">
                <a:solidFill>
                  <a:schemeClr val="bg1"/>
                </a:solidFill>
                <a:latin typeface="Agency FB" panose="020B0503020202020204" pitchFamily="34" charset="0"/>
              </a:rPr>
              <a:t>实例实例：</a:t>
            </a:r>
            <a:r>
              <a:rPr lang="en-US" altLang="zh-CN" sz="2800" dirty="0" err="1">
                <a:solidFill>
                  <a:schemeClr val="bg1"/>
                </a:solidFill>
                <a:latin typeface="Agency FB" panose="020B0503020202020204" pitchFamily="34" charset="0"/>
              </a:rPr>
              <a:t>WordCount</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4750275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实例分析：</a:t>
            </a:r>
            <a:r>
              <a:rPr lang="en-US" altLang="zh-CN" sz="2400" dirty="0" err="1">
                <a:latin typeface="Agency FB" panose="020B0503020202020204" pitchFamily="34" charset="0"/>
              </a:rPr>
              <a:t>WordCount</a:t>
            </a:r>
            <a:endParaRPr lang="en-US" altLang="zh-CN" sz="2400" dirty="0">
              <a:latin typeface="Agency FB" panose="020B0503020202020204" pitchFamily="34" charset="0"/>
            </a:endParaRPr>
          </a:p>
        </p:txBody>
      </p:sp>
      <p:sp>
        <p:nvSpPr>
          <p:cNvPr id="9" name="Rectangle 4">
            <a:extLst>
              <a:ext uri="{FF2B5EF4-FFF2-40B4-BE49-F238E27FC236}">
                <a16:creationId xmlns:a16="http://schemas.microsoft.com/office/drawing/2014/main" id="{6DAC5A49-5EC7-4EF2-B566-50813A8F212B}"/>
              </a:ext>
            </a:extLst>
          </p:cNvPr>
          <p:cNvSpPr>
            <a:spLocks noChangeArrowheads="1"/>
          </p:cNvSpPr>
          <p:nvPr/>
        </p:nvSpPr>
        <p:spPr bwMode="auto">
          <a:xfrm>
            <a:off x="1785937" y="1242299"/>
            <a:ext cx="1521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err="1">
                <a:latin typeface="Agency FB" panose="020B0503020202020204" pitchFamily="34" charset="0"/>
              </a:rPr>
              <a:t>WordCount</a:t>
            </a:r>
            <a:r>
              <a:rPr lang="zh-CN" altLang="en-US" b="1" dirty="0">
                <a:latin typeface="Agency FB" panose="020B0503020202020204" pitchFamily="34" charset="0"/>
              </a:rPr>
              <a:t>任务</a:t>
            </a:r>
            <a:endParaRPr lang="zh-CN" altLang="en-US" b="1" dirty="0"/>
          </a:p>
        </p:txBody>
      </p:sp>
      <p:sp>
        <p:nvSpPr>
          <p:cNvPr id="7" name="Rectangle 4">
            <a:extLst>
              <a:ext uri="{FF2B5EF4-FFF2-40B4-BE49-F238E27FC236}">
                <a16:creationId xmlns:a16="http://schemas.microsoft.com/office/drawing/2014/main" id="{511A1430-F603-4E7A-9A77-4E05E3F2F1A3}"/>
              </a:ext>
            </a:extLst>
          </p:cNvPr>
          <p:cNvSpPr>
            <a:spLocks noChangeArrowheads="1"/>
          </p:cNvSpPr>
          <p:nvPr/>
        </p:nvSpPr>
        <p:spPr bwMode="auto">
          <a:xfrm>
            <a:off x="4968857" y="1825997"/>
            <a:ext cx="2400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dirty="0" err="1">
                <a:latin typeface="Times New Roman" panose="02020603050405020304" pitchFamily="18" charset="0"/>
                <a:cs typeface="Times New Roman" panose="02020603050405020304" pitchFamily="18" charset="0"/>
              </a:rPr>
              <a:t>WordCount</a:t>
            </a:r>
            <a:r>
              <a:rPr lang="zh-CN" altLang="en-US" sz="2000" dirty="0">
                <a:latin typeface="Times New Roman" panose="02020603050405020304" pitchFamily="18" charset="0"/>
                <a:cs typeface="Times New Roman" panose="02020603050405020304" pitchFamily="18" charset="0"/>
              </a:rPr>
              <a:t>程序任务</a:t>
            </a:r>
            <a:endParaRPr lang="zh-CN" altLang="en-US" sz="2000" dirty="0"/>
          </a:p>
        </p:txBody>
      </p:sp>
      <p:pic>
        <p:nvPicPr>
          <p:cNvPr id="8" name="table">
            <a:extLst>
              <a:ext uri="{FF2B5EF4-FFF2-40B4-BE49-F238E27FC236}">
                <a16:creationId xmlns:a16="http://schemas.microsoft.com/office/drawing/2014/main" id="{D1937828-FFD3-42C0-9243-376F2C1A5AFE}"/>
              </a:ext>
            </a:extLst>
          </p:cNvPr>
          <p:cNvPicPr>
            <a:picLocks noChangeAspect="1"/>
          </p:cNvPicPr>
          <p:nvPr/>
        </p:nvPicPr>
        <p:blipFill>
          <a:blip r:embed="rId3"/>
          <a:stretch>
            <a:fillRect/>
          </a:stretch>
        </p:blipFill>
        <p:spPr>
          <a:xfrm>
            <a:off x="2286000" y="2208614"/>
            <a:ext cx="7620000" cy="1798853"/>
          </a:xfrm>
          <a:prstGeom prst="rect">
            <a:avLst/>
          </a:prstGeom>
        </p:spPr>
      </p:pic>
      <p:sp>
        <p:nvSpPr>
          <p:cNvPr id="10" name="Rectangle 44">
            <a:extLst>
              <a:ext uri="{FF2B5EF4-FFF2-40B4-BE49-F238E27FC236}">
                <a16:creationId xmlns:a16="http://schemas.microsoft.com/office/drawing/2014/main" id="{3D74AEB4-9EE1-4E96-90A4-75D0E892BBD3}"/>
              </a:ext>
            </a:extLst>
          </p:cNvPr>
          <p:cNvSpPr>
            <a:spLocks noChangeArrowheads="1"/>
          </p:cNvSpPr>
          <p:nvPr/>
        </p:nvSpPr>
        <p:spPr bwMode="auto">
          <a:xfrm>
            <a:off x="4050190" y="4585385"/>
            <a:ext cx="39392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a:latin typeface="Times New Roman" panose="02020603050405020304" pitchFamily="18" charset="0"/>
                <a:cs typeface="Times New Roman" panose="02020603050405020304" pitchFamily="18" charset="0"/>
              </a:rPr>
              <a:t>一个</a:t>
            </a:r>
            <a:r>
              <a:rPr lang="en-US" altLang="zh-CN" sz="2000" dirty="0" err="1">
                <a:latin typeface="Times New Roman" panose="02020603050405020304" pitchFamily="18" charset="0"/>
                <a:cs typeface="Times New Roman" panose="02020603050405020304" pitchFamily="18" charset="0"/>
              </a:rPr>
              <a:t>WordCount</a:t>
            </a:r>
            <a:r>
              <a:rPr lang="zh-CN" altLang="en-US" sz="2000" dirty="0">
                <a:latin typeface="Times New Roman" panose="02020603050405020304" pitchFamily="18" charset="0"/>
                <a:cs typeface="Times New Roman" panose="02020603050405020304" pitchFamily="18" charset="0"/>
              </a:rPr>
              <a:t>的输入和输出实例</a:t>
            </a:r>
            <a:endParaRPr lang="zh-CN" altLang="en-US" sz="2000" dirty="0"/>
          </a:p>
        </p:txBody>
      </p:sp>
      <p:pic>
        <p:nvPicPr>
          <p:cNvPr id="12" name="table">
            <a:extLst>
              <a:ext uri="{FF2B5EF4-FFF2-40B4-BE49-F238E27FC236}">
                <a16:creationId xmlns:a16="http://schemas.microsoft.com/office/drawing/2014/main" id="{947B6755-A9D9-4202-BA0C-36672EFA4D23}"/>
              </a:ext>
            </a:extLst>
          </p:cNvPr>
          <p:cNvPicPr>
            <a:picLocks noChangeAspect="1"/>
          </p:cNvPicPr>
          <p:nvPr/>
        </p:nvPicPr>
        <p:blipFill>
          <a:blip r:embed="rId4"/>
          <a:stretch>
            <a:fillRect/>
          </a:stretch>
        </p:blipFill>
        <p:spPr>
          <a:xfrm>
            <a:off x="3429000" y="5059764"/>
            <a:ext cx="5181600" cy="1706848"/>
          </a:xfrm>
          <a:prstGeom prst="rect">
            <a:avLst/>
          </a:prstGeom>
        </p:spPr>
      </p:pic>
    </p:spTree>
    <p:extLst>
      <p:ext uri="{BB962C8B-B14F-4D97-AF65-F5344CB8AC3E}">
        <p14:creationId xmlns:p14="http://schemas.microsoft.com/office/powerpoint/2010/main" val="36802920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实例分析：</a:t>
            </a:r>
            <a:r>
              <a:rPr lang="en-US" altLang="zh-CN" sz="2400" dirty="0" err="1">
                <a:latin typeface="Agency FB" panose="020B0503020202020204" pitchFamily="34" charset="0"/>
              </a:rPr>
              <a:t>WordCount</a:t>
            </a:r>
            <a:endParaRPr lang="en-US" altLang="zh-CN" sz="2400" dirty="0">
              <a:latin typeface="Agency FB" panose="020B0503020202020204" pitchFamily="34" charset="0"/>
            </a:endParaRPr>
          </a:p>
        </p:txBody>
      </p:sp>
      <p:sp>
        <p:nvSpPr>
          <p:cNvPr id="9" name="Rectangle 4">
            <a:extLst>
              <a:ext uri="{FF2B5EF4-FFF2-40B4-BE49-F238E27FC236}">
                <a16:creationId xmlns:a16="http://schemas.microsoft.com/office/drawing/2014/main" id="{6DAC5A49-5EC7-4EF2-B566-50813A8F212B}"/>
              </a:ext>
            </a:extLst>
          </p:cNvPr>
          <p:cNvSpPr>
            <a:spLocks noChangeArrowheads="1"/>
          </p:cNvSpPr>
          <p:nvPr/>
        </p:nvSpPr>
        <p:spPr bwMode="auto">
          <a:xfrm>
            <a:off x="1785937" y="1242299"/>
            <a:ext cx="1986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err="1">
                <a:latin typeface="Agency FB" panose="020B0503020202020204" pitchFamily="34" charset="0"/>
              </a:rPr>
              <a:t>WordCount</a:t>
            </a:r>
            <a:r>
              <a:rPr lang="zh-CN" altLang="en-US" b="1" dirty="0">
                <a:latin typeface="Agency FB" panose="020B0503020202020204" pitchFamily="34" charset="0"/>
              </a:rPr>
              <a:t>设计思路</a:t>
            </a:r>
            <a:endParaRPr lang="zh-CN" altLang="en-US" b="1" dirty="0"/>
          </a:p>
        </p:txBody>
      </p:sp>
      <p:sp>
        <p:nvSpPr>
          <p:cNvPr id="11" name="Rectangle 3">
            <a:extLst>
              <a:ext uri="{FF2B5EF4-FFF2-40B4-BE49-F238E27FC236}">
                <a16:creationId xmlns:a16="http://schemas.microsoft.com/office/drawing/2014/main" id="{BC9573BD-6415-4DFD-9BFE-92497EC9B5C2}"/>
              </a:ext>
            </a:extLst>
          </p:cNvPr>
          <p:cNvSpPr>
            <a:spLocks noGrp="1" noChangeArrowheads="1"/>
          </p:cNvSpPr>
          <p:nvPr/>
        </p:nvSpPr>
        <p:spPr bwMode="auto">
          <a:xfrm>
            <a:off x="1866900" y="1828800"/>
            <a:ext cx="845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000"/>
              <a:t>首先，需要检查</a:t>
            </a:r>
            <a:r>
              <a:rPr lang="en-US" altLang="zh-CN" sz="2000"/>
              <a:t>WordCount</a:t>
            </a:r>
            <a:r>
              <a:rPr lang="zh-CN" altLang="en-US" sz="2000"/>
              <a:t>程序任务是否可以采用</a:t>
            </a:r>
            <a:r>
              <a:rPr lang="en-US" altLang="zh-CN" sz="2000"/>
              <a:t>MapReduce</a:t>
            </a:r>
            <a:r>
              <a:rPr lang="zh-CN" altLang="en-US" sz="2000"/>
              <a:t>来实现</a:t>
            </a:r>
          </a:p>
          <a:p>
            <a:r>
              <a:rPr lang="zh-CN" altLang="en-US" sz="2000"/>
              <a:t>其次，确定</a:t>
            </a:r>
            <a:r>
              <a:rPr lang="en-US" altLang="zh-CN" sz="2000"/>
              <a:t>MapReduce</a:t>
            </a:r>
            <a:r>
              <a:rPr lang="zh-CN" altLang="en-US" sz="2000"/>
              <a:t>程序的设计思路</a:t>
            </a:r>
          </a:p>
          <a:p>
            <a:r>
              <a:rPr lang="zh-CN" altLang="en-US" sz="2000"/>
              <a:t>最后，确定</a:t>
            </a:r>
            <a:r>
              <a:rPr lang="en-US" altLang="zh-CN" sz="2000"/>
              <a:t>MapReduce</a:t>
            </a:r>
            <a:r>
              <a:rPr lang="zh-CN" altLang="en-US" sz="2000"/>
              <a:t>程序的执行过程</a:t>
            </a:r>
          </a:p>
        </p:txBody>
      </p:sp>
    </p:spTree>
    <p:extLst>
      <p:ext uri="{BB962C8B-B14F-4D97-AF65-F5344CB8AC3E}">
        <p14:creationId xmlns:p14="http://schemas.microsoft.com/office/powerpoint/2010/main" val="10046530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实例分析：</a:t>
            </a:r>
            <a:r>
              <a:rPr lang="en-US" altLang="zh-CN" sz="2400" dirty="0" err="1">
                <a:latin typeface="Agency FB" panose="020B0503020202020204" pitchFamily="34" charset="0"/>
              </a:rPr>
              <a:t>WordCount</a:t>
            </a:r>
            <a:endParaRPr lang="en-US" altLang="zh-CN" sz="2400" dirty="0">
              <a:latin typeface="Agency FB" panose="020B0503020202020204" pitchFamily="34" charset="0"/>
            </a:endParaRPr>
          </a:p>
        </p:txBody>
      </p:sp>
      <p:pic>
        <p:nvPicPr>
          <p:cNvPr id="7" name="Picture 4">
            <a:extLst>
              <a:ext uri="{FF2B5EF4-FFF2-40B4-BE49-F238E27FC236}">
                <a16:creationId xmlns:a16="http://schemas.microsoft.com/office/drawing/2014/main" id="{B53DFF3E-1EDF-40A4-9C72-AAD30F73FE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254918"/>
            <a:ext cx="48768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a:extLst>
              <a:ext uri="{FF2B5EF4-FFF2-40B4-BE49-F238E27FC236}">
                <a16:creationId xmlns:a16="http://schemas.microsoft.com/office/drawing/2014/main" id="{6734A16B-4C83-441C-B891-F861C60560EA}"/>
              </a:ext>
            </a:extLst>
          </p:cNvPr>
          <p:cNvSpPr>
            <a:spLocks noChangeArrowheads="1"/>
          </p:cNvSpPr>
          <p:nvPr/>
        </p:nvSpPr>
        <p:spPr bwMode="auto">
          <a:xfrm>
            <a:off x="5170105" y="5764613"/>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dirty="0"/>
              <a:t>Map</a:t>
            </a:r>
            <a:r>
              <a:rPr lang="zh-CN" altLang="en-US" dirty="0"/>
              <a:t>过程示意图 </a:t>
            </a:r>
          </a:p>
        </p:txBody>
      </p:sp>
    </p:spTree>
    <p:extLst>
      <p:ext uri="{BB962C8B-B14F-4D97-AF65-F5344CB8AC3E}">
        <p14:creationId xmlns:p14="http://schemas.microsoft.com/office/powerpoint/2010/main" val="11517857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实例分析：</a:t>
            </a:r>
            <a:r>
              <a:rPr lang="en-US" altLang="zh-CN" sz="2400" dirty="0" err="1">
                <a:latin typeface="Agency FB" panose="020B0503020202020204" pitchFamily="34" charset="0"/>
              </a:rPr>
              <a:t>WordCount</a:t>
            </a:r>
            <a:endParaRPr lang="en-US" altLang="zh-CN" sz="2400" dirty="0">
              <a:latin typeface="Agency FB" panose="020B0503020202020204" pitchFamily="34" charset="0"/>
            </a:endParaRPr>
          </a:p>
        </p:txBody>
      </p:sp>
      <p:pic>
        <p:nvPicPr>
          <p:cNvPr id="9" name="Picture 4">
            <a:extLst>
              <a:ext uri="{FF2B5EF4-FFF2-40B4-BE49-F238E27FC236}">
                <a16:creationId xmlns:a16="http://schemas.microsoft.com/office/drawing/2014/main" id="{6F338675-F06F-45A3-AE32-2983406B88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7643" y="1261674"/>
            <a:ext cx="6716713"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FFD1EF29-F991-4177-A838-1C023E07A5DF}"/>
              </a:ext>
            </a:extLst>
          </p:cNvPr>
          <p:cNvSpPr>
            <a:spLocks noChangeArrowheads="1"/>
          </p:cNvSpPr>
          <p:nvPr/>
        </p:nvSpPr>
        <p:spPr bwMode="auto">
          <a:xfrm>
            <a:off x="3472892" y="5579948"/>
            <a:ext cx="5044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用户没有定义</a:t>
            </a:r>
            <a:r>
              <a:rPr lang="en-US" altLang="zh-CN" dirty="0"/>
              <a:t>Combiner</a:t>
            </a:r>
            <a:r>
              <a:rPr lang="zh-CN" altLang="en-US" dirty="0"/>
              <a:t>时的</a:t>
            </a:r>
            <a:r>
              <a:rPr lang="en-US" altLang="zh-CN" dirty="0"/>
              <a:t>Reduce</a:t>
            </a:r>
            <a:r>
              <a:rPr lang="zh-CN" altLang="en-US" dirty="0"/>
              <a:t>过程示意图 </a:t>
            </a:r>
          </a:p>
        </p:txBody>
      </p:sp>
    </p:spTree>
    <p:extLst>
      <p:ext uri="{BB962C8B-B14F-4D97-AF65-F5344CB8AC3E}">
        <p14:creationId xmlns:p14="http://schemas.microsoft.com/office/powerpoint/2010/main" val="35613415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HBase</a:t>
            </a:r>
            <a:r>
              <a:rPr lang="zh-CN" altLang="en-US" sz="2800" dirty="0">
                <a:solidFill>
                  <a:schemeClr val="bg1"/>
                </a:solidFill>
                <a:latin typeface="Agency FB" panose="020B0503020202020204" pitchFamily="34" charset="0"/>
              </a:rPr>
              <a:t>分布式数据库</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实例分析：</a:t>
            </a:r>
            <a:r>
              <a:rPr lang="en-US" altLang="zh-CN" sz="2400" dirty="0" err="1">
                <a:latin typeface="Agency FB" panose="020B0503020202020204" pitchFamily="34" charset="0"/>
              </a:rPr>
              <a:t>WordCount</a:t>
            </a:r>
            <a:endParaRPr lang="en-US" altLang="zh-CN" sz="2400" dirty="0">
              <a:latin typeface="Agency FB" panose="020B0503020202020204" pitchFamily="34" charset="0"/>
            </a:endParaRPr>
          </a:p>
        </p:txBody>
      </p:sp>
      <p:pic>
        <p:nvPicPr>
          <p:cNvPr id="7" name="Picture 4">
            <a:extLst>
              <a:ext uri="{FF2B5EF4-FFF2-40B4-BE49-F238E27FC236}">
                <a16:creationId xmlns:a16="http://schemas.microsoft.com/office/drawing/2014/main" id="{EDEE4FA8-FF25-450D-8F15-94C71A56D8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317525"/>
            <a:ext cx="609600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a:extLst>
              <a:ext uri="{FF2B5EF4-FFF2-40B4-BE49-F238E27FC236}">
                <a16:creationId xmlns:a16="http://schemas.microsoft.com/office/drawing/2014/main" id="{66D611F0-21D5-46D0-93CC-39BFE7F1B8F2}"/>
              </a:ext>
            </a:extLst>
          </p:cNvPr>
          <p:cNvSpPr>
            <a:spLocks noChangeArrowheads="1"/>
          </p:cNvSpPr>
          <p:nvPr/>
        </p:nvSpPr>
        <p:spPr bwMode="auto">
          <a:xfrm>
            <a:off x="3582490" y="6173419"/>
            <a:ext cx="4814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用户有定义</a:t>
            </a:r>
            <a:r>
              <a:rPr lang="en-US" altLang="zh-CN" dirty="0"/>
              <a:t>Combiner</a:t>
            </a:r>
            <a:r>
              <a:rPr lang="zh-CN" altLang="en-US" dirty="0"/>
              <a:t>时的</a:t>
            </a:r>
            <a:r>
              <a:rPr lang="en-US" altLang="zh-CN" dirty="0"/>
              <a:t>Reduce</a:t>
            </a:r>
            <a:r>
              <a:rPr lang="zh-CN" altLang="en-US" dirty="0"/>
              <a:t>过程示意图 </a:t>
            </a:r>
          </a:p>
        </p:txBody>
      </p:sp>
    </p:spTree>
    <p:extLst>
      <p:ext uri="{BB962C8B-B14F-4D97-AF65-F5344CB8AC3E}">
        <p14:creationId xmlns:p14="http://schemas.microsoft.com/office/powerpoint/2010/main" val="9282746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具体应用</a:t>
            </a:r>
            <a:endParaRPr lang="en-US" altLang="zh-CN" sz="2400" dirty="0">
              <a:latin typeface="Agency FB" panose="020B0503020202020204" pitchFamily="34" charset="0"/>
            </a:endParaRPr>
          </a:p>
        </p:txBody>
      </p:sp>
      <p:sp>
        <p:nvSpPr>
          <p:cNvPr id="9" name="Rectangle 3">
            <a:extLst>
              <a:ext uri="{FF2B5EF4-FFF2-40B4-BE49-F238E27FC236}">
                <a16:creationId xmlns:a16="http://schemas.microsoft.com/office/drawing/2014/main" id="{17F40C0C-2C90-4902-9582-2B39E875B796}"/>
              </a:ext>
            </a:extLst>
          </p:cNvPr>
          <p:cNvSpPr>
            <a:spLocks noGrp="1" noChangeArrowheads="1"/>
          </p:cNvSpPr>
          <p:nvPr/>
        </p:nvSpPr>
        <p:spPr bwMode="auto">
          <a:xfrm>
            <a:off x="1981200" y="19812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Tx/>
              <a:buNone/>
            </a:pPr>
            <a:r>
              <a:rPr lang="en-US" altLang="zh-CN" sz="2400"/>
              <a:t>MapReduce</a:t>
            </a:r>
            <a:r>
              <a:rPr lang="zh-CN" altLang="en-US" sz="2400"/>
              <a:t>可以很好地应用于各种计算问题</a:t>
            </a:r>
            <a:endParaRPr lang="en-US" altLang="zh-CN" sz="2400"/>
          </a:p>
          <a:p>
            <a:r>
              <a:rPr lang="zh-CN" altLang="en-US" sz="2400"/>
              <a:t>关系代数运算（选择、投影、并、交、差、连接）</a:t>
            </a:r>
            <a:endParaRPr lang="en-US" altLang="zh-CN" sz="2400"/>
          </a:p>
          <a:p>
            <a:r>
              <a:rPr lang="zh-CN" altLang="en-US" sz="2400"/>
              <a:t>分组与聚合运算</a:t>
            </a:r>
            <a:endParaRPr lang="en-US" altLang="zh-CN" sz="2400"/>
          </a:p>
          <a:p>
            <a:r>
              <a:rPr lang="zh-CN" altLang="en-US" sz="2400"/>
              <a:t>矩阵</a:t>
            </a:r>
            <a:r>
              <a:rPr lang="en-US" altLang="zh-CN" sz="2400"/>
              <a:t>-</a:t>
            </a:r>
            <a:r>
              <a:rPr lang="zh-CN" altLang="en-US" sz="2400"/>
              <a:t>向量乘法</a:t>
            </a:r>
            <a:endParaRPr lang="en-US" altLang="zh-CN" sz="2400"/>
          </a:p>
          <a:p>
            <a:r>
              <a:rPr lang="zh-CN" altLang="en-US" sz="2400"/>
              <a:t>矩阵乘法</a:t>
            </a:r>
          </a:p>
        </p:txBody>
      </p:sp>
    </p:spTree>
    <p:extLst>
      <p:ext uri="{BB962C8B-B14F-4D97-AF65-F5344CB8AC3E}">
        <p14:creationId xmlns:p14="http://schemas.microsoft.com/office/powerpoint/2010/main" val="11392880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具体应用</a:t>
            </a:r>
            <a:endParaRPr lang="en-US" altLang="zh-CN" sz="2400" dirty="0">
              <a:latin typeface="Agency FB" panose="020B0503020202020204" pitchFamily="34" charset="0"/>
            </a:endParaRPr>
          </a:p>
        </p:txBody>
      </p:sp>
      <p:sp>
        <p:nvSpPr>
          <p:cNvPr id="10" name="Rectangle 3">
            <a:extLst>
              <a:ext uri="{FF2B5EF4-FFF2-40B4-BE49-F238E27FC236}">
                <a16:creationId xmlns:a16="http://schemas.microsoft.com/office/drawing/2014/main" id="{E30100F4-0BE5-4529-A21E-59B19EE08337}"/>
              </a:ext>
            </a:extLst>
          </p:cNvPr>
          <p:cNvSpPr>
            <a:spLocks noGrp="1" noChangeArrowheads="1"/>
          </p:cNvSpPr>
          <p:nvPr/>
        </p:nvSpPr>
        <p:spPr bwMode="auto">
          <a:xfrm>
            <a:off x="1867483" y="3588693"/>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80000"/>
              </a:lnSpc>
            </a:pPr>
            <a:r>
              <a:rPr lang="zh-CN" altLang="en-US" sz="2000"/>
              <a:t>假设有关系</a:t>
            </a:r>
            <a:r>
              <a:rPr lang="en-US" altLang="zh-CN" sz="2000"/>
              <a:t>R(A</a:t>
            </a:r>
            <a:r>
              <a:rPr lang="zh-CN" altLang="en-US" sz="2000"/>
              <a:t>，</a:t>
            </a:r>
            <a:r>
              <a:rPr lang="en-US" altLang="zh-CN" sz="2000"/>
              <a:t>B)</a:t>
            </a:r>
            <a:r>
              <a:rPr lang="zh-CN" altLang="en-US" sz="2000"/>
              <a:t>和</a:t>
            </a:r>
            <a:r>
              <a:rPr lang="en-US" altLang="zh-CN" sz="2000"/>
              <a:t>S(B,C)</a:t>
            </a:r>
            <a:r>
              <a:rPr lang="zh-CN" altLang="en-US" sz="2000"/>
              <a:t>，对二者进行自然连接操作</a:t>
            </a:r>
          </a:p>
          <a:p>
            <a:pPr>
              <a:lnSpc>
                <a:spcPct val="80000"/>
              </a:lnSpc>
            </a:pPr>
            <a:r>
              <a:rPr lang="zh-CN" altLang="en-US" sz="2000"/>
              <a:t>使用</a:t>
            </a:r>
            <a:r>
              <a:rPr lang="en-US" altLang="zh-CN" sz="2000"/>
              <a:t>Map</a:t>
            </a:r>
            <a:r>
              <a:rPr lang="zh-CN" altLang="en-US" sz="2000"/>
              <a:t>过程，把来自</a:t>
            </a:r>
            <a:r>
              <a:rPr lang="en-US" altLang="zh-CN" sz="2000"/>
              <a:t>R</a:t>
            </a:r>
            <a:r>
              <a:rPr lang="zh-CN" altLang="en-US" sz="2000"/>
              <a:t>的每个元组</a:t>
            </a:r>
            <a:r>
              <a:rPr lang="en-US" altLang="zh-CN" sz="2000"/>
              <a:t>&lt;a,b&gt;</a:t>
            </a:r>
            <a:r>
              <a:rPr lang="zh-CN" altLang="en-US" sz="2000"/>
              <a:t>转换成一个键值对</a:t>
            </a:r>
            <a:r>
              <a:rPr lang="en-US" altLang="zh-CN" sz="2000"/>
              <a:t>&lt;b, &lt;R,a&gt;&gt;</a:t>
            </a:r>
            <a:r>
              <a:rPr lang="zh-CN" altLang="en-US" sz="2000"/>
              <a:t>，其中的键就是属性</a:t>
            </a:r>
            <a:r>
              <a:rPr lang="en-US" altLang="zh-CN" sz="2000"/>
              <a:t>B</a:t>
            </a:r>
            <a:r>
              <a:rPr lang="zh-CN" altLang="en-US" sz="2000"/>
              <a:t>的值。把关系</a:t>
            </a:r>
            <a:r>
              <a:rPr lang="en-US" altLang="zh-CN" sz="2000"/>
              <a:t>R</a:t>
            </a:r>
            <a:r>
              <a:rPr lang="zh-CN" altLang="en-US" sz="2000"/>
              <a:t>包含到值中，这样做使得我们可以在</a:t>
            </a:r>
            <a:r>
              <a:rPr lang="en-US" altLang="zh-CN" sz="2000"/>
              <a:t>Reduce</a:t>
            </a:r>
            <a:r>
              <a:rPr lang="zh-CN" altLang="en-US" sz="2000"/>
              <a:t>阶段，只把那些来自</a:t>
            </a:r>
            <a:r>
              <a:rPr lang="en-US" altLang="zh-CN" sz="2000"/>
              <a:t>R</a:t>
            </a:r>
            <a:r>
              <a:rPr lang="zh-CN" altLang="en-US" sz="2000"/>
              <a:t>的元组和来自</a:t>
            </a:r>
            <a:r>
              <a:rPr lang="en-US" altLang="zh-CN" sz="2000"/>
              <a:t>S</a:t>
            </a:r>
            <a:r>
              <a:rPr lang="zh-CN" altLang="en-US" sz="2000"/>
              <a:t>的元组进行匹配。类似地，使用</a:t>
            </a:r>
            <a:r>
              <a:rPr lang="en-US" altLang="zh-CN" sz="2000"/>
              <a:t>Map</a:t>
            </a:r>
            <a:r>
              <a:rPr lang="zh-CN" altLang="en-US" sz="2000"/>
              <a:t>过程，把来自</a:t>
            </a:r>
            <a:r>
              <a:rPr lang="en-US" altLang="zh-CN" sz="2000"/>
              <a:t>S</a:t>
            </a:r>
            <a:r>
              <a:rPr lang="zh-CN" altLang="en-US" sz="2000"/>
              <a:t>的每个元组</a:t>
            </a:r>
            <a:r>
              <a:rPr lang="en-US" altLang="zh-CN" sz="2000"/>
              <a:t>&lt;b,c&gt;</a:t>
            </a:r>
            <a:r>
              <a:rPr lang="zh-CN" altLang="en-US" sz="2000"/>
              <a:t>，转换成一个键值对</a:t>
            </a:r>
            <a:r>
              <a:rPr lang="en-US" altLang="zh-CN" sz="2000"/>
              <a:t>&lt;b,&lt;S,c&gt;&gt;</a:t>
            </a:r>
            <a:endParaRPr lang="zh-CN" altLang="en-US" sz="2000"/>
          </a:p>
          <a:p>
            <a:pPr>
              <a:lnSpc>
                <a:spcPct val="80000"/>
              </a:lnSpc>
            </a:pPr>
            <a:r>
              <a:rPr lang="zh-CN" altLang="en-US" sz="2000"/>
              <a:t>所有具有相同</a:t>
            </a:r>
            <a:r>
              <a:rPr lang="en-US" altLang="zh-CN" sz="2000"/>
              <a:t>B</a:t>
            </a:r>
            <a:r>
              <a:rPr lang="zh-CN" altLang="en-US" sz="2000"/>
              <a:t>值的元组被发送到同一个</a:t>
            </a:r>
            <a:r>
              <a:rPr lang="en-US" altLang="zh-CN" sz="2000"/>
              <a:t>Reduce</a:t>
            </a:r>
            <a:r>
              <a:rPr lang="zh-CN" altLang="en-US" sz="2000"/>
              <a:t>进程中，</a:t>
            </a:r>
            <a:r>
              <a:rPr lang="en-US" altLang="zh-CN" sz="2000"/>
              <a:t>Reduce</a:t>
            </a:r>
            <a:r>
              <a:rPr lang="zh-CN" altLang="en-US" sz="2000"/>
              <a:t>进程的任务是，把来自关系</a:t>
            </a:r>
            <a:r>
              <a:rPr lang="en-US" altLang="zh-CN" sz="2000"/>
              <a:t>R</a:t>
            </a:r>
            <a:r>
              <a:rPr lang="zh-CN" altLang="en-US" sz="2000"/>
              <a:t>和</a:t>
            </a:r>
            <a:r>
              <a:rPr lang="en-US" altLang="zh-CN" sz="2000"/>
              <a:t>S</a:t>
            </a:r>
            <a:r>
              <a:rPr lang="zh-CN" altLang="en-US" sz="2000"/>
              <a:t>的、具有相同属性</a:t>
            </a:r>
            <a:r>
              <a:rPr lang="en-US" altLang="zh-CN" sz="2000"/>
              <a:t>B</a:t>
            </a:r>
            <a:r>
              <a:rPr lang="zh-CN" altLang="en-US" sz="2000"/>
              <a:t>值的元组进行合并</a:t>
            </a:r>
          </a:p>
          <a:p>
            <a:pPr>
              <a:lnSpc>
                <a:spcPct val="80000"/>
              </a:lnSpc>
            </a:pPr>
            <a:r>
              <a:rPr lang="en-US" altLang="zh-CN" sz="2000"/>
              <a:t>Reduce</a:t>
            </a:r>
            <a:r>
              <a:rPr lang="zh-CN" altLang="en-US" sz="2000"/>
              <a:t>进程的输出则是连接后的元组</a:t>
            </a:r>
            <a:r>
              <a:rPr lang="en-US" altLang="zh-CN" sz="2000"/>
              <a:t>&lt;a,b,c&gt;</a:t>
            </a:r>
            <a:r>
              <a:rPr lang="zh-CN" altLang="en-US" sz="2000"/>
              <a:t>，输出被写到一个单独的输出文件中</a:t>
            </a:r>
          </a:p>
        </p:txBody>
      </p:sp>
      <p:sp>
        <p:nvSpPr>
          <p:cNvPr id="11" name="Rectangle 4">
            <a:extLst>
              <a:ext uri="{FF2B5EF4-FFF2-40B4-BE49-F238E27FC236}">
                <a16:creationId xmlns:a16="http://schemas.microsoft.com/office/drawing/2014/main" id="{38048724-6BA3-4CA0-B0BB-4707F418B972}"/>
              </a:ext>
            </a:extLst>
          </p:cNvPr>
          <p:cNvSpPr>
            <a:spLocks noChangeArrowheads="1"/>
          </p:cNvSpPr>
          <p:nvPr/>
        </p:nvSpPr>
        <p:spPr bwMode="auto">
          <a:xfrm>
            <a:off x="1715083" y="1072506"/>
            <a:ext cx="3803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b="1"/>
              <a:t>用</a:t>
            </a:r>
            <a:r>
              <a:rPr lang="en-US" altLang="zh-CN" b="1"/>
              <a:t>MapReduce</a:t>
            </a:r>
            <a:r>
              <a:rPr lang="zh-CN" altLang="en-US" b="1"/>
              <a:t>实现关系的自然连接</a:t>
            </a:r>
          </a:p>
        </p:txBody>
      </p:sp>
      <p:pic>
        <p:nvPicPr>
          <p:cNvPr id="12" name="图片 11">
            <a:extLst>
              <a:ext uri="{FF2B5EF4-FFF2-40B4-BE49-F238E27FC236}">
                <a16:creationId xmlns:a16="http://schemas.microsoft.com/office/drawing/2014/main" id="{6A924E4D-912E-4F62-A526-33EA351D7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683" y="1455093"/>
            <a:ext cx="822960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10338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MapReduce</a:t>
            </a:r>
            <a:r>
              <a:rPr lang="zh-CN" altLang="en-US" sz="2400" dirty="0">
                <a:latin typeface="Agency FB" panose="020B0503020202020204" pitchFamily="34" charset="0"/>
              </a:rPr>
              <a:t>具体应用</a:t>
            </a:r>
            <a:endParaRPr lang="en-US" altLang="zh-CN" sz="2400" dirty="0">
              <a:latin typeface="Agency FB" panose="020B0503020202020204" pitchFamily="34" charset="0"/>
            </a:endParaRPr>
          </a:p>
        </p:txBody>
      </p:sp>
      <p:pic>
        <p:nvPicPr>
          <p:cNvPr id="8" name="Picture 6">
            <a:extLst>
              <a:ext uri="{FF2B5EF4-FFF2-40B4-BE49-F238E27FC236}">
                <a16:creationId xmlns:a16="http://schemas.microsoft.com/office/drawing/2014/main" id="{5D1C38DA-8999-4C15-B5BF-05E034D616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3152" y="1496020"/>
            <a:ext cx="73914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a:extLst>
              <a:ext uri="{FF2B5EF4-FFF2-40B4-BE49-F238E27FC236}">
                <a16:creationId xmlns:a16="http://schemas.microsoft.com/office/drawing/2014/main" id="{7E627C85-AEFC-474A-8359-2E0FB3539FCB}"/>
              </a:ext>
            </a:extLst>
          </p:cNvPr>
          <p:cNvSpPr>
            <a:spLocks noChangeArrowheads="1"/>
          </p:cNvSpPr>
          <p:nvPr/>
        </p:nvSpPr>
        <p:spPr bwMode="auto">
          <a:xfrm>
            <a:off x="2063552" y="1113433"/>
            <a:ext cx="3803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b="1"/>
              <a:t>用</a:t>
            </a:r>
            <a:r>
              <a:rPr lang="en-US" altLang="zh-CN" b="1"/>
              <a:t>MapReduce</a:t>
            </a:r>
            <a:r>
              <a:rPr lang="zh-CN" altLang="en-US" b="1"/>
              <a:t>实现关系的自然连接</a:t>
            </a:r>
          </a:p>
        </p:txBody>
      </p:sp>
    </p:spTree>
    <p:extLst>
      <p:ext uri="{BB962C8B-B14F-4D97-AF65-F5344CB8AC3E}">
        <p14:creationId xmlns:p14="http://schemas.microsoft.com/office/powerpoint/2010/main" val="30639259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816424"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AWS</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1882600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7" name="矩形 6">
            <a:extLst>
              <a:ext uri="{FF2B5EF4-FFF2-40B4-BE49-F238E27FC236}">
                <a16:creationId xmlns:a16="http://schemas.microsoft.com/office/drawing/2014/main" id="{81273346-1BE9-433E-89FC-01A5321E3DFF}"/>
              </a:ext>
            </a:extLst>
          </p:cNvPr>
          <p:cNvSpPr>
            <a:spLocks noChangeArrowheads="1"/>
          </p:cNvSpPr>
          <p:nvPr/>
        </p:nvSpPr>
        <p:spPr bwMode="auto">
          <a:xfrm>
            <a:off x="461285" y="2989148"/>
            <a:ext cx="634761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dirty="0"/>
              <a:t>Amazon Web Services</a:t>
            </a:r>
            <a:r>
              <a:rPr lang="zh-CN" altLang="en-US" dirty="0"/>
              <a:t>业务相当于紧随其后的</a:t>
            </a:r>
            <a:r>
              <a:rPr lang="en-US" altLang="zh-CN" dirty="0"/>
              <a:t>4</a:t>
            </a:r>
            <a:r>
              <a:rPr lang="zh-CN" altLang="en-US" dirty="0"/>
              <a:t>大竞争对手的总和</a:t>
            </a:r>
            <a:endParaRPr lang="en-US" altLang="zh-CN" dirty="0"/>
          </a:p>
          <a:p>
            <a:pPr eaLnBrk="1" hangingPunct="1">
              <a:buFont typeface="Arial" panose="020B0604020202020204" pitchFamily="34" charset="0"/>
              <a:buChar char="•"/>
            </a:pPr>
            <a:r>
              <a:rPr lang="zh-CN" altLang="en-US" dirty="0"/>
              <a:t>亚马逊在全球拥有</a:t>
            </a:r>
            <a:r>
              <a:rPr lang="en-US" altLang="zh-CN" dirty="0"/>
              <a:t>12</a:t>
            </a:r>
            <a:r>
              <a:rPr lang="zh-CN" altLang="en-US" dirty="0"/>
              <a:t>个区域性数据中心</a:t>
            </a:r>
            <a:endParaRPr lang="en-US" altLang="zh-CN" dirty="0"/>
          </a:p>
          <a:p>
            <a:pPr eaLnBrk="1" hangingPunct="1">
              <a:buFont typeface="Arial" panose="020B0604020202020204" pitchFamily="34" charset="0"/>
              <a:buChar char="•"/>
            </a:pPr>
            <a:r>
              <a:rPr lang="en-US" altLang="zh-CN" dirty="0"/>
              <a:t>Amazon Web Services</a:t>
            </a:r>
            <a:r>
              <a:rPr lang="zh-CN" altLang="en-US" dirty="0"/>
              <a:t>提供的多个亚马逊数据库都在与甲骨文（</a:t>
            </a:r>
            <a:r>
              <a:rPr lang="en-US" altLang="zh-CN" dirty="0"/>
              <a:t>Oracle</a:t>
            </a:r>
            <a:r>
              <a:rPr lang="zh-CN" altLang="en-US" dirty="0"/>
              <a:t>）激烈竞争，其中</a:t>
            </a:r>
            <a:r>
              <a:rPr lang="en-US" altLang="zh-CN" dirty="0"/>
              <a:t>Amazon RDS</a:t>
            </a:r>
            <a:r>
              <a:rPr lang="zh-CN" altLang="en-US" dirty="0"/>
              <a:t>有</a:t>
            </a:r>
            <a:r>
              <a:rPr lang="en-US" altLang="zh-CN" dirty="0"/>
              <a:t>10</a:t>
            </a:r>
            <a:r>
              <a:rPr lang="zh-CN" altLang="en-US" dirty="0"/>
              <a:t>万多个活跃用户</a:t>
            </a:r>
            <a:endParaRPr lang="en-US" altLang="zh-CN" dirty="0"/>
          </a:p>
          <a:p>
            <a:pPr eaLnBrk="1" hangingPunct="1">
              <a:buFont typeface="Arial" panose="020B0604020202020204" pitchFamily="34" charset="0"/>
              <a:buChar char="•"/>
            </a:pPr>
            <a:r>
              <a:rPr lang="zh-CN" altLang="en-US" dirty="0"/>
              <a:t>亚马逊数据库</a:t>
            </a:r>
            <a:r>
              <a:rPr lang="en-US" altLang="zh-CN" dirty="0"/>
              <a:t>Aurora</a:t>
            </a:r>
            <a:r>
              <a:rPr lang="zh-CN" altLang="en-US" dirty="0"/>
              <a:t>，是</a:t>
            </a:r>
            <a:r>
              <a:rPr lang="en-US" altLang="zh-CN" dirty="0"/>
              <a:t>Amazon Web Services</a:t>
            </a:r>
            <a:r>
              <a:rPr lang="zh-CN" altLang="en-US" dirty="0"/>
              <a:t>历史上增长最快的服务</a:t>
            </a:r>
            <a:endParaRPr lang="en-US" altLang="zh-CN" dirty="0"/>
          </a:p>
        </p:txBody>
      </p:sp>
      <p:sp>
        <p:nvSpPr>
          <p:cNvPr id="10" name="矩形 9">
            <a:extLst>
              <a:ext uri="{FF2B5EF4-FFF2-40B4-BE49-F238E27FC236}">
                <a16:creationId xmlns:a16="http://schemas.microsoft.com/office/drawing/2014/main" id="{26025C14-6BA3-4F85-B9DE-96483857EFA8}"/>
              </a:ext>
            </a:extLst>
          </p:cNvPr>
          <p:cNvSpPr>
            <a:spLocks noChangeArrowheads="1"/>
          </p:cNvSpPr>
          <p:nvPr/>
        </p:nvSpPr>
        <p:spPr bwMode="auto">
          <a:xfrm>
            <a:off x="461285" y="2531948"/>
            <a:ext cx="640750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dirty="0"/>
              <a:t>2016</a:t>
            </a:r>
            <a:r>
              <a:rPr lang="zh-CN" altLang="en-US" dirty="0"/>
              <a:t>年</a:t>
            </a:r>
            <a:r>
              <a:rPr lang="en-US" altLang="zh-CN" dirty="0"/>
              <a:t>3</a:t>
            </a:r>
            <a:r>
              <a:rPr lang="zh-CN" altLang="en-US" dirty="0"/>
              <a:t>月</a:t>
            </a:r>
            <a:r>
              <a:rPr lang="en-US" altLang="zh-CN" dirty="0"/>
              <a:t>14</a:t>
            </a:r>
            <a:r>
              <a:rPr lang="zh-CN" altLang="en-US" dirty="0"/>
              <a:t>日，亚马逊网络服务（</a:t>
            </a:r>
            <a:r>
              <a:rPr lang="en-US" altLang="zh-CN" dirty="0"/>
              <a:t>AWS</a:t>
            </a:r>
            <a:r>
              <a:rPr lang="zh-CN" altLang="en-US" dirty="0"/>
              <a:t>）十岁了</a:t>
            </a:r>
          </a:p>
        </p:txBody>
      </p:sp>
      <p:sp>
        <p:nvSpPr>
          <p:cNvPr id="11" name="矩形 10">
            <a:extLst>
              <a:ext uri="{FF2B5EF4-FFF2-40B4-BE49-F238E27FC236}">
                <a16:creationId xmlns:a16="http://schemas.microsoft.com/office/drawing/2014/main" id="{3BE2C466-919F-4F1F-9B94-BCC61656756F}"/>
              </a:ext>
            </a:extLst>
          </p:cNvPr>
          <p:cNvSpPr>
            <a:spLocks noChangeArrowheads="1"/>
          </p:cNvSpPr>
          <p:nvPr/>
        </p:nvSpPr>
        <p:spPr bwMode="auto">
          <a:xfrm>
            <a:off x="1185102" y="1895088"/>
            <a:ext cx="4794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solidFill>
                  <a:srgbClr val="FF0000"/>
                </a:solidFill>
              </a:rPr>
              <a:t>亚马逊云计算平台满</a:t>
            </a:r>
            <a:r>
              <a:rPr lang="en-US" altLang="zh-CN" b="1" dirty="0">
                <a:solidFill>
                  <a:srgbClr val="FF0000"/>
                </a:solidFill>
              </a:rPr>
              <a:t>10</a:t>
            </a:r>
            <a:r>
              <a:rPr lang="zh-CN" altLang="en-US" b="1" dirty="0">
                <a:solidFill>
                  <a:srgbClr val="FF0000"/>
                </a:solidFill>
              </a:rPr>
              <a:t>岁 彻底改变科技界</a:t>
            </a:r>
          </a:p>
        </p:txBody>
      </p:sp>
      <p:sp>
        <p:nvSpPr>
          <p:cNvPr id="15" name="Rectangle 15">
            <a:extLst>
              <a:ext uri="{FF2B5EF4-FFF2-40B4-BE49-F238E27FC236}">
                <a16:creationId xmlns:a16="http://schemas.microsoft.com/office/drawing/2014/main" id="{4EE628AF-E434-4651-BBC5-E35567123ED0}"/>
              </a:ext>
            </a:extLst>
          </p:cNvPr>
          <p:cNvSpPr>
            <a:spLocks noChangeArrowheads="1"/>
          </p:cNvSpPr>
          <p:nvPr/>
        </p:nvSpPr>
        <p:spPr bwMode="auto">
          <a:xfrm>
            <a:off x="7758608" y="3178820"/>
            <a:ext cx="838200" cy="381000"/>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Server</a:t>
            </a:r>
          </a:p>
        </p:txBody>
      </p:sp>
      <p:sp>
        <p:nvSpPr>
          <p:cNvPr id="16" name="Rectangle 16">
            <a:extLst>
              <a:ext uri="{FF2B5EF4-FFF2-40B4-BE49-F238E27FC236}">
                <a16:creationId xmlns:a16="http://schemas.microsoft.com/office/drawing/2014/main" id="{CC1D855A-179A-4ACB-A685-024820474B55}"/>
              </a:ext>
            </a:extLst>
          </p:cNvPr>
          <p:cNvSpPr>
            <a:spLocks noChangeArrowheads="1"/>
          </p:cNvSpPr>
          <p:nvPr/>
        </p:nvSpPr>
        <p:spPr bwMode="auto">
          <a:xfrm>
            <a:off x="8749208" y="3178820"/>
            <a:ext cx="838200" cy="3810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Storage</a:t>
            </a:r>
          </a:p>
        </p:txBody>
      </p:sp>
      <p:sp>
        <p:nvSpPr>
          <p:cNvPr id="17" name="Rectangle 17">
            <a:extLst>
              <a:ext uri="{FF2B5EF4-FFF2-40B4-BE49-F238E27FC236}">
                <a16:creationId xmlns:a16="http://schemas.microsoft.com/office/drawing/2014/main" id="{386F5883-0E5D-4965-96CF-7FEECFC519D3}"/>
              </a:ext>
            </a:extLst>
          </p:cNvPr>
          <p:cNvSpPr>
            <a:spLocks noChangeArrowheads="1"/>
          </p:cNvSpPr>
          <p:nvPr/>
        </p:nvSpPr>
        <p:spPr bwMode="auto">
          <a:xfrm>
            <a:off x="9739808" y="3178820"/>
            <a:ext cx="838200" cy="381000"/>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Server</a:t>
            </a:r>
          </a:p>
        </p:txBody>
      </p:sp>
      <p:sp>
        <p:nvSpPr>
          <p:cNvPr id="18" name="Rectangle 18">
            <a:extLst>
              <a:ext uri="{FF2B5EF4-FFF2-40B4-BE49-F238E27FC236}">
                <a16:creationId xmlns:a16="http://schemas.microsoft.com/office/drawing/2014/main" id="{A8E58651-0617-468B-B63B-1DEB37580337}"/>
              </a:ext>
            </a:extLst>
          </p:cNvPr>
          <p:cNvSpPr>
            <a:spLocks noChangeArrowheads="1"/>
          </p:cNvSpPr>
          <p:nvPr/>
        </p:nvSpPr>
        <p:spPr bwMode="auto">
          <a:xfrm>
            <a:off x="10730408" y="3178820"/>
            <a:ext cx="838200" cy="3810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Storage</a:t>
            </a:r>
          </a:p>
        </p:txBody>
      </p:sp>
      <p:sp>
        <p:nvSpPr>
          <p:cNvPr id="19" name="Rectangle 19">
            <a:extLst>
              <a:ext uri="{FF2B5EF4-FFF2-40B4-BE49-F238E27FC236}">
                <a16:creationId xmlns:a16="http://schemas.microsoft.com/office/drawing/2014/main" id="{1F03D1FB-CEF1-4E29-980E-A2D870632EBA}"/>
              </a:ext>
            </a:extLst>
          </p:cNvPr>
          <p:cNvSpPr>
            <a:spLocks noChangeArrowheads="1"/>
          </p:cNvSpPr>
          <p:nvPr/>
        </p:nvSpPr>
        <p:spPr bwMode="auto">
          <a:xfrm>
            <a:off x="7758608" y="2721620"/>
            <a:ext cx="3810000" cy="381000"/>
          </a:xfrm>
          <a:prstGeom prst="rect">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Visualization</a:t>
            </a:r>
          </a:p>
        </p:txBody>
      </p:sp>
      <p:sp>
        <p:nvSpPr>
          <p:cNvPr id="20" name="Rectangle 20">
            <a:extLst>
              <a:ext uri="{FF2B5EF4-FFF2-40B4-BE49-F238E27FC236}">
                <a16:creationId xmlns:a16="http://schemas.microsoft.com/office/drawing/2014/main" id="{996A4663-DFD5-4001-AB55-F0CFE21B3580}"/>
              </a:ext>
            </a:extLst>
          </p:cNvPr>
          <p:cNvSpPr>
            <a:spLocks noChangeArrowheads="1"/>
          </p:cNvSpPr>
          <p:nvPr/>
        </p:nvSpPr>
        <p:spPr bwMode="auto">
          <a:xfrm>
            <a:off x="7758608" y="2264420"/>
            <a:ext cx="3810000" cy="38100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Infrastructure</a:t>
            </a:r>
          </a:p>
        </p:txBody>
      </p:sp>
      <p:sp>
        <p:nvSpPr>
          <p:cNvPr id="21" name="Rectangle 21">
            <a:extLst>
              <a:ext uri="{FF2B5EF4-FFF2-40B4-BE49-F238E27FC236}">
                <a16:creationId xmlns:a16="http://schemas.microsoft.com/office/drawing/2014/main" id="{493E8795-DC74-4A19-8BEF-6D63B2F7A1C1}"/>
              </a:ext>
            </a:extLst>
          </p:cNvPr>
          <p:cNvSpPr>
            <a:spLocks noChangeArrowheads="1"/>
          </p:cNvSpPr>
          <p:nvPr/>
        </p:nvSpPr>
        <p:spPr bwMode="auto">
          <a:xfrm>
            <a:off x="7758608" y="1807220"/>
            <a:ext cx="3810000" cy="381000"/>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Platform</a:t>
            </a:r>
          </a:p>
        </p:txBody>
      </p:sp>
      <p:sp>
        <p:nvSpPr>
          <p:cNvPr id="22" name="Rectangle 22">
            <a:extLst>
              <a:ext uri="{FF2B5EF4-FFF2-40B4-BE49-F238E27FC236}">
                <a16:creationId xmlns:a16="http://schemas.microsoft.com/office/drawing/2014/main" id="{4D3B9438-3F84-4824-9511-3B2DB3DD171E}"/>
              </a:ext>
            </a:extLst>
          </p:cNvPr>
          <p:cNvSpPr>
            <a:spLocks noChangeArrowheads="1"/>
          </p:cNvSpPr>
          <p:nvPr/>
        </p:nvSpPr>
        <p:spPr bwMode="auto">
          <a:xfrm>
            <a:off x="7758608" y="1350020"/>
            <a:ext cx="3810000" cy="3810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Application</a:t>
            </a:r>
          </a:p>
        </p:txBody>
      </p:sp>
      <p:sp>
        <p:nvSpPr>
          <p:cNvPr id="23" name="Rectangle 4">
            <a:extLst>
              <a:ext uri="{FF2B5EF4-FFF2-40B4-BE49-F238E27FC236}">
                <a16:creationId xmlns:a16="http://schemas.microsoft.com/office/drawing/2014/main" id="{BBC5940C-DF26-49FA-B089-58261F661E1E}"/>
              </a:ext>
            </a:extLst>
          </p:cNvPr>
          <p:cNvSpPr>
            <a:spLocks noChangeArrowheads="1"/>
          </p:cNvSpPr>
          <p:nvPr/>
        </p:nvSpPr>
        <p:spPr bwMode="auto">
          <a:xfrm>
            <a:off x="8596808" y="5388620"/>
            <a:ext cx="2590800" cy="381000"/>
          </a:xfrm>
          <a:prstGeom prst="rect">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Infrastructure as a Service</a:t>
            </a:r>
          </a:p>
        </p:txBody>
      </p:sp>
      <p:sp>
        <p:nvSpPr>
          <p:cNvPr id="24" name="Rectangle 5">
            <a:extLst>
              <a:ext uri="{FF2B5EF4-FFF2-40B4-BE49-F238E27FC236}">
                <a16:creationId xmlns:a16="http://schemas.microsoft.com/office/drawing/2014/main" id="{35DF3B15-4195-4459-967E-57E1DEC039DC}"/>
              </a:ext>
            </a:extLst>
          </p:cNvPr>
          <p:cNvSpPr>
            <a:spLocks noChangeArrowheads="1"/>
          </p:cNvSpPr>
          <p:nvPr/>
        </p:nvSpPr>
        <p:spPr bwMode="auto">
          <a:xfrm>
            <a:off x="8596808" y="4779020"/>
            <a:ext cx="2590800" cy="381000"/>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Platform as a Service</a:t>
            </a:r>
          </a:p>
        </p:txBody>
      </p:sp>
      <p:sp>
        <p:nvSpPr>
          <p:cNvPr id="25" name="Rectangle 6">
            <a:extLst>
              <a:ext uri="{FF2B5EF4-FFF2-40B4-BE49-F238E27FC236}">
                <a16:creationId xmlns:a16="http://schemas.microsoft.com/office/drawing/2014/main" id="{03CFE76F-6720-42DC-8E21-2C9376073457}"/>
              </a:ext>
            </a:extLst>
          </p:cNvPr>
          <p:cNvSpPr>
            <a:spLocks noChangeArrowheads="1"/>
          </p:cNvSpPr>
          <p:nvPr/>
        </p:nvSpPr>
        <p:spPr bwMode="auto">
          <a:xfrm>
            <a:off x="8596808" y="4169420"/>
            <a:ext cx="2590800" cy="381000"/>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en-US" altLang="zh-CN" sz="1400" b="1"/>
              <a:t>Software as a Service</a:t>
            </a:r>
          </a:p>
        </p:txBody>
      </p:sp>
      <p:sp>
        <p:nvSpPr>
          <p:cNvPr id="26" name="Text Box 7">
            <a:extLst>
              <a:ext uri="{FF2B5EF4-FFF2-40B4-BE49-F238E27FC236}">
                <a16:creationId xmlns:a16="http://schemas.microsoft.com/office/drawing/2014/main" id="{5200FECA-9C2B-4D70-AC72-491D85F267C5}"/>
              </a:ext>
            </a:extLst>
          </p:cNvPr>
          <p:cNvSpPr txBox="1">
            <a:spLocks noChangeArrowheads="1"/>
          </p:cNvSpPr>
          <p:nvPr/>
        </p:nvSpPr>
        <p:spPr bwMode="auto">
          <a:xfrm>
            <a:off x="7849096" y="421704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en-US" altLang="zh-CN" sz="1400" b="1">
                <a:solidFill>
                  <a:srgbClr val="CC0000"/>
                </a:solidFill>
              </a:rPr>
              <a:t>SaaS</a:t>
            </a:r>
          </a:p>
        </p:txBody>
      </p:sp>
      <p:sp>
        <p:nvSpPr>
          <p:cNvPr id="27" name="Text Box 8">
            <a:extLst>
              <a:ext uri="{FF2B5EF4-FFF2-40B4-BE49-F238E27FC236}">
                <a16:creationId xmlns:a16="http://schemas.microsoft.com/office/drawing/2014/main" id="{DF4D8DD2-A140-48F4-9E75-3A15AC4738EE}"/>
              </a:ext>
            </a:extLst>
          </p:cNvPr>
          <p:cNvSpPr txBox="1">
            <a:spLocks noChangeArrowheads="1"/>
          </p:cNvSpPr>
          <p:nvPr/>
        </p:nvSpPr>
        <p:spPr bwMode="auto">
          <a:xfrm>
            <a:off x="7834808" y="485522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en-US" altLang="zh-CN" sz="1400" b="1">
                <a:solidFill>
                  <a:srgbClr val="CC0000"/>
                </a:solidFill>
              </a:rPr>
              <a:t>PaaS</a:t>
            </a:r>
          </a:p>
        </p:txBody>
      </p:sp>
      <p:sp>
        <p:nvSpPr>
          <p:cNvPr id="28" name="Text Box 9">
            <a:extLst>
              <a:ext uri="{FF2B5EF4-FFF2-40B4-BE49-F238E27FC236}">
                <a16:creationId xmlns:a16="http://schemas.microsoft.com/office/drawing/2014/main" id="{03121E08-4327-4689-908B-415747FB85A0}"/>
              </a:ext>
            </a:extLst>
          </p:cNvPr>
          <p:cNvSpPr txBox="1">
            <a:spLocks noChangeArrowheads="1"/>
          </p:cNvSpPr>
          <p:nvPr/>
        </p:nvSpPr>
        <p:spPr bwMode="auto">
          <a:xfrm>
            <a:off x="7834808" y="546482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en-US" altLang="zh-CN" sz="1400" b="1">
                <a:solidFill>
                  <a:srgbClr val="CC0000"/>
                </a:solidFill>
              </a:rPr>
              <a:t>IaaS</a:t>
            </a:r>
          </a:p>
        </p:txBody>
      </p:sp>
    </p:spTree>
    <p:extLst>
      <p:ext uri="{BB962C8B-B14F-4D97-AF65-F5344CB8AC3E}">
        <p14:creationId xmlns:p14="http://schemas.microsoft.com/office/powerpoint/2010/main" val="38608944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sp>
        <p:nvSpPr>
          <p:cNvPr id="8" name="矩形 7">
            <a:extLst>
              <a:ext uri="{FF2B5EF4-FFF2-40B4-BE49-F238E27FC236}">
                <a16:creationId xmlns:a16="http://schemas.microsoft.com/office/drawing/2014/main" id="{8183DAA4-3996-40AA-A788-B70B1FD88C1E}"/>
              </a:ext>
            </a:extLst>
          </p:cNvPr>
          <p:cNvSpPr>
            <a:spLocks noChangeArrowheads="1"/>
          </p:cNvSpPr>
          <p:nvPr/>
        </p:nvSpPr>
        <p:spPr bwMode="auto">
          <a:xfrm>
            <a:off x="5447928" y="1344021"/>
            <a:ext cx="655245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AWS Global Infrastructure(AWS</a:t>
            </a:r>
            <a:r>
              <a:rPr lang="zh-CN" altLang="en-US" b="1"/>
              <a:t>全局基础设施</a:t>
            </a:r>
            <a:r>
              <a:rPr lang="en-US" altLang="zh-CN" b="1"/>
              <a:t>)</a:t>
            </a:r>
          </a:p>
          <a:p>
            <a:pPr eaLnBrk="1" hangingPunct="1"/>
            <a:endParaRPr lang="en-US" altLang="zh-CN" b="1"/>
          </a:p>
          <a:p>
            <a:pPr eaLnBrk="1" hangingPunct="1">
              <a:buFont typeface="Arial" panose="020B0604020202020204" pitchFamily="34" charset="0"/>
              <a:buChar char="•"/>
            </a:pPr>
            <a:r>
              <a:rPr lang="zh-CN" altLang="en-US"/>
              <a:t>在全局基础设施中有</a:t>
            </a:r>
            <a:r>
              <a:rPr lang="en-US" altLang="zh-CN"/>
              <a:t>3</a:t>
            </a:r>
            <a:r>
              <a:rPr lang="zh-CN" altLang="en-US"/>
              <a:t>个很重要的概念。第一个是</a:t>
            </a:r>
            <a:r>
              <a:rPr lang="en-US" altLang="zh-CN"/>
              <a:t>Region</a:t>
            </a:r>
            <a:r>
              <a:rPr lang="zh-CN" altLang="en-US"/>
              <a:t>（区域），每个</a:t>
            </a:r>
            <a:r>
              <a:rPr lang="en-US" altLang="zh-CN"/>
              <a:t>Region</a:t>
            </a:r>
            <a:r>
              <a:rPr lang="zh-CN" altLang="en-US"/>
              <a:t>是相互独立的，自成一套云服务体系，分布在全球各地。目前全球有</a:t>
            </a:r>
            <a:r>
              <a:rPr lang="en-US" altLang="zh-CN"/>
              <a:t>10</a:t>
            </a:r>
            <a:r>
              <a:rPr lang="zh-CN" altLang="en-US"/>
              <a:t>个</a:t>
            </a:r>
            <a:r>
              <a:rPr lang="en-US" altLang="zh-CN"/>
              <a:t>Region</a:t>
            </a:r>
            <a:r>
              <a:rPr lang="zh-CN" altLang="en-US"/>
              <a:t>（比如 北京）</a:t>
            </a:r>
            <a:endParaRPr lang="en-US" altLang="zh-CN"/>
          </a:p>
          <a:p>
            <a:pPr eaLnBrk="1" hangingPunct="1">
              <a:buFont typeface="Arial" panose="020B0604020202020204" pitchFamily="34" charset="0"/>
              <a:buChar char="•"/>
            </a:pPr>
            <a:endParaRPr lang="zh-CN" altLang="en-US"/>
          </a:p>
          <a:p>
            <a:pPr eaLnBrk="1" hangingPunct="1">
              <a:buFont typeface="Arial" panose="020B0604020202020204" pitchFamily="34" charset="0"/>
              <a:buChar char="•"/>
            </a:pPr>
            <a:r>
              <a:rPr lang="zh-CN" altLang="en-US"/>
              <a:t>第二个是</a:t>
            </a:r>
            <a:r>
              <a:rPr lang="en-US" altLang="zh-CN"/>
              <a:t>Availability Zone(</a:t>
            </a:r>
            <a:r>
              <a:rPr lang="zh-CN" altLang="en-US"/>
              <a:t>可用区</a:t>
            </a:r>
            <a:r>
              <a:rPr lang="en-US" altLang="zh-CN"/>
              <a:t>)</a:t>
            </a:r>
            <a:r>
              <a:rPr lang="zh-CN" altLang="en-US"/>
              <a:t>，每个</a:t>
            </a:r>
            <a:r>
              <a:rPr lang="en-US" altLang="zh-CN"/>
              <a:t>Region</a:t>
            </a:r>
            <a:r>
              <a:rPr lang="zh-CN" altLang="en-US"/>
              <a:t>又由数个可用区组成，每个可用区可以看做一个数据中心，相互之间通过光纤连接</a:t>
            </a:r>
            <a:endParaRPr lang="en-US" altLang="zh-CN"/>
          </a:p>
          <a:p>
            <a:pPr eaLnBrk="1" hangingPunct="1">
              <a:buFont typeface="Arial" panose="020B0604020202020204" pitchFamily="34" charset="0"/>
              <a:buChar char="•"/>
            </a:pPr>
            <a:endParaRPr lang="zh-CN" altLang="en-US"/>
          </a:p>
          <a:p>
            <a:pPr eaLnBrk="1" hangingPunct="1">
              <a:buFont typeface="Arial" panose="020B0604020202020204" pitchFamily="34" charset="0"/>
              <a:buChar char="•"/>
            </a:pPr>
            <a:r>
              <a:rPr lang="zh-CN" altLang="en-US"/>
              <a:t>第三个是</a:t>
            </a:r>
            <a:r>
              <a:rPr lang="en-US" altLang="zh-CN"/>
              <a:t>Edge Locations</a:t>
            </a:r>
            <a:r>
              <a:rPr lang="zh-CN" altLang="en-US"/>
              <a:t>（边缘节点）。全球目前有</a:t>
            </a:r>
            <a:r>
              <a:rPr lang="en-US" altLang="zh-CN"/>
              <a:t>50</a:t>
            </a:r>
            <a:r>
              <a:rPr lang="zh-CN" altLang="en-US"/>
              <a:t>多个边缘节点，是一个内容分发网络（</a:t>
            </a:r>
            <a:r>
              <a:rPr lang="en-US" altLang="zh-CN"/>
              <a:t>CDN</a:t>
            </a:r>
            <a:r>
              <a:rPr lang="zh-CN" altLang="en-US"/>
              <a:t>，</a:t>
            </a:r>
            <a:r>
              <a:rPr lang="en-US" altLang="zh-CN"/>
              <a:t>Content  Distrubtion Network</a:t>
            </a:r>
            <a:r>
              <a:rPr lang="zh-CN" altLang="en-US"/>
              <a:t>），可以降低内容分发的延迟，保证终端用户获取资源的速度</a:t>
            </a:r>
          </a:p>
        </p:txBody>
      </p:sp>
      <p:pic>
        <p:nvPicPr>
          <p:cNvPr id="9" name="Picture 2">
            <a:extLst>
              <a:ext uri="{FF2B5EF4-FFF2-40B4-BE49-F238E27FC236}">
                <a16:creationId xmlns:a16="http://schemas.microsoft.com/office/drawing/2014/main" id="{750CED63-1571-4E92-9BFC-42BAB03A6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556792"/>
            <a:ext cx="3215144" cy="392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E4E67E4E-BD62-4D5C-9650-5967A1791BBD}"/>
              </a:ext>
            </a:extLst>
          </p:cNvPr>
          <p:cNvSpPr/>
          <p:nvPr/>
        </p:nvSpPr>
        <p:spPr>
          <a:xfrm>
            <a:off x="574860" y="4691843"/>
            <a:ext cx="3263675" cy="825389"/>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Tree>
    <p:extLst>
      <p:ext uri="{BB962C8B-B14F-4D97-AF65-F5344CB8AC3E}">
        <p14:creationId xmlns:p14="http://schemas.microsoft.com/office/powerpoint/2010/main" val="3066223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pic>
        <p:nvPicPr>
          <p:cNvPr id="11" name="Picture 2">
            <a:extLst>
              <a:ext uri="{FF2B5EF4-FFF2-40B4-BE49-F238E27FC236}">
                <a16:creationId xmlns:a16="http://schemas.microsoft.com/office/drawing/2014/main" id="{891B7CD8-A5E3-4C12-AA2F-29B897127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1628800"/>
            <a:ext cx="3898831" cy="397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A1C713DA-9D41-4AD7-89BE-B41DF8873C18}"/>
              </a:ext>
            </a:extLst>
          </p:cNvPr>
          <p:cNvSpPr/>
          <p:nvPr/>
        </p:nvSpPr>
        <p:spPr>
          <a:xfrm>
            <a:off x="489775" y="4005064"/>
            <a:ext cx="3888432" cy="792088"/>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3" name="矩形 12">
            <a:extLst>
              <a:ext uri="{FF2B5EF4-FFF2-40B4-BE49-F238E27FC236}">
                <a16:creationId xmlns:a16="http://schemas.microsoft.com/office/drawing/2014/main" id="{4C4ECDB0-3560-4BC2-9A65-7A6324151233}"/>
              </a:ext>
            </a:extLst>
          </p:cNvPr>
          <p:cNvSpPr>
            <a:spLocks noChangeArrowheads="1"/>
          </p:cNvSpPr>
          <p:nvPr/>
        </p:nvSpPr>
        <p:spPr bwMode="auto">
          <a:xfrm>
            <a:off x="5171760" y="1623881"/>
            <a:ext cx="639684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Networking</a:t>
            </a:r>
            <a:r>
              <a:rPr lang="zh-CN" altLang="en-US" b="1"/>
              <a:t>（网络）</a:t>
            </a:r>
            <a:endParaRPr lang="en-US" altLang="zh-CN" b="1"/>
          </a:p>
          <a:p>
            <a:pPr eaLnBrk="1" hangingPunct="1"/>
            <a:endParaRPr lang="zh-CN" altLang="en-US" b="1"/>
          </a:p>
          <a:p>
            <a:pPr eaLnBrk="1" hangingPunct="1"/>
            <a:r>
              <a:rPr lang="en-US" altLang="zh-CN"/>
              <a:t>AWS</a:t>
            </a:r>
            <a:r>
              <a:rPr lang="zh-CN" altLang="en-US"/>
              <a:t>提供的网络服务主要有：</a:t>
            </a:r>
          </a:p>
          <a:p>
            <a:pPr eaLnBrk="1" hangingPunct="1">
              <a:buFont typeface="Arial" panose="020B0604020202020204" pitchFamily="34" charset="0"/>
              <a:buChar char="•"/>
            </a:pPr>
            <a:r>
              <a:rPr lang="en-US" altLang="zh-CN"/>
              <a:t>Direct Connect</a:t>
            </a:r>
            <a:r>
              <a:rPr lang="zh-CN" altLang="en-US"/>
              <a:t>：支持企业自身的数据中心直接与</a:t>
            </a:r>
            <a:r>
              <a:rPr lang="en-US" altLang="zh-CN"/>
              <a:t>AWS</a:t>
            </a:r>
            <a:r>
              <a:rPr lang="zh-CN" altLang="en-US"/>
              <a:t>的数据中心直连，充分利用企业现有的资源</a:t>
            </a:r>
          </a:p>
          <a:p>
            <a:pPr eaLnBrk="1" hangingPunct="1">
              <a:buFont typeface="Arial" panose="020B0604020202020204" pitchFamily="34" charset="0"/>
              <a:buChar char="•"/>
            </a:pPr>
            <a:r>
              <a:rPr lang="en-US" altLang="zh-CN"/>
              <a:t>VPN Connection</a:t>
            </a:r>
            <a:r>
              <a:rPr lang="zh-CN" altLang="en-US"/>
              <a:t>：通过</a:t>
            </a:r>
            <a:r>
              <a:rPr lang="en-US" altLang="zh-CN"/>
              <a:t>VPN</a:t>
            </a:r>
            <a:r>
              <a:rPr lang="zh-CN" altLang="en-US"/>
              <a:t>连接</a:t>
            </a:r>
            <a:r>
              <a:rPr lang="en-US" altLang="zh-CN"/>
              <a:t>AWS</a:t>
            </a:r>
            <a:r>
              <a:rPr lang="zh-CN" altLang="en-US"/>
              <a:t>，保证数据的安全性</a:t>
            </a:r>
          </a:p>
          <a:p>
            <a:pPr eaLnBrk="1" hangingPunct="1">
              <a:buFont typeface="Arial" panose="020B0604020202020204" pitchFamily="34" charset="0"/>
              <a:buChar char="•"/>
            </a:pPr>
            <a:r>
              <a:rPr lang="en-US" altLang="zh-CN"/>
              <a:t>Virtual Private Cloud</a:t>
            </a:r>
            <a:r>
              <a:rPr lang="zh-CN" altLang="en-US"/>
              <a:t>： 私有云，从</a:t>
            </a:r>
            <a:r>
              <a:rPr lang="en-US" altLang="zh-CN"/>
              <a:t>AWS</a:t>
            </a:r>
            <a:r>
              <a:rPr lang="zh-CN" altLang="en-US"/>
              <a:t>云资源中分一块给你使用，进一步提高安全性</a:t>
            </a:r>
          </a:p>
          <a:p>
            <a:pPr eaLnBrk="1" hangingPunct="1">
              <a:buFont typeface="Arial" panose="020B0604020202020204" pitchFamily="34" charset="0"/>
              <a:buChar char="•"/>
            </a:pPr>
            <a:r>
              <a:rPr lang="en-US" altLang="zh-CN"/>
              <a:t>Route 53</a:t>
            </a:r>
            <a:r>
              <a:rPr lang="zh-CN" altLang="en-US"/>
              <a:t>：亚马逊提供的高可用的可伸缩的云域名解析系统。</a:t>
            </a:r>
            <a:r>
              <a:rPr lang="en-US" altLang="zh-CN"/>
              <a:t>Amazon Route 53 </a:t>
            </a:r>
            <a:r>
              <a:rPr lang="zh-CN" altLang="en-US"/>
              <a:t>高效地将用户请求连接到 </a:t>
            </a:r>
            <a:r>
              <a:rPr lang="en-US" altLang="zh-CN"/>
              <a:t>AWS </a:t>
            </a:r>
            <a:r>
              <a:rPr lang="zh-CN" altLang="en-US"/>
              <a:t>中运行的基础设施，例如 </a:t>
            </a:r>
            <a:r>
              <a:rPr lang="en-US" altLang="zh-CN"/>
              <a:t>Amazon EC2 </a:t>
            </a:r>
            <a:r>
              <a:rPr lang="zh-CN" altLang="en-US"/>
              <a:t>实例、</a:t>
            </a:r>
            <a:r>
              <a:rPr lang="en-US" altLang="zh-CN"/>
              <a:t>Elastic Load Balancing </a:t>
            </a:r>
            <a:r>
              <a:rPr lang="zh-CN" altLang="en-US"/>
              <a:t>负载均衡器或 </a:t>
            </a:r>
            <a:r>
              <a:rPr lang="en-US" altLang="zh-CN"/>
              <a:t>Amazon S3 </a:t>
            </a:r>
            <a:r>
              <a:rPr lang="zh-CN" altLang="en-US"/>
              <a:t>存储桶</a:t>
            </a:r>
          </a:p>
        </p:txBody>
      </p:sp>
    </p:spTree>
    <p:extLst>
      <p:ext uri="{BB962C8B-B14F-4D97-AF65-F5344CB8AC3E}">
        <p14:creationId xmlns:p14="http://schemas.microsoft.com/office/powerpoint/2010/main" val="27629729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sp>
        <p:nvSpPr>
          <p:cNvPr id="9" name="矩形 8">
            <a:extLst>
              <a:ext uri="{FF2B5EF4-FFF2-40B4-BE49-F238E27FC236}">
                <a16:creationId xmlns:a16="http://schemas.microsoft.com/office/drawing/2014/main" id="{30892E6B-F407-417F-9452-7D875D39A6F7}"/>
              </a:ext>
            </a:extLst>
          </p:cNvPr>
          <p:cNvSpPr>
            <a:spLocks noChangeArrowheads="1"/>
          </p:cNvSpPr>
          <p:nvPr/>
        </p:nvSpPr>
        <p:spPr bwMode="auto">
          <a:xfrm>
            <a:off x="5951984" y="1628800"/>
            <a:ext cx="561662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Compute</a:t>
            </a:r>
            <a:r>
              <a:rPr lang="zh-CN" altLang="en-US" b="1"/>
              <a:t>（计算）</a:t>
            </a:r>
            <a:endParaRPr lang="en-US" altLang="zh-CN" b="1"/>
          </a:p>
          <a:p>
            <a:pPr eaLnBrk="1" hangingPunct="1"/>
            <a:endParaRPr lang="zh-CN" altLang="en-US" b="1"/>
          </a:p>
          <a:p>
            <a:pPr eaLnBrk="1" hangingPunct="1"/>
            <a:r>
              <a:rPr lang="zh-CN" altLang="en-US"/>
              <a:t>亚马逊的计算核心，包括了众多的服务</a:t>
            </a:r>
            <a:endParaRPr lang="en-US" altLang="zh-CN"/>
          </a:p>
          <a:p>
            <a:pPr eaLnBrk="1" hangingPunct="1"/>
            <a:endParaRPr lang="zh-CN" altLang="en-US"/>
          </a:p>
          <a:p>
            <a:pPr eaLnBrk="1" hangingPunct="1">
              <a:buFont typeface="Arial" panose="020B0604020202020204" pitchFamily="34" charset="0"/>
              <a:buChar char="•"/>
            </a:pPr>
            <a:r>
              <a:rPr lang="en-US" altLang="zh-CN"/>
              <a:t>EC2</a:t>
            </a:r>
            <a:r>
              <a:rPr lang="zh-CN" altLang="en-US"/>
              <a:t>： </a:t>
            </a:r>
            <a:r>
              <a:rPr lang="en-US" altLang="zh-CN"/>
              <a:t>Elastic Compute Cloud</a:t>
            </a:r>
            <a:r>
              <a:rPr lang="zh-CN" altLang="en-US"/>
              <a:t>，亚马逊的虚拟机，支持</a:t>
            </a:r>
            <a:r>
              <a:rPr lang="en-US" altLang="zh-CN"/>
              <a:t>Windows</a:t>
            </a:r>
            <a:r>
              <a:rPr lang="zh-CN" altLang="en-US"/>
              <a:t>和</a:t>
            </a:r>
            <a:r>
              <a:rPr lang="en-US" altLang="zh-CN"/>
              <a:t>Linux</a:t>
            </a:r>
            <a:r>
              <a:rPr lang="zh-CN" altLang="en-US"/>
              <a:t>的多个版本，支持</a:t>
            </a:r>
            <a:r>
              <a:rPr lang="en-US" altLang="zh-CN"/>
              <a:t>API</a:t>
            </a:r>
            <a:r>
              <a:rPr lang="zh-CN" altLang="en-US"/>
              <a:t>创建和销毁，有多种型号可供选择，按需使用。并且有自动扩展功能</a:t>
            </a:r>
            <a:r>
              <a:rPr lang="en-US" altLang="zh-CN"/>
              <a:t>(5</a:t>
            </a:r>
            <a:r>
              <a:rPr lang="zh-CN" altLang="en-US"/>
              <a:t>分钟即可新建一个虚拟机</a:t>
            </a:r>
            <a:r>
              <a:rPr lang="en-US" altLang="zh-CN"/>
              <a:t>)</a:t>
            </a:r>
            <a:r>
              <a:rPr lang="zh-CN" altLang="en-US"/>
              <a:t>，有效解决应用程序性能问题</a:t>
            </a:r>
            <a:endParaRPr lang="en-US" altLang="zh-CN"/>
          </a:p>
          <a:p>
            <a:pPr eaLnBrk="1" hangingPunct="1">
              <a:buFont typeface="Arial" panose="020B0604020202020204" pitchFamily="34" charset="0"/>
              <a:buChar char="•"/>
            </a:pPr>
            <a:endParaRPr lang="zh-CN" altLang="en-US"/>
          </a:p>
          <a:p>
            <a:pPr eaLnBrk="1" hangingPunct="1">
              <a:buFont typeface="Arial" panose="020B0604020202020204" pitchFamily="34" charset="0"/>
              <a:buChar char="•"/>
            </a:pPr>
            <a:r>
              <a:rPr lang="en-US" altLang="zh-CN"/>
              <a:t>ELB</a:t>
            </a:r>
            <a:r>
              <a:rPr lang="zh-CN" altLang="en-US"/>
              <a:t>： </a:t>
            </a:r>
            <a:r>
              <a:rPr lang="en-US" altLang="zh-CN"/>
              <a:t>Elastic Load Balancing</a:t>
            </a:r>
            <a:r>
              <a:rPr lang="zh-CN" altLang="en-US"/>
              <a:t>， 亚马逊提供的负载均衡器，可以和</a:t>
            </a:r>
            <a:r>
              <a:rPr lang="en-US" altLang="zh-CN"/>
              <a:t>EC2</a:t>
            </a:r>
            <a:r>
              <a:rPr lang="zh-CN" altLang="en-US"/>
              <a:t>无缝配合使用，横跨多个可用区，可以自动检查实例的健康状况，自动剔除有问题的实例，保证应用程序的高可用性</a:t>
            </a:r>
          </a:p>
        </p:txBody>
      </p:sp>
      <p:pic>
        <p:nvPicPr>
          <p:cNvPr id="10" name="Picture 2">
            <a:extLst>
              <a:ext uri="{FF2B5EF4-FFF2-40B4-BE49-F238E27FC236}">
                <a16:creationId xmlns:a16="http://schemas.microsoft.com/office/drawing/2014/main" id="{044326A9-0B24-4738-BE41-BF6BDA69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3" y="1656566"/>
            <a:ext cx="4215429" cy="42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312FEF56-D4D6-47F0-AEC4-3C9ED0B7327B}"/>
              </a:ext>
            </a:extLst>
          </p:cNvPr>
          <p:cNvSpPr/>
          <p:nvPr/>
        </p:nvSpPr>
        <p:spPr>
          <a:xfrm>
            <a:off x="958407" y="3297070"/>
            <a:ext cx="1324947" cy="1011703"/>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Tree>
    <p:extLst>
      <p:ext uri="{BB962C8B-B14F-4D97-AF65-F5344CB8AC3E}">
        <p14:creationId xmlns:p14="http://schemas.microsoft.com/office/powerpoint/2010/main" val="20987923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pic>
        <p:nvPicPr>
          <p:cNvPr id="10" name="Picture 2">
            <a:extLst>
              <a:ext uri="{FF2B5EF4-FFF2-40B4-BE49-F238E27FC236}">
                <a16:creationId xmlns:a16="http://schemas.microsoft.com/office/drawing/2014/main" id="{044326A9-0B24-4738-BE41-BF6BDA69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3" y="1656566"/>
            <a:ext cx="4215429" cy="42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312FEF56-D4D6-47F0-AEC4-3C9ED0B7327B}"/>
              </a:ext>
            </a:extLst>
          </p:cNvPr>
          <p:cNvSpPr/>
          <p:nvPr/>
        </p:nvSpPr>
        <p:spPr>
          <a:xfrm>
            <a:off x="2356663" y="3297070"/>
            <a:ext cx="1324947" cy="1011703"/>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1" name="矩形 10">
            <a:extLst>
              <a:ext uri="{FF2B5EF4-FFF2-40B4-BE49-F238E27FC236}">
                <a16:creationId xmlns:a16="http://schemas.microsoft.com/office/drawing/2014/main" id="{77FAC421-26C4-4086-BD90-BF5F308D93B7}"/>
              </a:ext>
            </a:extLst>
          </p:cNvPr>
          <p:cNvSpPr>
            <a:spLocks noChangeArrowheads="1"/>
          </p:cNvSpPr>
          <p:nvPr/>
        </p:nvSpPr>
        <p:spPr bwMode="auto">
          <a:xfrm>
            <a:off x="5576270" y="1858962"/>
            <a:ext cx="62083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Storage</a:t>
            </a:r>
            <a:r>
              <a:rPr lang="zh-CN" altLang="en-US" b="1"/>
              <a:t>（存储）</a:t>
            </a:r>
            <a:endParaRPr lang="en-US" altLang="zh-CN" b="1"/>
          </a:p>
          <a:p>
            <a:pPr eaLnBrk="1" hangingPunct="1"/>
            <a:endParaRPr lang="zh-CN" altLang="en-US" b="1"/>
          </a:p>
          <a:p>
            <a:pPr eaLnBrk="1" hangingPunct="1">
              <a:buFont typeface="Arial" panose="020B0604020202020204" pitchFamily="34" charset="0"/>
              <a:buChar char="•"/>
            </a:pPr>
            <a:r>
              <a:rPr lang="en-US" altLang="zh-CN"/>
              <a:t>S3</a:t>
            </a:r>
            <a:r>
              <a:rPr lang="zh-CN" altLang="en-US"/>
              <a:t>： </a:t>
            </a:r>
            <a:r>
              <a:rPr lang="en-US" altLang="zh-CN"/>
              <a:t>Simple Storage Service</a:t>
            </a:r>
            <a:r>
              <a:rPr lang="zh-CN" altLang="en-US"/>
              <a:t>，简单存储服务，是亚马逊对外提供的对象存储服务。不限容量，单个对象大小可达</a:t>
            </a:r>
            <a:r>
              <a:rPr lang="en-US" altLang="zh-CN"/>
              <a:t>5TB</a:t>
            </a:r>
            <a:r>
              <a:rPr lang="zh-CN" altLang="en-US"/>
              <a:t>，可实现高达</a:t>
            </a:r>
            <a:r>
              <a:rPr lang="en-US" altLang="zh-CN"/>
              <a:t>99.999999999%</a:t>
            </a:r>
            <a:r>
              <a:rPr lang="zh-CN" altLang="en-US"/>
              <a:t>的可用性</a:t>
            </a:r>
          </a:p>
          <a:p>
            <a:pPr eaLnBrk="1" hangingPunct="1">
              <a:buFont typeface="Arial" panose="020B0604020202020204" pitchFamily="34" charset="0"/>
              <a:buChar char="•"/>
            </a:pPr>
            <a:r>
              <a:rPr lang="en-US" altLang="zh-CN"/>
              <a:t>EBS</a:t>
            </a:r>
            <a:r>
              <a:rPr lang="zh-CN" altLang="en-US"/>
              <a:t>： </a:t>
            </a:r>
            <a:r>
              <a:rPr lang="en-US" altLang="zh-CN"/>
              <a:t>Elastic Block Storage</a:t>
            </a:r>
            <a:r>
              <a:rPr lang="zh-CN" altLang="en-US"/>
              <a:t>，专门为</a:t>
            </a:r>
            <a:r>
              <a:rPr lang="en-US" altLang="zh-CN"/>
              <a:t>Amazon EC2 </a:t>
            </a:r>
            <a:r>
              <a:rPr lang="zh-CN" altLang="en-US"/>
              <a:t>虚拟机设计的弹性块存储服务，</a:t>
            </a:r>
            <a:r>
              <a:rPr lang="en-US" altLang="zh-CN"/>
              <a:t>Amazon EBS</a:t>
            </a:r>
            <a:r>
              <a:rPr lang="zh-CN" altLang="en-US"/>
              <a:t>可以为</a:t>
            </a:r>
            <a:r>
              <a:rPr lang="en-US" altLang="zh-CN"/>
              <a:t>Amazon EC2</a:t>
            </a:r>
            <a:r>
              <a:rPr lang="zh-CN" altLang="en-US"/>
              <a:t>的虚拟机创建卷</a:t>
            </a:r>
            <a:r>
              <a:rPr lang="en-US" altLang="zh-CN"/>
              <a:t>volumns</a:t>
            </a:r>
            <a:r>
              <a:rPr lang="zh-CN" altLang="en-US"/>
              <a:t>。</a:t>
            </a:r>
            <a:r>
              <a:rPr lang="en-US" altLang="zh-CN"/>
              <a:t> EBS</a:t>
            </a:r>
            <a:r>
              <a:rPr lang="zh-CN" altLang="en-US"/>
              <a:t>相当于一个分布式块设备，可以直接挂载在</a:t>
            </a:r>
            <a:r>
              <a:rPr lang="en-US" altLang="zh-CN"/>
              <a:t>EC2</a:t>
            </a:r>
            <a:r>
              <a:rPr lang="zh-CN" altLang="en-US"/>
              <a:t>实例上，用于替代</a:t>
            </a:r>
            <a:r>
              <a:rPr lang="en-US" altLang="zh-CN"/>
              <a:t>EC2</a:t>
            </a:r>
            <a:r>
              <a:rPr lang="zh-CN" altLang="en-US"/>
              <a:t>实例本地存储，从而增强</a:t>
            </a:r>
            <a:r>
              <a:rPr lang="en-US" altLang="zh-CN"/>
              <a:t>EC2</a:t>
            </a:r>
            <a:r>
              <a:rPr lang="zh-CN" altLang="en-US"/>
              <a:t>可靠性</a:t>
            </a:r>
          </a:p>
          <a:p>
            <a:pPr eaLnBrk="1" hangingPunct="1">
              <a:buFont typeface="Arial" panose="020B0604020202020204" pitchFamily="34" charset="0"/>
              <a:buChar char="•"/>
            </a:pPr>
            <a:r>
              <a:rPr lang="en-US" altLang="zh-CN"/>
              <a:t>Glacier</a:t>
            </a:r>
            <a:r>
              <a:rPr lang="zh-CN" altLang="en-US"/>
              <a:t>：主要用于较少使用的存储存档文件和备份文件，价格便宜量又足，安全性高</a:t>
            </a:r>
          </a:p>
        </p:txBody>
      </p:sp>
    </p:spTree>
    <p:extLst>
      <p:ext uri="{BB962C8B-B14F-4D97-AF65-F5344CB8AC3E}">
        <p14:creationId xmlns:p14="http://schemas.microsoft.com/office/powerpoint/2010/main" val="40413559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err="1">
                <a:latin typeface="Agency FB" panose="020B0503020202020204" pitchFamily="34" charset="0"/>
              </a:rPr>
              <a:t>Hbase</a:t>
            </a:r>
            <a:r>
              <a:rPr lang="zh-CN" altLang="en-US" sz="2400" dirty="0">
                <a:latin typeface="Agency FB" panose="020B0503020202020204" pitchFamily="34" charset="0"/>
              </a:rPr>
              <a:t>分布式数据库</a:t>
            </a:r>
            <a:endParaRPr lang="en-US" altLang="zh-CN" sz="2400" dirty="0">
              <a:latin typeface="Agency FB" panose="020B0503020202020204" pitchFamily="34" charset="0"/>
            </a:endParaRPr>
          </a:p>
        </p:txBody>
      </p:sp>
      <p:sp>
        <p:nvSpPr>
          <p:cNvPr id="6" name="矩形 5">
            <a:extLst>
              <a:ext uri="{FF2B5EF4-FFF2-40B4-BE49-F238E27FC236}">
                <a16:creationId xmlns:a16="http://schemas.microsoft.com/office/drawing/2014/main" id="{E69942CC-0FB9-44F0-B3A0-BBE07F5A7714}"/>
              </a:ext>
            </a:extLst>
          </p:cNvPr>
          <p:cNvSpPr>
            <a:spLocks noChangeArrowheads="1"/>
          </p:cNvSpPr>
          <p:nvPr/>
        </p:nvSpPr>
        <p:spPr bwMode="auto">
          <a:xfrm>
            <a:off x="1487488" y="1215358"/>
            <a:ext cx="476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a:t>BigTable是一个分布式存储系统</a:t>
            </a:r>
            <a:endParaRPr lang="en-US" altLang="zh-CN"/>
          </a:p>
          <a:p>
            <a:pPr eaLnBrk="1" hangingPunct="1"/>
            <a:r>
              <a:rPr lang="zh-CN" altLang="zh-CN"/>
              <a:t>BigTable</a:t>
            </a:r>
            <a:r>
              <a:rPr lang="zh-CN" altLang="en-US"/>
              <a:t>起初用于解决典型的互联网搜索问题</a:t>
            </a:r>
            <a:endParaRPr lang="en-US" altLang="zh-CN"/>
          </a:p>
          <a:p>
            <a:pPr eaLnBrk="1" hangingPunct="1"/>
            <a:endParaRPr lang="zh-CN" altLang="en-US"/>
          </a:p>
        </p:txBody>
      </p:sp>
      <p:sp>
        <p:nvSpPr>
          <p:cNvPr id="7" name="矩形 6">
            <a:extLst>
              <a:ext uri="{FF2B5EF4-FFF2-40B4-BE49-F238E27FC236}">
                <a16:creationId xmlns:a16="http://schemas.microsoft.com/office/drawing/2014/main" id="{AAAC6DAA-678E-483B-A762-0E869D59F12F}"/>
              </a:ext>
            </a:extLst>
          </p:cNvPr>
          <p:cNvSpPr>
            <a:spLocks noChangeArrowheads="1"/>
          </p:cNvSpPr>
          <p:nvPr/>
        </p:nvSpPr>
        <p:spPr bwMode="auto">
          <a:xfrm>
            <a:off x="1411288" y="2002758"/>
            <a:ext cx="800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zh-CN" altLang="en-US" b="1"/>
              <a:t>建立互联网索引</a:t>
            </a:r>
          </a:p>
          <a:p>
            <a:pPr eaLnBrk="1" hangingPunct="1"/>
            <a:r>
              <a:rPr lang="en-US" altLang="zh-CN"/>
              <a:t>1</a:t>
            </a:r>
            <a:r>
              <a:rPr lang="zh-CN" altLang="en-US"/>
              <a:t> 爬虫持续不断地抓取新页面，这些页面每页一行地存储到</a:t>
            </a:r>
            <a:r>
              <a:rPr lang="en-US" altLang="zh-CN"/>
              <a:t>BigTable</a:t>
            </a:r>
            <a:r>
              <a:rPr lang="zh-CN" altLang="en-US"/>
              <a:t>里</a:t>
            </a:r>
          </a:p>
          <a:p>
            <a:pPr eaLnBrk="1" hangingPunct="1"/>
            <a:r>
              <a:rPr lang="en-US" altLang="zh-CN"/>
              <a:t>2 MapReduce</a:t>
            </a:r>
            <a:r>
              <a:rPr lang="zh-CN" altLang="en-US"/>
              <a:t>计算作业运行在整张表上，生成索引，为网络搜索应用做准备</a:t>
            </a:r>
            <a:endParaRPr lang="en-US" altLang="zh-CN"/>
          </a:p>
          <a:p>
            <a:pPr eaLnBrk="1" hangingPunct="1"/>
            <a:endParaRPr lang="zh-CN" altLang="en-US"/>
          </a:p>
          <a:p>
            <a:pPr eaLnBrk="1" hangingPunct="1">
              <a:buFont typeface="Arial" panose="020B0604020202020204" pitchFamily="34" charset="0"/>
              <a:buChar char="•"/>
            </a:pPr>
            <a:r>
              <a:rPr lang="zh-CN" altLang="en-US" b="1"/>
              <a:t>搜索互联网</a:t>
            </a:r>
          </a:p>
          <a:p>
            <a:pPr eaLnBrk="1" hangingPunct="1"/>
            <a:r>
              <a:rPr lang="en-US" altLang="zh-CN"/>
              <a:t>3</a:t>
            </a:r>
            <a:r>
              <a:rPr lang="zh-CN" altLang="en-US"/>
              <a:t> 用户发起网络搜索请求</a:t>
            </a:r>
          </a:p>
          <a:p>
            <a:pPr eaLnBrk="1" hangingPunct="1"/>
            <a:r>
              <a:rPr lang="en-US" altLang="zh-CN"/>
              <a:t>4</a:t>
            </a:r>
            <a:r>
              <a:rPr lang="zh-CN" altLang="en-US"/>
              <a:t> 网络搜索应用查询建立好的索引，从</a:t>
            </a:r>
            <a:r>
              <a:rPr lang="en-US" altLang="zh-CN"/>
              <a:t>BigTable</a:t>
            </a:r>
            <a:r>
              <a:rPr lang="zh-CN" altLang="en-US"/>
              <a:t>得到网页</a:t>
            </a:r>
          </a:p>
          <a:p>
            <a:pPr eaLnBrk="1" hangingPunct="1"/>
            <a:r>
              <a:rPr lang="en-US" altLang="zh-CN"/>
              <a:t>5</a:t>
            </a:r>
            <a:r>
              <a:rPr lang="zh-CN" altLang="en-US"/>
              <a:t> 搜索结果提交给用户</a:t>
            </a:r>
          </a:p>
        </p:txBody>
      </p:sp>
      <p:pic>
        <p:nvPicPr>
          <p:cNvPr id="8" name="Picture 6">
            <a:extLst>
              <a:ext uri="{FF2B5EF4-FFF2-40B4-BE49-F238E27FC236}">
                <a16:creationId xmlns:a16="http://schemas.microsoft.com/office/drawing/2014/main" id="{2F121ABE-9C74-4908-A927-E3D29090C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4339558"/>
            <a:ext cx="76962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a:extLst>
              <a:ext uri="{FF2B5EF4-FFF2-40B4-BE49-F238E27FC236}">
                <a16:creationId xmlns:a16="http://schemas.microsoft.com/office/drawing/2014/main" id="{4A49CE05-1E3C-47DD-B599-F7BA2BFDB992}"/>
              </a:ext>
            </a:extLst>
          </p:cNvPr>
          <p:cNvSpPr txBox="1">
            <a:spLocks noChangeArrowheads="1"/>
          </p:cNvSpPr>
          <p:nvPr/>
        </p:nvSpPr>
        <p:spPr bwMode="auto">
          <a:xfrm>
            <a:off x="4259263" y="6092158"/>
            <a:ext cx="3146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网页在</a:t>
            </a:r>
            <a:r>
              <a:rPr lang="en-US" altLang="zh-CN"/>
              <a:t>BigTable</a:t>
            </a:r>
            <a:r>
              <a:rPr lang="zh-CN" altLang="en-US"/>
              <a:t>中的存储样例</a:t>
            </a:r>
          </a:p>
        </p:txBody>
      </p:sp>
    </p:spTree>
    <p:extLst>
      <p:ext uri="{BB962C8B-B14F-4D97-AF65-F5344CB8AC3E}">
        <p14:creationId xmlns:p14="http://schemas.microsoft.com/office/powerpoint/2010/main" val="643869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pic>
        <p:nvPicPr>
          <p:cNvPr id="10" name="Picture 2">
            <a:extLst>
              <a:ext uri="{FF2B5EF4-FFF2-40B4-BE49-F238E27FC236}">
                <a16:creationId xmlns:a16="http://schemas.microsoft.com/office/drawing/2014/main" id="{044326A9-0B24-4738-BE41-BF6BDA69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3" y="1656566"/>
            <a:ext cx="4215429" cy="42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312FEF56-D4D6-47F0-AEC4-3C9ED0B7327B}"/>
              </a:ext>
            </a:extLst>
          </p:cNvPr>
          <p:cNvSpPr/>
          <p:nvPr/>
        </p:nvSpPr>
        <p:spPr>
          <a:xfrm>
            <a:off x="3782639" y="3297070"/>
            <a:ext cx="1324947" cy="1011703"/>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9" name="矩形 8">
            <a:extLst>
              <a:ext uri="{FF2B5EF4-FFF2-40B4-BE49-F238E27FC236}">
                <a16:creationId xmlns:a16="http://schemas.microsoft.com/office/drawing/2014/main" id="{A52C2BD6-BA52-4E52-9359-E45D5817008F}"/>
              </a:ext>
            </a:extLst>
          </p:cNvPr>
          <p:cNvSpPr>
            <a:spLocks noChangeArrowheads="1"/>
          </p:cNvSpPr>
          <p:nvPr/>
        </p:nvSpPr>
        <p:spPr bwMode="auto">
          <a:xfrm>
            <a:off x="5519936" y="1656566"/>
            <a:ext cx="612068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Database</a:t>
            </a:r>
            <a:r>
              <a:rPr lang="zh-CN" altLang="en-US" b="1"/>
              <a:t>（数据库）</a:t>
            </a:r>
          </a:p>
          <a:p>
            <a:pPr eaLnBrk="1" hangingPunct="1"/>
            <a:endParaRPr lang="en-US" altLang="zh-CN"/>
          </a:p>
          <a:p>
            <a:pPr eaLnBrk="1" hangingPunct="1"/>
            <a:r>
              <a:rPr lang="zh-CN" altLang="en-US"/>
              <a:t>亚马逊提供关系型数据库和</a:t>
            </a:r>
            <a:r>
              <a:rPr lang="en-US" altLang="zh-CN"/>
              <a:t>NoSQL</a:t>
            </a:r>
            <a:r>
              <a:rPr lang="zh-CN" altLang="en-US"/>
              <a:t>数据库，以及一些</a:t>
            </a:r>
            <a:r>
              <a:rPr lang="en-US" altLang="zh-CN"/>
              <a:t>cache</a:t>
            </a:r>
            <a:r>
              <a:rPr lang="zh-CN" altLang="en-US"/>
              <a:t>等数据库服务</a:t>
            </a:r>
            <a:endParaRPr lang="en-US" altLang="zh-CN"/>
          </a:p>
          <a:p>
            <a:pPr eaLnBrk="1" hangingPunct="1"/>
            <a:endParaRPr lang="zh-CN" altLang="en-US"/>
          </a:p>
          <a:p>
            <a:pPr eaLnBrk="1" hangingPunct="1">
              <a:buFont typeface="Arial" panose="020B0604020202020204" pitchFamily="34" charset="0"/>
              <a:buChar char="•"/>
            </a:pPr>
            <a:r>
              <a:rPr lang="en-US" altLang="zh-CN"/>
              <a:t>SimpleDB</a:t>
            </a:r>
            <a:r>
              <a:rPr lang="zh-CN" altLang="en-US"/>
              <a:t>：基于云的键 </a:t>
            </a:r>
            <a:r>
              <a:rPr lang="en-US" altLang="zh-CN"/>
              <a:t>/ </a:t>
            </a:r>
            <a:r>
              <a:rPr lang="zh-CN" altLang="en-US"/>
              <a:t>值数据存储服务</a:t>
            </a:r>
            <a:endParaRPr lang="en-US" altLang="zh-CN"/>
          </a:p>
          <a:p>
            <a:pPr eaLnBrk="1" hangingPunct="1">
              <a:buFont typeface="Arial" panose="020B0604020202020204" pitchFamily="34" charset="0"/>
              <a:buChar char="•"/>
            </a:pPr>
            <a:endParaRPr lang="en-US" altLang="zh-CN"/>
          </a:p>
          <a:p>
            <a:pPr eaLnBrk="1" hangingPunct="1">
              <a:buFont typeface="Arial" panose="020B0604020202020204" pitchFamily="34" charset="0"/>
              <a:buChar char="•"/>
            </a:pPr>
            <a:r>
              <a:rPr lang="en-US" altLang="zh-CN"/>
              <a:t>DynamoDB</a:t>
            </a:r>
            <a:r>
              <a:rPr lang="zh-CN" altLang="en-US"/>
              <a:t>： </a:t>
            </a:r>
            <a:r>
              <a:rPr lang="en-US" altLang="zh-CN"/>
              <a:t>DynamoDB</a:t>
            </a:r>
            <a:r>
              <a:rPr lang="zh-CN" altLang="en-US"/>
              <a:t>是亚马逊自主研发的</a:t>
            </a:r>
            <a:r>
              <a:rPr lang="en-US" altLang="zh-CN"/>
              <a:t>No SQL</a:t>
            </a:r>
            <a:r>
              <a:rPr lang="zh-CN" altLang="en-US"/>
              <a:t>数据库，性能高，容错性强，支持分布式</a:t>
            </a:r>
          </a:p>
          <a:p>
            <a:pPr eaLnBrk="1" hangingPunct="1">
              <a:buFont typeface="Arial" panose="020B0604020202020204" pitchFamily="34" charset="0"/>
              <a:buChar char="•"/>
            </a:pPr>
            <a:endParaRPr lang="zh-CN" altLang="en-US"/>
          </a:p>
          <a:p>
            <a:pPr eaLnBrk="1" hangingPunct="1">
              <a:buFont typeface="Arial" panose="020B0604020202020204" pitchFamily="34" charset="0"/>
              <a:buChar char="•"/>
            </a:pPr>
            <a:r>
              <a:rPr lang="en-US" altLang="zh-CN"/>
              <a:t>RDS</a:t>
            </a:r>
            <a:r>
              <a:rPr lang="zh-CN" altLang="en-US"/>
              <a:t>：</a:t>
            </a:r>
            <a:r>
              <a:rPr lang="en-US" altLang="zh-CN"/>
              <a:t>Relational Database Service</a:t>
            </a:r>
            <a:r>
              <a:rPr lang="zh-CN" altLang="en-US"/>
              <a:t>，关系型数据库服务。支持</a:t>
            </a:r>
            <a:r>
              <a:rPr lang="en-US" altLang="zh-CN"/>
              <a:t>MySQL</a:t>
            </a:r>
            <a:r>
              <a:rPr lang="zh-CN" altLang="en-US"/>
              <a:t>，</a:t>
            </a:r>
            <a:r>
              <a:rPr lang="en-US" altLang="zh-CN"/>
              <a:t>SQL Server</a:t>
            </a:r>
            <a:r>
              <a:rPr lang="zh-CN" altLang="en-US"/>
              <a:t>和</a:t>
            </a:r>
            <a:r>
              <a:rPr lang="en-US" altLang="zh-CN"/>
              <a:t>Oracle</a:t>
            </a:r>
            <a:r>
              <a:rPr lang="zh-CN" altLang="en-US"/>
              <a:t>等数据库</a:t>
            </a:r>
            <a:endParaRPr lang="en-US" altLang="zh-CN"/>
          </a:p>
          <a:p>
            <a:pPr eaLnBrk="1" hangingPunct="1">
              <a:buFont typeface="Arial" panose="020B0604020202020204" pitchFamily="34" charset="0"/>
              <a:buChar char="•"/>
            </a:pPr>
            <a:endParaRPr lang="zh-CN" altLang="en-US"/>
          </a:p>
          <a:p>
            <a:pPr eaLnBrk="1" hangingPunct="1">
              <a:buFont typeface="Arial" panose="020B0604020202020204" pitchFamily="34" charset="0"/>
              <a:buChar char="•"/>
            </a:pPr>
            <a:r>
              <a:rPr lang="en-US" altLang="zh-CN"/>
              <a:t>Amazon ElastiCache</a:t>
            </a:r>
            <a:r>
              <a:rPr lang="zh-CN" altLang="en-US"/>
              <a:t>： 数据库缓存服务</a:t>
            </a:r>
            <a:endParaRPr lang="en-US" altLang="zh-CN"/>
          </a:p>
        </p:txBody>
      </p:sp>
    </p:spTree>
    <p:extLst>
      <p:ext uri="{BB962C8B-B14F-4D97-AF65-F5344CB8AC3E}">
        <p14:creationId xmlns:p14="http://schemas.microsoft.com/office/powerpoint/2010/main" val="25687847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pic>
        <p:nvPicPr>
          <p:cNvPr id="10" name="Picture 2">
            <a:extLst>
              <a:ext uri="{FF2B5EF4-FFF2-40B4-BE49-F238E27FC236}">
                <a16:creationId xmlns:a16="http://schemas.microsoft.com/office/drawing/2014/main" id="{044326A9-0B24-4738-BE41-BF6BDA69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3" y="1656566"/>
            <a:ext cx="4215429" cy="42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312FEF56-D4D6-47F0-AEC4-3C9ED0B7327B}"/>
              </a:ext>
            </a:extLst>
          </p:cNvPr>
          <p:cNvSpPr/>
          <p:nvPr/>
        </p:nvSpPr>
        <p:spPr>
          <a:xfrm>
            <a:off x="928580" y="2492896"/>
            <a:ext cx="4215429" cy="936104"/>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1" name="矩形 10">
            <a:extLst>
              <a:ext uri="{FF2B5EF4-FFF2-40B4-BE49-F238E27FC236}">
                <a16:creationId xmlns:a16="http://schemas.microsoft.com/office/drawing/2014/main" id="{D868647D-F4C3-4614-B8E4-F8A51373FB20}"/>
              </a:ext>
            </a:extLst>
          </p:cNvPr>
          <p:cNvSpPr>
            <a:spLocks noChangeArrowheads="1"/>
          </p:cNvSpPr>
          <p:nvPr/>
        </p:nvSpPr>
        <p:spPr bwMode="auto">
          <a:xfrm>
            <a:off x="5935864" y="1720840"/>
            <a:ext cx="570475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Application Service</a:t>
            </a:r>
            <a:r>
              <a:rPr lang="zh-CN" altLang="en-US" b="1"/>
              <a:t>（应用程序服务）</a:t>
            </a:r>
            <a:endParaRPr lang="en-US" altLang="zh-CN" b="1"/>
          </a:p>
          <a:p>
            <a:pPr eaLnBrk="1" hangingPunct="1"/>
            <a:endParaRPr lang="zh-CN" altLang="en-US" b="1"/>
          </a:p>
          <a:p>
            <a:pPr eaLnBrk="1" hangingPunct="1">
              <a:buFont typeface="Arial" panose="020B0604020202020204" pitchFamily="34" charset="0"/>
              <a:buChar char="•"/>
            </a:pPr>
            <a:r>
              <a:rPr lang="en-US" altLang="zh-CN"/>
              <a:t>Cloud Search: </a:t>
            </a:r>
            <a:r>
              <a:rPr lang="zh-CN" altLang="en-US"/>
              <a:t>一个弹性的搜索引擎，可用于企业级搜索</a:t>
            </a:r>
          </a:p>
          <a:p>
            <a:pPr eaLnBrk="1" hangingPunct="1">
              <a:buFont typeface="Arial" panose="020B0604020202020204" pitchFamily="34" charset="0"/>
              <a:buChar char="•"/>
            </a:pPr>
            <a:r>
              <a:rPr lang="en-US" altLang="zh-CN"/>
              <a:t>Amazon SQS</a:t>
            </a:r>
            <a:r>
              <a:rPr lang="zh-CN" altLang="en-US"/>
              <a:t>： 队列服务，存储和分发消息</a:t>
            </a:r>
          </a:p>
          <a:p>
            <a:pPr eaLnBrk="1" hangingPunct="1">
              <a:buFont typeface="Arial" panose="020B0604020202020204" pitchFamily="34" charset="0"/>
              <a:buChar char="•"/>
            </a:pPr>
            <a:r>
              <a:rPr lang="en-US" altLang="zh-CN"/>
              <a:t>Simple Workflow</a:t>
            </a:r>
            <a:r>
              <a:rPr lang="zh-CN" altLang="en-US"/>
              <a:t>：一个工作流框架</a:t>
            </a:r>
          </a:p>
          <a:p>
            <a:pPr eaLnBrk="1" hangingPunct="1">
              <a:buFont typeface="Arial" panose="020B0604020202020204" pitchFamily="34" charset="0"/>
              <a:buChar char="•"/>
            </a:pPr>
            <a:r>
              <a:rPr lang="en-US" altLang="zh-CN"/>
              <a:t>CloudFront</a:t>
            </a:r>
            <a:r>
              <a:rPr lang="zh-CN" altLang="en-US"/>
              <a:t>：世界范围的内容分发网络（</a:t>
            </a:r>
            <a:r>
              <a:rPr lang="en-US" altLang="zh-CN"/>
              <a:t>CDN</a:t>
            </a:r>
            <a:r>
              <a:rPr lang="zh-CN" altLang="en-US"/>
              <a:t>）</a:t>
            </a:r>
          </a:p>
          <a:p>
            <a:pPr eaLnBrk="1" hangingPunct="1">
              <a:buFont typeface="Arial" panose="020B0604020202020204" pitchFamily="34" charset="0"/>
              <a:buChar char="•"/>
            </a:pPr>
            <a:r>
              <a:rPr lang="en-US" altLang="zh-CN"/>
              <a:t>EMR</a:t>
            </a:r>
            <a:r>
              <a:rPr lang="zh-CN" altLang="en-US"/>
              <a:t>： </a:t>
            </a:r>
            <a:r>
              <a:rPr lang="en-US" altLang="zh-CN"/>
              <a:t>Elastic MapReduce</a:t>
            </a:r>
            <a:r>
              <a:rPr lang="zh-CN" altLang="en-US"/>
              <a:t>，一个</a:t>
            </a:r>
            <a:r>
              <a:rPr lang="en-US" altLang="zh-CN"/>
              <a:t>Hadoop</a:t>
            </a:r>
            <a:r>
              <a:rPr lang="zh-CN" altLang="en-US"/>
              <a:t>框架的实例，可用于大数据处理</a:t>
            </a:r>
          </a:p>
        </p:txBody>
      </p:sp>
    </p:spTree>
    <p:extLst>
      <p:ext uri="{BB962C8B-B14F-4D97-AF65-F5344CB8AC3E}">
        <p14:creationId xmlns:p14="http://schemas.microsoft.com/office/powerpoint/2010/main" val="24665245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30" name="矩形 29">
            <a:extLst>
              <a:ext uri="{FF2B5EF4-FFF2-40B4-BE49-F238E27FC236}">
                <a16:creationId xmlns:a16="http://schemas.microsoft.com/office/drawing/2014/main" id="{F1454033-B78E-4A41-9F21-94B1607EEEBA}"/>
              </a:ext>
            </a:extLst>
          </p:cNvPr>
          <p:cNvSpPr>
            <a:spLocks noChangeArrowheads="1"/>
          </p:cNvSpPr>
          <p:nvPr/>
        </p:nvSpPr>
        <p:spPr bwMode="auto">
          <a:xfrm>
            <a:off x="911424" y="974133"/>
            <a:ext cx="229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Amazon AWS</a:t>
            </a:r>
            <a:r>
              <a:rPr lang="zh-CN" altLang="en-US" dirty="0"/>
              <a:t>架构图</a:t>
            </a:r>
          </a:p>
        </p:txBody>
      </p:sp>
      <p:pic>
        <p:nvPicPr>
          <p:cNvPr id="10" name="Picture 2">
            <a:extLst>
              <a:ext uri="{FF2B5EF4-FFF2-40B4-BE49-F238E27FC236}">
                <a16:creationId xmlns:a16="http://schemas.microsoft.com/office/drawing/2014/main" id="{044326A9-0B24-4738-BE41-BF6BDA69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3" y="1656566"/>
            <a:ext cx="4215429" cy="42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312FEF56-D4D6-47F0-AEC4-3C9ED0B7327B}"/>
              </a:ext>
            </a:extLst>
          </p:cNvPr>
          <p:cNvSpPr/>
          <p:nvPr/>
        </p:nvSpPr>
        <p:spPr>
          <a:xfrm>
            <a:off x="914924" y="1628800"/>
            <a:ext cx="4215429" cy="936104"/>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9" name="矩形 8">
            <a:extLst>
              <a:ext uri="{FF2B5EF4-FFF2-40B4-BE49-F238E27FC236}">
                <a16:creationId xmlns:a16="http://schemas.microsoft.com/office/drawing/2014/main" id="{FE296C88-7339-49F1-9BE2-DE5929B28FFD}"/>
              </a:ext>
            </a:extLst>
          </p:cNvPr>
          <p:cNvSpPr>
            <a:spLocks noChangeArrowheads="1"/>
          </p:cNvSpPr>
          <p:nvPr/>
        </p:nvSpPr>
        <p:spPr bwMode="auto">
          <a:xfrm>
            <a:off x="5591944" y="1766245"/>
            <a:ext cx="612068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dirty="0"/>
              <a:t>Deployment &amp; Admin (</a:t>
            </a:r>
            <a:r>
              <a:rPr lang="zh-CN" altLang="en-US" b="1" dirty="0"/>
              <a:t>部署和管理</a:t>
            </a:r>
            <a:r>
              <a:rPr lang="en-US" altLang="zh-CN" b="1" dirty="0"/>
              <a:t>)</a:t>
            </a:r>
          </a:p>
          <a:p>
            <a:pPr eaLnBrk="1" hangingPunct="1"/>
            <a:endParaRPr lang="en-US" altLang="zh-CN" b="1" dirty="0"/>
          </a:p>
          <a:p>
            <a:pPr eaLnBrk="1" hangingPunct="1">
              <a:buFont typeface="Arial" panose="020B0604020202020204" pitchFamily="34" charset="0"/>
              <a:buChar char="•"/>
            </a:pPr>
            <a:r>
              <a:rPr lang="en-US" altLang="zh-CN" dirty="0"/>
              <a:t>Elastic </a:t>
            </a:r>
            <a:r>
              <a:rPr lang="en-US" altLang="zh-CN" dirty="0" err="1"/>
              <a:t>BeanStalk</a:t>
            </a:r>
            <a:r>
              <a:rPr lang="en-US" altLang="zh-CN" dirty="0"/>
              <a:t>: </a:t>
            </a:r>
            <a:r>
              <a:rPr lang="zh-CN" altLang="en-US" dirty="0"/>
              <a:t>一键式创建各种开发环境和运行时</a:t>
            </a:r>
            <a:endParaRPr lang="en-US" altLang="zh-CN" dirty="0"/>
          </a:p>
          <a:p>
            <a:pPr eaLnBrk="1" hangingPunct="1">
              <a:buFont typeface="Arial" panose="020B0604020202020204" pitchFamily="34" charset="0"/>
              <a:buChar char="•"/>
            </a:pPr>
            <a:endParaRPr lang="zh-CN" altLang="en-US" dirty="0"/>
          </a:p>
          <a:p>
            <a:pPr eaLnBrk="1" hangingPunct="1">
              <a:buFont typeface="Arial" panose="020B0604020202020204" pitchFamily="34" charset="0"/>
              <a:buChar char="•"/>
            </a:pPr>
            <a:r>
              <a:rPr lang="en-US" altLang="zh-CN" dirty="0"/>
              <a:t>CloudFormation</a:t>
            </a:r>
            <a:r>
              <a:rPr lang="zh-CN" altLang="en-US" dirty="0"/>
              <a:t>：采用</a:t>
            </a:r>
            <a:r>
              <a:rPr lang="en-US" altLang="zh-CN" dirty="0"/>
              <a:t>JSON</a:t>
            </a:r>
            <a:r>
              <a:rPr lang="zh-CN" altLang="en-US" dirty="0"/>
              <a:t>格式的模板文件来创建和管理一系列亚马逊云资源</a:t>
            </a:r>
            <a:endParaRPr lang="en-US" altLang="zh-CN" dirty="0"/>
          </a:p>
          <a:p>
            <a:pPr eaLnBrk="1" hangingPunct="1">
              <a:buFont typeface="Arial" panose="020B0604020202020204" pitchFamily="34" charset="0"/>
              <a:buChar char="•"/>
            </a:pPr>
            <a:endParaRPr lang="zh-CN" altLang="en-US" dirty="0"/>
          </a:p>
          <a:p>
            <a:pPr eaLnBrk="1" hangingPunct="1">
              <a:buFont typeface="Arial" panose="020B0604020202020204" pitchFamily="34" charset="0"/>
              <a:buChar char="•"/>
            </a:pPr>
            <a:r>
              <a:rPr lang="en-US" altLang="zh-CN" dirty="0" err="1"/>
              <a:t>OpsWorks</a:t>
            </a:r>
            <a:r>
              <a:rPr lang="zh-CN" altLang="en-US" dirty="0"/>
              <a:t>： </a:t>
            </a:r>
            <a:r>
              <a:rPr lang="en-US" altLang="zh-CN" dirty="0" err="1"/>
              <a:t>OpsWorks</a:t>
            </a:r>
            <a:r>
              <a:rPr lang="zh-CN" altLang="en-US" dirty="0"/>
              <a:t>允许用户将应用程序的部署模块化，可以实现对数据库、运行时、服务器软件等自动化设置和安装</a:t>
            </a:r>
            <a:endParaRPr lang="en-US" altLang="zh-CN" dirty="0"/>
          </a:p>
          <a:p>
            <a:pPr eaLnBrk="1" hangingPunct="1">
              <a:buFont typeface="Arial" panose="020B0604020202020204" pitchFamily="34" charset="0"/>
              <a:buChar char="•"/>
            </a:pPr>
            <a:endParaRPr lang="zh-CN" altLang="en-US" dirty="0"/>
          </a:p>
          <a:p>
            <a:pPr eaLnBrk="1" hangingPunct="1">
              <a:buFont typeface="Arial" panose="020B0604020202020204" pitchFamily="34" charset="0"/>
              <a:buChar char="•"/>
            </a:pPr>
            <a:r>
              <a:rPr lang="en-US" altLang="zh-CN" dirty="0"/>
              <a:t>IAM</a:t>
            </a:r>
            <a:r>
              <a:rPr lang="zh-CN" altLang="en-US" dirty="0"/>
              <a:t>： </a:t>
            </a:r>
            <a:r>
              <a:rPr lang="en-US" altLang="zh-CN" dirty="0"/>
              <a:t>Identity &amp; Access Management</a:t>
            </a:r>
            <a:r>
              <a:rPr lang="zh-CN" altLang="en-US" dirty="0"/>
              <a:t>，认证和访问管理服务。用户使用云服务最担心的事情之一就是安全问题。亚马逊通过</a:t>
            </a:r>
            <a:r>
              <a:rPr lang="en-US" altLang="zh-CN" dirty="0"/>
              <a:t>IAM</a:t>
            </a:r>
            <a:r>
              <a:rPr lang="zh-CN" altLang="en-US" dirty="0"/>
              <a:t>提供了立体化的安全策略，保证用户在云上的资源绝对的安全</a:t>
            </a:r>
          </a:p>
        </p:txBody>
      </p:sp>
    </p:spTree>
    <p:extLst>
      <p:ext uri="{BB962C8B-B14F-4D97-AF65-F5344CB8AC3E}">
        <p14:creationId xmlns:p14="http://schemas.microsoft.com/office/powerpoint/2010/main" val="40579547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11" name="矩形 10">
            <a:extLst>
              <a:ext uri="{FF2B5EF4-FFF2-40B4-BE49-F238E27FC236}">
                <a16:creationId xmlns:a16="http://schemas.microsoft.com/office/drawing/2014/main" id="{BF9B6879-BB23-4B2D-9719-F505D895B53D}"/>
              </a:ext>
            </a:extLst>
          </p:cNvPr>
          <p:cNvSpPr>
            <a:spLocks noChangeArrowheads="1"/>
          </p:cNvSpPr>
          <p:nvPr/>
        </p:nvSpPr>
        <p:spPr bwMode="auto">
          <a:xfrm>
            <a:off x="1981200" y="1101725"/>
            <a:ext cx="5062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总体而言，</a:t>
            </a:r>
            <a:r>
              <a:rPr lang="en-US" altLang="zh-CN"/>
              <a:t>Amazon AWS</a:t>
            </a:r>
            <a:r>
              <a:rPr lang="zh-CN" altLang="en-US"/>
              <a:t>的产品分为几个部分：</a:t>
            </a:r>
          </a:p>
        </p:txBody>
      </p:sp>
      <p:sp>
        <p:nvSpPr>
          <p:cNvPr id="12" name="矩形 11">
            <a:extLst>
              <a:ext uri="{FF2B5EF4-FFF2-40B4-BE49-F238E27FC236}">
                <a16:creationId xmlns:a16="http://schemas.microsoft.com/office/drawing/2014/main" id="{BF01A215-410C-4821-9063-94DFE123F258}"/>
              </a:ext>
            </a:extLst>
          </p:cNvPr>
          <p:cNvSpPr>
            <a:spLocks noChangeArrowheads="1"/>
          </p:cNvSpPr>
          <p:nvPr/>
        </p:nvSpPr>
        <p:spPr bwMode="auto">
          <a:xfrm>
            <a:off x="1905000" y="1509713"/>
            <a:ext cx="83820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zh-CN" altLang="en-US" b="1"/>
              <a:t>计算类</a:t>
            </a:r>
            <a:endParaRPr lang="en-US" altLang="zh-CN" b="1"/>
          </a:p>
          <a:p>
            <a:pPr lvl="1" eaLnBrk="1" hangingPunct="1">
              <a:buFont typeface="Arial" panose="020B0604020202020204" pitchFamily="34" charset="0"/>
              <a:buChar char="•"/>
            </a:pPr>
            <a:r>
              <a:rPr lang="zh-CN" altLang="en-US"/>
              <a:t>弹性计算云</a:t>
            </a:r>
            <a:r>
              <a:rPr lang="en-US" altLang="zh-CN"/>
              <a:t>EC2</a:t>
            </a:r>
            <a:r>
              <a:rPr lang="zh-CN" altLang="en-US"/>
              <a:t>：</a:t>
            </a:r>
            <a:r>
              <a:rPr lang="en-US" altLang="zh-CN"/>
              <a:t>EC2</a:t>
            </a:r>
            <a:r>
              <a:rPr lang="zh-CN" altLang="en-US"/>
              <a:t>提供了云中的虚拟机</a:t>
            </a:r>
            <a:endParaRPr lang="en-US" altLang="zh-CN"/>
          </a:p>
          <a:p>
            <a:pPr lvl="1" eaLnBrk="1" hangingPunct="1">
              <a:buFont typeface="Arial" panose="020B0604020202020204" pitchFamily="34" charset="0"/>
              <a:buChar char="•"/>
            </a:pPr>
            <a:r>
              <a:rPr lang="zh-CN" altLang="en-US"/>
              <a:t>弹性</a:t>
            </a:r>
            <a:r>
              <a:rPr lang="en-US" altLang="zh-CN"/>
              <a:t>MapReduce</a:t>
            </a:r>
            <a:r>
              <a:rPr lang="zh-CN" altLang="en-US"/>
              <a:t>：将</a:t>
            </a:r>
            <a:r>
              <a:rPr lang="en-US" altLang="zh-CN"/>
              <a:t>Hadoop MapReduce</a:t>
            </a:r>
            <a:r>
              <a:rPr lang="zh-CN" altLang="en-US"/>
              <a:t>搬到云环境中，大量</a:t>
            </a:r>
            <a:r>
              <a:rPr lang="en-US" altLang="zh-CN"/>
              <a:t>EC2</a:t>
            </a:r>
            <a:r>
              <a:rPr lang="zh-CN" altLang="en-US"/>
              <a:t>实例动态地成为执行大规模</a:t>
            </a:r>
            <a:r>
              <a:rPr lang="en-US" altLang="zh-CN"/>
              <a:t>MapReduce</a:t>
            </a:r>
            <a:r>
              <a:rPr lang="zh-CN" altLang="en-US"/>
              <a:t>计算任务的工作机</a:t>
            </a:r>
          </a:p>
          <a:p>
            <a:pPr eaLnBrk="1" hangingPunct="1">
              <a:buFont typeface="Arial" panose="020B0604020202020204" pitchFamily="34" charset="0"/>
              <a:buChar char="•"/>
            </a:pPr>
            <a:r>
              <a:rPr lang="zh-CN" altLang="en-US" b="1"/>
              <a:t>存储类</a:t>
            </a:r>
            <a:endParaRPr lang="en-US" altLang="zh-CN" b="1"/>
          </a:p>
          <a:p>
            <a:pPr lvl="1" eaLnBrk="1" hangingPunct="1">
              <a:buFont typeface="Arial" panose="020B0604020202020204" pitchFamily="34" charset="0"/>
              <a:buChar char="•"/>
            </a:pPr>
            <a:r>
              <a:rPr lang="zh-CN" altLang="en-US"/>
              <a:t>弹性块存储</a:t>
            </a:r>
            <a:r>
              <a:rPr lang="en-US" altLang="zh-CN"/>
              <a:t>EBS</a:t>
            </a:r>
          </a:p>
          <a:p>
            <a:pPr lvl="1" eaLnBrk="1" hangingPunct="1">
              <a:buFont typeface="Arial" panose="020B0604020202020204" pitchFamily="34" charset="0"/>
              <a:buChar char="•"/>
            </a:pPr>
            <a:r>
              <a:rPr lang="zh-CN" altLang="en-US"/>
              <a:t>简单消息存储</a:t>
            </a:r>
            <a:r>
              <a:rPr lang="en-US" altLang="zh-CN"/>
              <a:t>SQS</a:t>
            </a:r>
          </a:p>
          <a:p>
            <a:pPr lvl="1" eaLnBrk="1" hangingPunct="1">
              <a:buFont typeface="Arial" panose="020B0604020202020204" pitchFamily="34" charset="0"/>
              <a:buChar char="•"/>
            </a:pPr>
            <a:r>
              <a:rPr lang="en-US" altLang="zh-CN"/>
              <a:t>Blob</a:t>
            </a:r>
            <a:r>
              <a:rPr lang="zh-CN" altLang="en-US"/>
              <a:t>对象存储</a:t>
            </a:r>
            <a:r>
              <a:rPr lang="en-US" altLang="zh-CN"/>
              <a:t>S3</a:t>
            </a:r>
          </a:p>
          <a:p>
            <a:pPr lvl="1" eaLnBrk="1" hangingPunct="1">
              <a:buFont typeface="Arial" panose="020B0604020202020204" pitchFamily="34" charset="0"/>
              <a:buChar char="•"/>
            </a:pPr>
            <a:r>
              <a:rPr lang="en-US" altLang="zh-CN"/>
              <a:t>NoSQL</a:t>
            </a:r>
            <a:r>
              <a:rPr lang="zh-CN" altLang="en-US"/>
              <a:t>型数据库：</a:t>
            </a:r>
            <a:r>
              <a:rPr lang="en-US" altLang="zh-CN"/>
              <a:t>SimpleDB</a:t>
            </a:r>
            <a:r>
              <a:rPr lang="zh-CN" altLang="en-US"/>
              <a:t>和</a:t>
            </a:r>
            <a:r>
              <a:rPr lang="en-US" altLang="zh-CN"/>
              <a:t>DynamoDB</a:t>
            </a:r>
          </a:p>
          <a:p>
            <a:pPr lvl="1" eaLnBrk="1" hangingPunct="1">
              <a:buFont typeface="Arial" panose="020B0604020202020204" pitchFamily="34" charset="0"/>
              <a:buChar char="•"/>
            </a:pPr>
            <a:r>
              <a:rPr lang="zh-CN" altLang="en-US"/>
              <a:t>关系数据库</a:t>
            </a:r>
            <a:r>
              <a:rPr lang="en-US" altLang="zh-CN"/>
              <a:t>RDS</a:t>
            </a:r>
          </a:p>
          <a:p>
            <a:pPr eaLnBrk="1" hangingPunct="1">
              <a:buFont typeface="Arial" panose="020B0604020202020204" pitchFamily="34" charset="0"/>
              <a:buChar char="•"/>
            </a:pPr>
            <a:r>
              <a:rPr lang="zh-CN" altLang="en-US" b="1"/>
              <a:t>工具支持</a:t>
            </a:r>
            <a:endParaRPr lang="en-US" altLang="zh-CN" b="1"/>
          </a:p>
          <a:p>
            <a:pPr lvl="1" eaLnBrk="1" hangingPunct="1">
              <a:buFont typeface="Arial" panose="020B0604020202020204" pitchFamily="34" charset="0"/>
              <a:buChar char="•"/>
            </a:pPr>
            <a:r>
              <a:rPr lang="en-US" altLang="zh-CN"/>
              <a:t>AWS</a:t>
            </a:r>
            <a:r>
              <a:rPr lang="zh-CN" altLang="en-US"/>
              <a:t>支持多种开发语言，提供</a:t>
            </a:r>
            <a:r>
              <a:rPr lang="en-US" altLang="zh-CN"/>
              <a:t>Java</a:t>
            </a:r>
            <a:r>
              <a:rPr lang="zh-CN" altLang="en-US"/>
              <a:t>、</a:t>
            </a:r>
            <a:r>
              <a:rPr lang="en-US" altLang="zh-CN"/>
              <a:t>Rupy</a:t>
            </a:r>
            <a:r>
              <a:rPr lang="zh-CN" altLang="en-US"/>
              <a:t>、</a:t>
            </a:r>
            <a:r>
              <a:rPr lang="en-US" altLang="zh-CN"/>
              <a:t>Python</a:t>
            </a:r>
            <a:r>
              <a:rPr lang="zh-CN" altLang="en-US"/>
              <a:t>、</a:t>
            </a:r>
            <a:r>
              <a:rPr lang="en-US" altLang="zh-CN"/>
              <a:t>PHP</a:t>
            </a:r>
            <a:r>
              <a:rPr lang="zh-CN" altLang="en-US"/>
              <a:t>、</a:t>
            </a:r>
            <a:r>
              <a:rPr lang="en-US" altLang="zh-CN"/>
              <a:t>Windows &amp;.NET </a:t>
            </a:r>
            <a:r>
              <a:rPr lang="zh-CN" altLang="en-US"/>
              <a:t>以及</a:t>
            </a:r>
            <a:r>
              <a:rPr lang="en-US" altLang="zh-CN"/>
              <a:t>Android</a:t>
            </a:r>
            <a:r>
              <a:rPr lang="zh-CN" altLang="en-US"/>
              <a:t>和</a:t>
            </a:r>
            <a:r>
              <a:rPr lang="en-US" altLang="zh-CN"/>
              <a:t>iOS</a:t>
            </a:r>
            <a:r>
              <a:rPr lang="zh-CN" altLang="en-US"/>
              <a:t>的工具集</a:t>
            </a:r>
            <a:endParaRPr lang="en-US" altLang="zh-CN"/>
          </a:p>
          <a:p>
            <a:pPr lvl="1" eaLnBrk="1" hangingPunct="1">
              <a:buFont typeface="Arial" panose="020B0604020202020204" pitchFamily="34" charset="0"/>
              <a:buChar char="•"/>
            </a:pPr>
            <a:r>
              <a:rPr lang="zh-CN" altLang="en-US"/>
              <a:t>工具集中包含各种语言的</a:t>
            </a:r>
            <a:r>
              <a:rPr lang="en-US" altLang="zh-CN"/>
              <a:t>SDK</a:t>
            </a:r>
            <a:r>
              <a:rPr lang="zh-CN" altLang="en-US"/>
              <a:t>，程序自动部署以及各种管理工具</a:t>
            </a:r>
            <a:endParaRPr lang="en-US" altLang="zh-CN"/>
          </a:p>
          <a:p>
            <a:pPr lvl="1" eaLnBrk="1" hangingPunct="1">
              <a:buFont typeface="Arial" panose="020B0604020202020204" pitchFamily="34" charset="0"/>
              <a:buChar char="•"/>
            </a:pPr>
            <a:r>
              <a:rPr lang="en-US" altLang="zh-CN"/>
              <a:t>AWS</a:t>
            </a:r>
            <a:r>
              <a:rPr lang="zh-CN" altLang="en-US"/>
              <a:t>通过</a:t>
            </a:r>
            <a:r>
              <a:rPr lang="en-US" altLang="zh-CN"/>
              <a:t>CloudWatch</a:t>
            </a:r>
            <a:r>
              <a:rPr lang="zh-CN" altLang="en-US"/>
              <a:t>系统提供丰富的监控功能</a:t>
            </a:r>
          </a:p>
        </p:txBody>
      </p:sp>
    </p:spTree>
    <p:extLst>
      <p:ext uri="{BB962C8B-B14F-4D97-AF65-F5344CB8AC3E}">
        <p14:creationId xmlns:p14="http://schemas.microsoft.com/office/powerpoint/2010/main" val="28934753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pic>
        <p:nvPicPr>
          <p:cNvPr id="7" name="Picture 2">
            <a:extLst>
              <a:ext uri="{FF2B5EF4-FFF2-40B4-BE49-F238E27FC236}">
                <a16:creationId xmlns:a16="http://schemas.microsoft.com/office/drawing/2014/main" id="{509B35E2-FBEB-4AF2-9726-B3916A2A0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2" y="1628800"/>
            <a:ext cx="61436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B998287-BAA9-4DE6-BF17-E598468FF705}"/>
              </a:ext>
            </a:extLst>
          </p:cNvPr>
          <p:cNvSpPr txBox="1">
            <a:spLocks noChangeArrowheads="1"/>
          </p:cNvSpPr>
          <p:nvPr/>
        </p:nvSpPr>
        <p:spPr bwMode="auto">
          <a:xfrm>
            <a:off x="1937792" y="1247800"/>
            <a:ext cx="2060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Amazon EC2</a:t>
            </a:r>
            <a:r>
              <a:rPr lang="zh-CN" altLang="en-US" b="1"/>
              <a:t>架构</a:t>
            </a:r>
          </a:p>
        </p:txBody>
      </p:sp>
      <p:sp>
        <p:nvSpPr>
          <p:cNvPr id="9" name="矩形 8">
            <a:extLst>
              <a:ext uri="{FF2B5EF4-FFF2-40B4-BE49-F238E27FC236}">
                <a16:creationId xmlns:a16="http://schemas.microsoft.com/office/drawing/2014/main" id="{89747261-1FFF-4D6C-855E-C8F4113C26DE}"/>
              </a:ext>
            </a:extLst>
          </p:cNvPr>
          <p:cNvSpPr>
            <a:spLocks noChangeArrowheads="1"/>
          </p:cNvSpPr>
          <p:nvPr/>
        </p:nvSpPr>
        <p:spPr bwMode="auto">
          <a:xfrm>
            <a:off x="1861592" y="1781200"/>
            <a:ext cx="2514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a:t>相比传统的虚拟机托管，</a:t>
            </a:r>
            <a:r>
              <a:rPr lang="en-US" altLang="zh-CN"/>
              <a:t>EC2</a:t>
            </a:r>
            <a:r>
              <a:rPr lang="zh-CN" altLang="zh-CN"/>
              <a:t>的最大特点是允许用户根据需求动态调整运行的实例类型和数量，实现按需付费</a:t>
            </a:r>
            <a:endParaRPr lang="en-US" altLang="zh-CN"/>
          </a:p>
          <a:p>
            <a:pPr eaLnBrk="1" hangingPunct="1"/>
            <a:endParaRPr lang="en-US" altLang="zh-CN"/>
          </a:p>
          <a:p>
            <a:pPr eaLnBrk="1" hangingPunct="1"/>
            <a:r>
              <a:rPr lang="en-US" altLang="zh-CN"/>
              <a:t>Amazon EC2</a:t>
            </a:r>
            <a:r>
              <a:rPr lang="zh-CN" altLang="zh-CN"/>
              <a:t>平台主要包含如下部分：</a:t>
            </a:r>
            <a:endParaRPr lang="en-US" altLang="zh-CN"/>
          </a:p>
          <a:p>
            <a:pPr eaLnBrk="1" hangingPunct="1">
              <a:buFont typeface="Arial" panose="020B0604020202020204" pitchFamily="34" charset="0"/>
              <a:buChar char="•"/>
            </a:pPr>
            <a:r>
              <a:rPr lang="en-US" altLang="zh-CN"/>
              <a:t>EC2</a:t>
            </a:r>
            <a:r>
              <a:rPr lang="zh-CN" altLang="zh-CN"/>
              <a:t>实例</a:t>
            </a:r>
            <a:r>
              <a:rPr lang="zh-CN" altLang="en-US"/>
              <a:t>（</a:t>
            </a:r>
            <a:r>
              <a:rPr lang="en-US" altLang="zh-CN"/>
              <a:t>AMI</a:t>
            </a:r>
            <a:r>
              <a:rPr lang="zh-CN" altLang="en-US"/>
              <a:t>）</a:t>
            </a:r>
            <a:endParaRPr lang="en-US" altLang="zh-CN"/>
          </a:p>
          <a:p>
            <a:pPr eaLnBrk="1" hangingPunct="1">
              <a:buFont typeface="Arial" panose="020B0604020202020204" pitchFamily="34" charset="0"/>
              <a:buChar char="•"/>
            </a:pPr>
            <a:r>
              <a:rPr lang="zh-CN" altLang="zh-CN"/>
              <a:t>弹性块存储</a:t>
            </a:r>
            <a:endParaRPr lang="en-US" altLang="zh-CN"/>
          </a:p>
          <a:p>
            <a:pPr eaLnBrk="1" hangingPunct="1">
              <a:buFont typeface="Arial" panose="020B0604020202020204" pitchFamily="34" charset="0"/>
              <a:buChar char="•"/>
            </a:pPr>
            <a:r>
              <a:rPr lang="zh-CN" altLang="zh-CN"/>
              <a:t>弹性负载均衡</a:t>
            </a:r>
            <a:r>
              <a:rPr lang="zh-CN" altLang="en-US"/>
              <a:t>（自动缩放）</a:t>
            </a:r>
          </a:p>
        </p:txBody>
      </p:sp>
    </p:spTree>
    <p:extLst>
      <p:ext uri="{BB962C8B-B14F-4D97-AF65-F5344CB8AC3E}">
        <p14:creationId xmlns:p14="http://schemas.microsoft.com/office/powerpoint/2010/main" val="1649399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10" name="矩形 9">
            <a:extLst>
              <a:ext uri="{FF2B5EF4-FFF2-40B4-BE49-F238E27FC236}">
                <a16:creationId xmlns:a16="http://schemas.microsoft.com/office/drawing/2014/main" id="{B2BBD910-F1D1-4838-B0EC-48BD6177E00A}"/>
              </a:ext>
            </a:extLst>
          </p:cNvPr>
          <p:cNvSpPr>
            <a:spLocks noChangeArrowheads="1"/>
          </p:cNvSpPr>
          <p:nvPr/>
        </p:nvSpPr>
        <p:spPr bwMode="auto">
          <a:xfrm>
            <a:off x="2095500" y="1175792"/>
            <a:ext cx="1098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t>EC2</a:t>
            </a:r>
            <a:r>
              <a:rPr lang="zh-CN" altLang="en-US" b="1"/>
              <a:t>存储</a:t>
            </a:r>
          </a:p>
        </p:txBody>
      </p:sp>
      <p:pic>
        <p:nvPicPr>
          <p:cNvPr id="11" name="Picture 2">
            <a:extLst>
              <a:ext uri="{FF2B5EF4-FFF2-40B4-BE49-F238E27FC236}">
                <a16:creationId xmlns:a16="http://schemas.microsoft.com/office/drawing/2014/main" id="{4BF6A85E-49E1-435A-A1AC-C895FDD15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3385592"/>
            <a:ext cx="79692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6E80313D-96AD-46FC-BBDF-22D830487ED2}"/>
              </a:ext>
            </a:extLst>
          </p:cNvPr>
          <p:cNvSpPr>
            <a:spLocks noChangeArrowheads="1"/>
          </p:cNvSpPr>
          <p:nvPr/>
        </p:nvSpPr>
        <p:spPr bwMode="auto">
          <a:xfrm>
            <a:off x="2171700" y="1556792"/>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a:t>EC2</a:t>
            </a:r>
            <a:r>
              <a:rPr lang="zh-CN" altLang="zh-CN"/>
              <a:t>本地存储是实例自带的磁盘空间，但它并不是持久的，也就是说这个实例所在的节点出现故障时，相应的磁盘空间也会随之清空</a:t>
            </a:r>
            <a:endParaRPr lang="en-US" altLang="zh-CN"/>
          </a:p>
          <a:p>
            <a:pPr eaLnBrk="1" hangingPunct="1">
              <a:buFont typeface="Arial" panose="020B0604020202020204" pitchFamily="34" charset="0"/>
              <a:buChar char="•"/>
            </a:pPr>
            <a:r>
              <a:rPr lang="zh-CN" altLang="zh-CN"/>
              <a:t>为了解决本地存储不可靠问题，</a:t>
            </a:r>
            <a:r>
              <a:rPr lang="en-US" altLang="zh-CN"/>
              <a:t>EC2</a:t>
            </a:r>
            <a:r>
              <a:rPr lang="zh-CN" altLang="zh-CN"/>
              <a:t>推出了</a:t>
            </a:r>
            <a:r>
              <a:rPr lang="en-US" altLang="zh-CN"/>
              <a:t>EBS</a:t>
            </a:r>
          </a:p>
          <a:p>
            <a:pPr eaLnBrk="1" hangingPunct="1">
              <a:buFont typeface="Arial" panose="020B0604020202020204" pitchFamily="34" charset="0"/>
              <a:buChar char="•"/>
            </a:pPr>
            <a:r>
              <a:rPr lang="en-US" altLang="zh-CN"/>
              <a:t>EBS</a:t>
            </a:r>
            <a:r>
              <a:rPr lang="zh-CN" altLang="zh-CN"/>
              <a:t>通过卷来组织数据，每个</a:t>
            </a:r>
            <a:r>
              <a:rPr lang="en-US" altLang="zh-CN"/>
              <a:t>EBS</a:t>
            </a:r>
            <a:r>
              <a:rPr lang="zh-CN" altLang="zh-CN"/>
              <a:t>卷只能挂载到一个</a:t>
            </a:r>
            <a:r>
              <a:rPr lang="en-US" altLang="zh-CN"/>
              <a:t>EC2</a:t>
            </a:r>
            <a:r>
              <a:rPr lang="zh-CN" altLang="zh-CN"/>
              <a:t>实例</a:t>
            </a:r>
            <a:endParaRPr lang="en-US" altLang="zh-CN"/>
          </a:p>
          <a:p>
            <a:pPr eaLnBrk="1" hangingPunct="1">
              <a:buFont typeface="Arial" panose="020B0604020202020204" pitchFamily="34" charset="0"/>
              <a:buChar char="•"/>
            </a:pPr>
            <a:r>
              <a:rPr lang="en-US" altLang="zh-CN"/>
              <a:t>EBS</a:t>
            </a:r>
            <a:r>
              <a:rPr lang="zh-CN" altLang="zh-CN"/>
              <a:t>卷并不与实例绑定，而是与用户帐号绑定</a:t>
            </a:r>
            <a:endParaRPr lang="zh-CN" altLang="en-US"/>
          </a:p>
        </p:txBody>
      </p:sp>
    </p:spTree>
    <p:extLst>
      <p:ext uri="{BB962C8B-B14F-4D97-AF65-F5344CB8AC3E}">
        <p14:creationId xmlns:p14="http://schemas.microsoft.com/office/powerpoint/2010/main" val="2275538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pic>
        <p:nvPicPr>
          <p:cNvPr id="8" name="table">
            <a:extLst>
              <a:ext uri="{FF2B5EF4-FFF2-40B4-BE49-F238E27FC236}">
                <a16:creationId xmlns:a16="http://schemas.microsoft.com/office/drawing/2014/main" id="{EF6124F3-19E1-4F7E-97EF-11DEEED467D6}"/>
              </a:ext>
            </a:extLst>
          </p:cNvPr>
          <p:cNvPicPr>
            <a:picLocks noChangeAspect="1"/>
          </p:cNvPicPr>
          <p:nvPr/>
        </p:nvPicPr>
        <p:blipFill>
          <a:blip r:embed="rId3"/>
          <a:stretch>
            <a:fillRect/>
          </a:stretch>
        </p:blipFill>
        <p:spPr>
          <a:xfrm>
            <a:off x="1905000" y="2160412"/>
            <a:ext cx="8382000" cy="3070576"/>
          </a:xfrm>
          <a:prstGeom prst="rect">
            <a:avLst/>
          </a:prstGeom>
        </p:spPr>
      </p:pic>
      <p:sp>
        <p:nvSpPr>
          <p:cNvPr id="9" name="TextBox 4">
            <a:extLst>
              <a:ext uri="{FF2B5EF4-FFF2-40B4-BE49-F238E27FC236}">
                <a16:creationId xmlns:a16="http://schemas.microsoft.com/office/drawing/2014/main" id="{B6D87932-EDC9-45FA-A925-433DB647ED98}"/>
              </a:ext>
            </a:extLst>
          </p:cNvPr>
          <p:cNvSpPr txBox="1">
            <a:spLocks noChangeArrowheads="1"/>
          </p:cNvSpPr>
          <p:nvPr/>
        </p:nvSpPr>
        <p:spPr bwMode="auto">
          <a:xfrm>
            <a:off x="4114800" y="1627012"/>
            <a:ext cx="3622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400"/>
              <a:t>Amazon S3</a:t>
            </a:r>
            <a:r>
              <a:rPr lang="zh-CN" altLang="en-US" sz="2400"/>
              <a:t>和</a:t>
            </a:r>
            <a:r>
              <a:rPr lang="en-US" altLang="zh-CN" sz="2400"/>
              <a:t>EBS</a:t>
            </a:r>
            <a:r>
              <a:rPr lang="zh-CN" altLang="en-US" sz="2400"/>
              <a:t>的区别</a:t>
            </a:r>
          </a:p>
        </p:txBody>
      </p:sp>
    </p:spTree>
    <p:extLst>
      <p:ext uri="{BB962C8B-B14F-4D97-AF65-F5344CB8AC3E}">
        <p14:creationId xmlns:p14="http://schemas.microsoft.com/office/powerpoint/2010/main" val="37285753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7" name="矩形 6">
            <a:extLst>
              <a:ext uri="{FF2B5EF4-FFF2-40B4-BE49-F238E27FC236}">
                <a16:creationId xmlns:a16="http://schemas.microsoft.com/office/drawing/2014/main" id="{C7B5A17E-A94B-4066-B84B-C00E8E0CC329}"/>
              </a:ext>
            </a:extLst>
          </p:cNvPr>
          <p:cNvSpPr>
            <a:spLocks noChangeArrowheads="1"/>
          </p:cNvSpPr>
          <p:nvPr/>
        </p:nvSpPr>
        <p:spPr bwMode="auto">
          <a:xfrm>
            <a:off x="2209800" y="2309018"/>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在</a:t>
            </a:r>
            <a:r>
              <a:rPr lang="en-US" altLang="zh-CN"/>
              <a:t>EC2</a:t>
            </a:r>
            <a:r>
              <a:rPr lang="zh-CN" altLang="en-US"/>
              <a:t>中创建虚拟机实例时，会提示选择镜像（</a:t>
            </a:r>
            <a:r>
              <a:rPr lang="en-US" altLang="zh-CN"/>
              <a:t>Images</a:t>
            </a:r>
            <a:r>
              <a:rPr lang="zh-CN" altLang="en-US"/>
              <a:t>）的类型：</a:t>
            </a:r>
          </a:p>
        </p:txBody>
      </p:sp>
      <p:sp>
        <p:nvSpPr>
          <p:cNvPr id="10" name="矩形 9">
            <a:extLst>
              <a:ext uri="{FF2B5EF4-FFF2-40B4-BE49-F238E27FC236}">
                <a16:creationId xmlns:a16="http://schemas.microsoft.com/office/drawing/2014/main" id="{3BD21728-B49A-48AF-846C-CC43ABF510E7}"/>
              </a:ext>
            </a:extLst>
          </p:cNvPr>
          <p:cNvSpPr>
            <a:spLocks noChangeArrowheads="1"/>
          </p:cNvSpPr>
          <p:nvPr/>
        </p:nvSpPr>
        <p:spPr bwMode="auto">
          <a:xfrm>
            <a:off x="2209800" y="3071018"/>
            <a:ext cx="7696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b="1"/>
              <a:t>S3-Hosted images</a:t>
            </a:r>
            <a:r>
              <a:rPr lang="zh-CN" altLang="en-US"/>
              <a:t>：镜像需从</a:t>
            </a:r>
            <a:r>
              <a:rPr lang="en-US" altLang="zh-CN"/>
              <a:t>S3</a:t>
            </a:r>
            <a:r>
              <a:rPr lang="zh-CN" altLang="en-US"/>
              <a:t>存储中拷贝到</a:t>
            </a:r>
            <a:r>
              <a:rPr lang="en-US" altLang="zh-CN"/>
              <a:t>EC2</a:t>
            </a:r>
            <a:r>
              <a:rPr lang="zh-CN" altLang="en-US"/>
              <a:t>实例的本地存储。完成虚拟机镜像拷贝后启动</a:t>
            </a:r>
            <a:r>
              <a:rPr lang="en-US" altLang="zh-CN"/>
              <a:t>EC2</a:t>
            </a:r>
            <a:r>
              <a:rPr lang="zh-CN" altLang="en-US"/>
              <a:t>实例</a:t>
            </a:r>
            <a:endParaRPr lang="en-US" altLang="zh-CN"/>
          </a:p>
          <a:p>
            <a:pPr eaLnBrk="1" hangingPunct="1">
              <a:buFont typeface="Arial" panose="020B0604020202020204" pitchFamily="34" charset="0"/>
              <a:buChar char="•"/>
            </a:pPr>
            <a:endParaRPr lang="zh-CN" altLang="en-US"/>
          </a:p>
          <a:p>
            <a:pPr eaLnBrk="1" hangingPunct="1">
              <a:buFont typeface="Arial" panose="020B0604020202020204" pitchFamily="34" charset="0"/>
              <a:buChar char="•"/>
            </a:pPr>
            <a:r>
              <a:rPr lang="en-US" altLang="zh-CN" b="1"/>
              <a:t>EBS-backed images</a:t>
            </a:r>
            <a:r>
              <a:rPr lang="en-US" altLang="zh-CN"/>
              <a:t>:</a:t>
            </a:r>
            <a:r>
              <a:rPr lang="zh-CN" altLang="en-US"/>
              <a:t>虚拟机启动要快得多，当关闭虚拟机后，虚拟机的数据还在</a:t>
            </a:r>
            <a:r>
              <a:rPr lang="en-US" altLang="zh-CN"/>
              <a:t>EBS</a:t>
            </a:r>
            <a:r>
              <a:rPr lang="zh-CN" altLang="en-US"/>
              <a:t>上</a:t>
            </a:r>
          </a:p>
        </p:txBody>
      </p:sp>
    </p:spTree>
    <p:extLst>
      <p:ext uri="{BB962C8B-B14F-4D97-AF65-F5344CB8AC3E}">
        <p14:creationId xmlns:p14="http://schemas.microsoft.com/office/powerpoint/2010/main" val="11346221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8" name="矩形 7">
            <a:extLst>
              <a:ext uri="{FF2B5EF4-FFF2-40B4-BE49-F238E27FC236}">
                <a16:creationId xmlns:a16="http://schemas.microsoft.com/office/drawing/2014/main" id="{E663357A-2DE8-49BB-AAEF-A40E51CC3E82}"/>
              </a:ext>
            </a:extLst>
          </p:cNvPr>
          <p:cNvSpPr>
            <a:spLocks noChangeArrowheads="1"/>
          </p:cNvSpPr>
          <p:nvPr/>
        </p:nvSpPr>
        <p:spPr bwMode="auto">
          <a:xfrm>
            <a:off x="2095500" y="1707356"/>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云平台负责根据客户的需求（并发数、吞吐量、数据存储空间等）来弹性地分配资源，然后将不用的资源收回</a:t>
            </a:r>
          </a:p>
        </p:txBody>
      </p:sp>
      <p:pic>
        <p:nvPicPr>
          <p:cNvPr id="9" name="Picture 2">
            <a:extLst>
              <a:ext uri="{FF2B5EF4-FFF2-40B4-BE49-F238E27FC236}">
                <a16:creationId xmlns:a16="http://schemas.microsoft.com/office/drawing/2014/main" id="{E76EFB45-91BC-4E72-823B-A542C002B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545556"/>
            <a:ext cx="6324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9AC5406A-125F-4D2A-93D2-06B4CFF33E88}"/>
              </a:ext>
            </a:extLst>
          </p:cNvPr>
          <p:cNvSpPr>
            <a:spLocks noChangeArrowheads="1"/>
          </p:cNvSpPr>
          <p:nvPr/>
        </p:nvSpPr>
        <p:spPr bwMode="auto">
          <a:xfrm>
            <a:off x="3916363" y="3383756"/>
            <a:ext cx="3676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a:t>Amazon AWS</a:t>
            </a:r>
            <a:r>
              <a:rPr lang="zh-CN" altLang="en-US"/>
              <a:t>云管理平台运行过程</a:t>
            </a:r>
          </a:p>
        </p:txBody>
      </p:sp>
      <p:sp>
        <p:nvSpPr>
          <p:cNvPr id="12" name="矩形 11">
            <a:extLst>
              <a:ext uri="{FF2B5EF4-FFF2-40B4-BE49-F238E27FC236}">
                <a16:creationId xmlns:a16="http://schemas.microsoft.com/office/drawing/2014/main" id="{FC8AD259-3FF0-4274-8EA3-92CB4F5D689E}"/>
              </a:ext>
            </a:extLst>
          </p:cNvPr>
          <p:cNvSpPr>
            <a:spLocks noChangeArrowheads="1"/>
          </p:cNvSpPr>
          <p:nvPr/>
        </p:nvSpPr>
        <p:spPr bwMode="auto">
          <a:xfrm>
            <a:off x="2171700" y="3917156"/>
            <a:ext cx="79248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任何一个</a:t>
            </a:r>
            <a:r>
              <a:rPr lang="en-US" altLang="zh-CN"/>
              <a:t>SaaS</a:t>
            </a:r>
            <a:r>
              <a:rPr lang="zh-CN" altLang="en-US"/>
              <a:t>在提供服务的时候，云平台都会通过</a:t>
            </a:r>
            <a:r>
              <a:rPr lang="en-US" altLang="zh-CN"/>
              <a:t>4</a:t>
            </a:r>
            <a:r>
              <a:rPr lang="zh-CN" altLang="en-US"/>
              <a:t>个阶段对服务进行资源的分配及调整：</a:t>
            </a:r>
            <a:br>
              <a:rPr lang="zh-CN" altLang="en-US"/>
            </a:br>
            <a:r>
              <a:rPr lang="zh-CN" altLang="en-US"/>
              <a:t>　　</a:t>
            </a:r>
            <a:r>
              <a:rPr lang="en-US" altLang="zh-CN"/>
              <a:t>1.    </a:t>
            </a:r>
            <a:r>
              <a:rPr lang="zh-CN" altLang="en-US"/>
              <a:t>首先启动服务，当有客户进行服务操作时，云平台会启动服务</a:t>
            </a:r>
            <a:br>
              <a:rPr lang="zh-CN" altLang="en-US"/>
            </a:br>
            <a:r>
              <a:rPr lang="zh-CN" altLang="en-US"/>
              <a:t>　　</a:t>
            </a:r>
            <a:r>
              <a:rPr lang="en-US" altLang="zh-CN"/>
              <a:t>2.    </a:t>
            </a:r>
            <a:r>
              <a:rPr lang="zh-CN" altLang="en-US"/>
              <a:t>启动后监控服务的需求情况</a:t>
            </a:r>
            <a:br>
              <a:rPr lang="zh-CN" altLang="en-US"/>
            </a:br>
            <a:r>
              <a:rPr lang="zh-CN" altLang="en-US"/>
              <a:t>　　</a:t>
            </a:r>
            <a:r>
              <a:rPr lang="en-US" altLang="zh-CN"/>
              <a:t>3.    </a:t>
            </a:r>
            <a:r>
              <a:rPr lang="zh-CN" altLang="en-US"/>
              <a:t>当无人访问时，停止服务</a:t>
            </a:r>
            <a:br>
              <a:rPr lang="zh-CN" altLang="en-US"/>
            </a:br>
            <a:r>
              <a:rPr lang="zh-CN" altLang="en-US"/>
              <a:t>　　</a:t>
            </a:r>
            <a:r>
              <a:rPr lang="en-US" altLang="zh-CN"/>
              <a:t>4.    </a:t>
            </a:r>
            <a:r>
              <a:rPr lang="zh-CN" altLang="en-US"/>
              <a:t>回收不被使用的资源</a:t>
            </a:r>
          </a:p>
        </p:txBody>
      </p:sp>
      <p:sp>
        <p:nvSpPr>
          <p:cNvPr id="13" name="TextBox 6">
            <a:extLst>
              <a:ext uri="{FF2B5EF4-FFF2-40B4-BE49-F238E27FC236}">
                <a16:creationId xmlns:a16="http://schemas.microsoft.com/office/drawing/2014/main" id="{49FB97C1-AA2D-462B-B0C8-D3CE98B4451C}"/>
              </a:ext>
            </a:extLst>
          </p:cNvPr>
          <p:cNvSpPr txBox="1">
            <a:spLocks noChangeArrowheads="1"/>
          </p:cNvSpPr>
          <p:nvPr/>
        </p:nvSpPr>
        <p:spPr bwMode="auto">
          <a:xfrm>
            <a:off x="2144713" y="1186656"/>
            <a:ext cx="1855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b="1">
                <a:solidFill>
                  <a:srgbClr val="FF0000"/>
                </a:solidFill>
              </a:rPr>
              <a:t>AWS</a:t>
            </a:r>
            <a:r>
              <a:rPr lang="zh-CN" altLang="en-US" b="1">
                <a:solidFill>
                  <a:srgbClr val="FF0000"/>
                </a:solidFill>
              </a:rPr>
              <a:t>云管理平台</a:t>
            </a:r>
          </a:p>
        </p:txBody>
      </p:sp>
    </p:spTree>
    <p:extLst>
      <p:ext uri="{BB962C8B-B14F-4D97-AF65-F5344CB8AC3E}">
        <p14:creationId xmlns:p14="http://schemas.microsoft.com/office/powerpoint/2010/main" val="39141352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05474"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940529" cy="461665"/>
          </a:xfrm>
          <a:prstGeom prst="rect">
            <a:avLst/>
          </a:prstGeom>
          <a:noFill/>
        </p:spPr>
        <p:txBody>
          <a:bodyPr wrap="square" rtlCol="0">
            <a:spAutoFit/>
          </a:bodyPr>
          <a:lstStyle/>
          <a:p>
            <a:r>
              <a:rPr lang="en-US" altLang="zh-CN" sz="2400" dirty="0">
                <a:latin typeface="Agency FB" panose="020B0503020202020204" pitchFamily="34" charset="0"/>
              </a:rPr>
              <a:t>Amazon AWS</a:t>
            </a:r>
          </a:p>
        </p:txBody>
      </p:sp>
      <p:sp>
        <p:nvSpPr>
          <p:cNvPr id="10" name="矩形 9">
            <a:extLst>
              <a:ext uri="{FF2B5EF4-FFF2-40B4-BE49-F238E27FC236}">
                <a16:creationId xmlns:a16="http://schemas.microsoft.com/office/drawing/2014/main" id="{AC899C17-D455-4BBC-B328-FBC95B28CB39}"/>
              </a:ext>
            </a:extLst>
          </p:cNvPr>
          <p:cNvSpPr>
            <a:spLocks noChangeArrowheads="1"/>
          </p:cNvSpPr>
          <p:nvPr/>
        </p:nvSpPr>
        <p:spPr bwMode="auto">
          <a:xfrm>
            <a:off x="1658888" y="1464295"/>
            <a:ext cx="35052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600"/>
              <a:t>一个典型的</a:t>
            </a:r>
            <a:r>
              <a:rPr lang="en-US" altLang="zh-CN" sz="1600"/>
              <a:t>Hadoop</a:t>
            </a:r>
            <a:r>
              <a:rPr lang="zh-CN" altLang="en-US" sz="1600"/>
              <a:t>作业执行时，</a:t>
            </a:r>
            <a:r>
              <a:rPr lang="en-US" altLang="zh-CN" sz="1600"/>
              <a:t>AWS</a:t>
            </a:r>
            <a:r>
              <a:rPr lang="zh-CN" altLang="en-US" sz="1600"/>
              <a:t>具体的操作流程：</a:t>
            </a:r>
            <a:endParaRPr lang="en-US" altLang="zh-CN" sz="1600"/>
          </a:p>
          <a:p>
            <a:pPr eaLnBrk="1" hangingPunct="1">
              <a:buFont typeface="Arial" panose="020B0604020202020204" pitchFamily="34" charset="0"/>
              <a:buChar char="•"/>
            </a:pPr>
            <a:r>
              <a:rPr lang="zh-CN" altLang="en-US" sz="1600"/>
              <a:t>消息平台首先发送服务启动的命令给启动控制器，由启动控制器首先将启动信息放在</a:t>
            </a:r>
            <a:r>
              <a:rPr lang="en-US" altLang="zh-CN" sz="1600"/>
              <a:t>SimpleDB</a:t>
            </a:r>
            <a:r>
              <a:rPr lang="zh-CN" altLang="en-US" sz="1600"/>
              <a:t>的缓冲区里</a:t>
            </a:r>
            <a:endParaRPr lang="en-US" altLang="zh-CN" sz="1600"/>
          </a:p>
          <a:p>
            <a:pPr eaLnBrk="1" hangingPunct="1">
              <a:buFont typeface="Arial" panose="020B0604020202020204" pitchFamily="34" charset="0"/>
              <a:buChar char="•"/>
            </a:pPr>
            <a:r>
              <a:rPr lang="zh-CN" altLang="en-US" sz="1600"/>
              <a:t>分配</a:t>
            </a:r>
            <a:r>
              <a:rPr lang="en-US" altLang="zh-CN" sz="1600"/>
              <a:t>EC2</a:t>
            </a:r>
            <a:r>
              <a:rPr lang="zh-CN" altLang="en-US" sz="1600"/>
              <a:t>的计算资源，启动</a:t>
            </a:r>
            <a:r>
              <a:rPr lang="en-US" altLang="zh-CN" sz="1600"/>
              <a:t>Hadoop</a:t>
            </a:r>
            <a:r>
              <a:rPr lang="zh-CN" altLang="en-US" sz="1600"/>
              <a:t>等操作，将计算数据从</a:t>
            </a:r>
            <a:r>
              <a:rPr lang="en-US" altLang="zh-CN" sz="1600"/>
              <a:t>S3</a:t>
            </a:r>
            <a:r>
              <a:rPr lang="zh-CN" altLang="en-US" sz="1600"/>
              <a:t>中导入</a:t>
            </a:r>
            <a:r>
              <a:rPr lang="en-US" altLang="zh-CN" sz="1600"/>
              <a:t>EC2, </a:t>
            </a:r>
            <a:r>
              <a:rPr lang="zh-CN" altLang="en-US" sz="1600"/>
              <a:t>开始进行计算和分析</a:t>
            </a:r>
            <a:endParaRPr lang="en-US" altLang="zh-CN" sz="1600"/>
          </a:p>
          <a:p>
            <a:pPr eaLnBrk="1" hangingPunct="1">
              <a:buFont typeface="Arial" panose="020B0604020202020204" pitchFamily="34" charset="0"/>
              <a:buChar char="•"/>
            </a:pPr>
            <a:r>
              <a:rPr lang="zh-CN" altLang="en-US" sz="1600"/>
              <a:t>监控控制器接收到监控信息后，对应用中所有的资源和错误进行监控，更新</a:t>
            </a:r>
            <a:r>
              <a:rPr lang="en-US" altLang="zh-CN" sz="1600"/>
              <a:t>SimpleDB</a:t>
            </a:r>
            <a:r>
              <a:rPr lang="zh-CN" altLang="en-US" sz="1600"/>
              <a:t>的缓冲区中的状态，并且根据用户的需要随时增减资源（计算节点和存储节点）</a:t>
            </a:r>
            <a:endParaRPr lang="en-US" altLang="zh-CN" sz="1600"/>
          </a:p>
          <a:p>
            <a:pPr eaLnBrk="1" hangingPunct="1">
              <a:buFont typeface="Arial" panose="020B0604020202020204" pitchFamily="34" charset="0"/>
              <a:buChar char="•"/>
            </a:pPr>
            <a:r>
              <a:rPr lang="zh-CN" altLang="en-US" sz="1600"/>
              <a:t>关闭控制器在收到关闭消息后，会停止</a:t>
            </a:r>
            <a:r>
              <a:rPr lang="en-US" altLang="zh-CN" sz="1600"/>
              <a:t>EC2</a:t>
            </a:r>
            <a:r>
              <a:rPr lang="zh-CN" altLang="en-US" sz="1600"/>
              <a:t>、</a:t>
            </a:r>
            <a:r>
              <a:rPr lang="en-US" altLang="zh-CN" sz="1600"/>
              <a:t>Hadoop</a:t>
            </a:r>
            <a:r>
              <a:rPr lang="zh-CN" altLang="en-US" sz="1600"/>
              <a:t>等资源，将运算结果放入</a:t>
            </a:r>
            <a:r>
              <a:rPr lang="en-US" altLang="zh-CN" sz="1600"/>
              <a:t>S3</a:t>
            </a:r>
            <a:r>
              <a:rPr lang="zh-CN" altLang="en-US" sz="1600"/>
              <a:t>或者客户指定的存储目标，并发消息给结算控制器</a:t>
            </a:r>
          </a:p>
        </p:txBody>
      </p:sp>
      <p:pic>
        <p:nvPicPr>
          <p:cNvPr id="14" name="Picture 2">
            <a:extLst>
              <a:ext uri="{FF2B5EF4-FFF2-40B4-BE49-F238E27FC236}">
                <a16:creationId xmlns:a16="http://schemas.microsoft.com/office/drawing/2014/main" id="{599CD554-A896-4EF4-80C2-D97BFA211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1388095"/>
            <a:ext cx="5410200"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82019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err="1">
                <a:latin typeface="Agency FB" panose="020B0503020202020204" pitchFamily="34" charset="0"/>
              </a:rPr>
              <a:t>Hbase</a:t>
            </a:r>
            <a:r>
              <a:rPr lang="zh-CN" altLang="en-US" sz="2400" dirty="0">
                <a:latin typeface="Agency FB" panose="020B0503020202020204" pitchFamily="34" charset="0"/>
              </a:rPr>
              <a:t>分布式数据库</a:t>
            </a:r>
            <a:endParaRPr lang="en-US" altLang="zh-CN" sz="2400" dirty="0">
              <a:latin typeface="Agency FB" panose="020B0503020202020204" pitchFamily="34" charset="0"/>
            </a:endParaRPr>
          </a:p>
        </p:txBody>
      </p:sp>
      <p:sp>
        <p:nvSpPr>
          <p:cNvPr id="10" name="Rectangle 4">
            <a:extLst>
              <a:ext uri="{FF2B5EF4-FFF2-40B4-BE49-F238E27FC236}">
                <a16:creationId xmlns:a16="http://schemas.microsoft.com/office/drawing/2014/main" id="{A58F9BC9-C912-49DB-91A1-9EF3467E1B04}"/>
              </a:ext>
            </a:extLst>
          </p:cNvPr>
          <p:cNvSpPr>
            <a:spLocks noChangeArrowheads="1"/>
          </p:cNvSpPr>
          <p:nvPr/>
        </p:nvSpPr>
        <p:spPr bwMode="auto">
          <a:xfrm>
            <a:off x="1728787" y="1344212"/>
            <a:ext cx="87344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a:t>HBase</a:t>
            </a:r>
            <a:r>
              <a:rPr lang="zh-CN" altLang="en-US"/>
              <a:t>是一个高可靠、高性能、面向列、可伸缩的分布式数据库，是谷歌</a:t>
            </a:r>
            <a:r>
              <a:rPr lang="en-US" altLang="zh-CN"/>
              <a:t>BigTable</a:t>
            </a:r>
            <a:r>
              <a:rPr lang="zh-CN" altLang="en-US"/>
              <a:t>的开源实现，主要用来存储非结构化和半结构化的松散数据。</a:t>
            </a:r>
            <a:r>
              <a:rPr lang="en-US" altLang="zh-CN"/>
              <a:t>HBase</a:t>
            </a:r>
            <a:r>
              <a:rPr lang="zh-CN" altLang="en-US"/>
              <a:t>的目标是处理非常庞大的表，可以通过水平扩展的方式，利用廉价计算机集群处理由超过</a:t>
            </a:r>
            <a:r>
              <a:rPr lang="en-US" altLang="zh-CN"/>
              <a:t>10</a:t>
            </a:r>
            <a:r>
              <a:rPr lang="zh-CN" altLang="en-US"/>
              <a:t>亿行数据和数百万列元素组成的数据表 </a:t>
            </a:r>
          </a:p>
        </p:txBody>
      </p:sp>
      <p:pic>
        <p:nvPicPr>
          <p:cNvPr id="11" name="Picture 7">
            <a:extLst>
              <a:ext uri="{FF2B5EF4-FFF2-40B4-BE49-F238E27FC236}">
                <a16:creationId xmlns:a16="http://schemas.microsoft.com/office/drawing/2014/main" id="{76C6D401-E9D4-494D-9921-F889137BB0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92" y="2708920"/>
            <a:ext cx="63246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a:extLst>
              <a:ext uri="{FF2B5EF4-FFF2-40B4-BE49-F238E27FC236}">
                <a16:creationId xmlns:a16="http://schemas.microsoft.com/office/drawing/2014/main" id="{02C5035B-571F-40A4-9BC7-97AD6BCBD34F}"/>
              </a:ext>
            </a:extLst>
          </p:cNvPr>
          <p:cNvSpPr>
            <a:spLocks noChangeArrowheads="1"/>
          </p:cNvSpPr>
          <p:nvPr/>
        </p:nvSpPr>
        <p:spPr bwMode="auto">
          <a:xfrm>
            <a:off x="1097883" y="6387012"/>
            <a:ext cx="47500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dirty="0"/>
              <a:t>Hadoop</a:t>
            </a:r>
            <a:r>
              <a:rPr lang="zh-CN" altLang="en-US" dirty="0"/>
              <a:t>生态系统中</a:t>
            </a:r>
            <a:r>
              <a:rPr lang="en-US" altLang="zh-CN" dirty="0"/>
              <a:t>HBase</a:t>
            </a:r>
            <a:r>
              <a:rPr lang="zh-CN" altLang="en-US" dirty="0"/>
              <a:t>与其他部分的关系 </a:t>
            </a:r>
          </a:p>
        </p:txBody>
      </p:sp>
      <p:sp>
        <p:nvSpPr>
          <p:cNvPr id="13" name="Rectangle 5">
            <a:extLst>
              <a:ext uri="{FF2B5EF4-FFF2-40B4-BE49-F238E27FC236}">
                <a16:creationId xmlns:a16="http://schemas.microsoft.com/office/drawing/2014/main" id="{4380399E-94EE-4BE8-B6B8-C292C2EE2BEE}"/>
              </a:ext>
            </a:extLst>
          </p:cNvPr>
          <p:cNvSpPr>
            <a:spLocks noChangeArrowheads="1"/>
          </p:cNvSpPr>
          <p:nvPr/>
        </p:nvSpPr>
        <p:spPr bwMode="auto">
          <a:xfrm>
            <a:off x="7488781" y="5669605"/>
            <a:ext cx="43698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dirty="0">
                <a:latin typeface="Times New Roman" panose="02020603050405020304" pitchFamily="18" charset="0"/>
                <a:cs typeface="Times New Roman" panose="02020603050405020304" pitchFamily="18" charset="0"/>
              </a:rPr>
              <a:t>HBase</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BigTable</a:t>
            </a:r>
            <a:r>
              <a:rPr lang="zh-CN" altLang="en-US" sz="2000" dirty="0">
                <a:latin typeface="Times New Roman" panose="02020603050405020304" pitchFamily="18" charset="0"/>
                <a:cs typeface="Times New Roman" panose="02020603050405020304" pitchFamily="18" charset="0"/>
              </a:rPr>
              <a:t>的底层技术对应关系</a:t>
            </a:r>
            <a:endParaRPr lang="zh-CN" altLang="en-US" sz="2000" dirty="0"/>
          </a:p>
        </p:txBody>
      </p:sp>
      <p:pic>
        <p:nvPicPr>
          <p:cNvPr id="14" name="table">
            <a:extLst>
              <a:ext uri="{FF2B5EF4-FFF2-40B4-BE49-F238E27FC236}">
                <a16:creationId xmlns:a16="http://schemas.microsoft.com/office/drawing/2014/main" id="{65BAF8FF-1823-4058-9205-DF0EF8A2EB48}"/>
              </a:ext>
            </a:extLst>
          </p:cNvPr>
          <p:cNvPicPr>
            <a:picLocks noChangeAspect="1"/>
          </p:cNvPicPr>
          <p:nvPr/>
        </p:nvPicPr>
        <p:blipFill>
          <a:blip r:embed="rId4"/>
          <a:stretch>
            <a:fillRect/>
          </a:stretch>
        </p:blipFill>
        <p:spPr>
          <a:xfrm>
            <a:off x="6848767" y="3204239"/>
            <a:ext cx="5410200" cy="2194456"/>
          </a:xfrm>
          <a:prstGeom prst="rect">
            <a:avLst/>
          </a:prstGeom>
        </p:spPr>
      </p:pic>
    </p:spTree>
    <p:extLst>
      <p:ext uri="{BB962C8B-B14F-4D97-AF65-F5344CB8AC3E}">
        <p14:creationId xmlns:p14="http://schemas.microsoft.com/office/powerpoint/2010/main" val="3574244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err="1">
                <a:latin typeface="Agency FB" panose="020B0503020202020204" pitchFamily="34" charset="0"/>
              </a:rPr>
              <a:t>Hbase</a:t>
            </a:r>
            <a:r>
              <a:rPr lang="zh-CN" altLang="en-US" sz="2400" dirty="0">
                <a:latin typeface="Agency FB" panose="020B0503020202020204" pitchFamily="34" charset="0"/>
              </a:rPr>
              <a:t>分布式数据库</a:t>
            </a:r>
            <a:endParaRPr lang="en-US" altLang="zh-CN" sz="2400" dirty="0">
              <a:latin typeface="Agency FB" panose="020B0503020202020204" pitchFamily="34" charset="0"/>
            </a:endParaRPr>
          </a:p>
        </p:txBody>
      </p:sp>
      <p:sp>
        <p:nvSpPr>
          <p:cNvPr id="15" name="TextBox 3">
            <a:extLst>
              <a:ext uri="{FF2B5EF4-FFF2-40B4-BE49-F238E27FC236}">
                <a16:creationId xmlns:a16="http://schemas.microsoft.com/office/drawing/2014/main" id="{9FB3967F-F228-40F8-8008-C4A29B7DF9AE}"/>
              </a:ext>
            </a:extLst>
          </p:cNvPr>
          <p:cNvSpPr txBox="1">
            <a:spLocks noChangeArrowheads="1"/>
          </p:cNvSpPr>
          <p:nvPr/>
        </p:nvSpPr>
        <p:spPr bwMode="auto">
          <a:xfrm>
            <a:off x="983432" y="1370385"/>
            <a:ext cx="10021199"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dirty="0">
                <a:solidFill>
                  <a:srgbClr val="FF0000"/>
                </a:solidFill>
              </a:rPr>
              <a:t>关系数据库已经流行很多年，并且</a:t>
            </a:r>
            <a:r>
              <a:rPr lang="en-US" altLang="zh-CN" dirty="0">
                <a:solidFill>
                  <a:srgbClr val="FF0000"/>
                </a:solidFill>
              </a:rPr>
              <a:t>Hadoop</a:t>
            </a:r>
            <a:r>
              <a:rPr lang="zh-CN" altLang="en-US" dirty="0">
                <a:solidFill>
                  <a:srgbClr val="FF0000"/>
                </a:solidFill>
              </a:rPr>
              <a:t>已经有了</a:t>
            </a:r>
            <a:r>
              <a:rPr lang="en-US" altLang="zh-CN" dirty="0">
                <a:solidFill>
                  <a:srgbClr val="FF0000"/>
                </a:solidFill>
              </a:rPr>
              <a:t>HDFS</a:t>
            </a:r>
            <a:r>
              <a:rPr lang="zh-CN" altLang="en-US" dirty="0">
                <a:solidFill>
                  <a:srgbClr val="FF0000"/>
                </a:solidFill>
              </a:rPr>
              <a:t>和</a:t>
            </a:r>
            <a:r>
              <a:rPr lang="en-US" altLang="zh-CN" dirty="0">
                <a:solidFill>
                  <a:srgbClr val="FF0000"/>
                </a:solidFill>
              </a:rPr>
              <a:t>MapReduce</a:t>
            </a:r>
            <a:r>
              <a:rPr lang="zh-CN" altLang="en-US" dirty="0">
                <a:solidFill>
                  <a:srgbClr val="FF0000"/>
                </a:solidFill>
              </a:rPr>
              <a:t>，为什么需要</a:t>
            </a:r>
            <a:r>
              <a:rPr lang="en-US" altLang="zh-CN" dirty="0">
                <a:solidFill>
                  <a:srgbClr val="FF0000"/>
                </a:solidFill>
              </a:rPr>
              <a:t>HBase?</a:t>
            </a:r>
          </a:p>
          <a:p>
            <a:pPr eaLnBrk="1" hangingPunct="1"/>
            <a:endParaRPr lang="en-US" altLang="zh-CN" dirty="0"/>
          </a:p>
          <a:p>
            <a:pPr eaLnBrk="1" hangingPunct="1">
              <a:buFont typeface="Arial" panose="020B0604020202020204" pitchFamily="34" charset="0"/>
              <a:buChar char="•"/>
            </a:pPr>
            <a:r>
              <a:rPr lang="en-US" altLang="zh-CN" sz="2000" dirty="0"/>
              <a:t>Hadoop</a:t>
            </a:r>
            <a:r>
              <a:rPr lang="zh-CN" altLang="en-US" sz="2000" dirty="0"/>
              <a:t>可以很好地解决大规模数据的离线批量处理问题，但是，受限于</a:t>
            </a:r>
            <a:r>
              <a:rPr lang="en-US" altLang="zh-CN" sz="2000" dirty="0"/>
              <a:t>Hadoop MapReduce</a:t>
            </a:r>
            <a:r>
              <a:rPr lang="zh-CN" altLang="en-US" sz="2000" dirty="0"/>
              <a:t>编程框架的高延迟数据处理机制，使得</a:t>
            </a:r>
            <a:r>
              <a:rPr lang="en-US" altLang="zh-CN" sz="2000" dirty="0"/>
              <a:t>Hadoop</a:t>
            </a:r>
            <a:r>
              <a:rPr lang="zh-CN" altLang="en-US" sz="2000" dirty="0"/>
              <a:t>无法满足大规模数据实时处理应用的需求</a:t>
            </a:r>
            <a:endParaRPr lang="en-US" altLang="zh-CN" sz="2000" dirty="0"/>
          </a:p>
          <a:p>
            <a:pPr eaLnBrk="1" hangingPunct="1">
              <a:buFont typeface="Arial" panose="020B0604020202020204" pitchFamily="34" charset="0"/>
              <a:buChar char="•"/>
            </a:pPr>
            <a:r>
              <a:rPr lang="en-US" altLang="zh-CN" sz="2000" dirty="0"/>
              <a:t>HDFS</a:t>
            </a:r>
            <a:r>
              <a:rPr lang="zh-CN" altLang="en-US" sz="2000" dirty="0"/>
              <a:t>面向批量访问模式，不是随机访问模式</a:t>
            </a:r>
            <a:endParaRPr lang="en-US" altLang="zh-CN" sz="2000" dirty="0"/>
          </a:p>
          <a:p>
            <a:pPr eaLnBrk="1" hangingPunct="1">
              <a:buFont typeface="Arial" panose="020B0604020202020204" pitchFamily="34" charset="0"/>
              <a:buChar char="•"/>
            </a:pPr>
            <a:r>
              <a:rPr lang="zh-CN" altLang="en-US" sz="2000" dirty="0"/>
              <a:t>传统的通用关系型数据库无法应对在数据规模剧增时导致的系统扩展性和性能问题（分库分表也不能很好解决）</a:t>
            </a:r>
            <a:endParaRPr lang="en-US" altLang="zh-CN" sz="2000" dirty="0"/>
          </a:p>
          <a:p>
            <a:pPr eaLnBrk="1" hangingPunct="1">
              <a:buFont typeface="Arial" panose="020B0604020202020204" pitchFamily="34" charset="0"/>
              <a:buChar char="•"/>
            </a:pPr>
            <a:r>
              <a:rPr lang="zh-CN" altLang="en-US" sz="2000" dirty="0"/>
              <a:t>传统关系数据库在数据结构变化时一般需要停机维护；空列浪费存储空间</a:t>
            </a:r>
            <a:endParaRPr lang="en-US" altLang="zh-CN" sz="2000" dirty="0"/>
          </a:p>
          <a:p>
            <a:pPr eaLnBrk="1" hangingPunct="1">
              <a:buFont typeface="Arial" panose="020B0604020202020204" pitchFamily="34" charset="0"/>
              <a:buChar char="•"/>
            </a:pPr>
            <a:r>
              <a:rPr lang="zh-CN" altLang="en-US" sz="2000" dirty="0"/>
              <a:t>因此，业界出现了一类面向半结构化数据存储和处理的高可扩展、低写入</a:t>
            </a:r>
            <a:r>
              <a:rPr lang="en-US" altLang="zh-CN" sz="2000" dirty="0"/>
              <a:t>/</a:t>
            </a:r>
            <a:r>
              <a:rPr lang="zh-CN" altLang="en-US" sz="2000" dirty="0"/>
              <a:t>查询延迟的系统，例如，键值数据库、文档数据库和列族数据库（如</a:t>
            </a:r>
            <a:r>
              <a:rPr lang="en-US" altLang="zh-CN" sz="2000" dirty="0" err="1"/>
              <a:t>BigTable</a:t>
            </a:r>
            <a:r>
              <a:rPr lang="zh-CN" altLang="en-US" sz="2000" dirty="0"/>
              <a:t>和</a:t>
            </a:r>
            <a:r>
              <a:rPr lang="en-US" altLang="zh-CN" sz="2000" dirty="0"/>
              <a:t>HBase</a:t>
            </a:r>
            <a:r>
              <a:rPr lang="zh-CN" altLang="en-US" sz="2000" dirty="0"/>
              <a:t>等）</a:t>
            </a:r>
            <a:endParaRPr lang="en-US" altLang="zh-CN" sz="2000" dirty="0"/>
          </a:p>
          <a:p>
            <a:pPr eaLnBrk="1" hangingPunct="1">
              <a:buFont typeface="Arial" panose="020B0604020202020204" pitchFamily="34" charset="0"/>
              <a:buChar char="•"/>
            </a:pPr>
            <a:r>
              <a:rPr lang="en-US" altLang="zh-CN" sz="2000" dirty="0"/>
              <a:t>HBase</a:t>
            </a:r>
            <a:r>
              <a:rPr lang="zh-CN" altLang="en-US" sz="2000" dirty="0"/>
              <a:t>已经成功应用于互联网服务领域和传统行业的众多在线式数据分析处理系统中</a:t>
            </a:r>
            <a:endParaRPr lang="en-US" altLang="zh-CN" sz="2000" dirty="0"/>
          </a:p>
        </p:txBody>
      </p:sp>
    </p:spTree>
    <p:extLst>
      <p:ext uri="{BB962C8B-B14F-4D97-AF65-F5344CB8AC3E}">
        <p14:creationId xmlns:p14="http://schemas.microsoft.com/office/powerpoint/2010/main" val="22036308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err="1">
                <a:latin typeface="Agency FB" panose="020B0503020202020204" pitchFamily="34" charset="0"/>
              </a:rPr>
              <a:t>Hbase</a:t>
            </a:r>
            <a:r>
              <a:rPr lang="zh-CN" altLang="en-US" sz="2400" dirty="0">
                <a:latin typeface="Agency FB" panose="020B0503020202020204" pitchFamily="34" charset="0"/>
              </a:rPr>
              <a:t>分布式数据库</a:t>
            </a:r>
            <a:endParaRPr lang="en-US" altLang="zh-CN" sz="2400" dirty="0">
              <a:latin typeface="Agency FB" panose="020B0503020202020204" pitchFamily="34" charset="0"/>
            </a:endParaRPr>
          </a:p>
        </p:txBody>
      </p:sp>
      <p:sp>
        <p:nvSpPr>
          <p:cNvPr id="6" name="Rectangle 5">
            <a:extLst>
              <a:ext uri="{FF2B5EF4-FFF2-40B4-BE49-F238E27FC236}">
                <a16:creationId xmlns:a16="http://schemas.microsoft.com/office/drawing/2014/main" id="{8C81F8A0-3F2B-405B-91CA-6D33D76C5C90}"/>
              </a:ext>
            </a:extLst>
          </p:cNvPr>
          <p:cNvSpPr>
            <a:spLocks noChangeArrowheads="1"/>
          </p:cNvSpPr>
          <p:nvPr/>
        </p:nvSpPr>
        <p:spPr bwMode="auto">
          <a:xfrm>
            <a:off x="1441004" y="180255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7" name="Rectangle 6">
            <a:extLst>
              <a:ext uri="{FF2B5EF4-FFF2-40B4-BE49-F238E27FC236}">
                <a16:creationId xmlns:a16="http://schemas.microsoft.com/office/drawing/2014/main" id="{5775D700-940F-47D7-AA57-7630834E3570}"/>
              </a:ext>
            </a:extLst>
          </p:cNvPr>
          <p:cNvSpPr>
            <a:spLocks noChangeArrowheads="1"/>
          </p:cNvSpPr>
          <p:nvPr/>
        </p:nvSpPr>
        <p:spPr bwMode="auto">
          <a:xfrm>
            <a:off x="4915004" y="6050675"/>
            <a:ext cx="2151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dirty="0">
                <a:latin typeface="Times New Roman" panose="02020603050405020304" pitchFamily="18" charset="0"/>
                <a:cs typeface="Times New Roman" panose="02020603050405020304" pitchFamily="18" charset="0"/>
              </a:rPr>
              <a:t>HBase</a:t>
            </a:r>
            <a:r>
              <a:rPr lang="zh-CN" altLang="en-US" sz="2000" dirty="0">
                <a:latin typeface="Times New Roman" panose="02020603050405020304" pitchFamily="18" charset="0"/>
                <a:cs typeface="Times New Roman" panose="02020603050405020304" pitchFamily="18" charset="0"/>
              </a:rPr>
              <a:t>的系统架构</a:t>
            </a:r>
            <a:endParaRPr lang="zh-CN" altLang="en-US" sz="2000" dirty="0"/>
          </a:p>
        </p:txBody>
      </p:sp>
      <p:pic>
        <p:nvPicPr>
          <p:cNvPr id="8" name="Picture 7">
            <a:extLst>
              <a:ext uri="{FF2B5EF4-FFF2-40B4-BE49-F238E27FC236}">
                <a16:creationId xmlns:a16="http://schemas.microsoft.com/office/drawing/2014/main" id="{6E82C7C8-A448-452D-9152-B9AAD4FD15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1504" y="1231055"/>
            <a:ext cx="87630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56419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err="1">
                <a:latin typeface="Agency FB" panose="020B0503020202020204" pitchFamily="34" charset="0"/>
              </a:rPr>
              <a:t>Hbase</a:t>
            </a:r>
            <a:r>
              <a:rPr lang="zh-CN" altLang="en-US" sz="2400" dirty="0">
                <a:latin typeface="Agency FB" panose="020B0503020202020204" pitchFamily="34" charset="0"/>
              </a:rPr>
              <a:t>分布式数据库</a:t>
            </a:r>
            <a:endParaRPr lang="en-US" altLang="zh-CN" sz="2400" dirty="0">
              <a:latin typeface="Agency FB" panose="020B0503020202020204" pitchFamily="34" charset="0"/>
            </a:endParaRPr>
          </a:p>
        </p:txBody>
      </p:sp>
      <p:sp>
        <p:nvSpPr>
          <p:cNvPr id="6" name="Rectangle 5">
            <a:extLst>
              <a:ext uri="{FF2B5EF4-FFF2-40B4-BE49-F238E27FC236}">
                <a16:creationId xmlns:a16="http://schemas.microsoft.com/office/drawing/2014/main" id="{8C81F8A0-3F2B-405B-91CA-6D33D76C5C90}"/>
              </a:ext>
            </a:extLst>
          </p:cNvPr>
          <p:cNvSpPr>
            <a:spLocks noChangeArrowheads="1"/>
          </p:cNvSpPr>
          <p:nvPr/>
        </p:nvSpPr>
        <p:spPr bwMode="auto">
          <a:xfrm>
            <a:off x="1441004" y="180255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9" name="Rectangle 3">
            <a:extLst>
              <a:ext uri="{FF2B5EF4-FFF2-40B4-BE49-F238E27FC236}">
                <a16:creationId xmlns:a16="http://schemas.microsoft.com/office/drawing/2014/main" id="{A3DF1692-220D-4530-B2FE-BCB1DBE5829D}"/>
              </a:ext>
            </a:extLst>
          </p:cNvPr>
          <p:cNvSpPr>
            <a:spLocks noGrp="1" noChangeArrowheads="1"/>
          </p:cNvSpPr>
          <p:nvPr/>
        </p:nvSpPr>
        <p:spPr bwMode="auto">
          <a:xfrm>
            <a:off x="1981200" y="116601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zh-CN" sz="2000"/>
              <a:t>1. </a:t>
            </a:r>
            <a:r>
              <a:rPr lang="zh-CN" altLang="en-US" sz="2000"/>
              <a:t>客户端</a:t>
            </a:r>
          </a:p>
          <a:p>
            <a:pPr lvl="1"/>
            <a:r>
              <a:rPr lang="zh-CN" altLang="en-US" sz="1800"/>
              <a:t>客户端包含访问</a:t>
            </a:r>
            <a:r>
              <a:rPr lang="en-US" altLang="zh-CN" sz="1800"/>
              <a:t>HBase</a:t>
            </a:r>
            <a:r>
              <a:rPr lang="zh-CN" altLang="en-US" sz="1800"/>
              <a:t>的接口，同时在缓存中维护着已经访问过的</a:t>
            </a:r>
            <a:r>
              <a:rPr lang="en-US" altLang="zh-CN" sz="1800"/>
              <a:t>Region</a:t>
            </a:r>
            <a:r>
              <a:rPr lang="zh-CN" altLang="en-US" sz="1800"/>
              <a:t>位置信息，用来加快后续数据访问过程</a:t>
            </a:r>
          </a:p>
          <a:p>
            <a:r>
              <a:rPr lang="en-US" altLang="zh-CN" sz="2000"/>
              <a:t>2. Zookeeper</a:t>
            </a:r>
            <a:r>
              <a:rPr lang="zh-CN" altLang="en-US" sz="2000"/>
              <a:t>服务器</a:t>
            </a:r>
            <a:endParaRPr lang="en-US" altLang="zh-CN" sz="2000"/>
          </a:p>
          <a:p>
            <a:pPr lvl="1"/>
            <a:r>
              <a:rPr lang="en-US" altLang="zh-CN" sz="1800"/>
              <a:t>Zookeeper</a:t>
            </a:r>
            <a:r>
              <a:rPr lang="zh-CN" altLang="en-US" sz="1800"/>
              <a:t>可以帮助选举出一个</a:t>
            </a:r>
            <a:r>
              <a:rPr lang="en-US" altLang="zh-CN" sz="1800"/>
              <a:t>Master</a:t>
            </a:r>
            <a:r>
              <a:rPr lang="zh-CN" altLang="en-US" sz="1800"/>
              <a:t>作为集群的总管，并保证在任何时刻总有唯一一个</a:t>
            </a:r>
            <a:r>
              <a:rPr lang="en-US" altLang="zh-CN" sz="1800"/>
              <a:t>Master</a:t>
            </a:r>
            <a:r>
              <a:rPr lang="zh-CN" altLang="en-US" sz="1800"/>
              <a:t>在运行，这就避免了</a:t>
            </a:r>
            <a:r>
              <a:rPr lang="en-US" altLang="zh-CN" sz="1800"/>
              <a:t>Master</a:t>
            </a:r>
            <a:r>
              <a:rPr lang="zh-CN" altLang="en-US" sz="1800"/>
              <a:t>的“单点失效”问题</a:t>
            </a:r>
          </a:p>
          <a:p>
            <a:endParaRPr lang="zh-CN" altLang="en-US" sz="2000"/>
          </a:p>
        </p:txBody>
      </p:sp>
      <p:pic>
        <p:nvPicPr>
          <p:cNvPr id="10" name="Picture 6">
            <a:extLst>
              <a:ext uri="{FF2B5EF4-FFF2-40B4-BE49-F238E27FC236}">
                <a16:creationId xmlns:a16="http://schemas.microsoft.com/office/drawing/2014/main" id="{679416E8-C565-42EA-9F41-5146737BB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74"/>
          <a:stretch>
            <a:fillRect/>
          </a:stretch>
        </p:blipFill>
        <p:spPr bwMode="auto">
          <a:xfrm>
            <a:off x="2590800" y="3909218"/>
            <a:ext cx="723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263A7876-033F-43DB-B541-12F55CC34FF5}"/>
              </a:ext>
            </a:extLst>
          </p:cNvPr>
          <p:cNvSpPr>
            <a:spLocks noChangeArrowheads="1"/>
          </p:cNvSpPr>
          <p:nvPr/>
        </p:nvSpPr>
        <p:spPr bwMode="auto">
          <a:xfrm>
            <a:off x="3048000" y="3223418"/>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a:t>Zookeeper</a:t>
            </a:r>
            <a:r>
              <a:rPr lang="zh-CN" altLang="en-US"/>
              <a:t>是一个很好的集群管理工具，被大量用于分布式计算，提供配置维护、域名服务、分布式同步、组服务等。</a:t>
            </a:r>
          </a:p>
        </p:txBody>
      </p:sp>
    </p:spTree>
    <p:extLst>
      <p:ext uri="{BB962C8B-B14F-4D97-AF65-F5344CB8AC3E}">
        <p14:creationId xmlns:p14="http://schemas.microsoft.com/office/powerpoint/2010/main" val="25176133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err="1">
                <a:latin typeface="Agency FB" panose="020B0503020202020204" pitchFamily="34" charset="0"/>
              </a:rPr>
              <a:t>Hbase</a:t>
            </a:r>
            <a:r>
              <a:rPr lang="zh-CN" altLang="en-US" sz="2400" dirty="0">
                <a:latin typeface="Agency FB" panose="020B0503020202020204" pitchFamily="34" charset="0"/>
              </a:rPr>
              <a:t>分布式数据库</a:t>
            </a:r>
            <a:endParaRPr lang="en-US" altLang="zh-CN" sz="2400" dirty="0">
              <a:latin typeface="Agency FB" panose="020B0503020202020204" pitchFamily="34" charset="0"/>
            </a:endParaRPr>
          </a:p>
        </p:txBody>
      </p:sp>
      <p:sp>
        <p:nvSpPr>
          <p:cNvPr id="12" name="Rectangle 4">
            <a:extLst>
              <a:ext uri="{FF2B5EF4-FFF2-40B4-BE49-F238E27FC236}">
                <a16:creationId xmlns:a16="http://schemas.microsoft.com/office/drawing/2014/main" id="{04BFA6A0-4DDD-4DC5-9785-DE994A2F8841}"/>
              </a:ext>
            </a:extLst>
          </p:cNvPr>
          <p:cNvSpPr>
            <a:spLocks noChangeArrowheads="1"/>
          </p:cNvSpPr>
          <p:nvPr/>
        </p:nvSpPr>
        <p:spPr bwMode="auto">
          <a:xfrm>
            <a:off x="1712026" y="1268760"/>
            <a:ext cx="876794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90000"/>
              </a:lnSpc>
              <a:spcBef>
                <a:spcPct val="20000"/>
              </a:spcBef>
              <a:buFontTx/>
              <a:buChar char="•"/>
            </a:pPr>
            <a:r>
              <a:rPr lang="en-US" altLang="zh-CN" sz="2000"/>
              <a:t>3. Master</a:t>
            </a:r>
          </a:p>
          <a:p>
            <a:pPr>
              <a:lnSpc>
                <a:spcPct val="90000"/>
              </a:lnSpc>
              <a:spcBef>
                <a:spcPct val="20000"/>
              </a:spcBef>
              <a:buFontTx/>
              <a:buChar char="•"/>
            </a:pPr>
            <a:r>
              <a:rPr lang="zh-CN" altLang="en-US" sz="2000"/>
              <a:t>主服务器</a:t>
            </a:r>
            <a:r>
              <a:rPr lang="en-US" altLang="zh-CN" sz="2000"/>
              <a:t>Master</a:t>
            </a:r>
            <a:r>
              <a:rPr lang="zh-CN" altLang="en-US" sz="2000"/>
              <a:t>主要负责表和</a:t>
            </a:r>
            <a:r>
              <a:rPr lang="en-US" altLang="zh-CN" sz="2000"/>
              <a:t>Region</a:t>
            </a:r>
            <a:r>
              <a:rPr lang="zh-CN" altLang="en-US" sz="2000"/>
              <a:t>的管理工作：</a:t>
            </a:r>
          </a:p>
          <a:p>
            <a:pPr lvl="1">
              <a:lnSpc>
                <a:spcPct val="90000"/>
              </a:lnSpc>
              <a:spcBef>
                <a:spcPct val="20000"/>
              </a:spcBef>
              <a:buFontTx/>
              <a:buChar char="–"/>
            </a:pPr>
            <a:r>
              <a:rPr lang="zh-CN" altLang="en-US"/>
              <a:t>管理用户对表的增加、删除、修改、查询等操作</a:t>
            </a:r>
          </a:p>
          <a:p>
            <a:pPr lvl="1">
              <a:lnSpc>
                <a:spcPct val="90000"/>
              </a:lnSpc>
              <a:spcBef>
                <a:spcPct val="20000"/>
              </a:spcBef>
              <a:buFontTx/>
              <a:buChar char="–"/>
            </a:pPr>
            <a:r>
              <a:rPr lang="zh-CN" altLang="en-US"/>
              <a:t>实现不同</a:t>
            </a:r>
            <a:r>
              <a:rPr lang="en-US" altLang="zh-CN"/>
              <a:t>Region</a:t>
            </a:r>
            <a:r>
              <a:rPr lang="zh-CN" altLang="en-US"/>
              <a:t>服务器之间的负载均衡</a:t>
            </a:r>
          </a:p>
          <a:p>
            <a:pPr lvl="1">
              <a:lnSpc>
                <a:spcPct val="90000"/>
              </a:lnSpc>
              <a:spcBef>
                <a:spcPct val="20000"/>
              </a:spcBef>
              <a:buFontTx/>
              <a:buChar char="–"/>
            </a:pPr>
            <a:r>
              <a:rPr lang="zh-CN" altLang="en-US"/>
              <a:t>在</a:t>
            </a:r>
            <a:r>
              <a:rPr lang="en-US" altLang="zh-CN"/>
              <a:t>Region</a:t>
            </a:r>
            <a:r>
              <a:rPr lang="zh-CN" altLang="en-US"/>
              <a:t>分裂或合并后，负责重新调整</a:t>
            </a:r>
            <a:r>
              <a:rPr lang="en-US" altLang="zh-CN"/>
              <a:t>Region</a:t>
            </a:r>
            <a:r>
              <a:rPr lang="zh-CN" altLang="en-US"/>
              <a:t>的分布</a:t>
            </a:r>
          </a:p>
          <a:p>
            <a:pPr lvl="1">
              <a:lnSpc>
                <a:spcPct val="90000"/>
              </a:lnSpc>
              <a:spcBef>
                <a:spcPct val="20000"/>
              </a:spcBef>
              <a:buFontTx/>
              <a:buChar char="–"/>
            </a:pPr>
            <a:r>
              <a:rPr lang="zh-CN" altLang="en-US"/>
              <a:t>对发生故障失效的</a:t>
            </a:r>
            <a:r>
              <a:rPr lang="en-US" altLang="zh-CN"/>
              <a:t>Region</a:t>
            </a:r>
            <a:r>
              <a:rPr lang="zh-CN" altLang="en-US"/>
              <a:t>服务器上的</a:t>
            </a:r>
            <a:r>
              <a:rPr lang="en-US" altLang="zh-CN"/>
              <a:t>Region</a:t>
            </a:r>
            <a:r>
              <a:rPr lang="zh-CN" altLang="en-US"/>
              <a:t>进行迁移</a:t>
            </a:r>
          </a:p>
          <a:p>
            <a:pPr>
              <a:lnSpc>
                <a:spcPct val="90000"/>
              </a:lnSpc>
              <a:spcBef>
                <a:spcPct val="20000"/>
              </a:spcBef>
              <a:buFontTx/>
              <a:buChar char="•"/>
            </a:pPr>
            <a:r>
              <a:rPr lang="en-US" altLang="zh-CN" sz="2000"/>
              <a:t>4. Region</a:t>
            </a:r>
            <a:r>
              <a:rPr lang="zh-CN" altLang="en-US" sz="2000"/>
              <a:t>服务器</a:t>
            </a:r>
          </a:p>
          <a:p>
            <a:pPr lvl="1">
              <a:lnSpc>
                <a:spcPct val="90000"/>
              </a:lnSpc>
              <a:spcBef>
                <a:spcPct val="20000"/>
              </a:spcBef>
              <a:buFontTx/>
              <a:buChar char="–"/>
            </a:pPr>
            <a:r>
              <a:rPr lang="en-US" altLang="zh-CN"/>
              <a:t>Region</a:t>
            </a:r>
            <a:r>
              <a:rPr lang="zh-CN" altLang="en-US"/>
              <a:t>服务器是</a:t>
            </a:r>
            <a:r>
              <a:rPr lang="en-US" altLang="zh-CN"/>
              <a:t>HBase</a:t>
            </a:r>
            <a:r>
              <a:rPr lang="zh-CN" altLang="en-US"/>
              <a:t>中最核心的模块，负责维护分配给自己的</a:t>
            </a:r>
            <a:r>
              <a:rPr lang="en-US" altLang="zh-CN"/>
              <a:t>Region</a:t>
            </a:r>
            <a:r>
              <a:rPr lang="zh-CN" altLang="en-US"/>
              <a:t>，并响应用户的读写请求</a:t>
            </a:r>
            <a:endParaRPr lang="zh-CN" altLang="en-US" sz="2400"/>
          </a:p>
        </p:txBody>
      </p:sp>
    </p:spTree>
    <p:extLst>
      <p:ext uri="{BB962C8B-B14F-4D97-AF65-F5344CB8AC3E}">
        <p14:creationId xmlns:p14="http://schemas.microsoft.com/office/powerpoint/2010/main" val="42418568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8314</TotalTime>
  <Words>3478</Words>
  <Application>Microsoft Office PowerPoint</Application>
  <PresentationFormat>宽屏</PresentationFormat>
  <Paragraphs>356</Paragraphs>
  <Slides>50</Slides>
  <Notes>50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迷你简幼线</vt:lpstr>
      <vt:lpstr>Agency FB</vt:lpstr>
      <vt:lpstr>BankGothic Lt BT</vt:lpstr>
      <vt:lpstr>Arial</vt:lpstr>
      <vt:lpstr>Times New Roman</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687</cp:revision>
  <dcterms:created xsi:type="dcterms:W3CDTF">2017-04-25T09:03:07Z</dcterms:created>
  <dcterms:modified xsi:type="dcterms:W3CDTF">2020-11-26T11:46:11Z</dcterms:modified>
</cp:coreProperties>
</file>