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81" r:id="rId2"/>
    <p:sldId id="266" r:id="rId3"/>
    <p:sldId id="321" r:id="rId4"/>
    <p:sldId id="351" r:id="rId5"/>
    <p:sldId id="373" r:id="rId6"/>
    <p:sldId id="372" r:id="rId7"/>
    <p:sldId id="371"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54" r:id="rId28"/>
    <p:sldId id="355" r:id="rId29"/>
    <p:sldId id="393" r:id="rId30"/>
    <p:sldId id="394" r:id="rId31"/>
    <p:sldId id="395" r:id="rId32"/>
    <p:sldId id="396" r:id="rId33"/>
    <p:sldId id="402" r:id="rId34"/>
    <p:sldId id="397" r:id="rId35"/>
    <p:sldId id="398" r:id="rId36"/>
    <p:sldId id="399" r:id="rId37"/>
    <p:sldId id="400" r:id="rId38"/>
    <p:sldId id="401" r:id="rId39"/>
    <p:sldId id="274" r:id="rId40"/>
  </p:sldIdLst>
  <p:sldSz cx="12192000" cy="6858000"/>
  <p:notesSz cx="6858000" cy="9144000"/>
  <p:embeddedFontLst>
    <p:embeddedFont>
      <p:font typeface="迷你简幼线" panose="02010600030101010101" charset="-122"/>
      <p:regular r:id="rId42"/>
    </p:embeddedFont>
    <p:embeddedFont>
      <p:font typeface="Agency FB" panose="020B0503020202020204" pitchFamily="34" charset="0"/>
      <p:regular r:id="rId43"/>
      <p:bold r:id="rId44"/>
    </p:embeddedFont>
    <p:embeddedFont>
      <p:font typeface="BankGothic Lt BT" panose="020B0607020203060204"/>
      <p:regular r:id="rId45"/>
    </p:embeddedFont>
    <p:embeddedFont>
      <p:font typeface="Calibri" panose="020F0502020204030204" pitchFamily="34" charset="0"/>
      <p:regular r:id="rId46"/>
      <p:bold r:id="rId47"/>
      <p:italic r:id="rId48"/>
      <p:boldItalic r:id="rId49"/>
    </p:embeddedFont>
  </p:embeddedFontLst>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0" autoAdjust="0"/>
    <p:restoredTop sz="86536" autoAdjust="0"/>
  </p:normalViewPr>
  <p:slideViewPr>
    <p:cSldViewPr>
      <p:cViewPr varScale="1">
        <p:scale>
          <a:sx n="71" d="100"/>
          <a:sy n="71" d="100"/>
        </p:scale>
        <p:origin x="66" y="3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231445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4130828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918656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47456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388158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4196036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3930807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307599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159703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341804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839019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97301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205155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2207593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3803950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2650387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3201616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689602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285562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1901506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3464883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1892881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1254262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2682867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515945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36</a:t>
            </a:fld>
            <a:endParaRPr lang="zh-CN" altLang="en-US"/>
          </a:p>
        </p:txBody>
      </p:sp>
    </p:spTree>
    <p:extLst>
      <p:ext uri="{BB962C8B-B14F-4D97-AF65-F5344CB8AC3E}">
        <p14:creationId xmlns:p14="http://schemas.microsoft.com/office/powerpoint/2010/main" val="3873945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37</a:t>
            </a:fld>
            <a:endParaRPr lang="zh-CN" altLang="en-US"/>
          </a:p>
        </p:txBody>
      </p:sp>
    </p:spTree>
    <p:extLst>
      <p:ext uri="{BB962C8B-B14F-4D97-AF65-F5344CB8AC3E}">
        <p14:creationId xmlns:p14="http://schemas.microsoft.com/office/powerpoint/2010/main" val="2857385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38</a:t>
            </a:fld>
            <a:endParaRPr lang="zh-CN" altLang="en-US"/>
          </a:p>
        </p:txBody>
      </p:sp>
    </p:spTree>
    <p:extLst>
      <p:ext uri="{BB962C8B-B14F-4D97-AF65-F5344CB8AC3E}">
        <p14:creationId xmlns:p14="http://schemas.microsoft.com/office/powerpoint/2010/main" val="2106891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39</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39390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17648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196009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294841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162197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23195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515380" y="1077490"/>
            <a:ext cx="11161240" cy="2308324"/>
          </a:xfrm>
          <a:prstGeom prst="rect">
            <a:avLst/>
          </a:prstGeom>
          <a:noFill/>
        </p:spPr>
        <p:txBody>
          <a:bodyPr wrap="square" rtlCol="0">
            <a:spAutoFit/>
          </a:bodyPr>
          <a:lstStyle/>
          <a:p>
            <a:r>
              <a:rPr lang="zh-CN" altLang="en-US" b="1" dirty="0"/>
              <a:t>有序变量</a:t>
            </a:r>
            <a:r>
              <a:rPr lang="en-US" altLang="zh-CN" b="1" dirty="0"/>
              <a:t>(Ordinal)</a:t>
            </a:r>
          </a:p>
          <a:p>
            <a:endParaRPr lang="en-US" altLang="zh-CN" b="1" dirty="0">
              <a:ea typeface="+mj-ea"/>
            </a:endParaRPr>
          </a:p>
          <a:p>
            <a:r>
              <a:rPr lang="zh-CN" altLang="en-US" dirty="0"/>
              <a:t>其实就是类别变量进行了排序，</a:t>
            </a:r>
            <a:r>
              <a:rPr lang="zh-CN" altLang="en-US" dirty="0">
                <a:ea typeface="+mj-ea"/>
              </a:rPr>
              <a:t>例如</a:t>
            </a:r>
            <a:r>
              <a:rPr lang="en-US" altLang="zh-CN" dirty="0">
                <a:ea typeface="+mj-ea"/>
              </a:rPr>
              <a:t>Level E {Low, Medium, High}</a:t>
            </a:r>
            <a:r>
              <a:rPr lang="zh-CN" altLang="en-US" dirty="0">
                <a:ea typeface="+mj-ea"/>
              </a:rPr>
              <a:t>，</a:t>
            </a:r>
            <a:r>
              <a:rPr lang="en-US" altLang="zh-CN" dirty="0"/>
              <a:t>,</a:t>
            </a:r>
            <a:r>
              <a:rPr lang="zh-CN" altLang="en-US" dirty="0"/>
              <a:t>这里</a:t>
            </a:r>
            <a:r>
              <a:rPr lang="en-US" altLang="zh-CN" dirty="0"/>
              <a:t>Low&lt;Medium&lt;High</a:t>
            </a:r>
            <a:r>
              <a:rPr lang="zh-CN" altLang="en-US" dirty="0"/>
              <a:t>。计算这类型数据的方法是：</a:t>
            </a:r>
            <a:endParaRPr lang="en-US" altLang="zh-CN" dirty="0"/>
          </a:p>
          <a:p>
            <a:endParaRPr lang="en-US" altLang="zh-CN" dirty="0"/>
          </a:p>
          <a:p>
            <a:pPr marL="342900" indent="-342900">
              <a:buFont typeface="+mj-lt"/>
              <a:buAutoNum type="arabicPeriod"/>
            </a:pPr>
            <a:r>
              <a:rPr lang="zh-CN" altLang="en-US" dirty="0"/>
              <a:t>用每个值对应的排名 </a:t>
            </a:r>
            <a:r>
              <a:rPr lang="en-US" altLang="zh-CN" dirty="0"/>
              <a:t>r E [1 … N] </a:t>
            </a:r>
            <a:r>
              <a:rPr lang="zh-CN" altLang="en-US" dirty="0"/>
              <a:t>来代替这个值。</a:t>
            </a:r>
            <a:endParaRPr lang="en-US" altLang="zh-CN" dirty="0"/>
          </a:p>
          <a:p>
            <a:pPr marL="342900" indent="-342900">
              <a:buFont typeface="+mj-lt"/>
              <a:buAutoNum type="arabicPeriod"/>
            </a:pPr>
            <a:r>
              <a:rPr lang="zh-CN" altLang="en-US" dirty="0"/>
              <a:t>计算</a:t>
            </a:r>
            <a:r>
              <a:rPr lang="en-US" altLang="zh-CN" dirty="0"/>
              <a:t>z-scores</a:t>
            </a:r>
            <a:r>
              <a:rPr lang="zh-CN" altLang="en-US" dirty="0"/>
              <a:t>来标准化排名，让</a:t>
            </a:r>
            <a:r>
              <a:rPr lang="en-US" altLang="zh-CN" dirty="0"/>
              <a:t>r</a:t>
            </a:r>
            <a:r>
              <a:rPr lang="zh-CN" altLang="en-US" dirty="0"/>
              <a:t>在</a:t>
            </a:r>
            <a:r>
              <a:rPr lang="en-US" altLang="zh-CN" dirty="0"/>
              <a:t>[0,1]</a:t>
            </a:r>
            <a:r>
              <a:rPr lang="zh-CN" altLang="en-US" dirty="0"/>
              <a:t>之间。</a:t>
            </a:r>
            <a:endParaRPr lang="en-US" altLang="zh-CN" dirty="0"/>
          </a:p>
          <a:p>
            <a:pPr marL="342900" indent="-342900">
              <a:buFont typeface="+mj-lt"/>
              <a:buAutoNum type="arabicPeriod"/>
            </a:pPr>
            <a:r>
              <a:rPr lang="zh-CN" altLang="en-US" dirty="0"/>
              <a:t>计算</a:t>
            </a:r>
            <a:r>
              <a:rPr lang="en-US" altLang="zh-CN" dirty="0" err="1"/>
              <a:t>Minkowski</a:t>
            </a:r>
            <a:r>
              <a:rPr lang="zh-CN" altLang="en-US" dirty="0"/>
              <a:t>距离（因为这时候的</a:t>
            </a:r>
            <a:r>
              <a:rPr lang="en-US" altLang="zh-CN" dirty="0"/>
              <a:t>z-scores</a:t>
            </a:r>
            <a:r>
              <a:rPr lang="zh-CN" altLang="en-US" dirty="0"/>
              <a:t>是连续性变量了）</a:t>
            </a:r>
          </a:p>
        </p:txBody>
      </p:sp>
      <p:sp>
        <p:nvSpPr>
          <p:cNvPr id="10" name="矩形 9">
            <a:extLst>
              <a:ext uri="{FF2B5EF4-FFF2-40B4-BE49-F238E27FC236}">
                <a16:creationId xmlns:a16="http://schemas.microsoft.com/office/drawing/2014/main" id="{DBE80790-893A-4C34-84FA-98DDCFEF9587}"/>
              </a:ext>
            </a:extLst>
          </p:cNvPr>
          <p:cNvSpPr/>
          <p:nvPr/>
        </p:nvSpPr>
        <p:spPr>
          <a:xfrm>
            <a:off x="515380" y="6041613"/>
            <a:ext cx="8032968" cy="369332"/>
          </a:xfrm>
          <a:prstGeom prst="rect">
            <a:avLst/>
          </a:prstGeom>
        </p:spPr>
        <p:txBody>
          <a:bodyPr wrap="none">
            <a:spAutoFit/>
          </a:bodyPr>
          <a:lstStyle/>
          <a:p>
            <a:r>
              <a:rPr lang="zh-CN" altLang="en-US" dirty="0"/>
              <a:t>根据数据类型选择了相应的距离计算方法之后，我们就要选择聚类的方法了。</a:t>
            </a:r>
          </a:p>
        </p:txBody>
      </p:sp>
      <p:pic>
        <p:nvPicPr>
          <p:cNvPr id="7170" name="Picture 2" descr="preview">
            <a:extLst>
              <a:ext uri="{FF2B5EF4-FFF2-40B4-BE49-F238E27FC236}">
                <a16:creationId xmlns:a16="http://schemas.microsoft.com/office/drawing/2014/main" id="{D1832CD4-C7C2-4E64-97CA-C356F3F9C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3522181"/>
            <a:ext cx="8881374" cy="227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8901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61240" cy="3416320"/>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en-US" altLang="zh-CN" b="1" dirty="0"/>
              <a:t>K-</a:t>
            </a:r>
            <a:r>
              <a:rPr lang="zh-CN" altLang="en-US" b="1" dirty="0"/>
              <a:t>均值聚类</a:t>
            </a:r>
            <a:r>
              <a:rPr lang="en-US" altLang="zh-CN" b="1" dirty="0"/>
              <a:t>(k-means)</a:t>
            </a:r>
          </a:p>
          <a:p>
            <a:br>
              <a:rPr lang="en-US" altLang="zh-CN" b="1" dirty="0"/>
            </a:br>
            <a:r>
              <a:rPr lang="zh-CN" altLang="en-US" dirty="0"/>
              <a:t>算法：</a:t>
            </a:r>
            <a:endParaRPr lang="en-US" altLang="zh-CN" dirty="0"/>
          </a:p>
          <a:p>
            <a:endParaRPr lang="en-US" altLang="zh-CN" dirty="0"/>
          </a:p>
          <a:p>
            <a:r>
              <a:rPr lang="en-US" altLang="zh-CN" dirty="0"/>
              <a:t>1. </a:t>
            </a:r>
            <a:r>
              <a:rPr lang="zh-CN" altLang="en-US" dirty="0"/>
              <a:t>选择 </a:t>
            </a:r>
            <a:r>
              <a:rPr lang="en-US" altLang="zh-CN" dirty="0"/>
              <a:t>K </a:t>
            </a:r>
            <a:r>
              <a:rPr lang="zh-CN" altLang="en-US" dirty="0"/>
              <a:t>个初始质心，初始质心随机选择即可，每一个质心为一个类</a:t>
            </a:r>
            <a:br>
              <a:rPr lang="zh-CN" altLang="en-US" dirty="0"/>
            </a:br>
            <a:r>
              <a:rPr lang="en-US" altLang="zh-CN" dirty="0"/>
              <a:t>2. </a:t>
            </a:r>
            <a:r>
              <a:rPr lang="zh-CN" altLang="en-US" dirty="0"/>
              <a:t>把每个观测指派到离它最近的质心，与质心形成新的类</a:t>
            </a:r>
            <a:br>
              <a:rPr lang="zh-CN" altLang="en-US" dirty="0"/>
            </a:br>
            <a:r>
              <a:rPr lang="en-US" altLang="zh-CN" dirty="0"/>
              <a:t>3. </a:t>
            </a:r>
            <a:r>
              <a:rPr lang="zh-CN" altLang="en-US" dirty="0"/>
              <a:t>重新计算每个类的质心，所谓质心就是一个类中的所有观测的平均向量（这里称为向量，是因为每一个观测都包含很多变量，所以我们把一个观测视为一个多维向量，维数由变量数决定）。</a:t>
            </a:r>
            <a:br>
              <a:rPr lang="zh-CN" altLang="en-US" dirty="0"/>
            </a:br>
            <a:r>
              <a:rPr lang="en-US" altLang="zh-CN" dirty="0"/>
              <a:t>4. </a:t>
            </a:r>
            <a:r>
              <a:rPr lang="zh-CN" altLang="en-US" dirty="0"/>
              <a:t>重复</a:t>
            </a:r>
            <a:r>
              <a:rPr lang="en-US" altLang="zh-CN" dirty="0"/>
              <a:t>2. </a:t>
            </a:r>
            <a:r>
              <a:rPr lang="zh-CN" altLang="en-US" dirty="0"/>
              <a:t>和 </a:t>
            </a:r>
            <a:r>
              <a:rPr lang="en-US" altLang="zh-CN" dirty="0"/>
              <a:t>3.</a:t>
            </a:r>
            <a:br>
              <a:rPr lang="zh-CN" altLang="en-US" dirty="0"/>
            </a:br>
            <a:r>
              <a:rPr lang="en-US" altLang="zh-CN" dirty="0"/>
              <a:t>5. </a:t>
            </a:r>
            <a:r>
              <a:rPr lang="zh-CN" altLang="en-US" dirty="0"/>
              <a:t>直到质心不在发生变化时或者到达最大迭代次数时</a:t>
            </a:r>
            <a:endParaRPr lang="en-US" altLang="zh-CN" dirty="0"/>
          </a:p>
        </p:txBody>
      </p:sp>
    </p:spTree>
    <p:extLst>
      <p:ext uri="{BB962C8B-B14F-4D97-AF65-F5344CB8AC3E}">
        <p14:creationId xmlns:p14="http://schemas.microsoft.com/office/powerpoint/2010/main" val="20101841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5472608" cy="2862322"/>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en-US" altLang="zh-CN" b="1" dirty="0"/>
              <a:t>K-</a:t>
            </a:r>
            <a:r>
              <a:rPr lang="zh-CN" altLang="en-US" b="1" dirty="0"/>
              <a:t>均值聚类</a:t>
            </a:r>
            <a:r>
              <a:rPr lang="en-US" altLang="zh-CN" b="1" dirty="0"/>
              <a:t>(k-means)</a:t>
            </a:r>
          </a:p>
          <a:p>
            <a:br>
              <a:rPr lang="en-US" altLang="zh-CN" b="1" dirty="0"/>
            </a:br>
            <a:r>
              <a:rPr lang="zh-CN" altLang="en-US" dirty="0"/>
              <a:t>例子：</a:t>
            </a:r>
            <a:endParaRPr lang="en-US" altLang="zh-CN" dirty="0"/>
          </a:p>
          <a:p>
            <a:endParaRPr lang="en-US" altLang="zh-CN" dirty="0"/>
          </a:p>
          <a:p>
            <a:r>
              <a:rPr lang="zh-CN" altLang="en-US" dirty="0"/>
              <a:t>有一个二维空间的一些点，我们要将它们分成</a:t>
            </a:r>
            <a:r>
              <a:rPr lang="en-US" altLang="zh-CN" dirty="0"/>
              <a:t>3</a:t>
            </a:r>
            <a:r>
              <a:rPr lang="zh-CN" altLang="en-US" dirty="0"/>
              <a:t>个类，即</a:t>
            </a:r>
            <a:r>
              <a:rPr lang="en-US" altLang="zh-CN" dirty="0"/>
              <a:t>K=3</a:t>
            </a:r>
            <a:r>
              <a:rPr lang="zh-CN" altLang="en-US" dirty="0"/>
              <a:t>。</a:t>
            </a:r>
            <a:endParaRPr lang="en-US" altLang="zh-CN" dirty="0"/>
          </a:p>
          <a:p>
            <a:endParaRPr lang="en-US" altLang="zh-CN" dirty="0"/>
          </a:p>
          <a:p>
            <a:r>
              <a:rPr lang="zh-CN" altLang="en-US" dirty="0"/>
              <a:t>我们首先随机选择</a:t>
            </a:r>
            <a:r>
              <a:rPr lang="en-US" altLang="zh-CN" dirty="0"/>
              <a:t>3</a:t>
            </a:r>
            <a:r>
              <a:rPr lang="zh-CN" altLang="en-US" dirty="0"/>
              <a:t>个初始质心，每一个质心为一类：</a:t>
            </a:r>
            <a:endParaRPr lang="en-US" altLang="zh-CN" dirty="0"/>
          </a:p>
        </p:txBody>
      </p:sp>
      <p:pic>
        <p:nvPicPr>
          <p:cNvPr id="8194" name="Picture 2" descr="preview">
            <a:extLst>
              <a:ext uri="{FF2B5EF4-FFF2-40B4-BE49-F238E27FC236}">
                <a16:creationId xmlns:a16="http://schemas.microsoft.com/office/drawing/2014/main" id="{2A0295F5-39CE-4005-B257-18C92ADC1A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852" y="1853662"/>
            <a:ext cx="4459501" cy="25519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DE266AB2-5DF7-4176-9B50-B40F84197BE3}"/>
              </a:ext>
            </a:extLst>
          </p:cNvPr>
          <p:cNvSpPr/>
          <p:nvPr/>
        </p:nvSpPr>
        <p:spPr>
          <a:xfrm>
            <a:off x="479376" y="5275184"/>
            <a:ext cx="5472608" cy="646331"/>
          </a:xfrm>
          <a:prstGeom prst="rect">
            <a:avLst/>
          </a:prstGeom>
        </p:spPr>
        <p:txBody>
          <a:bodyPr wrap="square">
            <a:spAutoFit/>
          </a:bodyPr>
          <a:lstStyle/>
          <a:p>
            <a:r>
              <a:rPr lang="zh-CN" altLang="en-US" dirty="0">
                <a:solidFill>
                  <a:srgbClr val="121212"/>
                </a:solidFill>
              </a:rPr>
              <a:t>然后我们计算每一个不是质心的点到这三个质心的距离：</a:t>
            </a:r>
            <a:endParaRPr lang="zh-CN" altLang="en-US" dirty="0"/>
          </a:p>
        </p:txBody>
      </p:sp>
      <p:pic>
        <p:nvPicPr>
          <p:cNvPr id="8196" name="Picture 4" descr="preview">
            <a:extLst>
              <a:ext uri="{FF2B5EF4-FFF2-40B4-BE49-F238E27FC236}">
                <a16:creationId xmlns:a16="http://schemas.microsoft.com/office/drawing/2014/main" id="{9FC9E162-882E-40F3-8686-730D0DEC0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4293096"/>
            <a:ext cx="4294297" cy="2612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257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61240" cy="1477328"/>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en-US" altLang="zh-CN" b="1" dirty="0"/>
              <a:t>K-</a:t>
            </a:r>
            <a:r>
              <a:rPr lang="zh-CN" altLang="en-US" b="1" dirty="0"/>
              <a:t>均值聚类</a:t>
            </a:r>
            <a:r>
              <a:rPr lang="en-US" altLang="zh-CN" b="1" dirty="0"/>
              <a:t>(k-means)</a:t>
            </a:r>
          </a:p>
          <a:p>
            <a:br>
              <a:rPr lang="en-US" altLang="zh-CN" b="1" dirty="0"/>
            </a:br>
            <a:r>
              <a:rPr lang="zh-CN" altLang="en-US" dirty="0"/>
              <a:t>将这些点归类于距离最近的那个质心的一类：</a:t>
            </a:r>
            <a:endParaRPr lang="en-US" altLang="zh-CN" dirty="0"/>
          </a:p>
        </p:txBody>
      </p:sp>
      <p:sp>
        <p:nvSpPr>
          <p:cNvPr id="2" name="矩形 1">
            <a:extLst>
              <a:ext uri="{FF2B5EF4-FFF2-40B4-BE49-F238E27FC236}">
                <a16:creationId xmlns:a16="http://schemas.microsoft.com/office/drawing/2014/main" id="{DE266AB2-5DF7-4176-9B50-B40F84197BE3}"/>
              </a:ext>
            </a:extLst>
          </p:cNvPr>
          <p:cNvSpPr/>
          <p:nvPr/>
        </p:nvSpPr>
        <p:spPr>
          <a:xfrm>
            <a:off x="479376" y="5275184"/>
            <a:ext cx="3185487" cy="369332"/>
          </a:xfrm>
          <a:prstGeom prst="rect">
            <a:avLst/>
          </a:prstGeom>
        </p:spPr>
        <p:txBody>
          <a:bodyPr wrap="none">
            <a:spAutoFit/>
          </a:bodyPr>
          <a:lstStyle/>
          <a:p>
            <a:r>
              <a:rPr lang="zh-CN" altLang="en-US" dirty="0"/>
              <a:t>重新计算这三个分类的质心：</a:t>
            </a:r>
          </a:p>
        </p:txBody>
      </p:sp>
      <p:pic>
        <p:nvPicPr>
          <p:cNvPr id="10242" name="Picture 2" descr="preview">
            <a:extLst>
              <a:ext uri="{FF2B5EF4-FFF2-40B4-BE49-F238E27FC236}">
                <a16:creationId xmlns:a16="http://schemas.microsoft.com/office/drawing/2014/main" id="{791690CB-4315-4C72-B970-8084FE27C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1100663"/>
            <a:ext cx="4274079" cy="261034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review">
            <a:extLst>
              <a:ext uri="{FF2B5EF4-FFF2-40B4-BE49-F238E27FC236}">
                <a16:creationId xmlns:a16="http://schemas.microsoft.com/office/drawing/2014/main" id="{B13D870C-41F4-460D-AA4A-382C4FF91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551" y="4065032"/>
            <a:ext cx="4536504" cy="261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1874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61240" cy="1754326"/>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en-US" altLang="zh-CN" b="1" dirty="0"/>
              <a:t>K-</a:t>
            </a:r>
            <a:r>
              <a:rPr lang="zh-CN" altLang="en-US" b="1" dirty="0"/>
              <a:t>均值聚类</a:t>
            </a:r>
            <a:r>
              <a:rPr lang="en-US" altLang="zh-CN" b="1" dirty="0"/>
              <a:t>(k-means)</a:t>
            </a:r>
          </a:p>
          <a:p>
            <a:endParaRPr lang="en-US" altLang="zh-CN" b="1" dirty="0"/>
          </a:p>
          <a:p>
            <a:endParaRPr lang="en-US" altLang="zh-CN" b="1" dirty="0"/>
          </a:p>
          <a:p>
            <a:r>
              <a:rPr lang="zh-CN" altLang="en-US" dirty="0"/>
              <a:t>不断重复上述两步，更新三个类：</a:t>
            </a:r>
            <a:endParaRPr lang="en-US" altLang="zh-CN" dirty="0"/>
          </a:p>
        </p:txBody>
      </p:sp>
      <p:sp>
        <p:nvSpPr>
          <p:cNvPr id="2" name="矩形 1">
            <a:extLst>
              <a:ext uri="{FF2B5EF4-FFF2-40B4-BE49-F238E27FC236}">
                <a16:creationId xmlns:a16="http://schemas.microsoft.com/office/drawing/2014/main" id="{DE266AB2-5DF7-4176-9B50-B40F84197BE3}"/>
              </a:ext>
            </a:extLst>
          </p:cNvPr>
          <p:cNvSpPr/>
          <p:nvPr/>
        </p:nvSpPr>
        <p:spPr>
          <a:xfrm>
            <a:off x="502423" y="5044206"/>
            <a:ext cx="4081409" cy="646331"/>
          </a:xfrm>
          <a:prstGeom prst="rect">
            <a:avLst/>
          </a:prstGeom>
        </p:spPr>
        <p:txBody>
          <a:bodyPr wrap="square">
            <a:spAutoFit/>
          </a:bodyPr>
          <a:lstStyle/>
          <a:p>
            <a:r>
              <a:rPr lang="zh-CN" altLang="en-US" dirty="0"/>
              <a:t>当稳定以后，迭代停止，这时候的三个类就是我们得到的最后的三个：</a:t>
            </a:r>
          </a:p>
        </p:txBody>
      </p:sp>
      <p:pic>
        <p:nvPicPr>
          <p:cNvPr id="11266" name="Picture 2" descr="preview">
            <a:extLst>
              <a:ext uri="{FF2B5EF4-FFF2-40B4-BE49-F238E27FC236}">
                <a16:creationId xmlns:a16="http://schemas.microsoft.com/office/drawing/2014/main" id="{E7E74E25-7EBD-4359-B4C5-216E88A45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904" y="1292407"/>
            <a:ext cx="4536504" cy="281520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preview">
            <a:extLst>
              <a:ext uri="{FF2B5EF4-FFF2-40B4-BE49-F238E27FC236}">
                <a16:creationId xmlns:a16="http://schemas.microsoft.com/office/drawing/2014/main" id="{5FCB222D-9223-40F3-8075-31CD62D3F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4013503"/>
            <a:ext cx="4536504" cy="291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9545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089232" cy="3139321"/>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层次聚类</a:t>
            </a:r>
            <a:r>
              <a:rPr lang="en-US" altLang="zh-CN" b="1" dirty="0"/>
              <a:t>(Hierarchical)</a:t>
            </a:r>
          </a:p>
          <a:p>
            <a:endParaRPr lang="en-US" altLang="zh-CN" b="1" dirty="0"/>
          </a:p>
          <a:p>
            <a:r>
              <a:rPr lang="zh-CN" altLang="en-US" dirty="0"/>
              <a:t>算法：</a:t>
            </a:r>
            <a:endParaRPr lang="en-US" altLang="zh-CN" dirty="0"/>
          </a:p>
          <a:p>
            <a:endParaRPr lang="en-US" altLang="zh-CN" dirty="0"/>
          </a:p>
          <a:p>
            <a:r>
              <a:rPr lang="en-US" altLang="zh-CN" dirty="0"/>
              <a:t>1. </a:t>
            </a:r>
            <a:r>
              <a:rPr lang="zh-CN" altLang="en-US" dirty="0"/>
              <a:t>计算类与类之间的距离，用邻近度矩阵记录</a:t>
            </a:r>
            <a:br>
              <a:rPr lang="zh-CN" altLang="en-US" dirty="0"/>
            </a:br>
            <a:r>
              <a:rPr lang="en-US" altLang="zh-CN" dirty="0"/>
              <a:t>2. </a:t>
            </a:r>
            <a:r>
              <a:rPr lang="zh-CN" altLang="en-US" dirty="0"/>
              <a:t>将最近的两个类合并为一个新的类</a:t>
            </a:r>
            <a:br>
              <a:rPr lang="zh-CN" altLang="en-US" dirty="0"/>
            </a:br>
            <a:r>
              <a:rPr lang="en-US" altLang="zh-CN" dirty="0"/>
              <a:t>3. </a:t>
            </a:r>
            <a:r>
              <a:rPr lang="zh-CN" altLang="en-US" dirty="0"/>
              <a:t>根据新的类，更新邻近度矩阵</a:t>
            </a:r>
            <a:br>
              <a:rPr lang="zh-CN" altLang="en-US" dirty="0"/>
            </a:br>
            <a:r>
              <a:rPr lang="en-US" altLang="zh-CN" dirty="0"/>
              <a:t>4. </a:t>
            </a:r>
            <a:r>
              <a:rPr lang="zh-CN" altLang="en-US" dirty="0"/>
              <a:t>重复</a:t>
            </a:r>
            <a:r>
              <a:rPr lang="en-US" altLang="zh-CN" dirty="0"/>
              <a:t>2. 3.</a:t>
            </a:r>
            <a:br>
              <a:rPr lang="zh-CN" altLang="en-US" dirty="0"/>
            </a:br>
            <a:r>
              <a:rPr lang="en-US" altLang="zh-CN" dirty="0"/>
              <a:t>5. </a:t>
            </a:r>
            <a:r>
              <a:rPr lang="zh-CN" altLang="en-US" dirty="0"/>
              <a:t>到只只剩下一个类的时候，停止</a:t>
            </a:r>
            <a:endParaRPr lang="en-US" altLang="zh-CN" dirty="0"/>
          </a:p>
        </p:txBody>
      </p:sp>
    </p:spTree>
    <p:extLst>
      <p:ext uri="{BB962C8B-B14F-4D97-AF65-F5344CB8AC3E}">
        <p14:creationId xmlns:p14="http://schemas.microsoft.com/office/powerpoint/2010/main" val="32481889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068562"/>
            <a:ext cx="10369152" cy="2585323"/>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层次聚类</a:t>
            </a:r>
            <a:r>
              <a:rPr lang="en-US" altLang="zh-CN" b="1" dirty="0"/>
              <a:t>(Hierarchical)</a:t>
            </a:r>
          </a:p>
          <a:p>
            <a:br>
              <a:rPr lang="en-US" altLang="zh-CN" b="1" dirty="0"/>
            </a:br>
            <a:r>
              <a:rPr lang="zh-CN" altLang="en-US" dirty="0"/>
              <a:t>例子：</a:t>
            </a:r>
            <a:endParaRPr lang="en-US" altLang="zh-CN" dirty="0"/>
          </a:p>
          <a:p>
            <a:endParaRPr lang="en-US" altLang="zh-CN" dirty="0"/>
          </a:p>
          <a:p>
            <a:r>
              <a:rPr lang="zh-CN" altLang="en-US" dirty="0"/>
              <a:t>有一组数据</a:t>
            </a:r>
            <a:r>
              <a:rPr lang="en-US" altLang="zh-CN" dirty="0"/>
              <a:t>D={</a:t>
            </a:r>
            <a:r>
              <a:rPr lang="en-US" altLang="zh-CN" dirty="0" err="1"/>
              <a:t>a,b,c,d,e</a:t>
            </a:r>
            <a:r>
              <a:rPr lang="en-US" altLang="zh-CN" dirty="0"/>
              <a:t>} </a:t>
            </a:r>
            <a:r>
              <a:rPr lang="zh-CN" altLang="en-US" dirty="0"/>
              <a:t>给了它们之间的距离矩阵。</a:t>
            </a:r>
          </a:p>
          <a:p>
            <a:endParaRPr lang="en-US" altLang="zh-CN" dirty="0"/>
          </a:p>
          <a:p>
            <a:r>
              <a:rPr lang="zh-CN" altLang="en-US" dirty="0"/>
              <a:t>首先，每一个例子都是一个类：</a:t>
            </a:r>
          </a:p>
        </p:txBody>
      </p:sp>
      <p:pic>
        <p:nvPicPr>
          <p:cNvPr id="5" name="图片 4">
            <a:extLst>
              <a:ext uri="{FF2B5EF4-FFF2-40B4-BE49-F238E27FC236}">
                <a16:creationId xmlns:a16="http://schemas.microsoft.com/office/drawing/2014/main" id="{83AC6B0D-0493-4429-9F95-B96F59222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35" y="3653885"/>
            <a:ext cx="10840973" cy="3109830"/>
          </a:xfrm>
          <a:prstGeom prst="rect">
            <a:avLst/>
          </a:prstGeom>
        </p:spPr>
      </p:pic>
    </p:spTree>
    <p:extLst>
      <p:ext uri="{BB962C8B-B14F-4D97-AF65-F5344CB8AC3E}">
        <p14:creationId xmlns:p14="http://schemas.microsoft.com/office/powerpoint/2010/main" val="17596854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95128" cy="3139321"/>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层次聚类</a:t>
            </a:r>
            <a:r>
              <a:rPr lang="en-US" altLang="zh-CN" b="1" dirty="0"/>
              <a:t>(Hierarchical)</a:t>
            </a:r>
          </a:p>
          <a:p>
            <a:br>
              <a:rPr lang="en-US" altLang="zh-CN" b="1" dirty="0"/>
            </a:br>
            <a:r>
              <a:rPr lang="zh-CN" altLang="en-US" dirty="0"/>
              <a:t>将最近的两个类合并为一个新的类，并重新计算类之间的距离然后更新距离矩阵：</a:t>
            </a:r>
            <a:endParaRPr lang="en-US" altLang="zh-CN" dirty="0"/>
          </a:p>
          <a:p>
            <a:endParaRPr lang="en-US" altLang="zh-CN" dirty="0"/>
          </a:p>
          <a:p>
            <a:r>
              <a:rPr lang="en-US" altLang="zh-CN" dirty="0"/>
              <a:t>d(</a:t>
            </a:r>
            <a:r>
              <a:rPr lang="en-US" altLang="zh-CN" dirty="0" err="1"/>
              <a:t>a,b</a:t>
            </a:r>
            <a:r>
              <a:rPr lang="en-US" altLang="zh-CN" dirty="0"/>
              <a:t>) = 0.18</a:t>
            </a:r>
            <a:r>
              <a:rPr lang="zh-CN" altLang="en-US" dirty="0"/>
              <a:t>距离最近，合并为一类</a:t>
            </a:r>
            <a:r>
              <a:rPr lang="en-US" altLang="zh-CN" dirty="0"/>
              <a:t>ab,</a:t>
            </a:r>
            <a:r>
              <a:rPr lang="zh-CN" altLang="en-US" dirty="0"/>
              <a:t>然后计算</a:t>
            </a:r>
            <a:r>
              <a:rPr lang="en-US" altLang="zh-CN" dirty="0" err="1"/>
              <a:t>ab,c,d,e</a:t>
            </a:r>
            <a:r>
              <a:rPr lang="zh-CN" altLang="en-US" dirty="0"/>
              <a:t>之间的距离</a:t>
            </a:r>
            <a:endParaRPr lang="en-US" altLang="zh-CN" dirty="0"/>
          </a:p>
          <a:p>
            <a:endParaRPr lang="en-US" altLang="zh-CN" dirty="0"/>
          </a:p>
          <a:p>
            <a:r>
              <a:rPr lang="en-US" altLang="zh-CN" dirty="0"/>
              <a:t>d(</a:t>
            </a:r>
            <a:r>
              <a:rPr lang="en-US" altLang="zh-CN" dirty="0" err="1"/>
              <a:t>ab,c</a:t>
            </a:r>
            <a:r>
              <a:rPr lang="en-US" altLang="zh-CN" dirty="0"/>
              <a:t>) = avg(0.39, 0.32) = 0.355;</a:t>
            </a:r>
          </a:p>
          <a:p>
            <a:r>
              <a:rPr lang="en-US" altLang="zh-CN" dirty="0"/>
              <a:t>d(</a:t>
            </a:r>
            <a:r>
              <a:rPr lang="en-US" altLang="zh-CN" dirty="0" err="1"/>
              <a:t>ab,d</a:t>
            </a:r>
            <a:r>
              <a:rPr lang="en-US" altLang="zh-CN" dirty="0"/>
              <a:t>) = avg(0.43, 0.34) = 0.385;</a:t>
            </a:r>
          </a:p>
          <a:p>
            <a:r>
              <a:rPr lang="en-US" altLang="zh-CN" dirty="0"/>
              <a:t>d(</a:t>
            </a:r>
            <a:r>
              <a:rPr lang="en-US" altLang="zh-CN" dirty="0" err="1"/>
              <a:t>ab,d</a:t>
            </a:r>
            <a:r>
              <a:rPr lang="en-US" altLang="zh-CN" dirty="0"/>
              <a:t>) = avg(0.39, 0.41) = 0.4;</a:t>
            </a:r>
          </a:p>
        </p:txBody>
      </p:sp>
      <p:pic>
        <p:nvPicPr>
          <p:cNvPr id="11" name="图片 10">
            <a:extLst>
              <a:ext uri="{FF2B5EF4-FFF2-40B4-BE49-F238E27FC236}">
                <a16:creationId xmlns:a16="http://schemas.microsoft.com/office/drawing/2014/main" id="{E33C9271-C9A6-410B-ABF2-8B43E7DCB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752" y="3361765"/>
            <a:ext cx="8118398" cy="3193493"/>
          </a:xfrm>
          <a:prstGeom prst="rect">
            <a:avLst/>
          </a:prstGeom>
        </p:spPr>
      </p:pic>
    </p:spTree>
    <p:extLst>
      <p:ext uri="{BB962C8B-B14F-4D97-AF65-F5344CB8AC3E}">
        <p14:creationId xmlns:p14="http://schemas.microsoft.com/office/powerpoint/2010/main" val="30536588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95128" cy="2031325"/>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层次聚类</a:t>
            </a:r>
            <a:r>
              <a:rPr lang="en-US" altLang="zh-CN" b="1" dirty="0"/>
              <a:t>(Hierarchical)</a:t>
            </a:r>
          </a:p>
          <a:p>
            <a:br>
              <a:rPr lang="en-US" altLang="zh-CN" b="1" dirty="0"/>
            </a:br>
            <a:r>
              <a:rPr lang="zh-CN" altLang="en-US" dirty="0"/>
              <a:t>选择距离最近的两个类合并为新的类：</a:t>
            </a:r>
            <a:endParaRPr lang="en-US" altLang="zh-CN" dirty="0"/>
          </a:p>
          <a:p>
            <a:endParaRPr lang="en-US" altLang="zh-CN" dirty="0"/>
          </a:p>
          <a:p>
            <a:r>
              <a:rPr lang="en-US" altLang="zh-CN" dirty="0"/>
              <a:t>d(</a:t>
            </a:r>
            <a:r>
              <a:rPr lang="en-US" altLang="zh-CN" dirty="0" err="1"/>
              <a:t>d,e</a:t>
            </a:r>
            <a:r>
              <a:rPr lang="en-US" altLang="zh-CN" dirty="0"/>
              <a:t>) = 0.21</a:t>
            </a:r>
            <a:r>
              <a:rPr lang="zh-CN" altLang="en-US" dirty="0"/>
              <a:t>距离最近，因此</a:t>
            </a:r>
            <a:r>
              <a:rPr lang="en-US" altLang="zh-CN" dirty="0" err="1"/>
              <a:t>d,e</a:t>
            </a:r>
            <a:r>
              <a:rPr lang="zh-CN" altLang="en-US" dirty="0"/>
              <a:t>合并为一类</a:t>
            </a:r>
            <a:endParaRPr lang="en-US" altLang="zh-CN" dirty="0"/>
          </a:p>
        </p:txBody>
      </p:sp>
      <p:sp>
        <p:nvSpPr>
          <p:cNvPr id="2" name="Rectangle 1">
            <a:extLst>
              <a:ext uri="{FF2B5EF4-FFF2-40B4-BE49-F238E27FC236}">
                <a16:creationId xmlns:a16="http://schemas.microsoft.com/office/drawing/2014/main" id="{1AA92F6C-5D74-48CF-B36B-BCD3BA0560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121212"/>
                </a:solidFill>
                <a:effectLst/>
                <a:latin typeface="Arial" panose="020B0604020202020204" pitchFamily="34" charset="0"/>
                <a:ea typeface="-apple-system"/>
              </a:rPr>
              <a:t>选择距离最近的两个类合并为新的类：</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121212"/>
                </a:solidFill>
                <a:effectLst/>
                <a:latin typeface="Arial" panose="020B0604020202020204" pitchFamily="34" charset="0"/>
                <a:ea typeface="-apple-system"/>
              </a:rPr>
              <a:t>  </a:t>
            </a:r>
            <a:r>
              <a:rPr kumimoji="0" lang="zh-CN" altLang="zh-CN" sz="1900" b="0" i="0" u="none" strike="noStrike" cap="none" normalizeH="0" baseline="0">
                <a:ln>
                  <a:noFill/>
                </a:ln>
                <a:solidFill>
                  <a:srgbClr val="121212"/>
                </a:solidFill>
                <a:effectLst/>
                <a:latin typeface="Arial" panose="020B0604020202020204" pitchFamily="34" charset="0"/>
                <a:ea typeface="-apple-system"/>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AutoShape 2" descr="[公式]">
            <a:extLst>
              <a:ext uri="{FF2B5EF4-FFF2-40B4-BE49-F238E27FC236}">
                <a16:creationId xmlns:a16="http://schemas.microsoft.com/office/drawing/2014/main" id="{AEDB2B7A-4B77-469C-9FF8-A154CACD2C5E}"/>
              </a:ext>
            </a:extLst>
          </p:cNvPr>
          <p:cNvSpPr>
            <a:spLocks noChangeAspect="1" noChangeArrowheads="1"/>
          </p:cNvSpPr>
          <p:nvPr/>
        </p:nvSpPr>
        <p:spPr bwMode="auto">
          <a:xfrm>
            <a:off x="127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4E39F3C-EFAB-4F3D-8514-8C2755068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33" y="3429000"/>
            <a:ext cx="11132220" cy="3103309"/>
          </a:xfrm>
          <a:prstGeom prst="rect">
            <a:avLst/>
          </a:prstGeom>
        </p:spPr>
      </p:pic>
    </p:spTree>
    <p:extLst>
      <p:ext uri="{BB962C8B-B14F-4D97-AF65-F5344CB8AC3E}">
        <p14:creationId xmlns:p14="http://schemas.microsoft.com/office/powerpoint/2010/main" val="571634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31800" y="1189201"/>
            <a:ext cx="11195128" cy="1477328"/>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层次聚类</a:t>
            </a:r>
            <a:r>
              <a:rPr lang="en-US" altLang="zh-CN" b="1" dirty="0"/>
              <a:t>(Hierarchical)</a:t>
            </a:r>
          </a:p>
          <a:p>
            <a:br>
              <a:rPr lang="en-US" altLang="zh-CN" b="1" dirty="0"/>
            </a:br>
            <a:r>
              <a:rPr lang="zh-CN" altLang="en-US" dirty="0"/>
              <a:t>不断重复上述两个步骤，最终只剩下一个类的时候，停止：</a:t>
            </a:r>
            <a:endParaRPr lang="en-US" altLang="zh-CN" dirty="0"/>
          </a:p>
        </p:txBody>
      </p:sp>
      <p:sp>
        <p:nvSpPr>
          <p:cNvPr id="2" name="Rectangle 1">
            <a:extLst>
              <a:ext uri="{FF2B5EF4-FFF2-40B4-BE49-F238E27FC236}">
                <a16:creationId xmlns:a16="http://schemas.microsoft.com/office/drawing/2014/main" id="{1AA92F6C-5D74-48CF-B36B-BCD3BA0560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121212"/>
                </a:solidFill>
                <a:effectLst/>
                <a:latin typeface="Arial" panose="020B0604020202020204" pitchFamily="34" charset="0"/>
                <a:ea typeface="-apple-system"/>
              </a:rPr>
              <a:t>选择距离最近的两个类合并为新的类：</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121212"/>
                </a:solidFill>
                <a:effectLst/>
                <a:latin typeface="Arial" panose="020B0604020202020204" pitchFamily="34" charset="0"/>
                <a:ea typeface="-apple-system"/>
              </a:rPr>
              <a:t>  </a:t>
            </a:r>
            <a:r>
              <a:rPr kumimoji="0" lang="zh-CN" altLang="zh-CN" sz="1900" b="0" i="0" u="none" strike="noStrike" cap="none" normalizeH="0" baseline="0">
                <a:ln>
                  <a:noFill/>
                </a:ln>
                <a:solidFill>
                  <a:srgbClr val="121212"/>
                </a:solidFill>
                <a:effectLst/>
                <a:latin typeface="Arial" panose="020B0604020202020204" pitchFamily="34" charset="0"/>
                <a:ea typeface="-apple-system"/>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AutoShape 2" descr="[公式]">
            <a:extLst>
              <a:ext uri="{FF2B5EF4-FFF2-40B4-BE49-F238E27FC236}">
                <a16:creationId xmlns:a16="http://schemas.microsoft.com/office/drawing/2014/main" id="{AEDB2B7A-4B77-469C-9FF8-A154CACD2C5E}"/>
              </a:ext>
            </a:extLst>
          </p:cNvPr>
          <p:cNvSpPr>
            <a:spLocks noChangeAspect="1" noChangeArrowheads="1"/>
          </p:cNvSpPr>
          <p:nvPr/>
        </p:nvSpPr>
        <p:spPr bwMode="auto">
          <a:xfrm>
            <a:off x="127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386" name="Picture 2" descr="preview">
            <a:extLst>
              <a:ext uri="{FF2B5EF4-FFF2-40B4-BE49-F238E27FC236}">
                <a16:creationId xmlns:a16="http://schemas.microsoft.com/office/drawing/2014/main" id="{C5BFE841-9FEB-423B-AB79-CDD8358E3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2840305"/>
            <a:ext cx="6839069" cy="33064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B6AC662-8A22-47E8-89F5-4379910FF5CF}"/>
              </a:ext>
            </a:extLst>
          </p:cNvPr>
          <p:cNvSpPr/>
          <p:nvPr/>
        </p:nvSpPr>
        <p:spPr>
          <a:xfrm>
            <a:off x="568908" y="6095060"/>
            <a:ext cx="6096000" cy="369332"/>
          </a:xfrm>
          <a:prstGeom prst="rect">
            <a:avLst/>
          </a:prstGeom>
        </p:spPr>
        <p:txBody>
          <a:bodyPr>
            <a:spAutoFit/>
          </a:bodyPr>
          <a:lstStyle/>
          <a:p>
            <a:r>
              <a:rPr lang="zh-CN" altLang="en-US" dirty="0">
                <a:solidFill>
                  <a:srgbClr val="121212"/>
                </a:solidFill>
              </a:rPr>
              <a:t>类别的数量取决于你剪的位置</a:t>
            </a:r>
          </a:p>
        </p:txBody>
      </p:sp>
    </p:spTree>
    <p:extLst>
      <p:ext uri="{BB962C8B-B14F-4D97-AF65-F5344CB8AC3E}">
        <p14:creationId xmlns:p14="http://schemas.microsoft.com/office/powerpoint/2010/main" val="22734007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570560" y="3842646"/>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570560" y="2531503"/>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158378" y="2570397"/>
            <a:ext cx="5137756" cy="400110"/>
          </a:xfrm>
          <a:prstGeom prst="rect">
            <a:avLst/>
          </a:prstGeom>
          <a:noFill/>
        </p:spPr>
        <p:txBody>
          <a:bodyPr wrap="square" rtlCol="0">
            <a:spAutoFit/>
          </a:bodyPr>
          <a:lstStyle/>
          <a:p>
            <a:r>
              <a:rPr lang="zh-CN" altLang="en-US" sz="2000" dirty="0">
                <a:latin typeface="Agency FB" panose="020B0503020202020204" pitchFamily="34" charset="0"/>
              </a:rPr>
              <a:t>聚类分析方法</a:t>
            </a:r>
          </a:p>
        </p:txBody>
      </p:sp>
      <p:sp>
        <p:nvSpPr>
          <p:cNvPr id="134" name="文本框 133"/>
          <p:cNvSpPr txBox="1"/>
          <p:nvPr/>
        </p:nvSpPr>
        <p:spPr>
          <a:xfrm>
            <a:off x="7158379" y="3882049"/>
            <a:ext cx="2821466" cy="400110"/>
          </a:xfrm>
          <a:prstGeom prst="rect">
            <a:avLst/>
          </a:prstGeom>
          <a:noFill/>
        </p:spPr>
        <p:txBody>
          <a:bodyPr wrap="square" rtlCol="0">
            <a:spAutoFit/>
          </a:bodyPr>
          <a:lstStyle/>
          <a:p>
            <a:r>
              <a:rPr lang="en-US" altLang="zh-CN" sz="2000" dirty="0" err="1">
                <a:latin typeface="Agency FB" panose="020B0503020202020204" pitchFamily="34" charset="0"/>
              </a:rPr>
              <a:t>KMeans</a:t>
            </a:r>
            <a:r>
              <a:rPr lang="zh-CN" altLang="en-US" sz="2000" dirty="0">
                <a:latin typeface="Agency FB" panose="020B0503020202020204" pitchFamily="34" charset="0"/>
              </a:rPr>
              <a:t>广告效果聚类分析</a:t>
            </a:r>
          </a:p>
        </p:txBody>
      </p:sp>
      <p:sp>
        <p:nvSpPr>
          <p:cNvPr id="262" name="文本框 261"/>
          <p:cNvSpPr txBox="1"/>
          <p:nvPr/>
        </p:nvSpPr>
        <p:spPr>
          <a:xfrm>
            <a:off x="6588844" y="2580050"/>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588844" y="3886272"/>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158379" y="3040390"/>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158379" y="4343994"/>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82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32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7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7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089232" cy="3693319"/>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根据密度的聚类</a:t>
            </a:r>
            <a:endParaRPr lang="en-US" altLang="zh-CN" b="1" dirty="0"/>
          </a:p>
          <a:p>
            <a:endParaRPr lang="en-US" altLang="zh-CN" b="1" dirty="0"/>
          </a:p>
          <a:p>
            <a:r>
              <a:rPr lang="zh-CN" altLang="en-US" dirty="0"/>
              <a:t>其核心思想是在数据空间中找到分散开的密集区域，简单来说就是画圈，其中要定义两个参数，一个是圈的最大半径，一个是一个圈里面最少应该容纳多少个点。</a:t>
            </a:r>
            <a:endParaRPr lang="en-US" altLang="zh-CN" b="1" dirty="0"/>
          </a:p>
          <a:p>
            <a:endParaRPr lang="en-US" altLang="zh-CN" b="1" dirty="0"/>
          </a:p>
          <a:p>
            <a:r>
              <a:rPr lang="zh-CN" altLang="en-US" dirty="0"/>
              <a:t>算法：</a:t>
            </a:r>
            <a:endParaRPr lang="en-US" altLang="zh-CN" dirty="0"/>
          </a:p>
          <a:p>
            <a:endParaRPr lang="en-US" altLang="zh-CN" dirty="0"/>
          </a:p>
          <a:p>
            <a:r>
              <a:rPr lang="en-US" altLang="zh-CN" dirty="0"/>
              <a:t>1.</a:t>
            </a:r>
            <a:r>
              <a:rPr lang="zh-CN" altLang="en-US" dirty="0"/>
              <a:t>从数据集中随机选择核心点</a:t>
            </a:r>
            <a:br>
              <a:rPr lang="zh-CN" altLang="en-US" dirty="0"/>
            </a:br>
            <a:r>
              <a:rPr lang="en-US" altLang="zh-CN" dirty="0"/>
              <a:t>2.</a:t>
            </a:r>
            <a:r>
              <a:rPr lang="zh-CN" altLang="en-US" dirty="0"/>
              <a:t>以一个核心点为圆心</a:t>
            </a:r>
            <a:r>
              <a:rPr lang="en-US" altLang="zh-CN" dirty="0"/>
              <a:t>,</a:t>
            </a:r>
            <a:r>
              <a:rPr lang="zh-CN" altLang="en-US" dirty="0"/>
              <a:t>做半径为</a:t>
            </a:r>
            <a:r>
              <a:rPr lang="en-US" altLang="zh-CN" dirty="0"/>
              <a:t>V</a:t>
            </a:r>
            <a:r>
              <a:rPr lang="zh-CN" altLang="en-US" dirty="0"/>
              <a:t>的圆</a:t>
            </a:r>
            <a:r>
              <a:rPr lang="en-US" altLang="zh-CN" dirty="0"/>
              <a:t>,</a:t>
            </a:r>
            <a:r>
              <a:rPr lang="zh-CN" altLang="en-US" dirty="0"/>
              <a:t>选择圆内圈入点的个数满足密度阈值的核心点</a:t>
            </a:r>
            <a:r>
              <a:rPr lang="en-US" altLang="zh-CN" dirty="0"/>
              <a:t>,</a:t>
            </a:r>
            <a:r>
              <a:rPr lang="zh-CN" altLang="en-US" dirty="0"/>
              <a:t>因此称这些点为核心对象</a:t>
            </a:r>
            <a:r>
              <a:rPr lang="en-US" altLang="zh-CN" dirty="0"/>
              <a:t>,</a:t>
            </a:r>
            <a:r>
              <a:rPr lang="zh-CN" altLang="en-US" dirty="0"/>
              <a:t>且将圈内的点形成一个簇</a:t>
            </a:r>
            <a:r>
              <a:rPr lang="en-US" altLang="zh-CN" dirty="0"/>
              <a:t>,</a:t>
            </a:r>
            <a:r>
              <a:rPr lang="zh-CN" altLang="en-US" dirty="0"/>
              <a:t>其中核心点直接密度可达周围的其他实心原点</a:t>
            </a:r>
            <a:r>
              <a:rPr lang="en-US" altLang="zh-CN" dirty="0"/>
              <a:t>;</a:t>
            </a:r>
            <a:br>
              <a:rPr lang="zh-CN" altLang="en-US" dirty="0"/>
            </a:br>
            <a:r>
              <a:rPr lang="en-US" altLang="zh-CN" dirty="0"/>
              <a:t>3.</a:t>
            </a:r>
            <a:r>
              <a:rPr lang="zh-CN" altLang="en-US" dirty="0"/>
              <a:t>合并这些相互重合的簇</a:t>
            </a:r>
            <a:endParaRPr lang="en-US" altLang="zh-CN" dirty="0"/>
          </a:p>
        </p:txBody>
      </p:sp>
    </p:spTree>
    <p:extLst>
      <p:ext uri="{BB962C8B-B14F-4D97-AF65-F5344CB8AC3E}">
        <p14:creationId xmlns:p14="http://schemas.microsoft.com/office/powerpoint/2010/main" val="28416262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089232" cy="2862322"/>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根据密度的聚类</a:t>
            </a:r>
            <a:endParaRPr lang="en-US" altLang="zh-CN" b="1" dirty="0"/>
          </a:p>
          <a:p>
            <a:endParaRPr lang="en-US" altLang="zh-CN" b="1" dirty="0"/>
          </a:p>
          <a:p>
            <a:r>
              <a:rPr lang="zh-CN" altLang="en-US" dirty="0"/>
              <a:t>例子：</a:t>
            </a:r>
            <a:endParaRPr lang="en-US" altLang="zh-CN" dirty="0"/>
          </a:p>
          <a:p>
            <a:endParaRPr lang="en-US" altLang="zh-CN" dirty="0"/>
          </a:p>
          <a:p>
            <a:r>
              <a:rPr lang="zh-CN" altLang="en-US" dirty="0"/>
              <a:t>我们设定参数密度阈值</a:t>
            </a:r>
            <a:r>
              <a:rPr lang="en-US" altLang="zh-CN" dirty="0"/>
              <a:t>N=3</a:t>
            </a:r>
            <a:r>
              <a:rPr lang="zh-CN" altLang="en-US" dirty="0"/>
              <a:t>，也就是每个圈里必须满足</a:t>
            </a:r>
            <a:r>
              <a:rPr lang="en-US" altLang="zh-CN" dirty="0"/>
              <a:t>3</a:t>
            </a:r>
            <a:r>
              <a:rPr lang="zh-CN" altLang="en-US" dirty="0"/>
              <a:t>个点，才能称为一个簇，首先我们随机选取一些候选的核心点：</a:t>
            </a:r>
            <a:endParaRPr lang="en-US" altLang="zh-CN" dirty="0"/>
          </a:p>
          <a:p>
            <a:endParaRPr lang="en-US" altLang="zh-CN" dirty="0"/>
          </a:p>
          <a:p>
            <a:r>
              <a:rPr lang="zh-CN" altLang="en-US" dirty="0"/>
              <a:t>这些灰色点为核心点的候选：</a:t>
            </a:r>
            <a:endParaRPr lang="en-US" altLang="zh-CN" dirty="0"/>
          </a:p>
        </p:txBody>
      </p:sp>
      <p:pic>
        <p:nvPicPr>
          <p:cNvPr id="17410" name="Picture 2" descr="preview">
            <a:extLst>
              <a:ext uri="{FF2B5EF4-FFF2-40B4-BE49-F238E27FC236}">
                <a16:creationId xmlns:a16="http://schemas.microsoft.com/office/drawing/2014/main" id="{FD89DAA2-D899-4826-9902-649D51E45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437244"/>
            <a:ext cx="4876566" cy="307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9973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6048672" cy="1477328"/>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根据密度的聚类</a:t>
            </a:r>
            <a:endParaRPr lang="en-US" altLang="zh-CN" b="1" dirty="0"/>
          </a:p>
          <a:p>
            <a:endParaRPr lang="en-US" altLang="zh-CN" b="1" dirty="0"/>
          </a:p>
          <a:p>
            <a:r>
              <a:rPr lang="zh-CN" altLang="en-US" dirty="0">
                <a:solidFill>
                  <a:srgbClr val="121212"/>
                </a:solidFill>
              </a:rPr>
              <a:t>以这些候选的核心点为圆心按照设定的半径画圆圈：</a:t>
            </a:r>
          </a:p>
        </p:txBody>
      </p:sp>
      <p:pic>
        <p:nvPicPr>
          <p:cNvPr id="19458" name="Picture 2" descr="preview">
            <a:extLst>
              <a:ext uri="{FF2B5EF4-FFF2-40B4-BE49-F238E27FC236}">
                <a16:creationId xmlns:a16="http://schemas.microsoft.com/office/drawing/2014/main" id="{4947A0F8-8244-4FE4-8BF3-D52E81A83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728" y="447055"/>
            <a:ext cx="5380689" cy="320791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79EA1A8-8AE2-4CA3-AD35-A5DA0D40C0CB}"/>
              </a:ext>
            </a:extLst>
          </p:cNvPr>
          <p:cNvSpPr/>
          <p:nvPr/>
        </p:nvSpPr>
        <p:spPr>
          <a:xfrm>
            <a:off x="479376" y="4748951"/>
            <a:ext cx="5832648" cy="1200329"/>
          </a:xfrm>
          <a:prstGeom prst="rect">
            <a:avLst/>
          </a:prstGeom>
        </p:spPr>
        <p:txBody>
          <a:bodyPr wrap="square">
            <a:spAutoFit/>
          </a:bodyPr>
          <a:lstStyle/>
          <a:p>
            <a:r>
              <a:rPr lang="zh-CN" altLang="en-US" dirty="0">
                <a:solidFill>
                  <a:srgbClr val="121212"/>
                </a:solidFill>
              </a:rPr>
              <a:t>如果圈内满足三个点，那就是一个簇，簇内点候选的核心点就是核心点：</a:t>
            </a:r>
          </a:p>
          <a:p>
            <a:r>
              <a:rPr lang="zh-CN" altLang="en-US" dirty="0">
                <a:solidFill>
                  <a:srgbClr val="121212"/>
                </a:solidFill>
              </a:rPr>
              <a:t>这些红色的点就是核心点，而灰色的点因为其圈内点数不满足阈值，所以不是核心点</a:t>
            </a:r>
            <a:endParaRPr lang="zh-CN" altLang="en-US" b="0" i="0" dirty="0">
              <a:solidFill>
                <a:srgbClr val="121212"/>
              </a:solidFill>
              <a:effectLst/>
            </a:endParaRPr>
          </a:p>
        </p:txBody>
      </p:sp>
      <p:pic>
        <p:nvPicPr>
          <p:cNvPr id="19460" name="Picture 4" descr="preview">
            <a:extLst>
              <a:ext uri="{FF2B5EF4-FFF2-40B4-BE49-F238E27FC236}">
                <a16:creationId xmlns:a16="http://schemas.microsoft.com/office/drawing/2014/main" id="{2C35AC03-6109-4D11-B036-C73E4CADC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728" y="3630121"/>
            <a:ext cx="5380689" cy="330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317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6048672" cy="1477328"/>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根据密度的聚类</a:t>
            </a:r>
            <a:endParaRPr lang="en-US" altLang="zh-CN" b="1" dirty="0"/>
          </a:p>
          <a:p>
            <a:endParaRPr lang="en-US" altLang="zh-CN" b="1" dirty="0"/>
          </a:p>
          <a:p>
            <a:r>
              <a:rPr lang="zh-CN" altLang="en-US" dirty="0"/>
              <a:t>合并重合的簇：</a:t>
            </a:r>
            <a:endParaRPr lang="zh-CN" altLang="en-US" dirty="0">
              <a:solidFill>
                <a:srgbClr val="121212"/>
              </a:solidFill>
            </a:endParaRPr>
          </a:p>
        </p:txBody>
      </p:sp>
      <p:sp>
        <p:nvSpPr>
          <p:cNvPr id="3" name="矩形 2">
            <a:extLst>
              <a:ext uri="{FF2B5EF4-FFF2-40B4-BE49-F238E27FC236}">
                <a16:creationId xmlns:a16="http://schemas.microsoft.com/office/drawing/2014/main" id="{279EA1A8-8AE2-4CA3-AD35-A5DA0D40C0CB}"/>
              </a:ext>
            </a:extLst>
          </p:cNvPr>
          <p:cNvSpPr/>
          <p:nvPr/>
        </p:nvSpPr>
        <p:spPr>
          <a:xfrm>
            <a:off x="479376" y="4748951"/>
            <a:ext cx="5832648" cy="369332"/>
          </a:xfrm>
          <a:prstGeom prst="rect">
            <a:avLst/>
          </a:prstGeom>
        </p:spPr>
        <p:txBody>
          <a:bodyPr wrap="square">
            <a:spAutoFit/>
          </a:bodyPr>
          <a:lstStyle/>
          <a:p>
            <a:r>
              <a:rPr lang="zh-CN" altLang="en-US" dirty="0"/>
              <a:t>得到两个</a:t>
            </a:r>
            <a:r>
              <a:rPr lang="en-US" altLang="zh-CN" dirty="0"/>
              <a:t>cluster:</a:t>
            </a:r>
          </a:p>
        </p:txBody>
      </p:sp>
      <p:pic>
        <p:nvPicPr>
          <p:cNvPr id="20482" name="Picture 2" descr="preview">
            <a:extLst>
              <a:ext uri="{FF2B5EF4-FFF2-40B4-BE49-F238E27FC236}">
                <a16:creationId xmlns:a16="http://schemas.microsoft.com/office/drawing/2014/main" id="{C0BAD8E0-8A34-471C-B7DF-4236F5E1F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432" y="677887"/>
            <a:ext cx="5110985" cy="302189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preview">
            <a:extLst>
              <a:ext uri="{FF2B5EF4-FFF2-40B4-BE49-F238E27FC236}">
                <a16:creationId xmlns:a16="http://schemas.microsoft.com/office/drawing/2014/main" id="{BBB75A4D-C0E3-4FCC-A1B6-8E2239C66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080" y="3699780"/>
            <a:ext cx="5933923" cy="315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196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089232" cy="3416320"/>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根据网格的聚类</a:t>
            </a:r>
            <a:endParaRPr lang="en-US" altLang="zh-CN" b="1" dirty="0"/>
          </a:p>
          <a:p>
            <a:endParaRPr lang="en-US" altLang="zh-CN" b="1" dirty="0"/>
          </a:p>
          <a:p>
            <a:r>
              <a:rPr lang="zh-CN" altLang="en-US" dirty="0"/>
              <a:t>其原理是将数据空间划分为网格单元，将数据对象映射到网格单元中，并计算每个单元的密度。根据预设阈值来判断每个网格单元是不是高密度单元，由邻近的稠密单元组成“类”。</a:t>
            </a:r>
            <a:endParaRPr lang="en-US" altLang="zh-CN" dirty="0"/>
          </a:p>
          <a:p>
            <a:endParaRPr lang="en-US" altLang="zh-CN" b="1" dirty="0"/>
          </a:p>
          <a:p>
            <a:r>
              <a:rPr lang="zh-CN" altLang="en-US" dirty="0"/>
              <a:t>算法：</a:t>
            </a:r>
            <a:endParaRPr lang="en-US" altLang="zh-CN" dirty="0"/>
          </a:p>
          <a:p>
            <a:endParaRPr lang="en-US" altLang="zh-CN" dirty="0"/>
          </a:p>
          <a:p>
            <a:r>
              <a:rPr lang="en-US" altLang="zh-CN" dirty="0"/>
              <a:t>1.</a:t>
            </a:r>
            <a:r>
              <a:rPr lang="zh-CN" altLang="en-US" dirty="0"/>
              <a:t>将数据空间划分为网格单元</a:t>
            </a:r>
            <a:br>
              <a:rPr lang="zh-CN" altLang="en-US" dirty="0"/>
            </a:br>
            <a:r>
              <a:rPr lang="en-US" altLang="zh-CN" dirty="0"/>
              <a:t>2.</a:t>
            </a:r>
            <a:r>
              <a:rPr lang="zh-CN" altLang="en-US" dirty="0"/>
              <a:t>依照设置的阈值，判定网格单元是否稠密</a:t>
            </a:r>
            <a:br>
              <a:rPr lang="zh-CN" altLang="en-US" dirty="0"/>
            </a:br>
            <a:r>
              <a:rPr lang="en-US" altLang="zh-CN" dirty="0"/>
              <a:t>3.</a:t>
            </a:r>
            <a:r>
              <a:rPr lang="zh-CN" altLang="en-US" dirty="0"/>
              <a:t>合并相邻稠密的网格单元为一类</a:t>
            </a:r>
            <a:endParaRPr lang="en-US" altLang="zh-CN" dirty="0"/>
          </a:p>
        </p:txBody>
      </p:sp>
    </p:spTree>
    <p:extLst>
      <p:ext uri="{BB962C8B-B14F-4D97-AF65-F5344CB8AC3E}">
        <p14:creationId xmlns:p14="http://schemas.microsoft.com/office/powerpoint/2010/main" val="12191289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089232" cy="2031325"/>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根据密度的聚类</a:t>
            </a:r>
            <a:endParaRPr lang="en-US" altLang="zh-CN" b="1" dirty="0"/>
          </a:p>
          <a:p>
            <a:endParaRPr lang="en-US" altLang="zh-CN" b="1" dirty="0"/>
          </a:p>
          <a:p>
            <a:r>
              <a:rPr lang="zh-CN" altLang="en-US" dirty="0"/>
              <a:t>例子：</a:t>
            </a:r>
            <a:endParaRPr lang="en-US" altLang="zh-CN" dirty="0"/>
          </a:p>
          <a:p>
            <a:endParaRPr lang="en-US" altLang="zh-CN" dirty="0"/>
          </a:p>
          <a:p>
            <a:r>
              <a:rPr lang="zh-CN" altLang="en-US" dirty="0"/>
              <a:t>选择一定宽度的格子来分割数据空间：</a:t>
            </a:r>
            <a:endParaRPr lang="en-US" altLang="zh-CN" dirty="0"/>
          </a:p>
        </p:txBody>
      </p:sp>
      <p:pic>
        <p:nvPicPr>
          <p:cNvPr id="21506" name="Picture 2" descr="preview">
            <a:extLst>
              <a:ext uri="{FF2B5EF4-FFF2-40B4-BE49-F238E27FC236}">
                <a16:creationId xmlns:a16="http://schemas.microsoft.com/office/drawing/2014/main" id="{369331D7-8BBE-481E-97DA-67569AC0C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2636912"/>
            <a:ext cx="4587230" cy="362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53497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089232" cy="1477328"/>
          </a:xfrm>
          <a:prstGeom prst="rect">
            <a:avLst/>
          </a:prstGeom>
          <a:noFill/>
        </p:spPr>
        <p:txBody>
          <a:bodyPr wrap="square" rtlCol="0">
            <a:spAutoFit/>
          </a:bodyPr>
          <a:lstStyle/>
          <a:p>
            <a:r>
              <a:rPr lang="en-US" altLang="zh-CN" b="1" dirty="0"/>
              <a:t>2. </a:t>
            </a:r>
            <a:r>
              <a:rPr lang="zh-CN" altLang="en-US" b="1" dirty="0"/>
              <a:t>聚类算法</a:t>
            </a:r>
          </a:p>
          <a:p>
            <a:endParaRPr lang="en-US" altLang="zh-CN" b="1" dirty="0"/>
          </a:p>
          <a:p>
            <a:r>
              <a:rPr lang="zh-CN" altLang="en-US" b="1" dirty="0"/>
              <a:t>根据密度的聚类</a:t>
            </a:r>
            <a:endParaRPr lang="en-US" altLang="zh-CN" b="1" dirty="0"/>
          </a:p>
          <a:p>
            <a:endParaRPr lang="en-US" altLang="zh-CN" b="1" dirty="0"/>
          </a:p>
          <a:p>
            <a:r>
              <a:rPr lang="zh-CN" altLang="en-US" dirty="0"/>
              <a:t>设置阈值为</a:t>
            </a:r>
            <a:r>
              <a:rPr lang="en-US" altLang="zh-CN" dirty="0"/>
              <a:t>2</a:t>
            </a:r>
            <a:r>
              <a:rPr lang="zh-CN" altLang="en-US" dirty="0"/>
              <a:t>，将相邻稠密的格子合并形成一个“类”</a:t>
            </a:r>
            <a:r>
              <a:rPr lang="en-US" altLang="zh-CN" dirty="0"/>
              <a:t>:</a:t>
            </a:r>
          </a:p>
        </p:txBody>
      </p:sp>
      <p:pic>
        <p:nvPicPr>
          <p:cNvPr id="23554" name="Picture 2" descr="preview">
            <a:extLst>
              <a:ext uri="{FF2B5EF4-FFF2-40B4-BE49-F238E27FC236}">
                <a16:creationId xmlns:a16="http://schemas.microsoft.com/office/drawing/2014/main" id="{05475A61-BD07-465F-B8C8-4CDF04E2C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212" y="2636912"/>
            <a:ext cx="4738650" cy="373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096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511824" y="3024248"/>
            <a:ext cx="3888432" cy="523220"/>
          </a:xfrm>
          <a:prstGeom prst="rect">
            <a:avLst/>
          </a:prstGeom>
          <a:noFill/>
        </p:spPr>
        <p:txBody>
          <a:bodyPr wrap="square" rtlCol="0">
            <a:spAutoFit/>
          </a:bodyPr>
          <a:lstStyle/>
          <a:p>
            <a:pPr algn="ctr"/>
            <a:r>
              <a:rPr lang="en-US" altLang="zh-CN" sz="2800" dirty="0" err="1">
                <a:solidFill>
                  <a:schemeClr val="bg1"/>
                </a:solidFill>
                <a:latin typeface="Agency FB" panose="020B0503020202020204" pitchFamily="34" charset="0"/>
              </a:rPr>
              <a:t>KMeans</a:t>
            </a:r>
            <a:r>
              <a:rPr lang="zh-CN" altLang="en-US" sz="2800" dirty="0">
                <a:solidFill>
                  <a:schemeClr val="bg1"/>
                </a:solidFill>
                <a:latin typeface="Agency FB" panose="020B0503020202020204" pitchFamily="34" charset="0"/>
              </a:rPr>
              <a:t>广告效果聚类分析</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5016758"/>
          </a:xfrm>
          <a:prstGeom prst="rect">
            <a:avLst/>
          </a:prstGeom>
          <a:noFill/>
        </p:spPr>
        <p:txBody>
          <a:bodyPr wrap="square" rtlCol="0">
            <a:spAutoFit/>
          </a:bodyPr>
          <a:lstStyle/>
          <a:p>
            <a:r>
              <a:rPr lang="zh-CN" altLang="en-US" sz="2000" dirty="0"/>
              <a:t>随着流量成本的提高，高质量的流量媒体越来越分散，相信以精细化运营为基础导向的流量运营工作，必然会增加对数据的依赖程度。如何降低流量成本、增加流量规模、提高广告转化效果成为企业的重要诉求。</a:t>
            </a:r>
            <a:endParaRPr lang="en-US" altLang="zh-CN" sz="2000" dirty="0"/>
          </a:p>
          <a:p>
            <a:endParaRPr lang="en-US" altLang="zh-CN" sz="2000" dirty="0"/>
          </a:p>
          <a:p>
            <a:r>
              <a:rPr lang="zh-CN" altLang="en-US" sz="2000" b="1" dirty="0"/>
              <a:t>案列描述：</a:t>
            </a:r>
            <a:endParaRPr lang="en-US" altLang="zh-CN" sz="2000" b="1" dirty="0"/>
          </a:p>
          <a:p>
            <a:endParaRPr lang="en-US" altLang="zh-CN" sz="2000" dirty="0"/>
          </a:p>
          <a:p>
            <a:r>
              <a:rPr lang="zh-CN" altLang="en-US" sz="2000" dirty="0"/>
              <a:t>企业由于投放的广告渠道比较多，需要对其做广告效果分析以实现有针对性的广告效果测量和优化工作。</a:t>
            </a:r>
            <a:endParaRPr lang="en-US" altLang="zh-CN" sz="2000" dirty="0"/>
          </a:p>
          <a:p>
            <a:endParaRPr lang="en-US" altLang="zh-CN" sz="2000" dirty="0"/>
          </a:p>
          <a:p>
            <a:r>
              <a:rPr lang="zh-CN" altLang="en-US" sz="2000" b="1" dirty="0"/>
              <a:t>基本问题：</a:t>
            </a:r>
            <a:endParaRPr lang="en-US" altLang="zh-CN" sz="2000" b="1" dirty="0"/>
          </a:p>
          <a:p>
            <a:endParaRPr lang="en-US" altLang="zh-CN" sz="2000" dirty="0"/>
          </a:p>
          <a:p>
            <a:pPr marL="342900" indent="-342900">
              <a:buFont typeface="Wingdings" panose="05000000000000000000" pitchFamily="2" charset="2"/>
              <a:buChar char="l"/>
            </a:pPr>
            <a:r>
              <a:rPr lang="zh-CN" altLang="en-US" sz="2000" dirty="0"/>
              <a:t>广告渠道的范畴是什么？</a:t>
            </a:r>
            <a:endParaRPr lang="en-US" altLang="zh-CN" sz="2000" dirty="0"/>
          </a:p>
          <a:p>
            <a:pPr marL="342900" indent="-342900">
              <a:buFont typeface="Wingdings" panose="05000000000000000000" pitchFamily="2" charset="2"/>
              <a:buChar char="l"/>
            </a:pPr>
            <a:r>
              <a:rPr lang="zh-CN" altLang="en-US" sz="2000" dirty="0"/>
              <a:t>具体包括哪些渠道？</a:t>
            </a:r>
          </a:p>
          <a:p>
            <a:pPr marL="342900" indent="-342900">
              <a:buFont typeface="Wingdings" panose="05000000000000000000" pitchFamily="2" charset="2"/>
              <a:buChar char="l"/>
            </a:pPr>
            <a:r>
              <a:rPr lang="zh-CN" altLang="en-US" sz="2000" dirty="0"/>
              <a:t>数据集时间选择哪个时间段？</a:t>
            </a:r>
            <a:endParaRPr lang="en-US" altLang="zh-CN" sz="2000" dirty="0"/>
          </a:p>
          <a:p>
            <a:pPr marL="342900" indent="-342900">
              <a:buFont typeface="Wingdings" panose="05000000000000000000" pitchFamily="2" charset="2"/>
              <a:buChar char="l"/>
            </a:pPr>
            <a:r>
              <a:rPr lang="zh-CN" altLang="en-US" sz="2000" dirty="0"/>
              <a:t>数据集选择哪些维度和指标？</a:t>
            </a:r>
            <a:endParaRPr lang="en-US" altLang="zh-CN" sz="2000" dirty="0"/>
          </a:p>
          <a:p>
            <a:pPr marL="342900" indent="-342900">
              <a:buFont typeface="Wingdings" panose="05000000000000000000" pitchFamily="2" charset="2"/>
              <a:buChar char="l"/>
            </a:pPr>
            <a:r>
              <a:rPr lang="zh-CN" altLang="en-US" sz="2000" dirty="0"/>
              <a:t>专题分析要解决什么问题？</a:t>
            </a:r>
          </a:p>
        </p:txBody>
      </p:sp>
    </p:spTree>
    <p:extLst>
      <p:ext uri="{BB962C8B-B14F-4D97-AF65-F5344CB8AC3E}">
        <p14:creationId xmlns:p14="http://schemas.microsoft.com/office/powerpoint/2010/main" val="1755662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3477875"/>
          </a:xfrm>
          <a:prstGeom prst="rect">
            <a:avLst/>
          </a:prstGeom>
          <a:noFill/>
        </p:spPr>
        <p:txBody>
          <a:bodyPr wrap="square" rtlCol="0">
            <a:spAutoFit/>
          </a:bodyPr>
          <a:lstStyle/>
          <a:p>
            <a:r>
              <a:rPr lang="zh-CN" altLang="en-US" sz="2000" b="1" dirty="0"/>
              <a:t>问题转化为条件：</a:t>
            </a:r>
            <a:endParaRPr lang="en-US" altLang="zh-CN" sz="2000" b="1" dirty="0"/>
          </a:p>
          <a:p>
            <a:endParaRPr lang="en-US" altLang="zh-CN" sz="2000" dirty="0"/>
          </a:p>
          <a:p>
            <a:pPr marL="342900" indent="-342900">
              <a:buFont typeface="Wingdings" panose="05000000000000000000" pitchFamily="2" charset="2"/>
              <a:buChar char="l"/>
            </a:pPr>
            <a:r>
              <a:rPr lang="zh-CN" altLang="en-US" sz="2000" dirty="0"/>
              <a:t>广告渠道的范畴是什么？具体包括哪些渠道？</a:t>
            </a:r>
            <a:endParaRPr lang="en-US" altLang="zh-CN" sz="2000" dirty="0"/>
          </a:p>
          <a:p>
            <a:r>
              <a:rPr lang="en-US" altLang="zh-CN" sz="2000" dirty="0"/>
              <a:t>      ——</a:t>
            </a:r>
            <a:r>
              <a:rPr lang="zh-CN" altLang="en-US" sz="2000" dirty="0"/>
              <a:t>所有站外标记的广告类渠道</a:t>
            </a:r>
          </a:p>
          <a:p>
            <a:pPr marL="342900" indent="-342900">
              <a:buFont typeface="Wingdings" panose="05000000000000000000" pitchFamily="2" charset="2"/>
              <a:buChar char="l"/>
            </a:pPr>
            <a:r>
              <a:rPr lang="zh-CN" altLang="en-US" sz="2000" dirty="0"/>
              <a:t>数据集时间选择哪个时间段？</a:t>
            </a:r>
            <a:endParaRPr lang="en-US" altLang="zh-CN" sz="2000" dirty="0"/>
          </a:p>
          <a:p>
            <a:r>
              <a:rPr lang="en-US" altLang="zh-CN" sz="2000" dirty="0"/>
              <a:t>  </a:t>
            </a:r>
            <a:r>
              <a:rPr lang="zh-CN" altLang="en-US" sz="2000" dirty="0"/>
              <a:t>    </a:t>
            </a:r>
            <a:r>
              <a:rPr lang="en-US" altLang="zh-CN" sz="2000" dirty="0"/>
              <a:t>——</a:t>
            </a:r>
            <a:r>
              <a:rPr lang="zh-CN" altLang="en-US" sz="2000" dirty="0"/>
              <a:t>最近</a:t>
            </a:r>
            <a:r>
              <a:rPr lang="en-US" altLang="zh-CN" sz="2000" dirty="0"/>
              <a:t>90</a:t>
            </a:r>
            <a:r>
              <a:rPr lang="zh-CN" altLang="en-US" sz="2000" dirty="0"/>
              <a:t>天的数据</a:t>
            </a:r>
          </a:p>
          <a:p>
            <a:pPr marL="342900" indent="-342900">
              <a:buFont typeface="Wingdings" panose="05000000000000000000" pitchFamily="2" charset="2"/>
              <a:buChar char="l"/>
            </a:pPr>
            <a:r>
              <a:rPr lang="zh-CN" altLang="en-US" sz="2000" dirty="0"/>
              <a:t>数据集选择哪些维度和指标？</a:t>
            </a:r>
            <a:endParaRPr lang="en-US" altLang="zh-CN" sz="2000" dirty="0"/>
          </a:p>
          <a:p>
            <a:r>
              <a:rPr lang="en-US" altLang="zh-CN" sz="2000" dirty="0"/>
              <a:t>      ——</a:t>
            </a:r>
            <a:r>
              <a:rPr lang="zh-CN" altLang="en-US" sz="2000" dirty="0"/>
              <a:t>渠道代号、日均</a:t>
            </a:r>
            <a:r>
              <a:rPr lang="en-US" altLang="zh-CN" sz="2000" dirty="0" err="1"/>
              <a:t>uv</a:t>
            </a:r>
            <a:r>
              <a:rPr lang="zh-CN" altLang="en-US" sz="2000" dirty="0"/>
              <a:t>、平均注册率、平均搜索量、访问深度、平均停留时间、订单转化率、投放总时间、素材类型、广告类型、合作方式、广告尺寸、广告卖点。</a:t>
            </a:r>
          </a:p>
          <a:p>
            <a:pPr marL="342900" indent="-342900">
              <a:buFont typeface="Wingdings" panose="05000000000000000000" pitchFamily="2" charset="2"/>
              <a:buChar char="l"/>
            </a:pPr>
            <a:r>
              <a:rPr lang="zh-CN" altLang="en-US" sz="2000" dirty="0"/>
              <a:t>专题分析要解决什么问题？</a:t>
            </a:r>
            <a:endParaRPr lang="en-US" altLang="zh-CN" sz="2000" dirty="0"/>
          </a:p>
          <a:p>
            <a:r>
              <a:rPr lang="en-US" altLang="zh-CN" sz="2000" dirty="0"/>
              <a:t>      ——</a:t>
            </a:r>
            <a:r>
              <a:rPr lang="zh-CN" altLang="en-US" sz="2000" dirty="0"/>
              <a:t>将广告分类并找出其重要特征，为接下来的业务探讨和数据分析提供支持。</a:t>
            </a:r>
          </a:p>
        </p:txBody>
      </p:sp>
    </p:spTree>
    <p:extLst>
      <p:ext uri="{BB962C8B-B14F-4D97-AF65-F5344CB8AC3E}">
        <p14:creationId xmlns:p14="http://schemas.microsoft.com/office/powerpoint/2010/main" val="7632977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聚类分析方法</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400110"/>
          </a:xfrm>
          <a:prstGeom prst="rect">
            <a:avLst/>
          </a:prstGeom>
          <a:noFill/>
        </p:spPr>
        <p:txBody>
          <a:bodyPr wrap="square" rtlCol="0">
            <a:spAutoFit/>
          </a:bodyPr>
          <a:lstStyle/>
          <a:p>
            <a:r>
              <a:rPr lang="zh-CN" altLang="en-US" sz="2000" dirty="0"/>
              <a:t>广告渠道分布示例：</a:t>
            </a:r>
          </a:p>
        </p:txBody>
      </p:sp>
      <p:pic>
        <p:nvPicPr>
          <p:cNvPr id="24578" name="Picture 2" descr="preview">
            <a:extLst>
              <a:ext uri="{FF2B5EF4-FFF2-40B4-BE49-F238E27FC236}">
                <a16:creationId xmlns:a16="http://schemas.microsoft.com/office/drawing/2014/main" id="{BA1B6169-57F9-4AB4-8D0B-9123641C6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2420888"/>
            <a:ext cx="72961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183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2954655"/>
          </a:xfrm>
          <a:prstGeom prst="rect">
            <a:avLst/>
          </a:prstGeom>
          <a:noFill/>
        </p:spPr>
        <p:txBody>
          <a:bodyPr wrap="square" rtlCol="0">
            <a:spAutoFit/>
          </a:bodyPr>
          <a:lstStyle/>
          <a:p>
            <a:r>
              <a:rPr lang="zh-CN" altLang="en-US" sz="2000" b="1" dirty="0"/>
              <a:t>案列数据：</a:t>
            </a:r>
            <a:endParaRPr lang="en-US" altLang="zh-CN" sz="2000" b="1" dirty="0"/>
          </a:p>
          <a:p>
            <a:endParaRPr lang="en-US" altLang="zh-CN" sz="2000" dirty="0"/>
          </a:p>
          <a:p>
            <a:r>
              <a:rPr lang="zh-CN" altLang="en-US" dirty="0"/>
              <a:t>该数据来自某企业的营销部门，该数据结合营销数据、网站分析系统数据和运营系统数据。</a:t>
            </a:r>
            <a:endParaRPr lang="en-US" altLang="zh-CN" dirty="0"/>
          </a:p>
          <a:p>
            <a:endParaRPr lang="en-US" altLang="zh-CN" dirty="0"/>
          </a:p>
          <a:p>
            <a:r>
              <a:rPr lang="zh-CN" altLang="en-US" dirty="0"/>
              <a:t>数据概况如下：</a:t>
            </a:r>
            <a:endParaRPr lang="en-US" altLang="zh-CN" dirty="0"/>
          </a:p>
          <a:p>
            <a:endParaRPr lang="en-US" altLang="zh-CN" sz="2000" dirty="0"/>
          </a:p>
          <a:p>
            <a:r>
              <a:rPr lang="zh-CN" altLang="en-US" dirty="0"/>
              <a:t>维度数：除渠道唯一标记外，共有</a:t>
            </a:r>
            <a:r>
              <a:rPr lang="en-US" altLang="zh-CN" dirty="0"/>
              <a:t>12</a:t>
            </a:r>
            <a:r>
              <a:rPr lang="zh-CN" altLang="en-US" dirty="0"/>
              <a:t>个维度</a:t>
            </a:r>
          </a:p>
          <a:p>
            <a:r>
              <a:rPr lang="zh-CN" altLang="en-US" dirty="0"/>
              <a:t>数据记录数：</a:t>
            </a:r>
            <a:r>
              <a:rPr lang="en-US" altLang="zh-CN" dirty="0"/>
              <a:t>889</a:t>
            </a:r>
          </a:p>
          <a:p>
            <a:r>
              <a:rPr lang="zh-CN" altLang="en-US" dirty="0"/>
              <a:t>是否有</a:t>
            </a:r>
            <a:r>
              <a:rPr lang="en-US" altLang="zh-CN" dirty="0" err="1"/>
              <a:t>na</a:t>
            </a:r>
            <a:r>
              <a:rPr lang="zh-CN" altLang="en-US" dirty="0"/>
              <a:t>值：有</a:t>
            </a:r>
          </a:p>
          <a:p>
            <a:r>
              <a:rPr lang="zh-CN" altLang="en-US" dirty="0"/>
              <a:t>是否有异常值：有</a:t>
            </a:r>
          </a:p>
        </p:txBody>
      </p:sp>
    </p:spTree>
    <p:extLst>
      <p:ext uri="{BB962C8B-B14F-4D97-AF65-F5344CB8AC3E}">
        <p14:creationId xmlns:p14="http://schemas.microsoft.com/office/powerpoint/2010/main" val="35935523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400110"/>
          </a:xfrm>
          <a:prstGeom prst="rect">
            <a:avLst/>
          </a:prstGeom>
          <a:noFill/>
        </p:spPr>
        <p:txBody>
          <a:bodyPr wrap="square" rtlCol="0">
            <a:spAutoFit/>
          </a:bodyPr>
          <a:lstStyle/>
          <a:p>
            <a:r>
              <a:rPr lang="zh-CN" altLang="en-US" sz="2000" b="1" dirty="0"/>
              <a:t>数据字段说明：</a:t>
            </a:r>
            <a:endParaRPr lang="en-US" altLang="zh-CN" sz="2000" b="1" dirty="0"/>
          </a:p>
        </p:txBody>
      </p:sp>
      <p:graphicFrame>
        <p:nvGraphicFramePr>
          <p:cNvPr id="2" name="表格 2">
            <a:extLst>
              <a:ext uri="{FF2B5EF4-FFF2-40B4-BE49-F238E27FC236}">
                <a16:creationId xmlns:a16="http://schemas.microsoft.com/office/drawing/2014/main" id="{E806C7CA-003F-41FD-9A31-23AD507A62C1}"/>
              </a:ext>
            </a:extLst>
          </p:cNvPr>
          <p:cNvGraphicFramePr>
            <a:graphicFrameLocks noGrp="1"/>
          </p:cNvGraphicFramePr>
          <p:nvPr>
            <p:extLst>
              <p:ext uri="{D42A27DB-BD31-4B8C-83A1-F6EECF244321}">
                <p14:modId xmlns:p14="http://schemas.microsoft.com/office/powerpoint/2010/main" val="2744212047"/>
              </p:ext>
            </p:extLst>
          </p:nvPr>
        </p:nvGraphicFramePr>
        <p:xfrm>
          <a:off x="2621125" y="836712"/>
          <a:ext cx="9577063" cy="6268720"/>
        </p:xfrm>
        <a:graphic>
          <a:graphicData uri="http://schemas.openxmlformats.org/drawingml/2006/table">
            <a:tbl>
              <a:tblPr firstRow="1" bandRow="1">
                <a:tableStyleId>{5C22544A-7EE6-4342-B048-85BDC9FD1C3A}</a:tableStyleId>
              </a:tblPr>
              <a:tblGrid>
                <a:gridCol w="2195494">
                  <a:extLst>
                    <a:ext uri="{9D8B030D-6E8A-4147-A177-3AD203B41FA5}">
                      <a16:colId xmlns:a16="http://schemas.microsoft.com/office/drawing/2014/main" val="3230295023"/>
                    </a:ext>
                  </a:extLst>
                </a:gridCol>
                <a:gridCol w="6735475">
                  <a:extLst>
                    <a:ext uri="{9D8B030D-6E8A-4147-A177-3AD203B41FA5}">
                      <a16:colId xmlns:a16="http://schemas.microsoft.com/office/drawing/2014/main" val="1177553682"/>
                    </a:ext>
                  </a:extLst>
                </a:gridCol>
                <a:gridCol w="646094">
                  <a:extLst>
                    <a:ext uri="{9D8B030D-6E8A-4147-A177-3AD203B41FA5}">
                      <a16:colId xmlns:a16="http://schemas.microsoft.com/office/drawing/2014/main" val="3777738269"/>
                    </a:ext>
                  </a:extLst>
                </a:gridCol>
              </a:tblGrid>
              <a:tr h="370840">
                <a:tc>
                  <a:txBody>
                    <a:bodyPr/>
                    <a:lstStyle/>
                    <a:p>
                      <a:pPr algn="ctr"/>
                      <a:r>
                        <a:rPr lang="zh-CN" altLang="en-US" dirty="0"/>
                        <a:t>数据项</a:t>
                      </a:r>
                    </a:p>
                  </a:txBody>
                  <a:tcPr/>
                </a:tc>
                <a:tc>
                  <a:txBody>
                    <a:bodyPr/>
                    <a:lstStyle/>
                    <a:p>
                      <a:pPr algn="ctr"/>
                      <a:r>
                        <a:rPr lang="zh-CN" altLang="en-US" dirty="0"/>
                        <a:t>数据说明</a:t>
                      </a:r>
                    </a:p>
                  </a:txBody>
                  <a:tcPr/>
                </a:tc>
                <a:tc>
                  <a:txBody>
                    <a:bodyPr/>
                    <a:lstStyle/>
                    <a:p>
                      <a:pPr algn="ctr"/>
                      <a:r>
                        <a:rPr lang="zh-CN" altLang="en-US" dirty="0"/>
                        <a:t>备注</a:t>
                      </a:r>
                    </a:p>
                  </a:txBody>
                  <a:tcPr/>
                </a:tc>
                <a:extLst>
                  <a:ext uri="{0D108BD9-81ED-4DB2-BD59-A6C34878D82A}">
                    <a16:rowId xmlns:a16="http://schemas.microsoft.com/office/drawing/2014/main" val="4104419521"/>
                  </a:ext>
                </a:extLst>
              </a:tr>
              <a:tr h="370840">
                <a:tc>
                  <a:txBody>
                    <a:bodyPr/>
                    <a:lstStyle/>
                    <a:p>
                      <a:r>
                        <a:rPr lang="zh-CN" altLang="en-US" sz="1800" b="0" i="0" kern="1200" dirty="0">
                          <a:solidFill>
                            <a:schemeClr val="dk1"/>
                          </a:solidFill>
                          <a:effectLst/>
                          <a:latin typeface="+mn-lt"/>
                          <a:ea typeface="+mn-ea"/>
                          <a:cs typeface="+mn-cs"/>
                        </a:rPr>
                        <a:t>渠道代号</a:t>
                      </a:r>
                      <a:endParaRPr lang="zh-CN" altLang="en-US" dirty="0"/>
                    </a:p>
                  </a:txBody>
                  <a:tcPr/>
                </a:tc>
                <a:tc>
                  <a:txBody>
                    <a:bodyPr/>
                    <a:lstStyle/>
                    <a:p>
                      <a:r>
                        <a:rPr lang="zh-CN" altLang="en-US" sz="1800" b="0" i="0" kern="1200" dirty="0">
                          <a:solidFill>
                            <a:schemeClr val="dk1"/>
                          </a:solidFill>
                          <a:effectLst/>
                          <a:latin typeface="+mn-lt"/>
                          <a:ea typeface="+mn-ea"/>
                          <a:cs typeface="+mn-cs"/>
                        </a:rPr>
                        <a:t>业务方统一命名规划的唯一渠道标志</a:t>
                      </a:r>
                      <a:endParaRPr lang="zh-CN" altLang="en-US" dirty="0"/>
                    </a:p>
                  </a:txBody>
                  <a:tcPr/>
                </a:tc>
                <a:tc>
                  <a:txBody>
                    <a:bodyPr/>
                    <a:lstStyle/>
                    <a:p>
                      <a:endParaRPr lang="zh-CN" altLang="en-US"/>
                    </a:p>
                  </a:txBody>
                  <a:tcPr/>
                </a:tc>
                <a:extLst>
                  <a:ext uri="{0D108BD9-81ED-4DB2-BD59-A6C34878D82A}">
                    <a16:rowId xmlns:a16="http://schemas.microsoft.com/office/drawing/2014/main" val="337757934"/>
                  </a:ext>
                </a:extLst>
              </a:tr>
              <a:tr h="370840">
                <a:tc>
                  <a:txBody>
                    <a:bodyPr/>
                    <a:lstStyle/>
                    <a:p>
                      <a:r>
                        <a:rPr lang="zh-CN" altLang="en-US" sz="1800" b="0" i="0" kern="1200" dirty="0">
                          <a:solidFill>
                            <a:schemeClr val="dk1"/>
                          </a:solidFill>
                          <a:effectLst/>
                          <a:latin typeface="+mn-lt"/>
                          <a:ea typeface="+mn-ea"/>
                          <a:cs typeface="+mn-cs"/>
                        </a:rPr>
                        <a:t>日均</a:t>
                      </a:r>
                      <a:r>
                        <a:rPr lang="en-US" altLang="zh-CN" sz="1800" b="0" i="0" kern="1200" dirty="0" err="1">
                          <a:solidFill>
                            <a:schemeClr val="dk1"/>
                          </a:solidFill>
                          <a:effectLst/>
                          <a:latin typeface="+mn-lt"/>
                          <a:ea typeface="+mn-ea"/>
                          <a:cs typeface="+mn-cs"/>
                        </a:rPr>
                        <a:t>uv</a:t>
                      </a:r>
                      <a:endParaRPr lang="zh-CN" altLang="en-US" dirty="0"/>
                    </a:p>
                  </a:txBody>
                  <a:tcPr/>
                </a:tc>
                <a:tc>
                  <a:txBody>
                    <a:bodyPr/>
                    <a:lstStyle/>
                    <a:p>
                      <a:r>
                        <a:rPr lang="zh-CN" altLang="en-US" sz="1800" b="0" i="0" kern="1200" dirty="0">
                          <a:solidFill>
                            <a:schemeClr val="dk1"/>
                          </a:solidFill>
                          <a:effectLst/>
                          <a:latin typeface="+mn-lt"/>
                          <a:ea typeface="+mn-ea"/>
                          <a:cs typeface="+mn-cs"/>
                        </a:rPr>
                        <a:t>每天的平均独立访客，从一个渠道中带来的一个访客，即使一天中到达多次都统计为</a:t>
                      </a:r>
                      <a:r>
                        <a:rPr lang="en-US" altLang="zh-CN" sz="1800" b="0" i="0" kern="1200" dirty="0">
                          <a:solidFill>
                            <a:schemeClr val="dk1"/>
                          </a:solidFill>
                          <a:effectLst/>
                          <a:latin typeface="+mn-lt"/>
                          <a:ea typeface="+mn-ea"/>
                          <a:cs typeface="+mn-cs"/>
                        </a:rPr>
                        <a:t>1</a:t>
                      </a:r>
                      <a:r>
                        <a:rPr lang="zh-CN" altLang="en-US" sz="1800" b="0" i="0" kern="1200" dirty="0">
                          <a:solidFill>
                            <a:schemeClr val="dk1"/>
                          </a:solidFill>
                          <a:effectLst/>
                          <a:latin typeface="+mn-lt"/>
                          <a:ea typeface="+mn-ea"/>
                          <a:cs typeface="+mn-cs"/>
                        </a:rPr>
                        <a:t>次。</a:t>
                      </a:r>
                      <a:endParaRPr lang="zh-CN" altLang="en-US" dirty="0"/>
                    </a:p>
                  </a:txBody>
                  <a:tcPr/>
                </a:tc>
                <a:tc>
                  <a:txBody>
                    <a:bodyPr/>
                    <a:lstStyle/>
                    <a:p>
                      <a:endParaRPr lang="zh-CN" altLang="en-US"/>
                    </a:p>
                  </a:txBody>
                  <a:tcPr/>
                </a:tc>
                <a:extLst>
                  <a:ext uri="{0D108BD9-81ED-4DB2-BD59-A6C34878D82A}">
                    <a16:rowId xmlns:a16="http://schemas.microsoft.com/office/drawing/2014/main" val="3072353153"/>
                  </a:ext>
                </a:extLst>
              </a:tr>
              <a:tr h="370840">
                <a:tc>
                  <a:txBody>
                    <a:bodyPr/>
                    <a:lstStyle/>
                    <a:p>
                      <a:r>
                        <a:rPr lang="zh-CN" altLang="en-US" sz="1800" b="0" i="0" kern="1200" dirty="0">
                          <a:solidFill>
                            <a:schemeClr val="dk1"/>
                          </a:solidFill>
                          <a:effectLst/>
                          <a:latin typeface="+mn-lt"/>
                          <a:ea typeface="+mn-ea"/>
                          <a:cs typeface="+mn-cs"/>
                        </a:rPr>
                        <a:t>平均注册率</a:t>
                      </a:r>
                      <a:endParaRPr lang="zh-CN" altLang="en-US" dirty="0"/>
                    </a:p>
                  </a:txBody>
                  <a:tcPr/>
                </a:tc>
                <a:tc>
                  <a:txBody>
                    <a:bodyPr/>
                    <a:lstStyle/>
                    <a:p>
                      <a:r>
                        <a:rPr lang="zh-CN" altLang="en-US" sz="1800" b="0" i="0" kern="1200" dirty="0">
                          <a:solidFill>
                            <a:schemeClr val="dk1"/>
                          </a:solidFill>
                          <a:effectLst/>
                          <a:latin typeface="+mn-lt"/>
                          <a:ea typeface="+mn-ea"/>
                          <a:cs typeface="+mn-cs"/>
                        </a:rPr>
                        <a:t>日均注册的用户数</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平均每天的访问量</a:t>
                      </a:r>
                      <a:endParaRPr lang="zh-CN" altLang="en-US" dirty="0"/>
                    </a:p>
                  </a:txBody>
                  <a:tcPr/>
                </a:tc>
                <a:tc>
                  <a:txBody>
                    <a:bodyPr/>
                    <a:lstStyle/>
                    <a:p>
                      <a:endParaRPr lang="zh-CN" altLang="en-US"/>
                    </a:p>
                  </a:txBody>
                  <a:tcPr/>
                </a:tc>
                <a:extLst>
                  <a:ext uri="{0D108BD9-81ED-4DB2-BD59-A6C34878D82A}">
                    <a16:rowId xmlns:a16="http://schemas.microsoft.com/office/drawing/2014/main" val="3621331092"/>
                  </a:ext>
                </a:extLst>
              </a:tr>
              <a:tr h="370840">
                <a:tc>
                  <a:txBody>
                    <a:bodyPr/>
                    <a:lstStyle/>
                    <a:p>
                      <a:r>
                        <a:rPr lang="zh-CN" altLang="en-US" sz="1800" b="0" i="0" kern="1200" dirty="0">
                          <a:solidFill>
                            <a:schemeClr val="dk1"/>
                          </a:solidFill>
                          <a:effectLst/>
                          <a:latin typeface="+mn-lt"/>
                          <a:ea typeface="+mn-ea"/>
                          <a:cs typeface="+mn-cs"/>
                        </a:rPr>
                        <a:t>平均搜索量</a:t>
                      </a:r>
                      <a:endParaRPr lang="zh-CN" altLang="en-US" dirty="0"/>
                    </a:p>
                  </a:txBody>
                  <a:tcPr/>
                </a:tc>
                <a:tc>
                  <a:txBody>
                    <a:bodyPr/>
                    <a:lstStyle/>
                    <a:p>
                      <a:r>
                        <a:rPr lang="zh-CN" altLang="en-US" sz="1800" b="0" i="0" kern="1200" dirty="0">
                          <a:solidFill>
                            <a:schemeClr val="dk1"/>
                          </a:solidFill>
                          <a:effectLst/>
                          <a:latin typeface="+mn-lt"/>
                          <a:ea typeface="+mn-ea"/>
                          <a:cs typeface="+mn-cs"/>
                        </a:rPr>
                        <a:t>均每个访问的搜索次数</a:t>
                      </a:r>
                      <a:endParaRPr lang="zh-CN" altLang="en-US" dirty="0"/>
                    </a:p>
                  </a:txBody>
                  <a:tcPr/>
                </a:tc>
                <a:tc>
                  <a:txBody>
                    <a:bodyPr/>
                    <a:lstStyle/>
                    <a:p>
                      <a:endParaRPr lang="zh-CN" altLang="en-US"/>
                    </a:p>
                  </a:txBody>
                  <a:tcPr/>
                </a:tc>
                <a:extLst>
                  <a:ext uri="{0D108BD9-81ED-4DB2-BD59-A6C34878D82A}">
                    <a16:rowId xmlns:a16="http://schemas.microsoft.com/office/drawing/2014/main" val="1755727572"/>
                  </a:ext>
                </a:extLst>
              </a:tr>
              <a:tr h="370840">
                <a:tc>
                  <a:txBody>
                    <a:bodyPr/>
                    <a:lstStyle/>
                    <a:p>
                      <a:r>
                        <a:rPr lang="zh-CN" altLang="en-US" sz="1800" b="0" i="0" kern="1200" dirty="0">
                          <a:solidFill>
                            <a:schemeClr val="dk1"/>
                          </a:solidFill>
                          <a:effectLst/>
                          <a:latin typeface="+mn-lt"/>
                          <a:ea typeface="+mn-ea"/>
                          <a:cs typeface="+mn-cs"/>
                        </a:rPr>
                        <a:t>访问深度</a:t>
                      </a:r>
                      <a:endParaRPr lang="zh-CN" altLang="en-US" dirty="0"/>
                    </a:p>
                  </a:txBody>
                  <a:tcPr/>
                </a:tc>
                <a:tc>
                  <a:txBody>
                    <a:bodyPr/>
                    <a:lstStyle/>
                    <a:p>
                      <a:r>
                        <a:rPr lang="zh-CN" altLang="en-US" sz="1800" b="0" i="0" kern="1200" dirty="0">
                          <a:solidFill>
                            <a:schemeClr val="dk1"/>
                          </a:solidFill>
                          <a:effectLst/>
                          <a:latin typeface="+mn-lt"/>
                          <a:ea typeface="+mn-ea"/>
                          <a:cs typeface="+mn-cs"/>
                        </a:rPr>
                        <a:t>总页面浏览量</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平均每天的访问量</a:t>
                      </a:r>
                      <a:endParaRPr lang="zh-CN" altLang="en-US" dirty="0"/>
                    </a:p>
                  </a:txBody>
                  <a:tcPr/>
                </a:tc>
                <a:tc>
                  <a:txBody>
                    <a:bodyPr/>
                    <a:lstStyle/>
                    <a:p>
                      <a:endParaRPr lang="zh-CN" altLang="en-US"/>
                    </a:p>
                  </a:txBody>
                  <a:tcPr/>
                </a:tc>
                <a:extLst>
                  <a:ext uri="{0D108BD9-81ED-4DB2-BD59-A6C34878D82A}">
                    <a16:rowId xmlns:a16="http://schemas.microsoft.com/office/drawing/2014/main" val="2285220577"/>
                  </a:ext>
                </a:extLst>
              </a:tr>
              <a:tr h="370840">
                <a:tc>
                  <a:txBody>
                    <a:bodyPr/>
                    <a:lstStyle/>
                    <a:p>
                      <a:r>
                        <a:rPr lang="zh-CN" altLang="en-US" sz="1800" b="0" i="0" kern="1200" dirty="0">
                          <a:solidFill>
                            <a:schemeClr val="dk1"/>
                          </a:solidFill>
                          <a:effectLst/>
                          <a:latin typeface="+mn-lt"/>
                          <a:ea typeface="+mn-ea"/>
                          <a:cs typeface="+mn-cs"/>
                        </a:rPr>
                        <a:t>平均停留时间</a:t>
                      </a:r>
                      <a:endParaRPr lang="zh-CN" altLang="en-US" dirty="0"/>
                    </a:p>
                  </a:txBody>
                  <a:tcPr/>
                </a:tc>
                <a:tc>
                  <a:txBody>
                    <a:bodyPr/>
                    <a:lstStyle/>
                    <a:p>
                      <a:r>
                        <a:rPr lang="zh-CN" altLang="en-US" sz="1800" b="0" i="0" kern="1200" dirty="0">
                          <a:solidFill>
                            <a:schemeClr val="dk1"/>
                          </a:solidFill>
                          <a:effectLst/>
                          <a:latin typeface="+mn-lt"/>
                          <a:ea typeface="+mn-ea"/>
                          <a:cs typeface="+mn-cs"/>
                        </a:rPr>
                        <a:t>总停留时间</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平均每天的访问量</a:t>
                      </a:r>
                      <a:endParaRPr lang="zh-CN" altLang="en-US" dirty="0"/>
                    </a:p>
                  </a:txBody>
                  <a:tcPr/>
                </a:tc>
                <a:tc>
                  <a:txBody>
                    <a:bodyPr/>
                    <a:lstStyle/>
                    <a:p>
                      <a:endParaRPr lang="zh-CN" altLang="en-US"/>
                    </a:p>
                  </a:txBody>
                  <a:tcPr/>
                </a:tc>
                <a:extLst>
                  <a:ext uri="{0D108BD9-81ED-4DB2-BD59-A6C34878D82A}">
                    <a16:rowId xmlns:a16="http://schemas.microsoft.com/office/drawing/2014/main" val="287562303"/>
                  </a:ext>
                </a:extLst>
              </a:tr>
              <a:tr h="370840">
                <a:tc>
                  <a:txBody>
                    <a:bodyPr/>
                    <a:lstStyle/>
                    <a:p>
                      <a:r>
                        <a:rPr lang="zh-CN" altLang="en-US" sz="1800" b="0" i="0" kern="1200" dirty="0">
                          <a:solidFill>
                            <a:schemeClr val="dk1"/>
                          </a:solidFill>
                          <a:effectLst/>
                          <a:latin typeface="+mn-lt"/>
                          <a:ea typeface="+mn-ea"/>
                          <a:cs typeface="+mn-cs"/>
                        </a:rPr>
                        <a:t>订单转化率</a:t>
                      </a:r>
                      <a:endParaRPr lang="zh-CN" altLang="en-US" dirty="0"/>
                    </a:p>
                  </a:txBody>
                  <a:tcPr/>
                </a:tc>
                <a:tc>
                  <a:txBody>
                    <a:bodyPr/>
                    <a:lstStyle/>
                    <a:p>
                      <a:r>
                        <a:rPr lang="zh-CN" altLang="en-US" sz="1800" b="0" i="0" kern="1200" dirty="0">
                          <a:solidFill>
                            <a:schemeClr val="dk1"/>
                          </a:solidFill>
                          <a:effectLst/>
                          <a:latin typeface="+mn-lt"/>
                          <a:ea typeface="+mn-ea"/>
                          <a:cs typeface="+mn-cs"/>
                        </a:rPr>
                        <a:t>总订单数量</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平均每天的访问量</a:t>
                      </a:r>
                      <a:endParaRPr lang="zh-CN" altLang="en-US" dirty="0"/>
                    </a:p>
                  </a:txBody>
                  <a:tcPr/>
                </a:tc>
                <a:tc>
                  <a:txBody>
                    <a:bodyPr/>
                    <a:lstStyle/>
                    <a:p>
                      <a:endParaRPr lang="zh-CN" altLang="en-US"/>
                    </a:p>
                  </a:txBody>
                  <a:tcPr/>
                </a:tc>
                <a:extLst>
                  <a:ext uri="{0D108BD9-81ED-4DB2-BD59-A6C34878D82A}">
                    <a16:rowId xmlns:a16="http://schemas.microsoft.com/office/drawing/2014/main" val="724976945"/>
                  </a:ext>
                </a:extLst>
              </a:tr>
              <a:tr h="370840">
                <a:tc>
                  <a:txBody>
                    <a:bodyPr/>
                    <a:lstStyle/>
                    <a:p>
                      <a:r>
                        <a:rPr lang="zh-CN" altLang="en-US" sz="1800" b="0" i="0" kern="1200" dirty="0">
                          <a:solidFill>
                            <a:schemeClr val="dk1"/>
                          </a:solidFill>
                          <a:effectLst/>
                          <a:latin typeface="+mn-lt"/>
                          <a:ea typeface="+mn-ea"/>
                          <a:cs typeface="+mn-cs"/>
                        </a:rPr>
                        <a:t>投放总时间</a:t>
                      </a:r>
                      <a:endParaRPr lang="zh-CN" altLang="en-US" dirty="0"/>
                    </a:p>
                  </a:txBody>
                  <a:tcPr/>
                </a:tc>
                <a:tc>
                  <a:txBody>
                    <a:bodyPr/>
                    <a:lstStyle/>
                    <a:p>
                      <a:r>
                        <a:rPr lang="zh-CN" altLang="en-US" sz="1800" b="0" i="0" kern="1200" dirty="0">
                          <a:solidFill>
                            <a:schemeClr val="dk1"/>
                          </a:solidFill>
                          <a:effectLst/>
                          <a:latin typeface="+mn-lt"/>
                          <a:ea typeface="+mn-ea"/>
                          <a:cs typeface="+mn-cs"/>
                        </a:rPr>
                        <a:t>每个广告媒介在站外投放的天数</a:t>
                      </a:r>
                      <a:endParaRPr lang="zh-CN" altLang="en-US" dirty="0"/>
                    </a:p>
                  </a:txBody>
                  <a:tcPr/>
                </a:tc>
                <a:tc>
                  <a:txBody>
                    <a:bodyPr/>
                    <a:lstStyle/>
                    <a:p>
                      <a:endParaRPr lang="zh-CN" altLang="en-US"/>
                    </a:p>
                  </a:txBody>
                  <a:tcPr/>
                </a:tc>
                <a:extLst>
                  <a:ext uri="{0D108BD9-81ED-4DB2-BD59-A6C34878D82A}">
                    <a16:rowId xmlns:a16="http://schemas.microsoft.com/office/drawing/2014/main" val="1923081176"/>
                  </a:ext>
                </a:extLst>
              </a:tr>
              <a:tr h="370840">
                <a:tc>
                  <a:txBody>
                    <a:bodyPr/>
                    <a:lstStyle/>
                    <a:p>
                      <a:r>
                        <a:rPr lang="zh-CN" altLang="en-US" sz="1800" b="0" i="0" kern="1200" dirty="0">
                          <a:solidFill>
                            <a:schemeClr val="dk1"/>
                          </a:solidFill>
                          <a:effectLst/>
                          <a:latin typeface="+mn-lt"/>
                          <a:ea typeface="+mn-ea"/>
                          <a:cs typeface="+mn-cs"/>
                        </a:rPr>
                        <a:t>素材类型</a:t>
                      </a:r>
                      <a:endParaRPr lang="zh-CN" altLang="en-US" dirty="0"/>
                    </a:p>
                  </a:txBody>
                  <a:tcPr/>
                </a:tc>
                <a:tc>
                  <a:txBody>
                    <a:bodyPr/>
                    <a:lstStyle/>
                    <a:p>
                      <a:r>
                        <a:rPr lang="zh-CN" altLang="en-US" sz="1800" b="0" i="0" kern="1200" dirty="0">
                          <a:solidFill>
                            <a:schemeClr val="dk1"/>
                          </a:solidFill>
                          <a:effectLst/>
                          <a:latin typeface="+mn-lt"/>
                          <a:ea typeface="+mn-ea"/>
                          <a:cs typeface="+mn-cs"/>
                        </a:rPr>
                        <a:t>广告素材包括</a:t>
                      </a:r>
                      <a:r>
                        <a:rPr lang="en-US" altLang="zh-CN" sz="1800" b="0" i="0" kern="1200" dirty="0" err="1">
                          <a:solidFill>
                            <a:schemeClr val="dk1"/>
                          </a:solidFill>
                          <a:effectLst/>
                          <a:latin typeface="+mn-lt"/>
                          <a:ea typeface="+mn-ea"/>
                          <a:cs typeface="+mn-cs"/>
                        </a:rPr>
                        <a:t>jpg,gif,swf,sp</a:t>
                      </a:r>
                      <a:endParaRPr lang="zh-CN" altLang="en-US" dirty="0"/>
                    </a:p>
                  </a:txBody>
                  <a:tcPr/>
                </a:tc>
                <a:tc>
                  <a:txBody>
                    <a:bodyPr/>
                    <a:lstStyle/>
                    <a:p>
                      <a:endParaRPr lang="zh-CN" altLang="en-US"/>
                    </a:p>
                  </a:txBody>
                  <a:tcPr/>
                </a:tc>
                <a:extLst>
                  <a:ext uri="{0D108BD9-81ED-4DB2-BD59-A6C34878D82A}">
                    <a16:rowId xmlns:a16="http://schemas.microsoft.com/office/drawing/2014/main" val="3023048229"/>
                  </a:ext>
                </a:extLst>
              </a:tr>
              <a:tr h="370840">
                <a:tc>
                  <a:txBody>
                    <a:bodyPr/>
                    <a:lstStyle/>
                    <a:p>
                      <a:r>
                        <a:rPr lang="zh-CN" altLang="en-US" sz="1800" b="0" i="0" kern="1200" dirty="0">
                          <a:solidFill>
                            <a:schemeClr val="dk1"/>
                          </a:solidFill>
                          <a:effectLst/>
                          <a:latin typeface="+mn-lt"/>
                          <a:ea typeface="+mn-ea"/>
                          <a:cs typeface="+mn-cs"/>
                        </a:rPr>
                        <a:t>广告类型</a:t>
                      </a:r>
                      <a:endParaRPr lang="zh-CN" altLang="en-US" dirty="0"/>
                    </a:p>
                  </a:txBody>
                  <a:tcPr/>
                </a:tc>
                <a:tc>
                  <a:txBody>
                    <a:bodyPr/>
                    <a:lstStyle/>
                    <a:p>
                      <a:r>
                        <a:rPr lang="zh-CN" altLang="en-US" sz="1800" b="0" i="0" kern="1200" dirty="0">
                          <a:solidFill>
                            <a:schemeClr val="dk1"/>
                          </a:solidFill>
                          <a:effectLst/>
                          <a:latin typeface="+mn-lt"/>
                          <a:ea typeface="+mn-ea"/>
                          <a:cs typeface="+mn-cs"/>
                        </a:rPr>
                        <a:t>广告投放类型，包括</a:t>
                      </a:r>
                      <a:r>
                        <a:rPr lang="en-US" altLang="zh-CN" sz="1800" b="0" i="0" kern="1200" dirty="0">
                          <a:solidFill>
                            <a:schemeClr val="dk1"/>
                          </a:solidFill>
                          <a:effectLst/>
                          <a:latin typeface="+mn-lt"/>
                          <a:ea typeface="+mn-ea"/>
                          <a:cs typeface="+mn-cs"/>
                        </a:rPr>
                        <a:t>banner, tips</a:t>
                      </a:r>
                      <a:r>
                        <a:rPr lang="zh-CN" altLang="en-US" sz="1800" b="0" i="0" kern="1200" dirty="0">
                          <a:solidFill>
                            <a:schemeClr val="dk1"/>
                          </a:solidFill>
                          <a:effectLst/>
                          <a:latin typeface="+mn-lt"/>
                          <a:ea typeface="+mn-ea"/>
                          <a:cs typeface="+mn-cs"/>
                        </a:rPr>
                        <a:t>、横幅、通栏、暂停以及不确定（不知道是何种形式）</a:t>
                      </a:r>
                      <a:endParaRPr lang="zh-CN" altLang="en-US" dirty="0"/>
                    </a:p>
                  </a:txBody>
                  <a:tcPr/>
                </a:tc>
                <a:tc>
                  <a:txBody>
                    <a:bodyPr/>
                    <a:lstStyle/>
                    <a:p>
                      <a:endParaRPr lang="zh-CN" altLang="en-US"/>
                    </a:p>
                  </a:txBody>
                  <a:tcPr/>
                </a:tc>
                <a:extLst>
                  <a:ext uri="{0D108BD9-81ED-4DB2-BD59-A6C34878D82A}">
                    <a16:rowId xmlns:a16="http://schemas.microsoft.com/office/drawing/2014/main" val="3061455986"/>
                  </a:ext>
                </a:extLst>
              </a:tr>
              <a:tr h="370840">
                <a:tc>
                  <a:txBody>
                    <a:bodyPr/>
                    <a:lstStyle/>
                    <a:p>
                      <a:r>
                        <a:rPr lang="zh-CN" altLang="en-US" sz="1800" b="0" i="0" kern="1200" dirty="0">
                          <a:solidFill>
                            <a:schemeClr val="dk1"/>
                          </a:solidFill>
                          <a:effectLst/>
                          <a:latin typeface="+mn-lt"/>
                          <a:ea typeface="+mn-ea"/>
                          <a:cs typeface="+mn-cs"/>
                        </a:rPr>
                        <a:t>合作方式</a:t>
                      </a:r>
                      <a:endParaRPr lang="zh-CN" altLang="en-US" dirty="0"/>
                    </a:p>
                  </a:txBody>
                  <a:tcPr/>
                </a:tc>
                <a:tc>
                  <a:txBody>
                    <a:bodyPr/>
                    <a:lstStyle/>
                    <a:p>
                      <a:r>
                        <a:rPr lang="zh-CN" altLang="en-US" sz="1800" b="0" i="0" kern="1200" dirty="0">
                          <a:solidFill>
                            <a:schemeClr val="dk1"/>
                          </a:solidFill>
                          <a:effectLst/>
                          <a:latin typeface="+mn-lt"/>
                          <a:ea typeface="+mn-ea"/>
                          <a:cs typeface="+mn-cs"/>
                        </a:rPr>
                        <a:t>包括</a:t>
                      </a:r>
                      <a:r>
                        <a:rPr lang="en-US" altLang="zh-CN" sz="1800" b="0" i="0" kern="1200" dirty="0" err="1">
                          <a:solidFill>
                            <a:schemeClr val="dk1"/>
                          </a:solidFill>
                          <a:effectLst/>
                          <a:latin typeface="+mn-lt"/>
                          <a:ea typeface="+mn-ea"/>
                          <a:cs typeface="+mn-cs"/>
                        </a:rPr>
                        <a:t>roi</a:t>
                      </a:r>
                      <a:r>
                        <a:rPr lang="en-US" altLang="zh-CN" sz="1800" b="0" i="0" kern="1200" dirty="0">
                          <a:solidFill>
                            <a:schemeClr val="dk1"/>
                          </a:solidFill>
                          <a:effectLst/>
                          <a:latin typeface="+mn-lt"/>
                          <a:ea typeface="+mn-ea"/>
                          <a:cs typeface="+mn-cs"/>
                        </a:rPr>
                        <a:t>, </a:t>
                      </a:r>
                      <a:r>
                        <a:rPr lang="en-US" altLang="zh-CN" sz="1800" b="0" i="0" kern="1200" dirty="0" err="1">
                          <a:solidFill>
                            <a:schemeClr val="dk1"/>
                          </a:solidFill>
                          <a:effectLst/>
                          <a:latin typeface="+mn-lt"/>
                          <a:ea typeface="+mn-ea"/>
                          <a:cs typeface="+mn-cs"/>
                        </a:rPr>
                        <a:t>cpc</a:t>
                      </a:r>
                      <a:r>
                        <a:rPr lang="en-US" altLang="zh-CN" sz="1800" b="0" i="0" kern="1200" dirty="0">
                          <a:solidFill>
                            <a:schemeClr val="dk1"/>
                          </a:solidFill>
                          <a:effectLst/>
                          <a:latin typeface="+mn-lt"/>
                          <a:ea typeface="+mn-ea"/>
                          <a:cs typeface="+mn-cs"/>
                        </a:rPr>
                        <a:t>, </a:t>
                      </a:r>
                      <a:r>
                        <a:rPr lang="en-US" altLang="zh-CN" sz="1800" b="0" i="0" kern="1200" dirty="0" err="1">
                          <a:solidFill>
                            <a:schemeClr val="dk1"/>
                          </a:solidFill>
                          <a:effectLst/>
                          <a:latin typeface="+mn-lt"/>
                          <a:ea typeface="+mn-ea"/>
                          <a:cs typeface="+mn-cs"/>
                        </a:rPr>
                        <a:t>cpm</a:t>
                      </a:r>
                      <a:r>
                        <a:rPr lang="zh-CN" altLang="en-US" sz="1800" b="0" i="0" kern="1200" dirty="0">
                          <a:solidFill>
                            <a:schemeClr val="dk1"/>
                          </a:solidFill>
                          <a:effectLst/>
                          <a:latin typeface="+mn-lt"/>
                          <a:ea typeface="+mn-ea"/>
                          <a:cs typeface="+mn-cs"/>
                        </a:rPr>
                        <a:t>和</a:t>
                      </a:r>
                      <a:r>
                        <a:rPr lang="en-US" altLang="zh-CN" sz="1800" b="0" i="0" kern="1200" dirty="0" err="1">
                          <a:solidFill>
                            <a:schemeClr val="dk1"/>
                          </a:solidFill>
                          <a:effectLst/>
                          <a:latin typeface="+mn-lt"/>
                          <a:ea typeface="+mn-ea"/>
                          <a:cs typeface="+mn-cs"/>
                        </a:rPr>
                        <a:t>cpd</a:t>
                      </a:r>
                      <a:endParaRPr lang="zh-CN" altLang="en-US" dirty="0"/>
                    </a:p>
                  </a:txBody>
                  <a:tcPr/>
                </a:tc>
                <a:tc>
                  <a:txBody>
                    <a:bodyPr/>
                    <a:lstStyle/>
                    <a:p>
                      <a:endParaRPr lang="zh-CN" altLang="en-US"/>
                    </a:p>
                  </a:txBody>
                  <a:tcPr/>
                </a:tc>
                <a:extLst>
                  <a:ext uri="{0D108BD9-81ED-4DB2-BD59-A6C34878D82A}">
                    <a16:rowId xmlns:a16="http://schemas.microsoft.com/office/drawing/2014/main" val="1703383153"/>
                  </a:ext>
                </a:extLst>
              </a:tr>
              <a:tr h="370840">
                <a:tc>
                  <a:txBody>
                    <a:bodyPr/>
                    <a:lstStyle/>
                    <a:p>
                      <a:r>
                        <a:rPr lang="zh-CN" altLang="en-US" sz="1800" b="0" i="0" kern="1200" dirty="0">
                          <a:solidFill>
                            <a:schemeClr val="dk1"/>
                          </a:solidFill>
                          <a:effectLst/>
                          <a:latin typeface="+mn-lt"/>
                          <a:ea typeface="+mn-ea"/>
                          <a:cs typeface="+mn-cs"/>
                        </a:rPr>
                        <a:t>广告尺寸</a:t>
                      </a:r>
                      <a:endParaRPr lang="zh-CN" altLang="en-US" dirty="0"/>
                    </a:p>
                  </a:txBody>
                  <a:tcPr/>
                </a:tc>
                <a:tc>
                  <a:txBody>
                    <a:bodyPr/>
                    <a:lstStyle/>
                    <a:p>
                      <a:r>
                        <a:rPr lang="zh-CN" altLang="en-US" sz="1800" b="0" i="0" kern="1200" dirty="0">
                          <a:solidFill>
                            <a:schemeClr val="dk1"/>
                          </a:solidFill>
                          <a:effectLst/>
                          <a:latin typeface="+mn-lt"/>
                          <a:ea typeface="+mn-ea"/>
                          <a:cs typeface="+mn-cs"/>
                        </a:rPr>
                        <a:t>每个广告投放的尺寸大小，包括</a:t>
                      </a:r>
                      <a:r>
                        <a:rPr lang="en-US" altLang="zh-CN" sz="1800" b="0" i="0" kern="1200" dirty="0">
                          <a:solidFill>
                            <a:schemeClr val="dk1"/>
                          </a:solidFill>
                          <a:effectLst/>
                          <a:latin typeface="+mn-lt"/>
                          <a:ea typeface="+mn-ea"/>
                          <a:cs typeface="+mn-cs"/>
                        </a:rPr>
                        <a:t>140x40</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308x388</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450x300</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600x90</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480x360</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960x126</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900x120</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390x270</a:t>
                      </a:r>
                      <a:endParaRPr lang="zh-CN" altLang="en-US" dirty="0"/>
                    </a:p>
                  </a:txBody>
                  <a:tcPr/>
                </a:tc>
                <a:tc>
                  <a:txBody>
                    <a:bodyPr/>
                    <a:lstStyle/>
                    <a:p>
                      <a:endParaRPr lang="zh-CN" altLang="en-US"/>
                    </a:p>
                  </a:txBody>
                  <a:tcPr/>
                </a:tc>
                <a:extLst>
                  <a:ext uri="{0D108BD9-81ED-4DB2-BD59-A6C34878D82A}">
                    <a16:rowId xmlns:a16="http://schemas.microsoft.com/office/drawing/2014/main" val="3325932981"/>
                  </a:ext>
                </a:extLst>
              </a:tr>
              <a:tr h="370840">
                <a:tc>
                  <a:txBody>
                    <a:bodyPr/>
                    <a:lstStyle/>
                    <a:p>
                      <a:r>
                        <a:rPr lang="zh-CN" altLang="en-US" sz="1800" b="0" i="0" kern="1200" dirty="0">
                          <a:solidFill>
                            <a:schemeClr val="dk1"/>
                          </a:solidFill>
                          <a:effectLst/>
                          <a:latin typeface="+mn-lt"/>
                          <a:ea typeface="+mn-ea"/>
                          <a:cs typeface="+mn-cs"/>
                        </a:rPr>
                        <a:t>广告卖点</a:t>
                      </a:r>
                      <a:endParaRPr lang="zh-CN" altLang="en-US" dirty="0"/>
                    </a:p>
                  </a:txBody>
                  <a:tcPr/>
                </a:tc>
                <a:tc>
                  <a:txBody>
                    <a:bodyPr/>
                    <a:lstStyle/>
                    <a:p>
                      <a:r>
                        <a:rPr lang="zh-CN" altLang="en-US" sz="1800" b="0" i="0" kern="1200" dirty="0">
                          <a:solidFill>
                            <a:schemeClr val="dk1"/>
                          </a:solidFill>
                          <a:effectLst/>
                          <a:latin typeface="+mn-lt"/>
                          <a:ea typeface="+mn-ea"/>
                          <a:cs typeface="+mn-cs"/>
                        </a:rPr>
                        <a:t>广告素材主要的卖点诉求信息，包括打折、满减、满赠、秒杀、直降、满返</a:t>
                      </a:r>
                      <a:endParaRPr lang="zh-CN" altLang="en-US" dirty="0"/>
                    </a:p>
                  </a:txBody>
                  <a:tcPr/>
                </a:tc>
                <a:tc>
                  <a:txBody>
                    <a:bodyPr/>
                    <a:lstStyle/>
                    <a:p>
                      <a:endParaRPr lang="zh-CN" altLang="en-US" dirty="0"/>
                    </a:p>
                  </a:txBody>
                  <a:tcPr/>
                </a:tc>
                <a:extLst>
                  <a:ext uri="{0D108BD9-81ED-4DB2-BD59-A6C34878D82A}">
                    <a16:rowId xmlns:a16="http://schemas.microsoft.com/office/drawing/2014/main" val="536677183"/>
                  </a:ext>
                </a:extLst>
              </a:tr>
            </a:tbl>
          </a:graphicData>
        </a:graphic>
      </p:graphicFrame>
    </p:spTree>
    <p:extLst>
      <p:ext uri="{BB962C8B-B14F-4D97-AF65-F5344CB8AC3E}">
        <p14:creationId xmlns:p14="http://schemas.microsoft.com/office/powerpoint/2010/main" val="37342863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59396" y="1217077"/>
            <a:ext cx="10873208" cy="400110"/>
          </a:xfrm>
          <a:prstGeom prst="rect">
            <a:avLst/>
          </a:prstGeom>
          <a:noFill/>
        </p:spPr>
        <p:txBody>
          <a:bodyPr wrap="square" rtlCol="0">
            <a:spAutoFit/>
          </a:bodyPr>
          <a:lstStyle/>
          <a:p>
            <a:r>
              <a:rPr lang="zh-CN" altLang="en-US" sz="2000" b="1" dirty="0"/>
              <a:t>数据示例：</a:t>
            </a:r>
            <a:endParaRPr lang="en-US" altLang="zh-CN" sz="2000" b="1" dirty="0"/>
          </a:p>
        </p:txBody>
      </p:sp>
      <p:sp>
        <p:nvSpPr>
          <p:cNvPr id="3" name="Rectangle 1">
            <a:extLst>
              <a:ext uri="{FF2B5EF4-FFF2-40B4-BE49-F238E27FC236}">
                <a16:creationId xmlns:a16="http://schemas.microsoft.com/office/drawing/2014/main" id="{A4B7A4A1-EEAF-4014-BF26-BB2745A76E79}"/>
              </a:ext>
            </a:extLst>
          </p:cNvPr>
          <p:cNvSpPr>
            <a:spLocks noChangeArrowheads="1"/>
          </p:cNvSpPr>
          <p:nvPr/>
        </p:nvSpPr>
        <p:spPr bwMode="auto">
          <a:xfrm>
            <a:off x="141631" y="1925543"/>
            <a:ext cx="11908737"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渠道代号    日均UV   平均注册率  平均搜索量  访问深度   平均停留时间 订单转化率  投放总时间  素材类型   广告类型   合作方式   广告尺寸   广告卖点</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A203   3.69   0.0071     0.0214     2.3071     419.77     0.0258     20.00  jpg    banner roi    140*40 打折</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A387   178.70     0.0040     0.0324     2.0489     157.94     0.0030     19.00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A388   91.77  0.0022     0.0530     1.8771     357.93     0.0026     4.00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A389   1.09   0.0074     0.3382     4.2426     364.07     0.0153     10.00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A390   3.37   0.0028     0.1740     2.1934     313.34     0.0007     30.00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A391   0.95   0.0141     0.4155     4.2113     415.56     0.0276     2.00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A392   3.30   0.0028     0.0852     1.7358     155.19     0.0007     4.00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A393   11.91  0.0032     0.0539     2.3751     243.29     0.0032     4.00   jpg    banner cpc    140*40 满减</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A394   49.21  0.0038     0.0448     2.3813     257.53     0.0030     6.00   jpg    banner cpc    140*40 满减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71727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400110"/>
          </a:xfrm>
          <a:prstGeom prst="rect">
            <a:avLst/>
          </a:prstGeom>
          <a:noFill/>
        </p:spPr>
        <p:txBody>
          <a:bodyPr wrap="square" rtlCol="0">
            <a:spAutoFit/>
          </a:bodyPr>
          <a:lstStyle/>
          <a:p>
            <a:r>
              <a:rPr lang="en-US" altLang="zh-CN" sz="2000" b="1" dirty="0"/>
              <a:t>Pandas</a:t>
            </a:r>
            <a:r>
              <a:rPr lang="zh-CN" altLang="en-US" sz="2000" b="1" dirty="0"/>
              <a:t>进行数据分析</a:t>
            </a:r>
            <a:r>
              <a:rPr lang="en-US" altLang="zh-CN" sz="2000" b="1" dirty="0"/>
              <a:t>:</a:t>
            </a:r>
          </a:p>
        </p:txBody>
      </p:sp>
      <p:sp>
        <p:nvSpPr>
          <p:cNvPr id="3" name="Rectangle 1">
            <a:extLst>
              <a:ext uri="{FF2B5EF4-FFF2-40B4-BE49-F238E27FC236}">
                <a16:creationId xmlns:a16="http://schemas.microsoft.com/office/drawing/2014/main" id="{BFD88A5E-A8EE-4031-804A-8165C3446836}"/>
              </a:ext>
            </a:extLst>
          </p:cNvPr>
          <p:cNvSpPr>
            <a:spLocks noChangeArrowheads="1"/>
          </p:cNvSpPr>
          <p:nvPr/>
        </p:nvSpPr>
        <p:spPr bwMode="auto">
          <a:xfrm>
            <a:off x="656438" y="1923458"/>
            <a:ext cx="6879722"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sz="2000" b="0" i="0" u="none" strike="noStrike" cap="none" normalizeH="0" baseline="0">
                <a:ln>
                  <a:noFill/>
                </a:ln>
                <a:solidFill>
                  <a:srgbClr val="A9B7C6"/>
                </a:solidFill>
                <a:effectLst/>
                <a:latin typeface="宋体" panose="02010600030101010101" pitchFamily="2" charset="-122"/>
                <a:ea typeface="宋体" panose="02010600030101010101" pitchFamily="2" charset="-122"/>
              </a:rPr>
              <a:t>raw_data.head(</a:t>
            </a:r>
            <a:r>
              <a:rPr kumimoji="0" lang="zh-CN" altLang="zh-CN" sz="2000" b="0" i="0" u="none" strike="noStrike" cap="none" normalizeH="0" baseline="0">
                <a:ln>
                  <a:noFill/>
                </a:ln>
                <a:solidFill>
                  <a:srgbClr val="6897BB"/>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a:ln>
                  <a:noFill/>
                </a:ln>
                <a:solidFill>
                  <a:srgbClr val="808080"/>
                </a:solidFill>
                <a:effectLst/>
                <a:latin typeface="宋体" panose="02010600030101010101" pitchFamily="2" charset="-122"/>
                <a:ea typeface="宋体" panose="02010600030101010101" pitchFamily="2" charset="-122"/>
              </a:rPr>
              <a:t>#查看前2条数据</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7150DF83-DE42-4C21-8568-BF7C8C74C359}"/>
              </a:ext>
            </a:extLst>
          </p:cNvPr>
          <p:cNvSpPr/>
          <p:nvPr/>
        </p:nvSpPr>
        <p:spPr>
          <a:xfrm>
            <a:off x="654696" y="2636912"/>
            <a:ext cx="11345960" cy="923330"/>
          </a:xfrm>
          <a:prstGeom prst="rect">
            <a:avLst/>
          </a:prstGeom>
        </p:spPr>
        <p:txBody>
          <a:bodyPr wrap="square">
            <a:spAutoFit/>
          </a:bodyPr>
          <a:lstStyle/>
          <a:p>
            <a:r>
              <a:rPr lang="zh-CN" altLang="en-US" dirty="0"/>
              <a:t>渠道代号    日均UV   平均注册率   平均搜索量    访问深度  ...  素材类型    广告类型  合作方式    广告尺寸 广告卖点</a:t>
            </a:r>
          </a:p>
          <a:p>
            <a:r>
              <a:rPr lang="zh-CN" altLang="en-US" dirty="0"/>
              <a:t>0  A203    3.69  0.0071  0.0214  2.3071  ...   jpg  banner   roi  140*40   打折</a:t>
            </a:r>
          </a:p>
          <a:p>
            <a:r>
              <a:rPr lang="zh-CN" altLang="en-US" dirty="0"/>
              <a:t>1  A387  178.70  0.0040  0.0324  2.0489  ...   jpg  banner   cpc  140*40   满减</a:t>
            </a:r>
          </a:p>
        </p:txBody>
      </p:sp>
      <p:sp>
        <p:nvSpPr>
          <p:cNvPr id="8" name="Rectangle 2">
            <a:extLst>
              <a:ext uri="{FF2B5EF4-FFF2-40B4-BE49-F238E27FC236}">
                <a16:creationId xmlns:a16="http://schemas.microsoft.com/office/drawing/2014/main" id="{1F014A17-30AE-4E73-908A-22EA0A5F8B53}"/>
              </a:ext>
            </a:extLst>
          </p:cNvPr>
          <p:cNvSpPr>
            <a:spLocks noChangeArrowheads="1"/>
          </p:cNvSpPr>
          <p:nvPr/>
        </p:nvSpPr>
        <p:spPr bwMode="auto">
          <a:xfrm>
            <a:off x="623392" y="4043700"/>
            <a:ext cx="691276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pd.DataFrame(raw_data.dtypes).T </a:t>
            </a:r>
            <a:r>
              <a:rPr kumimoji="0" lang="zh-CN" altLang="zh-CN" sz="20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#查看数据类型</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1C214B70-854E-4160-B40A-FD4F93FC2894}"/>
              </a:ext>
            </a:extLst>
          </p:cNvPr>
          <p:cNvSpPr/>
          <p:nvPr/>
        </p:nvSpPr>
        <p:spPr>
          <a:xfrm>
            <a:off x="654696" y="4994372"/>
            <a:ext cx="10984178" cy="646331"/>
          </a:xfrm>
          <a:prstGeom prst="rect">
            <a:avLst/>
          </a:prstGeom>
        </p:spPr>
        <p:txBody>
          <a:bodyPr wrap="square">
            <a:spAutoFit/>
          </a:bodyPr>
          <a:lstStyle/>
          <a:p>
            <a:r>
              <a:rPr lang="zh-CN" altLang="en-US" dirty="0"/>
              <a:t> 渠道代号     日均UV    平均注册率    平均搜索量  ...    广告类型    合作方式    广告尺寸    广告卖点</a:t>
            </a:r>
          </a:p>
          <a:p>
            <a:r>
              <a:rPr lang="zh-CN" altLang="en-US" dirty="0"/>
              <a:t>0  object  float64  float64  float64  ...  object  object  object  object</a:t>
            </a:r>
          </a:p>
        </p:txBody>
      </p:sp>
    </p:spTree>
    <p:extLst>
      <p:ext uri="{BB962C8B-B14F-4D97-AF65-F5344CB8AC3E}">
        <p14:creationId xmlns:p14="http://schemas.microsoft.com/office/powerpoint/2010/main" val="25474983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400110"/>
          </a:xfrm>
          <a:prstGeom prst="rect">
            <a:avLst/>
          </a:prstGeom>
          <a:noFill/>
        </p:spPr>
        <p:txBody>
          <a:bodyPr wrap="square" rtlCol="0">
            <a:spAutoFit/>
          </a:bodyPr>
          <a:lstStyle/>
          <a:p>
            <a:r>
              <a:rPr lang="en-US" altLang="zh-CN" sz="2000" b="1" dirty="0"/>
              <a:t>Pandas</a:t>
            </a:r>
            <a:r>
              <a:rPr lang="zh-CN" altLang="en-US" sz="2000" b="1" dirty="0"/>
              <a:t>进行数据分析</a:t>
            </a:r>
            <a:r>
              <a:rPr lang="en-US" altLang="zh-CN" sz="2000" b="1" dirty="0"/>
              <a:t>:</a:t>
            </a:r>
          </a:p>
        </p:txBody>
      </p:sp>
      <p:sp>
        <p:nvSpPr>
          <p:cNvPr id="5" name="矩形 4">
            <a:extLst>
              <a:ext uri="{FF2B5EF4-FFF2-40B4-BE49-F238E27FC236}">
                <a16:creationId xmlns:a16="http://schemas.microsoft.com/office/drawing/2014/main" id="{7150DF83-DE42-4C21-8568-BF7C8C74C359}"/>
              </a:ext>
            </a:extLst>
          </p:cNvPr>
          <p:cNvSpPr/>
          <p:nvPr/>
        </p:nvSpPr>
        <p:spPr>
          <a:xfrm>
            <a:off x="654696" y="2636912"/>
            <a:ext cx="11345960" cy="646331"/>
          </a:xfrm>
          <a:prstGeom prst="rect">
            <a:avLst/>
          </a:prstGeom>
        </p:spPr>
        <p:txBody>
          <a:bodyPr wrap="square">
            <a:spAutoFit/>
          </a:bodyPr>
          <a:lstStyle/>
          <a:p>
            <a:r>
              <a:rPr lang="zh-CN" altLang="en-US" dirty="0"/>
              <a:t> 渠道代号  日均</a:t>
            </a:r>
            <a:r>
              <a:rPr lang="en-US" altLang="zh-CN" dirty="0"/>
              <a:t>UV  </a:t>
            </a:r>
            <a:r>
              <a:rPr lang="zh-CN" altLang="en-US" dirty="0"/>
              <a:t>平均注册率  平均搜索量  访问深度  平均停留时间  </a:t>
            </a:r>
            <a:r>
              <a:rPr lang="en-US" altLang="zh-CN" dirty="0"/>
              <a:t>...  </a:t>
            </a:r>
            <a:r>
              <a:rPr lang="zh-CN" altLang="en-US" dirty="0"/>
              <a:t>广告类型  合作方式  广告尺寸  广告卖点</a:t>
            </a:r>
          </a:p>
          <a:p>
            <a:r>
              <a:rPr lang="en-US" altLang="zh-CN" dirty="0"/>
              <a:t>0     0     0      0      0     0       2  ...     0     0     0     0</a:t>
            </a:r>
            <a:endParaRPr lang="zh-CN" altLang="en-US" dirty="0"/>
          </a:p>
        </p:txBody>
      </p:sp>
      <p:sp>
        <p:nvSpPr>
          <p:cNvPr id="10" name="矩形 9">
            <a:extLst>
              <a:ext uri="{FF2B5EF4-FFF2-40B4-BE49-F238E27FC236}">
                <a16:creationId xmlns:a16="http://schemas.microsoft.com/office/drawing/2014/main" id="{1C214B70-854E-4160-B40A-FD4F93FC2894}"/>
              </a:ext>
            </a:extLst>
          </p:cNvPr>
          <p:cNvSpPr/>
          <p:nvPr/>
        </p:nvSpPr>
        <p:spPr>
          <a:xfrm>
            <a:off x="654696" y="4150329"/>
            <a:ext cx="10984178" cy="2308324"/>
          </a:xfrm>
          <a:prstGeom prst="rect">
            <a:avLst/>
          </a:prstGeom>
        </p:spPr>
        <p:txBody>
          <a:bodyPr wrap="square">
            <a:spAutoFit/>
          </a:bodyPr>
          <a:lstStyle/>
          <a:p>
            <a:r>
              <a:rPr lang="zh-CN" altLang="en-US" dirty="0"/>
              <a:t> </a:t>
            </a:r>
            <a:r>
              <a:rPr lang="en-US" altLang="zh-CN" dirty="0"/>
              <a:t>count    mean      std   min     25%     50%     75%       max</a:t>
            </a:r>
          </a:p>
          <a:p>
            <a:r>
              <a:rPr lang="zh-CN" altLang="en-US" dirty="0"/>
              <a:t>日均</a:t>
            </a:r>
            <a:r>
              <a:rPr lang="en-US" altLang="zh-CN" dirty="0"/>
              <a:t>UV    889.0  540.85  1634.41  0.06    6.18  114.18  466.87  </a:t>
            </a:r>
            <a:r>
              <a:rPr lang="en-US" altLang="zh-CN" b="1" dirty="0">
                <a:solidFill>
                  <a:srgbClr val="FF0000"/>
                </a:solidFill>
              </a:rPr>
              <a:t>25294.77</a:t>
            </a:r>
          </a:p>
          <a:p>
            <a:r>
              <a:rPr lang="zh-CN" altLang="en-US" dirty="0"/>
              <a:t>平均注册率   </a:t>
            </a:r>
            <a:r>
              <a:rPr lang="en-US" altLang="zh-CN" b="1" dirty="0">
                <a:solidFill>
                  <a:srgbClr val="FF0000"/>
                </a:solidFill>
              </a:rPr>
              <a:t>889.0    0.00     0.00  0.00    0.00    0.00    0.00      </a:t>
            </a:r>
            <a:r>
              <a:rPr lang="en-US" altLang="zh-CN" dirty="0"/>
              <a:t>0.04</a:t>
            </a:r>
          </a:p>
          <a:p>
            <a:r>
              <a:rPr lang="zh-CN" altLang="en-US" dirty="0"/>
              <a:t>平均搜索量   </a:t>
            </a:r>
            <a:r>
              <a:rPr lang="en-US" altLang="zh-CN" dirty="0"/>
              <a:t>889.0    0.03     0.11  </a:t>
            </a:r>
            <a:r>
              <a:rPr lang="en-US" altLang="zh-CN" b="1" dirty="0">
                <a:solidFill>
                  <a:srgbClr val="FF0000"/>
                </a:solidFill>
              </a:rPr>
              <a:t>0.00    0.00    0.00    </a:t>
            </a:r>
            <a:r>
              <a:rPr lang="en-US" altLang="zh-CN" dirty="0"/>
              <a:t>0.01      1.04</a:t>
            </a:r>
          </a:p>
          <a:p>
            <a:r>
              <a:rPr lang="zh-CN" altLang="en-US" dirty="0"/>
              <a:t>访问深度    </a:t>
            </a:r>
            <a:r>
              <a:rPr lang="en-US" altLang="zh-CN" dirty="0"/>
              <a:t>889.0    2.17     3.80  1.00    1.39    1.79    2.22     98.98</a:t>
            </a:r>
          </a:p>
          <a:p>
            <a:r>
              <a:rPr lang="zh-CN" altLang="en-US" dirty="0"/>
              <a:t>平均停留时间  </a:t>
            </a:r>
            <a:r>
              <a:rPr lang="en-US" altLang="zh-CN" b="1" dirty="0">
                <a:solidFill>
                  <a:srgbClr val="FF0000"/>
                </a:solidFill>
              </a:rPr>
              <a:t>887.0 </a:t>
            </a:r>
            <a:r>
              <a:rPr lang="en-US" altLang="zh-CN" dirty="0"/>
              <a:t> 262.67   224.36  1.64  126.02  236.55  357.98   4450.83</a:t>
            </a:r>
          </a:p>
          <a:p>
            <a:r>
              <a:rPr lang="zh-CN" altLang="en-US" dirty="0"/>
              <a:t>订单转化率   </a:t>
            </a:r>
            <a:r>
              <a:rPr lang="en-US" altLang="zh-CN" dirty="0"/>
              <a:t>889.0    0.00     0.01  </a:t>
            </a:r>
            <a:r>
              <a:rPr lang="en-US" altLang="zh-CN" b="1" dirty="0">
                <a:solidFill>
                  <a:srgbClr val="FF0000"/>
                </a:solidFill>
              </a:rPr>
              <a:t>0.00    0.00    0.00    0.00      </a:t>
            </a:r>
            <a:r>
              <a:rPr lang="en-US" altLang="zh-CN" dirty="0"/>
              <a:t>0.22</a:t>
            </a:r>
          </a:p>
          <a:p>
            <a:r>
              <a:rPr lang="zh-CN" altLang="en-US" dirty="0"/>
              <a:t>投放总时间   </a:t>
            </a:r>
            <a:r>
              <a:rPr lang="en-US" altLang="zh-CN" dirty="0"/>
              <a:t>889.0   16.05     8.51  1.00    9.00   16.00   24.00     30.00</a:t>
            </a:r>
            <a:endParaRPr lang="zh-CN" altLang="en-US" dirty="0"/>
          </a:p>
        </p:txBody>
      </p:sp>
      <p:sp>
        <p:nvSpPr>
          <p:cNvPr id="2" name="Rectangle 1">
            <a:extLst>
              <a:ext uri="{FF2B5EF4-FFF2-40B4-BE49-F238E27FC236}">
                <a16:creationId xmlns:a16="http://schemas.microsoft.com/office/drawing/2014/main" id="{741DC9A8-5436-4C32-A75C-77F33AE0E391}"/>
              </a:ext>
            </a:extLst>
          </p:cNvPr>
          <p:cNvSpPr>
            <a:spLocks noChangeArrowheads="1"/>
          </p:cNvSpPr>
          <p:nvPr/>
        </p:nvSpPr>
        <p:spPr bwMode="auto">
          <a:xfrm>
            <a:off x="623392" y="2027801"/>
            <a:ext cx="80648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sz="2000" b="0" i="0" u="none" strike="noStrike" cap="none" normalizeH="0" baseline="0">
                <a:ln>
                  <a:noFill/>
                </a:ln>
                <a:solidFill>
                  <a:srgbClr val="A9B7C6"/>
                </a:solidFill>
                <a:effectLst/>
                <a:latin typeface="宋体" panose="02010600030101010101" pitchFamily="2" charset="-122"/>
                <a:ea typeface="宋体" panose="02010600030101010101" pitchFamily="2" charset="-122"/>
              </a:rPr>
              <a:t>pd.DataFrame(raw_data.isnull().sum()).T </a:t>
            </a:r>
            <a:r>
              <a:rPr kumimoji="0" lang="zh-CN" altLang="zh-CN" sz="2000" b="0" i="0" u="none" strike="noStrike" cap="none" normalizeH="0" baseline="0">
                <a:ln>
                  <a:noFill/>
                </a:ln>
                <a:solidFill>
                  <a:srgbClr val="808080"/>
                </a:solidFill>
                <a:effectLst/>
                <a:latin typeface="宋体" panose="02010600030101010101" pitchFamily="2" charset="-122"/>
                <a:ea typeface="宋体" panose="02010600030101010101" pitchFamily="2" charset="-122"/>
              </a:rPr>
              <a:t>#查看缺失值</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EFB44A4E-E78C-46EB-B09D-70C98E79800A}"/>
              </a:ext>
            </a:extLst>
          </p:cNvPr>
          <p:cNvSpPr>
            <a:spLocks noChangeArrowheads="1"/>
          </p:cNvSpPr>
          <p:nvPr/>
        </p:nvSpPr>
        <p:spPr bwMode="auto">
          <a:xfrm>
            <a:off x="623392" y="3516731"/>
            <a:ext cx="80648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raw_data.describe().round(</a:t>
            </a:r>
            <a:r>
              <a:rPr kumimoji="0" lang="zh-CN" altLang="zh-CN" sz="20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 </a:t>
            </a:r>
            <a:r>
              <a:rPr kumimoji="0" lang="zh-CN" altLang="zh-CN" sz="20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#查看数据描述性统计信息</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050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442393"/>
            <a:ext cx="10873208" cy="400110"/>
          </a:xfrm>
          <a:prstGeom prst="rect">
            <a:avLst/>
          </a:prstGeom>
          <a:noFill/>
        </p:spPr>
        <p:txBody>
          <a:bodyPr wrap="square" rtlCol="0">
            <a:spAutoFit/>
          </a:bodyPr>
          <a:lstStyle/>
          <a:p>
            <a:r>
              <a:rPr lang="en-US" altLang="zh-CN" sz="2000" b="1" dirty="0"/>
              <a:t>Pandas</a:t>
            </a:r>
            <a:r>
              <a:rPr lang="zh-CN" altLang="en-US" sz="2000" b="1" dirty="0"/>
              <a:t>进行数据分析</a:t>
            </a:r>
            <a:r>
              <a:rPr lang="en-US" altLang="zh-CN" sz="2000" b="1" dirty="0"/>
              <a:t>:</a:t>
            </a:r>
          </a:p>
        </p:txBody>
      </p:sp>
      <p:sp>
        <p:nvSpPr>
          <p:cNvPr id="3" name="Rectangle 1">
            <a:extLst>
              <a:ext uri="{FF2B5EF4-FFF2-40B4-BE49-F238E27FC236}">
                <a16:creationId xmlns:a16="http://schemas.microsoft.com/office/drawing/2014/main" id="{928E338E-8CC7-4307-A1C6-1051E71C6A5E}"/>
              </a:ext>
            </a:extLst>
          </p:cNvPr>
          <p:cNvSpPr>
            <a:spLocks noChangeArrowheads="1"/>
          </p:cNvSpPr>
          <p:nvPr/>
        </p:nvSpPr>
        <p:spPr bwMode="auto">
          <a:xfrm>
            <a:off x="623392" y="2039652"/>
            <a:ext cx="8184232"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raw_data.corr().round(</a:t>
            </a:r>
            <a:r>
              <a:rPr kumimoji="0" lang="zh-CN" altLang="zh-CN" sz="20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 </a:t>
            </a:r>
            <a:r>
              <a:rPr kumimoji="0" lang="zh-CN" altLang="zh-CN" sz="20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#使用corr()做相关性分析</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49DDBD5A-50FA-460C-9CF1-8EDA8D77190F}"/>
              </a:ext>
            </a:extLst>
          </p:cNvPr>
          <p:cNvSpPr/>
          <p:nvPr/>
        </p:nvSpPr>
        <p:spPr>
          <a:xfrm>
            <a:off x="623392" y="2830284"/>
            <a:ext cx="9001000" cy="2308324"/>
          </a:xfrm>
          <a:prstGeom prst="rect">
            <a:avLst/>
          </a:prstGeom>
        </p:spPr>
        <p:txBody>
          <a:bodyPr wrap="square">
            <a:spAutoFit/>
          </a:bodyPr>
          <a:lstStyle/>
          <a:p>
            <a:r>
              <a:rPr lang="zh-CN" altLang="en-US" dirty="0"/>
              <a:t>日均UV  平均注册率  平均搜索量  访问深度  平均停留时间  订单转化率  投放总时间</a:t>
            </a:r>
          </a:p>
          <a:p>
            <a:r>
              <a:rPr lang="zh-CN" altLang="en-US" dirty="0"/>
              <a:t>日均UV    1.00  -0.05  -0.07 -0.02    0.04  -0.05  -0.04</a:t>
            </a:r>
          </a:p>
          <a:p>
            <a:r>
              <a:rPr lang="zh-CN" altLang="en-US" dirty="0"/>
              <a:t>平均注册率  -0.05   1.00   0.24  0.11    0.22   0.32  -0.01</a:t>
            </a:r>
          </a:p>
          <a:p>
            <a:r>
              <a:rPr lang="zh-CN" altLang="en-US" dirty="0"/>
              <a:t>平均搜索量  -0.07   0.24   1.00  0.06    0.17   0.13  -0.03</a:t>
            </a:r>
          </a:p>
          <a:p>
            <a:r>
              <a:rPr lang="zh-CN" altLang="en-US" dirty="0"/>
              <a:t>访问深度   -0.02   0.11   0.06  1.00    0.72   0.16   0.06</a:t>
            </a:r>
          </a:p>
          <a:p>
            <a:r>
              <a:rPr lang="zh-CN" altLang="en-US" dirty="0"/>
              <a:t>平均停留时间  0.04   0.22   0.17  0.72    1.00   0.25   0.05</a:t>
            </a:r>
          </a:p>
          <a:p>
            <a:r>
              <a:rPr lang="zh-CN" altLang="en-US" dirty="0"/>
              <a:t>订单转化率  -0.05   0.32   0.13  0.16    0.25   1.00   0.00</a:t>
            </a:r>
          </a:p>
          <a:p>
            <a:r>
              <a:rPr lang="zh-CN" altLang="en-US" dirty="0"/>
              <a:t>投放总时间  -0.04  -0.01  -0.03  0.06    0.05   0.00   1.00</a:t>
            </a:r>
          </a:p>
        </p:txBody>
      </p:sp>
    </p:spTree>
    <p:extLst>
      <p:ext uri="{BB962C8B-B14F-4D97-AF65-F5344CB8AC3E}">
        <p14:creationId xmlns:p14="http://schemas.microsoft.com/office/powerpoint/2010/main" val="137333161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28251" y="1166892"/>
            <a:ext cx="10873208" cy="400110"/>
          </a:xfrm>
          <a:prstGeom prst="rect">
            <a:avLst/>
          </a:prstGeom>
          <a:noFill/>
        </p:spPr>
        <p:txBody>
          <a:bodyPr wrap="square" rtlCol="0">
            <a:spAutoFit/>
          </a:bodyPr>
          <a:lstStyle/>
          <a:p>
            <a:r>
              <a:rPr lang="en-US" altLang="zh-CN" sz="2000" b="1" dirty="0"/>
              <a:t>Pandas</a:t>
            </a:r>
            <a:r>
              <a:rPr lang="zh-CN" altLang="en-US" sz="2000" b="1" dirty="0"/>
              <a:t>进行数据分析</a:t>
            </a:r>
            <a:r>
              <a:rPr lang="en-US" altLang="zh-CN" sz="2000" b="1" dirty="0"/>
              <a:t>:</a:t>
            </a:r>
          </a:p>
        </p:txBody>
      </p:sp>
      <p:sp>
        <p:nvSpPr>
          <p:cNvPr id="10" name="矩形 9">
            <a:extLst>
              <a:ext uri="{FF2B5EF4-FFF2-40B4-BE49-F238E27FC236}">
                <a16:creationId xmlns:a16="http://schemas.microsoft.com/office/drawing/2014/main" id="{B14A3831-104A-4649-826E-F9EC57A39710}"/>
              </a:ext>
            </a:extLst>
          </p:cNvPr>
          <p:cNvSpPr/>
          <p:nvPr/>
        </p:nvSpPr>
        <p:spPr>
          <a:xfrm>
            <a:off x="328251" y="1629817"/>
            <a:ext cx="11535497" cy="2308324"/>
          </a:xfrm>
          <a:prstGeom prst="rect">
            <a:avLst/>
          </a:prstGeom>
        </p:spPr>
        <p:txBody>
          <a:bodyPr wrap="square">
            <a:spAutoFit/>
          </a:bodyPr>
          <a:lstStyle/>
          <a:p>
            <a:r>
              <a:rPr lang="zh-CN" altLang="en-US" dirty="0"/>
              <a:t> </a:t>
            </a:r>
            <a:r>
              <a:rPr lang="en-US" altLang="zh-CN" dirty="0"/>
              <a:t>count    mean      std   min     25%     50%     75%       max</a:t>
            </a:r>
          </a:p>
          <a:p>
            <a:r>
              <a:rPr lang="zh-CN" altLang="en-US" dirty="0"/>
              <a:t>日均</a:t>
            </a:r>
            <a:r>
              <a:rPr lang="en-US" altLang="zh-CN" dirty="0"/>
              <a:t>UV    889.0  540.85  1634.41  0.06    6.18  114.18  466.87  </a:t>
            </a:r>
            <a:r>
              <a:rPr lang="en-US" altLang="zh-CN" b="1" dirty="0">
                <a:solidFill>
                  <a:srgbClr val="FF0000"/>
                </a:solidFill>
              </a:rPr>
              <a:t>25294.77</a:t>
            </a:r>
          </a:p>
          <a:p>
            <a:r>
              <a:rPr lang="zh-CN" altLang="en-US" dirty="0"/>
              <a:t>平均注册率   </a:t>
            </a:r>
            <a:r>
              <a:rPr lang="en-US" altLang="zh-CN" b="1" dirty="0">
                <a:solidFill>
                  <a:srgbClr val="FF0000"/>
                </a:solidFill>
              </a:rPr>
              <a:t>889.0    0.00     0.00  0.00    0.00    0.00    0.00      </a:t>
            </a:r>
            <a:r>
              <a:rPr lang="en-US" altLang="zh-CN" dirty="0"/>
              <a:t>0.04</a:t>
            </a:r>
          </a:p>
          <a:p>
            <a:r>
              <a:rPr lang="zh-CN" altLang="en-US" dirty="0"/>
              <a:t>平均搜索量   </a:t>
            </a:r>
            <a:r>
              <a:rPr lang="en-US" altLang="zh-CN" dirty="0"/>
              <a:t>889.0    0.03     0.11  </a:t>
            </a:r>
            <a:r>
              <a:rPr lang="en-US" altLang="zh-CN" b="1" dirty="0">
                <a:solidFill>
                  <a:srgbClr val="FF0000"/>
                </a:solidFill>
              </a:rPr>
              <a:t>0.00    0.00    0.00    </a:t>
            </a:r>
            <a:r>
              <a:rPr lang="en-US" altLang="zh-CN" dirty="0"/>
              <a:t>0.01      1.04</a:t>
            </a:r>
          </a:p>
          <a:p>
            <a:r>
              <a:rPr lang="zh-CN" altLang="en-US" dirty="0"/>
              <a:t>访问深度    </a:t>
            </a:r>
            <a:r>
              <a:rPr lang="en-US" altLang="zh-CN" dirty="0"/>
              <a:t>889.0    2.17     3.80  1.00    1.39    1.79    2.22     98.98</a:t>
            </a:r>
          </a:p>
          <a:p>
            <a:r>
              <a:rPr lang="zh-CN" altLang="en-US" dirty="0"/>
              <a:t>平均停留时间  </a:t>
            </a:r>
            <a:r>
              <a:rPr lang="en-US" altLang="zh-CN" b="1" dirty="0">
                <a:solidFill>
                  <a:srgbClr val="FF0000"/>
                </a:solidFill>
              </a:rPr>
              <a:t>887.0 </a:t>
            </a:r>
            <a:r>
              <a:rPr lang="en-US" altLang="zh-CN" dirty="0"/>
              <a:t> 262.67   224.36  1.64  126.02  236.55  357.98   4450.83</a:t>
            </a:r>
          </a:p>
          <a:p>
            <a:r>
              <a:rPr lang="zh-CN" altLang="en-US" dirty="0"/>
              <a:t>订单转化率   </a:t>
            </a:r>
            <a:r>
              <a:rPr lang="en-US" altLang="zh-CN" dirty="0"/>
              <a:t>889.0    0.00     0.01  </a:t>
            </a:r>
            <a:r>
              <a:rPr lang="en-US" altLang="zh-CN" b="1" dirty="0">
                <a:solidFill>
                  <a:srgbClr val="FF0000"/>
                </a:solidFill>
              </a:rPr>
              <a:t>0.00    0.00    0.00    0.00      </a:t>
            </a:r>
            <a:r>
              <a:rPr lang="en-US" altLang="zh-CN" dirty="0"/>
              <a:t>0.22</a:t>
            </a:r>
          </a:p>
          <a:p>
            <a:r>
              <a:rPr lang="zh-CN" altLang="en-US" dirty="0"/>
              <a:t>投放总时间   </a:t>
            </a:r>
            <a:r>
              <a:rPr lang="en-US" altLang="zh-CN" dirty="0"/>
              <a:t>889.0   16.05     8.51  1.00    9.00   16.00   24.00     30.00</a:t>
            </a:r>
            <a:endParaRPr lang="zh-CN" altLang="en-US" dirty="0"/>
          </a:p>
        </p:txBody>
      </p:sp>
      <p:sp>
        <p:nvSpPr>
          <p:cNvPr id="2" name="矩形 1">
            <a:extLst>
              <a:ext uri="{FF2B5EF4-FFF2-40B4-BE49-F238E27FC236}">
                <a16:creationId xmlns:a16="http://schemas.microsoft.com/office/drawing/2014/main" id="{2ECC6B0E-8A16-428D-AB47-614049CB490B}"/>
              </a:ext>
            </a:extLst>
          </p:cNvPr>
          <p:cNvSpPr/>
          <p:nvPr/>
        </p:nvSpPr>
        <p:spPr>
          <a:xfrm>
            <a:off x="328251" y="4027036"/>
            <a:ext cx="11535497" cy="2585323"/>
          </a:xfrm>
          <a:prstGeom prst="rect">
            <a:avLst/>
          </a:prstGeom>
        </p:spPr>
        <p:txBody>
          <a:bodyPr wrap="square">
            <a:spAutoFit/>
          </a:bodyPr>
          <a:lstStyle/>
          <a:p>
            <a:pPr marL="285750" indent="-285750">
              <a:buFont typeface="Wingdings" panose="05000000000000000000" pitchFamily="2" charset="2"/>
              <a:buChar char="l"/>
            </a:pPr>
            <a:r>
              <a:rPr lang="zh-CN" altLang="en-US" b="1" dirty="0">
                <a:solidFill>
                  <a:srgbClr val="121212"/>
                </a:solidFill>
              </a:rPr>
              <a:t>日均</a:t>
            </a:r>
            <a:r>
              <a:rPr lang="en-US" altLang="zh-CN" b="1" dirty="0">
                <a:solidFill>
                  <a:srgbClr val="121212"/>
                </a:solidFill>
              </a:rPr>
              <a:t>UV</a:t>
            </a:r>
            <a:r>
              <a:rPr lang="zh-CN" altLang="en-US" dirty="0">
                <a:solidFill>
                  <a:srgbClr val="121212"/>
                </a:solidFill>
              </a:rPr>
              <a:t>的波动非常大，说明了不同渠道间特征差异非常明显。（业务确认：由于广告的流量型数据，很多广告的流量爆发明显，因此渠道间缺失有非常大的差异性，这些差异性应该保留，不能作为异常值处理）</a:t>
            </a:r>
            <a:endParaRPr lang="en-US" altLang="zh-CN" dirty="0">
              <a:solidFill>
                <a:srgbClr val="121212"/>
              </a:solidFill>
            </a:endParaRPr>
          </a:p>
          <a:p>
            <a:pPr marL="285750" indent="-285750">
              <a:buFont typeface="Wingdings" panose="05000000000000000000" pitchFamily="2" charset="2"/>
              <a:buChar char="l"/>
            </a:pPr>
            <a:endParaRPr lang="en-US" altLang="zh-CN" dirty="0">
              <a:solidFill>
                <a:srgbClr val="121212"/>
              </a:solidFill>
            </a:endParaRPr>
          </a:p>
          <a:p>
            <a:pPr marL="285750" indent="-285750">
              <a:buFont typeface="Wingdings" panose="05000000000000000000" pitchFamily="2" charset="2"/>
              <a:buChar char="l"/>
            </a:pPr>
            <a:r>
              <a:rPr lang="zh-CN" altLang="en-US" b="1" dirty="0"/>
              <a:t>平均停留时间</a:t>
            </a:r>
            <a:r>
              <a:rPr lang="zh-CN" altLang="en-US" dirty="0"/>
              <a:t>的有效数据只有</a:t>
            </a:r>
            <a:r>
              <a:rPr lang="en-US" altLang="zh-CN" dirty="0"/>
              <a:t>887</a:t>
            </a:r>
            <a:r>
              <a:rPr lang="zh-CN" altLang="en-US" dirty="0"/>
              <a:t>，比其他数据少</a:t>
            </a:r>
            <a:r>
              <a:rPr lang="en-US" altLang="zh-CN" dirty="0"/>
              <a:t>2</a:t>
            </a:r>
            <a:r>
              <a:rPr lang="zh-CN" altLang="en-US" dirty="0"/>
              <a:t>条 （业务确认：该字段由于统计缺失导致数据丢失，可以使用均值法做填充）</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b="1" dirty="0"/>
              <a:t>平均注册率、平均搜索量、订单转化率</a:t>
            </a:r>
            <a:r>
              <a:rPr lang="zh-CN" altLang="en-US" dirty="0"/>
              <a:t>的多个统计值（例如最小值、</a:t>
            </a:r>
            <a:r>
              <a:rPr lang="en-US" altLang="zh-CN" dirty="0"/>
              <a:t>25%</a:t>
            </a:r>
            <a:r>
              <a:rPr lang="zh-CN" altLang="en-US" dirty="0"/>
              <a:t>分位数等）都为</a:t>
            </a:r>
            <a:r>
              <a:rPr lang="en-US" altLang="zh-CN" dirty="0"/>
              <a:t>0</a:t>
            </a:r>
            <a:r>
              <a:rPr lang="zh-CN" altLang="en-US" dirty="0"/>
              <a:t>，看似数据不太正常。（再次数据验证：这是由于在打印输出过程中保留了</a:t>
            </a:r>
            <a:r>
              <a:rPr lang="en-US" altLang="zh-CN" dirty="0"/>
              <a:t>2</a:t>
            </a:r>
            <a:r>
              <a:rPr lang="zh-CN" altLang="en-US" dirty="0"/>
              <a:t>位小数，而这几个统计量的数据本身就非常小，将其通过</a:t>
            </a:r>
            <a:r>
              <a:rPr lang="en-US" altLang="zh-CN" dirty="0"/>
              <a:t>round(3)</a:t>
            </a:r>
            <a:r>
              <a:rPr lang="zh-CN" altLang="en-US" dirty="0"/>
              <a:t>保留</a:t>
            </a:r>
            <a:r>
              <a:rPr lang="en-US" altLang="zh-CN" dirty="0"/>
              <a:t>3</a:t>
            </a:r>
            <a:r>
              <a:rPr lang="zh-CN" altLang="en-US" dirty="0"/>
              <a:t>位小数后就能正常显示）</a:t>
            </a:r>
          </a:p>
        </p:txBody>
      </p:sp>
    </p:spTree>
    <p:extLst>
      <p:ext uri="{BB962C8B-B14F-4D97-AF65-F5344CB8AC3E}">
        <p14:creationId xmlns:p14="http://schemas.microsoft.com/office/powerpoint/2010/main" val="29395570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830997"/>
          </a:xfrm>
          <a:prstGeom prst="rect">
            <a:avLst/>
          </a:prstGeom>
          <a:noFill/>
        </p:spPr>
        <p:txBody>
          <a:bodyPr wrap="square" rtlCol="0">
            <a:spAutoFit/>
          </a:bodyPr>
          <a:lstStyle/>
          <a:p>
            <a:r>
              <a:rPr lang="en-US" altLang="zh-CN" sz="2400" dirty="0" err="1">
                <a:latin typeface="Agency FB" panose="020B0503020202020204" pitchFamily="34" charset="0"/>
              </a:rPr>
              <a:t>KMeans</a:t>
            </a:r>
            <a:r>
              <a:rPr lang="zh-CN" altLang="en-US" sz="2400" dirty="0">
                <a:latin typeface="Agency FB" panose="020B0503020202020204" pitchFamily="34" charset="0"/>
              </a:rPr>
              <a:t>广告效果聚类分析</a:t>
            </a:r>
          </a:p>
          <a:p>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28251" y="1166892"/>
            <a:ext cx="10873208" cy="400110"/>
          </a:xfrm>
          <a:prstGeom prst="rect">
            <a:avLst/>
          </a:prstGeom>
          <a:noFill/>
        </p:spPr>
        <p:txBody>
          <a:bodyPr wrap="square" rtlCol="0">
            <a:spAutoFit/>
          </a:bodyPr>
          <a:lstStyle/>
          <a:p>
            <a:r>
              <a:rPr lang="zh-CN" altLang="en-US" sz="2000" b="1" dirty="0"/>
              <a:t>根据问题进行数据清洗</a:t>
            </a:r>
            <a:r>
              <a:rPr lang="en-US" altLang="zh-CN" sz="2000" b="1" dirty="0"/>
              <a:t>:</a:t>
            </a:r>
          </a:p>
        </p:txBody>
      </p:sp>
    </p:spTree>
    <p:extLst>
      <p:ext uri="{BB962C8B-B14F-4D97-AF65-F5344CB8AC3E}">
        <p14:creationId xmlns:p14="http://schemas.microsoft.com/office/powerpoint/2010/main" val="12468634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57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923330"/>
          </a:xfrm>
          <a:prstGeom prst="rect">
            <a:avLst/>
          </a:prstGeom>
          <a:noFill/>
        </p:spPr>
        <p:txBody>
          <a:bodyPr wrap="square" rtlCol="0">
            <a:spAutoFit/>
          </a:bodyPr>
          <a:lstStyle/>
          <a:p>
            <a:r>
              <a:rPr lang="zh-CN" altLang="en-US" dirty="0"/>
              <a:t>聚类分析是根据在数据中发现的描述对象及其关系的信息，将数据对象分组。目的是，组内的对象相互之间是相似的（相关的），而不同组中的对象是不同的（不相关的）。组内相似性越大，组间差距越大，说明聚类效果越好。</a:t>
            </a:r>
          </a:p>
        </p:txBody>
      </p:sp>
      <p:pic>
        <p:nvPicPr>
          <p:cNvPr id="1026" name="Picture 2" descr="使用sklearn估计器构建K-Means聚类模型">
            <a:extLst>
              <a:ext uri="{FF2B5EF4-FFF2-40B4-BE49-F238E27FC236}">
                <a16:creationId xmlns:a16="http://schemas.microsoft.com/office/drawing/2014/main" id="{0A1E17B5-88E1-487E-BA29-2022D113D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2487706"/>
            <a:ext cx="4637914" cy="391936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ACCC79E7-C2DF-4D92-B548-24682E3070DE}"/>
              </a:ext>
            </a:extLst>
          </p:cNvPr>
          <p:cNvSpPr txBox="1"/>
          <p:nvPr/>
        </p:nvSpPr>
        <p:spPr>
          <a:xfrm>
            <a:off x="839416" y="3494097"/>
            <a:ext cx="4896545" cy="923330"/>
          </a:xfrm>
          <a:prstGeom prst="rect">
            <a:avLst/>
          </a:prstGeom>
          <a:noFill/>
        </p:spPr>
        <p:txBody>
          <a:bodyPr wrap="square" rtlCol="0">
            <a:spAutoFit/>
          </a:bodyPr>
          <a:lstStyle/>
          <a:p>
            <a:r>
              <a:rPr lang="zh-CN" altLang="en-US" dirty="0"/>
              <a:t>聚类效果的好坏依赖于两个因素：</a:t>
            </a:r>
            <a:endParaRPr lang="en-US" altLang="zh-CN" dirty="0"/>
          </a:p>
          <a:p>
            <a:pPr marL="342900" indent="-342900">
              <a:buFont typeface="+mj-lt"/>
              <a:buAutoNum type="arabicPeriod"/>
            </a:pPr>
            <a:r>
              <a:rPr lang="zh-CN" altLang="en-US" b="1" dirty="0"/>
              <a:t>衡量距离的方法（</a:t>
            </a:r>
            <a:r>
              <a:rPr lang="en-US" altLang="zh-CN" b="1" dirty="0"/>
              <a:t>distance measurement</a:t>
            </a:r>
            <a:r>
              <a:rPr lang="zh-CN" altLang="en-US" b="1" dirty="0"/>
              <a:t>）</a:t>
            </a:r>
            <a:r>
              <a:rPr lang="zh-CN" altLang="en-US" dirty="0"/>
              <a:t> </a:t>
            </a:r>
            <a:endParaRPr lang="en-US" altLang="zh-CN" dirty="0"/>
          </a:p>
          <a:p>
            <a:pPr marL="342900" indent="-342900">
              <a:buFont typeface="+mj-lt"/>
              <a:buAutoNum type="arabicPeriod"/>
            </a:pPr>
            <a:r>
              <a:rPr lang="zh-CN" altLang="en-US" b="1" dirty="0"/>
              <a:t>聚类算法（</a:t>
            </a:r>
            <a:r>
              <a:rPr lang="en-US" altLang="zh-CN" b="1" dirty="0"/>
              <a:t>algorithm</a:t>
            </a:r>
            <a:r>
              <a:rPr lang="zh-CN" altLang="en-US" b="1" dirty="0"/>
              <a:t>）</a:t>
            </a:r>
            <a:endParaRPr lang="zh-CN" altLang="en-US" dirty="0"/>
          </a:p>
        </p:txBody>
      </p:sp>
    </p:spTree>
    <p:extLst>
      <p:ext uri="{BB962C8B-B14F-4D97-AF65-F5344CB8AC3E}">
        <p14:creationId xmlns:p14="http://schemas.microsoft.com/office/powerpoint/2010/main" val="31520964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61240" cy="1754326"/>
          </a:xfrm>
          <a:prstGeom prst="rect">
            <a:avLst/>
          </a:prstGeom>
          <a:noFill/>
        </p:spPr>
        <p:txBody>
          <a:bodyPr wrap="square" rtlCol="0">
            <a:spAutoFit/>
          </a:bodyPr>
          <a:lstStyle/>
          <a:p>
            <a:pPr marL="342900" indent="-342900">
              <a:buFont typeface="+mj-lt"/>
              <a:buAutoNum type="arabicPeriod"/>
            </a:pPr>
            <a:r>
              <a:rPr lang="zh-CN" altLang="en-US" b="1" dirty="0"/>
              <a:t>衡量距离的方法（</a:t>
            </a:r>
            <a:r>
              <a:rPr lang="en-US" altLang="zh-CN" b="1" dirty="0"/>
              <a:t>distance measurement</a:t>
            </a:r>
            <a:r>
              <a:rPr lang="zh-CN" altLang="en-US" b="1" dirty="0"/>
              <a:t>）</a:t>
            </a:r>
            <a:endParaRPr lang="en-US" altLang="zh-CN" b="1" dirty="0"/>
          </a:p>
          <a:p>
            <a:endParaRPr lang="en-US" altLang="zh-CN" b="1" dirty="0"/>
          </a:p>
          <a:p>
            <a:r>
              <a:rPr lang="zh-CN" altLang="en-US" dirty="0"/>
              <a:t> 计算数据之间距离的方法一般是根据数据的类型来选择的，数据的类型大概有数值变量，二元变量，类别变量，有序变量。</a:t>
            </a:r>
            <a:endParaRPr lang="en-US" altLang="zh-CN" dirty="0"/>
          </a:p>
          <a:p>
            <a:endParaRPr lang="en-US" altLang="zh-CN" dirty="0"/>
          </a:p>
          <a:p>
            <a:r>
              <a:rPr lang="zh-CN" altLang="en-US" b="1" dirty="0"/>
              <a:t>数值变量（</a:t>
            </a:r>
            <a:r>
              <a:rPr lang="en-US" altLang="zh-CN" b="1" dirty="0"/>
              <a:t>numerical</a:t>
            </a:r>
            <a:r>
              <a:rPr lang="zh-CN" altLang="en-US" b="1" dirty="0"/>
              <a:t>）</a:t>
            </a:r>
            <a:endParaRPr lang="en-US" altLang="zh-CN" b="1" dirty="0"/>
          </a:p>
        </p:txBody>
      </p:sp>
      <p:pic>
        <p:nvPicPr>
          <p:cNvPr id="3" name="图片 2">
            <a:extLst>
              <a:ext uri="{FF2B5EF4-FFF2-40B4-BE49-F238E27FC236}">
                <a16:creationId xmlns:a16="http://schemas.microsoft.com/office/drawing/2014/main" id="{AC2EB352-9932-480F-AE9B-11D1D5E2B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2881108"/>
            <a:ext cx="6744641" cy="1952898"/>
          </a:xfrm>
          <a:prstGeom prst="rect">
            <a:avLst/>
          </a:prstGeom>
        </p:spPr>
      </p:pic>
      <p:sp>
        <p:nvSpPr>
          <p:cNvPr id="5" name="矩形 4">
            <a:extLst>
              <a:ext uri="{FF2B5EF4-FFF2-40B4-BE49-F238E27FC236}">
                <a16:creationId xmlns:a16="http://schemas.microsoft.com/office/drawing/2014/main" id="{F718B54B-E79A-4A9A-B4F5-5F85226E8B07}"/>
              </a:ext>
            </a:extLst>
          </p:cNvPr>
          <p:cNvSpPr/>
          <p:nvPr/>
        </p:nvSpPr>
        <p:spPr>
          <a:xfrm>
            <a:off x="7320136" y="2881108"/>
            <a:ext cx="4655840" cy="1754326"/>
          </a:xfrm>
          <a:prstGeom prst="rect">
            <a:avLst/>
          </a:prstGeom>
        </p:spPr>
        <p:txBody>
          <a:bodyPr wrap="square">
            <a:spAutoFit/>
          </a:bodyPr>
          <a:lstStyle/>
          <a:p>
            <a:r>
              <a:rPr lang="zh-CN" altLang="en-US" dirty="0">
                <a:solidFill>
                  <a:srgbClr val="121212"/>
                </a:solidFill>
              </a:rPr>
              <a:t>但是左边公式计算的距离有个缺点就是每个变量</a:t>
            </a:r>
            <a:r>
              <a:rPr lang="en-US" altLang="zh-CN" dirty="0">
                <a:solidFill>
                  <a:srgbClr val="121212"/>
                </a:solidFill>
              </a:rPr>
              <a:t>x1,x2...</a:t>
            </a:r>
            <a:r>
              <a:rPr lang="zh-CN" altLang="en-US" dirty="0">
                <a:solidFill>
                  <a:srgbClr val="121212"/>
                </a:solidFill>
              </a:rPr>
              <a:t>的重要性都是相同的，但是实际上有的变量更重要，有的没那么重要，这时候在计算距离就引进了权重（就好比衡量一个人和另外一个人学习成绩差异的时候，语数外的成绩明显要比美术音乐的成绩更重要）</a:t>
            </a:r>
            <a:endParaRPr lang="zh-CN" altLang="en-US" dirty="0"/>
          </a:p>
        </p:txBody>
      </p:sp>
      <p:pic>
        <p:nvPicPr>
          <p:cNvPr id="10" name="图片 9">
            <a:extLst>
              <a:ext uri="{FF2B5EF4-FFF2-40B4-BE49-F238E27FC236}">
                <a16:creationId xmlns:a16="http://schemas.microsoft.com/office/drawing/2014/main" id="{892E1CB4-A21F-4F3C-881D-7FA0F5E5A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40" y="4771018"/>
            <a:ext cx="6058746" cy="828791"/>
          </a:xfrm>
          <a:prstGeom prst="rect">
            <a:avLst/>
          </a:prstGeom>
        </p:spPr>
      </p:pic>
      <p:sp>
        <p:nvSpPr>
          <p:cNvPr id="11" name="矩形 10">
            <a:extLst>
              <a:ext uri="{FF2B5EF4-FFF2-40B4-BE49-F238E27FC236}">
                <a16:creationId xmlns:a16="http://schemas.microsoft.com/office/drawing/2014/main" id="{BEF772D1-C9AA-4EED-BB20-F324F8B75EA5}"/>
              </a:ext>
            </a:extLst>
          </p:cNvPr>
          <p:cNvSpPr/>
          <p:nvPr/>
        </p:nvSpPr>
        <p:spPr>
          <a:xfrm>
            <a:off x="479513" y="5602014"/>
            <a:ext cx="11496463" cy="923330"/>
          </a:xfrm>
          <a:prstGeom prst="rect">
            <a:avLst/>
          </a:prstGeom>
        </p:spPr>
        <p:txBody>
          <a:bodyPr wrap="square">
            <a:spAutoFit/>
          </a:bodyPr>
          <a:lstStyle/>
          <a:p>
            <a:r>
              <a:rPr lang="zh-CN" altLang="en-US" dirty="0">
                <a:solidFill>
                  <a:srgbClr val="121212"/>
                </a:solidFill>
              </a:rPr>
              <a:t>以上就是针对数值型数据计算距离的几种方法，但是我们知道数据的不同变量很多时候标度是不一样的，比如</a:t>
            </a:r>
            <a:r>
              <a:rPr lang="en-US" altLang="zh-CN" dirty="0">
                <a:solidFill>
                  <a:srgbClr val="121212"/>
                </a:solidFill>
              </a:rPr>
              <a:t>x1</a:t>
            </a:r>
            <a:r>
              <a:rPr lang="zh-CN" altLang="en-US" dirty="0">
                <a:solidFill>
                  <a:srgbClr val="121212"/>
                </a:solidFill>
              </a:rPr>
              <a:t>是（</a:t>
            </a:r>
            <a:r>
              <a:rPr lang="en-US" altLang="zh-CN" dirty="0">
                <a:solidFill>
                  <a:srgbClr val="121212"/>
                </a:solidFill>
              </a:rPr>
              <a:t>2000</a:t>
            </a:r>
            <a:r>
              <a:rPr lang="zh-CN" altLang="en-US" dirty="0">
                <a:solidFill>
                  <a:srgbClr val="121212"/>
                </a:solidFill>
              </a:rPr>
              <a:t>，</a:t>
            </a:r>
            <a:r>
              <a:rPr lang="en-US" altLang="zh-CN" dirty="0">
                <a:solidFill>
                  <a:srgbClr val="121212"/>
                </a:solidFill>
              </a:rPr>
              <a:t>3000</a:t>
            </a:r>
            <a:r>
              <a:rPr lang="zh-CN" altLang="en-US" dirty="0">
                <a:solidFill>
                  <a:srgbClr val="121212"/>
                </a:solidFill>
              </a:rPr>
              <a:t>）之间的变量，</a:t>
            </a:r>
            <a:r>
              <a:rPr lang="en-US" altLang="zh-CN" dirty="0">
                <a:solidFill>
                  <a:srgbClr val="121212"/>
                </a:solidFill>
              </a:rPr>
              <a:t>x2</a:t>
            </a:r>
            <a:r>
              <a:rPr lang="zh-CN" altLang="en-US" dirty="0">
                <a:solidFill>
                  <a:srgbClr val="121212"/>
                </a:solidFill>
              </a:rPr>
              <a:t>是（</a:t>
            </a:r>
            <a:r>
              <a:rPr lang="en-US" altLang="zh-CN" dirty="0">
                <a:solidFill>
                  <a:srgbClr val="121212"/>
                </a:solidFill>
              </a:rPr>
              <a:t>10-20</a:t>
            </a:r>
            <a:r>
              <a:rPr lang="zh-CN" altLang="en-US" dirty="0">
                <a:solidFill>
                  <a:srgbClr val="121212"/>
                </a:solidFill>
              </a:rPr>
              <a:t>）之间的变量，所以我们要对数据进行标准化，一般情况下我们都是对数据进行</a:t>
            </a:r>
            <a:r>
              <a:rPr lang="en-US" altLang="zh-CN" dirty="0">
                <a:solidFill>
                  <a:srgbClr val="121212"/>
                </a:solidFill>
              </a:rPr>
              <a:t>Z-score</a:t>
            </a:r>
            <a:r>
              <a:rPr lang="zh-CN" altLang="en-US" dirty="0">
                <a:solidFill>
                  <a:srgbClr val="121212"/>
                </a:solidFill>
              </a:rPr>
              <a:t>标准化： </a:t>
            </a:r>
            <a:endParaRPr lang="zh-CN" altLang="en-US" dirty="0"/>
          </a:p>
        </p:txBody>
      </p:sp>
      <p:pic>
        <p:nvPicPr>
          <p:cNvPr id="14" name="图片 13">
            <a:extLst>
              <a:ext uri="{FF2B5EF4-FFF2-40B4-BE49-F238E27FC236}">
                <a16:creationId xmlns:a16="http://schemas.microsoft.com/office/drawing/2014/main" id="{2F65F802-A7D4-44F2-8950-15947367B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80" y="6239554"/>
            <a:ext cx="1848108" cy="571580"/>
          </a:xfrm>
          <a:prstGeom prst="rect">
            <a:avLst/>
          </a:prstGeom>
        </p:spPr>
      </p:pic>
    </p:spTree>
    <p:extLst>
      <p:ext uri="{BB962C8B-B14F-4D97-AF65-F5344CB8AC3E}">
        <p14:creationId xmlns:p14="http://schemas.microsoft.com/office/powerpoint/2010/main" val="17423090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61240" cy="369332"/>
          </a:xfrm>
          <a:prstGeom prst="rect">
            <a:avLst/>
          </a:prstGeom>
          <a:noFill/>
        </p:spPr>
        <p:txBody>
          <a:bodyPr wrap="square" rtlCol="0">
            <a:spAutoFit/>
          </a:bodyPr>
          <a:lstStyle/>
          <a:p>
            <a:r>
              <a:rPr lang="en-US" altLang="zh-CN" dirty="0">
                <a:solidFill>
                  <a:srgbClr val="121212"/>
                </a:solidFill>
              </a:rPr>
              <a:t>Z-score</a:t>
            </a:r>
            <a:r>
              <a:rPr lang="zh-CN" altLang="en-US" dirty="0">
                <a:solidFill>
                  <a:srgbClr val="121212"/>
                </a:solidFill>
              </a:rPr>
              <a:t>标准化</a:t>
            </a:r>
            <a:r>
              <a:rPr lang="zh-CN" altLang="en-US" b="1" dirty="0">
                <a:solidFill>
                  <a:srgbClr val="121212"/>
                </a:solidFill>
              </a:rPr>
              <a:t>：</a:t>
            </a:r>
            <a:endParaRPr lang="en-US" altLang="zh-CN" b="1" dirty="0"/>
          </a:p>
        </p:txBody>
      </p:sp>
    </p:spTree>
    <p:extLst>
      <p:ext uri="{BB962C8B-B14F-4D97-AF65-F5344CB8AC3E}">
        <p14:creationId xmlns:p14="http://schemas.microsoft.com/office/powerpoint/2010/main" val="32439770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11161240" cy="1477328"/>
          </a:xfrm>
          <a:prstGeom prst="rect">
            <a:avLst/>
          </a:prstGeom>
          <a:noFill/>
        </p:spPr>
        <p:txBody>
          <a:bodyPr wrap="square" rtlCol="0">
            <a:spAutoFit/>
          </a:bodyPr>
          <a:lstStyle/>
          <a:p>
            <a:r>
              <a:rPr lang="zh-CN" altLang="en-US" b="1" dirty="0"/>
              <a:t>二元变量</a:t>
            </a:r>
            <a:endParaRPr lang="en-US" altLang="zh-CN" b="1" dirty="0"/>
          </a:p>
          <a:p>
            <a:endParaRPr lang="en-US" altLang="zh-CN" b="1" dirty="0"/>
          </a:p>
          <a:p>
            <a:r>
              <a:rPr lang="zh-CN" altLang="en-US" dirty="0"/>
              <a:t>二元变量又分为对称二元变量和不对称二元变量。对称二元变量是指两个状态有相同的权重，比如性别，男性和女性就是对称二元变量。不对称二元变量时指两个状态的输出不是同样重要的，比如艾滋病阴性和阳性，阳性出现的几率更小，二元变量一般用列联表</a:t>
            </a:r>
            <a:r>
              <a:rPr lang="en-US" altLang="zh-CN" dirty="0"/>
              <a:t>(contingency </a:t>
            </a:r>
            <a:r>
              <a:rPr lang="en-US" altLang="zh-CN" dirty="0" err="1"/>
              <a:t>tabel</a:t>
            </a:r>
            <a:r>
              <a:rPr lang="en-US" altLang="zh-CN" dirty="0"/>
              <a:t>)</a:t>
            </a:r>
            <a:r>
              <a:rPr lang="zh-CN" altLang="en-US" dirty="0"/>
              <a:t>来计算距离。</a:t>
            </a:r>
            <a:endParaRPr lang="en-US" altLang="zh-CN" b="1" dirty="0"/>
          </a:p>
        </p:txBody>
      </p:sp>
      <p:sp>
        <p:nvSpPr>
          <p:cNvPr id="15" name="矩形 14">
            <a:extLst>
              <a:ext uri="{FF2B5EF4-FFF2-40B4-BE49-F238E27FC236}">
                <a16:creationId xmlns:a16="http://schemas.microsoft.com/office/drawing/2014/main" id="{69357F08-6120-42F0-AAF5-77B829F7BE3C}"/>
              </a:ext>
            </a:extLst>
          </p:cNvPr>
          <p:cNvSpPr/>
          <p:nvPr/>
        </p:nvSpPr>
        <p:spPr>
          <a:xfrm>
            <a:off x="479376" y="2782669"/>
            <a:ext cx="10513168" cy="369332"/>
          </a:xfrm>
          <a:prstGeom prst="rect">
            <a:avLst/>
          </a:prstGeom>
        </p:spPr>
        <p:txBody>
          <a:bodyPr wrap="square">
            <a:spAutoFit/>
          </a:bodyPr>
          <a:lstStyle/>
          <a:p>
            <a:r>
              <a:rPr lang="zh-CN" altLang="en-US" dirty="0">
                <a:solidFill>
                  <a:srgbClr val="121212"/>
                </a:solidFill>
              </a:rPr>
              <a:t>我们有三个同学，他们有不同的特征，我们想衡量他们哪一对特征是更接近的</a:t>
            </a:r>
            <a:endParaRPr lang="zh-CN" altLang="en-US" dirty="0"/>
          </a:p>
        </p:txBody>
      </p:sp>
      <p:pic>
        <p:nvPicPr>
          <p:cNvPr id="17" name="图片 16">
            <a:extLst>
              <a:ext uri="{FF2B5EF4-FFF2-40B4-BE49-F238E27FC236}">
                <a16:creationId xmlns:a16="http://schemas.microsoft.com/office/drawing/2014/main" id="{5750307D-9965-4B5A-B233-BB1BFDCEE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3251661"/>
            <a:ext cx="6269963" cy="1113443"/>
          </a:xfrm>
          <a:prstGeom prst="rect">
            <a:avLst/>
          </a:prstGeom>
        </p:spPr>
      </p:pic>
      <p:sp>
        <p:nvSpPr>
          <p:cNvPr id="18" name="矩形 17">
            <a:extLst>
              <a:ext uri="{FF2B5EF4-FFF2-40B4-BE49-F238E27FC236}">
                <a16:creationId xmlns:a16="http://schemas.microsoft.com/office/drawing/2014/main" id="{E2B22992-206B-40FD-ADE4-95EE3215E748}"/>
              </a:ext>
            </a:extLst>
          </p:cNvPr>
          <p:cNvSpPr/>
          <p:nvPr/>
        </p:nvSpPr>
        <p:spPr>
          <a:xfrm>
            <a:off x="479376" y="4464764"/>
            <a:ext cx="8115490" cy="369332"/>
          </a:xfrm>
          <a:prstGeom prst="rect">
            <a:avLst/>
          </a:prstGeom>
        </p:spPr>
        <p:txBody>
          <a:bodyPr wrap="square">
            <a:spAutoFit/>
          </a:bodyPr>
          <a:lstStyle/>
          <a:p>
            <a:r>
              <a:rPr lang="zh-CN" altLang="en-US" dirty="0">
                <a:solidFill>
                  <a:srgbClr val="121212"/>
                </a:solidFill>
              </a:rPr>
              <a:t>我们首先将变量用</a:t>
            </a:r>
            <a:r>
              <a:rPr lang="en-US" altLang="zh-CN" dirty="0">
                <a:solidFill>
                  <a:srgbClr val="121212"/>
                </a:solidFill>
              </a:rPr>
              <a:t>0</a:t>
            </a:r>
            <a:r>
              <a:rPr lang="zh-CN" altLang="en-US" dirty="0">
                <a:solidFill>
                  <a:srgbClr val="121212"/>
                </a:solidFill>
              </a:rPr>
              <a:t>，</a:t>
            </a:r>
            <a:r>
              <a:rPr lang="en-US" altLang="zh-CN" dirty="0">
                <a:solidFill>
                  <a:srgbClr val="121212"/>
                </a:solidFill>
              </a:rPr>
              <a:t>1</a:t>
            </a:r>
            <a:r>
              <a:rPr lang="zh-CN" altLang="en-US" dirty="0">
                <a:solidFill>
                  <a:srgbClr val="121212"/>
                </a:solidFill>
              </a:rPr>
              <a:t>表示，这里我们只用到不对称二元变量来计算距离：</a:t>
            </a:r>
            <a:endParaRPr lang="zh-CN" altLang="en-US" dirty="0"/>
          </a:p>
        </p:txBody>
      </p:sp>
      <p:pic>
        <p:nvPicPr>
          <p:cNvPr id="20" name="图片 19">
            <a:extLst>
              <a:ext uri="{FF2B5EF4-FFF2-40B4-BE49-F238E27FC236}">
                <a16:creationId xmlns:a16="http://schemas.microsoft.com/office/drawing/2014/main" id="{8AF2F80D-12C4-4082-91E4-977013311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58" y="4892544"/>
            <a:ext cx="6240782" cy="1244496"/>
          </a:xfrm>
          <a:prstGeom prst="rect">
            <a:avLst/>
          </a:prstGeom>
        </p:spPr>
      </p:pic>
    </p:spTree>
    <p:extLst>
      <p:ext uri="{BB962C8B-B14F-4D97-AF65-F5344CB8AC3E}">
        <p14:creationId xmlns:p14="http://schemas.microsoft.com/office/powerpoint/2010/main" val="22219358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479376" y="1185719"/>
            <a:ext cx="7704856" cy="1200329"/>
          </a:xfrm>
          <a:prstGeom prst="rect">
            <a:avLst/>
          </a:prstGeom>
          <a:noFill/>
        </p:spPr>
        <p:txBody>
          <a:bodyPr wrap="square" rtlCol="0">
            <a:spAutoFit/>
          </a:bodyPr>
          <a:lstStyle/>
          <a:p>
            <a:r>
              <a:rPr lang="zh-CN" altLang="en-US" dirty="0"/>
              <a:t>建立列联表</a:t>
            </a:r>
            <a:r>
              <a:rPr lang="en-US" altLang="zh-CN" dirty="0"/>
              <a:t>(contingency </a:t>
            </a:r>
            <a:r>
              <a:rPr lang="en-US" altLang="zh-CN" dirty="0" err="1"/>
              <a:t>tabel</a:t>
            </a:r>
            <a:r>
              <a:rPr lang="en-US" altLang="zh-CN" dirty="0"/>
              <a:t>)</a:t>
            </a:r>
          </a:p>
          <a:p>
            <a:endParaRPr lang="en-US" altLang="zh-CN" b="1" dirty="0"/>
          </a:p>
          <a:p>
            <a:r>
              <a:rPr lang="zh-CN" altLang="en-US" dirty="0"/>
              <a:t>建立了</a:t>
            </a:r>
            <a:r>
              <a:rPr lang="en-US" altLang="zh-CN" dirty="0"/>
              <a:t>X,Y</a:t>
            </a:r>
            <a:r>
              <a:rPr lang="zh-CN" altLang="en-US" dirty="0"/>
              <a:t>之间的列联表，</a:t>
            </a:r>
            <a:r>
              <a:rPr lang="en-US" altLang="zh-CN" dirty="0"/>
              <a:t>a</a:t>
            </a:r>
            <a:r>
              <a:rPr lang="zh-CN" altLang="en-US" dirty="0"/>
              <a:t>是</a:t>
            </a:r>
            <a:r>
              <a:rPr lang="en-US" altLang="zh-CN" dirty="0"/>
              <a:t>X</a:t>
            </a:r>
            <a:r>
              <a:rPr lang="zh-CN" altLang="en-US" dirty="0"/>
              <a:t>和</a:t>
            </a:r>
            <a:r>
              <a:rPr lang="en-US" altLang="zh-CN" dirty="0"/>
              <a:t>Y</a:t>
            </a:r>
            <a:r>
              <a:rPr lang="zh-CN" altLang="en-US" dirty="0"/>
              <a:t>同时都是</a:t>
            </a:r>
            <a:r>
              <a:rPr lang="en-US" altLang="zh-CN" dirty="0"/>
              <a:t>1</a:t>
            </a:r>
            <a:r>
              <a:rPr lang="zh-CN" altLang="en-US" dirty="0"/>
              <a:t>的次数，</a:t>
            </a:r>
            <a:r>
              <a:rPr lang="en-US" altLang="zh-CN" dirty="0"/>
              <a:t>b</a:t>
            </a:r>
            <a:r>
              <a:rPr lang="zh-CN" altLang="en-US" dirty="0"/>
              <a:t>是指</a:t>
            </a:r>
            <a:r>
              <a:rPr lang="en-US" altLang="zh-CN" dirty="0"/>
              <a:t>Y</a:t>
            </a:r>
            <a:r>
              <a:rPr lang="zh-CN" altLang="en-US" dirty="0"/>
              <a:t>是</a:t>
            </a:r>
            <a:r>
              <a:rPr lang="en-US" altLang="zh-CN" dirty="0"/>
              <a:t>0</a:t>
            </a:r>
            <a:r>
              <a:rPr lang="zh-CN" altLang="en-US" dirty="0"/>
              <a:t>，</a:t>
            </a:r>
            <a:r>
              <a:rPr lang="en-US" altLang="zh-CN" dirty="0"/>
              <a:t>X</a:t>
            </a:r>
            <a:r>
              <a:rPr lang="zh-CN" altLang="en-US" dirty="0"/>
              <a:t>是</a:t>
            </a:r>
            <a:r>
              <a:rPr lang="en-US" altLang="zh-CN" dirty="0"/>
              <a:t>1</a:t>
            </a:r>
            <a:r>
              <a:rPr lang="zh-CN" altLang="en-US" dirty="0"/>
              <a:t>的次数，</a:t>
            </a:r>
            <a:r>
              <a:rPr lang="en-US" altLang="zh-CN" dirty="0" err="1"/>
              <a:t>c,d</a:t>
            </a:r>
            <a:r>
              <a:rPr lang="zh-CN" altLang="en-US" dirty="0"/>
              <a:t>类似</a:t>
            </a:r>
            <a:endParaRPr lang="en-US" altLang="zh-CN" b="1" dirty="0"/>
          </a:p>
        </p:txBody>
      </p:sp>
      <p:pic>
        <p:nvPicPr>
          <p:cNvPr id="3" name="图片 2">
            <a:extLst>
              <a:ext uri="{FF2B5EF4-FFF2-40B4-BE49-F238E27FC236}">
                <a16:creationId xmlns:a16="http://schemas.microsoft.com/office/drawing/2014/main" id="{BAC8CA3E-27C3-4879-978A-ABBD78FB0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341" y="1190038"/>
            <a:ext cx="3404284" cy="1878922"/>
          </a:xfrm>
          <a:prstGeom prst="rect">
            <a:avLst/>
          </a:prstGeom>
        </p:spPr>
      </p:pic>
      <p:pic>
        <p:nvPicPr>
          <p:cNvPr id="7" name="图片 6">
            <a:extLst>
              <a:ext uri="{FF2B5EF4-FFF2-40B4-BE49-F238E27FC236}">
                <a16:creationId xmlns:a16="http://schemas.microsoft.com/office/drawing/2014/main" id="{B5726E71-B445-4E5C-91B5-BF142C531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18" y="2379080"/>
            <a:ext cx="8025004" cy="4218272"/>
          </a:xfrm>
          <a:prstGeom prst="rect">
            <a:avLst/>
          </a:prstGeom>
        </p:spPr>
      </p:pic>
    </p:spTree>
    <p:extLst>
      <p:ext uri="{BB962C8B-B14F-4D97-AF65-F5344CB8AC3E}">
        <p14:creationId xmlns:p14="http://schemas.microsoft.com/office/powerpoint/2010/main" val="24812418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聚类分析方法</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515380" y="1077490"/>
            <a:ext cx="11161240" cy="1754326"/>
          </a:xfrm>
          <a:prstGeom prst="rect">
            <a:avLst/>
          </a:prstGeom>
          <a:noFill/>
        </p:spPr>
        <p:txBody>
          <a:bodyPr wrap="square" rtlCol="0">
            <a:spAutoFit/>
          </a:bodyPr>
          <a:lstStyle/>
          <a:p>
            <a:r>
              <a:rPr lang="zh-CN" altLang="en-US" b="1" dirty="0">
                <a:ea typeface="+mj-ea"/>
              </a:rPr>
              <a:t>分类变量（</a:t>
            </a:r>
            <a:r>
              <a:rPr lang="en-US" altLang="zh-CN" b="1" dirty="0">
                <a:ea typeface="+mj-ea"/>
              </a:rPr>
              <a:t>categorical</a:t>
            </a:r>
            <a:r>
              <a:rPr lang="zh-CN" altLang="en-US" b="1" dirty="0">
                <a:ea typeface="+mj-ea"/>
              </a:rPr>
              <a:t>）</a:t>
            </a:r>
            <a:endParaRPr lang="en-US" altLang="zh-CN" b="1" dirty="0">
              <a:ea typeface="+mj-ea"/>
            </a:endParaRPr>
          </a:p>
          <a:p>
            <a:endParaRPr lang="en-US" altLang="zh-CN" b="1" dirty="0">
              <a:ea typeface="+mj-ea"/>
            </a:endParaRPr>
          </a:p>
          <a:p>
            <a:r>
              <a:rPr lang="zh-CN" altLang="en-US" dirty="0">
                <a:ea typeface="+mj-ea"/>
              </a:rPr>
              <a:t>分类变量是二元变量的一般情况，例如</a:t>
            </a:r>
            <a:r>
              <a:rPr lang="en-US" altLang="zh-CN" dirty="0">
                <a:ea typeface="+mj-ea"/>
              </a:rPr>
              <a:t>Color E {blue, green, red, …}</a:t>
            </a:r>
            <a:r>
              <a:rPr lang="zh-CN" altLang="en-US" dirty="0">
                <a:ea typeface="+mj-ea"/>
              </a:rPr>
              <a:t>。计算分类变量的距离有两种方法</a:t>
            </a:r>
            <a:endParaRPr lang="en-US" altLang="zh-CN" dirty="0">
              <a:ea typeface="+mj-ea"/>
            </a:endParaRPr>
          </a:p>
          <a:p>
            <a:endParaRPr lang="en-US" altLang="zh-CN" b="1" dirty="0">
              <a:ea typeface="+mj-ea"/>
            </a:endParaRPr>
          </a:p>
          <a:p>
            <a:pPr marL="285750" indent="-285750">
              <a:buFont typeface="Wingdings" panose="05000000000000000000" pitchFamily="2" charset="2"/>
              <a:buChar char="l"/>
            </a:pPr>
            <a:r>
              <a:rPr lang="zh-CN" altLang="en-US" dirty="0">
                <a:ea typeface="+mj-ea"/>
              </a:rPr>
              <a:t>第一种是简单的匹配：</a:t>
            </a:r>
            <a:r>
              <a:rPr lang="en-US" altLang="zh-CN" dirty="0">
                <a:ea typeface="+mj-ea"/>
              </a:rPr>
              <a:t>d(X,Y) = (p-m)/p</a:t>
            </a:r>
            <a:r>
              <a:rPr lang="zh-CN" altLang="en-US" dirty="0">
                <a:ea typeface="+mj-ea"/>
              </a:rPr>
              <a:t>，其中</a:t>
            </a:r>
            <a:r>
              <a:rPr lang="en-US" altLang="zh-CN" dirty="0">
                <a:ea typeface="+mj-ea"/>
              </a:rPr>
              <a:t>p</a:t>
            </a:r>
            <a:r>
              <a:rPr lang="zh-CN" altLang="en-US" dirty="0">
                <a:ea typeface="+mj-ea"/>
              </a:rPr>
              <a:t>是类别的个数，</a:t>
            </a:r>
            <a:r>
              <a:rPr lang="en-US" altLang="zh-CN" dirty="0">
                <a:ea typeface="+mj-ea"/>
              </a:rPr>
              <a:t>m</a:t>
            </a:r>
            <a:r>
              <a:rPr lang="zh-CN" altLang="en-US" dirty="0">
                <a:ea typeface="+mj-ea"/>
              </a:rPr>
              <a:t>是配对的个数</a:t>
            </a:r>
            <a:endParaRPr lang="en-US" altLang="zh-CN" dirty="0">
              <a:ea typeface="+mj-ea"/>
            </a:endParaRPr>
          </a:p>
          <a:p>
            <a:pPr marL="285750" indent="-285750">
              <a:buFont typeface="Wingdings" panose="05000000000000000000" pitchFamily="2" charset="2"/>
              <a:buChar char="l"/>
            </a:pPr>
            <a:r>
              <a:rPr lang="zh-CN" altLang="en-US" dirty="0">
                <a:ea typeface="+mj-ea"/>
              </a:rPr>
              <a:t>第二种是将分类变量二值化：</a:t>
            </a:r>
            <a:endParaRPr lang="en-US" altLang="zh-CN" b="1" dirty="0">
              <a:ea typeface="+mj-ea"/>
            </a:endParaRPr>
          </a:p>
        </p:txBody>
      </p:sp>
      <p:pic>
        <p:nvPicPr>
          <p:cNvPr id="6148" name="Picture 4" descr="preview">
            <a:extLst>
              <a:ext uri="{FF2B5EF4-FFF2-40B4-BE49-F238E27FC236}">
                <a16:creationId xmlns:a16="http://schemas.microsoft.com/office/drawing/2014/main" id="{45F0775A-3C93-4199-B0E7-E87DF0CC1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48" y="3173366"/>
            <a:ext cx="9149680" cy="206503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DBE80790-893A-4C34-84FA-98DDCFEF9587}"/>
              </a:ext>
            </a:extLst>
          </p:cNvPr>
          <p:cNvSpPr/>
          <p:nvPr/>
        </p:nvSpPr>
        <p:spPr>
          <a:xfrm>
            <a:off x="551039" y="5579948"/>
            <a:ext cx="3877985" cy="369332"/>
          </a:xfrm>
          <a:prstGeom prst="rect">
            <a:avLst/>
          </a:prstGeom>
        </p:spPr>
        <p:txBody>
          <a:bodyPr wrap="none">
            <a:spAutoFit/>
          </a:bodyPr>
          <a:lstStyle/>
          <a:p>
            <a:r>
              <a:rPr lang="zh-CN" altLang="en-US" dirty="0">
                <a:solidFill>
                  <a:srgbClr val="121212"/>
                </a:solidFill>
              </a:rPr>
              <a:t>转化成二变量元之后再列联表分析。</a:t>
            </a:r>
            <a:endParaRPr lang="zh-CN" altLang="en-US" dirty="0"/>
          </a:p>
        </p:txBody>
      </p:sp>
    </p:spTree>
    <p:extLst>
      <p:ext uri="{BB962C8B-B14F-4D97-AF65-F5344CB8AC3E}">
        <p14:creationId xmlns:p14="http://schemas.microsoft.com/office/powerpoint/2010/main" val="39705598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3481</Words>
  <Application>Microsoft Office PowerPoint</Application>
  <PresentationFormat>宽屏</PresentationFormat>
  <Paragraphs>355</Paragraphs>
  <Slides>39</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Calibri</vt:lpstr>
      <vt:lpstr>迷你简幼线</vt:lpstr>
      <vt:lpstr>宋体</vt:lpstr>
      <vt:lpstr>Wingdings</vt:lpstr>
      <vt:lpstr>BankGothic Lt BT</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798</cp:revision>
  <dcterms:created xsi:type="dcterms:W3CDTF">2017-04-25T09:03:07Z</dcterms:created>
  <dcterms:modified xsi:type="dcterms:W3CDTF">2020-10-06T08:44:47Z</dcterms:modified>
</cp:coreProperties>
</file>