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1"/>
  </p:notesMasterIdLst>
  <p:sldIdLst>
    <p:sldId id="281" r:id="rId2"/>
    <p:sldId id="266" r:id="rId3"/>
    <p:sldId id="276" r:id="rId4"/>
    <p:sldId id="351" r:id="rId5"/>
    <p:sldId id="385" r:id="rId6"/>
    <p:sldId id="384" r:id="rId7"/>
    <p:sldId id="386" r:id="rId8"/>
    <p:sldId id="387" r:id="rId9"/>
    <p:sldId id="388" r:id="rId10"/>
    <p:sldId id="389" r:id="rId11"/>
    <p:sldId id="390" r:id="rId12"/>
    <p:sldId id="391" r:id="rId13"/>
    <p:sldId id="392" r:id="rId14"/>
    <p:sldId id="393" r:id="rId15"/>
    <p:sldId id="394" r:id="rId16"/>
    <p:sldId id="395" r:id="rId17"/>
    <p:sldId id="396" r:id="rId18"/>
    <p:sldId id="397" r:id="rId19"/>
    <p:sldId id="398" r:id="rId20"/>
    <p:sldId id="400" r:id="rId21"/>
    <p:sldId id="401" r:id="rId22"/>
    <p:sldId id="402" r:id="rId23"/>
    <p:sldId id="403" r:id="rId24"/>
    <p:sldId id="404" r:id="rId25"/>
    <p:sldId id="405" r:id="rId26"/>
    <p:sldId id="406" r:id="rId27"/>
    <p:sldId id="407" r:id="rId28"/>
    <p:sldId id="408" r:id="rId29"/>
    <p:sldId id="274" r:id="rId30"/>
  </p:sldIdLst>
  <p:sldSz cx="12192000" cy="6858000"/>
  <p:notesSz cx="6858000" cy="9144000"/>
  <p:embeddedFontLst>
    <p:embeddedFont>
      <p:font typeface="迷你简幼线" panose="02010600030101010101" charset="-122"/>
      <p:regular r:id="rId32"/>
    </p:embeddedFont>
    <p:embeddedFont>
      <p:font typeface="Agency FB" panose="020B0503020202020204" pitchFamily="34" charset="0"/>
      <p:regular r:id="rId33"/>
      <p:bold r:id="rId34"/>
    </p:embeddedFont>
    <p:embeddedFont>
      <p:font typeface="BankGothic Lt BT" panose="020B0607020203060204"/>
      <p:regular r:id="rId35"/>
    </p:embeddedFont>
    <p:embeddedFont>
      <p:font typeface="Calibri" panose="020F0502020204030204" pitchFamily="34" charset="0"/>
      <p:regular r:id="rId36"/>
      <p:bold r:id="rId37"/>
      <p:italic r:id="rId38"/>
      <p:boldItalic r:id="rId39"/>
    </p:embeddedFont>
    <p:embeddedFont>
      <p:font typeface="Verdana" panose="020B0604030504040204" pitchFamily="34" charset="0"/>
      <p:regular r:id="rId40"/>
      <p:bold r:id="rId41"/>
      <p:italic r:id="rId42"/>
      <p:boldItalic r:id="rId43"/>
    </p:embeddedFont>
  </p:embeddedFontLst>
  <p:custDataLst>
    <p:tags r:id="rId4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957" autoAdjust="0"/>
  </p:normalViewPr>
  <p:slideViewPr>
    <p:cSldViewPr>
      <p:cViewPr varScale="1">
        <p:scale>
          <a:sx n="74" d="100"/>
          <a:sy n="74" d="100"/>
        </p:scale>
        <p:origin x="72" y="102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5ED1EF-CE0C-4F5B-8D56-F992AB1193E6}" type="datetimeFigureOut">
              <a:rPr lang="zh-CN" altLang="en-US" smtClean="0"/>
              <a:t>2020/11/12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7B793-DD03-4969-BEA8-291742079853}" type="slidenum">
              <a:rPr lang="zh-CN" altLang="en-US" smtClean="0"/>
              <a:t>‹#›</a:t>
            </a:fld>
            <a:endParaRPr lang="zh-CN" altLang="en-US"/>
          </a:p>
        </p:txBody>
      </p:sp>
    </p:spTree>
    <p:extLst>
      <p:ext uri="{BB962C8B-B14F-4D97-AF65-F5344CB8AC3E}">
        <p14:creationId xmlns:p14="http://schemas.microsoft.com/office/powerpoint/2010/main" val="1306108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a:t>
            </a:fld>
            <a:endParaRPr lang="zh-CN" altLang="en-US"/>
          </a:p>
        </p:txBody>
      </p:sp>
    </p:spTree>
    <p:extLst>
      <p:ext uri="{BB962C8B-B14F-4D97-AF65-F5344CB8AC3E}">
        <p14:creationId xmlns:p14="http://schemas.microsoft.com/office/powerpoint/2010/main" val="1796796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10</a:t>
            </a:fld>
            <a:endParaRPr lang="zh-CN" altLang="en-US"/>
          </a:p>
        </p:txBody>
      </p:sp>
    </p:spTree>
    <p:extLst>
      <p:ext uri="{BB962C8B-B14F-4D97-AF65-F5344CB8AC3E}">
        <p14:creationId xmlns:p14="http://schemas.microsoft.com/office/powerpoint/2010/main" val="3202248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11</a:t>
            </a:fld>
            <a:endParaRPr lang="zh-CN" altLang="en-US"/>
          </a:p>
        </p:txBody>
      </p:sp>
    </p:spTree>
    <p:extLst>
      <p:ext uri="{BB962C8B-B14F-4D97-AF65-F5344CB8AC3E}">
        <p14:creationId xmlns:p14="http://schemas.microsoft.com/office/powerpoint/2010/main" val="13138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12</a:t>
            </a:fld>
            <a:endParaRPr lang="zh-CN" altLang="en-US"/>
          </a:p>
        </p:txBody>
      </p:sp>
    </p:spTree>
    <p:extLst>
      <p:ext uri="{BB962C8B-B14F-4D97-AF65-F5344CB8AC3E}">
        <p14:creationId xmlns:p14="http://schemas.microsoft.com/office/powerpoint/2010/main" val="1678910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13</a:t>
            </a:fld>
            <a:endParaRPr lang="zh-CN" altLang="en-US"/>
          </a:p>
        </p:txBody>
      </p:sp>
    </p:spTree>
    <p:extLst>
      <p:ext uri="{BB962C8B-B14F-4D97-AF65-F5344CB8AC3E}">
        <p14:creationId xmlns:p14="http://schemas.microsoft.com/office/powerpoint/2010/main" val="314630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14</a:t>
            </a:fld>
            <a:endParaRPr lang="zh-CN" altLang="en-US"/>
          </a:p>
        </p:txBody>
      </p:sp>
    </p:spTree>
    <p:extLst>
      <p:ext uri="{BB962C8B-B14F-4D97-AF65-F5344CB8AC3E}">
        <p14:creationId xmlns:p14="http://schemas.microsoft.com/office/powerpoint/2010/main" val="21976931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15</a:t>
            </a:fld>
            <a:endParaRPr lang="zh-CN" altLang="en-US"/>
          </a:p>
        </p:txBody>
      </p:sp>
    </p:spTree>
    <p:extLst>
      <p:ext uri="{BB962C8B-B14F-4D97-AF65-F5344CB8AC3E}">
        <p14:creationId xmlns:p14="http://schemas.microsoft.com/office/powerpoint/2010/main" val="642949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16</a:t>
            </a:fld>
            <a:endParaRPr lang="zh-CN" altLang="en-US"/>
          </a:p>
        </p:txBody>
      </p:sp>
    </p:spTree>
    <p:extLst>
      <p:ext uri="{BB962C8B-B14F-4D97-AF65-F5344CB8AC3E}">
        <p14:creationId xmlns:p14="http://schemas.microsoft.com/office/powerpoint/2010/main" val="21736895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17</a:t>
            </a:fld>
            <a:endParaRPr lang="zh-CN" altLang="en-US"/>
          </a:p>
        </p:txBody>
      </p:sp>
    </p:spTree>
    <p:extLst>
      <p:ext uri="{BB962C8B-B14F-4D97-AF65-F5344CB8AC3E}">
        <p14:creationId xmlns:p14="http://schemas.microsoft.com/office/powerpoint/2010/main" val="10251384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18</a:t>
            </a:fld>
            <a:endParaRPr lang="zh-CN" altLang="en-US"/>
          </a:p>
        </p:txBody>
      </p:sp>
    </p:spTree>
    <p:extLst>
      <p:ext uri="{BB962C8B-B14F-4D97-AF65-F5344CB8AC3E}">
        <p14:creationId xmlns:p14="http://schemas.microsoft.com/office/powerpoint/2010/main" val="3172900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19</a:t>
            </a:fld>
            <a:endParaRPr lang="zh-CN" altLang="en-US"/>
          </a:p>
        </p:txBody>
      </p:sp>
    </p:spTree>
    <p:extLst>
      <p:ext uri="{BB962C8B-B14F-4D97-AF65-F5344CB8AC3E}">
        <p14:creationId xmlns:p14="http://schemas.microsoft.com/office/powerpoint/2010/main" val="1826892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a:t>
            </a:fld>
            <a:endParaRPr lang="zh-CN" altLang="en-US"/>
          </a:p>
        </p:txBody>
      </p:sp>
    </p:spTree>
    <p:extLst>
      <p:ext uri="{BB962C8B-B14F-4D97-AF65-F5344CB8AC3E}">
        <p14:creationId xmlns:p14="http://schemas.microsoft.com/office/powerpoint/2010/main" val="41664854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20</a:t>
            </a:fld>
            <a:endParaRPr lang="zh-CN" altLang="en-US"/>
          </a:p>
        </p:txBody>
      </p:sp>
    </p:spTree>
    <p:extLst>
      <p:ext uri="{BB962C8B-B14F-4D97-AF65-F5344CB8AC3E}">
        <p14:creationId xmlns:p14="http://schemas.microsoft.com/office/powerpoint/2010/main" val="16003522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21</a:t>
            </a:fld>
            <a:endParaRPr lang="zh-CN" altLang="en-US"/>
          </a:p>
        </p:txBody>
      </p:sp>
    </p:spTree>
    <p:extLst>
      <p:ext uri="{BB962C8B-B14F-4D97-AF65-F5344CB8AC3E}">
        <p14:creationId xmlns:p14="http://schemas.microsoft.com/office/powerpoint/2010/main" val="14970849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22</a:t>
            </a:fld>
            <a:endParaRPr lang="zh-CN" altLang="en-US"/>
          </a:p>
        </p:txBody>
      </p:sp>
    </p:spTree>
    <p:extLst>
      <p:ext uri="{BB962C8B-B14F-4D97-AF65-F5344CB8AC3E}">
        <p14:creationId xmlns:p14="http://schemas.microsoft.com/office/powerpoint/2010/main" val="17671389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23</a:t>
            </a:fld>
            <a:endParaRPr lang="zh-CN" altLang="en-US"/>
          </a:p>
        </p:txBody>
      </p:sp>
    </p:spTree>
    <p:extLst>
      <p:ext uri="{BB962C8B-B14F-4D97-AF65-F5344CB8AC3E}">
        <p14:creationId xmlns:p14="http://schemas.microsoft.com/office/powerpoint/2010/main" val="38057947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24</a:t>
            </a:fld>
            <a:endParaRPr lang="zh-CN" altLang="en-US"/>
          </a:p>
        </p:txBody>
      </p:sp>
    </p:spTree>
    <p:extLst>
      <p:ext uri="{BB962C8B-B14F-4D97-AF65-F5344CB8AC3E}">
        <p14:creationId xmlns:p14="http://schemas.microsoft.com/office/powerpoint/2010/main" val="41567775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25</a:t>
            </a:fld>
            <a:endParaRPr lang="zh-CN" altLang="en-US"/>
          </a:p>
        </p:txBody>
      </p:sp>
    </p:spTree>
    <p:extLst>
      <p:ext uri="{BB962C8B-B14F-4D97-AF65-F5344CB8AC3E}">
        <p14:creationId xmlns:p14="http://schemas.microsoft.com/office/powerpoint/2010/main" val="41455454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26</a:t>
            </a:fld>
            <a:endParaRPr lang="zh-CN" altLang="en-US"/>
          </a:p>
        </p:txBody>
      </p:sp>
    </p:spTree>
    <p:extLst>
      <p:ext uri="{BB962C8B-B14F-4D97-AF65-F5344CB8AC3E}">
        <p14:creationId xmlns:p14="http://schemas.microsoft.com/office/powerpoint/2010/main" val="36496594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27</a:t>
            </a:fld>
            <a:endParaRPr lang="zh-CN" altLang="en-US"/>
          </a:p>
        </p:txBody>
      </p:sp>
    </p:spTree>
    <p:extLst>
      <p:ext uri="{BB962C8B-B14F-4D97-AF65-F5344CB8AC3E}">
        <p14:creationId xmlns:p14="http://schemas.microsoft.com/office/powerpoint/2010/main" val="33045654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28</a:t>
            </a:fld>
            <a:endParaRPr lang="zh-CN" altLang="en-US"/>
          </a:p>
        </p:txBody>
      </p:sp>
    </p:spTree>
    <p:extLst>
      <p:ext uri="{BB962C8B-B14F-4D97-AF65-F5344CB8AC3E}">
        <p14:creationId xmlns:p14="http://schemas.microsoft.com/office/powerpoint/2010/main" val="42644554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29</a:t>
            </a:fld>
            <a:endParaRPr lang="zh-CN" altLang="en-US"/>
          </a:p>
        </p:txBody>
      </p:sp>
    </p:spTree>
    <p:extLst>
      <p:ext uri="{BB962C8B-B14F-4D97-AF65-F5344CB8AC3E}">
        <p14:creationId xmlns:p14="http://schemas.microsoft.com/office/powerpoint/2010/main" val="1649391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3</a:t>
            </a:fld>
            <a:endParaRPr lang="zh-CN" altLang="en-US"/>
          </a:p>
        </p:txBody>
      </p:sp>
    </p:spTree>
    <p:extLst>
      <p:ext uri="{BB962C8B-B14F-4D97-AF65-F5344CB8AC3E}">
        <p14:creationId xmlns:p14="http://schemas.microsoft.com/office/powerpoint/2010/main" val="1536992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4</a:t>
            </a:fld>
            <a:endParaRPr lang="zh-CN" altLang="en-US"/>
          </a:p>
        </p:txBody>
      </p:sp>
    </p:spTree>
    <p:extLst>
      <p:ext uri="{BB962C8B-B14F-4D97-AF65-F5344CB8AC3E}">
        <p14:creationId xmlns:p14="http://schemas.microsoft.com/office/powerpoint/2010/main" val="1374628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5</a:t>
            </a:fld>
            <a:endParaRPr lang="zh-CN" altLang="en-US"/>
          </a:p>
        </p:txBody>
      </p:sp>
    </p:spTree>
    <p:extLst>
      <p:ext uri="{BB962C8B-B14F-4D97-AF65-F5344CB8AC3E}">
        <p14:creationId xmlns:p14="http://schemas.microsoft.com/office/powerpoint/2010/main" val="4155174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6</a:t>
            </a:fld>
            <a:endParaRPr lang="zh-CN" altLang="en-US"/>
          </a:p>
        </p:txBody>
      </p:sp>
    </p:spTree>
    <p:extLst>
      <p:ext uri="{BB962C8B-B14F-4D97-AF65-F5344CB8AC3E}">
        <p14:creationId xmlns:p14="http://schemas.microsoft.com/office/powerpoint/2010/main" val="2157076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7</a:t>
            </a:fld>
            <a:endParaRPr lang="zh-CN" altLang="en-US"/>
          </a:p>
        </p:txBody>
      </p:sp>
    </p:spTree>
    <p:extLst>
      <p:ext uri="{BB962C8B-B14F-4D97-AF65-F5344CB8AC3E}">
        <p14:creationId xmlns:p14="http://schemas.microsoft.com/office/powerpoint/2010/main" val="1139410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8</a:t>
            </a:fld>
            <a:endParaRPr lang="zh-CN" altLang="en-US"/>
          </a:p>
        </p:txBody>
      </p:sp>
    </p:spTree>
    <p:extLst>
      <p:ext uri="{BB962C8B-B14F-4D97-AF65-F5344CB8AC3E}">
        <p14:creationId xmlns:p14="http://schemas.microsoft.com/office/powerpoint/2010/main" val="2741225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9</a:t>
            </a:fld>
            <a:endParaRPr lang="zh-CN" altLang="en-US"/>
          </a:p>
        </p:txBody>
      </p:sp>
    </p:spTree>
    <p:extLst>
      <p:ext uri="{BB962C8B-B14F-4D97-AF65-F5344CB8AC3E}">
        <p14:creationId xmlns:p14="http://schemas.microsoft.com/office/powerpoint/2010/main" val="1571852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2020/11/12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2020/11/12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2020/11/12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5" name="图片 4"/>
          <p:cNvPicPr>
            <a:picLocks noChangeAspect="1"/>
          </p:cNvPicPr>
          <p:nvPr userDrawn="1"/>
        </p:nvPicPr>
        <p:blipFill rotWithShape="1">
          <a:blip r:embed="rId2" cstate="email">
            <a:extLst>
              <a:ext uri="{28A0092B-C50C-407E-A947-70E740481C1C}">
                <a14:useLocalDpi xmlns:a14="http://schemas.microsoft.com/office/drawing/2010/main"/>
              </a:ext>
            </a:extLst>
          </a:blip>
          <a:srcRect l="1704" t="20976" r="1704" b="20291"/>
          <a:stretch/>
        </p:blipFill>
        <p:spPr>
          <a:xfrm>
            <a:off x="-24681" y="-99391"/>
            <a:ext cx="12241361" cy="705678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bg>
      <p:bgPr>
        <a:solidFill>
          <a:schemeClr val="tx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2020/11/12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95314263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2020/11/12</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328108" y="2202260"/>
            <a:ext cx="5976664" cy="769441"/>
          </a:xfrm>
          <a:prstGeom prst="rect">
            <a:avLst/>
          </a:prstGeom>
          <a:noFill/>
        </p:spPr>
        <p:txBody>
          <a:bodyPr wrap="square" rtlCol="0">
            <a:spAutoFit/>
          </a:bodyPr>
          <a:lstStyle/>
          <a:p>
            <a:pPr algn="ctr"/>
            <a:r>
              <a:rPr lang="zh-CN" altLang="en-US" sz="4400" dirty="0">
                <a:latin typeface="迷你简幼线" panose="03000509000000000000" pitchFamily="65" charset="-122"/>
                <a:ea typeface="迷你简幼线" panose="03000509000000000000" pitchFamily="65" charset="-122"/>
              </a:rPr>
              <a:t>大数据采集与分析</a:t>
            </a:r>
          </a:p>
        </p:txBody>
      </p:sp>
      <p:sp>
        <p:nvSpPr>
          <p:cNvPr id="4" name="矩形 3"/>
          <p:cNvSpPr/>
          <p:nvPr/>
        </p:nvSpPr>
        <p:spPr>
          <a:xfrm>
            <a:off x="6767690" y="3057577"/>
            <a:ext cx="3129383" cy="523220"/>
          </a:xfrm>
          <a:prstGeom prst="rect">
            <a:avLst/>
          </a:prstGeom>
        </p:spPr>
        <p:txBody>
          <a:bodyPr wrap="none">
            <a:spAutoFit/>
          </a:bodyPr>
          <a:lstStyle/>
          <a:p>
            <a:r>
              <a:rPr lang="en-US" altLang="zh-CN" sz="2800" dirty="0">
                <a:latin typeface="Agency FB" panose="020B0503020202020204" pitchFamily="34" charset="0"/>
              </a:rPr>
              <a:t>Big Data Mining &amp; Analysis</a:t>
            </a:r>
            <a:endParaRPr lang="zh-CN" altLang="en-US" sz="2800" dirty="0">
              <a:latin typeface="Agency FB" panose="020B0503020202020204" pitchFamily="34" charset="0"/>
            </a:endParaRPr>
          </a:p>
        </p:txBody>
      </p:sp>
      <p:sp>
        <p:nvSpPr>
          <p:cNvPr id="5" name="文本框 4"/>
          <p:cNvSpPr txBox="1"/>
          <p:nvPr/>
        </p:nvSpPr>
        <p:spPr>
          <a:xfrm>
            <a:off x="6177255" y="4161447"/>
            <a:ext cx="4510550" cy="307777"/>
          </a:xfrm>
          <a:prstGeom prst="rect">
            <a:avLst/>
          </a:prstGeom>
          <a:noFill/>
        </p:spPr>
        <p:txBody>
          <a:bodyPr wrap="square" rtlCol="0">
            <a:spAutoFit/>
          </a:bodyPr>
          <a:lstStyle/>
          <a:p>
            <a:r>
              <a:rPr lang="en-US" altLang="zh-CN" sz="1400" dirty="0">
                <a:latin typeface="BankGothic Lt BT" panose="020B0607020203060204" pitchFamily="34" charset="0"/>
              </a:rPr>
              <a:t>Prof. </a:t>
            </a:r>
            <a:r>
              <a:rPr lang="zh-CN" altLang="en-US" sz="1400" dirty="0">
                <a:latin typeface="BankGothic Lt BT" panose="020B0607020203060204" pitchFamily="34" charset="0"/>
              </a:rPr>
              <a:t>：</a:t>
            </a:r>
            <a:r>
              <a:rPr lang="en-US" altLang="zh-CN" sz="1400" dirty="0">
                <a:latin typeface="BankGothic Lt BT" panose="020B0607020203060204" pitchFamily="34" charset="0"/>
              </a:rPr>
              <a:t>leon              time  :  2020.09</a:t>
            </a:r>
          </a:p>
        </p:txBody>
      </p:sp>
      <p:cxnSp>
        <p:nvCxnSpPr>
          <p:cNvPr id="6" name="直接连接符 5"/>
          <p:cNvCxnSpPr/>
          <p:nvPr/>
        </p:nvCxnSpPr>
        <p:spPr>
          <a:xfrm>
            <a:off x="6177255" y="3000147"/>
            <a:ext cx="32218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rotWithShape="1">
          <a:blip r:embed="rId3" cstate="email">
            <a:extLst>
              <a:ext uri="{28A0092B-C50C-407E-A947-70E740481C1C}">
                <a14:useLocalDpi xmlns:a14="http://schemas.microsoft.com/office/drawing/2010/main"/>
              </a:ext>
            </a:extLst>
          </a:blip>
          <a:srcRect l="15025" t="3765" b="3990"/>
          <a:stretch/>
        </p:blipFill>
        <p:spPr>
          <a:xfrm>
            <a:off x="-24680" y="-99391"/>
            <a:ext cx="5448992" cy="7056784"/>
          </a:xfrm>
          <a:prstGeom prst="rect">
            <a:avLst/>
          </a:prstGeom>
        </p:spPr>
      </p:pic>
    </p:spTree>
    <p:extLst>
      <p:ext uri="{BB962C8B-B14F-4D97-AF65-F5344CB8AC3E}">
        <p14:creationId xmlns:p14="http://schemas.microsoft.com/office/powerpoint/2010/main" val="48433590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up)">
                                      <p:cBhvr>
                                        <p:cTn id="13" dur="500"/>
                                        <p:tgtEl>
                                          <p:spTgt spid="3"/>
                                        </p:tgtEl>
                                      </p:cBhvr>
                                    </p:animEffect>
                                  </p:childTnLst>
                                </p:cTn>
                              </p:par>
                            </p:childTnLst>
                          </p:cTn>
                        </p:par>
                        <p:par>
                          <p:cTn id="14" fill="hold">
                            <p:stCondLst>
                              <p:cond delay="1350"/>
                            </p:stCondLst>
                            <p:childTnLst>
                              <p:par>
                                <p:cTn id="15" presetID="2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1850"/>
                            </p:stCondLst>
                            <p:childTnLst>
                              <p:par>
                                <p:cTn id="19" presetID="1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p:tgtEl>
                                          <p:spTgt spid="4"/>
                                        </p:tgtEl>
                                        <p:attrNameLst>
                                          <p:attrName>ppt_y</p:attrName>
                                        </p:attrNameLst>
                                      </p:cBhvr>
                                      <p:tavLst>
                                        <p:tav tm="0">
                                          <p:val>
                                            <p:strVal val="#ppt_y+#ppt_h*1.125000"/>
                                          </p:val>
                                        </p:tav>
                                        <p:tav tm="100000">
                                          <p:val>
                                            <p:strVal val="#ppt_y"/>
                                          </p:val>
                                        </p:tav>
                                      </p:tavLst>
                                    </p:anim>
                                    <p:animEffect transition="in" filter="wipe(up)">
                                      <p:cBhvr>
                                        <p:cTn id="22" dur="500"/>
                                        <p:tgtEl>
                                          <p:spTgt spid="4"/>
                                        </p:tgtEl>
                                      </p:cBhvr>
                                    </p:animEffect>
                                  </p:childTnLst>
                                </p:cTn>
                              </p:par>
                            </p:childTnLst>
                          </p:cTn>
                        </p:par>
                        <p:par>
                          <p:cTn id="23" fill="hold">
                            <p:stCondLst>
                              <p:cond delay="2350"/>
                            </p:stCondLst>
                            <p:childTnLst>
                              <p:par>
                                <p:cTn id="24" presetID="22" presetClass="entr" presetSubtype="1"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up)">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HDFS</a:t>
            </a:r>
          </a:p>
        </p:txBody>
      </p:sp>
      <p:sp>
        <p:nvSpPr>
          <p:cNvPr id="7" name="矩形 6">
            <a:extLst>
              <a:ext uri="{FF2B5EF4-FFF2-40B4-BE49-F238E27FC236}">
                <a16:creationId xmlns:a16="http://schemas.microsoft.com/office/drawing/2014/main" id="{4CBE35D0-D2E6-495B-9C70-2BAE498B0873}"/>
              </a:ext>
            </a:extLst>
          </p:cNvPr>
          <p:cNvSpPr/>
          <p:nvPr/>
        </p:nvSpPr>
        <p:spPr>
          <a:xfrm>
            <a:off x="496900" y="5626114"/>
            <a:ext cx="11287731" cy="646331"/>
          </a:xfrm>
          <a:prstGeom prst="rect">
            <a:avLst/>
          </a:prstGeom>
        </p:spPr>
        <p:txBody>
          <a:bodyPr wrap="square">
            <a:spAutoFit/>
          </a:bodyPr>
          <a:lstStyle/>
          <a:p>
            <a:r>
              <a:rPr lang="en-US" altLang="zh-CN" dirty="0"/>
              <a:t>DFS</a:t>
            </a:r>
            <a:r>
              <a:rPr lang="zh-CN" altLang="en-US" dirty="0"/>
              <a:t>是用流处理方式处理文件，每个文件在系统里都能找到它的本地化映像，所以对于用户来说，别管文件是什么格式的，也不用在意被分到哪里，只管从</a:t>
            </a:r>
            <a:r>
              <a:rPr lang="en-US" altLang="zh-CN" dirty="0"/>
              <a:t>DFS</a:t>
            </a:r>
            <a:r>
              <a:rPr lang="zh-CN" altLang="en-US" dirty="0"/>
              <a:t>里取出就可以了。</a:t>
            </a:r>
          </a:p>
        </p:txBody>
      </p:sp>
      <p:pic>
        <p:nvPicPr>
          <p:cNvPr id="6146" name="Picture 2" descr="preview">
            <a:extLst>
              <a:ext uri="{FF2B5EF4-FFF2-40B4-BE49-F238E27FC236}">
                <a16:creationId xmlns:a16="http://schemas.microsoft.com/office/drawing/2014/main" id="{8FB0BA78-AAA0-443E-B8B1-FF14614903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1150" y="1819275"/>
            <a:ext cx="9029700" cy="321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254206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HDFS</a:t>
            </a:r>
          </a:p>
        </p:txBody>
      </p:sp>
      <p:sp>
        <p:nvSpPr>
          <p:cNvPr id="7" name="矩形 6">
            <a:extLst>
              <a:ext uri="{FF2B5EF4-FFF2-40B4-BE49-F238E27FC236}">
                <a16:creationId xmlns:a16="http://schemas.microsoft.com/office/drawing/2014/main" id="{4CBE35D0-D2E6-495B-9C70-2BAE498B0873}"/>
              </a:ext>
            </a:extLst>
          </p:cNvPr>
          <p:cNvSpPr/>
          <p:nvPr/>
        </p:nvSpPr>
        <p:spPr>
          <a:xfrm>
            <a:off x="496900" y="5626114"/>
            <a:ext cx="11287731" cy="646331"/>
          </a:xfrm>
          <a:prstGeom prst="rect">
            <a:avLst/>
          </a:prstGeom>
        </p:spPr>
        <p:txBody>
          <a:bodyPr wrap="square">
            <a:spAutoFit/>
          </a:bodyPr>
          <a:lstStyle/>
          <a:p>
            <a:r>
              <a:rPr lang="zh-CN" altLang="en-US" dirty="0"/>
              <a:t>一般来说，文件处理过程中无法保证文件安全顺利到达，传统文件系统是使用本地校验方式保证数据完整，然而</a:t>
            </a:r>
            <a:r>
              <a:rPr lang="en-US" altLang="zh-CN" dirty="0"/>
              <a:t>HDFS</a:t>
            </a:r>
            <a:r>
              <a:rPr lang="zh-CN" altLang="en-US" dirty="0"/>
              <a:t>不同，</a:t>
            </a:r>
            <a:r>
              <a:rPr lang="en-US" altLang="zh-CN" dirty="0"/>
              <a:t>HDFS</a:t>
            </a:r>
            <a:r>
              <a:rPr lang="zh-CN" altLang="en-US" dirty="0"/>
              <a:t>的解决方案是分片冗余，本地校验。</a:t>
            </a:r>
          </a:p>
        </p:txBody>
      </p:sp>
      <p:pic>
        <p:nvPicPr>
          <p:cNvPr id="7170" name="Picture 2">
            <a:extLst>
              <a:ext uri="{FF2B5EF4-FFF2-40B4-BE49-F238E27FC236}">
                <a16:creationId xmlns:a16="http://schemas.microsoft.com/office/drawing/2014/main" id="{F73BD5D4-8097-4E90-A1BC-5750411DAB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9496" y="1700808"/>
            <a:ext cx="8620125" cy="2724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415148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HDFS</a:t>
            </a:r>
          </a:p>
        </p:txBody>
      </p:sp>
      <p:sp>
        <p:nvSpPr>
          <p:cNvPr id="7" name="矩形 6">
            <a:extLst>
              <a:ext uri="{FF2B5EF4-FFF2-40B4-BE49-F238E27FC236}">
                <a16:creationId xmlns:a16="http://schemas.microsoft.com/office/drawing/2014/main" id="{4CBE35D0-D2E6-495B-9C70-2BAE498B0873}"/>
              </a:ext>
            </a:extLst>
          </p:cNvPr>
          <p:cNvSpPr/>
          <p:nvPr/>
        </p:nvSpPr>
        <p:spPr>
          <a:xfrm>
            <a:off x="496900" y="5626114"/>
            <a:ext cx="11287731" cy="369332"/>
          </a:xfrm>
          <a:prstGeom prst="rect">
            <a:avLst/>
          </a:prstGeom>
        </p:spPr>
        <p:txBody>
          <a:bodyPr wrap="square">
            <a:spAutoFit/>
          </a:bodyPr>
          <a:lstStyle/>
          <a:p>
            <a:r>
              <a:rPr lang="zh-CN" altLang="en-US" dirty="0"/>
              <a:t>数据冗余式存储，直接将多份的分片文件交给分片后的存储服务器去校验。</a:t>
            </a:r>
          </a:p>
        </p:txBody>
      </p:sp>
      <p:pic>
        <p:nvPicPr>
          <p:cNvPr id="8194" name="Picture 2" descr="preview">
            <a:extLst>
              <a:ext uri="{FF2B5EF4-FFF2-40B4-BE49-F238E27FC236}">
                <a16:creationId xmlns:a16="http://schemas.microsoft.com/office/drawing/2014/main" id="{8DAAFEF6-5CC2-4F11-A62C-90E7B82251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7850" y="2147888"/>
            <a:ext cx="8496300" cy="2562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515063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HDFS</a:t>
            </a:r>
          </a:p>
        </p:txBody>
      </p:sp>
      <p:sp>
        <p:nvSpPr>
          <p:cNvPr id="7" name="矩形 6">
            <a:extLst>
              <a:ext uri="{FF2B5EF4-FFF2-40B4-BE49-F238E27FC236}">
                <a16:creationId xmlns:a16="http://schemas.microsoft.com/office/drawing/2014/main" id="{4CBE35D0-D2E6-495B-9C70-2BAE498B0873}"/>
              </a:ext>
            </a:extLst>
          </p:cNvPr>
          <p:cNvSpPr/>
          <p:nvPr/>
        </p:nvSpPr>
        <p:spPr>
          <a:xfrm>
            <a:off x="496900" y="5626114"/>
            <a:ext cx="11287731" cy="646331"/>
          </a:xfrm>
          <a:prstGeom prst="rect">
            <a:avLst/>
          </a:prstGeom>
        </p:spPr>
        <p:txBody>
          <a:bodyPr wrap="square">
            <a:spAutoFit/>
          </a:bodyPr>
          <a:lstStyle/>
          <a:p>
            <a:r>
              <a:rPr lang="zh-CN" altLang="en-US" dirty="0"/>
              <a:t>冗余后的分片文件还有个额外功能，只要冗余的分片文件中有一份是完整的，经过多次协同调整后，其他分片文件也将完整。</a:t>
            </a:r>
          </a:p>
        </p:txBody>
      </p:sp>
      <p:pic>
        <p:nvPicPr>
          <p:cNvPr id="9218" name="Picture 2" descr="preview">
            <a:extLst>
              <a:ext uri="{FF2B5EF4-FFF2-40B4-BE49-F238E27FC236}">
                <a16:creationId xmlns:a16="http://schemas.microsoft.com/office/drawing/2014/main" id="{1FC82620-391B-4604-92C3-155948C078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0" y="1409700"/>
            <a:ext cx="9067800"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37779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HDFS</a:t>
            </a:r>
          </a:p>
        </p:txBody>
      </p:sp>
      <p:sp>
        <p:nvSpPr>
          <p:cNvPr id="7" name="矩形 6">
            <a:extLst>
              <a:ext uri="{FF2B5EF4-FFF2-40B4-BE49-F238E27FC236}">
                <a16:creationId xmlns:a16="http://schemas.microsoft.com/office/drawing/2014/main" id="{4CBE35D0-D2E6-495B-9C70-2BAE498B0873}"/>
              </a:ext>
            </a:extLst>
          </p:cNvPr>
          <p:cNvSpPr/>
          <p:nvPr/>
        </p:nvSpPr>
        <p:spPr>
          <a:xfrm>
            <a:off x="452134" y="5282624"/>
            <a:ext cx="11287731" cy="1477328"/>
          </a:xfrm>
          <a:prstGeom prst="rect">
            <a:avLst/>
          </a:prstGeom>
        </p:spPr>
        <p:txBody>
          <a:bodyPr wrap="square">
            <a:spAutoFit/>
          </a:bodyPr>
          <a:lstStyle/>
          <a:p>
            <a:r>
              <a:rPr lang="zh-CN" altLang="en-US" dirty="0"/>
              <a:t>经过协调校验，无论是传输错误，</a:t>
            </a:r>
            <a:r>
              <a:rPr lang="en-US" altLang="zh-CN" dirty="0"/>
              <a:t>I/O</a:t>
            </a:r>
            <a:r>
              <a:rPr lang="zh-CN" altLang="en-US" dirty="0"/>
              <a:t>错误，还是个别服务器宕机，整个系统里的文件是完整的。</a:t>
            </a:r>
          </a:p>
          <a:p>
            <a:r>
              <a:rPr lang="zh-CN" altLang="en-US" dirty="0"/>
              <a:t>分布后的文件系统有个无法回避的问题，因为文件不在一个磁盘导致读取访问操作的延时，这个是</a:t>
            </a:r>
            <a:r>
              <a:rPr lang="en-US" altLang="zh-CN" dirty="0"/>
              <a:t>HDFS</a:t>
            </a:r>
            <a:r>
              <a:rPr lang="zh-CN" altLang="en-US" dirty="0"/>
              <a:t>现在遇到的主要问题。</a:t>
            </a:r>
          </a:p>
          <a:p>
            <a:r>
              <a:rPr lang="zh-CN" altLang="en-US" dirty="0"/>
              <a:t>现阶段，</a:t>
            </a:r>
            <a:r>
              <a:rPr lang="en-US" altLang="zh-CN" dirty="0"/>
              <a:t>HDFS</a:t>
            </a:r>
            <a:r>
              <a:rPr lang="zh-CN" altLang="en-US" dirty="0"/>
              <a:t>的配置是按照高数据吞吐量优化的，可能会以高时间延时为代价。但万幸的是，</a:t>
            </a:r>
            <a:r>
              <a:rPr lang="en-US" altLang="zh-CN" dirty="0"/>
              <a:t>HDFS</a:t>
            </a:r>
            <a:r>
              <a:rPr lang="zh-CN" altLang="en-US" dirty="0"/>
              <a:t>是具有很高弹性，可以针对具体应用再优化。</a:t>
            </a:r>
          </a:p>
        </p:txBody>
      </p:sp>
      <p:pic>
        <p:nvPicPr>
          <p:cNvPr id="10242" name="Picture 2" descr="preview">
            <a:extLst>
              <a:ext uri="{FF2B5EF4-FFF2-40B4-BE49-F238E27FC236}">
                <a16:creationId xmlns:a16="http://schemas.microsoft.com/office/drawing/2014/main" id="{8F06E1E5-2A2F-4B03-AAAA-881B54CA41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5475" y="1857375"/>
            <a:ext cx="840105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331401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HDFS</a:t>
            </a:r>
          </a:p>
        </p:txBody>
      </p:sp>
      <p:sp>
        <p:nvSpPr>
          <p:cNvPr id="6" name="矩形 5">
            <a:extLst>
              <a:ext uri="{FF2B5EF4-FFF2-40B4-BE49-F238E27FC236}">
                <a16:creationId xmlns:a16="http://schemas.microsoft.com/office/drawing/2014/main" id="{80F45C1E-9E5D-4488-AF2C-4431221ABFED}"/>
              </a:ext>
            </a:extLst>
          </p:cNvPr>
          <p:cNvSpPr/>
          <p:nvPr/>
        </p:nvSpPr>
        <p:spPr>
          <a:xfrm>
            <a:off x="407368" y="1405500"/>
            <a:ext cx="11377263" cy="369332"/>
          </a:xfrm>
          <a:prstGeom prst="rect">
            <a:avLst/>
          </a:prstGeom>
        </p:spPr>
        <p:txBody>
          <a:bodyPr wrap="square">
            <a:spAutoFit/>
          </a:bodyPr>
          <a:lstStyle/>
          <a:p>
            <a:pPr fontAlgn="ctr"/>
            <a:r>
              <a:rPr lang="en-US" altLang="zh-CN" b="1" dirty="0"/>
              <a:t>HDFS</a:t>
            </a:r>
            <a:r>
              <a:rPr lang="zh-CN" altLang="en-US" b="1" dirty="0"/>
              <a:t>概念：</a:t>
            </a:r>
            <a:endParaRPr lang="en-US" altLang="zh-CN" b="1" dirty="0"/>
          </a:p>
        </p:txBody>
      </p:sp>
      <p:pic>
        <p:nvPicPr>
          <p:cNvPr id="11266" name="Picture 2" descr="preview">
            <a:extLst>
              <a:ext uri="{FF2B5EF4-FFF2-40B4-BE49-F238E27FC236}">
                <a16:creationId xmlns:a16="http://schemas.microsoft.com/office/drawing/2014/main" id="{3DB4A0A9-4DFD-439B-BB56-C44E669A40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552" y="1052736"/>
            <a:ext cx="9401175" cy="459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2954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HDFS</a:t>
            </a:r>
          </a:p>
        </p:txBody>
      </p:sp>
      <p:sp>
        <p:nvSpPr>
          <p:cNvPr id="6" name="矩形 5">
            <a:extLst>
              <a:ext uri="{FF2B5EF4-FFF2-40B4-BE49-F238E27FC236}">
                <a16:creationId xmlns:a16="http://schemas.microsoft.com/office/drawing/2014/main" id="{80F45C1E-9E5D-4488-AF2C-4431221ABFED}"/>
              </a:ext>
            </a:extLst>
          </p:cNvPr>
          <p:cNvSpPr/>
          <p:nvPr/>
        </p:nvSpPr>
        <p:spPr>
          <a:xfrm>
            <a:off x="407368" y="1405500"/>
            <a:ext cx="11377263" cy="369332"/>
          </a:xfrm>
          <a:prstGeom prst="rect">
            <a:avLst/>
          </a:prstGeom>
        </p:spPr>
        <p:txBody>
          <a:bodyPr wrap="square">
            <a:spAutoFit/>
          </a:bodyPr>
          <a:lstStyle/>
          <a:p>
            <a:pPr fontAlgn="ctr"/>
            <a:r>
              <a:rPr lang="en-US" altLang="zh-CN" b="1" dirty="0"/>
              <a:t>HDFS</a:t>
            </a:r>
            <a:r>
              <a:rPr lang="zh-CN" altLang="en-US" b="1" dirty="0"/>
              <a:t>概念：</a:t>
            </a:r>
            <a:endParaRPr lang="en-US" altLang="zh-CN" b="1" dirty="0"/>
          </a:p>
        </p:txBody>
      </p:sp>
      <p:sp>
        <p:nvSpPr>
          <p:cNvPr id="2" name="矩形 1">
            <a:extLst>
              <a:ext uri="{FF2B5EF4-FFF2-40B4-BE49-F238E27FC236}">
                <a16:creationId xmlns:a16="http://schemas.microsoft.com/office/drawing/2014/main" id="{65F95F3F-5C42-462E-8B02-79474A97D41B}"/>
              </a:ext>
            </a:extLst>
          </p:cNvPr>
          <p:cNvSpPr/>
          <p:nvPr/>
        </p:nvSpPr>
        <p:spPr>
          <a:xfrm>
            <a:off x="407367" y="1916832"/>
            <a:ext cx="11377263" cy="2862322"/>
          </a:xfrm>
          <a:prstGeom prst="rect">
            <a:avLst/>
          </a:prstGeom>
        </p:spPr>
        <p:txBody>
          <a:bodyPr wrap="square">
            <a:spAutoFit/>
          </a:bodyPr>
          <a:lstStyle/>
          <a:p>
            <a:r>
              <a:rPr lang="zh-CN" altLang="en-US" b="1" dirty="0">
                <a:solidFill>
                  <a:srgbClr val="FF0000"/>
                </a:solidFill>
              </a:rPr>
              <a:t>元数据：</a:t>
            </a:r>
          </a:p>
          <a:p>
            <a:r>
              <a:rPr lang="zh-CN" altLang="en-US" dirty="0">
                <a:solidFill>
                  <a:srgbClr val="121212"/>
                </a:solidFill>
              </a:rPr>
              <a:t>元数据是用于描述要素、数据集或数据集系列的内容、覆盖范围、质量、管理方式、数据的所有者、数据的提供方式等有关的信息。更简单的说，是关于数据的数据。</a:t>
            </a:r>
            <a:endParaRPr lang="en-US" altLang="zh-CN" dirty="0">
              <a:solidFill>
                <a:srgbClr val="121212"/>
              </a:solidFill>
            </a:endParaRPr>
          </a:p>
          <a:p>
            <a:r>
              <a:rPr lang="en-US" altLang="zh-CN" dirty="0">
                <a:solidFill>
                  <a:srgbClr val="FF0000"/>
                </a:solidFill>
              </a:rPr>
              <a:t>HDFS</a:t>
            </a:r>
            <a:r>
              <a:rPr lang="zh-CN" altLang="en-US" dirty="0">
                <a:solidFill>
                  <a:srgbClr val="FF0000"/>
                </a:solidFill>
              </a:rPr>
              <a:t>就是将巨大的数据变成大量数据的数据。</a:t>
            </a:r>
            <a:endParaRPr lang="en-US" altLang="zh-CN" dirty="0">
              <a:solidFill>
                <a:srgbClr val="FF0000"/>
              </a:solidFill>
            </a:endParaRPr>
          </a:p>
          <a:p>
            <a:endParaRPr lang="en-US" altLang="zh-CN" b="0" i="0" dirty="0">
              <a:solidFill>
                <a:srgbClr val="FF0000"/>
              </a:solidFill>
              <a:effectLst/>
            </a:endParaRPr>
          </a:p>
          <a:p>
            <a:r>
              <a:rPr lang="zh-CN" altLang="en-US" dirty="0"/>
              <a:t>磁盘存储文件时，是按照数据块来存储的，也就是说，数据块是磁盘的读</a:t>
            </a:r>
            <a:r>
              <a:rPr lang="en-US" altLang="zh-CN" dirty="0"/>
              <a:t>/</a:t>
            </a:r>
            <a:r>
              <a:rPr lang="zh-CN" altLang="en-US" dirty="0"/>
              <a:t>写最小单位。数据块也称磁盘块。</a:t>
            </a:r>
            <a:endParaRPr lang="en-US" altLang="zh-CN" dirty="0"/>
          </a:p>
          <a:p>
            <a:r>
              <a:rPr lang="zh-CN" altLang="en-US" dirty="0"/>
              <a:t>构建于单个磁盘上的文件系统是通过磁盘块来管理文件系统，一般来说，文件系统块的大小是磁盘块的整数倍。特别的，单个磁盘文件系统，小于磁盘块的文件会占用整个磁盘块。磁盘块的大小一般是</a:t>
            </a:r>
            <a:r>
              <a:rPr lang="en-US" altLang="zh-CN" dirty="0"/>
              <a:t>512</a:t>
            </a:r>
            <a:r>
              <a:rPr lang="zh-CN" altLang="en-US" dirty="0"/>
              <a:t>字节。</a:t>
            </a:r>
          </a:p>
          <a:p>
            <a:r>
              <a:rPr lang="zh-CN" altLang="en-US" dirty="0"/>
              <a:t>在</a:t>
            </a:r>
            <a:r>
              <a:rPr lang="en-US" altLang="zh-CN" dirty="0"/>
              <a:t>HDFS</a:t>
            </a:r>
            <a:r>
              <a:rPr lang="zh-CN" altLang="en-US" dirty="0"/>
              <a:t>中，也有块（</a:t>
            </a:r>
            <a:r>
              <a:rPr lang="en-US" altLang="zh-CN" dirty="0"/>
              <a:t>block</a:t>
            </a:r>
            <a:r>
              <a:rPr lang="zh-CN" altLang="en-US" dirty="0"/>
              <a:t>）这个概念，默认为</a:t>
            </a:r>
            <a:r>
              <a:rPr lang="en-US" altLang="zh-CN" dirty="0"/>
              <a:t>64MB</a:t>
            </a:r>
            <a:r>
              <a:rPr lang="zh-CN" altLang="en-US" dirty="0"/>
              <a:t>，每个块作为独立的存储单元。与其他文件系统不一样，</a:t>
            </a:r>
            <a:r>
              <a:rPr lang="en-US" altLang="zh-CN" dirty="0"/>
              <a:t>HDFS</a:t>
            </a:r>
            <a:r>
              <a:rPr lang="zh-CN" altLang="en-US" dirty="0"/>
              <a:t>中每个小于块大小的文件不会占据整个块的空间。</a:t>
            </a:r>
            <a:endParaRPr lang="en-US" altLang="zh-CN" dirty="0"/>
          </a:p>
        </p:txBody>
      </p:sp>
    </p:spTree>
    <p:extLst>
      <p:ext uri="{BB962C8B-B14F-4D97-AF65-F5344CB8AC3E}">
        <p14:creationId xmlns:p14="http://schemas.microsoft.com/office/powerpoint/2010/main" val="225078912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HDFS</a:t>
            </a:r>
          </a:p>
        </p:txBody>
      </p:sp>
      <p:sp>
        <p:nvSpPr>
          <p:cNvPr id="6" name="矩形 5">
            <a:extLst>
              <a:ext uri="{FF2B5EF4-FFF2-40B4-BE49-F238E27FC236}">
                <a16:creationId xmlns:a16="http://schemas.microsoft.com/office/drawing/2014/main" id="{80F45C1E-9E5D-4488-AF2C-4431221ABFED}"/>
              </a:ext>
            </a:extLst>
          </p:cNvPr>
          <p:cNvSpPr/>
          <p:nvPr/>
        </p:nvSpPr>
        <p:spPr>
          <a:xfrm>
            <a:off x="407368" y="1405500"/>
            <a:ext cx="11377263" cy="369332"/>
          </a:xfrm>
          <a:prstGeom prst="rect">
            <a:avLst/>
          </a:prstGeom>
        </p:spPr>
        <p:txBody>
          <a:bodyPr wrap="square">
            <a:spAutoFit/>
          </a:bodyPr>
          <a:lstStyle/>
          <a:p>
            <a:pPr fontAlgn="ctr"/>
            <a:r>
              <a:rPr lang="en-US" altLang="zh-CN" b="1" dirty="0"/>
              <a:t>HDFS</a:t>
            </a:r>
            <a:r>
              <a:rPr lang="zh-CN" altLang="en-US" b="1" dirty="0"/>
              <a:t>概念：</a:t>
            </a:r>
            <a:endParaRPr lang="en-US" altLang="zh-CN" b="1" dirty="0"/>
          </a:p>
        </p:txBody>
      </p:sp>
      <p:sp>
        <p:nvSpPr>
          <p:cNvPr id="2" name="矩形 1">
            <a:extLst>
              <a:ext uri="{FF2B5EF4-FFF2-40B4-BE49-F238E27FC236}">
                <a16:creationId xmlns:a16="http://schemas.microsoft.com/office/drawing/2014/main" id="{65F95F3F-5C42-462E-8B02-79474A97D41B}"/>
              </a:ext>
            </a:extLst>
          </p:cNvPr>
          <p:cNvSpPr/>
          <p:nvPr/>
        </p:nvSpPr>
        <p:spPr>
          <a:xfrm>
            <a:off x="407367" y="1916832"/>
            <a:ext cx="11377263" cy="4524315"/>
          </a:xfrm>
          <a:prstGeom prst="rect">
            <a:avLst/>
          </a:prstGeom>
        </p:spPr>
        <p:txBody>
          <a:bodyPr wrap="square">
            <a:spAutoFit/>
          </a:bodyPr>
          <a:lstStyle/>
          <a:p>
            <a:r>
              <a:rPr lang="en-US" altLang="zh-CN" b="1" dirty="0">
                <a:solidFill>
                  <a:srgbClr val="FF0000"/>
                </a:solidFill>
              </a:rPr>
              <a:t>HDFS</a:t>
            </a:r>
            <a:r>
              <a:rPr lang="zh-CN" altLang="en-US" b="1" dirty="0">
                <a:solidFill>
                  <a:srgbClr val="FF0000"/>
                </a:solidFill>
              </a:rPr>
              <a:t>名词解释：</a:t>
            </a:r>
            <a:endParaRPr lang="en-US" altLang="zh-CN" b="1" dirty="0">
              <a:solidFill>
                <a:srgbClr val="FF0000"/>
              </a:solidFill>
            </a:endParaRPr>
          </a:p>
          <a:p>
            <a:endParaRPr lang="zh-CN" altLang="en-US" b="1" dirty="0">
              <a:solidFill>
                <a:srgbClr val="FF0000"/>
              </a:solidFill>
            </a:endParaRPr>
          </a:p>
          <a:p>
            <a:r>
              <a:rPr lang="en-US" altLang="zh-CN" dirty="0"/>
              <a:t>Block</a:t>
            </a:r>
            <a:r>
              <a:rPr lang="zh-CN" altLang="en-US" dirty="0"/>
              <a:t>：</a:t>
            </a:r>
            <a:r>
              <a:rPr lang="en-US" altLang="zh-CN" dirty="0"/>
              <a:t> </a:t>
            </a:r>
            <a:r>
              <a:rPr lang="zh-CN" altLang="en-US" dirty="0"/>
              <a:t>在</a:t>
            </a:r>
            <a:r>
              <a:rPr lang="en-US" altLang="zh-CN" dirty="0"/>
              <a:t>HDFS</a:t>
            </a:r>
            <a:r>
              <a:rPr lang="zh-CN" altLang="en-US" dirty="0"/>
              <a:t>中，每个文件都是采用的分块的方式存储，每个</a:t>
            </a:r>
            <a:r>
              <a:rPr lang="en-US" altLang="zh-CN" dirty="0"/>
              <a:t>block</a:t>
            </a:r>
            <a:r>
              <a:rPr lang="zh-CN" altLang="en-US" dirty="0"/>
              <a:t>放在不同的</a:t>
            </a:r>
            <a:r>
              <a:rPr lang="en-US" altLang="zh-CN" dirty="0" err="1"/>
              <a:t>datanode</a:t>
            </a:r>
            <a:r>
              <a:rPr lang="zh-CN" altLang="en-US" dirty="0"/>
              <a:t>上，每个</a:t>
            </a:r>
            <a:r>
              <a:rPr lang="en-US" altLang="zh-CN" dirty="0"/>
              <a:t>block</a:t>
            </a:r>
            <a:r>
              <a:rPr lang="zh-CN" altLang="en-US" dirty="0"/>
              <a:t>的标识是一个三元组（</a:t>
            </a:r>
            <a:r>
              <a:rPr lang="en-US" altLang="zh-CN" dirty="0"/>
              <a:t>block id</a:t>
            </a:r>
            <a:r>
              <a:rPr lang="zh-CN" altLang="en-US" dirty="0"/>
              <a:t>， </a:t>
            </a:r>
            <a:r>
              <a:rPr lang="en-US" altLang="zh-CN" dirty="0" err="1"/>
              <a:t>numBytes</a:t>
            </a:r>
            <a:r>
              <a:rPr lang="zh-CN" altLang="en-US" dirty="0"/>
              <a:t>，</a:t>
            </a:r>
            <a:r>
              <a:rPr lang="en-US" altLang="zh-CN" dirty="0" err="1"/>
              <a:t>generationStamp</a:t>
            </a:r>
            <a:r>
              <a:rPr lang="zh-CN" altLang="en-US" dirty="0"/>
              <a:t>），其中</a:t>
            </a:r>
            <a:r>
              <a:rPr lang="en-US" altLang="zh-CN" dirty="0"/>
              <a:t>block id</a:t>
            </a:r>
            <a:r>
              <a:rPr lang="zh-CN" altLang="en-US" dirty="0"/>
              <a:t>是具有唯一性，具体分配是由</a:t>
            </a:r>
            <a:r>
              <a:rPr lang="en-US" altLang="zh-CN" dirty="0" err="1"/>
              <a:t>namenode</a:t>
            </a:r>
            <a:r>
              <a:rPr lang="zh-CN" altLang="en-US" dirty="0"/>
              <a:t>节点设置，然后再由</a:t>
            </a:r>
            <a:r>
              <a:rPr lang="en-US" altLang="zh-CN" dirty="0" err="1"/>
              <a:t>datanode</a:t>
            </a:r>
            <a:r>
              <a:rPr lang="zh-CN" altLang="en-US" dirty="0"/>
              <a:t>上建立</a:t>
            </a:r>
            <a:r>
              <a:rPr lang="en-US" altLang="zh-CN" dirty="0"/>
              <a:t>block</a:t>
            </a:r>
            <a:r>
              <a:rPr lang="zh-CN" altLang="en-US" dirty="0"/>
              <a:t>文件，同时建立对应</a:t>
            </a:r>
            <a:r>
              <a:rPr lang="en-US" altLang="zh-CN" dirty="0"/>
              <a:t>block meta</a:t>
            </a:r>
            <a:r>
              <a:rPr lang="zh-CN" altLang="en-US" dirty="0"/>
              <a:t>文件。</a:t>
            </a:r>
          </a:p>
          <a:p>
            <a:endParaRPr lang="en-US" altLang="zh-CN" b="0" i="0" dirty="0">
              <a:solidFill>
                <a:srgbClr val="FF0000"/>
              </a:solidFill>
              <a:effectLst/>
            </a:endParaRPr>
          </a:p>
          <a:p>
            <a:r>
              <a:rPr lang="en-US" altLang="zh-CN" dirty="0"/>
              <a:t>Packet</a:t>
            </a:r>
            <a:r>
              <a:rPr lang="zh-CN" altLang="en-US" dirty="0"/>
              <a:t>：在</a:t>
            </a:r>
            <a:r>
              <a:rPr lang="en-US" altLang="zh-CN" dirty="0" err="1"/>
              <a:t>DFSclient</a:t>
            </a:r>
            <a:r>
              <a:rPr lang="zh-CN" altLang="en-US" dirty="0"/>
              <a:t>与</a:t>
            </a:r>
            <a:r>
              <a:rPr lang="en-US" altLang="zh-CN" dirty="0" err="1"/>
              <a:t>DataNode</a:t>
            </a:r>
            <a:r>
              <a:rPr lang="zh-CN" altLang="en-US" dirty="0"/>
              <a:t>之间通信的过程中，发送和接受数据过程都是以一个</a:t>
            </a:r>
            <a:r>
              <a:rPr lang="en-US" altLang="zh-CN" dirty="0"/>
              <a:t>packet</a:t>
            </a:r>
            <a:r>
              <a:rPr lang="zh-CN" altLang="en-US" dirty="0"/>
              <a:t>为基础的方式进行。</a:t>
            </a:r>
            <a:endParaRPr lang="en-US" altLang="zh-CN" dirty="0"/>
          </a:p>
          <a:p>
            <a:endParaRPr lang="en-US" altLang="zh-CN" dirty="0"/>
          </a:p>
          <a:p>
            <a:r>
              <a:rPr lang="en-US" altLang="zh-CN" dirty="0"/>
              <a:t>Chunk</a:t>
            </a:r>
            <a:r>
              <a:rPr lang="zh-CN" altLang="en-US" dirty="0"/>
              <a:t>：中文名字也可以称为块，但是为了与</a:t>
            </a:r>
            <a:r>
              <a:rPr lang="en-US" altLang="zh-CN" dirty="0"/>
              <a:t>block</a:t>
            </a:r>
            <a:r>
              <a:rPr lang="zh-CN" altLang="en-US" dirty="0"/>
              <a:t>区分，还是称之为</a:t>
            </a:r>
            <a:r>
              <a:rPr lang="en-US" altLang="zh-CN" dirty="0"/>
              <a:t>chunk</a:t>
            </a:r>
            <a:r>
              <a:rPr lang="zh-CN" altLang="en-US" dirty="0"/>
              <a:t>。在</a:t>
            </a:r>
            <a:r>
              <a:rPr lang="en-US" altLang="zh-CN" dirty="0" err="1"/>
              <a:t>DFSClient</a:t>
            </a:r>
            <a:r>
              <a:rPr lang="zh-CN" altLang="en-US" dirty="0"/>
              <a:t>与</a:t>
            </a:r>
            <a:r>
              <a:rPr lang="en-US" altLang="zh-CN" dirty="0" err="1"/>
              <a:t>DataNode</a:t>
            </a:r>
            <a:r>
              <a:rPr lang="zh-CN" altLang="en-US" dirty="0"/>
              <a:t>之间通信的过程中，由于文件采用的是基于块的方式来进行的，但是在发送数据的过程中是以</a:t>
            </a:r>
            <a:r>
              <a:rPr lang="en-US" altLang="zh-CN" dirty="0"/>
              <a:t>packet</a:t>
            </a:r>
            <a:r>
              <a:rPr lang="zh-CN" altLang="en-US" dirty="0"/>
              <a:t>的方式来进行的，每个</a:t>
            </a:r>
            <a:r>
              <a:rPr lang="en-US" altLang="zh-CN" dirty="0"/>
              <a:t>packet</a:t>
            </a:r>
            <a:r>
              <a:rPr lang="zh-CN" altLang="en-US" dirty="0"/>
              <a:t>包含了多个</a:t>
            </a:r>
            <a:r>
              <a:rPr lang="en-US" altLang="zh-CN" dirty="0"/>
              <a:t>chunk</a:t>
            </a:r>
            <a:r>
              <a:rPr lang="zh-CN" altLang="en-US" dirty="0"/>
              <a:t>，同时对于每个</a:t>
            </a:r>
            <a:r>
              <a:rPr lang="en-US" altLang="zh-CN" dirty="0"/>
              <a:t>chunk</a:t>
            </a:r>
            <a:r>
              <a:rPr lang="zh-CN" altLang="en-US" dirty="0"/>
              <a:t>进行</a:t>
            </a:r>
            <a:r>
              <a:rPr lang="en-US" altLang="zh-CN" dirty="0"/>
              <a:t>checksum</a:t>
            </a:r>
            <a:r>
              <a:rPr lang="zh-CN" altLang="en-US" dirty="0"/>
              <a:t>计算，生成</a:t>
            </a:r>
            <a:r>
              <a:rPr lang="en-US" altLang="zh-CN" dirty="0"/>
              <a:t>checksum bytes</a:t>
            </a:r>
            <a:r>
              <a:rPr lang="zh-CN" altLang="en-US" dirty="0"/>
              <a:t>。</a:t>
            </a:r>
            <a:endParaRPr lang="en-US" altLang="zh-CN" dirty="0"/>
          </a:p>
          <a:p>
            <a:endParaRPr lang="en-US" altLang="zh-CN" dirty="0"/>
          </a:p>
          <a:p>
            <a:r>
              <a:rPr lang="zh-CN" altLang="en-US" i="1" dirty="0"/>
              <a:t>总结：</a:t>
            </a:r>
            <a:endParaRPr lang="en-US" altLang="zh-CN" i="1" dirty="0"/>
          </a:p>
          <a:p>
            <a:pPr marL="342900" indent="-342900">
              <a:buFont typeface="+mj-lt"/>
              <a:buAutoNum type="arabicPeriod"/>
            </a:pPr>
            <a:r>
              <a:rPr lang="zh-CN" altLang="en-US" i="1" dirty="0"/>
              <a:t>一个文件被拆成多个</a:t>
            </a:r>
            <a:r>
              <a:rPr lang="en-US" altLang="zh-CN" i="1" dirty="0"/>
              <a:t>block</a:t>
            </a:r>
            <a:r>
              <a:rPr lang="zh-CN" altLang="en-US" i="1" dirty="0"/>
              <a:t>持续化存储（</a:t>
            </a:r>
            <a:r>
              <a:rPr lang="en-US" altLang="zh-CN" i="1" dirty="0"/>
              <a:t>block size </a:t>
            </a:r>
            <a:r>
              <a:rPr lang="zh-CN" altLang="en-US" i="1" dirty="0"/>
              <a:t>由配置文件参数决定）  </a:t>
            </a:r>
            <a:endParaRPr lang="zh-CN" altLang="en-US" dirty="0"/>
          </a:p>
          <a:p>
            <a:pPr marL="342900" indent="-342900">
              <a:buFont typeface="+mj-lt"/>
              <a:buAutoNum type="arabicPeriod"/>
            </a:pPr>
            <a:r>
              <a:rPr lang="zh-CN" altLang="en-US" i="1" dirty="0"/>
              <a:t>数据通讯过程中一个 </a:t>
            </a:r>
            <a:r>
              <a:rPr lang="en-US" altLang="zh-CN" i="1" dirty="0"/>
              <a:t>block </a:t>
            </a:r>
            <a:r>
              <a:rPr lang="zh-CN" altLang="en-US" i="1" dirty="0"/>
              <a:t>被拆成 多个 </a:t>
            </a:r>
            <a:r>
              <a:rPr lang="en-US" altLang="zh-CN" i="1" dirty="0"/>
              <a:t>packet</a:t>
            </a:r>
            <a:endParaRPr lang="en-US" altLang="zh-CN" dirty="0"/>
          </a:p>
          <a:p>
            <a:pPr marL="342900" indent="-342900">
              <a:buFont typeface="+mj-lt"/>
              <a:buAutoNum type="arabicPeriod"/>
            </a:pPr>
            <a:r>
              <a:rPr lang="zh-CN" altLang="en-US" i="1" dirty="0"/>
              <a:t>一个 </a:t>
            </a:r>
            <a:r>
              <a:rPr lang="en-US" altLang="zh-CN" i="1" dirty="0"/>
              <a:t>packet </a:t>
            </a:r>
            <a:r>
              <a:rPr lang="zh-CN" altLang="en-US" i="1" dirty="0"/>
              <a:t>包含多个 </a:t>
            </a:r>
            <a:r>
              <a:rPr lang="en-US" altLang="zh-CN" i="1" dirty="0"/>
              <a:t>chunk</a:t>
            </a:r>
            <a:endParaRPr lang="en-US" altLang="zh-CN" dirty="0"/>
          </a:p>
        </p:txBody>
      </p:sp>
    </p:spTree>
    <p:extLst>
      <p:ext uri="{BB962C8B-B14F-4D97-AF65-F5344CB8AC3E}">
        <p14:creationId xmlns:p14="http://schemas.microsoft.com/office/powerpoint/2010/main" val="74387878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HDFS</a:t>
            </a:r>
          </a:p>
        </p:txBody>
      </p:sp>
      <p:sp>
        <p:nvSpPr>
          <p:cNvPr id="6" name="矩形 5">
            <a:extLst>
              <a:ext uri="{FF2B5EF4-FFF2-40B4-BE49-F238E27FC236}">
                <a16:creationId xmlns:a16="http://schemas.microsoft.com/office/drawing/2014/main" id="{80F45C1E-9E5D-4488-AF2C-4431221ABFED}"/>
              </a:ext>
            </a:extLst>
          </p:cNvPr>
          <p:cNvSpPr/>
          <p:nvPr/>
        </p:nvSpPr>
        <p:spPr>
          <a:xfrm>
            <a:off x="407368" y="1405500"/>
            <a:ext cx="11377263" cy="369332"/>
          </a:xfrm>
          <a:prstGeom prst="rect">
            <a:avLst/>
          </a:prstGeom>
        </p:spPr>
        <p:txBody>
          <a:bodyPr wrap="square">
            <a:spAutoFit/>
          </a:bodyPr>
          <a:lstStyle/>
          <a:p>
            <a:pPr fontAlgn="ctr"/>
            <a:r>
              <a:rPr lang="en-US" altLang="zh-CN" b="1" dirty="0"/>
              <a:t>HDFS</a:t>
            </a:r>
            <a:r>
              <a:rPr lang="zh-CN" altLang="en-US" b="1" dirty="0"/>
              <a:t>概念：</a:t>
            </a:r>
            <a:endParaRPr lang="en-US" altLang="zh-CN" b="1" dirty="0"/>
          </a:p>
        </p:txBody>
      </p:sp>
      <p:sp>
        <p:nvSpPr>
          <p:cNvPr id="2" name="矩形 1">
            <a:extLst>
              <a:ext uri="{FF2B5EF4-FFF2-40B4-BE49-F238E27FC236}">
                <a16:creationId xmlns:a16="http://schemas.microsoft.com/office/drawing/2014/main" id="{65F95F3F-5C42-462E-8B02-79474A97D41B}"/>
              </a:ext>
            </a:extLst>
          </p:cNvPr>
          <p:cNvSpPr/>
          <p:nvPr/>
        </p:nvSpPr>
        <p:spPr>
          <a:xfrm>
            <a:off x="407367" y="1916832"/>
            <a:ext cx="11377263" cy="646331"/>
          </a:xfrm>
          <a:prstGeom prst="rect">
            <a:avLst/>
          </a:prstGeom>
        </p:spPr>
        <p:txBody>
          <a:bodyPr wrap="square">
            <a:spAutoFit/>
          </a:bodyPr>
          <a:lstStyle/>
          <a:p>
            <a:r>
              <a:rPr lang="en-US" altLang="zh-CN" dirty="0"/>
              <a:t>Packet</a:t>
            </a:r>
            <a:r>
              <a:rPr lang="zh-CN" altLang="en-US" dirty="0"/>
              <a:t>结构与定义： </a:t>
            </a:r>
            <a:r>
              <a:rPr lang="en-US" altLang="zh-CN" dirty="0"/>
              <a:t>Packet</a:t>
            </a:r>
            <a:r>
              <a:rPr lang="zh-CN" altLang="en-US" dirty="0"/>
              <a:t>分为两类，一类是实际数据包，另一类是</a:t>
            </a:r>
            <a:r>
              <a:rPr lang="en-US" altLang="zh-CN" dirty="0" err="1"/>
              <a:t>heatbeat</a:t>
            </a:r>
            <a:r>
              <a:rPr lang="zh-CN" altLang="en-US" dirty="0"/>
              <a:t>包。</a:t>
            </a:r>
            <a:endParaRPr lang="en-US" altLang="zh-CN" b="1" dirty="0">
              <a:solidFill>
                <a:srgbClr val="FF0000"/>
              </a:solidFill>
            </a:endParaRPr>
          </a:p>
          <a:p>
            <a:endParaRPr lang="zh-CN" altLang="en-US" b="1" dirty="0">
              <a:solidFill>
                <a:srgbClr val="FF0000"/>
              </a:solidFill>
            </a:endParaRPr>
          </a:p>
        </p:txBody>
      </p:sp>
      <p:pic>
        <p:nvPicPr>
          <p:cNvPr id="1026" name="Picture 2">
            <a:extLst>
              <a:ext uri="{FF2B5EF4-FFF2-40B4-BE49-F238E27FC236}">
                <a16:creationId xmlns:a16="http://schemas.microsoft.com/office/drawing/2014/main" id="{11644D60-62F9-425C-95E8-4CA2607663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344" y="2955032"/>
            <a:ext cx="11809312" cy="3354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53627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HDFS</a:t>
            </a:r>
          </a:p>
        </p:txBody>
      </p:sp>
      <p:sp>
        <p:nvSpPr>
          <p:cNvPr id="6" name="矩形 5">
            <a:extLst>
              <a:ext uri="{FF2B5EF4-FFF2-40B4-BE49-F238E27FC236}">
                <a16:creationId xmlns:a16="http://schemas.microsoft.com/office/drawing/2014/main" id="{80F45C1E-9E5D-4488-AF2C-4431221ABFED}"/>
              </a:ext>
            </a:extLst>
          </p:cNvPr>
          <p:cNvSpPr/>
          <p:nvPr/>
        </p:nvSpPr>
        <p:spPr>
          <a:xfrm>
            <a:off x="407368" y="1405500"/>
            <a:ext cx="11377263" cy="369332"/>
          </a:xfrm>
          <a:prstGeom prst="rect">
            <a:avLst/>
          </a:prstGeom>
        </p:spPr>
        <p:txBody>
          <a:bodyPr wrap="square">
            <a:spAutoFit/>
          </a:bodyPr>
          <a:lstStyle/>
          <a:p>
            <a:pPr fontAlgn="ctr"/>
            <a:r>
              <a:rPr lang="en-US" altLang="zh-CN" b="1" dirty="0"/>
              <a:t>HDFS</a:t>
            </a:r>
            <a:r>
              <a:rPr lang="zh-CN" altLang="en-US" b="1" dirty="0"/>
              <a:t>概念：</a:t>
            </a:r>
            <a:endParaRPr lang="en-US" altLang="zh-CN" b="1" dirty="0"/>
          </a:p>
        </p:txBody>
      </p:sp>
      <p:sp>
        <p:nvSpPr>
          <p:cNvPr id="2" name="矩形 1">
            <a:extLst>
              <a:ext uri="{FF2B5EF4-FFF2-40B4-BE49-F238E27FC236}">
                <a16:creationId xmlns:a16="http://schemas.microsoft.com/office/drawing/2014/main" id="{65F95F3F-5C42-462E-8B02-79474A97D41B}"/>
              </a:ext>
            </a:extLst>
          </p:cNvPr>
          <p:cNvSpPr/>
          <p:nvPr/>
        </p:nvSpPr>
        <p:spPr>
          <a:xfrm>
            <a:off x="407367" y="1916832"/>
            <a:ext cx="11377263" cy="369332"/>
          </a:xfrm>
          <a:prstGeom prst="rect">
            <a:avLst/>
          </a:prstGeom>
        </p:spPr>
        <p:txBody>
          <a:bodyPr wrap="square">
            <a:spAutoFit/>
          </a:bodyPr>
          <a:lstStyle/>
          <a:p>
            <a:r>
              <a:rPr lang="zh-CN" altLang="en-US" dirty="0"/>
              <a:t>一个</a:t>
            </a:r>
            <a:r>
              <a:rPr lang="en-US" altLang="zh-CN" dirty="0"/>
              <a:t>Packet</a:t>
            </a:r>
            <a:r>
              <a:rPr lang="zh-CN" altLang="en-US" dirty="0"/>
              <a:t>是由</a:t>
            </a:r>
            <a:r>
              <a:rPr lang="en-US" altLang="zh-CN" dirty="0"/>
              <a:t>Header</a:t>
            </a:r>
            <a:r>
              <a:rPr lang="zh-CN" altLang="en-US" dirty="0"/>
              <a:t>和</a:t>
            </a:r>
            <a:r>
              <a:rPr lang="en-US" altLang="zh-CN" dirty="0"/>
              <a:t>Data</a:t>
            </a:r>
            <a:r>
              <a:rPr lang="zh-CN" altLang="en-US" dirty="0"/>
              <a:t>两部分组成，其中</a:t>
            </a:r>
            <a:r>
              <a:rPr lang="en-US" altLang="zh-CN" dirty="0"/>
              <a:t>Header</a:t>
            </a:r>
            <a:r>
              <a:rPr lang="zh-CN" altLang="en-US" dirty="0"/>
              <a:t>部分包含了一个</a:t>
            </a:r>
            <a:r>
              <a:rPr lang="en-US" altLang="zh-CN" dirty="0"/>
              <a:t>Packet</a:t>
            </a:r>
            <a:r>
              <a:rPr lang="zh-CN" altLang="en-US" dirty="0"/>
              <a:t>的概要属性信息。</a:t>
            </a:r>
            <a:endParaRPr lang="en-US" altLang="zh-CN" b="1" dirty="0">
              <a:solidFill>
                <a:srgbClr val="FF0000"/>
              </a:solidFill>
            </a:endParaRPr>
          </a:p>
        </p:txBody>
      </p:sp>
      <p:pic>
        <p:nvPicPr>
          <p:cNvPr id="2050" name="Picture 2">
            <a:extLst>
              <a:ext uri="{FF2B5EF4-FFF2-40B4-BE49-F238E27FC236}">
                <a16:creationId xmlns:a16="http://schemas.microsoft.com/office/drawing/2014/main" id="{B2E084C6-4D9C-4FB9-A766-6ECC1DF2FE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486" y="2428164"/>
            <a:ext cx="8116993" cy="2177264"/>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E8453C9B-B051-44B6-A986-54D18760C130}"/>
              </a:ext>
            </a:extLst>
          </p:cNvPr>
          <p:cNvSpPr/>
          <p:nvPr/>
        </p:nvSpPr>
        <p:spPr>
          <a:xfrm>
            <a:off x="283262" y="4747428"/>
            <a:ext cx="11717393" cy="2062103"/>
          </a:xfrm>
          <a:prstGeom prst="rect">
            <a:avLst/>
          </a:prstGeom>
        </p:spPr>
        <p:txBody>
          <a:bodyPr wrap="square">
            <a:spAutoFit/>
          </a:bodyPr>
          <a:lstStyle/>
          <a:p>
            <a:pPr>
              <a:buFont typeface="Arial" panose="020B0604020202020204" pitchFamily="34" charset="0"/>
              <a:buChar char="•"/>
            </a:pPr>
            <a:r>
              <a:rPr lang="en-US" altLang="zh-CN" sz="1600" dirty="0">
                <a:solidFill>
                  <a:srgbClr val="333333"/>
                </a:solidFill>
              </a:rPr>
              <a:t>Data</a:t>
            </a:r>
            <a:r>
              <a:rPr lang="zh-CN" altLang="en-US" sz="1600" dirty="0">
                <a:solidFill>
                  <a:srgbClr val="333333"/>
                </a:solidFill>
              </a:rPr>
              <a:t>部分是一个</a:t>
            </a:r>
            <a:r>
              <a:rPr lang="en-US" altLang="zh-CN" sz="1600" dirty="0">
                <a:solidFill>
                  <a:srgbClr val="333333"/>
                </a:solidFill>
              </a:rPr>
              <a:t>Packet</a:t>
            </a:r>
            <a:r>
              <a:rPr lang="zh-CN" altLang="en-US" sz="1600" dirty="0">
                <a:solidFill>
                  <a:srgbClr val="333333"/>
                </a:solidFill>
              </a:rPr>
              <a:t>的实际数据部分，主要包括一个</a:t>
            </a:r>
            <a:r>
              <a:rPr lang="en-US" altLang="zh-CN" sz="1600" dirty="0">
                <a:solidFill>
                  <a:srgbClr val="333333"/>
                </a:solidFill>
              </a:rPr>
              <a:t>4</a:t>
            </a:r>
            <a:r>
              <a:rPr lang="zh-CN" altLang="en-US" sz="1600" dirty="0">
                <a:solidFill>
                  <a:srgbClr val="333333"/>
                </a:solidFill>
              </a:rPr>
              <a:t>字节校验和（</a:t>
            </a:r>
            <a:r>
              <a:rPr lang="en-US" altLang="zh-CN" sz="1600" dirty="0">
                <a:solidFill>
                  <a:srgbClr val="333333"/>
                </a:solidFill>
              </a:rPr>
              <a:t>Checksum</a:t>
            </a:r>
            <a:r>
              <a:rPr lang="zh-CN" altLang="en-US" sz="1600" dirty="0">
                <a:solidFill>
                  <a:srgbClr val="333333"/>
                </a:solidFill>
              </a:rPr>
              <a:t>）与一个</a:t>
            </a:r>
            <a:r>
              <a:rPr lang="en-US" altLang="zh-CN" sz="1600" dirty="0">
                <a:solidFill>
                  <a:srgbClr val="333333"/>
                </a:solidFill>
              </a:rPr>
              <a:t>Chunk</a:t>
            </a:r>
            <a:r>
              <a:rPr lang="zh-CN" altLang="en-US" sz="1600" dirty="0">
                <a:solidFill>
                  <a:srgbClr val="333333"/>
                </a:solidFill>
              </a:rPr>
              <a:t>部分，</a:t>
            </a:r>
            <a:r>
              <a:rPr lang="en-US" altLang="zh-CN" sz="1600" dirty="0">
                <a:solidFill>
                  <a:srgbClr val="333333"/>
                </a:solidFill>
              </a:rPr>
              <a:t>Chunk</a:t>
            </a:r>
            <a:r>
              <a:rPr lang="zh-CN" altLang="en-US" sz="1600" dirty="0">
                <a:solidFill>
                  <a:srgbClr val="333333"/>
                </a:solidFill>
              </a:rPr>
              <a:t>部分最大为</a:t>
            </a:r>
            <a:r>
              <a:rPr lang="en-US" altLang="zh-CN" sz="1600" dirty="0">
                <a:solidFill>
                  <a:srgbClr val="333333"/>
                </a:solidFill>
              </a:rPr>
              <a:t>512</a:t>
            </a:r>
            <a:r>
              <a:rPr lang="zh-CN" altLang="en-US" sz="1600" dirty="0">
                <a:solidFill>
                  <a:srgbClr val="333333"/>
                </a:solidFill>
              </a:rPr>
              <a:t>字节</a:t>
            </a:r>
          </a:p>
          <a:p>
            <a:pPr>
              <a:buFont typeface="Arial" panose="020B0604020202020204" pitchFamily="34" charset="0"/>
              <a:buChar char="•"/>
            </a:pPr>
            <a:r>
              <a:rPr lang="zh-CN" altLang="en-US" sz="1600" dirty="0">
                <a:solidFill>
                  <a:srgbClr val="333333"/>
                </a:solidFill>
              </a:rPr>
              <a:t>在构建一个</a:t>
            </a:r>
            <a:r>
              <a:rPr lang="en-US" altLang="zh-CN" sz="1600" dirty="0">
                <a:solidFill>
                  <a:srgbClr val="333333"/>
                </a:solidFill>
              </a:rPr>
              <a:t>Packet</a:t>
            </a:r>
            <a:r>
              <a:rPr lang="zh-CN" altLang="en-US" sz="1600" dirty="0">
                <a:solidFill>
                  <a:srgbClr val="333333"/>
                </a:solidFill>
              </a:rPr>
              <a:t>的过程中，首先将字节流数据写入一个</a:t>
            </a:r>
            <a:r>
              <a:rPr lang="en-US" altLang="zh-CN" sz="1600" dirty="0">
                <a:solidFill>
                  <a:srgbClr val="333333"/>
                </a:solidFill>
              </a:rPr>
              <a:t>buffer</a:t>
            </a:r>
            <a:r>
              <a:rPr lang="zh-CN" altLang="en-US" sz="1600" dirty="0">
                <a:solidFill>
                  <a:srgbClr val="333333"/>
                </a:solidFill>
              </a:rPr>
              <a:t>缓冲区中，也就是从偏移量为</a:t>
            </a:r>
            <a:r>
              <a:rPr lang="en-US" altLang="zh-CN" sz="1600" dirty="0">
                <a:solidFill>
                  <a:srgbClr val="333333"/>
                </a:solidFill>
              </a:rPr>
              <a:t>25</a:t>
            </a:r>
            <a:r>
              <a:rPr lang="zh-CN" altLang="en-US" sz="1600" dirty="0">
                <a:solidFill>
                  <a:srgbClr val="333333"/>
                </a:solidFill>
              </a:rPr>
              <a:t>的位置（</a:t>
            </a:r>
            <a:r>
              <a:rPr lang="en-US" altLang="zh-CN" sz="1600" dirty="0" err="1">
                <a:solidFill>
                  <a:srgbClr val="333333"/>
                </a:solidFill>
              </a:rPr>
              <a:t>checksumStart</a:t>
            </a:r>
            <a:r>
              <a:rPr lang="zh-CN" altLang="en-US" sz="1600" dirty="0">
                <a:solidFill>
                  <a:srgbClr val="333333"/>
                </a:solidFill>
              </a:rPr>
              <a:t>）开始写</a:t>
            </a:r>
            <a:r>
              <a:rPr lang="en-US" altLang="zh-CN" sz="1600" dirty="0">
                <a:solidFill>
                  <a:srgbClr val="333333"/>
                </a:solidFill>
              </a:rPr>
              <a:t>Packet</a:t>
            </a:r>
            <a:r>
              <a:rPr lang="zh-CN" altLang="en-US" sz="1600" dirty="0">
                <a:solidFill>
                  <a:srgbClr val="333333"/>
                </a:solidFill>
              </a:rPr>
              <a:t>数据</a:t>
            </a:r>
            <a:r>
              <a:rPr lang="en-US" altLang="zh-CN" sz="1600" dirty="0">
                <a:solidFill>
                  <a:srgbClr val="333333"/>
                </a:solidFill>
              </a:rPr>
              <a:t>Chunk</a:t>
            </a:r>
            <a:r>
              <a:rPr lang="zh-CN" altLang="en-US" sz="1600" dirty="0">
                <a:solidFill>
                  <a:srgbClr val="333333"/>
                </a:solidFill>
              </a:rPr>
              <a:t>的</a:t>
            </a:r>
            <a:r>
              <a:rPr lang="en-US" altLang="zh-CN" sz="1600" dirty="0">
                <a:solidFill>
                  <a:srgbClr val="333333"/>
                </a:solidFill>
              </a:rPr>
              <a:t>Checksum</a:t>
            </a:r>
            <a:r>
              <a:rPr lang="zh-CN" altLang="en-US" sz="1600" dirty="0">
                <a:solidFill>
                  <a:srgbClr val="333333"/>
                </a:solidFill>
              </a:rPr>
              <a:t>部分，从偏移量为</a:t>
            </a:r>
            <a:r>
              <a:rPr lang="en-US" altLang="zh-CN" sz="1600" dirty="0">
                <a:solidFill>
                  <a:srgbClr val="333333"/>
                </a:solidFill>
              </a:rPr>
              <a:t>533</a:t>
            </a:r>
            <a:r>
              <a:rPr lang="zh-CN" altLang="en-US" sz="1600" dirty="0">
                <a:solidFill>
                  <a:srgbClr val="333333"/>
                </a:solidFill>
              </a:rPr>
              <a:t>的位置（</a:t>
            </a:r>
            <a:r>
              <a:rPr lang="en-US" altLang="zh-CN" sz="1600" dirty="0" err="1">
                <a:solidFill>
                  <a:srgbClr val="333333"/>
                </a:solidFill>
              </a:rPr>
              <a:t>dataStart</a:t>
            </a:r>
            <a:r>
              <a:rPr lang="zh-CN" altLang="en-US" sz="1600" dirty="0">
                <a:solidFill>
                  <a:srgbClr val="333333"/>
                </a:solidFill>
              </a:rPr>
              <a:t>）开始写</a:t>
            </a:r>
            <a:r>
              <a:rPr lang="en-US" altLang="zh-CN" sz="1600" dirty="0">
                <a:solidFill>
                  <a:srgbClr val="333333"/>
                </a:solidFill>
              </a:rPr>
              <a:t>Packet</a:t>
            </a:r>
            <a:r>
              <a:rPr lang="zh-CN" altLang="en-US" sz="1600" dirty="0">
                <a:solidFill>
                  <a:srgbClr val="333333"/>
                </a:solidFill>
              </a:rPr>
              <a:t>数据的</a:t>
            </a:r>
            <a:r>
              <a:rPr lang="en-US" altLang="zh-CN" sz="1600" dirty="0">
                <a:solidFill>
                  <a:srgbClr val="333333"/>
                </a:solidFill>
              </a:rPr>
              <a:t>Chunk Data</a:t>
            </a:r>
            <a:r>
              <a:rPr lang="zh-CN" altLang="en-US" sz="1600" dirty="0">
                <a:solidFill>
                  <a:srgbClr val="333333"/>
                </a:solidFill>
              </a:rPr>
              <a:t>部分，直到一个</a:t>
            </a:r>
            <a:r>
              <a:rPr lang="en-US" altLang="zh-CN" sz="1600" dirty="0">
                <a:solidFill>
                  <a:srgbClr val="333333"/>
                </a:solidFill>
              </a:rPr>
              <a:t>Packet</a:t>
            </a:r>
            <a:r>
              <a:rPr lang="zh-CN" altLang="en-US" sz="1600" dirty="0">
                <a:solidFill>
                  <a:srgbClr val="333333"/>
                </a:solidFill>
              </a:rPr>
              <a:t>创建完成为止。</a:t>
            </a:r>
          </a:p>
          <a:p>
            <a:pPr>
              <a:buFont typeface="Arial" panose="020B0604020202020204" pitchFamily="34" charset="0"/>
              <a:buChar char="•"/>
            </a:pPr>
            <a:r>
              <a:rPr lang="zh-CN" altLang="en-US" sz="1600" dirty="0">
                <a:solidFill>
                  <a:srgbClr val="333333"/>
                </a:solidFill>
              </a:rPr>
              <a:t>当写一个文件的最后一个</a:t>
            </a:r>
            <a:r>
              <a:rPr lang="en-US" altLang="zh-CN" sz="1600" dirty="0">
                <a:solidFill>
                  <a:srgbClr val="333333"/>
                </a:solidFill>
              </a:rPr>
              <a:t>Block</a:t>
            </a:r>
            <a:r>
              <a:rPr lang="zh-CN" altLang="en-US" sz="1600" dirty="0">
                <a:solidFill>
                  <a:srgbClr val="333333"/>
                </a:solidFill>
              </a:rPr>
              <a:t>的最后一个</a:t>
            </a:r>
            <a:r>
              <a:rPr lang="en-US" altLang="zh-CN" sz="1600" dirty="0">
                <a:solidFill>
                  <a:srgbClr val="333333"/>
                </a:solidFill>
              </a:rPr>
              <a:t>Packet</a:t>
            </a:r>
            <a:r>
              <a:rPr lang="zh-CN" altLang="en-US" sz="1600" dirty="0">
                <a:solidFill>
                  <a:srgbClr val="333333"/>
                </a:solidFill>
              </a:rPr>
              <a:t>时，如果一个</a:t>
            </a:r>
            <a:r>
              <a:rPr lang="en-US" altLang="zh-CN" sz="1600" dirty="0">
                <a:solidFill>
                  <a:srgbClr val="333333"/>
                </a:solidFill>
              </a:rPr>
              <a:t>Packet</a:t>
            </a:r>
            <a:r>
              <a:rPr lang="zh-CN" altLang="en-US" sz="1600" dirty="0">
                <a:solidFill>
                  <a:srgbClr val="333333"/>
                </a:solidFill>
              </a:rPr>
              <a:t>的大小未能达到最大长度，也就是上图对应的缓冲区中，</a:t>
            </a:r>
            <a:r>
              <a:rPr lang="en-US" altLang="zh-CN" sz="1600" dirty="0">
                <a:solidFill>
                  <a:srgbClr val="333333"/>
                </a:solidFill>
              </a:rPr>
              <a:t>Checksum</a:t>
            </a:r>
            <a:r>
              <a:rPr lang="zh-CN" altLang="en-US" sz="1600" dirty="0">
                <a:solidFill>
                  <a:srgbClr val="333333"/>
                </a:solidFill>
              </a:rPr>
              <a:t>与</a:t>
            </a:r>
            <a:r>
              <a:rPr lang="en-US" altLang="zh-CN" sz="1600" dirty="0">
                <a:solidFill>
                  <a:srgbClr val="333333"/>
                </a:solidFill>
              </a:rPr>
              <a:t>Chunk Data</a:t>
            </a:r>
            <a:r>
              <a:rPr lang="zh-CN" altLang="en-US" sz="1600" dirty="0">
                <a:solidFill>
                  <a:srgbClr val="333333"/>
                </a:solidFill>
              </a:rPr>
              <a:t>之间还保留了一段未被写过的缓冲区位置，在发送这个</a:t>
            </a:r>
            <a:r>
              <a:rPr lang="en-US" altLang="zh-CN" sz="1600" dirty="0">
                <a:solidFill>
                  <a:srgbClr val="333333"/>
                </a:solidFill>
              </a:rPr>
              <a:t>Packet</a:t>
            </a:r>
            <a:r>
              <a:rPr lang="zh-CN" altLang="en-US" sz="1600" dirty="0">
                <a:solidFill>
                  <a:srgbClr val="333333"/>
                </a:solidFill>
              </a:rPr>
              <a:t>之前，会检查</a:t>
            </a:r>
            <a:r>
              <a:rPr lang="en-US" altLang="zh-CN" sz="1600" dirty="0" err="1">
                <a:solidFill>
                  <a:srgbClr val="333333"/>
                </a:solidFill>
              </a:rPr>
              <a:t>Chunksum</a:t>
            </a:r>
            <a:r>
              <a:rPr lang="zh-CN" altLang="en-US" sz="1600" dirty="0">
                <a:solidFill>
                  <a:srgbClr val="333333"/>
                </a:solidFill>
              </a:rPr>
              <a:t>与</a:t>
            </a:r>
            <a:r>
              <a:rPr lang="en-US" altLang="zh-CN" sz="1600" dirty="0">
                <a:solidFill>
                  <a:srgbClr val="333333"/>
                </a:solidFill>
              </a:rPr>
              <a:t>Chunk Data</a:t>
            </a:r>
            <a:r>
              <a:rPr lang="zh-CN" altLang="en-US" sz="1600" dirty="0">
                <a:solidFill>
                  <a:srgbClr val="333333"/>
                </a:solidFill>
              </a:rPr>
              <a:t>之间的缓冲区是否为空白缓冲区（</a:t>
            </a:r>
            <a:r>
              <a:rPr lang="en-US" altLang="zh-CN" sz="1600" dirty="0">
                <a:solidFill>
                  <a:srgbClr val="333333"/>
                </a:solidFill>
              </a:rPr>
              <a:t>gap</a:t>
            </a:r>
            <a:r>
              <a:rPr lang="zh-CN" altLang="en-US" sz="1600" dirty="0">
                <a:solidFill>
                  <a:srgbClr val="333333"/>
                </a:solidFill>
              </a:rPr>
              <a:t>），如果有则将</a:t>
            </a:r>
            <a:r>
              <a:rPr lang="en-US" altLang="zh-CN" sz="1600" dirty="0">
                <a:solidFill>
                  <a:srgbClr val="333333"/>
                </a:solidFill>
              </a:rPr>
              <a:t>Chunk Data</a:t>
            </a:r>
            <a:r>
              <a:rPr lang="zh-CN" altLang="en-US" sz="1600" dirty="0">
                <a:solidFill>
                  <a:srgbClr val="333333"/>
                </a:solidFill>
              </a:rPr>
              <a:t>部分向前移动，使得</a:t>
            </a:r>
            <a:r>
              <a:rPr lang="en-US" altLang="zh-CN" sz="1600" dirty="0">
                <a:solidFill>
                  <a:srgbClr val="333333"/>
                </a:solidFill>
              </a:rPr>
              <a:t>Chunk Data 1</a:t>
            </a:r>
            <a:r>
              <a:rPr lang="zh-CN" altLang="en-US" sz="1600" dirty="0">
                <a:solidFill>
                  <a:srgbClr val="333333"/>
                </a:solidFill>
              </a:rPr>
              <a:t>与</a:t>
            </a:r>
            <a:r>
              <a:rPr lang="en-US" altLang="zh-CN" sz="1600" dirty="0">
                <a:solidFill>
                  <a:srgbClr val="333333"/>
                </a:solidFill>
              </a:rPr>
              <a:t>Chunk Checksum N</a:t>
            </a:r>
            <a:r>
              <a:rPr lang="zh-CN" altLang="en-US" sz="1600" dirty="0">
                <a:solidFill>
                  <a:srgbClr val="333333"/>
                </a:solidFill>
              </a:rPr>
              <a:t>相邻，然后才会被发送到</a:t>
            </a:r>
            <a:r>
              <a:rPr lang="en-US" altLang="zh-CN" sz="1600" dirty="0" err="1">
                <a:solidFill>
                  <a:srgbClr val="333333"/>
                </a:solidFill>
              </a:rPr>
              <a:t>DataNode</a:t>
            </a:r>
            <a:r>
              <a:rPr lang="zh-CN" altLang="en-US" sz="1600" dirty="0">
                <a:solidFill>
                  <a:srgbClr val="333333"/>
                </a:solidFill>
              </a:rPr>
              <a:t>节点</a:t>
            </a:r>
            <a:endParaRPr lang="zh-CN" altLang="en-US" sz="1600" b="0" i="0" dirty="0">
              <a:solidFill>
                <a:srgbClr val="333333"/>
              </a:solidFill>
              <a:effectLst/>
            </a:endParaRPr>
          </a:p>
        </p:txBody>
      </p:sp>
    </p:spTree>
    <p:extLst>
      <p:ext uri="{BB962C8B-B14F-4D97-AF65-F5344CB8AC3E}">
        <p14:creationId xmlns:p14="http://schemas.microsoft.com/office/powerpoint/2010/main" val="282713190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438135" y="3451961"/>
            <a:ext cx="1182723" cy="461665"/>
          </a:xfrm>
          <a:prstGeom prst="rect">
            <a:avLst/>
          </a:prstGeom>
          <a:noFill/>
        </p:spPr>
        <p:txBody>
          <a:bodyPr wrap="square" rtlCol="0">
            <a:spAutoFit/>
          </a:bodyPr>
          <a:lstStyle/>
          <a:p>
            <a:pPr algn="ctr"/>
            <a:r>
              <a:rPr lang="en-US" altLang="zh-CN" sz="2400" dirty="0">
                <a:latin typeface="Agency FB" panose="020B0503020202020204" pitchFamily="34" charset="0"/>
              </a:rPr>
              <a:t>CONTENTS</a:t>
            </a:r>
            <a:endParaRPr lang="zh-CN" altLang="en-US" sz="2400" dirty="0">
              <a:latin typeface="Agency FB" panose="020B0503020202020204" pitchFamily="34" charset="0"/>
            </a:endParaRPr>
          </a:p>
        </p:txBody>
      </p:sp>
      <p:grpSp>
        <p:nvGrpSpPr>
          <p:cNvPr id="21" name="组合 20"/>
          <p:cNvGrpSpPr/>
          <p:nvPr/>
        </p:nvGrpSpPr>
        <p:grpSpPr>
          <a:xfrm>
            <a:off x="6402749" y="3799678"/>
            <a:ext cx="481012" cy="479425"/>
            <a:chOff x="5810250" y="2244726"/>
            <a:chExt cx="481012" cy="479425"/>
          </a:xfrm>
        </p:grpSpPr>
        <p:sp>
          <p:nvSpPr>
            <p:cNvPr id="22" name="Freeform 125"/>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26"/>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27"/>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28"/>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29"/>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30"/>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31"/>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32"/>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33"/>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34"/>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135"/>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36"/>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7" name="组合 66"/>
          <p:cNvGrpSpPr/>
          <p:nvPr/>
        </p:nvGrpSpPr>
        <p:grpSpPr>
          <a:xfrm>
            <a:off x="6402749" y="2748441"/>
            <a:ext cx="481012" cy="479425"/>
            <a:chOff x="5810250" y="2244726"/>
            <a:chExt cx="481012" cy="479425"/>
          </a:xfrm>
        </p:grpSpPr>
        <p:sp>
          <p:nvSpPr>
            <p:cNvPr id="68" name="Freeform 125"/>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126"/>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127"/>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28"/>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29"/>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30"/>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31"/>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32"/>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33"/>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34"/>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35"/>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36"/>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33" name="文本框 132"/>
          <p:cNvSpPr txBox="1"/>
          <p:nvPr/>
        </p:nvSpPr>
        <p:spPr>
          <a:xfrm>
            <a:off x="6990568" y="2787335"/>
            <a:ext cx="2821466" cy="400110"/>
          </a:xfrm>
          <a:prstGeom prst="rect">
            <a:avLst/>
          </a:prstGeom>
          <a:noFill/>
        </p:spPr>
        <p:txBody>
          <a:bodyPr wrap="square" rtlCol="0">
            <a:spAutoFit/>
          </a:bodyPr>
          <a:lstStyle/>
          <a:p>
            <a:r>
              <a:rPr lang="en-US" altLang="zh-CN" sz="2000" dirty="0">
                <a:latin typeface="Agency FB" panose="020B0503020202020204" pitchFamily="34" charset="0"/>
              </a:rPr>
              <a:t>HDFS</a:t>
            </a:r>
            <a:endParaRPr lang="zh-CN" altLang="en-US" sz="2000" dirty="0">
              <a:latin typeface="Agency FB" panose="020B0503020202020204" pitchFamily="34" charset="0"/>
            </a:endParaRPr>
          </a:p>
        </p:txBody>
      </p:sp>
      <p:sp>
        <p:nvSpPr>
          <p:cNvPr id="134" name="文本框 133"/>
          <p:cNvSpPr txBox="1"/>
          <p:nvPr/>
        </p:nvSpPr>
        <p:spPr>
          <a:xfrm>
            <a:off x="6990568" y="3839081"/>
            <a:ext cx="2821466" cy="400110"/>
          </a:xfrm>
          <a:prstGeom prst="rect">
            <a:avLst/>
          </a:prstGeom>
          <a:noFill/>
        </p:spPr>
        <p:txBody>
          <a:bodyPr wrap="square" rtlCol="0">
            <a:spAutoFit/>
          </a:bodyPr>
          <a:lstStyle/>
          <a:p>
            <a:r>
              <a:rPr lang="en-US" altLang="zh-CN" sz="2000" dirty="0">
                <a:latin typeface="Agency FB" panose="020B0503020202020204" pitchFamily="34" charset="0"/>
              </a:rPr>
              <a:t>HBase</a:t>
            </a:r>
            <a:endParaRPr lang="zh-CN" altLang="en-US" sz="2000" dirty="0">
              <a:latin typeface="Agency FB" panose="020B0503020202020204" pitchFamily="34" charset="0"/>
            </a:endParaRPr>
          </a:p>
        </p:txBody>
      </p:sp>
      <p:sp>
        <p:nvSpPr>
          <p:cNvPr id="262" name="文本框 261"/>
          <p:cNvSpPr txBox="1"/>
          <p:nvPr/>
        </p:nvSpPr>
        <p:spPr>
          <a:xfrm>
            <a:off x="6421033" y="2796988"/>
            <a:ext cx="434259" cy="400110"/>
          </a:xfrm>
          <a:prstGeom prst="rect">
            <a:avLst/>
          </a:prstGeom>
          <a:noFill/>
        </p:spPr>
        <p:txBody>
          <a:bodyPr wrap="square" rtlCol="0">
            <a:spAutoFit/>
          </a:bodyPr>
          <a:lstStyle/>
          <a:p>
            <a:pPr algn="ctr"/>
            <a:r>
              <a:rPr lang="en-US" altLang="zh-CN" sz="2000" dirty="0">
                <a:latin typeface="Agency FB" panose="020B0503020202020204" pitchFamily="34" charset="0"/>
              </a:rPr>
              <a:t>01</a:t>
            </a:r>
            <a:endParaRPr lang="zh-CN" altLang="en-US" sz="2000" dirty="0">
              <a:latin typeface="Agency FB" panose="020B0503020202020204" pitchFamily="34" charset="0"/>
            </a:endParaRPr>
          </a:p>
        </p:txBody>
      </p:sp>
      <p:sp>
        <p:nvSpPr>
          <p:cNvPr id="263" name="文本框 262"/>
          <p:cNvSpPr txBox="1"/>
          <p:nvPr/>
        </p:nvSpPr>
        <p:spPr>
          <a:xfrm>
            <a:off x="6421033" y="3843304"/>
            <a:ext cx="434259" cy="400110"/>
          </a:xfrm>
          <a:prstGeom prst="rect">
            <a:avLst/>
          </a:prstGeom>
          <a:noFill/>
        </p:spPr>
        <p:txBody>
          <a:bodyPr wrap="square" rtlCol="0">
            <a:spAutoFit/>
          </a:bodyPr>
          <a:lstStyle/>
          <a:p>
            <a:pPr algn="ctr"/>
            <a:r>
              <a:rPr lang="en-US" altLang="zh-CN" sz="2000" dirty="0">
                <a:latin typeface="Agency FB" panose="020B0503020202020204" pitchFamily="34" charset="0"/>
              </a:rPr>
              <a:t>02</a:t>
            </a:r>
            <a:endParaRPr lang="zh-CN" altLang="en-US" sz="2000" dirty="0">
              <a:latin typeface="Agency FB" panose="020B0503020202020204" pitchFamily="34" charset="0"/>
            </a:endParaRPr>
          </a:p>
        </p:txBody>
      </p:sp>
      <p:grpSp>
        <p:nvGrpSpPr>
          <p:cNvPr id="334" name="组合 333"/>
          <p:cNvGrpSpPr/>
          <p:nvPr/>
        </p:nvGrpSpPr>
        <p:grpSpPr>
          <a:xfrm>
            <a:off x="1215569" y="1456867"/>
            <a:ext cx="3713304" cy="3715670"/>
            <a:chOff x="594320" y="877051"/>
            <a:chExt cx="4989661" cy="4992840"/>
          </a:xfrm>
        </p:grpSpPr>
        <p:sp>
          <p:nvSpPr>
            <p:cNvPr id="269" name="Freeform 70"/>
            <p:cNvSpPr>
              <a:spLocks noEditPoints="1"/>
            </p:cNvSpPr>
            <p:nvPr/>
          </p:nvSpPr>
          <p:spPr bwMode="auto">
            <a:xfrm>
              <a:off x="4032147" y="2003687"/>
              <a:ext cx="595398" cy="555219"/>
            </a:xfrm>
            <a:custGeom>
              <a:avLst/>
              <a:gdLst>
                <a:gd name="T0" fmla="*/ 27 w 113"/>
                <a:gd name="T1" fmla="*/ 98 h 106"/>
                <a:gd name="T2" fmla="*/ 8 w 113"/>
                <a:gd name="T3" fmla="*/ 76 h 106"/>
                <a:gd name="T4" fmla="*/ 76 w 113"/>
                <a:gd name="T5" fmla="*/ 9 h 106"/>
                <a:gd name="T6" fmla="*/ 104 w 113"/>
                <a:gd name="T7" fmla="*/ 43 h 106"/>
                <a:gd name="T8" fmla="*/ 27 w 113"/>
                <a:gd name="T9" fmla="*/ 98 h 106"/>
                <a:gd name="T10" fmla="*/ 76 w 113"/>
                <a:gd name="T11" fmla="*/ 0 h 106"/>
                <a:gd name="T12" fmla="*/ 0 w 113"/>
                <a:gd name="T13" fmla="*/ 76 h 106"/>
                <a:gd name="T14" fmla="*/ 25 w 113"/>
                <a:gd name="T15" fmla="*/ 106 h 106"/>
                <a:gd name="T16" fmla="*/ 113 w 113"/>
                <a:gd name="T17" fmla="*/ 44 h 106"/>
                <a:gd name="T18" fmla="*/ 76 w 113"/>
                <a:gd name="T1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06">
                  <a:moveTo>
                    <a:pt x="27" y="98"/>
                  </a:moveTo>
                  <a:cubicBezTo>
                    <a:pt x="21" y="90"/>
                    <a:pt x="15" y="83"/>
                    <a:pt x="8" y="76"/>
                  </a:cubicBezTo>
                  <a:cubicBezTo>
                    <a:pt x="76" y="9"/>
                    <a:pt x="76" y="9"/>
                    <a:pt x="76" y="9"/>
                  </a:cubicBezTo>
                  <a:cubicBezTo>
                    <a:pt x="86" y="19"/>
                    <a:pt x="96" y="31"/>
                    <a:pt x="104" y="43"/>
                  </a:cubicBezTo>
                  <a:cubicBezTo>
                    <a:pt x="27" y="98"/>
                    <a:pt x="27" y="98"/>
                    <a:pt x="27" y="98"/>
                  </a:cubicBezTo>
                  <a:moveTo>
                    <a:pt x="76" y="0"/>
                  </a:moveTo>
                  <a:cubicBezTo>
                    <a:pt x="0" y="76"/>
                    <a:pt x="0" y="76"/>
                    <a:pt x="0" y="76"/>
                  </a:cubicBezTo>
                  <a:cubicBezTo>
                    <a:pt x="9" y="86"/>
                    <a:pt x="18" y="96"/>
                    <a:pt x="25" y="106"/>
                  </a:cubicBezTo>
                  <a:cubicBezTo>
                    <a:pt x="113" y="44"/>
                    <a:pt x="113" y="44"/>
                    <a:pt x="113" y="44"/>
                  </a:cubicBezTo>
                  <a:cubicBezTo>
                    <a:pt x="102" y="29"/>
                    <a:pt x="89" y="14"/>
                    <a:pt x="7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Freeform 71"/>
            <p:cNvSpPr>
              <a:spLocks noEditPoints="1"/>
            </p:cNvSpPr>
            <p:nvPr/>
          </p:nvSpPr>
          <p:spPr bwMode="auto">
            <a:xfrm>
              <a:off x="4211131" y="2317824"/>
              <a:ext cx="617314" cy="493123"/>
            </a:xfrm>
            <a:custGeom>
              <a:avLst/>
              <a:gdLst>
                <a:gd name="T0" fmla="*/ 22 w 117"/>
                <a:gd name="T1" fmla="*/ 86 h 94"/>
                <a:gd name="T2" fmla="*/ 8 w 117"/>
                <a:gd name="T3" fmla="*/ 60 h 94"/>
                <a:gd name="T4" fmla="*/ 88 w 117"/>
                <a:gd name="T5" fmla="*/ 8 h 94"/>
                <a:gd name="T6" fmla="*/ 109 w 117"/>
                <a:gd name="T7" fmla="*/ 48 h 94"/>
                <a:gd name="T8" fmla="*/ 22 w 117"/>
                <a:gd name="T9" fmla="*/ 86 h 94"/>
                <a:gd name="T10" fmla="*/ 90 w 117"/>
                <a:gd name="T11" fmla="*/ 0 h 94"/>
                <a:gd name="T12" fmla="*/ 0 w 117"/>
                <a:gd name="T13" fmla="*/ 59 h 94"/>
                <a:gd name="T14" fmla="*/ 19 w 117"/>
                <a:gd name="T15" fmla="*/ 94 h 94"/>
                <a:gd name="T16" fmla="*/ 117 w 117"/>
                <a:gd name="T17" fmla="*/ 51 h 94"/>
                <a:gd name="T18" fmla="*/ 90 w 117"/>
                <a:gd name="T1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94">
                  <a:moveTo>
                    <a:pt x="22" y="86"/>
                  </a:moveTo>
                  <a:cubicBezTo>
                    <a:pt x="18" y="77"/>
                    <a:pt x="13" y="69"/>
                    <a:pt x="8" y="60"/>
                  </a:cubicBezTo>
                  <a:cubicBezTo>
                    <a:pt x="88" y="8"/>
                    <a:pt x="88" y="8"/>
                    <a:pt x="88" y="8"/>
                  </a:cubicBezTo>
                  <a:cubicBezTo>
                    <a:pt x="96" y="21"/>
                    <a:pt x="103" y="34"/>
                    <a:pt x="109" y="48"/>
                  </a:cubicBezTo>
                  <a:cubicBezTo>
                    <a:pt x="22" y="86"/>
                    <a:pt x="22" y="86"/>
                    <a:pt x="22" y="86"/>
                  </a:cubicBezTo>
                  <a:moveTo>
                    <a:pt x="90" y="0"/>
                  </a:moveTo>
                  <a:cubicBezTo>
                    <a:pt x="0" y="59"/>
                    <a:pt x="0" y="59"/>
                    <a:pt x="0" y="59"/>
                  </a:cubicBezTo>
                  <a:cubicBezTo>
                    <a:pt x="7" y="70"/>
                    <a:pt x="13" y="82"/>
                    <a:pt x="19" y="94"/>
                  </a:cubicBezTo>
                  <a:cubicBezTo>
                    <a:pt x="117" y="51"/>
                    <a:pt x="117" y="51"/>
                    <a:pt x="117" y="51"/>
                  </a:cubicBezTo>
                  <a:cubicBezTo>
                    <a:pt x="110" y="33"/>
                    <a:pt x="101" y="16"/>
                    <a:pt x="9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Freeform 72"/>
            <p:cNvSpPr>
              <a:spLocks noEditPoints="1"/>
            </p:cNvSpPr>
            <p:nvPr/>
          </p:nvSpPr>
          <p:spPr bwMode="auto">
            <a:xfrm>
              <a:off x="4338978" y="2679446"/>
              <a:ext cx="613663" cy="405457"/>
            </a:xfrm>
            <a:custGeom>
              <a:avLst/>
              <a:gdLst>
                <a:gd name="T0" fmla="*/ 16 w 117"/>
                <a:gd name="T1" fmla="*/ 69 h 77"/>
                <a:gd name="T2" fmla="*/ 8 w 117"/>
                <a:gd name="T3" fmla="*/ 42 h 77"/>
                <a:gd name="T4" fmla="*/ 97 w 117"/>
                <a:gd name="T5" fmla="*/ 8 h 77"/>
                <a:gd name="T6" fmla="*/ 110 w 117"/>
                <a:gd name="T7" fmla="*/ 51 h 77"/>
                <a:gd name="T8" fmla="*/ 16 w 117"/>
                <a:gd name="T9" fmla="*/ 69 h 77"/>
                <a:gd name="T10" fmla="*/ 101 w 117"/>
                <a:gd name="T11" fmla="*/ 0 h 77"/>
                <a:gd name="T12" fmla="*/ 0 w 117"/>
                <a:gd name="T13" fmla="*/ 38 h 77"/>
                <a:gd name="T14" fmla="*/ 12 w 117"/>
                <a:gd name="T15" fmla="*/ 77 h 77"/>
                <a:gd name="T16" fmla="*/ 117 w 117"/>
                <a:gd name="T17" fmla="*/ 55 h 77"/>
                <a:gd name="T18" fmla="*/ 101 w 117"/>
                <a:gd name="T1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77">
                  <a:moveTo>
                    <a:pt x="16" y="69"/>
                  </a:moveTo>
                  <a:cubicBezTo>
                    <a:pt x="14" y="60"/>
                    <a:pt x="11" y="51"/>
                    <a:pt x="8" y="42"/>
                  </a:cubicBezTo>
                  <a:cubicBezTo>
                    <a:pt x="97" y="8"/>
                    <a:pt x="97" y="8"/>
                    <a:pt x="97" y="8"/>
                  </a:cubicBezTo>
                  <a:cubicBezTo>
                    <a:pt x="102" y="22"/>
                    <a:pt x="106" y="36"/>
                    <a:pt x="110" y="51"/>
                  </a:cubicBezTo>
                  <a:cubicBezTo>
                    <a:pt x="16" y="69"/>
                    <a:pt x="16" y="69"/>
                    <a:pt x="16" y="69"/>
                  </a:cubicBezTo>
                  <a:moveTo>
                    <a:pt x="101" y="0"/>
                  </a:moveTo>
                  <a:cubicBezTo>
                    <a:pt x="0" y="38"/>
                    <a:pt x="0" y="38"/>
                    <a:pt x="0" y="38"/>
                  </a:cubicBezTo>
                  <a:cubicBezTo>
                    <a:pt x="5" y="51"/>
                    <a:pt x="9" y="64"/>
                    <a:pt x="12" y="77"/>
                  </a:cubicBezTo>
                  <a:cubicBezTo>
                    <a:pt x="117" y="55"/>
                    <a:pt x="117" y="55"/>
                    <a:pt x="117" y="55"/>
                  </a:cubicBezTo>
                  <a:cubicBezTo>
                    <a:pt x="113" y="37"/>
                    <a:pt x="108" y="18"/>
                    <a:pt x="10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Freeform 73"/>
            <p:cNvSpPr>
              <a:spLocks noEditPoints="1"/>
            </p:cNvSpPr>
            <p:nvPr/>
          </p:nvSpPr>
          <p:spPr bwMode="auto">
            <a:xfrm>
              <a:off x="4412034" y="3070292"/>
              <a:ext cx="584441" cy="303180"/>
            </a:xfrm>
            <a:custGeom>
              <a:avLst/>
              <a:gdLst>
                <a:gd name="T0" fmla="*/ 105 w 111"/>
                <a:gd name="T1" fmla="*/ 52 h 58"/>
                <a:gd name="T2" fmla="*/ 9 w 111"/>
                <a:gd name="T3" fmla="*/ 51 h 58"/>
                <a:gd name="T4" fmla="*/ 7 w 111"/>
                <a:gd name="T5" fmla="*/ 22 h 58"/>
                <a:gd name="T6" fmla="*/ 101 w 111"/>
                <a:gd name="T7" fmla="*/ 7 h 58"/>
                <a:gd name="T8" fmla="*/ 105 w 111"/>
                <a:gd name="T9" fmla="*/ 52 h 58"/>
                <a:gd name="T10" fmla="*/ 106 w 111"/>
                <a:gd name="T11" fmla="*/ 0 h 58"/>
                <a:gd name="T12" fmla="*/ 0 w 111"/>
                <a:gd name="T13" fmla="*/ 17 h 58"/>
                <a:gd name="T14" fmla="*/ 3 w 111"/>
                <a:gd name="T15" fmla="*/ 57 h 58"/>
                <a:gd name="T16" fmla="*/ 111 w 111"/>
                <a:gd name="T17" fmla="*/ 58 h 58"/>
                <a:gd name="T18" fmla="*/ 106 w 111"/>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58">
                  <a:moveTo>
                    <a:pt x="105" y="52"/>
                  </a:moveTo>
                  <a:cubicBezTo>
                    <a:pt x="9" y="51"/>
                    <a:pt x="9" y="51"/>
                    <a:pt x="9" y="51"/>
                  </a:cubicBezTo>
                  <a:cubicBezTo>
                    <a:pt x="9" y="41"/>
                    <a:pt x="8" y="32"/>
                    <a:pt x="7" y="22"/>
                  </a:cubicBezTo>
                  <a:cubicBezTo>
                    <a:pt x="101" y="7"/>
                    <a:pt x="101" y="7"/>
                    <a:pt x="101" y="7"/>
                  </a:cubicBezTo>
                  <a:cubicBezTo>
                    <a:pt x="103" y="22"/>
                    <a:pt x="104" y="37"/>
                    <a:pt x="105" y="52"/>
                  </a:cubicBezTo>
                  <a:moveTo>
                    <a:pt x="106" y="0"/>
                  </a:moveTo>
                  <a:cubicBezTo>
                    <a:pt x="0" y="17"/>
                    <a:pt x="0" y="17"/>
                    <a:pt x="0" y="17"/>
                  </a:cubicBezTo>
                  <a:cubicBezTo>
                    <a:pt x="2" y="30"/>
                    <a:pt x="3" y="44"/>
                    <a:pt x="3" y="57"/>
                  </a:cubicBezTo>
                  <a:cubicBezTo>
                    <a:pt x="111" y="58"/>
                    <a:pt x="111" y="58"/>
                    <a:pt x="111" y="58"/>
                  </a:cubicBezTo>
                  <a:cubicBezTo>
                    <a:pt x="111" y="39"/>
                    <a:pt x="109" y="20"/>
                    <a:pt x="10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Freeform 74"/>
            <p:cNvSpPr>
              <a:spLocks noEditPoints="1"/>
            </p:cNvSpPr>
            <p:nvPr/>
          </p:nvSpPr>
          <p:spPr bwMode="auto">
            <a:xfrm>
              <a:off x="4401074" y="3450178"/>
              <a:ext cx="588092" cy="328748"/>
            </a:xfrm>
            <a:custGeom>
              <a:avLst/>
              <a:gdLst>
                <a:gd name="T0" fmla="*/ 100 w 112"/>
                <a:gd name="T1" fmla="*/ 55 h 63"/>
                <a:gd name="T2" fmla="*/ 7 w 112"/>
                <a:gd name="T3" fmla="*/ 35 h 63"/>
                <a:gd name="T4" fmla="*/ 10 w 112"/>
                <a:gd name="T5" fmla="*/ 6 h 63"/>
                <a:gd name="T6" fmla="*/ 106 w 112"/>
                <a:gd name="T7" fmla="*/ 11 h 63"/>
                <a:gd name="T8" fmla="*/ 100 w 112"/>
                <a:gd name="T9" fmla="*/ 55 h 63"/>
                <a:gd name="T10" fmla="*/ 5 w 112"/>
                <a:gd name="T11" fmla="*/ 0 h 63"/>
                <a:gd name="T12" fmla="*/ 0 w 112"/>
                <a:gd name="T13" fmla="*/ 39 h 63"/>
                <a:gd name="T14" fmla="*/ 104 w 112"/>
                <a:gd name="T15" fmla="*/ 63 h 63"/>
                <a:gd name="T16" fmla="*/ 112 w 112"/>
                <a:gd name="T17" fmla="*/ 5 h 63"/>
                <a:gd name="T18" fmla="*/ 5 w 112"/>
                <a:gd name="T19"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63">
                  <a:moveTo>
                    <a:pt x="100" y="55"/>
                  </a:moveTo>
                  <a:cubicBezTo>
                    <a:pt x="7" y="35"/>
                    <a:pt x="7" y="35"/>
                    <a:pt x="7" y="35"/>
                  </a:cubicBezTo>
                  <a:cubicBezTo>
                    <a:pt x="8" y="25"/>
                    <a:pt x="10" y="16"/>
                    <a:pt x="10" y="6"/>
                  </a:cubicBezTo>
                  <a:cubicBezTo>
                    <a:pt x="106" y="11"/>
                    <a:pt x="106" y="11"/>
                    <a:pt x="106" y="11"/>
                  </a:cubicBezTo>
                  <a:cubicBezTo>
                    <a:pt x="105" y="26"/>
                    <a:pt x="103" y="41"/>
                    <a:pt x="100" y="55"/>
                  </a:cubicBezTo>
                  <a:moveTo>
                    <a:pt x="5" y="0"/>
                  </a:moveTo>
                  <a:cubicBezTo>
                    <a:pt x="4" y="13"/>
                    <a:pt x="2" y="26"/>
                    <a:pt x="0" y="39"/>
                  </a:cubicBezTo>
                  <a:cubicBezTo>
                    <a:pt x="104" y="63"/>
                    <a:pt x="104" y="63"/>
                    <a:pt x="104" y="63"/>
                  </a:cubicBezTo>
                  <a:cubicBezTo>
                    <a:pt x="108" y="44"/>
                    <a:pt x="111" y="25"/>
                    <a:pt x="112" y="5"/>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75"/>
            <p:cNvSpPr>
              <a:spLocks noEditPoints="1"/>
            </p:cNvSpPr>
            <p:nvPr/>
          </p:nvSpPr>
          <p:spPr bwMode="auto">
            <a:xfrm>
              <a:off x="4313408" y="3731439"/>
              <a:ext cx="613663" cy="431025"/>
            </a:xfrm>
            <a:custGeom>
              <a:avLst/>
              <a:gdLst>
                <a:gd name="T0" fmla="*/ 94 w 117"/>
                <a:gd name="T1" fmla="*/ 74 h 82"/>
                <a:gd name="T2" fmla="*/ 8 w 117"/>
                <a:gd name="T3" fmla="*/ 34 h 82"/>
                <a:gd name="T4" fmla="*/ 17 w 117"/>
                <a:gd name="T5" fmla="*/ 7 h 82"/>
                <a:gd name="T6" fmla="*/ 109 w 117"/>
                <a:gd name="T7" fmla="*/ 32 h 82"/>
                <a:gd name="T8" fmla="*/ 94 w 117"/>
                <a:gd name="T9" fmla="*/ 74 h 82"/>
                <a:gd name="T10" fmla="*/ 13 w 117"/>
                <a:gd name="T11" fmla="*/ 0 h 82"/>
                <a:gd name="T12" fmla="*/ 0 w 117"/>
                <a:gd name="T13" fmla="*/ 37 h 82"/>
                <a:gd name="T14" fmla="*/ 97 w 117"/>
                <a:gd name="T15" fmla="*/ 82 h 82"/>
                <a:gd name="T16" fmla="*/ 117 w 117"/>
                <a:gd name="T17" fmla="*/ 27 h 82"/>
                <a:gd name="T18" fmla="*/ 13 w 117"/>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82">
                  <a:moveTo>
                    <a:pt x="94" y="74"/>
                  </a:moveTo>
                  <a:cubicBezTo>
                    <a:pt x="8" y="34"/>
                    <a:pt x="8" y="34"/>
                    <a:pt x="8" y="34"/>
                  </a:cubicBezTo>
                  <a:cubicBezTo>
                    <a:pt x="11" y="25"/>
                    <a:pt x="14" y="16"/>
                    <a:pt x="17" y="7"/>
                  </a:cubicBezTo>
                  <a:cubicBezTo>
                    <a:pt x="109" y="32"/>
                    <a:pt x="109" y="32"/>
                    <a:pt x="109" y="32"/>
                  </a:cubicBezTo>
                  <a:cubicBezTo>
                    <a:pt x="105" y="46"/>
                    <a:pt x="100" y="60"/>
                    <a:pt x="94" y="74"/>
                  </a:cubicBezTo>
                  <a:moveTo>
                    <a:pt x="13" y="0"/>
                  </a:moveTo>
                  <a:cubicBezTo>
                    <a:pt x="9" y="13"/>
                    <a:pt x="5" y="25"/>
                    <a:pt x="0" y="37"/>
                  </a:cubicBezTo>
                  <a:cubicBezTo>
                    <a:pt x="97" y="82"/>
                    <a:pt x="97" y="82"/>
                    <a:pt x="97" y="82"/>
                  </a:cubicBezTo>
                  <a:cubicBezTo>
                    <a:pt x="105" y="65"/>
                    <a:pt x="112" y="46"/>
                    <a:pt x="117" y="27"/>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Freeform 76"/>
            <p:cNvSpPr>
              <a:spLocks noEditPoints="1"/>
            </p:cNvSpPr>
            <p:nvPr/>
          </p:nvSpPr>
          <p:spPr bwMode="auto">
            <a:xfrm>
              <a:off x="4163646" y="3994438"/>
              <a:ext cx="617314" cy="515040"/>
            </a:xfrm>
            <a:custGeom>
              <a:avLst/>
              <a:gdLst>
                <a:gd name="T0" fmla="*/ 85 w 117"/>
                <a:gd name="T1" fmla="*/ 90 h 98"/>
                <a:gd name="T2" fmla="*/ 9 w 117"/>
                <a:gd name="T3" fmla="*/ 33 h 98"/>
                <a:gd name="T4" fmla="*/ 24 w 117"/>
                <a:gd name="T5" fmla="*/ 9 h 98"/>
                <a:gd name="T6" fmla="*/ 109 w 117"/>
                <a:gd name="T7" fmla="*/ 52 h 98"/>
                <a:gd name="T8" fmla="*/ 85 w 117"/>
                <a:gd name="T9" fmla="*/ 90 h 98"/>
                <a:gd name="T10" fmla="*/ 21 w 117"/>
                <a:gd name="T11" fmla="*/ 0 h 98"/>
                <a:gd name="T12" fmla="*/ 0 w 117"/>
                <a:gd name="T13" fmla="*/ 34 h 98"/>
                <a:gd name="T14" fmla="*/ 87 w 117"/>
                <a:gd name="T15" fmla="*/ 98 h 98"/>
                <a:gd name="T16" fmla="*/ 117 w 117"/>
                <a:gd name="T17" fmla="*/ 49 h 98"/>
                <a:gd name="T18" fmla="*/ 21 w 117"/>
                <a:gd name="T1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98">
                  <a:moveTo>
                    <a:pt x="85" y="90"/>
                  </a:moveTo>
                  <a:cubicBezTo>
                    <a:pt x="9" y="33"/>
                    <a:pt x="9" y="33"/>
                    <a:pt x="9" y="33"/>
                  </a:cubicBezTo>
                  <a:cubicBezTo>
                    <a:pt x="14" y="25"/>
                    <a:pt x="19" y="17"/>
                    <a:pt x="24" y="9"/>
                  </a:cubicBezTo>
                  <a:cubicBezTo>
                    <a:pt x="109" y="52"/>
                    <a:pt x="109" y="52"/>
                    <a:pt x="109" y="52"/>
                  </a:cubicBezTo>
                  <a:cubicBezTo>
                    <a:pt x="102" y="65"/>
                    <a:pt x="94" y="78"/>
                    <a:pt x="85" y="90"/>
                  </a:cubicBezTo>
                  <a:moveTo>
                    <a:pt x="21" y="0"/>
                  </a:moveTo>
                  <a:cubicBezTo>
                    <a:pt x="15" y="12"/>
                    <a:pt x="8" y="24"/>
                    <a:pt x="0" y="34"/>
                  </a:cubicBezTo>
                  <a:cubicBezTo>
                    <a:pt x="87" y="98"/>
                    <a:pt x="87" y="98"/>
                    <a:pt x="87" y="98"/>
                  </a:cubicBezTo>
                  <a:cubicBezTo>
                    <a:pt x="98" y="83"/>
                    <a:pt x="108" y="67"/>
                    <a:pt x="117" y="49"/>
                  </a:cubicBezTo>
                  <a:cubicBezTo>
                    <a:pt x="21" y="0"/>
                    <a:pt x="21" y="0"/>
                    <a:pt x="2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Freeform 77"/>
            <p:cNvSpPr>
              <a:spLocks noEditPoints="1"/>
            </p:cNvSpPr>
            <p:nvPr/>
          </p:nvSpPr>
          <p:spPr bwMode="auto">
            <a:xfrm>
              <a:off x="3977355" y="4239173"/>
              <a:ext cx="580787" cy="577135"/>
            </a:xfrm>
            <a:custGeom>
              <a:avLst/>
              <a:gdLst>
                <a:gd name="T0" fmla="*/ 71 w 111"/>
                <a:gd name="T1" fmla="*/ 101 h 110"/>
                <a:gd name="T2" fmla="*/ 8 w 111"/>
                <a:gd name="T3" fmla="*/ 29 h 110"/>
                <a:gd name="T4" fmla="*/ 28 w 111"/>
                <a:gd name="T5" fmla="*/ 9 h 110"/>
                <a:gd name="T6" fmla="*/ 102 w 111"/>
                <a:gd name="T7" fmla="*/ 69 h 110"/>
                <a:gd name="T8" fmla="*/ 71 w 111"/>
                <a:gd name="T9" fmla="*/ 101 h 110"/>
                <a:gd name="T10" fmla="*/ 27 w 111"/>
                <a:gd name="T11" fmla="*/ 0 h 110"/>
                <a:gd name="T12" fmla="*/ 0 w 111"/>
                <a:gd name="T13" fmla="*/ 29 h 110"/>
                <a:gd name="T14" fmla="*/ 71 w 111"/>
                <a:gd name="T15" fmla="*/ 110 h 110"/>
                <a:gd name="T16" fmla="*/ 111 w 111"/>
                <a:gd name="T17" fmla="*/ 68 h 110"/>
                <a:gd name="T18" fmla="*/ 27 w 111"/>
                <a:gd name="T1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10">
                  <a:moveTo>
                    <a:pt x="71" y="101"/>
                  </a:moveTo>
                  <a:cubicBezTo>
                    <a:pt x="8" y="29"/>
                    <a:pt x="8" y="29"/>
                    <a:pt x="8" y="29"/>
                  </a:cubicBezTo>
                  <a:cubicBezTo>
                    <a:pt x="15" y="23"/>
                    <a:pt x="22" y="16"/>
                    <a:pt x="28" y="9"/>
                  </a:cubicBezTo>
                  <a:cubicBezTo>
                    <a:pt x="102" y="69"/>
                    <a:pt x="102" y="69"/>
                    <a:pt x="102" y="69"/>
                  </a:cubicBezTo>
                  <a:cubicBezTo>
                    <a:pt x="92" y="80"/>
                    <a:pt x="82" y="91"/>
                    <a:pt x="71" y="101"/>
                  </a:cubicBezTo>
                  <a:moveTo>
                    <a:pt x="27" y="0"/>
                  </a:moveTo>
                  <a:cubicBezTo>
                    <a:pt x="19" y="11"/>
                    <a:pt x="9" y="20"/>
                    <a:pt x="0" y="29"/>
                  </a:cubicBezTo>
                  <a:cubicBezTo>
                    <a:pt x="71" y="110"/>
                    <a:pt x="71" y="110"/>
                    <a:pt x="71" y="110"/>
                  </a:cubicBezTo>
                  <a:cubicBezTo>
                    <a:pt x="85" y="97"/>
                    <a:pt x="98" y="83"/>
                    <a:pt x="111" y="68"/>
                  </a:cubicBezTo>
                  <a:cubicBezTo>
                    <a:pt x="27" y="0"/>
                    <a:pt x="27" y="0"/>
                    <a:pt x="2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Freeform 78"/>
            <p:cNvSpPr>
              <a:spLocks noEditPoints="1"/>
            </p:cNvSpPr>
            <p:nvPr/>
          </p:nvSpPr>
          <p:spPr bwMode="auto">
            <a:xfrm>
              <a:off x="3739927" y="4436422"/>
              <a:ext cx="529648" cy="617317"/>
            </a:xfrm>
            <a:custGeom>
              <a:avLst/>
              <a:gdLst>
                <a:gd name="T0" fmla="*/ 55 w 101"/>
                <a:gd name="T1" fmla="*/ 108 h 117"/>
                <a:gd name="T2" fmla="*/ 9 w 101"/>
                <a:gd name="T3" fmla="*/ 25 h 117"/>
                <a:gd name="T4" fmla="*/ 32 w 101"/>
                <a:gd name="T5" fmla="*/ 9 h 117"/>
                <a:gd name="T6" fmla="*/ 92 w 101"/>
                <a:gd name="T7" fmla="*/ 83 h 117"/>
                <a:gd name="T8" fmla="*/ 55 w 101"/>
                <a:gd name="T9" fmla="*/ 108 h 117"/>
                <a:gd name="T10" fmla="*/ 33 w 101"/>
                <a:gd name="T11" fmla="*/ 0 h 117"/>
                <a:gd name="T12" fmla="*/ 0 w 101"/>
                <a:gd name="T13" fmla="*/ 23 h 117"/>
                <a:gd name="T14" fmla="*/ 53 w 101"/>
                <a:gd name="T15" fmla="*/ 117 h 117"/>
                <a:gd name="T16" fmla="*/ 101 w 101"/>
                <a:gd name="T17" fmla="*/ 84 h 117"/>
                <a:gd name="T18" fmla="*/ 33 w 101"/>
                <a:gd name="T19"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17">
                  <a:moveTo>
                    <a:pt x="55" y="108"/>
                  </a:moveTo>
                  <a:cubicBezTo>
                    <a:pt x="9" y="25"/>
                    <a:pt x="9" y="25"/>
                    <a:pt x="9" y="25"/>
                  </a:cubicBezTo>
                  <a:cubicBezTo>
                    <a:pt x="17" y="20"/>
                    <a:pt x="25" y="15"/>
                    <a:pt x="32" y="9"/>
                  </a:cubicBezTo>
                  <a:cubicBezTo>
                    <a:pt x="92" y="83"/>
                    <a:pt x="92" y="83"/>
                    <a:pt x="92" y="83"/>
                  </a:cubicBezTo>
                  <a:cubicBezTo>
                    <a:pt x="80" y="92"/>
                    <a:pt x="68" y="101"/>
                    <a:pt x="55" y="108"/>
                  </a:cubicBezTo>
                  <a:moveTo>
                    <a:pt x="33" y="0"/>
                  </a:moveTo>
                  <a:cubicBezTo>
                    <a:pt x="23" y="9"/>
                    <a:pt x="12" y="16"/>
                    <a:pt x="0" y="23"/>
                  </a:cubicBezTo>
                  <a:cubicBezTo>
                    <a:pt x="53" y="117"/>
                    <a:pt x="53" y="117"/>
                    <a:pt x="53" y="117"/>
                  </a:cubicBezTo>
                  <a:cubicBezTo>
                    <a:pt x="70" y="107"/>
                    <a:pt x="86" y="96"/>
                    <a:pt x="101" y="84"/>
                  </a:cubicBezTo>
                  <a:cubicBezTo>
                    <a:pt x="33" y="0"/>
                    <a:pt x="33" y="0"/>
                    <a:pt x="3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Freeform 79"/>
            <p:cNvSpPr>
              <a:spLocks noEditPoints="1"/>
            </p:cNvSpPr>
            <p:nvPr/>
          </p:nvSpPr>
          <p:spPr bwMode="auto">
            <a:xfrm>
              <a:off x="3476928" y="4593489"/>
              <a:ext cx="452942" cy="620968"/>
            </a:xfrm>
            <a:custGeom>
              <a:avLst/>
              <a:gdLst>
                <a:gd name="T0" fmla="*/ 36 w 86"/>
                <a:gd name="T1" fmla="*/ 110 h 118"/>
                <a:gd name="T2" fmla="*/ 8 w 86"/>
                <a:gd name="T3" fmla="*/ 19 h 118"/>
                <a:gd name="T4" fmla="*/ 35 w 86"/>
                <a:gd name="T5" fmla="*/ 8 h 118"/>
                <a:gd name="T6" fmla="*/ 78 w 86"/>
                <a:gd name="T7" fmla="*/ 93 h 118"/>
                <a:gd name="T8" fmla="*/ 36 w 86"/>
                <a:gd name="T9" fmla="*/ 110 h 118"/>
                <a:gd name="T10" fmla="*/ 37 w 86"/>
                <a:gd name="T11" fmla="*/ 0 h 118"/>
                <a:gd name="T12" fmla="*/ 0 w 86"/>
                <a:gd name="T13" fmla="*/ 15 h 118"/>
                <a:gd name="T14" fmla="*/ 33 w 86"/>
                <a:gd name="T15" fmla="*/ 118 h 118"/>
                <a:gd name="T16" fmla="*/ 86 w 86"/>
                <a:gd name="T17" fmla="*/ 96 h 118"/>
                <a:gd name="T18" fmla="*/ 37 w 86"/>
                <a:gd name="T1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18">
                  <a:moveTo>
                    <a:pt x="36" y="110"/>
                  </a:moveTo>
                  <a:cubicBezTo>
                    <a:pt x="8" y="19"/>
                    <a:pt x="8" y="19"/>
                    <a:pt x="8" y="19"/>
                  </a:cubicBezTo>
                  <a:cubicBezTo>
                    <a:pt x="17" y="16"/>
                    <a:pt x="26" y="12"/>
                    <a:pt x="35" y="8"/>
                  </a:cubicBezTo>
                  <a:cubicBezTo>
                    <a:pt x="78" y="93"/>
                    <a:pt x="78" y="93"/>
                    <a:pt x="78" y="93"/>
                  </a:cubicBezTo>
                  <a:cubicBezTo>
                    <a:pt x="64" y="100"/>
                    <a:pt x="50" y="105"/>
                    <a:pt x="36" y="110"/>
                  </a:cubicBezTo>
                  <a:moveTo>
                    <a:pt x="37" y="0"/>
                  </a:moveTo>
                  <a:cubicBezTo>
                    <a:pt x="25" y="6"/>
                    <a:pt x="13" y="11"/>
                    <a:pt x="0" y="15"/>
                  </a:cubicBezTo>
                  <a:cubicBezTo>
                    <a:pt x="33" y="118"/>
                    <a:pt x="33" y="118"/>
                    <a:pt x="33" y="118"/>
                  </a:cubicBezTo>
                  <a:cubicBezTo>
                    <a:pt x="51" y="112"/>
                    <a:pt x="68" y="105"/>
                    <a:pt x="86" y="96"/>
                  </a:cubicBezTo>
                  <a:cubicBezTo>
                    <a:pt x="37" y="0"/>
                    <a:pt x="37" y="0"/>
                    <a:pt x="3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Freeform 80"/>
            <p:cNvSpPr>
              <a:spLocks noEditPoints="1"/>
            </p:cNvSpPr>
            <p:nvPr/>
          </p:nvSpPr>
          <p:spPr bwMode="auto">
            <a:xfrm>
              <a:off x="3199319" y="4695766"/>
              <a:ext cx="350664" cy="599052"/>
            </a:xfrm>
            <a:custGeom>
              <a:avLst/>
              <a:gdLst>
                <a:gd name="T0" fmla="*/ 15 w 67"/>
                <a:gd name="T1" fmla="*/ 108 h 114"/>
                <a:gd name="T2" fmla="*/ 7 w 67"/>
                <a:gd name="T3" fmla="*/ 13 h 114"/>
                <a:gd name="T4" fmla="*/ 35 w 67"/>
                <a:gd name="T5" fmla="*/ 7 h 114"/>
                <a:gd name="T6" fmla="*/ 59 w 67"/>
                <a:gd name="T7" fmla="*/ 100 h 114"/>
                <a:gd name="T8" fmla="*/ 15 w 67"/>
                <a:gd name="T9" fmla="*/ 108 h 114"/>
                <a:gd name="T10" fmla="*/ 39 w 67"/>
                <a:gd name="T11" fmla="*/ 0 h 114"/>
                <a:gd name="T12" fmla="*/ 0 w 67"/>
                <a:gd name="T13" fmla="*/ 7 h 114"/>
                <a:gd name="T14" fmla="*/ 10 w 67"/>
                <a:gd name="T15" fmla="*/ 114 h 114"/>
                <a:gd name="T16" fmla="*/ 67 w 67"/>
                <a:gd name="T17" fmla="*/ 104 h 114"/>
                <a:gd name="T18" fmla="*/ 39 w 67"/>
                <a:gd name="T19"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114">
                  <a:moveTo>
                    <a:pt x="15" y="108"/>
                  </a:moveTo>
                  <a:cubicBezTo>
                    <a:pt x="7" y="13"/>
                    <a:pt x="7" y="13"/>
                    <a:pt x="7" y="13"/>
                  </a:cubicBezTo>
                  <a:cubicBezTo>
                    <a:pt x="16" y="11"/>
                    <a:pt x="26" y="10"/>
                    <a:pt x="35" y="7"/>
                  </a:cubicBezTo>
                  <a:cubicBezTo>
                    <a:pt x="59" y="100"/>
                    <a:pt x="59" y="100"/>
                    <a:pt x="59" y="100"/>
                  </a:cubicBezTo>
                  <a:cubicBezTo>
                    <a:pt x="45" y="103"/>
                    <a:pt x="30" y="106"/>
                    <a:pt x="15" y="108"/>
                  </a:cubicBezTo>
                  <a:moveTo>
                    <a:pt x="39" y="0"/>
                  </a:moveTo>
                  <a:cubicBezTo>
                    <a:pt x="26" y="4"/>
                    <a:pt x="13" y="6"/>
                    <a:pt x="0" y="7"/>
                  </a:cubicBezTo>
                  <a:cubicBezTo>
                    <a:pt x="10" y="114"/>
                    <a:pt x="10" y="114"/>
                    <a:pt x="10" y="114"/>
                  </a:cubicBezTo>
                  <a:cubicBezTo>
                    <a:pt x="29" y="112"/>
                    <a:pt x="48" y="109"/>
                    <a:pt x="67" y="104"/>
                  </a:cubicBezTo>
                  <a:cubicBezTo>
                    <a:pt x="39" y="0"/>
                    <a:pt x="39" y="0"/>
                    <a:pt x="39"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Freeform 81"/>
            <p:cNvSpPr>
              <a:spLocks noEditPoints="1"/>
            </p:cNvSpPr>
            <p:nvPr/>
          </p:nvSpPr>
          <p:spPr bwMode="auto">
            <a:xfrm>
              <a:off x="2845001" y="4732294"/>
              <a:ext cx="306831" cy="573484"/>
            </a:xfrm>
            <a:custGeom>
              <a:avLst/>
              <a:gdLst>
                <a:gd name="T0" fmla="*/ 40 w 58"/>
                <a:gd name="T1" fmla="*/ 103 h 109"/>
                <a:gd name="T2" fmla="*/ 7 w 58"/>
                <a:gd name="T3" fmla="*/ 102 h 109"/>
                <a:gd name="T4" fmla="*/ 18 w 58"/>
                <a:gd name="T5" fmla="*/ 7 h 109"/>
                <a:gd name="T6" fmla="*/ 40 w 58"/>
                <a:gd name="T7" fmla="*/ 8 h 109"/>
                <a:gd name="T8" fmla="*/ 47 w 58"/>
                <a:gd name="T9" fmla="*/ 8 h 109"/>
                <a:gd name="T10" fmla="*/ 51 w 58"/>
                <a:gd name="T11" fmla="*/ 103 h 109"/>
                <a:gd name="T12" fmla="*/ 40 w 58"/>
                <a:gd name="T13" fmla="*/ 103 h 109"/>
                <a:gd name="T14" fmla="*/ 12 w 58"/>
                <a:gd name="T15" fmla="*/ 0 h 109"/>
                <a:gd name="T16" fmla="*/ 0 w 58"/>
                <a:gd name="T17" fmla="*/ 107 h 109"/>
                <a:gd name="T18" fmla="*/ 40 w 58"/>
                <a:gd name="T19" fmla="*/ 109 h 109"/>
                <a:gd name="T20" fmla="*/ 58 w 58"/>
                <a:gd name="T21" fmla="*/ 109 h 109"/>
                <a:gd name="T22" fmla="*/ 52 w 58"/>
                <a:gd name="T23" fmla="*/ 1 h 109"/>
                <a:gd name="T24" fmla="*/ 40 w 58"/>
                <a:gd name="T25" fmla="*/ 2 h 109"/>
                <a:gd name="T26" fmla="*/ 12 w 58"/>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109">
                  <a:moveTo>
                    <a:pt x="40" y="103"/>
                  </a:moveTo>
                  <a:cubicBezTo>
                    <a:pt x="29" y="103"/>
                    <a:pt x="18" y="103"/>
                    <a:pt x="7" y="102"/>
                  </a:cubicBezTo>
                  <a:cubicBezTo>
                    <a:pt x="18" y="7"/>
                    <a:pt x="18" y="7"/>
                    <a:pt x="18" y="7"/>
                  </a:cubicBezTo>
                  <a:cubicBezTo>
                    <a:pt x="25" y="7"/>
                    <a:pt x="33" y="8"/>
                    <a:pt x="40" y="8"/>
                  </a:cubicBezTo>
                  <a:cubicBezTo>
                    <a:pt x="42" y="8"/>
                    <a:pt x="44" y="8"/>
                    <a:pt x="47" y="8"/>
                  </a:cubicBezTo>
                  <a:cubicBezTo>
                    <a:pt x="51" y="103"/>
                    <a:pt x="51" y="103"/>
                    <a:pt x="51" y="103"/>
                  </a:cubicBezTo>
                  <a:cubicBezTo>
                    <a:pt x="48" y="103"/>
                    <a:pt x="44" y="103"/>
                    <a:pt x="40" y="103"/>
                  </a:cubicBezTo>
                  <a:moveTo>
                    <a:pt x="12" y="0"/>
                  </a:moveTo>
                  <a:cubicBezTo>
                    <a:pt x="0" y="107"/>
                    <a:pt x="0" y="107"/>
                    <a:pt x="0" y="107"/>
                  </a:cubicBezTo>
                  <a:cubicBezTo>
                    <a:pt x="13" y="108"/>
                    <a:pt x="27" y="109"/>
                    <a:pt x="40" y="109"/>
                  </a:cubicBezTo>
                  <a:cubicBezTo>
                    <a:pt x="46" y="109"/>
                    <a:pt x="52" y="109"/>
                    <a:pt x="58" y="109"/>
                  </a:cubicBezTo>
                  <a:cubicBezTo>
                    <a:pt x="52" y="1"/>
                    <a:pt x="52" y="1"/>
                    <a:pt x="52" y="1"/>
                  </a:cubicBezTo>
                  <a:cubicBezTo>
                    <a:pt x="48" y="2"/>
                    <a:pt x="44" y="2"/>
                    <a:pt x="40" y="2"/>
                  </a:cubicBezTo>
                  <a:cubicBezTo>
                    <a:pt x="31" y="2"/>
                    <a:pt x="21" y="1"/>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Freeform 82"/>
            <p:cNvSpPr>
              <a:spLocks noEditPoints="1"/>
            </p:cNvSpPr>
            <p:nvPr/>
          </p:nvSpPr>
          <p:spPr bwMode="auto">
            <a:xfrm>
              <a:off x="2450503" y="4673850"/>
              <a:ext cx="383538" cy="606357"/>
            </a:xfrm>
            <a:custGeom>
              <a:avLst/>
              <a:gdLst>
                <a:gd name="T0" fmla="*/ 51 w 73"/>
                <a:gd name="T1" fmla="*/ 108 h 115"/>
                <a:gd name="T2" fmla="*/ 7 w 73"/>
                <a:gd name="T3" fmla="*/ 98 h 115"/>
                <a:gd name="T4" fmla="*/ 38 w 73"/>
                <a:gd name="T5" fmla="*/ 7 h 115"/>
                <a:gd name="T6" fmla="*/ 66 w 73"/>
                <a:gd name="T7" fmla="*/ 14 h 115"/>
                <a:gd name="T8" fmla="*/ 51 w 73"/>
                <a:gd name="T9" fmla="*/ 108 h 115"/>
                <a:gd name="T10" fmla="*/ 34 w 73"/>
                <a:gd name="T11" fmla="*/ 0 h 115"/>
                <a:gd name="T12" fmla="*/ 0 w 73"/>
                <a:gd name="T13" fmla="*/ 101 h 115"/>
                <a:gd name="T14" fmla="*/ 56 w 73"/>
                <a:gd name="T15" fmla="*/ 115 h 115"/>
                <a:gd name="T16" fmla="*/ 73 w 73"/>
                <a:gd name="T17" fmla="*/ 9 h 115"/>
                <a:gd name="T18" fmla="*/ 34 w 73"/>
                <a:gd name="T19"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15">
                  <a:moveTo>
                    <a:pt x="51" y="108"/>
                  </a:moveTo>
                  <a:cubicBezTo>
                    <a:pt x="36" y="106"/>
                    <a:pt x="21" y="102"/>
                    <a:pt x="7" y="98"/>
                  </a:cubicBezTo>
                  <a:cubicBezTo>
                    <a:pt x="38" y="7"/>
                    <a:pt x="38" y="7"/>
                    <a:pt x="38" y="7"/>
                  </a:cubicBezTo>
                  <a:cubicBezTo>
                    <a:pt x="47" y="10"/>
                    <a:pt x="56" y="12"/>
                    <a:pt x="66" y="14"/>
                  </a:cubicBezTo>
                  <a:cubicBezTo>
                    <a:pt x="51" y="108"/>
                    <a:pt x="51" y="108"/>
                    <a:pt x="51" y="108"/>
                  </a:cubicBezTo>
                  <a:moveTo>
                    <a:pt x="34" y="0"/>
                  </a:moveTo>
                  <a:cubicBezTo>
                    <a:pt x="0" y="101"/>
                    <a:pt x="0" y="101"/>
                    <a:pt x="0" y="101"/>
                  </a:cubicBezTo>
                  <a:cubicBezTo>
                    <a:pt x="18" y="107"/>
                    <a:pt x="36" y="112"/>
                    <a:pt x="56" y="115"/>
                  </a:cubicBezTo>
                  <a:cubicBezTo>
                    <a:pt x="73" y="9"/>
                    <a:pt x="73" y="9"/>
                    <a:pt x="73" y="9"/>
                  </a:cubicBezTo>
                  <a:cubicBezTo>
                    <a:pt x="59" y="7"/>
                    <a:pt x="46" y="4"/>
                    <a:pt x="3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Freeform 83"/>
            <p:cNvSpPr>
              <a:spLocks noEditPoints="1"/>
            </p:cNvSpPr>
            <p:nvPr/>
          </p:nvSpPr>
          <p:spPr bwMode="auto">
            <a:xfrm>
              <a:off x="2077922" y="4553310"/>
              <a:ext cx="478510" cy="620968"/>
            </a:xfrm>
            <a:custGeom>
              <a:avLst/>
              <a:gdLst>
                <a:gd name="T0" fmla="*/ 49 w 91"/>
                <a:gd name="T1" fmla="*/ 110 h 118"/>
                <a:gd name="T2" fmla="*/ 9 w 91"/>
                <a:gd name="T3" fmla="*/ 91 h 118"/>
                <a:gd name="T4" fmla="*/ 57 w 91"/>
                <a:gd name="T5" fmla="*/ 8 h 118"/>
                <a:gd name="T6" fmla="*/ 83 w 91"/>
                <a:gd name="T7" fmla="*/ 21 h 118"/>
                <a:gd name="T8" fmla="*/ 49 w 91"/>
                <a:gd name="T9" fmla="*/ 110 h 118"/>
                <a:gd name="T10" fmla="*/ 55 w 91"/>
                <a:gd name="T11" fmla="*/ 0 h 118"/>
                <a:gd name="T12" fmla="*/ 0 w 91"/>
                <a:gd name="T13" fmla="*/ 93 h 118"/>
                <a:gd name="T14" fmla="*/ 52 w 91"/>
                <a:gd name="T15" fmla="*/ 118 h 118"/>
                <a:gd name="T16" fmla="*/ 91 w 91"/>
                <a:gd name="T17" fmla="*/ 18 h 118"/>
                <a:gd name="T18" fmla="*/ 55 w 91"/>
                <a:gd name="T1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118">
                  <a:moveTo>
                    <a:pt x="49" y="110"/>
                  </a:moveTo>
                  <a:cubicBezTo>
                    <a:pt x="35" y="104"/>
                    <a:pt x="22" y="98"/>
                    <a:pt x="9" y="91"/>
                  </a:cubicBezTo>
                  <a:cubicBezTo>
                    <a:pt x="57" y="8"/>
                    <a:pt x="57" y="8"/>
                    <a:pt x="57" y="8"/>
                  </a:cubicBezTo>
                  <a:cubicBezTo>
                    <a:pt x="66" y="13"/>
                    <a:pt x="74" y="17"/>
                    <a:pt x="83" y="21"/>
                  </a:cubicBezTo>
                  <a:cubicBezTo>
                    <a:pt x="49" y="110"/>
                    <a:pt x="49" y="110"/>
                    <a:pt x="49" y="110"/>
                  </a:cubicBezTo>
                  <a:moveTo>
                    <a:pt x="55" y="0"/>
                  </a:moveTo>
                  <a:cubicBezTo>
                    <a:pt x="0" y="93"/>
                    <a:pt x="0" y="93"/>
                    <a:pt x="0" y="93"/>
                  </a:cubicBezTo>
                  <a:cubicBezTo>
                    <a:pt x="17" y="102"/>
                    <a:pt x="34" y="111"/>
                    <a:pt x="52" y="118"/>
                  </a:cubicBezTo>
                  <a:cubicBezTo>
                    <a:pt x="91" y="18"/>
                    <a:pt x="91" y="18"/>
                    <a:pt x="91" y="18"/>
                  </a:cubicBezTo>
                  <a:cubicBezTo>
                    <a:pt x="79" y="13"/>
                    <a:pt x="67" y="7"/>
                    <a:pt x="5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Freeform 84"/>
            <p:cNvSpPr>
              <a:spLocks noEditPoints="1"/>
            </p:cNvSpPr>
            <p:nvPr/>
          </p:nvSpPr>
          <p:spPr bwMode="auto">
            <a:xfrm>
              <a:off x="1752828" y="4385283"/>
              <a:ext cx="551565" cy="599052"/>
            </a:xfrm>
            <a:custGeom>
              <a:avLst/>
              <a:gdLst>
                <a:gd name="T0" fmla="*/ 44 w 105"/>
                <a:gd name="T1" fmla="*/ 106 h 114"/>
                <a:gd name="T2" fmla="*/ 9 w 105"/>
                <a:gd name="T3" fmla="*/ 79 h 114"/>
                <a:gd name="T4" fmla="*/ 74 w 105"/>
                <a:gd name="T5" fmla="*/ 8 h 114"/>
                <a:gd name="T6" fmla="*/ 96 w 105"/>
                <a:gd name="T7" fmla="*/ 26 h 114"/>
                <a:gd name="T8" fmla="*/ 44 w 105"/>
                <a:gd name="T9" fmla="*/ 106 h 114"/>
                <a:gd name="T10" fmla="*/ 73 w 105"/>
                <a:gd name="T11" fmla="*/ 0 h 114"/>
                <a:gd name="T12" fmla="*/ 0 w 105"/>
                <a:gd name="T13" fmla="*/ 79 h 114"/>
                <a:gd name="T14" fmla="*/ 46 w 105"/>
                <a:gd name="T15" fmla="*/ 114 h 114"/>
                <a:gd name="T16" fmla="*/ 105 w 105"/>
                <a:gd name="T17" fmla="*/ 24 h 114"/>
                <a:gd name="T18" fmla="*/ 73 w 105"/>
                <a:gd name="T19"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114">
                  <a:moveTo>
                    <a:pt x="44" y="106"/>
                  </a:moveTo>
                  <a:cubicBezTo>
                    <a:pt x="32" y="98"/>
                    <a:pt x="20" y="88"/>
                    <a:pt x="9" y="79"/>
                  </a:cubicBezTo>
                  <a:cubicBezTo>
                    <a:pt x="74" y="8"/>
                    <a:pt x="74" y="8"/>
                    <a:pt x="74" y="8"/>
                  </a:cubicBezTo>
                  <a:cubicBezTo>
                    <a:pt x="81" y="15"/>
                    <a:pt x="88" y="21"/>
                    <a:pt x="96" y="26"/>
                  </a:cubicBezTo>
                  <a:cubicBezTo>
                    <a:pt x="44" y="106"/>
                    <a:pt x="44" y="106"/>
                    <a:pt x="44" y="106"/>
                  </a:cubicBezTo>
                  <a:moveTo>
                    <a:pt x="73" y="0"/>
                  </a:moveTo>
                  <a:cubicBezTo>
                    <a:pt x="0" y="79"/>
                    <a:pt x="0" y="79"/>
                    <a:pt x="0" y="79"/>
                  </a:cubicBezTo>
                  <a:cubicBezTo>
                    <a:pt x="14" y="92"/>
                    <a:pt x="29" y="104"/>
                    <a:pt x="46" y="114"/>
                  </a:cubicBezTo>
                  <a:cubicBezTo>
                    <a:pt x="105" y="24"/>
                    <a:pt x="105" y="24"/>
                    <a:pt x="105" y="24"/>
                  </a:cubicBezTo>
                  <a:cubicBezTo>
                    <a:pt x="93" y="17"/>
                    <a:pt x="83" y="9"/>
                    <a:pt x="7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Freeform 85"/>
            <p:cNvSpPr>
              <a:spLocks noEditPoints="1"/>
            </p:cNvSpPr>
            <p:nvPr/>
          </p:nvSpPr>
          <p:spPr bwMode="auto">
            <a:xfrm>
              <a:off x="1482524" y="4169770"/>
              <a:ext cx="595398" cy="555219"/>
            </a:xfrm>
            <a:custGeom>
              <a:avLst/>
              <a:gdLst>
                <a:gd name="T0" fmla="*/ 37 w 113"/>
                <a:gd name="T1" fmla="*/ 98 h 106"/>
                <a:gd name="T2" fmla="*/ 8 w 113"/>
                <a:gd name="T3" fmla="*/ 64 h 106"/>
                <a:gd name="T4" fmla="*/ 86 w 113"/>
                <a:gd name="T5" fmla="*/ 9 h 106"/>
                <a:gd name="T6" fmla="*/ 105 w 113"/>
                <a:gd name="T7" fmla="*/ 31 h 106"/>
                <a:gd name="T8" fmla="*/ 37 w 113"/>
                <a:gd name="T9" fmla="*/ 98 h 106"/>
                <a:gd name="T10" fmla="*/ 88 w 113"/>
                <a:gd name="T11" fmla="*/ 0 h 106"/>
                <a:gd name="T12" fmla="*/ 0 w 113"/>
                <a:gd name="T13" fmla="*/ 62 h 106"/>
                <a:gd name="T14" fmla="*/ 37 w 113"/>
                <a:gd name="T15" fmla="*/ 106 h 106"/>
                <a:gd name="T16" fmla="*/ 113 w 113"/>
                <a:gd name="T17" fmla="*/ 31 h 106"/>
                <a:gd name="T18" fmla="*/ 88 w 113"/>
                <a:gd name="T1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06">
                  <a:moveTo>
                    <a:pt x="37" y="98"/>
                  </a:moveTo>
                  <a:cubicBezTo>
                    <a:pt x="27" y="87"/>
                    <a:pt x="17" y="76"/>
                    <a:pt x="8" y="64"/>
                  </a:cubicBezTo>
                  <a:cubicBezTo>
                    <a:pt x="86" y="9"/>
                    <a:pt x="86" y="9"/>
                    <a:pt x="86" y="9"/>
                  </a:cubicBezTo>
                  <a:cubicBezTo>
                    <a:pt x="92" y="16"/>
                    <a:pt x="98" y="24"/>
                    <a:pt x="105" y="31"/>
                  </a:cubicBezTo>
                  <a:cubicBezTo>
                    <a:pt x="37" y="98"/>
                    <a:pt x="37" y="98"/>
                    <a:pt x="37" y="98"/>
                  </a:cubicBezTo>
                  <a:moveTo>
                    <a:pt x="88" y="0"/>
                  </a:moveTo>
                  <a:cubicBezTo>
                    <a:pt x="0" y="62"/>
                    <a:pt x="0" y="62"/>
                    <a:pt x="0" y="62"/>
                  </a:cubicBezTo>
                  <a:cubicBezTo>
                    <a:pt x="11" y="78"/>
                    <a:pt x="23" y="93"/>
                    <a:pt x="37" y="106"/>
                  </a:cubicBezTo>
                  <a:cubicBezTo>
                    <a:pt x="113" y="31"/>
                    <a:pt x="113" y="31"/>
                    <a:pt x="113" y="31"/>
                  </a:cubicBezTo>
                  <a:cubicBezTo>
                    <a:pt x="104" y="21"/>
                    <a:pt x="95" y="11"/>
                    <a:pt x="88"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Freeform 89"/>
            <p:cNvSpPr>
              <a:spLocks/>
            </p:cNvSpPr>
            <p:nvPr/>
          </p:nvSpPr>
          <p:spPr bwMode="auto">
            <a:xfrm>
              <a:off x="2019478" y="4122285"/>
              <a:ext cx="284915" cy="284915"/>
            </a:xfrm>
            <a:custGeom>
              <a:avLst/>
              <a:gdLst>
                <a:gd name="T0" fmla="*/ 10 w 54"/>
                <a:gd name="T1" fmla="*/ 0 h 54"/>
                <a:gd name="T2" fmla="*/ 0 w 54"/>
                <a:gd name="T3" fmla="*/ 8 h 54"/>
                <a:gd name="T4" fmla="*/ 46 w 54"/>
                <a:gd name="T5" fmla="*/ 54 h 54"/>
                <a:gd name="T6" fmla="*/ 46 w 54"/>
                <a:gd name="T7" fmla="*/ 54 h 54"/>
                <a:gd name="T8" fmla="*/ 54 w 54"/>
                <a:gd name="T9" fmla="*/ 44 h 54"/>
                <a:gd name="T10" fmla="*/ 10 w 54"/>
                <a:gd name="T11" fmla="*/ 0 h 54"/>
              </a:gdLst>
              <a:ahLst/>
              <a:cxnLst>
                <a:cxn ang="0">
                  <a:pos x="T0" y="T1"/>
                </a:cxn>
                <a:cxn ang="0">
                  <a:pos x="T2" y="T3"/>
                </a:cxn>
                <a:cxn ang="0">
                  <a:pos x="T4" y="T5"/>
                </a:cxn>
                <a:cxn ang="0">
                  <a:pos x="T6" y="T7"/>
                </a:cxn>
                <a:cxn ang="0">
                  <a:pos x="T8" y="T9"/>
                </a:cxn>
                <a:cxn ang="0">
                  <a:pos x="T10" y="T11"/>
                </a:cxn>
              </a:cxnLst>
              <a:rect l="0" t="0" r="r" b="b"/>
              <a:pathLst>
                <a:path w="54" h="54">
                  <a:moveTo>
                    <a:pt x="10" y="0"/>
                  </a:moveTo>
                  <a:cubicBezTo>
                    <a:pt x="0" y="8"/>
                    <a:pt x="0" y="8"/>
                    <a:pt x="0" y="8"/>
                  </a:cubicBezTo>
                  <a:cubicBezTo>
                    <a:pt x="13" y="25"/>
                    <a:pt x="29" y="41"/>
                    <a:pt x="46" y="54"/>
                  </a:cubicBezTo>
                  <a:cubicBezTo>
                    <a:pt x="46" y="54"/>
                    <a:pt x="46" y="54"/>
                    <a:pt x="46" y="54"/>
                  </a:cubicBezTo>
                  <a:cubicBezTo>
                    <a:pt x="54" y="44"/>
                    <a:pt x="54" y="44"/>
                    <a:pt x="54" y="44"/>
                  </a:cubicBezTo>
                  <a:cubicBezTo>
                    <a:pt x="37" y="31"/>
                    <a:pt x="23" y="16"/>
                    <a:pt x="1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6" name="Freeform 90"/>
            <p:cNvSpPr>
              <a:spLocks/>
            </p:cNvSpPr>
            <p:nvPr/>
          </p:nvSpPr>
          <p:spPr bwMode="auto">
            <a:xfrm>
              <a:off x="2556434" y="4509477"/>
              <a:ext cx="339705" cy="153416"/>
            </a:xfrm>
            <a:custGeom>
              <a:avLst/>
              <a:gdLst>
                <a:gd name="T0" fmla="*/ 5 w 65"/>
                <a:gd name="T1" fmla="*/ 0 h 29"/>
                <a:gd name="T2" fmla="*/ 0 w 65"/>
                <a:gd name="T3" fmla="*/ 12 h 29"/>
                <a:gd name="T4" fmla="*/ 63 w 65"/>
                <a:gd name="T5" fmla="*/ 29 h 29"/>
                <a:gd name="T6" fmla="*/ 65 w 65"/>
                <a:gd name="T7" fmla="*/ 16 h 29"/>
                <a:gd name="T8" fmla="*/ 5 w 65"/>
                <a:gd name="T9" fmla="*/ 0 h 29"/>
              </a:gdLst>
              <a:ahLst/>
              <a:cxnLst>
                <a:cxn ang="0">
                  <a:pos x="T0" y="T1"/>
                </a:cxn>
                <a:cxn ang="0">
                  <a:pos x="T2" y="T3"/>
                </a:cxn>
                <a:cxn ang="0">
                  <a:pos x="T4" y="T5"/>
                </a:cxn>
                <a:cxn ang="0">
                  <a:pos x="T6" y="T7"/>
                </a:cxn>
                <a:cxn ang="0">
                  <a:pos x="T8" y="T9"/>
                </a:cxn>
              </a:cxnLst>
              <a:rect l="0" t="0" r="r" b="b"/>
              <a:pathLst>
                <a:path w="65" h="29">
                  <a:moveTo>
                    <a:pt x="5" y="0"/>
                  </a:moveTo>
                  <a:cubicBezTo>
                    <a:pt x="0" y="12"/>
                    <a:pt x="0" y="12"/>
                    <a:pt x="0" y="12"/>
                  </a:cubicBezTo>
                  <a:cubicBezTo>
                    <a:pt x="20" y="21"/>
                    <a:pt x="41" y="26"/>
                    <a:pt x="63" y="29"/>
                  </a:cubicBezTo>
                  <a:cubicBezTo>
                    <a:pt x="65" y="16"/>
                    <a:pt x="65" y="16"/>
                    <a:pt x="65" y="16"/>
                  </a:cubicBezTo>
                  <a:cubicBezTo>
                    <a:pt x="44" y="14"/>
                    <a:pt x="24"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7" name="Freeform 91"/>
            <p:cNvSpPr>
              <a:spLocks/>
            </p:cNvSpPr>
            <p:nvPr/>
          </p:nvSpPr>
          <p:spPr bwMode="auto">
            <a:xfrm>
              <a:off x="1763785" y="3526885"/>
              <a:ext cx="149762" cy="343359"/>
            </a:xfrm>
            <a:custGeom>
              <a:avLst/>
              <a:gdLst>
                <a:gd name="T0" fmla="*/ 13 w 29"/>
                <a:gd name="T1" fmla="*/ 0 h 65"/>
                <a:gd name="T2" fmla="*/ 0 w 29"/>
                <a:gd name="T3" fmla="*/ 2 h 65"/>
                <a:gd name="T4" fmla="*/ 17 w 29"/>
                <a:gd name="T5" fmla="*/ 65 h 65"/>
                <a:gd name="T6" fmla="*/ 29 w 29"/>
                <a:gd name="T7" fmla="*/ 60 h 65"/>
                <a:gd name="T8" fmla="*/ 13 w 29"/>
                <a:gd name="T9" fmla="*/ 0 h 65"/>
              </a:gdLst>
              <a:ahLst/>
              <a:cxnLst>
                <a:cxn ang="0">
                  <a:pos x="T0" y="T1"/>
                </a:cxn>
                <a:cxn ang="0">
                  <a:pos x="T2" y="T3"/>
                </a:cxn>
                <a:cxn ang="0">
                  <a:pos x="T4" y="T5"/>
                </a:cxn>
                <a:cxn ang="0">
                  <a:pos x="T6" y="T7"/>
                </a:cxn>
                <a:cxn ang="0">
                  <a:pos x="T8" y="T9"/>
                </a:cxn>
              </a:cxnLst>
              <a:rect l="0" t="0" r="r" b="b"/>
              <a:pathLst>
                <a:path w="29" h="65">
                  <a:moveTo>
                    <a:pt x="13" y="0"/>
                  </a:moveTo>
                  <a:cubicBezTo>
                    <a:pt x="0" y="2"/>
                    <a:pt x="0" y="2"/>
                    <a:pt x="0" y="2"/>
                  </a:cubicBezTo>
                  <a:cubicBezTo>
                    <a:pt x="3" y="24"/>
                    <a:pt x="8" y="45"/>
                    <a:pt x="17" y="65"/>
                  </a:cubicBezTo>
                  <a:cubicBezTo>
                    <a:pt x="29" y="60"/>
                    <a:pt x="29" y="60"/>
                    <a:pt x="29" y="60"/>
                  </a:cubicBezTo>
                  <a:cubicBezTo>
                    <a:pt x="21" y="41"/>
                    <a:pt x="15" y="21"/>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8" name="Freeform 92"/>
            <p:cNvSpPr>
              <a:spLocks/>
            </p:cNvSpPr>
            <p:nvPr/>
          </p:nvSpPr>
          <p:spPr bwMode="auto">
            <a:xfrm>
              <a:off x="3217582" y="4509477"/>
              <a:ext cx="336053" cy="153416"/>
            </a:xfrm>
            <a:custGeom>
              <a:avLst/>
              <a:gdLst>
                <a:gd name="T0" fmla="*/ 59 w 64"/>
                <a:gd name="T1" fmla="*/ 0 h 29"/>
                <a:gd name="T2" fmla="*/ 0 w 64"/>
                <a:gd name="T3" fmla="*/ 16 h 29"/>
                <a:gd name="T4" fmla="*/ 2 w 64"/>
                <a:gd name="T5" fmla="*/ 29 h 29"/>
                <a:gd name="T6" fmla="*/ 64 w 64"/>
                <a:gd name="T7" fmla="*/ 13 h 29"/>
                <a:gd name="T8" fmla="*/ 59 w 64"/>
                <a:gd name="T9" fmla="*/ 0 h 29"/>
              </a:gdLst>
              <a:ahLst/>
              <a:cxnLst>
                <a:cxn ang="0">
                  <a:pos x="T0" y="T1"/>
                </a:cxn>
                <a:cxn ang="0">
                  <a:pos x="T2" y="T3"/>
                </a:cxn>
                <a:cxn ang="0">
                  <a:pos x="T4" y="T5"/>
                </a:cxn>
                <a:cxn ang="0">
                  <a:pos x="T6" y="T7"/>
                </a:cxn>
                <a:cxn ang="0">
                  <a:pos x="T8" y="T9"/>
                </a:cxn>
              </a:cxnLst>
              <a:rect l="0" t="0" r="r" b="b"/>
              <a:pathLst>
                <a:path w="64" h="29">
                  <a:moveTo>
                    <a:pt x="59" y="0"/>
                  </a:moveTo>
                  <a:cubicBezTo>
                    <a:pt x="40" y="8"/>
                    <a:pt x="20" y="14"/>
                    <a:pt x="0" y="16"/>
                  </a:cubicBezTo>
                  <a:cubicBezTo>
                    <a:pt x="2" y="29"/>
                    <a:pt x="2" y="29"/>
                    <a:pt x="2" y="29"/>
                  </a:cubicBezTo>
                  <a:cubicBezTo>
                    <a:pt x="23" y="26"/>
                    <a:pt x="44" y="21"/>
                    <a:pt x="64" y="13"/>
                  </a:cubicBezTo>
                  <a:cubicBezTo>
                    <a:pt x="59" y="0"/>
                    <a:pt x="59" y="0"/>
                    <a:pt x="59"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93"/>
            <p:cNvSpPr>
              <a:spLocks/>
            </p:cNvSpPr>
            <p:nvPr/>
          </p:nvSpPr>
          <p:spPr bwMode="auto">
            <a:xfrm>
              <a:off x="1763785" y="2869389"/>
              <a:ext cx="149762" cy="336053"/>
            </a:xfrm>
            <a:custGeom>
              <a:avLst/>
              <a:gdLst>
                <a:gd name="T0" fmla="*/ 17 w 29"/>
                <a:gd name="T1" fmla="*/ 0 h 64"/>
                <a:gd name="T2" fmla="*/ 0 w 29"/>
                <a:gd name="T3" fmla="*/ 62 h 64"/>
                <a:gd name="T4" fmla="*/ 13 w 29"/>
                <a:gd name="T5" fmla="*/ 64 h 64"/>
                <a:gd name="T6" fmla="*/ 29 w 29"/>
                <a:gd name="T7" fmla="*/ 5 h 64"/>
                <a:gd name="T8" fmla="*/ 17 w 29"/>
                <a:gd name="T9" fmla="*/ 0 h 64"/>
              </a:gdLst>
              <a:ahLst/>
              <a:cxnLst>
                <a:cxn ang="0">
                  <a:pos x="T0" y="T1"/>
                </a:cxn>
                <a:cxn ang="0">
                  <a:pos x="T2" y="T3"/>
                </a:cxn>
                <a:cxn ang="0">
                  <a:pos x="T4" y="T5"/>
                </a:cxn>
                <a:cxn ang="0">
                  <a:pos x="T6" y="T7"/>
                </a:cxn>
                <a:cxn ang="0">
                  <a:pos x="T8" y="T9"/>
                </a:cxn>
              </a:cxnLst>
              <a:rect l="0" t="0" r="r" b="b"/>
              <a:pathLst>
                <a:path w="29" h="64">
                  <a:moveTo>
                    <a:pt x="17" y="0"/>
                  </a:moveTo>
                  <a:cubicBezTo>
                    <a:pt x="8" y="20"/>
                    <a:pt x="3" y="41"/>
                    <a:pt x="0" y="62"/>
                  </a:cubicBezTo>
                  <a:cubicBezTo>
                    <a:pt x="13" y="64"/>
                    <a:pt x="13" y="64"/>
                    <a:pt x="13" y="64"/>
                  </a:cubicBezTo>
                  <a:cubicBezTo>
                    <a:pt x="15" y="44"/>
                    <a:pt x="21" y="24"/>
                    <a:pt x="29" y="5"/>
                  </a:cubicBezTo>
                  <a:cubicBezTo>
                    <a:pt x="17" y="0"/>
                    <a:pt x="17" y="0"/>
                    <a:pt x="1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0" name="Freeform 94"/>
            <p:cNvSpPr>
              <a:spLocks/>
            </p:cNvSpPr>
            <p:nvPr/>
          </p:nvSpPr>
          <p:spPr bwMode="auto">
            <a:xfrm>
              <a:off x="3812982" y="4122285"/>
              <a:ext cx="284915" cy="284915"/>
            </a:xfrm>
            <a:custGeom>
              <a:avLst/>
              <a:gdLst>
                <a:gd name="T0" fmla="*/ 44 w 54"/>
                <a:gd name="T1" fmla="*/ 0 h 54"/>
                <a:gd name="T2" fmla="*/ 43 w 54"/>
                <a:gd name="T3" fmla="*/ 0 h 54"/>
                <a:gd name="T4" fmla="*/ 0 w 54"/>
                <a:gd name="T5" fmla="*/ 44 h 54"/>
                <a:gd name="T6" fmla="*/ 8 w 54"/>
                <a:gd name="T7" fmla="*/ 54 h 54"/>
                <a:gd name="T8" fmla="*/ 54 w 54"/>
                <a:gd name="T9" fmla="*/ 8 h 54"/>
                <a:gd name="T10" fmla="*/ 54 w 54"/>
                <a:gd name="T11" fmla="*/ 8 h 54"/>
                <a:gd name="T12" fmla="*/ 44 w 54"/>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44" y="0"/>
                  </a:moveTo>
                  <a:cubicBezTo>
                    <a:pt x="43" y="0"/>
                    <a:pt x="43" y="0"/>
                    <a:pt x="43" y="0"/>
                  </a:cubicBezTo>
                  <a:cubicBezTo>
                    <a:pt x="31" y="17"/>
                    <a:pt x="16" y="31"/>
                    <a:pt x="0" y="44"/>
                  </a:cubicBezTo>
                  <a:cubicBezTo>
                    <a:pt x="8" y="54"/>
                    <a:pt x="8" y="54"/>
                    <a:pt x="8" y="54"/>
                  </a:cubicBezTo>
                  <a:cubicBezTo>
                    <a:pt x="25" y="41"/>
                    <a:pt x="40" y="25"/>
                    <a:pt x="54" y="8"/>
                  </a:cubicBezTo>
                  <a:cubicBezTo>
                    <a:pt x="54" y="8"/>
                    <a:pt x="54" y="8"/>
                    <a:pt x="54" y="8"/>
                  </a:cubicBezTo>
                  <a:cubicBezTo>
                    <a:pt x="44" y="0"/>
                    <a:pt x="44" y="0"/>
                    <a:pt x="4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1" name="Freeform 95"/>
            <p:cNvSpPr>
              <a:spLocks/>
            </p:cNvSpPr>
            <p:nvPr/>
          </p:nvSpPr>
          <p:spPr bwMode="auto">
            <a:xfrm>
              <a:off x="2019478" y="2328781"/>
              <a:ext cx="284915" cy="284915"/>
            </a:xfrm>
            <a:custGeom>
              <a:avLst/>
              <a:gdLst>
                <a:gd name="T0" fmla="*/ 46 w 54"/>
                <a:gd name="T1" fmla="*/ 0 h 54"/>
                <a:gd name="T2" fmla="*/ 0 w 54"/>
                <a:gd name="T3" fmla="*/ 46 h 54"/>
                <a:gd name="T4" fmla="*/ 0 w 54"/>
                <a:gd name="T5" fmla="*/ 46 h 54"/>
                <a:gd name="T6" fmla="*/ 11 w 54"/>
                <a:gd name="T7" fmla="*/ 54 h 54"/>
                <a:gd name="T8" fmla="*/ 54 w 54"/>
                <a:gd name="T9" fmla="*/ 11 h 54"/>
                <a:gd name="T10" fmla="*/ 46 w 54"/>
                <a:gd name="T11" fmla="*/ 0 h 54"/>
              </a:gdLst>
              <a:ahLst/>
              <a:cxnLst>
                <a:cxn ang="0">
                  <a:pos x="T0" y="T1"/>
                </a:cxn>
                <a:cxn ang="0">
                  <a:pos x="T2" y="T3"/>
                </a:cxn>
                <a:cxn ang="0">
                  <a:pos x="T4" y="T5"/>
                </a:cxn>
                <a:cxn ang="0">
                  <a:pos x="T6" y="T7"/>
                </a:cxn>
                <a:cxn ang="0">
                  <a:pos x="T8" y="T9"/>
                </a:cxn>
                <a:cxn ang="0">
                  <a:pos x="T10" y="T11"/>
                </a:cxn>
              </a:cxnLst>
              <a:rect l="0" t="0" r="r" b="b"/>
              <a:pathLst>
                <a:path w="54" h="54">
                  <a:moveTo>
                    <a:pt x="46" y="0"/>
                  </a:moveTo>
                  <a:cubicBezTo>
                    <a:pt x="29" y="14"/>
                    <a:pt x="13" y="29"/>
                    <a:pt x="0" y="46"/>
                  </a:cubicBezTo>
                  <a:cubicBezTo>
                    <a:pt x="0" y="46"/>
                    <a:pt x="0" y="46"/>
                    <a:pt x="0" y="46"/>
                  </a:cubicBezTo>
                  <a:cubicBezTo>
                    <a:pt x="11" y="54"/>
                    <a:pt x="11" y="54"/>
                    <a:pt x="11" y="54"/>
                  </a:cubicBezTo>
                  <a:cubicBezTo>
                    <a:pt x="23" y="38"/>
                    <a:pt x="38" y="23"/>
                    <a:pt x="54" y="11"/>
                  </a:cubicBezTo>
                  <a:cubicBezTo>
                    <a:pt x="46" y="0"/>
                    <a:pt x="46" y="0"/>
                    <a:pt x="4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2" name="Freeform 96"/>
            <p:cNvSpPr>
              <a:spLocks/>
            </p:cNvSpPr>
            <p:nvPr/>
          </p:nvSpPr>
          <p:spPr bwMode="auto">
            <a:xfrm>
              <a:off x="4200174" y="3526885"/>
              <a:ext cx="153416" cy="343359"/>
            </a:xfrm>
            <a:custGeom>
              <a:avLst/>
              <a:gdLst>
                <a:gd name="T0" fmla="*/ 16 w 29"/>
                <a:gd name="T1" fmla="*/ 0 h 65"/>
                <a:gd name="T2" fmla="*/ 0 w 29"/>
                <a:gd name="T3" fmla="*/ 60 h 65"/>
                <a:gd name="T4" fmla="*/ 12 w 29"/>
                <a:gd name="T5" fmla="*/ 65 h 65"/>
                <a:gd name="T6" fmla="*/ 29 w 29"/>
                <a:gd name="T7" fmla="*/ 2 h 65"/>
                <a:gd name="T8" fmla="*/ 16 w 29"/>
                <a:gd name="T9" fmla="*/ 0 h 65"/>
              </a:gdLst>
              <a:ahLst/>
              <a:cxnLst>
                <a:cxn ang="0">
                  <a:pos x="T0" y="T1"/>
                </a:cxn>
                <a:cxn ang="0">
                  <a:pos x="T2" y="T3"/>
                </a:cxn>
                <a:cxn ang="0">
                  <a:pos x="T4" y="T5"/>
                </a:cxn>
                <a:cxn ang="0">
                  <a:pos x="T6" y="T7"/>
                </a:cxn>
                <a:cxn ang="0">
                  <a:pos x="T8" y="T9"/>
                </a:cxn>
              </a:cxnLst>
              <a:rect l="0" t="0" r="r" b="b"/>
              <a:pathLst>
                <a:path w="29" h="65">
                  <a:moveTo>
                    <a:pt x="16" y="0"/>
                  </a:moveTo>
                  <a:cubicBezTo>
                    <a:pt x="13" y="21"/>
                    <a:pt x="8" y="41"/>
                    <a:pt x="0" y="60"/>
                  </a:cubicBezTo>
                  <a:cubicBezTo>
                    <a:pt x="12" y="65"/>
                    <a:pt x="12" y="65"/>
                    <a:pt x="12" y="65"/>
                  </a:cubicBezTo>
                  <a:cubicBezTo>
                    <a:pt x="21" y="45"/>
                    <a:pt x="26" y="23"/>
                    <a:pt x="29" y="2"/>
                  </a:cubicBezTo>
                  <a:cubicBezTo>
                    <a:pt x="16" y="0"/>
                    <a:pt x="16" y="0"/>
                    <a:pt x="1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3" name="Freeform 97"/>
            <p:cNvSpPr>
              <a:spLocks/>
            </p:cNvSpPr>
            <p:nvPr/>
          </p:nvSpPr>
          <p:spPr bwMode="auto">
            <a:xfrm>
              <a:off x="2556434" y="2069437"/>
              <a:ext cx="336053" cy="153416"/>
            </a:xfrm>
            <a:custGeom>
              <a:avLst/>
              <a:gdLst>
                <a:gd name="T0" fmla="*/ 63 w 64"/>
                <a:gd name="T1" fmla="*/ 0 h 29"/>
                <a:gd name="T2" fmla="*/ 0 w 64"/>
                <a:gd name="T3" fmla="*/ 17 h 29"/>
                <a:gd name="T4" fmla="*/ 5 w 64"/>
                <a:gd name="T5" fmla="*/ 29 h 29"/>
                <a:gd name="T6" fmla="*/ 64 w 64"/>
                <a:gd name="T7" fmla="*/ 13 h 29"/>
                <a:gd name="T8" fmla="*/ 63 w 64"/>
                <a:gd name="T9" fmla="*/ 0 h 29"/>
              </a:gdLst>
              <a:ahLst/>
              <a:cxnLst>
                <a:cxn ang="0">
                  <a:pos x="T0" y="T1"/>
                </a:cxn>
                <a:cxn ang="0">
                  <a:pos x="T2" y="T3"/>
                </a:cxn>
                <a:cxn ang="0">
                  <a:pos x="T4" y="T5"/>
                </a:cxn>
                <a:cxn ang="0">
                  <a:pos x="T6" y="T7"/>
                </a:cxn>
                <a:cxn ang="0">
                  <a:pos x="T8" y="T9"/>
                </a:cxn>
              </a:cxnLst>
              <a:rect l="0" t="0" r="r" b="b"/>
              <a:pathLst>
                <a:path w="64" h="29">
                  <a:moveTo>
                    <a:pt x="63" y="0"/>
                  </a:moveTo>
                  <a:cubicBezTo>
                    <a:pt x="41" y="3"/>
                    <a:pt x="20" y="9"/>
                    <a:pt x="0" y="17"/>
                  </a:cubicBezTo>
                  <a:cubicBezTo>
                    <a:pt x="5" y="29"/>
                    <a:pt x="5" y="29"/>
                    <a:pt x="5" y="29"/>
                  </a:cubicBezTo>
                  <a:cubicBezTo>
                    <a:pt x="24" y="21"/>
                    <a:pt x="44" y="16"/>
                    <a:pt x="64" y="13"/>
                  </a:cubicBezTo>
                  <a:cubicBezTo>
                    <a:pt x="63" y="0"/>
                    <a:pt x="63" y="0"/>
                    <a:pt x="6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4" name="Freeform 98"/>
            <p:cNvSpPr>
              <a:spLocks/>
            </p:cNvSpPr>
            <p:nvPr/>
          </p:nvSpPr>
          <p:spPr bwMode="auto">
            <a:xfrm>
              <a:off x="4200174" y="2865737"/>
              <a:ext cx="153416" cy="339707"/>
            </a:xfrm>
            <a:custGeom>
              <a:avLst/>
              <a:gdLst>
                <a:gd name="T0" fmla="*/ 12 w 29"/>
                <a:gd name="T1" fmla="*/ 0 h 65"/>
                <a:gd name="T2" fmla="*/ 0 w 29"/>
                <a:gd name="T3" fmla="*/ 5 h 65"/>
                <a:gd name="T4" fmla="*/ 16 w 29"/>
                <a:gd name="T5" fmla="*/ 65 h 65"/>
                <a:gd name="T6" fmla="*/ 29 w 29"/>
                <a:gd name="T7" fmla="*/ 63 h 65"/>
                <a:gd name="T8" fmla="*/ 12 w 29"/>
                <a:gd name="T9" fmla="*/ 0 h 65"/>
              </a:gdLst>
              <a:ahLst/>
              <a:cxnLst>
                <a:cxn ang="0">
                  <a:pos x="T0" y="T1"/>
                </a:cxn>
                <a:cxn ang="0">
                  <a:pos x="T2" y="T3"/>
                </a:cxn>
                <a:cxn ang="0">
                  <a:pos x="T4" y="T5"/>
                </a:cxn>
                <a:cxn ang="0">
                  <a:pos x="T6" y="T7"/>
                </a:cxn>
                <a:cxn ang="0">
                  <a:pos x="T8" y="T9"/>
                </a:cxn>
              </a:cxnLst>
              <a:rect l="0" t="0" r="r" b="b"/>
              <a:pathLst>
                <a:path w="29" h="65">
                  <a:moveTo>
                    <a:pt x="12" y="0"/>
                  </a:moveTo>
                  <a:cubicBezTo>
                    <a:pt x="0" y="5"/>
                    <a:pt x="0" y="5"/>
                    <a:pt x="0" y="5"/>
                  </a:cubicBezTo>
                  <a:cubicBezTo>
                    <a:pt x="8" y="24"/>
                    <a:pt x="13" y="44"/>
                    <a:pt x="16" y="65"/>
                  </a:cubicBezTo>
                  <a:cubicBezTo>
                    <a:pt x="29" y="63"/>
                    <a:pt x="29" y="63"/>
                    <a:pt x="29" y="63"/>
                  </a:cubicBezTo>
                  <a:cubicBezTo>
                    <a:pt x="26" y="41"/>
                    <a:pt x="20" y="2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5" name="Freeform 99"/>
            <p:cNvSpPr>
              <a:spLocks/>
            </p:cNvSpPr>
            <p:nvPr/>
          </p:nvSpPr>
          <p:spPr bwMode="auto">
            <a:xfrm>
              <a:off x="3217582" y="2069437"/>
              <a:ext cx="336053" cy="153416"/>
            </a:xfrm>
            <a:custGeom>
              <a:avLst/>
              <a:gdLst>
                <a:gd name="T0" fmla="*/ 2 w 64"/>
                <a:gd name="T1" fmla="*/ 0 h 29"/>
                <a:gd name="T2" fmla="*/ 0 w 64"/>
                <a:gd name="T3" fmla="*/ 13 h 29"/>
                <a:gd name="T4" fmla="*/ 59 w 64"/>
                <a:gd name="T5" fmla="*/ 29 h 29"/>
                <a:gd name="T6" fmla="*/ 64 w 64"/>
                <a:gd name="T7" fmla="*/ 17 h 29"/>
                <a:gd name="T8" fmla="*/ 2 w 64"/>
                <a:gd name="T9" fmla="*/ 0 h 29"/>
              </a:gdLst>
              <a:ahLst/>
              <a:cxnLst>
                <a:cxn ang="0">
                  <a:pos x="T0" y="T1"/>
                </a:cxn>
                <a:cxn ang="0">
                  <a:pos x="T2" y="T3"/>
                </a:cxn>
                <a:cxn ang="0">
                  <a:pos x="T4" y="T5"/>
                </a:cxn>
                <a:cxn ang="0">
                  <a:pos x="T6" y="T7"/>
                </a:cxn>
                <a:cxn ang="0">
                  <a:pos x="T8" y="T9"/>
                </a:cxn>
              </a:cxnLst>
              <a:rect l="0" t="0" r="r" b="b"/>
              <a:pathLst>
                <a:path w="64" h="29">
                  <a:moveTo>
                    <a:pt x="2" y="0"/>
                  </a:moveTo>
                  <a:cubicBezTo>
                    <a:pt x="0" y="13"/>
                    <a:pt x="0" y="13"/>
                    <a:pt x="0" y="13"/>
                  </a:cubicBezTo>
                  <a:cubicBezTo>
                    <a:pt x="20" y="16"/>
                    <a:pt x="40" y="21"/>
                    <a:pt x="59" y="29"/>
                  </a:cubicBezTo>
                  <a:cubicBezTo>
                    <a:pt x="64" y="17"/>
                    <a:pt x="64" y="17"/>
                    <a:pt x="64" y="17"/>
                  </a:cubicBezTo>
                  <a:cubicBezTo>
                    <a:pt x="44" y="9"/>
                    <a:pt x="23"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6" name="Freeform 100"/>
            <p:cNvSpPr>
              <a:spLocks/>
            </p:cNvSpPr>
            <p:nvPr/>
          </p:nvSpPr>
          <p:spPr bwMode="auto">
            <a:xfrm>
              <a:off x="3812982" y="2328781"/>
              <a:ext cx="284915" cy="284915"/>
            </a:xfrm>
            <a:custGeom>
              <a:avLst/>
              <a:gdLst>
                <a:gd name="T0" fmla="*/ 8 w 54"/>
                <a:gd name="T1" fmla="*/ 0 h 54"/>
                <a:gd name="T2" fmla="*/ 0 w 54"/>
                <a:gd name="T3" fmla="*/ 11 h 54"/>
                <a:gd name="T4" fmla="*/ 0 w 54"/>
                <a:gd name="T5" fmla="*/ 11 h 54"/>
                <a:gd name="T6" fmla="*/ 0 w 54"/>
                <a:gd name="T7" fmla="*/ 11 h 54"/>
                <a:gd name="T8" fmla="*/ 1 w 54"/>
                <a:gd name="T9" fmla="*/ 11 h 54"/>
                <a:gd name="T10" fmla="*/ 27 w 54"/>
                <a:gd name="T11" fmla="*/ 36 h 54"/>
                <a:gd name="T12" fmla="*/ 28 w 54"/>
                <a:gd name="T13" fmla="*/ 36 h 54"/>
                <a:gd name="T14" fmla="*/ 29 w 54"/>
                <a:gd name="T15" fmla="*/ 37 h 54"/>
                <a:gd name="T16" fmla="*/ 43 w 54"/>
                <a:gd name="T17" fmla="*/ 54 h 54"/>
                <a:gd name="T18" fmla="*/ 54 w 54"/>
                <a:gd name="T19" fmla="*/ 46 h 54"/>
                <a:gd name="T20" fmla="*/ 38 w 54"/>
                <a:gd name="T21" fmla="*/ 28 h 54"/>
                <a:gd name="T22" fmla="*/ 37 w 54"/>
                <a:gd name="T23" fmla="*/ 27 h 54"/>
                <a:gd name="T24" fmla="*/ 9 w 54"/>
                <a:gd name="T25" fmla="*/ 1 h 54"/>
                <a:gd name="T26" fmla="*/ 8 w 54"/>
                <a:gd name="T27" fmla="*/ 1 h 54"/>
                <a:gd name="T28" fmla="*/ 8 w 54"/>
                <a:gd name="T29"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54">
                  <a:moveTo>
                    <a:pt x="8" y="0"/>
                  </a:moveTo>
                  <a:cubicBezTo>
                    <a:pt x="0" y="11"/>
                    <a:pt x="0" y="11"/>
                    <a:pt x="0" y="11"/>
                  </a:cubicBezTo>
                  <a:cubicBezTo>
                    <a:pt x="0" y="11"/>
                    <a:pt x="0" y="11"/>
                    <a:pt x="0" y="11"/>
                  </a:cubicBezTo>
                  <a:cubicBezTo>
                    <a:pt x="0" y="11"/>
                    <a:pt x="0" y="11"/>
                    <a:pt x="0" y="11"/>
                  </a:cubicBezTo>
                  <a:cubicBezTo>
                    <a:pt x="1" y="11"/>
                    <a:pt x="1" y="11"/>
                    <a:pt x="1" y="11"/>
                  </a:cubicBezTo>
                  <a:cubicBezTo>
                    <a:pt x="10" y="19"/>
                    <a:pt x="19" y="27"/>
                    <a:pt x="27" y="36"/>
                  </a:cubicBezTo>
                  <a:cubicBezTo>
                    <a:pt x="28" y="36"/>
                    <a:pt x="28" y="36"/>
                    <a:pt x="28" y="36"/>
                  </a:cubicBezTo>
                  <a:cubicBezTo>
                    <a:pt x="28" y="36"/>
                    <a:pt x="28" y="37"/>
                    <a:pt x="29" y="37"/>
                  </a:cubicBezTo>
                  <a:cubicBezTo>
                    <a:pt x="34" y="42"/>
                    <a:pt x="39" y="48"/>
                    <a:pt x="43" y="54"/>
                  </a:cubicBezTo>
                  <a:cubicBezTo>
                    <a:pt x="54" y="46"/>
                    <a:pt x="54" y="46"/>
                    <a:pt x="54" y="46"/>
                  </a:cubicBezTo>
                  <a:cubicBezTo>
                    <a:pt x="49" y="40"/>
                    <a:pt x="44" y="34"/>
                    <a:pt x="38" y="28"/>
                  </a:cubicBezTo>
                  <a:cubicBezTo>
                    <a:pt x="38" y="28"/>
                    <a:pt x="37" y="27"/>
                    <a:pt x="37" y="27"/>
                  </a:cubicBezTo>
                  <a:cubicBezTo>
                    <a:pt x="28" y="18"/>
                    <a:pt x="19" y="9"/>
                    <a:pt x="9" y="1"/>
                  </a:cubicBezTo>
                  <a:cubicBezTo>
                    <a:pt x="8" y="1"/>
                    <a:pt x="8" y="1"/>
                    <a:pt x="8" y="1"/>
                  </a:cubicBezTo>
                  <a:cubicBezTo>
                    <a:pt x="8" y="0"/>
                    <a:pt x="8" y="0"/>
                    <a:pt x="8"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7" name="Freeform 149"/>
            <p:cNvSpPr>
              <a:spLocks/>
            </p:cNvSpPr>
            <p:nvPr/>
          </p:nvSpPr>
          <p:spPr bwMode="auto">
            <a:xfrm>
              <a:off x="854250" y="1824701"/>
              <a:ext cx="745162" cy="2107641"/>
            </a:xfrm>
            <a:custGeom>
              <a:avLst/>
              <a:gdLst>
                <a:gd name="T0" fmla="*/ 126 w 142"/>
                <a:gd name="T1" fmla="*/ 0 h 401"/>
                <a:gd name="T2" fmla="*/ 18 w 142"/>
                <a:gd name="T3" fmla="*/ 190 h 401"/>
                <a:gd name="T4" fmla="*/ 19 w 142"/>
                <a:gd name="T5" fmla="*/ 401 h 401"/>
                <a:gd name="T6" fmla="*/ 40 w 142"/>
                <a:gd name="T7" fmla="*/ 395 h 401"/>
                <a:gd name="T8" fmla="*/ 142 w 142"/>
                <a:gd name="T9" fmla="*/ 16 h 401"/>
                <a:gd name="T10" fmla="*/ 126 w 142"/>
                <a:gd name="T11" fmla="*/ 0 h 401"/>
              </a:gdLst>
              <a:ahLst/>
              <a:cxnLst>
                <a:cxn ang="0">
                  <a:pos x="T0" y="T1"/>
                </a:cxn>
                <a:cxn ang="0">
                  <a:pos x="T2" y="T3"/>
                </a:cxn>
                <a:cxn ang="0">
                  <a:pos x="T4" y="T5"/>
                </a:cxn>
                <a:cxn ang="0">
                  <a:pos x="T6" y="T7"/>
                </a:cxn>
                <a:cxn ang="0">
                  <a:pos x="T8" y="T9"/>
                </a:cxn>
                <a:cxn ang="0">
                  <a:pos x="T10" y="T11"/>
                </a:cxn>
              </a:cxnLst>
              <a:rect l="0" t="0" r="r" b="b"/>
              <a:pathLst>
                <a:path w="142" h="401">
                  <a:moveTo>
                    <a:pt x="126" y="0"/>
                  </a:moveTo>
                  <a:cubicBezTo>
                    <a:pt x="74" y="53"/>
                    <a:pt x="36" y="118"/>
                    <a:pt x="18" y="190"/>
                  </a:cubicBezTo>
                  <a:cubicBezTo>
                    <a:pt x="0" y="259"/>
                    <a:pt x="1" y="332"/>
                    <a:pt x="19" y="401"/>
                  </a:cubicBezTo>
                  <a:cubicBezTo>
                    <a:pt x="40" y="395"/>
                    <a:pt x="40" y="395"/>
                    <a:pt x="40" y="395"/>
                  </a:cubicBezTo>
                  <a:cubicBezTo>
                    <a:pt x="4" y="260"/>
                    <a:pt x="43" y="115"/>
                    <a:pt x="142" y="16"/>
                  </a:cubicBezTo>
                  <a:cubicBezTo>
                    <a:pt x="126" y="0"/>
                    <a:pt x="126" y="0"/>
                    <a:pt x="1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8" name="Freeform 150"/>
            <p:cNvSpPr>
              <a:spLocks/>
            </p:cNvSpPr>
            <p:nvPr/>
          </p:nvSpPr>
          <p:spPr bwMode="auto">
            <a:xfrm>
              <a:off x="2497990" y="4827266"/>
              <a:ext cx="2107638" cy="719594"/>
            </a:xfrm>
            <a:custGeom>
              <a:avLst/>
              <a:gdLst>
                <a:gd name="T0" fmla="*/ 385 w 401"/>
                <a:gd name="T1" fmla="*/ 0 h 137"/>
                <a:gd name="T2" fmla="*/ 385 w 401"/>
                <a:gd name="T3" fmla="*/ 0 h 137"/>
                <a:gd name="T4" fmla="*/ 106 w 401"/>
                <a:gd name="T5" fmla="*/ 115 h 137"/>
                <a:gd name="T6" fmla="*/ 5 w 401"/>
                <a:gd name="T7" fmla="*/ 102 h 137"/>
                <a:gd name="T8" fmla="*/ 0 w 401"/>
                <a:gd name="T9" fmla="*/ 123 h 137"/>
                <a:gd name="T10" fmla="*/ 107 w 401"/>
                <a:gd name="T11" fmla="*/ 137 h 137"/>
                <a:gd name="T12" fmla="*/ 211 w 401"/>
                <a:gd name="T13" fmla="*/ 124 h 137"/>
                <a:gd name="T14" fmla="*/ 400 w 401"/>
                <a:gd name="T15" fmla="*/ 16 h 137"/>
                <a:gd name="T16" fmla="*/ 401 w 401"/>
                <a:gd name="T17" fmla="*/ 15 h 137"/>
                <a:gd name="T18" fmla="*/ 385 w 401"/>
                <a:gd name="T1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1" h="137">
                  <a:moveTo>
                    <a:pt x="385" y="0"/>
                  </a:moveTo>
                  <a:cubicBezTo>
                    <a:pt x="385" y="0"/>
                    <a:pt x="385" y="0"/>
                    <a:pt x="385" y="0"/>
                  </a:cubicBezTo>
                  <a:cubicBezTo>
                    <a:pt x="310" y="75"/>
                    <a:pt x="209" y="115"/>
                    <a:pt x="106" y="115"/>
                  </a:cubicBezTo>
                  <a:cubicBezTo>
                    <a:pt x="72" y="115"/>
                    <a:pt x="38" y="111"/>
                    <a:pt x="5" y="102"/>
                  </a:cubicBezTo>
                  <a:cubicBezTo>
                    <a:pt x="0" y="123"/>
                    <a:pt x="0" y="123"/>
                    <a:pt x="0" y="123"/>
                  </a:cubicBezTo>
                  <a:cubicBezTo>
                    <a:pt x="35" y="132"/>
                    <a:pt x="71" y="137"/>
                    <a:pt x="107" y="137"/>
                  </a:cubicBezTo>
                  <a:cubicBezTo>
                    <a:pt x="142" y="137"/>
                    <a:pt x="177" y="133"/>
                    <a:pt x="211" y="124"/>
                  </a:cubicBezTo>
                  <a:cubicBezTo>
                    <a:pt x="282" y="105"/>
                    <a:pt x="348" y="68"/>
                    <a:pt x="400" y="16"/>
                  </a:cubicBezTo>
                  <a:cubicBezTo>
                    <a:pt x="401" y="15"/>
                    <a:pt x="401" y="15"/>
                    <a:pt x="401" y="15"/>
                  </a:cubicBezTo>
                  <a:cubicBezTo>
                    <a:pt x="385" y="0"/>
                    <a:pt x="385" y="0"/>
                    <a:pt x="38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9" name="Freeform 151"/>
            <p:cNvSpPr>
              <a:spLocks/>
            </p:cNvSpPr>
            <p:nvPr/>
          </p:nvSpPr>
          <p:spPr bwMode="auto">
            <a:xfrm>
              <a:off x="3590163" y="1262177"/>
              <a:ext cx="1574336" cy="1567033"/>
            </a:xfrm>
            <a:custGeom>
              <a:avLst/>
              <a:gdLst>
                <a:gd name="T0" fmla="*/ 5 w 299"/>
                <a:gd name="T1" fmla="*/ 0 h 298"/>
                <a:gd name="T2" fmla="*/ 0 w 299"/>
                <a:gd name="T3" fmla="*/ 21 h 298"/>
                <a:gd name="T4" fmla="*/ 177 w 299"/>
                <a:gd name="T5" fmla="*/ 122 h 298"/>
                <a:gd name="T6" fmla="*/ 278 w 299"/>
                <a:gd name="T7" fmla="*/ 298 h 298"/>
                <a:gd name="T8" fmla="*/ 299 w 299"/>
                <a:gd name="T9" fmla="*/ 292 h 298"/>
                <a:gd name="T10" fmla="*/ 192 w 299"/>
                <a:gd name="T11" fmla="*/ 107 h 298"/>
                <a:gd name="T12" fmla="*/ 5 w 299"/>
                <a:gd name="T13" fmla="*/ 0 h 298"/>
              </a:gdLst>
              <a:ahLst/>
              <a:cxnLst>
                <a:cxn ang="0">
                  <a:pos x="T0" y="T1"/>
                </a:cxn>
                <a:cxn ang="0">
                  <a:pos x="T2" y="T3"/>
                </a:cxn>
                <a:cxn ang="0">
                  <a:pos x="T4" y="T5"/>
                </a:cxn>
                <a:cxn ang="0">
                  <a:pos x="T6" y="T7"/>
                </a:cxn>
                <a:cxn ang="0">
                  <a:pos x="T8" y="T9"/>
                </a:cxn>
                <a:cxn ang="0">
                  <a:pos x="T10" y="T11"/>
                </a:cxn>
                <a:cxn ang="0">
                  <a:pos x="T12" y="T13"/>
                </a:cxn>
              </a:cxnLst>
              <a:rect l="0" t="0" r="r" b="b"/>
              <a:pathLst>
                <a:path w="299" h="298">
                  <a:moveTo>
                    <a:pt x="5" y="0"/>
                  </a:moveTo>
                  <a:cubicBezTo>
                    <a:pt x="0" y="21"/>
                    <a:pt x="0" y="21"/>
                    <a:pt x="0" y="21"/>
                  </a:cubicBezTo>
                  <a:cubicBezTo>
                    <a:pt x="66" y="38"/>
                    <a:pt x="128" y="73"/>
                    <a:pt x="177" y="122"/>
                  </a:cubicBezTo>
                  <a:cubicBezTo>
                    <a:pt x="225" y="171"/>
                    <a:pt x="260" y="232"/>
                    <a:pt x="278" y="298"/>
                  </a:cubicBezTo>
                  <a:cubicBezTo>
                    <a:pt x="299" y="292"/>
                    <a:pt x="299" y="292"/>
                    <a:pt x="299" y="292"/>
                  </a:cubicBezTo>
                  <a:cubicBezTo>
                    <a:pt x="280" y="222"/>
                    <a:pt x="243" y="158"/>
                    <a:pt x="192" y="107"/>
                  </a:cubicBezTo>
                  <a:cubicBezTo>
                    <a:pt x="140" y="55"/>
                    <a:pt x="76" y="1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Freeform 152"/>
            <p:cNvSpPr>
              <a:spLocks/>
            </p:cNvSpPr>
            <p:nvPr/>
          </p:nvSpPr>
          <p:spPr bwMode="auto">
            <a:xfrm>
              <a:off x="4079632" y="1970811"/>
              <a:ext cx="131499" cy="146110"/>
            </a:xfrm>
            <a:custGeom>
              <a:avLst/>
              <a:gdLst>
                <a:gd name="T0" fmla="*/ 20 w 25"/>
                <a:gd name="T1" fmla="*/ 0 h 28"/>
                <a:gd name="T2" fmla="*/ 0 w 25"/>
                <a:gd name="T3" fmla="*/ 25 h 28"/>
                <a:gd name="T4" fmla="*/ 4 w 25"/>
                <a:gd name="T5" fmla="*/ 28 h 28"/>
                <a:gd name="T6" fmla="*/ 25 w 25"/>
                <a:gd name="T7" fmla="*/ 4 h 28"/>
                <a:gd name="T8" fmla="*/ 20 w 25"/>
                <a:gd name="T9" fmla="*/ 0 h 28"/>
              </a:gdLst>
              <a:ahLst/>
              <a:cxnLst>
                <a:cxn ang="0">
                  <a:pos x="T0" y="T1"/>
                </a:cxn>
                <a:cxn ang="0">
                  <a:pos x="T2" y="T3"/>
                </a:cxn>
                <a:cxn ang="0">
                  <a:pos x="T4" y="T5"/>
                </a:cxn>
                <a:cxn ang="0">
                  <a:pos x="T6" y="T7"/>
                </a:cxn>
                <a:cxn ang="0">
                  <a:pos x="T8" y="T9"/>
                </a:cxn>
              </a:cxnLst>
              <a:rect l="0" t="0" r="r" b="b"/>
              <a:pathLst>
                <a:path w="25" h="28">
                  <a:moveTo>
                    <a:pt x="20" y="0"/>
                  </a:moveTo>
                  <a:cubicBezTo>
                    <a:pt x="0" y="25"/>
                    <a:pt x="0" y="25"/>
                    <a:pt x="0" y="25"/>
                  </a:cubicBezTo>
                  <a:cubicBezTo>
                    <a:pt x="2" y="26"/>
                    <a:pt x="3" y="27"/>
                    <a:pt x="4" y="28"/>
                  </a:cubicBezTo>
                  <a:cubicBezTo>
                    <a:pt x="25" y="4"/>
                    <a:pt x="25" y="4"/>
                    <a:pt x="25" y="4"/>
                  </a:cubicBezTo>
                  <a:cubicBezTo>
                    <a:pt x="23" y="2"/>
                    <a:pt x="22" y="1"/>
                    <a:pt x="2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Freeform 153"/>
            <p:cNvSpPr>
              <a:spLocks/>
            </p:cNvSpPr>
            <p:nvPr/>
          </p:nvSpPr>
          <p:spPr bwMode="auto">
            <a:xfrm>
              <a:off x="3955438" y="1864883"/>
              <a:ext cx="113234" cy="157070"/>
            </a:xfrm>
            <a:custGeom>
              <a:avLst/>
              <a:gdLst>
                <a:gd name="T0" fmla="*/ 17 w 22"/>
                <a:gd name="T1" fmla="*/ 0 h 30"/>
                <a:gd name="T2" fmla="*/ 0 w 22"/>
                <a:gd name="T3" fmla="*/ 27 h 30"/>
                <a:gd name="T4" fmla="*/ 4 w 22"/>
                <a:gd name="T5" fmla="*/ 30 h 30"/>
                <a:gd name="T6" fmla="*/ 22 w 22"/>
                <a:gd name="T7" fmla="*/ 3 h 30"/>
                <a:gd name="T8" fmla="*/ 17 w 22"/>
                <a:gd name="T9" fmla="*/ 0 h 30"/>
              </a:gdLst>
              <a:ahLst/>
              <a:cxnLst>
                <a:cxn ang="0">
                  <a:pos x="T0" y="T1"/>
                </a:cxn>
                <a:cxn ang="0">
                  <a:pos x="T2" y="T3"/>
                </a:cxn>
                <a:cxn ang="0">
                  <a:pos x="T4" y="T5"/>
                </a:cxn>
                <a:cxn ang="0">
                  <a:pos x="T6" y="T7"/>
                </a:cxn>
                <a:cxn ang="0">
                  <a:pos x="T8" y="T9"/>
                </a:cxn>
              </a:cxnLst>
              <a:rect l="0" t="0" r="r" b="b"/>
              <a:pathLst>
                <a:path w="22" h="30">
                  <a:moveTo>
                    <a:pt x="17" y="0"/>
                  </a:moveTo>
                  <a:cubicBezTo>
                    <a:pt x="0" y="27"/>
                    <a:pt x="0" y="27"/>
                    <a:pt x="0" y="27"/>
                  </a:cubicBezTo>
                  <a:cubicBezTo>
                    <a:pt x="1" y="28"/>
                    <a:pt x="3" y="29"/>
                    <a:pt x="4" y="30"/>
                  </a:cubicBezTo>
                  <a:cubicBezTo>
                    <a:pt x="22" y="3"/>
                    <a:pt x="22" y="3"/>
                    <a:pt x="22" y="3"/>
                  </a:cubicBezTo>
                  <a:cubicBezTo>
                    <a:pt x="21" y="2"/>
                    <a:pt x="19" y="1"/>
                    <a:pt x="1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Freeform 154"/>
            <p:cNvSpPr>
              <a:spLocks/>
            </p:cNvSpPr>
            <p:nvPr/>
          </p:nvSpPr>
          <p:spPr bwMode="auto">
            <a:xfrm>
              <a:off x="3816633" y="1777216"/>
              <a:ext cx="105929" cy="160721"/>
            </a:xfrm>
            <a:custGeom>
              <a:avLst/>
              <a:gdLst>
                <a:gd name="T0" fmla="*/ 15 w 20"/>
                <a:gd name="T1" fmla="*/ 0 h 31"/>
                <a:gd name="T2" fmla="*/ 0 w 20"/>
                <a:gd name="T3" fmla="*/ 29 h 31"/>
                <a:gd name="T4" fmla="*/ 4 w 20"/>
                <a:gd name="T5" fmla="*/ 31 h 31"/>
                <a:gd name="T6" fmla="*/ 20 w 20"/>
                <a:gd name="T7" fmla="*/ 3 h 31"/>
                <a:gd name="T8" fmla="*/ 15 w 20"/>
                <a:gd name="T9" fmla="*/ 0 h 31"/>
              </a:gdLst>
              <a:ahLst/>
              <a:cxnLst>
                <a:cxn ang="0">
                  <a:pos x="T0" y="T1"/>
                </a:cxn>
                <a:cxn ang="0">
                  <a:pos x="T2" y="T3"/>
                </a:cxn>
                <a:cxn ang="0">
                  <a:pos x="T4" y="T5"/>
                </a:cxn>
                <a:cxn ang="0">
                  <a:pos x="T6" y="T7"/>
                </a:cxn>
                <a:cxn ang="0">
                  <a:pos x="T8" y="T9"/>
                </a:cxn>
              </a:cxnLst>
              <a:rect l="0" t="0" r="r" b="b"/>
              <a:pathLst>
                <a:path w="20" h="31">
                  <a:moveTo>
                    <a:pt x="15" y="0"/>
                  </a:moveTo>
                  <a:cubicBezTo>
                    <a:pt x="0" y="29"/>
                    <a:pt x="0" y="29"/>
                    <a:pt x="0" y="29"/>
                  </a:cubicBezTo>
                  <a:cubicBezTo>
                    <a:pt x="1" y="29"/>
                    <a:pt x="3" y="30"/>
                    <a:pt x="4" y="31"/>
                  </a:cubicBezTo>
                  <a:cubicBezTo>
                    <a:pt x="20" y="3"/>
                    <a:pt x="20" y="3"/>
                    <a:pt x="20" y="3"/>
                  </a:cubicBezTo>
                  <a:cubicBezTo>
                    <a:pt x="18" y="2"/>
                    <a:pt x="16" y="1"/>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Freeform 155"/>
            <p:cNvSpPr>
              <a:spLocks/>
            </p:cNvSpPr>
            <p:nvPr/>
          </p:nvSpPr>
          <p:spPr bwMode="auto">
            <a:xfrm>
              <a:off x="3670523" y="1700507"/>
              <a:ext cx="94972" cy="171681"/>
            </a:xfrm>
            <a:custGeom>
              <a:avLst/>
              <a:gdLst>
                <a:gd name="T0" fmla="*/ 12 w 18"/>
                <a:gd name="T1" fmla="*/ 0 h 32"/>
                <a:gd name="T2" fmla="*/ 0 w 18"/>
                <a:gd name="T3" fmla="*/ 30 h 32"/>
                <a:gd name="T4" fmla="*/ 5 w 18"/>
                <a:gd name="T5" fmla="*/ 32 h 32"/>
                <a:gd name="T6" fmla="*/ 18 w 18"/>
                <a:gd name="T7" fmla="*/ 2 h 32"/>
                <a:gd name="T8" fmla="*/ 12 w 18"/>
                <a:gd name="T9" fmla="*/ 0 h 32"/>
              </a:gdLst>
              <a:ahLst/>
              <a:cxnLst>
                <a:cxn ang="0">
                  <a:pos x="T0" y="T1"/>
                </a:cxn>
                <a:cxn ang="0">
                  <a:pos x="T2" y="T3"/>
                </a:cxn>
                <a:cxn ang="0">
                  <a:pos x="T4" y="T5"/>
                </a:cxn>
                <a:cxn ang="0">
                  <a:pos x="T6" y="T7"/>
                </a:cxn>
                <a:cxn ang="0">
                  <a:pos x="T8" y="T9"/>
                </a:cxn>
              </a:cxnLst>
              <a:rect l="0" t="0" r="r" b="b"/>
              <a:pathLst>
                <a:path w="18" h="32">
                  <a:moveTo>
                    <a:pt x="12" y="0"/>
                  </a:moveTo>
                  <a:cubicBezTo>
                    <a:pt x="0" y="30"/>
                    <a:pt x="0" y="30"/>
                    <a:pt x="0" y="30"/>
                  </a:cubicBezTo>
                  <a:cubicBezTo>
                    <a:pt x="2" y="30"/>
                    <a:pt x="4" y="31"/>
                    <a:pt x="5" y="32"/>
                  </a:cubicBezTo>
                  <a:cubicBezTo>
                    <a:pt x="18" y="2"/>
                    <a:pt x="18" y="2"/>
                    <a:pt x="18" y="2"/>
                  </a:cubicBezTo>
                  <a:cubicBezTo>
                    <a:pt x="16" y="2"/>
                    <a:pt x="14" y="1"/>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4" name="Freeform 156"/>
            <p:cNvSpPr>
              <a:spLocks/>
            </p:cNvSpPr>
            <p:nvPr/>
          </p:nvSpPr>
          <p:spPr bwMode="auto">
            <a:xfrm>
              <a:off x="3524413" y="1645717"/>
              <a:ext cx="73055" cy="168027"/>
            </a:xfrm>
            <a:custGeom>
              <a:avLst/>
              <a:gdLst>
                <a:gd name="T0" fmla="*/ 9 w 14"/>
                <a:gd name="T1" fmla="*/ 0 h 32"/>
                <a:gd name="T2" fmla="*/ 0 w 14"/>
                <a:gd name="T3" fmla="*/ 31 h 32"/>
                <a:gd name="T4" fmla="*/ 5 w 14"/>
                <a:gd name="T5" fmla="*/ 32 h 32"/>
                <a:gd name="T6" fmla="*/ 14 w 14"/>
                <a:gd name="T7" fmla="*/ 2 h 32"/>
                <a:gd name="T8" fmla="*/ 9 w 14"/>
                <a:gd name="T9" fmla="*/ 0 h 32"/>
              </a:gdLst>
              <a:ahLst/>
              <a:cxnLst>
                <a:cxn ang="0">
                  <a:pos x="T0" y="T1"/>
                </a:cxn>
                <a:cxn ang="0">
                  <a:pos x="T2" y="T3"/>
                </a:cxn>
                <a:cxn ang="0">
                  <a:pos x="T4" y="T5"/>
                </a:cxn>
                <a:cxn ang="0">
                  <a:pos x="T6" y="T7"/>
                </a:cxn>
                <a:cxn ang="0">
                  <a:pos x="T8" y="T9"/>
                </a:cxn>
              </a:cxnLst>
              <a:rect l="0" t="0" r="r" b="b"/>
              <a:pathLst>
                <a:path w="14" h="32">
                  <a:moveTo>
                    <a:pt x="9" y="0"/>
                  </a:moveTo>
                  <a:cubicBezTo>
                    <a:pt x="0" y="31"/>
                    <a:pt x="0" y="31"/>
                    <a:pt x="0" y="31"/>
                  </a:cubicBezTo>
                  <a:cubicBezTo>
                    <a:pt x="1" y="31"/>
                    <a:pt x="3" y="32"/>
                    <a:pt x="5" y="32"/>
                  </a:cubicBezTo>
                  <a:cubicBezTo>
                    <a:pt x="14" y="2"/>
                    <a:pt x="14" y="2"/>
                    <a:pt x="14" y="2"/>
                  </a:cubicBezTo>
                  <a:cubicBezTo>
                    <a:pt x="12" y="1"/>
                    <a:pt x="11" y="1"/>
                    <a:pt x="9"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Freeform 157"/>
            <p:cNvSpPr>
              <a:spLocks/>
            </p:cNvSpPr>
            <p:nvPr/>
          </p:nvSpPr>
          <p:spPr bwMode="auto">
            <a:xfrm>
              <a:off x="3367346" y="1601884"/>
              <a:ext cx="62096" cy="175332"/>
            </a:xfrm>
            <a:custGeom>
              <a:avLst/>
              <a:gdLst>
                <a:gd name="T0" fmla="*/ 6 w 12"/>
                <a:gd name="T1" fmla="*/ 0 h 33"/>
                <a:gd name="T2" fmla="*/ 0 w 12"/>
                <a:gd name="T3" fmla="*/ 32 h 33"/>
                <a:gd name="T4" fmla="*/ 5 w 12"/>
                <a:gd name="T5" fmla="*/ 33 h 33"/>
                <a:gd name="T6" fmla="*/ 12 w 12"/>
                <a:gd name="T7" fmla="*/ 1 h 33"/>
                <a:gd name="T8" fmla="*/ 6 w 12"/>
                <a:gd name="T9" fmla="*/ 0 h 33"/>
              </a:gdLst>
              <a:ahLst/>
              <a:cxnLst>
                <a:cxn ang="0">
                  <a:pos x="T0" y="T1"/>
                </a:cxn>
                <a:cxn ang="0">
                  <a:pos x="T2" y="T3"/>
                </a:cxn>
                <a:cxn ang="0">
                  <a:pos x="T4" y="T5"/>
                </a:cxn>
                <a:cxn ang="0">
                  <a:pos x="T6" y="T7"/>
                </a:cxn>
                <a:cxn ang="0">
                  <a:pos x="T8" y="T9"/>
                </a:cxn>
              </a:cxnLst>
              <a:rect l="0" t="0" r="r" b="b"/>
              <a:pathLst>
                <a:path w="12" h="33">
                  <a:moveTo>
                    <a:pt x="6" y="0"/>
                  </a:moveTo>
                  <a:cubicBezTo>
                    <a:pt x="0" y="32"/>
                    <a:pt x="0" y="32"/>
                    <a:pt x="0" y="32"/>
                  </a:cubicBezTo>
                  <a:cubicBezTo>
                    <a:pt x="2" y="32"/>
                    <a:pt x="4" y="32"/>
                    <a:pt x="5" y="33"/>
                  </a:cubicBezTo>
                  <a:cubicBezTo>
                    <a:pt x="12" y="1"/>
                    <a:pt x="12" y="1"/>
                    <a:pt x="12" y="1"/>
                  </a:cubicBezTo>
                  <a:cubicBezTo>
                    <a:pt x="10" y="1"/>
                    <a:pt x="8" y="1"/>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Freeform 158"/>
            <p:cNvSpPr>
              <a:spLocks/>
            </p:cNvSpPr>
            <p:nvPr/>
          </p:nvSpPr>
          <p:spPr bwMode="auto">
            <a:xfrm>
              <a:off x="3213930" y="1579968"/>
              <a:ext cx="40179" cy="168027"/>
            </a:xfrm>
            <a:custGeom>
              <a:avLst/>
              <a:gdLst>
                <a:gd name="T0" fmla="*/ 2 w 8"/>
                <a:gd name="T1" fmla="*/ 0 h 32"/>
                <a:gd name="T2" fmla="*/ 0 w 8"/>
                <a:gd name="T3" fmla="*/ 31 h 32"/>
                <a:gd name="T4" fmla="*/ 5 w 8"/>
                <a:gd name="T5" fmla="*/ 32 h 32"/>
                <a:gd name="T6" fmla="*/ 8 w 8"/>
                <a:gd name="T7" fmla="*/ 0 h 32"/>
                <a:gd name="T8" fmla="*/ 2 w 8"/>
                <a:gd name="T9" fmla="*/ 0 h 32"/>
              </a:gdLst>
              <a:ahLst/>
              <a:cxnLst>
                <a:cxn ang="0">
                  <a:pos x="T0" y="T1"/>
                </a:cxn>
                <a:cxn ang="0">
                  <a:pos x="T2" y="T3"/>
                </a:cxn>
                <a:cxn ang="0">
                  <a:pos x="T4" y="T5"/>
                </a:cxn>
                <a:cxn ang="0">
                  <a:pos x="T6" y="T7"/>
                </a:cxn>
                <a:cxn ang="0">
                  <a:pos x="T8" y="T9"/>
                </a:cxn>
              </a:cxnLst>
              <a:rect l="0" t="0" r="r" b="b"/>
              <a:pathLst>
                <a:path w="8" h="32">
                  <a:moveTo>
                    <a:pt x="2" y="0"/>
                  </a:moveTo>
                  <a:cubicBezTo>
                    <a:pt x="0" y="31"/>
                    <a:pt x="0" y="31"/>
                    <a:pt x="0" y="31"/>
                  </a:cubicBezTo>
                  <a:cubicBezTo>
                    <a:pt x="1" y="32"/>
                    <a:pt x="3" y="32"/>
                    <a:pt x="5" y="32"/>
                  </a:cubicBezTo>
                  <a:cubicBezTo>
                    <a:pt x="8" y="0"/>
                    <a:pt x="8" y="0"/>
                    <a:pt x="8" y="0"/>
                  </a:cubicBezTo>
                  <a:cubicBezTo>
                    <a:pt x="6" y="0"/>
                    <a:pt x="4" y="0"/>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Freeform 159"/>
            <p:cNvSpPr>
              <a:spLocks/>
            </p:cNvSpPr>
            <p:nvPr/>
          </p:nvSpPr>
          <p:spPr bwMode="auto">
            <a:xfrm>
              <a:off x="3045903" y="1569008"/>
              <a:ext cx="36528" cy="171681"/>
            </a:xfrm>
            <a:custGeom>
              <a:avLst/>
              <a:gdLst>
                <a:gd name="T0" fmla="*/ 3 w 7"/>
                <a:gd name="T1" fmla="*/ 0 h 32"/>
                <a:gd name="T2" fmla="*/ 1 w 7"/>
                <a:gd name="T3" fmla="*/ 0 h 32"/>
                <a:gd name="T4" fmla="*/ 0 w 7"/>
                <a:gd name="T5" fmla="*/ 0 h 32"/>
                <a:gd name="T6" fmla="*/ 1 w 7"/>
                <a:gd name="T7" fmla="*/ 32 h 32"/>
                <a:gd name="T8" fmla="*/ 1 w 7"/>
                <a:gd name="T9" fmla="*/ 32 h 32"/>
                <a:gd name="T10" fmla="*/ 3 w 7"/>
                <a:gd name="T11" fmla="*/ 32 h 32"/>
                <a:gd name="T12" fmla="*/ 6 w 7"/>
                <a:gd name="T13" fmla="*/ 32 h 32"/>
                <a:gd name="T14" fmla="*/ 7 w 7"/>
                <a:gd name="T15" fmla="*/ 0 h 32"/>
                <a:gd name="T16" fmla="*/ 3 w 7"/>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32">
                  <a:moveTo>
                    <a:pt x="3" y="0"/>
                  </a:moveTo>
                  <a:cubicBezTo>
                    <a:pt x="3" y="0"/>
                    <a:pt x="2" y="0"/>
                    <a:pt x="1" y="0"/>
                  </a:cubicBezTo>
                  <a:cubicBezTo>
                    <a:pt x="0" y="0"/>
                    <a:pt x="0" y="0"/>
                    <a:pt x="0" y="0"/>
                  </a:cubicBezTo>
                  <a:cubicBezTo>
                    <a:pt x="1" y="32"/>
                    <a:pt x="1" y="32"/>
                    <a:pt x="1" y="32"/>
                  </a:cubicBezTo>
                  <a:cubicBezTo>
                    <a:pt x="1" y="32"/>
                    <a:pt x="1" y="32"/>
                    <a:pt x="1" y="32"/>
                  </a:cubicBezTo>
                  <a:cubicBezTo>
                    <a:pt x="2" y="32"/>
                    <a:pt x="3" y="32"/>
                    <a:pt x="3" y="32"/>
                  </a:cubicBezTo>
                  <a:cubicBezTo>
                    <a:pt x="4" y="32"/>
                    <a:pt x="5" y="32"/>
                    <a:pt x="6" y="32"/>
                  </a:cubicBezTo>
                  <a:cubicBezTo>
                    <a:pt x="7" y="0"/>
                    <a:pt x="7" y="0"/>
                    <a:pt x="7" y="0"/>
                  </a:cubicBezTo>
                  <a:cubicBezTo>
                    <a:pt x="6" y="0"/>
                    <a:pt x="4"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8" name="Freeform 160"/>
            <p:cNvSpPr>
              <a:spLocks/>
            </p:cNvSpPr>
            <p:nvPr/>
          </p:nvSpPr>
          <p:spPr bwMode="auto">
            <a:xfrm>
              <a:off x="2870571" y="1579968"/>
              <a:ext cx="43833" cy="168027"/>
            </a:xfrm>
            <a:custGeom>
              <a:avLst/>
              <a:gdLst>
                <a:gd name="T0" fmla="*/ 6 w 8"/>
                <a:gd name="T1" fmla="*/ 0 h 32"/>
                <a:gd name="T2" fmla="*/ 0 w 8"/>
                <a:gd name="T3" fmla="*/ 0 h 32"/>
                <a:gd name="T4" fmla="*/ 3 w 8"/>
                <a:gd name="T5" fmla="*/ 32 h 32"/>
                <a:gd name="T6" fmla="*/ 8 w 8"/>
                <a:gd name="T7" fmla="*/ 31 h 32"/>
                <a:gd name="T8" fmla="*/ 6 w 8"/>
                <a:gd name="T9" fmla="*/ 0 h 32"/>
              </a:gdLst>
              <a:ahLst/>
              <a:cxnLst>
                <a:cxn ang="0">
                  <a:pos x="T0" y="T1"/>
                </a:cxn>
                <a:cxn ang="0">
                  <a:pos x="T2" y="T3"/>
                </a:cxn>
                <a:cxn ang="0">
                  <a:pos x="T4" y="T5"/>
                </a:cxn>
                <a:cxn ang="0">
                  <a:pos x="T6" y="T7"/>
                </a:cxn>
                <a:cxn ang="0">
                  <a:pos x="T8" y="T9"/>
                </a:cxn>
              </a:cxnLst>
              <a:rect l="0" t="0" r="r" b="b"/>
              <a:pathLst>
                <a:path w="8" h="32">
                  <a:moveTo>
                    <a:pt x="6" y="0"/>
                  </a:moveTo>
                  <a:cubicBezTo>
                    <a:pt x="4" y="0"/>
                    <a:pt x="2" y="0"/>
                    <a:pt x="0" y="0"/>
                  </a:cubicBezTo>
                  <a:cubicBezTo>
                    <a:pt x="3" y="32"/>
                    <a:pt x="3" y="32"/>
                    <a:pt x="3" y="32"/>
                  </a:cubicBezTo>
                  <a:cubicBezTo>
                    <a:pt x="5" y="32"/>
                    <a:pt x="7" y="32"/>
                    <a:pt x="8" y="3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9" name="Freeform 161"/>
            <p:cNvSpPr>
              <a:spLocks/>
            </p:cNvSpPr>
            <p:nvPr/>
          </p:nvSpPr>
          <p:spPr bwMode="auto">
            <a:xfrm>
              <a:off x="2698890" y="1601884"/>
              <a:ext cx="62096" cy="175332"/>
            </a:xfrm>
            <a:custGeom>
              <a:avLst/>
              <a:gdLst>
                <a:gd name="T0" fmla="*/ 6 w 12"/>
                <a:gd name="T1" fmla="*/ 0 h 33"/>
                <a:gd name="T2" fmla="*/ 0 w 12"/>
                <a:gd name="T3" fmla="*/ 1 h 33"/>
                <a:gd name="T4" fmla="*/ 7 w 12"/>
                <a:gd name="T5" fmla="*/ 33 h 33"/>
                <a:gd name="T6" fmla="*/ 12 w 12"/>
                <a:gd name="T7" fmla="*/ 32 h 33"/>
                <a:gd name="T8" fmla="*/ 6 w 12"/>
                <a:gd name="T9" fmla="*/ 0 h 33"/>
              </a:gdLst>
              <a:ahLst/>
              <a:cxnLst>
                <a:cxn ang="0">
                  <a:pos x="T0" y="T1"/>
                </a:cxn>
                <a:cxn ang="0">
                  <a:pos x="T2" y="T3"/>
                </a:cxn>
                <a:cxn ang="0">
                  <a:pos x="T4" y="T5"/>
                </a:cxn>
                <a:cxn ang="0">
                  <a:pos x="T6" y="T7"/>
                </a:cxn>
                <a:cxn ang="0">
                  <a:pos x="T8" y="T9"/>
                </a:cxn>
              </a:cxnLst>
              <a:rect l="0" t="0" r="r" b="b"/>
              <a:pathLst>
                <a:path w="12" h="33">
                  <a:moveTo>
                    <a:pt x="6" y="0"/>
                  </a:moveTo>
                  <a:cubicBezTo>
                    <a:pt x="4" y="1"/>
                    <a:pt x="2" y="1"/>
                    <a:pt x="0" y="1"/>
                  </a:cubicBezTo>
                  <a:cubicBezTo>
                    <a:pt x="7" y="33"/>
                    <a:pt x="7" y="33"/>
                    <a:pt x="7" y="33"/>
                  </a:cubicBezTo>
                  <a:cubicBezTo>
                    <a:pt x="8" y="32"/>
                    <a:pt x="10" y="32"/>
                    <a:pt x="12" y="32"/>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 name="Freeform 162"/>
            <p:cNvSpPr>
              <a:spLocks/>
            </p:cNvSpPr>
            <p:nvPr/>
          </p:nvSpPr>
          <p:spPr bwMode="auto">
            <a:xfrm>
              <a:off x="2530864" y="1645717"/>
              <a:ext cx="73055" cy="168027"/>
            </a:xfrm>
            <a:custGeom>
              <a:avLst/>
              <a:gdLst>
                <a:gd name="T0" fmla="*/ 5 w 14"/>
                <a:gd name="T1" fmla="*/ 0 h 32"/>
                <a:gd name="T2" fmla="*/ 0 w 14"/>
                <a:gd name="T3" fmla="*/ 2 h 32"/>
                <a:gd name="T4" fmla="*/ 9 w 14"/>
                <a:gd name="T5" fmla="*/ 32 h 32"/>
                <a:gd name="T6" fmla="*/ 14 w 14"/>
                <a:gd name="T7" fmla="*/ 31 h 32"/>
                <a:gd name="T8" fmla="*/ 5 w 14"/>
                <a:gd name="T9" fmla="*/ 0 h 32"/>
              </a:gdLst>
              <a:ahLst/>
              <a:cxnLst>
                <a:cxn ang="0">
                  <a:pos x="T0" y="T1"/>
                </a:cxn>
                <a:cxn ang="0">
                  <a:pos x="T2" y="T3"/>
                </a:cxn>
                <a:cxn ang="0">
                  <a:pos x="T4" y="T5"/>
                </a:cxn>
                <a:cxn ang="0">
                  <a:pos x="T6" y="T7"/>
                </a:cxn>
                <a:cxn ang="0">
                  <a:pos x="T8" y="T9"/>
                </a:cxn>
              </a:cxnLst>
              <a:rect l="0" t="0" r="r" b="b"/>
              <a:pathLst>
                <a:path w="14" h="32">
                  <a:moveTo>
                    <a:pt x="5" y="0"/>
                  </a:moveTo>
                  <a:cubicBezTo>
                    <a:pt x="3" y="1"/>
                    <a:pt x="2" y="1"/>
                    <a:pt x="0" y="2"/>
                  </a:cubicBezTo>
                  <a:cubicBezTo>
                    <a:pt x="9" y="32"/>
                    <a:pt x="9" y="32"/>
                    <a:pt x="9" y="32"/>
                  </a:cubicBezTo>
                  <a:cubicBezTo>
                    <a:pt x="11" y="32"/>
                    <a:pt x="13" y="31"/>
                    <a:pt x="14" y="31"/>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1" name="Freeform 163"/>
            <p:cNvSpPr>
              <a:spLocks/>
            </p:cNvSpPr>
            <p:nvPr/>
          </p:nvSpPr>
          <p:spPr bwMode="auto">
            <a:xfrm>
              <a:off x="2366491" y="1700507"/>
              <a:ext cx="91318" cy="171681"/>
            </a:xfrm>
            <a:custGeom>
              <a:avLst/>
              <a:gdLst>
                <a:gd name="T0" fmla="*/ 5 w 17"/>
                <a:gd name="T1" fmla="*/ 0 h 32"/>
                <a:gd name="T2" fmla="*/ 0 w 17"/>
                <a:gd name="T3" fmla="*/ 2 h 32"/>
                <a:gd name="T4" fmla="*/ 12 w 17"/>
                <a:gd name="T5" fmla="*/ 32 h 32"/>
                <a:gd name="T6" fmla="*/ 17 w 17"/>
                <a:gd name="T7" fmla="*/ 30 h 32"/>
                <a:gd name="T8" fmla="*/ 5 w 17"/>
                <a:gd name="T9" fmla="*/ 0 h 32"/>
              </a:gdLst>
              <a:ahLst/>
              <a:cxnLst>
                <a:cxn ang="0">
                  <a:pos x="T0" y="T1"/>
                </a:cxn>
                <a:cxn ang="0">
                  <a:pos x="T2" y="T3"/>
                </a:cxn>
                <a:cxn ang="0">
                  <a:pos x="T4" y="T5"/>
                </a:cxn>
                <a:cxn ang="0">
                  <a:pos x="T6" y="T7"/>
                </a:cxn>
                <a:cxn ang="0">
                  <a:pos x="T8" y="T9"/>
                </a:cxn>
              </a:cxnLst>
              <a:rect l="0" t="0" r="r" b="b"/>
              <a:pathLst>
                <a:path w="17" h="32">
                  <a:moveTo>
                    <a:pt x="5" y="0"/>
                  </a:moveTo>
                  <a:cubicBezTo>
                    <a:pt x="3" y="1"/>
                    <a:pt x="1" y="2"/>
                    <a:pt x="0" y="2"/>
                  </a:cubicBezTo>
                  <a:cubicBezTo>
                    <a:pt x="12" y="32"/>
                    <a:pt x="12" y="32"/>
                    <a:pt x="12" y="32"/>
                  </a:cubicBezTo>
                  <a:cubicBezTo>
                    <a:pt x="14" y="31"/>
                    <a:pt x="15" y="30"/>
                    <a:pt x="17" y="3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 name="Freeform 164"/>
            <p:cNvSpPr>
              <a:spLocks/>
            </p:cNvSpPr>
            <p:nvPr/>
          </p:nvSpPr>
          <p:spPr bwMode="auto">
            <a:xfrm>
              <a:off x="2209421" y="1777216"/>
              <a:ext cx="98623" cy="160721"/>
            </a:xfrm>
            <a:custGeom>
              <a:avLst/>
              <a:gdLst>
                <a:gd name="T0" fmla="*/ 4 w 19"/>
                <a:gd name="T1" fmla="*/ 0 h 31"/>
                <a:gd name="T2" fmla="*/ 0 w 19"/>
                <a:gd name="T3" fmla="*/ 3 h 31"/>
                <a:gd name="T4" fmla="*/ 15 w 19"/>
                <a:gd name="T5" fmla="*/ 31 h 31"/>
                <a:gd name="T6" fmla="*/ 19 w 19"/>
                <a:gd name="T7" fmla="*/ 28 h 31"/>
                <a:gd name="T8" fmla="*/ 4 w 19"/>
                <a:gd name="T9" fmla="*/ 0 h 31"/>
              </a:gdLst>
              <a:ahLst/>
              <a:cxnLst>
                <a:cxn ang="0">
                  <a:pos x="T0" y="T1"/>
                </a:cxn>
                <a:cxn ang="0">
                  <a:pos x="T2" y="T3"/>
                </a:cxn>
                <a:cxn ang="0">
                  <a:pos x="T4" y="T5"/>
                </a:cxn>
                <a:cxn ang="0">
                  <a:pos x="T6" y="T7"/>
                </a:cxn>
                <a:cxn ang="0">
                  <a:pos x="T8" y="T9"/>
                </a:cxn>
              </a:cxnLst>
              <a:rect l="0" t="0" r="r" b="b"/>
              <a:pathLst>
                <a:path w="19" h="31">
                  <a:moveTo>
                    <a:pt x="4" y="0"/>
                  </a:moveTo>
                  <a:cubicBezTo>
                    <a:pt x="3" y="1"/>
                    <a:pt x="1" y="2"/>
                    <a:pt x="0" y="3"/>
                  </a:cubicBezTo>
                  <a:cubicBezTo>
                    <a:pt x="15" y="31"/>
                    <a:pt x="15" y="31"/>
                    <a:pt x="15" y="31"/>
                  </a:cubicBezTo>
                  <a:cubicBezTo>
                    <a:pt x="16" y="30"/>
                    <a:pt x="18" y="29"/>
                    <a:pt x="19" y="28"/>
                  </a:cubicBezTo>
                  <a:cubicBezTo>
                    <a:pt x="4" y="0"/>
                    <a:pt x="4" y="0"/>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Freeform 165"/>
            <p:cNvSpPr>
              <a:spLocks/>
            </p:cNvSpPr>
            <p:nvPr/>
          </p:nvSpPr>
          <p:spPr bwMode="auto">
            <a:xfrm>
              <a:off x="2056006" y="1864883"/>
              <a:ext cx="116888" cy="157070"/>
            </a:xfrm>
            <a:custGeom>
              <a:avLst/>
              <a:gdLst>
                <a:gd name="T0" fmla="*/ 5 w 22"/>
                <a:gd name="T1" fmla="*/ 0 h 30"/>
                <a:gd name="T2" fmla="*/ 0 w 22"/>
                <a:gd name="T3" fmla="*/ 3 h 30"/>
                <a:gd name="T4" fmla="*/ 18 w 22"/>
                <a:gd name="T5" fmla="*/ 30 h 30"/>
                <a:gd name="T6" fmla="*/ 22 w 22"/>
                <a:gd name="T7" fmla="*/ 27 h 30"/>
                <a:gd name="T8" fmla="*/ 5 w 22"/>
                <a:gd name="T9" fmla="*/ 0 h 30"/>
              </a:gdLst>
              <a:ahLst/>
              <a:cxnLst>
                <a:cxn ang="0">
                  <a:pos x="T0" y="T1"/>
                </a:cxn>
                <a:cxn ang="0">
                  <a:pos x="T2" y="T3"/>
                </a:cxn>
                <a:cxn ang="0">
                  <a:pos x="T4" y="T5"/>
                </a:cxn>
                <a:cxn ang="0">
                  <a:pos x="T6" y="T7"/>
                </a:cxn>
                <a:cxn ang="0">
                  <a:pos x="T8" y="T9"/>
                </a:cxn>
              </a:cxnLst>
              <a:rect l="0" t="0" r="r" b="b"/>
              <a:pathLst>
                <a:path w="22" h="30">
                  <a:moveTo>
                    <a:pt x="5" y="0"/>
                  </a:moveTo>
                  <a:cubicBezTo>
                    <a:pt x="3" y="1"/>
                    <a:pt x="2" y="2"/>
                    <a:pt x="0" y="3"/>
                  </a:cubicBezTo>
                  <a:cubicBezTo>
                    <a:pt x="18" y="30"/>
                    <a:pt x="18" y="30"/>
                    <a:pt x="18" y="30"/>
                  </a:cubicBezTo>
                  <a:cubicBezTo>
                    <a:pt x="19" y="29"/>
                    <a:pt x="21" y="28"/>
                    <a:pt x="22" y="27"/>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Freeform 166"/>
            <p:cNvSpPr>
              <a:spLocks/>
            </p:cNvSpPr>
            <p:nvPr/>
          </p:nvSpPr>
          <p:spPr bwMode="auto">
            <a:xfrm>
              <a:off x="1913549" y="1970811"/>
              <a:ext cx="131499" cy="146110"/>
            </a:xfrm>
            <a:custGeom>
              <a:avLst/>
              <a:gdLst>
                <a:gd name="T0" fmla="*/ 5 w 25"/>
                <a:gd name="T1" fmla="*/ 0 h 28"/>
                <a:gd name="T2" fmla="*/ 0 w 25"/>
                <a:gd name="T3" fmla="*/ 3 h 28"/>
                <a:gd name="T4" fmla="*/ 21 w 25"/>
                <a:gd name="T5" fmla="*/ 28 h 28"/>
                <a:gd name="T6" fmla="*/ 25 w 25"/>
                <a:gd name="T7" fmla="*/ 25 h 28"/>
                <a:gd name="T8" fmla="*/ 5 w 25"/>
                <a:gd name="T9" fmla="*/ 0 h 28"/>
              </a:gdLst>
              <a:ahLst/>
              <a:cxnLst>
                <a:cxn ang="0">
                  <a:pos x="T0" y="T1"/>
                </a:cxn>
                <a:cxn ang="0">
                  <a:pos x="T2" y="T3"/>
                </a:cxn>
                <a:cxn ang="0">
                  <a:pos x="T4" y="T5"/>
                </a:cxn>
                <a:cxn ang="0">
                  <a:pos x="T6" y="T7"/>
                </a:cxn>
                <a:cxn ang="0">
                  <a:pos x="T8" y="T9"/>
                </a:cxn>
              </a:cxnLst>
              <a:rect l="0" t="0" r="r" b="b"/>
              <a:pathLst>
                <a:path w="25" h="28">
                  <a:moveTo>
                    <a:pt x="5" y="0"/>
                  </a:moveTo>
                  <a:cubicBezTo>
                    <a:pt x="3" y="1"/>
                    <a:pt x="2" y="2"/>
                    <a:pt x="0" y="3"/>
                  </a:cubicBezTo>
                  <a:cubicBezTo>
                    <a:pt x="21" y="28"/>
                    <a:pt x="21" y="28"/>
                    <a:pt x="21" y="28"/>
                  </a:cubicBezTo>
                  <a:cubicBezTo>
                    <a:pt x="22" y="27"/>
                    <a:pt x="23" y="26"/>
                    <a:pt x="25" y="25"/>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Freeform 167"/>
            <p:cNvSpPr>
              <a:spLocks/>
            </p:cNvSpPr>
            <p:nvPr/>
          </p:nvSpPr>
          <p:spPr bwMode="auto">
            <a:xfrm>
              <a:off x="1789356" y="2087700"/>
              <a:ext cx="135151" cy="135153"/>
            </a:xfrm>
            <a:custGeom>
              <a:avLst/>
              <a:gdLst>
                <a:gd name="T0" fmla="*/ 4 w 26"/>
                <a:gd name="T1" fmla="*/ 0 h 26"/>
                <a:gd name="T2" fmla="*/ 0 w 26"/>
                <a:gd name="T3" fmla="*/ 4 h 26"/>
                <a:gd name="T4" fmla="*/ 23 w 26"/>
                <a:gd name="T5" fmla="*/ 26 h 26"/>
                <a:gd name="T6" fmla="*/ 26 w 26"/>
                <a:gd name="T7" fmla="*/ 23 h 26"/>
                <a:gd name="T8" fmla="*/ 4 w 26"/>
                <a:gd name="T9" fmla="*/ 0 h 26"/>
              </a:gdLst>
              <a:ahLst/>
              <a:cxnLst>
                <a:cxn ang="0">
                  <a:pos x="T0" y="T1"/>
                </a:cxn>
                <a:cxn ang="0">
                  <a:pos x="T2" y="T3"/>
                </a:cxn>
                <a:cxn ang="0">
                  <a:pos x="T4" y="T5"/>
                </a:cxn>
                <a:cxn ang="0">
                  <a:pos x="T6" y="T7"/>
                </a:cxn>
                <a:cxn ang="0">
                  <a:pos x="T8" y="T9"/>
                </a:cxn>
              </a:cxnLst>
              <a:rect l="0" t="0" r="r" b="b"/>
              <a:pathLst>
                <a:path w="26" h="26">
                  <a:moveTo>
                    <a:pt x="4" y="0"/>
                  </a:moveTo>
                  <a:cubicBezTo>
                    <a:pt x="3" y="1"/>
                    <a:pt x="1" y="3"/>
                    <a:pt x="0" y="4"/>
                  </a:cubicBezTo>
                  <a:cubicBezTo>
                    <a:pt x="23" y="26"/>
                    <a:pt x="23" y="26"/>
                    <a:pt x="23" y="26"/>
                  </a:cubicBezTo>
                  <a:cubicBezTo>
                    <a:pt x="24" y="25"/>
                    <a:pt x="25" y="24"/>
                    <a:pt x="26" y="23"/>
                  </a:cubicBezTo>
                  <a:cubicBezTo>
                    <a:pt x="4" y="0"/>
                    <a:pt x="4" y="0"/>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Freeform 168"/>
            <p:cNvSpPr>
              <a:spLocks/>
            </p:cNvSpPr>
            <p:nvPr/>
          </p:nvSpPr>
          <p:spPr bwMode="auto">
            <a:xfrm>
              <a:off x="1672467" y="2219199"/>
              <a:ext cx="146110" cy="124194"/>
            </a:xfrm>
            <a:custGeom>
              <a:avLst/>
              <a:gdLst>
                <a:gd name="T0" fmla="*/ 3 w 28"/>
                <a:gd name="T1" fmla="*/ 0 h 24"/>
                <a:gd name="T2" fmla="*/ 0 w 28"/>
                <a:gd name="T3" fmla="*/ 4 h 24"/>
                <a:gd name="T4" fmla="*/ 25 w 28"/>
                <a:gd name="T5" fmla="*/ 24 h 24"/>
                <a:gd name="T6" fmla="*/ 28 w 28"/>
                <a:gd name="T7" fmla="*/ 20 h 24"/>
                <a:gd name="T8" fmla="*/ 3 w 28"/>
                <a:gd name="T9" fmla="*/ 0 h 24"/>
              </a:gdLst>
              <a:ahLst/>
              <a:cxnLst>
                <a:cxn ang="0">
                  <a:pos x="T0" y="T1"/>
                </a:cxn>
                <a:cxn ang="0">
                  <a:pos x="T2" y="T3"/>
                </a:cxn>
                <a:cxn ang="0">
                  <a:pos x="T4" y="T5"/>
                </a:cxn>
                <a:cxn ang="0">
                  <a:pos x="T6" y="T7"/>
                </a:cxn>
                <a:cxn ang="0">
                  <a:pos x="T8" y="T9"/>
                </a:cxn>
              </a:cxnLst>
              <a:rect l="0" t="0" r="r" b="b"/>
              <a:pathLst>
                <a:path w="28" h="24">
                  <a:moveTo>
                    <a:pt x="3" y="0"/>
                  </a:moveTo>
                  <a:cubicBezTo>
                    <a:pt x="2" y="1"/>
                    <a:pt x="1" y="3"/>
                    <a:pt x="0" y="4"/>
                  </a:cubicBezTo>
                  <a:cubicBezTo>
                    <a:pt x="25" y="24"/>
                    <a:pt x="25" y="24"/>
                    <a:pt x="25" y="24"/>
                  </a:cubicBezTo>
                  <a:cubicBezTo>
                    <a:pt x="26" y="23"/>
                    <a:pt x="27" y="21"/>
                    <a:pt x="28" y="20"/>
                  </a:cubicBezTo>
                  <a:cubicBezTo>
                    <a:pt x="3" y="0"/>
                    <a:pt x="3"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Freeform 169"/>
            <p:cNvSpPr>
              <a:spLocks/>
            </p:cNvSpPr>
            <p:nvPr/>
          </p:nvSpPr>
          <p:spPr bwMode="auto">
            <a:xfrm>
              <a:off x="1566536" y="2354352"/>
              <a:ext cx="160721" cy="116888"/>
            </a:xfrm>
            <a:custGeom>
              <a:avLst/>
              <a:gdLst>
                <a:gd name="T0" fmla="*/ 3 w 30"/>
                <a:gd name="T1" fmla="*/ 0 h 22"/>
                <a:gd name="T2" fmla="*/ 0 w 30"/>
                <a:gd name="T3" fmla="*/ 5 h 22"/>
                <a:gd name="T4" fmla="*/ 27 w 30"/>
                <a:gd name="T5" fmla="*/ 22 h 22"/>
                <a:gd name="T6" fmla="*/ 30 w 30"/>
                <a:gd name="T7" fmla="*/ 18 h 22"/>
                <a:gd name="T8" fmla="*/ 3 w 30"/>
                <a:gd name="T9" fmla="*/ 0 h 22"/>
              </a:gdLst>
              <a:ahLst/>
              <a:cxnLst>
                <a:cxn ang="0">
                  <a:pos x="T0" y="T1"/>
                </a:cxn>
                <a:cxn ang="0">
                  <a:pos x="T2" y="T3"/>
                </a:cxn>
                <a:cxn ang="0">
                  <a:pos x="T4" y="T5"/>
                </a:cxn>
                <a:cxn ang="0">
                  <a:pos x="T6" y="T7"/>
                </a:cxn>
                <a:cxn ang="0">
                  <a:pos x="T8" y="T9"/>
                </a:cxn>
              </a:cxnLst>
              <a:rect l="0" t="0" r="r" b="b"/>
              <a:pathLst>
                <a:path w="30" h="22">
                  <a:moveTo>
                    <a:pt x="3" y="0"/>
                  </a:moveTo>
                  <a:cubicBezTo>
                    <a:pt x="2" y="2"/>
                    <a:pt x="1" y="3"/>
                    <a:pt x="0" y="5"/>
                  </a:cubicBezTo>
                  <a:cubicBezTo>
                    <a:pt x="27" y="22"/>
                    <a:pt x="27" y="22"/>
                    <a:pt x="27" y="22"/>
                  </a:cubicBezTo>
                  <a:cubicBezTo>
                    <a:pt x="28" y="21"/>
                    <a:pt x="29" y="20"/>
                    <a:pt x="30" y="18"/>
                  </a:cubicBezTo>
                  <a:cubicBezTo>
                    <a:pt x="3" y="0"/>
                    <a:pt x="3"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8" name="Freeform 170"/>
            <p:cNvSpPr>
              <a:spLocks/>
            </p:cNvSpPr>
            <p:nvPr/>
          </p:nvSpPr>
          <p:spPr bwMode="auto">
            <a:xfrm>
              <a:off x="1566536" y="4253784"/>
              <a:ext cx="160721" cy="116888"/>
            </a:xfrm>
            <a:custGeom>
              <a:avLst/>
              <a:gdLst>
                <a:gd name="T0" fmla="*/ 27 w 30"/>
                <a:gd name="T1" fmla="*/ 0 h 22"/>
                <a:gd name="T2" fmla="*/ 0 w 30"/>
                <a:gd name="T3" fmla="*/ 17 h 22"/>
                <a:gd name="T4" fmla="*/ 3 w 30"/>
                <a:gd name="T5" fmla="*/ 22 h 22"/>
                <a:gd name="T6" fmla="*/ 30 w 30"/>
                <a:gd name="T7" fmla="*/ 4 h 22"/>
                <a:gd name="T8" fmla="*/ 27 w 30"/>
                <a:gd name="T9" fmla="*/ 0 h 22"/>
              </a:gdLst>
              <a:ahLst/>
              <a:cxnLst>
                <a:cxn ang="0">
                  <a:pos x="T0" y="T1"/>
                </a:cxn>
                <a:cxn ang="0">
                  <a:pos x="T2" y="T3"/>
                </a:cxn>
                <a:cxn ang="0">
                  <a:pos x="T4" y="T5"/>
                </a:cxn>
                <a:cxn ang="0">
                  <a:pos x="T6" y="T7"/>
                </a:cxn>
                <a:cxn ang="0">
                  <a:pos x="T8" y="T9"/>
                </a:cxn>
              </a:cxnLst>
              <a:rect l="0" t="0" r="r" b="b"/>
              <a:pathLst>
                <a:path w="30" h="22">
                  <a:moveTo>
                    <a:pt x="27" y="0"/>
                  </a:moveTo>
                  <a:cubicBezTo>
                    <a:pt x="0" y="17"/>
                    <a:pt x="0" y="17"/>
                    <a:pt x="0" y="17"/>
                  </a:cubicBezTo>
                  <a:cubicBezTo>
                    <a:pt x="1" y="19"/>
                    <a:pt x="2" y="20"/>
                    <a:pt x="3" y="22"/>
                  </a:cubicBezTo>
                  <a:cubicBezTo>
                    <a:pt x="30" y="4"/>
                    <a:pt x="30" y="4"/>
                    <a:pt x="30" y="4"/>
                  </a:cubicBezTo>
                  <a:cubicBezTo>
                    <a:pt x="29" y="2"/>
                    <a:pt x="28" y="1"/>
                    <a:pt x="2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9" name="Freeform 171"/>
            <p:cNvSpPr>
              <a:spLocks/>
            </p:cNvSpPr>
            <p:nvPr/>
          </p:nvSpPr>
          <p:spPr bwMode="auto">
            <a:xfrm>
              <a:off x="1478870" y="2507767"/>
              <a:ext cx="160721" cy="105931"/>
            </a:xfrm>
            <a:custGeom>
              <a:avLst/>
              <a:gdLst>
                <a:gd name="T0" fmla="*/ 3 w 31"/>
                <a:gd name="T1" fmla="*/ 0 h 20"/>
                <a:gd name="T2" fmla="*/ 0 w 31"/>
                <a:gd name="T3" fmla="*/ 5 h 20"/>
                <a:gd name="T4" fmla="*/ 28 w 31"/>
                <a:gd name="T5" fmla="*/ 20 h 20"/>
                <a:gd name="T6" fmla="*/ 31 w 31"/>
                <a:gd name="T7" fmla="*/ 15 h 20"/>
                <a:gd name="T8" fmla="*/ 3 w 31"/>
                <a:gd name="T9" fmla="*/ 0 h 20"/>
              </a:gdLst>
              <a:ahLst/>
              <a:cxnLst>
                <a:cxn ang="0">
                  <a:pos x="T0" y="T1"/>
                </a:cxn>
                <a:cxn ang="0">
                  <a:pos x="T2" y="T3"/>
                </a:cxn>
                <a:cxn ang="0">
                  <a:pos x="T4" y="T5"/>
                </a:cxn>
                <a:cxn ang="0">
                  <a:pos x="T6" y="T7"/>
                </a:cxn>
                <a:cxn ang="0">
                  <a:pos x="T8" y="T9"/>
                </a:cxn>
              </a:cxnLst>
              <a:rect l="0" t="0" r="r" b="b"/>
              <a:pathLst>
                <a:path w="31" h="20">
                  <a:moveTo>
                    <a:pt x="3" y="0"/>
                  </a:moveTo>
                  <a:cubicBezTo>
                    <a:pt x="2" y="1"/>
                    <a:pt x="1" y="3"/>
                    <a:pt x="0" y="5"/>
                  </a:cubicBezTo>
                  <a:cubicBezTo>
                    <a:pt x="28" y="20"/>
                    <a:pt x="28" y="20"/>
                    <a:pt x="28" y="20"/>
                  </a:cubicBezTo>
                  <a:cubicBezTo>
                    <a:pt x="29" y="18"/>
                    <a:pt x="30" y="17"/>
                    <a:pt x="31" y="15"/>
                  </a:cubicBezTo>
                  <a:cubicBezTo>
                    <a:pt x="3" y="0"/>
                    <a:pt x="3"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 name="Freeform 172"/>
            <p:cNvSpPr>
              <a:spLocks/>
            </p:cNvSpPr>
            <p:nvPr/>
          </p:nvSpPr>
          <p:spPr bwMode="auto">
            <a:xfrm>
              <a:off x="1478870" y="4114980"/>
              <a:ext cx="160721" cy="102277"/>
            </a:xfrm>
            <a:custGeom>
              <a:avLst/>
              <a:gdLst>
                <a:gd name="T0" fmla="*/ 28 w 31"/>
                <a:gd name="T1" fmla="*/ 0 h 19"/>
                <a:gd name="T2" fmla="*/ 0 w 31"/>
                <a:gd name="T3" fmla="*/ 14 h 19"/>
                <a:gd name="T4" fmla="*/ 3 w 31"/>
                <a:gd name="T5" fmla="*/ 19 h 19"/>
                <a:gd name="T6" fmla="*/ 31 w 31"/>
                <a:gd name="T7" fmla="*/ 4 h 19"/>
                <a:gd name="T8" fmla="*/ 28 w 31"/>
                <a:gd name="T9" fmla="*/ 0 h 19"/>
              </a:gdLst>
              <a:ahLst/>
              <a:cxnLst>
                <a:cxn ang="0">
                  <a:pos x="T0" y="T1"/>
                </a:cxn>
                <a:cxn ang="0">
                  <a:pos x="T2" y="T3"/>
                </a:cxn>
                <a:cxn ang="0">
                  <a:pos x="T4" y="T5"/>
                </a:cxn>
                <a:cxn ang="0">
                  <a:pos x="T6" y="T7"/>
                </a:cxn>
                <a:cxn ang="0">
                  <a:pos x="T8" y="T9"/>
                </a:cxn>
              </a:cxnLst>
              <a:rect l="0" t="0" r="r" b="b"/>
              <a:pathLst>
                <a:path w="31" h="19">
                  <a:moveTo>
                    <a:pt x="28" y="0"/>
                  </a:moveTo>
                  <a:cubicBezTo>
                    <a:pt x="0" y="14"/>
                    <a:pt x="0" y="14"/>
                    <a:pt x="0" y="14"/>
                  </a:cubicBezTo>
                  <a:cubicBezTo>
                    <a:pt x="1" y="16"/>
                    <a:pt x="2" y="18"/>
                    <a:pt x="3" y="19"/>
                  </a:cubicBezTo>
                  <a:cubicBezTo>
                    <a:pt x="31" y="4"/>
                    <a:pt x="31" y="4"/>
                    <a:pt x="31" y="4"/>
                  </a:cubicBezTo>
                  <a:cubicBezTo>
                    <a:pt x="30" y="3"/>
                    <a:pt x="29" y="1"/>
                    <a:pt x="28"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 name="Freeform 173"/>
            <p:cNvSpPr>
              <a:spLocks/>
            </p:cNvSpPr>
            <p:nvPr/>
          </p:nvSpPr>
          <p:spPr bwMode="auto">
            <a:xfrm>
              <a:off x="1405815" y="2664835"/>
              <a:ext cx="168027" cy="87666"/>
            </a:xfrm>
            <a:custGeom>
              <a:avLst/>
              <a:gdLst>
                <a:gd name="T0" fmla="*/ 2 w 32"/>
                <a:gd name="T1" fmla="*/ 0 h 17"/>
                <a:gd name="T2" fmla="*/ 0 w 32"/>
                <a:gd name="T3" fmla="*/ 5 h 17"/>
                <a:gd name="T4" fmla="*/ 30 w 32"/>
                <a:gd name="T5" fmla="*/ 17 h 17"/>
                <a:gd name="T6" fmla="*/ 32 w 32"/>
                <a:gd name="T7" fmla="*/ 12 h 17"/>
                <a:gd name="T8" fmla="*/ 2 w 32"/>
                <a:gd name="T9" fmla="*/ 0 h 17"/>
              </a:gdLst>
              <a:ahLst/>
              <a:cxnLst>
                <a:cxn ang="0">
                  <a:pos x="T0" y="T1"/>
                </a:cxn>
                <a:cxn ang="0">
                  <a:pos x="T2" y="T3"/>
                </a:cxn>
                <a:cxn ang="0">
                  <a:pos x="T4" y="T5"/>
                </a:cxn>
                <a:cxn ang="0">
                  <a:pos x="T6" y="T7"/>
                </a:cxn>
                <a:cxn ang="0">
                  <a:pos x="T8" y="T9"/>
                </a:cxn>
              </a:cxnLst>
              <a:rect l="0" t="0" r="r" b="b"/>
              <a:pathLst>
                <a:path w="32" h="17">
                  <a:moveTo>
                    <a:pt x="2" y="0"/>
                  </a:moveTo>
                  <a:cubicBezTo>
                    <a:pt x="1" y="2"/>
                    <a:pt x="1" y="3"/>
                    <a:pt x="0" y="5"/>
                  </a:cubicBezTo>
                  <a:cubicBezTo>
                    <a:pt x="30" y="17"/>
                    <a:pt x="30" y="17"/>
                    <a:pt x="30" y="17"/>
                  </a:cubicBezTo>
                  <a:cubicBezTo>
                    <a:pt x="30" y="15"/>
                    <a:pt x="31" y="14"/>
                    <a:pt x="32" y="12"/>
                  </a:cubicBezTo>
                  <a:cubicBezTo>
                    <a:pt x="2" y="0"/>
                    <a:pt x="2" y="0"/>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2" name="Freeform 174"/>
            <p:cNvSpPr>
              <a:spLocks/>
            </p:cNvSpPr>
            <p:nvPr/>
          </p:nvSpPr>
          <p:spPr bwMode="auto">
            <a:xfrm>
              <a:off x="1405815" y="3968869"/>
              <a:ext cx="168027" cy="91320"/>
            </a:xfrm>
            <a:custGeom>
              <a:avLst/>
              <a:gdLst>
                <a:gd name="T0" fmla="*/ 30 w 32"/>
                <a:gd name="T1" fmla="*/ 0 h 17"/>
                <a:gd name="T2" fmla="*/ 0 w 32"/>
                <a:gd name="T3" fmla="*/ 12 h 17"/>
                <a:gd name="T4" fmla="*/ 2 w 32"/>
                <a:gd name="T5" fmla="*/ 17 h 17"/>
                <a:gd name="T6" fmla="*/ 32 w 32"/>
                <a:gd name="T7" fmla="*/ 5 h 17"/>
                <a:gd name="T8" fmla="*/ 30 w 32"/>
                <a:gd name="T9" fmla="*/ 0 h 17"/>
              </a:gdLst>
              <a:ahLst/>
              <a:cxnLst>
                <a:cxn ang="0">
                  <a:pos x="T0" y="T1"/>
                </a:cxn>
                <a:cxn ang="0">
                  <a:pos x="T2" y="T3"/>
                </a:cxn>
                <a:cxn ang="0">
                  <a:pos x="T4" y="T5"/>
                </a:cxn>
                <a:cxn ang="0">
                  <a:pos x="T6" y="T7"/>
                </a:cxn>
                <a:cxn ang="0">
                  <a:pos x="T8" y="T9"/>
                </a:cxn>
              </a:cxnLst>
              <a:rect l="0" t="0" r="r" b="b"/>
              <a:pathLst>
                <a:path w="32" h="17">
                  <a:moveTo>
                    <a:pt x="30" y="0"/>
                  </a:moveTo>
                  <a:cubicBezTo>
                    <a:pt x="0" y="12"/>
                    <a:pt x="0" y="12"/>
                    <a:pt x="0" y="12"/>
                  </a:cubicBezTo>
                  <a:cubicBezTo>
                    <a:pt x="1" y="14"/>
                    <a:pt x="2" y="16"/>
                    <a:pt x="2" y="17"/>
                  </a:cubicBezTo>
                  <a:cubicBezTo>
                    <a:pt x="32" y="5"/>
                    <a:pt x="32" y="5"/>
                    <a:pt x="32" y="5"/>
                  </a:cubicBezTo>
                  <a:cubicBezTo>
                    <a:pt x="31" y="3"/>
                    <a:pt x="30" y="2"/>
                    <a:pt x="3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3" name="Freeform 175"/>
            <p:cNvSpPr>
              <a:spLocks/>
            </p:cNvSpPr>
            <p:nvPr/>
          </p:nvSpPr>
          <p:spPr bwMode="auto">
            <a:xfrm>
              <a:off x="1347371" y="2829210"/>
              <a:ext cx="168027" cy="76709"/>
            </a:xfrm>
            <a:custGeom>
              <a:avLst/>
              <a:gdLst>
                <a:gd name="T0" fmla="*/ 2 w 32"/>
                <a:gd name="T1" fmla="*/ 0 h 15"/>
                <a:gd name="T2" fmla="*/ 0 w 32"/>
                <a:gd name="T3" fmla="*/ 6 h 15"/>
                <a:gd name="T4" fmla="*/ 31 w 32"/>
                <a:gd name="T5" fmla="*/ 15 h 15"/>
                <a:gd name="T6" fmla="*/ 32 w 32"/>
                <a:gd name="T7" fmla="*/ 10 h 15"/>
                <a:gd name="T8" fmla="*/ 2 w 32"/>
                <a:gd name="T9" fmla="*/ 0 h 15"/>
              </a:gdLst>
              <a:ahLst/>
              <a:cxnLst>
                <a:cxn ang="0">
                  <a:pos x="T0" y="T1"/>
                </a:cxn>
                <a:cxn ang="0">
                  <a:pos x="T2" y="T3"/>
                </a:cxn>
                <a:cxn ang="0">
                  <a:pos x="T4" y="T5"/>
                </a:cxn>
                <a:cxn ang="0">
                  <a:pos x="T6" y="T7"/>
                </a:cxn>
                <a:cxn ang="0">
                  <a:pos x="T8" y="T9"/>
                </a:cxn>
              </a:cxnLst>
              <a:rect l="0" t="0" r="r" b="b"/>
              <a:pathLst>
                <a:path w="32" h="15">
                  <a:moveTo>
                    <a:pt x="2" y="0"/>
                  </a:moveTo>
                  <a:cubicBezTo>
                    <a:pt x="1" y="2"/>
                    <a:pt x="1" y="4"/>
                    <a:pt x="0" y="6"/>
                  </a:cubicBezTo>
                  <a:cubicBezTo>
                    <a:pt x="31" y="15"/>
                    <a:pt x="31" y="15"/>
                    <a:pt x="31" y="15"/>
                  </a:cubicBezTo>
                  <a:cubicBezTo>
                    <a:pt x="31" y="13"/>
                    <a:pt x="32" y="11"/>
                    <a:pt x="32" y="10"/>
                  </a:cubicBezTo>
                  <a:cubicBezTo>
                    <a:pt x="2" y="0"/>
                    <a:pt x="2" y="0"/>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4" name="Freeform 176"/>
            <p:cNvSpPr>
              <a:spLocks/>
            </p:cNvSpPr>
            <p:nvPr/>
          </p:nvSpPr>
          <p:spPr bwMode="auto">
            <a:xfrm>
              <a:off x="1347371" y="3822759"/>
              <a:ext cx="168027" cy="73055"/>
            </a:xfrm>
            <a:custGeom>
              <a:avLst/>
              <a:gdLst>
                <a:gd name="T0" fmla="*/ 31 w 32"/>
                <a:gd name="T1" fmla="*/ 0 h 14"/>
                <a:gd name="T2" fmla="*/ 0 w 32"/>
                <a:gd name="T3" fmla="*/ 9 h 14"/>
                <a:gd name="T4" fmla="*/ 2 w 32"/>
                <a:gd name="T5" fmla="*/ 14 h 14"/>
                <a:gd name="T6" fmla="*/ 32 w 32"/>
                <a:gd name="T7" fmla="*/ 4 h 14"/>
                <a:gd name="T8" fmla="*/ 31 w 32"/>
                <a:gd name="T9" fmla="*/ 0 h 14"/>
              </a:gdLst>
              <a:ahLst/>
              <a:cxnLst>
                <a:cxn ang="0">
                  <a:pos x="T0" y="T1"/>
                </a:cxn>
                <a:cxn ang="0">
                  <a:pos x="T2" y="T3"/>
                </a:cxn>
                <a:cxn ang="0">
                  <a:pos x="T4" y="T5"/>
                </a:cxn>
                <a:cxn ang="0">
                  <a:pos x="T6" y="T7"/>
                </a:cxn>
                <a:cxn ang="0">
                  <a:pos x="T8" y="T9"/>
                </a:cxn>
              </a:cxnLst>
              <a:rect l="0" t="0" r="r" b="b"/>
              <a:pathLst>
                <a:path w="32" h="14">
                  <a:moveTo>
                    <a:pt x="31" y="0"/>
                  </a:moveTo>
                  <a:cubicBezTo>
                    <a:pt x="0" y="9"/>
                    <a:pt x="0" y="9"/>
                    <a:pt x="0" y="9"/>
                  </a:cubicBezTo>
                  <a:cubicBezTo>
                    <a:pt x="1" y="10"/>
                    <a:pt x="1" y="12"/>
                    <a:pt x="2" y="14"/>
                  </a:cubicBezTo>
                  <a:cubicBezTo>
                    <a:pt x="32" y="4"/>
                    <a:pt x="32" y="4"/>
                    <a:pt x="32" y="4"/>
                  </a:cubicBezTo>
                  <a:cubicBezTo>
                    <a:pt x="32" y="3"/>
                    <a:pt x="31" y="1"/>
                    <a:pt x="3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5" name="Freeform 177"/>
            <p:cNvSpPr>
              <a:spLocks/>
            </p:cNvSpPr>
            <p:nvPr/>
          </p:nvSpPr>
          <p:spPr bwMode="auto">
            <a:xfrm>
              <a:off x="1303538" y="3000888"/>
              <a:ext cx="175332" cy="58444"/>
            </a:xfrm>
            <a:custGeom>
              <a:avLst/>
              <a:gdLst>
                <a:gd name="T0" fmla="*/ 1 w 33"/>
                <a:gd name="T1" fmla="*/ 0 h 11"/>
                <a:gd name="T2" fmla="*/ 0 w 33"/>
                <a:gd name="T3" fmla="*/ 5 h 11"/>
                <a:gd name="T4" fmla="*/ 32 w 33"/>
                <a:gd name="T5" fmla="*/ 11 h 11"/>
                <a:gd name="T6" fmla="*/ 33 w 33"/>
                <a:gd name="T7" fmla="*/ 6 h 11"/>
                <a:gd name="T8" fmla="*/ 1 w 33"/>
                <a:gd name="T9" fmla="*/ 0 h 11"/>
              </a:gdLst>
              <a:ahLst/>
              <a:cxnLst>
                <a:cxn ang="0">
                  <a:pos x="T0" y="T1"/>
                </a:cxn>
                <a:cxn ang="0">
                  <a:pos x="T2" y="T3"/>
                </a:cxn>
                <a:cxn ang="0">
                  <a:pos x="T4" y="T5"/>
                </a:cxn>
                <a:cxn ang="0">
                  <a:pos x="T6" y="T7"/>
                </a:cxn>
                <a:cxn ang="0">
                  <a:pos x="T8" y="T9"/>
                </a:cxn>
              </a:cxnLst>
              <a:rect l="0" t="0" r="r" b="b"/>
              <a:pathLst>
                <a:path w="33" h="11">
                  <a:moveTo>
                    <a:pt x="1" y="0"/>
                  </a:moveTo>
                  <a:cubicBezTo>
                    <a:pt x="1" y="1"/>
                    <a:pt x="1" y="3"/>
                    <a:pt x="0" y="5"/>
                  </a:cubicBezTo>
                  <a:cubicBezTo>
                    <a:pt x="32" y="11"/>
                    <a:pt x="32" y="11"/>
                    <a:pt x="32" y="11"/>
                  </a:cubicBezTo>
                  <a:cubicBezTo>
                    <a:pt x="32" y="9"/>
                    <a:pt x="32" y="8"/>
                    <a:pt x="33" y="6"/>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6" name="Freeform 178"/>
            <p:cNvSpPr>
              <a:spLocks/>
            </p:cNvSpPr>
            <p:nvPr/>
          </p:nvSpPr>
          <p:spPr bwMode="auto">
            <a:xfrm>
              <a:off x="1303538" y="3665690"/>
              <a:ext cx="175332" cy="62098"/>
            </a:xfrm>
            <a:custGeom>
              <a:avLst/>
              <a:gdLst>
                <a:gd name="T0" fmla="*/ 32 w 33"/>
                <a:gd name="T1" fmla="*/ 0 h 12"/>
                <a:gd name="T2" fmla="*/ 0 w 33"/>
                <a:gd name="T3" fmla="*/ 6 h 12"/>
                <a:gd name="T4" fmla="*/ 1 w 33"/>
                <a:gd name="T5" fmla="*/ 12 h 12"/>
                <a:gd name="T6" fmla="*/ 33 w 33"/>
                <a:gd name="T7" fmla="*/ 5 h 12"/>
                <a:gd name="T8" fmla="*/ 32 w 33"/>
                <a:gd name="T9" fmla="*/ 0 h 12"/>
              </a:gdLst>
              <a:ahLst/>
              <a:cxnLst>
                <a:cxn ang="0">
                  <a:pos x="T0" y="T1"/>
                </a:cxn>
                <a:cxn ang="0">
                  <a:pos x="T2" y="T3"/>
                </a:cxn>
                <a:cxn ang="0">
                  <a:pos x="T4" y="T5"/>
                </a:cxn>
                <a:cxn ang="0">
                  <a:pos x="T6" y="T7"/>
                </a:cxn>
                <a:cxn ang="0">
                  <a:pos x="T8" y="T9"/>
                </a:cxn>
              </a:cxnLst>
              <a:rect l="0" t="0" r="r" b="b"/>
              <a:pathLst>
                <a:path w="33" h="12">
                  <a:moveTo>
                    <a:pt x="32" y="0"/>
                  </a:moveTo>
                  <a:cubicBezTo>
                    <a:pt x="0" y="6"/>
                    <a:pt x="0" y="6"/>
                    <a:pt x="0" y="6"/>
                  </a:cubicBezTo>
                  <a:cubicBezTo>
                    <a:pt x="1" y="8"/>
                    <a:pt x="1" y="10"/>
                    <a:pt x="1" y="12"/>
                  </a:cubicBezTo>
                  <a:cubicBezTo>
                    <a:pt x="33" y="5"/>
                    <a:pt x="33" y="5"/>
                    <a:pt x="33" y="5"/>
                  </a:cubicBezTo>
                  <a:cubicBezTo>
                    <a:pt x="32" y="4"/>
                    <a:pt x="32" y="2"/>
                    <a:pt x="3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7" name="Freeform 179"/>
            <p:cNvSpPr>
              <a:spLocks/>
            </p:cNvSpPr>
            <p:nvPr/>
          </p:nvSpPr>
          <p:spPr bwMode="auto">
            <a:xfrm>
              <a:off x="1285275" y="3176220"/>
              <a:ext cx="168027" cy="40181"/>
            </a:xfrm>
            <a:custGeom>
              <a:avLst/>
              <a:gdLst>
                <a:gd name="T0" fmla="*/ 0 w 32"/>
                <a:gd name="T1" fmla="*/ 0 h 8"/>
                <a:gd name="T2" fmla="*/ 0 w 32"/>
                <a:gd name="T3" fmla="*/ 5 h 8"/>
                <a:gd name="T4" fmla="*/ 31 w 32"/>
                <a:gd name="T5" fmla="*/ 8 h 8"/>
                <a:gd name="T6" fmla="*/ 32 w 32"/>
                <a:gd name="T7" fmla="*/ 3 h 8"/>
                <a:gd name="T8" fmla="*/ 0 w 32"/>
                <a:gd name="T9" fmla="*/ 0 h 8"/>
              </a:gdLst>
              <a:ahLst/>
              <a:cxnLst>
                <a:cxn ang="0">
                  <a:pos x="T0" y="T1"/>
                </a:cxn>
                <a:cxn ang="0">
                  <a:pos x="T2" y="T3"/>
                </a:cxn>
                <a:cxn ang="0">
                  <a:pos x="T4" y="T5"/>
                </a:cxn>
                <a:cxn ang="0">
                  <a:pos x="T6" y="T7"/>
                </a:cxn>
                <a:cxn ang="0">
                  <a:pos x="T8" y="T9"/>
                </a:cxn>
              </a:cxnLst>
              <a:rect l="0" t="0" r="r" b="b"/>
              <a:pathLst>
                <a:path w="32" h="8">
                  <a:moveTo>
                    <a:pt x="0" y="0"/>
                  </a:moveTo>
                  <a:cubicBezTo>
                    <a:pt x="0" y="1"/>
                    <a:pt x="0" y="3"/>
                    <a:pt x="0" y="5"/>
                  </a:cubicBezTo>
                  <a:cubicBezTo>
                    <a:pt x="31" y="8"/>
                    <a:pt x="31" y="8"/>
                    <a:pt x="31" y="8"/>
                  </a:cubicBezTo>
                  <a:cubicBezTo>
                    <a:pt x="32" y="6"/>
                    <a:pt x="32" y="5"/>
                    <a:pt x="32" y="3"/>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8" name="Freeform 180"/>
            <p:cNvSpPr>
              <a:spLocks/>
            </p:cNvSpPr>
            <p:nvPr/>
          </p:nvSpPr>
          <p:spPr bwMode="auto">
            <a:xfrm>
              <a:off x="1285275" y="3504968"/>
              <a:ext cx="168027" cy="47487"/>
            </a:xfrm>
            <a:custGeom>
              <a:avLst/>
              <a:gdLst>
                <a:gd name="T0" fmla="*/ 31 w 32"/>
                <a:gd name="T1" fmla="*/ 0 h 9"/>
                <a:gd name="T2" fmla="*/ 0 w 32"/>
                <a:gd name="T3" fmla="*/ 3 h 9"/>
                <a:gd name="T4" fmla="*/ 0 w 32"/>
                <a:gd name="T5" fmla="*/ 9 h 9"/>
                <a:gd name="T6" fmla="*/ 32 w 32"/>
                <a:gd name="T7" fmla="*/ 5 h 9"/>
                <a:gd name="T8" fmla="*/ 31 w 32"/>
                <a:gd name="T9" fmla="*/ 0 h 9"/>
              </a:gdLst>
              <a:ahLst/>
              <a:cxnLst>
                <a:cxn ang="0">
                  <a:pos x="T0" y="T1"/>
                </a:cxn>
                <a:cxn ang="0">
                  <a:pos x="T2" y="T3"/>
                </a:cxn>
                <a:cxn ang="0">
                  <a:pos x="T4" y="T5"/>
                </a:cxn>
                <a:cxn ang="0">
                  <a:pos x="T6" y="T7"/>
                </a:cxn>
                <a:cxn ang="0">
                  <a:pos x="T8" y="T9"/>
                </a:cxn>
              </a:cxnLst>
              <a:rect l="0" t="0" r="r" b="b"/>
              <a:pathLst>
                <a:path w="32" h="9">
                  <a:moveTo>
                    <a:pt x="31" y="0"/>
                  </a:moveTo>
                  <a:cubicBezTo>
                    <a:pt x="0" y="3"/>
                    <a:pt x="0" y="3"/>
                    <a:pt x="0" y="3"/>
                  </a:cubicBezTo>
                  <a:cubicBezTo>
                    <a:pt x="0" y="5"/>
                    <a:pt x="0" y="7"/>
                    <a:pt x="0" y="9"/>
                  </a:cubicBezTo>
                  <a:cubicBezTo>
                    <a:pt x="32" y="5"/>
                    <a:pt x="32" y="5"/>
                    <a:pt x="32" y="5"/>
                  </a:cubicBezTo>
                  <a:cubicBezTo>
                    <a:pt x="32" y="4"/>
                    <a:pt x="32" y="2"/>
                    <a:pt x="3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9" name="Freeform 181"/>
            <p:cNvSpPr>
              <a:spLocks/>
            </p:cNvSpPr>
            <p:nvPr/>
          </p:nvSpPr>
          <p:spPr bwMode="auto">
            <a:xfrm>
              <a:off x="1274316" y="3347901"/>
              <a:ext cx="168027" cy="25570"/>
            </a:xfrm>
            <a:custGeom>
              <a:avLst/>
              <a:gdLst>
                <a:gd name="T0" fmla="*/ 0 w 32"/>
                <a:gd name="T1" fmla="*/ 0 h 5"/>
                <a:gd name="T2" fmla="*/ 0 w 32"/>
                <a:gd name="T3" fmla="*/ 5 h 5"/>
                <a:gd name="T4" fmla="*/ 0 w 32"/>
                <a:gd name="T5" fmla="*/ 5 h 5"/>
                <a:gd name="T6" fmla="*/ 32 w 32"/>
                <a:gd name="T7" fmla="*/ 5 h 5"/>
                <a:gd name="T8" fmla="*/ 32 w 32"/>
                <a:gd name="T9" fmla="*/ 5 h 5"/>
                <a:gd name="T10" fmla="*/ 32 w 32"/>
                <a:gd name="T11" fmla="*/ 0 h 5"/>
                <a:gd name="T12" fmla="*/ 0 w 3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32" h="5">
                  <a:moveTo>
                    <a:pt x="0" y="0"/>
                  </a:moveTo>
                  <a:cubicBezTo>
                    <a:pt x="0" y="2"/>
                    <a:pt x="0" y="3"/>
                    <a:pt x="0" y="5"/>
                  </a:cubicBezTo>
                  <a:cubicBezTo>
                    <a:pt x="0" y="5"/>
                    <a:pt x="0" y="5"/>
                    <a:pt x="0" y="5"/>
                  </a:cubicBezTo>
                  <a:cubicBezTo>
                    <a:pt x="32" y="5"/>
                    <a:pt x="32" y="5"/>
                    <a:pt x="32" y="5"/>
                  </a:cubicBezTo>
                  <a:cubicBezTo>
                    <a:pt x="32" y="5"/>
                    <a:pt x="32" y="5"/>
                    <a:pt x="32" y="5"/>
                  </a:cubicBezTo>
                  <a:cubicBezTo>
                    <a:pt x="32" y="3"/>
                    <a:pt x="32" y="2"/>
                    <a:pt x="32"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1" name="Freeform 291"/>
            <p:cNvSpPr>
              <a:spLocks/>
            </p:cNvSpPr>
            <p:nvPr/>
          </p:nvSpPr>
          <p:spPr bwMode="auto">
            <a:xfrm>
              <a:off x="1058805" y="5440928"/>
              <a:ext cx="25568" cy="18265"/>
            </a:xfrm>
            <a:custGeom>
              <a:avLst/>
              <a:gdLst>
                <a:gd name="T0" fmla="*/ 3 w 5"/>
                <a:gd name="T1" fmla="*/ 0 h 3"/>
                <a:gd name="T2" fmla="*/ 0 w 5"/>
                <a:gd name="T3" fmla="*/ 0 h 3"/>
                <a:gd name="T4" fmla="*/ 4 w 5"/>
                <a:gd name="T5" fmla="*/ 3 h 3"/>
                <a:gd name="T6" fmla="*/ 5 w 5"/>
                <a:gd name="T7" fmla="*/ 2 h 3"/>
                <a:gd name="T8" fmla="*/ 3 w 5"/>
                <a:gd name="T9" fmla="*/ 0 h 3"/>
              </a:gdLst>
              <a:ahLst/>
              <a:cxnLst>
                <a:cxn ang="0">
                  <a:pos x="T0" y="T1"/>
                </a:cxn>
                <a:cxn ang="0">
                  <a:pos x="T2" y="T3"/>
                </a:cxn>
                <a:cxn ang="0">
                  <a:pos x="T4" y="T5"/>
                </a:cxn>
                <a:cxn ang="0">
                  <a:pos x="T6" y="T7"/>
                </a:cxn>
                <a:cxn ang="0">
                  <a:pos x="T8" y="T9"/>
                </a:cxn>
              </a:cxnLst>
              <a:rect l="0" t="0" r="r" b="b"/>
              <a:pathLst>
                <a:path w="5" h="3">
                  <a:moveTo>
                    <a:pt x="3" y="0"/>
                  </a:moveTo>
                  <a:cubicBezTo>
                    <a:pt x="0" y="0"/>
                    <a:pt x="0" y="0"/>
                    <a:pt x="0" y="0"/>
                  </a:cubicBezTo>
                  <a:cubicBezTo>
                    <a:pt x="1" y="1"/>
                    <a:pt x="3" y="2"/>
                    <a:pt x="4" y="3"/>
                  </a:cubicBezTo>
                  <a:cubicBezTo>
                    <a:pt x="5" y="2"/>
                    <a:pt x="5" y="2"/>
                    <a:pt x="5" y="2"/>
                  </a:cubicBezTo>
                  <a:cubicBezTo>
                    <a:pt x="4" y="1"/>
                    <a:pt x="4" y="1"/>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33" name="组合 332"/>
            <p:cNvGrpSpPr/>
            <p:nvPr/>
          </p:nvGrpSpPr>
          <p:grpSpPr>
            <a:xfrm>
              <a:off x="594320" y="877051"/>
              <a:ext cx="4989661" cy="4992840"/>
              <a:chOff x="174838" y="498750"/>
              <a:chExt cx="5734825" cy="5738479"/>
            </a:xfrm>
          </p:grpSpPr>
          <p:sp>
            <p:nvSpPr>
              <p:cNvPr id="330" name="Freeform 290"/>
              <p:cNvSpPr>
                <a:spLocks noEditPoints="1"/>
              </p:cNvSpPr>
              <p:nvPr/>
            </p:nvSpPr>
            <p:spPr bwMode="auto">
              <a:xfrm>
                <a:off x="174838" y="498750"/>
                <a:ext cx="5734825" cy="4942178"/>
              </a:xfrm>
              <a:custGeom>
                <a:avLst/>
                <a:gdLst>
                  <a:gd name="T0" fmla="*/ 171 w 1091"/>
                  <a:gd name="T1" fmla="*/ 940 h 940"/>
                  <a:gd name="T2" fmla="*/ 932 w 1091"/>
                  <a:gd name="T3" fmla="*/ 931 h 940"/>
                  <a:gd name="T4" fmla="*/ 109 w 1091"/>
                  <a:gd name="T5" fmla="*/ 874 h 940"/>
                  <a:gd name="T6" fmla="*/ 990 w 1091"/>
                  <a:gd name="T7" fmla="*/ 858 h 940"/>
                  <a:gd name="T8" fmla="*/ 990 w 1091"/>
                  <a:gd name="T9" fmla="*/ 858 h 940"/>
                  <a:gd name="T10" fmla="*/ 93 w 1091"/>
                  <a:gd name="T11" fmla="*/ 847 h 940"/>
                  <a:gd name="T12" fmla="*/ 1009 w 1091"/>
                  <a:gd name="T13" fmla="*/ 833 h 940"/>
                  <a:gd name="T14" fmla="*/ 46 w 1091"/>
                  <a:gd name="T15" fmla="*/ 766 h 940"/>
                  <a:gd name="T16" fmla="*/ 1050 w 1091"/>
                  <a:gd name="T17" fmla="*/ 749 h 940"/>
                  <a:gd name="T18" fmla="*/ 1050 w 1091"/>
                  <a:gd name="T19" fmla="*/ 749 h 940"/>
                  <a:gd name="T20" fmla="*/ 37 w 1091"/>
                  <a:gd name="T21" fmla="*/ 737 h 940"/>
                  <a:gd name="T22" fmla="*/ 1062 w 1091"/>
                  <a:gd name="T23" fmla="*/ 721 h 940"/>
                  <a:gd name="T24" fmla="*/ 9 w 1091"/>
                  <a:gd name="T25" fmla="*/ 648 h 940"/>
                  <a:gd name="T26" fmla="*/ 1083 w 1091"/>
                  <a:gd name="T27" fmla="*/ 630 h 940"/>
                  <a:gd name="T28" fmla="*/ 1083 w 1091"/>
                  <a:gd name="T29" fmla="*/ 630 h 940"/>
                  <a:gd name="T30" fmla="*/ 6 w 1091"/>
                  <a:gd name="T31" fmla="*/ 617 h 940"/>
                  <a:gd name="T32" fmla="*/ 1089 w 1091"/>
                  <a:gd name="T33" fmla="*/ 599 h 940"/>
                  <a:gd name="T34" fmla="*/ 0 w 1091"/>
                  <a:gd name="T35" fmla="*/ 555 h 940"/>
                  <a:gd name="T36" fmla="*/ 1090 w 1091"/>
                  <a:gd name="T37" fmla="*/ 506 h 940"/>
                  <a:gd name="T38" fmla="*/ 1090 w 1091"/>
                  <a:gd name="T39" fmla="*/ 506 h 940"/>
                  <a:gd name="T40" fmla="*/ 8 w 1091"/>
                  <a:gd name="T41" fmla="*/ 462 h 940"/>
                  <a:gd name="T42" fmla="*/ 1085 w 1091"/>
                  <a:gd name="T43" fmla="*/ 475 h 940"/>
                  <a:gd name="T44" fmla="*/ 12 w 1091"/>
                  <a:gd name="T45" fmla="*/ 431 h 940"/>
                  <a:gd name="T46" fmla="*/ 1067 w 1091"/>
                  <a:gd name="T47" fmla="*/ 384 h 940"/>
                  <a:gd name="T48" fmla="*/ 1067 w 1091"/>
                  <a:gd name="T49" fmla="*/ 384 h 940"/>
                  <a:gd name="T50" fmla="*/ 41 w 1091"/>
                  <a:gd name="T51" fmla="*/ 343 h 940"/>
                  <a:gd name="T52" fmla="*/ 1055 w 1091"/>
                  <a:gd name="T53" fmla="*/ 355 h 940"/>
                  <a:gd name="T54" fmla="*/ 52 w 1091"/>
                  <a:gd name="T55" fmla="*/ 312 h 940"/>
                  <a:gd name="T56" fmla="*/ 68 w 1091"/>
                  <a:gd name="T57" fmla="*/ 285 h 940"/>
                  <a:gd name="T58" fmla="*/ 1030 w 1091"/>
                  <a:gd name="T59" fmla="*/ 298 h 940"/>
                  <a:gd name="T60" fmla="*/ 82 w 1091"/>
                  <a:gd name="T61" fmla="*/ 258 h 940"/>
                  <a:gd name="T62" fmla="*/ 982 w 1091"/>
                  <a:gd name="T63" fmla="*/ 218 h 940"/>
                  <a:gd name="T64" fmla="*/ 982 w 1091"/>
                  <a:gd name="T65" fmla="*/ 218 h 940"/>
                  <a:gd name="T66" fmla="*/ 139 w 1091"/>
                  <a:gd name="T67" fmla="*/ 184 h 940"/>
                  <a:gd name="T68" fmla="*/ 961 w 1091"/>
                  <a:gd name="T69" fmla="*/ 195 h 940"/>
                  <a:gd name="T70" fmla="*/ 159 w 1091"/>
                  <a:gd name="T71" fmla="*/ 160 h 940"/>
                  <a:gd name="T72" fmla="*/ 896 w 1091"/>
                  <a:gd name="T73" fmla="*/ 128 h 940"/>
                  <a:gd name="T74" fmla="*/ 896 w 1091"/>
                  <a:gd name="T75" fmla="*/ 128 h 940"/>
                  <a:gd name="T76" fmla="*/ 232 w 1091"/>
                  <a:gd name="T77" fmla="*/ 101 h 940"/>
                  <a:gd name="T78" fmla="*/ 871 w 1091"/>
                  <a:gd name="T79" fmla="*/ 110 h 940"/>
                  <a:gd name="T80" fmla="*/ 257 w 1091"/>
                  <a:gd name="T81" fmla="*/ 83 h 940"/>
                  <a:gd name="T82" fmla="*/ 793 w 1091"/>
                  <a:gd name="T83" fmla="*/ 59 h 940"/>
                  <a:gd name="T84" fmla="*/ 793 w 1091"/>
                  <a:gd name="T85" fmla="*/ 59 h 940"/>
                  <a:gd name="T86" fmla="*/ 341 w 1091"/>
                  <a:gd name="T87" fmla="*/ 42 h 940"/>
                  <a:gd name="T88" fmla="*/ 764 w 1091"/>
                  <a:gd name="T89" fmla="*/ 48 h 940"/>
                  <a:gd name="T90" fmla="*/ 369 w 1091"/>
                  <a:gd name="T91" fmla="*/ 29 h 940"/>
                  <a:gd name="T92" fmla="*/ 676 w 1091"/>
                  <a:gd name="T93" fmla="*/ 16 h 940"/>
                  <a:gd name="T94" fmla="*/ 676 w 1091"/>
                  <a:gd name="T95" fmla="*/ 16 h 940"/>
                  <a:gd name="T96" fmla="*/ 460 w 1091"/>
                  <a:gd name="T97" fmla="*/ 9 h 940"/>
                  <a:gd name="T98" fmla="*/ 645 w 1091"/>
                  <a:gd name="T99" fmla="*/ 11 h 940"/>
                  <a:gd name="T100" fmla="*/ 491 w 1091"/>
                  <a:gd name="T101" fmla="*/ 3 h 940"/>
                  <a:gd name="T102" fmla="*/ 553 w 1091"/>
                  <a:gd name="T103" fmla="*/ 0 h 940"/>
                  <a:gd name="T104" fmla="*/ 553 w 1091"/>
                  <a:gd name="T105" fmla="*/ 0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91" h="940">
                    <a:moveTo>
                      <a:pt x="151" y="920"/>
                    </a:moveTo>
                    <a:cubicBezTo>
                      <a:pt x="150" y="921"/>
                      <a:pt x="150" y="921"/>
                      <a:pt x="150" y="921"/>
                    </a:cubicBezTo>
                    <a:cubicBezTo>
                      <a:pt x="156" y="928"/>
                      <a:pt x="162" y="934"/>
                      <a:pt x="168" y="940"/>
                    </a:cubicBezTo>
                    <a:cubicBezTo>
                      <a:pt x="171" y="940"/>
                      <a:pt x="171" y="940"/>
                      <a:pt x="171" y="940"/>
                    </a:cubicBezTo>
                    <a:cubicBezTo>
                      <a:pt x="164" y="934"/>
                      <a:pt x="158" y="927"/>
                      <a:pt x="151" y="920"/>
                    </a:cubicBezTo>
                    <a:moveTo>
                      <a:pt x="952" y="907"/>
                    </a:moveTo>
                    <a:cubicBezTo>
                      <a:pt x="945" y="914"/>
                      <a:pt x="938" y="922"/>
                      <a:pt x="931" y="929"/>
                    </a:cubicBezTo>
                    <a:cubicBezTo>
                      <a:pt x="932" y="931"/>
                      <a:pt x="932" y="931"/>
                      <a:pt x="932" y="931"/>
                    </a:cubicBezTo>
                    <a:cubicBezTo>
                      <a:pt x="940" y="923"/>
                      <a:pt x="947" y="916"/>
                      <a:pt x="954" y="908"/>
                    </a:cubicBezTo>
                    <a:cubicBezTo>
                      <a:pt x="952" y="907"/>
                      <a:pt x="952" y="907"/>
                      <a:pt x="952" y="907"/>
                    </a:cubicBezTo>
                    <a:moveTo>
                      <a:pt x="111" y="873"/>
                    </a:moveTo>
                    <a:cubicBezTo>
                      <a:pt x="109" y="874"/>
                      <a:pt x="109" y="874"/>
                      <a:pt x="109" y="874"/>
                    </a:cubicBezTo>
                    <a:cubicBezTo>
                      <a:pt x="116" y="882"/>
                      <a:pt x="122" y="890"/>
                      <a:pt x="129" y="898"/>
                    </a:cubicBezTo>
                    <a:cubicBezTo>
                      <a:pt x="130" y="897"/>
                      <a:pt x="130" y="897"/>
                      <a:pt x="130" y="897"/>
                    </a:cubicBezTo>
                    <a:cubicBezTo>
                      <a:pt x="124" y="889"/>
                      <a:pt x="117" y="881"/>
                      <a:pt x="111" y="873"/>
                    </a:cubicBezTo>
                    <a:moveTo>
                      <a:pt x="990" y="858"/>
                    </a:moveTo>
                    <a:cubicBezTo>
                      <a:pt x="985" y="866"/>
                      <a:pt x="978" y="875"/>
                      <a:pt x="972" y="883"/>
                    </a:cubicBezTo>
                    <a:cubicBezTo>
                      <a:pt x="974" y="884"/>
                      <a:pt x="974" y="884"/>
                      <a:pt x="974" y="884"/>
                    </a:cubicBezTo>
                    <a:cubicBezTo>
                      <a:pt x="980" y="876"/>
                      <a:pt x="986" y="868"/>
                      <a:pt x="992" y="859"/>
                    </a:cubicBezTo>
                    <a:cubicBezTo>
                      <a:pt x="990" y="858"/>
                      <a:pt x="990" y="858"/>
                      <a:pt x="990" y="858"/>
                    </a:cubicBezTo>
                    <a:moveTo>
                      <a:pt x="77" y="821"/>
                    </a:moveTo>
                    <a:cubicBezTo>
                      <a:pt x="75" y="822"/>
                      <a:pt x="75" y="822"/>
                      <a:pt x="75" y="822"/>
                    </a:cubicBezTo>
                    <a:cubicBezTo>
                      <a:pt x="80" y="831"/>
                      <a:pt x="86" y="840"/>
                      <a:pt x="91" y="848"/>
                    </a:cubicBezTo>
                    <a:cubicBezTo>
                      <a:pt x="93" y="847"/>
                      <a:pt x="93" y="847"/>
                      <a:pt x="93" y="847"/>
                    </a:cubicBezTo>
                    <a:cubicBezTo>
                      <a:pt x="87" y="839"/>
                      <a:pt x="82" y="830"/>
                      <a:pt x="77" y="821"/>
                    </a:cubicBezTo>
                    <a:moveTo>
                      <a:pt x="1023" y="805"/>
                    </a:moveTo>
                    <a:cubicBezTo>
                      <a:pt x="1018" y="814"/>
                      <a:pt x="1013" y="823"/>
                      <a:pt x="1008" y="832"/>
                    </a:cubicBezTo>
                    <a:cubicBezTo>
                      <a:pt x="1009" y="833"/>
                      <a:pt x="1009" y="833"/>
                      <a:pt x="1009" y="833"/>
                    </a:cubicBezTo>
                    <a:cubicBezTo>
                      <a:pt x="1015" y="824"/>
                      <a:pt x="1020" y="815"/>
                      <a:pt x="1025" y="806"/>
                    </a:cubicBezTo>
                    <a:cubicBezTo>
                      <a:pt x="1023" y="805"/>
                      <a:pt x="1023" y="805"/>
                      <a:pt x="1023" y="805"/>
                    </a:cubicBezTo>
                    <a:moveTo>
                      <a:pt x="48" y="766"/>
                    </a:moveTo>
                    <a:cubicBezTo>
                      <a:pt x="46" y="766"/>
                      <a:pt x="46" y="766"/>
                      <a:pt x="46" y="766"/>
                    </a:cubicBezTo>
                    <a:cubicBezTo>
                      <a:pt x="51" y="776"/>
                      <a:pt x="55" y="785"/>
                      <a:pt x="60" y="795"/>
                    </a:cubicBezTo>
                    <a:cubicBezTo>
                      <a:pt x="62" y="794"/>
                      <a:pt x="62" y="794"/>
                      <a:pt x="62" y="794"/>
                    </a:cubicBezTo>
                    <a:cubicBezTo>
                      <a:pt x="57" y="784"/>
                      <a:pt x="53" y="775"/>
                      <a:pt x="48" y="766"/>
                    </a:cubicBezTo>
                    <a:moveTo>
                      <a:pt x="1050" y="749"/>
                    </a:moveTo>
                    <a:cubicBezTo>
                      <a:pt x="1046" y="759"/>
                      <a:pt x="1042" y="768"/>
                      <a:pt x="1037" y="778"/>
                    </a:cubicBezTo>
                    <a:cubicBezTo>
                      <a:pt x="1039" y="778"/>
                      <a:pt x="1039" y="778"/>
                      <a:pt x="1039" y="778"/>
                    </a:cubicBezTo>
                    <a:cubicBezTo>
                      <a:pt x="1043" y="769"/>
                      <a:pt x="1048" y="759"/>
                      <a:pt x="1051" y="750"/>
                    </a:cubicBezTo>
                    <a:cubicBezTo>
                      <a:pt x="1050" y="749"/>
                      <a:pt x="1050" y="749"/>
                      <a:pt x="1050" y="749"/>
                    </a:cubicBezTo>
                    <a:moveTo>
                      <a:pt x="27" y="707"/>
                    </a:moveTo>
                    <a:cubicBezTo>
                      <a:pt x="25" y="708"/>
                      <a:pt x="25" y="708"/>
                      <a:pt x="25" y="708"/>
                    </a:cubicBezTo>
                    <a:cubicBezTo>
                      <a:pt x="28" y="718"/>
                      <a:pt x="31" y="728"/>
                      <a:pt x="35" y="738"/>
                    </a:cubicBezTo>
                    <a:cubicBezTo>
                      <a:pt x="37" y="737"/>
                      <a:pt x="37" y="737"/>
                      <a:pt x="37" y="737"/>
                    </a:cubicBezTo>
                    <a:cubicBezTo>
                      <a:pt x="33" y="727"/>
                      <a:pt x="30" y="717"/>
                      <a:pt x="27" y="707"/>
                    </a:cubicBezTo>
                    <a:moveTo>
                      <a:pt x="1070" y="690"/>
                    </a:moveTo>
                    <a:cubicBezTo>
                      <a:pt x="1067" y="700"/>
                      <a:pt x="1064" y="710"/>
                      <a:pt x="1060" y="720"/>
                    </a:cubicBezTo>
                    <a:cubicBezTo>
                      <a:pt x="1062" y="721"/>
                      <a:pt x="1062" y="721"/>
                      <a:pt x="1062" y="721"/>
                    </a:cubicBezTo>
                    <a:cubicBezTo>
                      <a:pt x="1066" y="711"/>
                      <a:pt x="1069" y="701"/>
                      <a:pt x="1072" y="691"/>
                    </a:cubicBezTo>
                    <a:cubicBezTo>
                      <a:pt x="1070" y="690"/>
                      <a:pt x="1070" y="690"/>
                      <a:pt x="1070" y="690"/>
                    </a:cubicBezTo>
                    <a:moveTo>
                      <a:pt x="11" y="647"/>
                    </a:moveTo>
                    <a:cubicBezTo>
                      <a:pt x="9" y="648"/>
                      <a:pt x="9" y="648"/>
                      <a:pt x="9" y="648"/>
                    </a:cubicBezTo>
                    <a:cubicBezTo>
                      <a:pt x="11" y="658"/>
                      <a:pt x="14" y="668"/>
                      <a:pt x="16" y="678"/>
                    </a:cubicBezTo>
                    <a:cubicBezTo>
                      <a:pt x="18" y="678"/>
                      <a:pt x="18" y="678"/>
                      <a:pt x="18" y="678"/>
                    </a:cubicBezTo>
                    <a:cubicBezTo>
                      <a:pt x="16" y="668"/>
                      <a:pt x="13" y="657"/>
                      <a:pt x="11" y="647"/>
                    </a:cubicBezTo>
                    <a:moveTo>
                      <a:pt x="1083" y="630"/>
                    </a:moveTo>
                    <a:cubicBezTo>
                      <a:pt x="1081" y="640"/>
                      <a:pt x="1079" y="650"/>
                      <a:pt x="1077" y="660"/>
                    </a:cubicBezTo>
                    <a:cubicBezTo>
                      <a:pt x="1079" y="661"/>
                      <a:pt x="1079" y="661"/>
                      <a:pt x="1079" y="661"/>
                    </a:cubicBezTo>
                    <a:cubicBezTo>
                      <a:pt x="1081" y="651"/>
                      <a:pt x="1083" y="640"/>
                      <a:pt x="1085" y="630"/>
                    </a:cubicBezTo>
                    <a:cubicBezTo>
                      <a:pt x="1083" y="630"/>
                      <a:pt x="1083" y="630"/>
                      <a:pt x="1083" y="630"/>
                    </a:cubicBezTo>
                    <a:moveTo>
                      <a:pt x="3" y="586"/>
                    </a:moveTo>
                    <a:cubicBezTo>
                      <a:pt x="1" y="586"/>
                      <a:pt x="1" y="586"/>
                      <a:pt x="1" y="586"/>
                    </a:cubicBezTo>
                    <a:cubicBezTo>
                      <a:pt x="2" y="596"/>
                      <a:pt x="3" y="607"/>
                      <a:pt x="4" y="617"/>
                    </a:cubicBezTo>
                    <a:cubicBezTo>
                      <a:pt x="6" y="617"/>
                      <a:pt x="6" y="617"/>
                      <a:pt x="6" y="617"/>
                    </a:cubicBezTo>
                    <a:cubicBezTo>
                      <a:pt x="5" y="606"/>
                      <a:pt x="4" y="596"/>
                      <a:pt x="3" y="586"/>
                    </a:cubicBezTo>
                    <a:moveTo>
                      <a:pt x="1089" y="568"/>
                    </a:moveTo>
                    <a:cubicBezTo>
                      <a:pt x="1088" y="578"/>
                      <a:pt x="1088" y="589"/>
                      <a:pt x="1087" y="599"/>
                    </a:cubicBezTo>
                    <a:cubicBezTo>
                      <a:pt x="1089" y="599"/>
                      <a:pt x="1089" y="599"/>
                      <a:pt x="1089" y="599"/>
                    </a:cubicBezTo>
                    <a:cubicBezTo>
                      <a:pt x="1090" y="589"/>
                      <a:pt x="1090" y="578"/>
                      <a:pt x="1091" y="568"/>
                    </a:cubicBezTo>
                    <a:cubicBezTo>
                      <a:pt x="1089" y="568"/>
                      <a:pt x="1089" y="568"/>
                      <a:pt x="1089" y="568"/>
                    </a:cubicBezTo>
                    <a:moveTo>
                      <a:pt x="0" y="524"/>
                    </a:moveTo>
                    <a:cubicBezTo>
                      <a:pt x="0" y="534"/>
                      <a:pt x="0" y="545"/>
                      <a:pt x="0" y="555"/>
                    </a:cubicBezTo>
                    <a:cubicBezTo>
                      <a:pt x="2" y="555"/>
                      <a:pt x="2" y="555"/>
                      <a:pt x="2" y="555"/>
                    </a:cubicBezTo>
                    <a:cubicBezTo>
                      <a:pt x="2" y="545"/>
                      <a:pt x="2" y="534"/>
                      <a:pt x="2" y="524"/>
                    </a:cubicBezTo>
                    <a:cubicBezTo>
                      <a:pt x="0" y="524"/>
                      <a:pt x="0" y="524"/>
                      <a:pt x="0" y="524"/>
                    </a:cubicBezTo>
                    <a:moveTo>
                      <a:pt x="1090" y="506"/>
                    </a:moveTo>
                    <a:cubicBezTo>
                      <a:pt x="1088" y="506"/>
                      <a:pt x="1088" y="506"/>
                      <a:pt x="1088" y="506"/>
                    </a:cubicBezTo>
                    <a:cubicBezTo>
                      <a:pt x="1088" y="516"/>
                      <a:pt x="1089" y="527"/>
                      <a:pt x="1089" y="537"/>
                    </a:cubicBezTo>
                    <a:cubicBezTo>
                      <a:pt x="1091" y="537"/>
                      <a:pt x="1091" y="537"/>
                      <a:pt x="1091" y="537"/>
                    </a:cubicBezTo>
                    <a:cubicBezTo>
                      <a:pt x="1091" y="527"/>
                      <a:pt x="1091" y="516"/>
                      <a:pt x="1090" y="506"/>
                    </a:cubicBezTo>
                    <a:moveTo>
                      <a:pt x="6" y="462"/>
                    </a:moveTo>
                    <a:cubicBezTo>
                      <a:pt x="5" y="472"/>
                      <a:pt x="3" y="482"/>
                      <a:pt x="2" y="493"/>
                    </a:cubicBezTo>
                    <a:cubicBezTo>
                      <a:pt x="4" y="493"/>
                      <a:pt x="4" y="493"/>
                      <a:pt x="4" y="493"/>
                    </a:cubicBezTo>
                    <a:cubicBezTo>
                      <a:pt x="5" y="483"/>
                      <a:pt x="7" y="472"/>
                      <a:pt x="8" y="462"/>
                    </a:cubicBezTo>
                    <a:cubicBezTo>
                      <a:pt x="6" y="462"/>
                      <a:pt x="6" y="462"/>
                      <a:pt x="6" y="462"/>
                    </a:cubicBezTo>
                    <a:moveTo>
                      <a:pt x="1082" y="444"/>
                    </a:moveTo>
                    <a:cubicBezTo>
                      <a:pt x="1080" y="445"/>
                      <a:pt x="1080" y="445"/>
                      <a:pt x="1080" y="445"/>
                    </a:cubicBezTo>
                    <a:cubicBezTo>
                      <a:pt x="1082" y="455"/>
                      <a:pt x="1083" y="465"/>
                      <a:pt x="1085" y="475"/>
                    </a:cubicBezTo>
                    <a:cubicBezTo>
                      <a:pt x="1087" y="475"/>
                      <a:pt x="1087" y="475"/>
                      <a:pt x="1087" y="475"/>
                    </a:cubicBezTo>
                    <a:cubicBezTo>
                      <a:pt x="1085" y="465"/>
                      <a:pt x="1084" y="454"/>
                      <a:pt x="1082" y="444"/>
                    </a:cubicBezTo>
                    <a:moveTo>
                      <a:pt x="19" y="401"/>
                    </a:moveTo>
                    <a:cubicBezTo>
                      <a:pt x="17" y="411"/>
                      <a:pt x="14" y="421"/>
                      <a:pt x="12" y="431"/>
                    </a:cubicBezTo>
                    <a:cubicBezTo>
                      <a:pt x="14" y="432"/>
                      <a:pt x="14" y="432"/>
                      <a:pt x="14" y="432"/>
                    </a:cubicBezTo>
                    <a:cubicBezTo>
                      <a:pt x="16" y="422"/>
                      <a:pt x="18" y="411"/>
                      <a:pt x="21" y="402"/>
                    </a:cubicBezTo>
                    <a:cubicBezTo>
                      <a:pt x="19" y="401"/>
                      <a:pt x="19" y="401"/>
                      <a:pt x="19" y="401"/>
                    </a:cubicBezTo>
                    <a:moveTo>
                      <a:pt x="1067" y="384"/>
                    </a:moveTo>
                    <a:cubicBezTo>
                      <a:pt x="1065" y="384"/>
                      <a:pt x="1065" y="384"/>
                      <a:pt x="1065" y="384"/>
                    </a:cubicBezTo>
                    <a:cubicBezTo>
                      <a:pt x="1068" y="394"/>
                      <a:pt x="1071" y="404"/>
                      <a:pt x="1073" y="414"/>
                    </a:cubicBezTo>
                    <a:cubicBezTo>
                      <a:pt x="1075" y="414"/>
                      <a:pt x="1075" y="414"/>
                      <a:pt x="1075" y="414"/>
                    </a:cubicBezTo>
                    <a:cubicBezTo>
                      <a:pt x="1072" y="404"/>
                      <a:pt x="1070" y="394"/>
                      <a:pt x="1067" y="384"/>
                    </a:cubicBezTo>
                    <a:moveTo>
                      <a:pt x="39" y="342"/>
                    </a:moveTo>
                    <a:cubicBezTo>
                      <a:pt x="35" y="352"/>
                      <a:pt x="32" y="361"/>
                      <a:pt x="28" y="371"/>
                    </a:cubicBezTo>
                    <a:cubicBezTo>
                      <a:pt x="30" y="372"/>
                      <a:pt x="30" y="372"/>
                      <a:pt x="30" y="372"/>
                    </a:cubicBezTo>
                    <a:cubicBezTo>
                      <a:pt x="34" y="362"/>
                      <a:pt x="37" y="352"/>
                      <a:pt x="41" y="343"/>
                    </a:cubicBezTo>
                    <a:cubicBezTo>
                      <a:pt x="39" y="342"/>
                      <a:pt x="39" y="342"/>
                      <a:pt x="39" y="342"/>
                    </a:cubicBezTo>
                    <a:moveTo>
                      <a:pt x="1045" y="325"/>
                    </a:moveTo>
                    <a:cubicBezTo>
                      <a:pt x="1043" y="326"/>
                      <a:pt x="1043" y="326"/>
                      <a:pt x="1043" y="326"/>
                    </a:cubicBezTo>
                    <a:cubicBezTo>
                      <a:pt x="1047" y="336"/>
                      <a:pt x="1051" y="345"/>
                      <a:pt x="1055" y="355"/>
                    </a:cubicBezTo>
                    <a:cubicBezTo>
                      <a:pt x="1057" y="354"/>
                      <a:pt x="1057" y="354"/>
                      <a:pt x="1057" y="354"/>
                    </a:cubicBezTo>
                    <a:cubicBezTo>
                      <a:pt x="1053" y="345"/>
                      <a:pt x="1049" y="335"/>
                      <a:pt x="1045" y="325"/>
                    </a:cubicBezTo>
                    <a:moveTo>
                      <a:pt x="66" y="284"/>
                    </a:moveTo>
                    <a:cubicBezTo>
                      <a:pt x="61" y="294"/>
                      <a:pt x="57" y="303"/>
                      <a:pt x="52" y="312"/>
                    </a:cubicBezTo>
                    <a:cubicBezTo>
                      <a:pt x="52" y="313"/>
                      <a:pt x="52" y="313"/>
                      <a:pt x="52" y="313"/>
                    </a:cubicBezTo>
                    <a:cubicBezTo>
                      <a:pt x="54" y="314"/>
                      <a:pt x="54" y="314"/>
                      <a:pt x="54" y="314"/>
                    </a:cubicBezTo>
                    <a:cubicBezTo>
                      <a:pt x="54" y="313"/>
                      <a:pt x="54" y="313"/>
                      <a:pt x="54" y="313"/>
                    </a:cubicBezTo>
                    <a:cubicBezTo>
                      <a:pt x="59" y="304"/>
                      <a:pt x="63" y="295"/>
                      <a:pt x="68" y="285"/>
                    </a:cubicBezTo>
                    <a:cubicBezTo>
                      <a:pt x="66" y="284"/>
                      <a:pt x="66" y="284"/>
                      <a:pt x="66" y="284"/>
                    </a:cubicBezTo>
                    <a:moveTo>
                      <a:pt x="1016" y="270"/>
                    </a:moveTo>
                    <a:cubicBezTo>
                      <a:pt x="1015" y="271"/>
                      <a:pt x="1015" y="271"/>
                      <a:pt x="1015" y="271"/>
                    </a:cubicBezTo>
                    <a:cubicBezTo>
                      <a:pt x="1020" y="280"/>
                      <a:pt x="1025" y="289"/>
                      <a:pt x="1030" y="298"/>
                    </a:cubicBezTo>
                    <a:cubicBezTo>
                      <a:pt x="1031" y="297"/>
                      <a:pt x="1031" y="297"/>
                      <a:pt x="1031" y="297"/>
                    </a:cubicBezTo>
                    <a:cubicBezTo>
                      <a:pt x="1027" y="288"/>
                      <a:pt x="1022" y="279"/>
                      <a:pt x="1016" y="270"/>
                    </a:cubicBezTo>
                    <a:moveTo>
                      <a:pt x="99" y="232"/>
                    </a:moveTo>
                    <a:cubicBezTo>
                      <a:pt x="93" y="240"/>
                      <a:pt x="87" y="249"/>
                      <a:pt x="82" y="258"/>
                    </a:cubicBezTo>
                    <a:cubicBezTo>
                      <a:pt x="84" y="259"/>
                      <a:pt x="84" y="259"/>
                      <a:pt x="84" y="259"/>
                    </a:cubicBezTo>
                    <a:cubicBezTo>
                      <a:pt x="89" y="250"/>
                      <a:pt x="95" y="241"/>
                      <a:pt x="101" y="233"/>
                    </a:cubicBezTo>
                    <a:cubicBezTo>
                      <a:pt x="99" y="232"/>
                      <a:pt x="99" y="232"/>
                      <a:pt x="99" y="232"/>
                    </a:cubicBezTo>
                    <a:moveTo>
                      <a:pt x="982" y="218"/>
                    </a:moveTo>
                    <a:cubicBezTo>
                      <a:pt x="980" y="219"/>
                      <a:pt x="980" y="219"/>
                      <a:pt x="980" y="219"/>
                    </a:cubicBezTo>
                    <a:cubicBezTo>
                      <a:pt x="987" y="227"/>
                      <a:pt x="993" y="236"/>
                      <a:pt x="998" y="245"/>
                    </a:cubicBezTo>
                    <a:cubicBezTo>
                      <a:pt x="1000" y="244"/>
                      <a:pt x="1000" y="244"/>
                      <a:pt x="1000" y="244"/>
                    </a:cubicBezTo>
                    <a:cubicBezTo>
                      <a:pt x="994" y="235"/>
                      <a:pt x="988" y="226"/>
                      <a:pt x="982" y="218"/>
                    </a:cubicBezTo>
                    <a:moveTo>
                      <a:pt x="138" y="183"/>
                    </a:moveTo>
                    <a:cubicBezTo>
                      <a:pt x="131" y="190"/>
                      <a:pt x="124" y="198"/>
                      <a:pt x="118" y="207"/>
                    </a:cubicBezTo>
                    <a:cubicBezTo>
                      <a:pt x="119" y="208"/>
                      <a:pt x="119" y="208"/>
                      <a:pt x="119" y="208"/>
                    </a:cubicBezTo>
                    <a:cubicBezTo>
                      <a:pt x="126" y="200"/>
                      <a:pt x="133" y="192"/>
                      <a:pt x="139" y="184"/>
                    </a:cubicBezTo>
                    <a:cubicBezTo>
                      <a:pt x="138" y="183"/>
                      <a:pt x="138" y="183"/>
                      <a:pt x="138" y="183"/>
                    </a:cubicBezTo>
                    <a:moveTo>
                      <a:pt x="942" y="170"/>
                    </a:moveTo>
                    <a:cubicBezTo>
                      <a:pt x="940" y="172"/>
                      <a:pt x="940" y="172"/>
                      <a:pt x="940" y="172"/>
                    </a:cubicBezTo>
                    <a:cubicBezTo>
                      <a:pt x="947" y="179"/>
                      <a:pt x="954" y="187"/>
                      <a:pt x="961" y="195"/>
                    </a:cubicBezTo>
                    <a:cubicBezTo>
                      <a:pt x="963" y="194"/>
                      <a:pt x="963" y="194"/>
                      <a:pt x="963" y="194"/>
                    </a:cubicBezTo>
                    <a:cubicBezTo>
                      <a:pt x="956" y="186"/>
                      <a:pt x="949" y="178"/>
                      <a:pt x="942" y="170"/>
                    </a:cubicBezTo>
                    <a:moveTo>
                      <a:pt x="182" y="139"/>
                    </a:moveTo>
                    <a:cubicBezTo>
                      <a:pt x="174" y="145"/>
                      <a:pt x="167" y="153"/>
                      <a:pt x="159" y="160"/>
                    </a:cubicBezTo>
                    <a:cubicBezTo>
                      <a:pt x="161" y="161"/>
                      <a:pt x="161" y="161"/>
                      <a:pt x="161" y="161"/>
                    </a:cubicBezTo>
                    <a:cubicBezTo>
                      <a:pt x="168" y="154"/>
                      <a:pt x="176" y="147"/>
                      <a:pt x="183" y="140"/>
                    </a:cubicBezTo>
                    <a:cubicBezTo>
                      <a:pt x="182" y="139"/>
                      <a:pt x="182" y="139"/>
                      <a:pt x="182" y="139"/>
                    </a:cubicBezTo>
                    <a:moveTo>
                      <a:pt x="896" y="128"/>
                    </a:moveTo>
                    <a:cubicBezTo>
                      <a:pt x="895" y="129"/>
                      <a:pt x="895" y="129"/>
                      <a:pt x="895" y="129"/>
                    </a:cubicBezTo>
                    <a:cubicBezTo>
                      <a:pt x="903" y="136"/>
                      <a:pt x="911" y="143"/>
                      <a:pt x="918" y="150"/>
                    </a:cubicBezTo>
                    <a:cubicBezTo>
                      <a:pt x="920" y="148"/>
                      <a:pt x="920" y="148"/>
                      <a:pt x="920" y="148"/>
                    </a:cubicBezTo>
                    <a:cubicBezTo>
                      <a:pt x="912" y="141"/>
                      <a:pt x="904" y="134"/>
                      <a:pt x="896" y="128"/>
                    </a:cubicBezTo>
                    <a:moveTo>
                      <a:pt x="231" y="100"/>
                    </a:moveTo>
                    <a:cubicBezTo>
                      <a:pt x="222" y="106"/>
                      <a:pt x="214" y="112"/>
                      <a:pt x="206" y="119"/>
                    </a:cubicBezTo>
                    <a:cubicBezTo>
                      <a:pt x="207" y="120"/>
                      <a:pt x="207" y="120"/>
                      <a:pt x="207" y="120"/>
                    </a:cubicBezTo>
                    <a:cubicBezTo>
                      <a:pt x="215" y="114"/>
                      <a:pt x="223" y="107"/>
                      <a:pt x="232" y="101"/>
                    </a:cubicBezTo>
                    <a:cubicBezTo>
                      <a:pt x="231" y="100"/>
                      <a:pt x="231" y="100"/>
                      <a:pt x="231" y="100"/>
                    </a:cubicBezTo>
                    <a:moveTo>
                      <a:pt x="846" y="90"/>
                    </a:moveTo>
                    <a:cubicBezTo>
                      <a:pt x="845" y="92"/>
                      <a:pt x="845" y="92"/>
                      <a:pt x="845" y="92"/>
                    </a:cubicBezTo>
                    <a:cubicBezTo>
                      <a:pt x="854" y="98"/>
                      <a:pt x="862" y="104"/>
                      <a:pt x="871" y="110"/>
                    </a:cubicBezTo>
                    <a:cubicBezTo>
                      <a:pt x="872" y="108"/>
                      <a:pt x="872" y="108"/>
                      <a:pt x="872" y="108"/>
                    </a:cubicBezTo>
                    <a:cubicBezTo>
                      <a:pt x="864" y="102"/>
                      <a:pt x="855" y="96"/>
                      <a:pt x="846" y="90"/>
                    </a:cubicBezTo>
                    <a:moveTo>
                      <a:pt x="284" y="67"/>
                    </a:moveTo>
                    <a:cubicBezTo>
                      <a:pt x="275" y="72"/>
                      <a:pt x="266" y="77"/>
                      <a:pt x="257" y="83"/>
                    </a:cubicBezTo>
                    <a:cubicBezTo>
                      <a:pt x="258" y="84"/>
                      <a:pt x="258" y="84"/>
                      <a:pt x="258" y="84"/>
                    </a:cubicBezTo>
                    <a:cubicBezTo>
                      <a:pt x="267" y="79"/>
                      <a:pt x="276" y="74"/>
                      <a:pt x="285" y="69"/>
                    </a:cubicBezTo>
                    <a:cubicBezTo>
                      <a:pt x="284" y="67"/>
                      <a:pt x="284" y="67"/>
                      <a:pt x="284" y="67"/>
                    </a:cubicBezTo>
                    <a:moveTo>
                      <a:pt x="793" y="59"/>
                    </a:moveTo>
                    <a:cubicBezTo>
                      <a:pt x="792" y="61"/>
                      <a:pt x="792" y="61"/>
                      <a:pt x="792" y="61"/>
                    </a:cubicBezTo>
                    <a:cubicBezTo>
                      <a:pt x="801" y="66"/>
                      <a:pt x="810" y="71"/>
                      <a:pt x="819" y="76"/>
                    </a:cubicBezTo>
                    <a:cubicBezTo>
                      <a:pt x="820" y="74"/>
                      <a:pt x="820" y="74"/>
                      <a:pt x="820" y="74"/>
                    </a:cubicBezTo>
                    <a:cubicBezTo>
                      <a:pt x="811" y="69"/>
                      <a:pt x="802" y="64"/>
                      <a:pt x="793" y="59"/>
                    </a:cubicBezTo>
                    <a:moveTo>
                      <a:pt x="340" y="40"/>
                    </a:moveTo>
                    <a:cubicBezTo>
                      <a:pt x="330" y="44"/>
                      <a:pt x="321" y="48"/>
                      <a:pt x="311" y="53"/>
                    </a:cubicBezTo>
                    <a:cubicBezTo>
                      <a:pt x="312" y="55"/>
                      <a:pt x="312" y="55"/>
                      <a:pt x="312" y="55"/>
                    </a:cubicBezTo>
                    <a:cubicBezTo>
                      <a:pt x="322" y="50"/>
                      <a:pt x="331" y="46"/>
                      <a:pt x="341" y="42"/>
                    </a:cubicBezTo>
                    <a:cubicBezTo>
                      <a:pt x="340" y="40"/>
                      <a:pt x="340" y="40"/>
                      <a:pt x="340" y="40"/>
                    </a:cubicBezTo>
                    <a:moveTo>
                      <a:pt x="736" y="34"/>
                    </a:moveTo>
                    <a:cubicBezTo>
                      <a:pt x="735" y="36"/>
                      <a:pt x="735" y="36"/>
                      <a:pt x="735" y="36"/>
                    </a:cubicBezTo>
                    <a:cubicBezTo>
                      <a:pt x="744" y="40"/>
                      <a:pt x="754" y="44"/>
                      <a:pt x="764" y="48"/>
                    </a:cubicBezTo>
                    <a:cubicBezTo>
                      <a:pt x="764" y="46"/>
                      <a:pt x="764" y="46"/>
                      <a:pt x="764" y="46"/>
                    </a:cubicBezTo>
                    <a:cubicBezTo>
                      <a:pt x="755" y="42"/>
                      <a:pt x="745" y="38"/>
                      <a:pt x="736" y="34"/>
                    </a:cubicBezTo>
                    <a:moveTo>
                      <a:pt x="399" y="20"/>
                    </a:moveTo>
                    <a:cubicBezTo>
                      <a:pt x="389" y="23"/>
                      <a:pt x="379" y="26"/>
                      <a:pt x="369" y="29"/>
                    </a:cubicBezTo>
                    <a:cubicBezTo>
                      <a:pt x="370" y="31"/>
                      <a:pt x="370" y="31"/>
                      <a:pt x="370" y="31"/>
                    </a:cubicBezTo>
                    <a:cubicBezTo>
                      <a:pt x="380" y="28"/>
                      <a:pt x="390" y="25"/>
                      <a:pt x="399" y="22"/>
                    </a:cubicBezTo>
                    <a:cubicBezTo>
                      <a:pt x="399" y="20"/>
                      <a:pt x="399" y="20"/>
                      <a:pt x="399" y="20"/>
                    </a:cubicBezTo>
                    <a:moveTo>
                      <a:pt x="676" y="16"/>
                    </a:moveTo>
                    <a:cubicBezTo>
                      <a:pt x="676" y="18"/>
                      <a:pt x="676" y="18"/>
                      <a:pt x="676" y="18"/>
                    </a:cubicBezTo>
                    <a:cubicBezTo>
                      <a:pt x="686" y="20"/>
                      <a:pt x="696" y="23"/>
                      <a:pt x="705" y="26"/>
                    </a:cubicBezTo>
                    <a:cubicBezTo>
                      <a:pt x="706" y="24"/>
                      <a:pt x="706" y="24"/>
                      <a:pt x="706" y="24"/>
                    </a:cubicBezTo>
                    <a:cubicBezTo>
                      <a:pt x="696" y="21"/>
                      <a:pt x="686" y="18"/>
                      <a:pt x="676" y="16"/>
                    </a:cubicBezTo>
                    <a:moveTo>
                      <a:pt x="460" y="7"/>
                    </a:moveTo>
                    <a:cubicBezTo>
                      <a:pt x="450" y="8"/>
                      <a:pt x="439" y="10"/>
                      <a:pt x="429" y="13"/>
                    </a:cubicBezTo>
                    <a:cubicBezTo>
                      <a:pt x="430" y="15"/>
                      <a:pt x="430" y="15"/>
                      <a:pt x="430" y="15"/>
                    </a:cubicBezTo>
                    <a:cubicBezTo>
                      <a:pt x="440" y="12"/>
                      <a:pt x="450" y="10"/>
                      <a:pt x="460" y="9"/>
                    </a:cubicBezTo>
                    <a:cubicBezTo>
                      <a:pt x="460" y="7"/>
                      <a:pt x="460" y="7"/>
                      <a:pt x="460" y="7"/>
                    </a:cubicBezTo>
                    <a:moveTo>
                      <a:pt x="615" y="4"/>
                    </a:moveTo>
                    <a:cubicBezTo>
                      <a:pt x="615" y="6"/>
                      <a:pt x="615" y="6"/>
                      <a:pt x="615" y="6"/>
                    </a:cubicBezTo>
                    <a:cubicBezTo>
                      <a:pt x="625" y="8"/>
                      <a:pt x="635" y="9"/>
                      <a:pt x="645" y="11"/>
                    </a:cubicBezTo>
                    <a:cubicBezTo>
                      <a:pt x="646" y="9"/>
                      <a:pt x="646" y="9"/>
                      <a:pt x="646" y="9"/>
                    </a:cubicBezTo>
                    <a:cubicBezTo>
                      <a:pt x="635" y="7"/>
                      <a:pt x="625" y="6"/>
                      <a:pt x="615" y="4"/>
                    </a:cubicBezTo>
                    <a:moveTo>
                      <a:pt x="522" y="0"/>
                    </a:moveTo>
                    <a:cubicBezTo>
                      <a:pt x="511" y="1"/>
                      <a:pt x="501" y="2"/>
                      <a:pt x="491" y="3"/>
                    </a:cubicBezTo>
                    <a:cubicBezTo>
                      <a:pt x="491" y="5"/>
                      <a:pt x="491" y="5"/>
                      <a:pt x="491" y="5"/>
                    </a:cubicBezTo>
                    <a:cubicBezTo>
                      <a:pt x="501" y="4"/>
                      <a:pt x="511" y="3"/>
                      <a:pt x="522" y="2"/>
                    </a:cubicBezTo>
                    <a:cubicBezTo>
                      <a:pt x="522" y="0"/>
                      <a:pt x="522" y="0"/>
                      <a:pt x="522" y="0"/>
                    </a:cubicBezTo>
                    <a:moveTo>
                      <a:pt x="553" y="0"/>
                    </a:moveTo>
                    <a:cubicBezTo>
                      <a:pt x="553" y="2"/>
                      <a:pt x="553" y="2"/>
                      <a:pt x="553" y="2"/>
                    </a:cubicBezTo>
                    <a:cubicBezTo>
                      <a:pt x="563" y="2"/>
                      <a:pt x="573" y="3"/>
                      <a:pt x="584" y="3"/>
                    </a:cubicBezTo>
                    <a:cubicBezTo>
                      <a:pt x="584" y="1"/>
                      <a:pt x="584" y="1"/>
                      <a:pt x="584" y="1"/>
                    </a:cubicBezTo>
                    <a:cubicBezTo>
                      <a:pt x="574" y="0"/>
                      <a:pt x="563" y="0"/>
                      <a:pt x="55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2" name="Freeform 292"/>
              <p:cNvSpPr>
                <a:spLocks noEditPoints="1"/>
              </p:cNvSpPr>
              <p:nvPr/>
            </p:nvSpPr>
            <p:spPr bwMode="auto">
              <a:xfrm>
                <a:off x="1201261" y="5499373"/>
                <a:ext cx="3758684" cy="737856"/>
              </a:xfrm>
              <a:custGeom>
                <a:avLst/>
                <a:gdLst>
                  <a:gd name="T0" fmla="*/ 350 w 715"/>
                  <a:gd name="T1" fmla="*/ 138 h 140"/>
                  <a:gd name="T2" fmla="*/ 344 w 715"/>
                  <a:gd name="T3" fmla="*/ 140 h 140"/>
                  <a:gd name="T4" fmla="*/ 375 w 715"/>
                  <a:gd name="T5" fmla="*/ 140 h 140"/>
                  <a:gd name="T6" fmla="*/ 282 w 715"/>
                  <a:gd name="T7" fmla="*/ 134 h 140"/>
                  <a:gd name="T8" fmla="*/ 313 w 715"/>
                  <a:gd name="T9" fmla="*/ 139 h 140"/>
                  <a:gd name="T10" fmla="*/ 282 w 715"/>
                  <a:gd name="T11" fmla="*/ 134 h 140"/>
                  <a:gd name="T12" fmla="*/ 406 w 715"/>
                  <a:gd name="T13" fmla="*/ 135 h 140"/>
                  <a:gd name="T14" fmla="*/ 437 w 715"/>
                  <a:gd name="T15" fmla="*/ 133 h 140"/>
                  <a:gd name="T16" fmla="*/ 221 w 715"/>
                  <a:gd name="T17" fmla="*/ 123 h 140"/>
                  <a:gd name="T18" fmla="*/ 251 w 715"/>
                  <a:gd name="T19" fmla="*/ 131 h 140"/>
                  <a:gd name="T20" fmla="*/ 221 w 715"/>
                  <a:gd name="T21" fmla="*/ 123 h 140"/>
                  <a:gd name="T22" fmla="*/ 467 w 715"/>
                  <a:gd name="T23" fmla="*/ 126 h 140"/>
                  <a:gd name="T24" fmla="*/ 498 w 715"/>
                  <a:gd name="T25" fmla="*/ 120 h 140"/>
                  <a:gd name="T26" fmla="*/ 162 w 715"/>
                  <a:gd name="T27" fmla="*/ 104 h 140"/>
                  <a:gd name="T28" fmla="*/ 191 w 715"/>
                  <a:gd name="T29" fmla="*/ 116 h 140"/>
                  <a:gd name="T30" fmla="*/ 162 w 715"/>
                  <a:gd name="T31" fmla="*/ 104 h 140"/>
                  <a:gd name="T32" fmla="*/ 527 w 715"/>
                  <a:gd name="T33" fmla="*/ 109 h 140"/>
                  <a:gd name="T34" fmla="*/ 557 w 715"/>
                  <a:gd name="T35" fmla="*/ 100 h 140"/>
                  <a:gd name="T36" fmla="*/ 105 w 715"/>
                  <a:gd name="T37" fmla="*/ 80 h 140"/>
                  <a:gd name="T38" fmla="*/ 132 w 715"/>
                  <a:gd name="T39" fmla="*/ 95 h 140"/>
                  <a:gd name="T40" fmla="*/ 105 w 715"/>
                  <a:gd name="T41" fmla="*/ 80 h 140"/>
                  <a:gd name="T42" fmla="*/ 584 w 715"/>
                  <a:gd name="T43" fmla="*/ 85 h 140"/>
                  <a:gd name="T44" fmla="*/ 613 w 715"/>
                  <a:gd name="T45" fmla="*/ 73 h 140"/>
                  <a:gd name="T46" fmla="*/ 51 w 715"/>
                  <a:gd name="T47" fmla="*/ 49 h 140"/>
                  <a:gd name="T48" fmla="*/ 77 w 715"/>
                  <a:gd name="T49" fmla="*/ 67 h 140"/>
                  <a:gd name="T50" fmla="*/ 51 w 715"/>
                  <a:gd name="T51" fmla="*/ 49 h 140"/>
                  <a:gd name="T52" fmla="*/ 639 w 715"/>
                  <a:gd name="T53" fmla="*/ 56 h 140"/>
                  <a:gd name="T54" fmla="*/ 666 w 715"/>
                  <a:gd name="T55" fmla="*/ 40 h 140"/>
                  <a:gd name="T56" fmla="*/ 1 w 715"/>
                  <a:gd name="T57" fmla="*/ 12 h 140"/>
                  <a:gd name="T58" fmla="*/ 25 w 715"/>
                  <a:gd name="T59" fmla="*/ 32 h 140"/>
                  <a:gd name="T60" fmla="*/ 1 w 715"/>
                  <a:gd name="T61" fmla="*/ 12 h 140"/>
                  <a:gd name="T62" fmla="*/ 689 w 715"/>
                  <a:gd name="T63" fmla="*/ 20 h 140"/>
                  <a:gd name="T64" fmla="*/ 715 w 715"/>
                  <a:gd name="T65" fmla="*/ 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15" h="140">
                    <a:moveTo>
                      <a:pt x="375" y="138"/>
                    </a:moveTo>
                    <a:cubicBezTo>
                      <a:pt x="367" y="138"/>
                      <a:pt x="358" y="138"/>
                      <a:pt x="350" y="138"/>
                    </a:cubicBezTo>
                    <a:cubicBezTo>
                      <a:pt x="348" y="138"/>
                      <a:pt x="346" y="138"/>
                      <a:pt x="344" y="138"/>
                    </a:cubicBezTo>
                    <a:cubicBezTo>
                      <a:pt x="344" y="140"/>
                      <a:pt x="344" y="140"/>
                      <a:pt x="344" y="140"/>
                    </a:cubicBezTo>
                    <a:cubicBezTo>
                      <a:pt x="346" y="140"/>
                      <a:pt x="348" y="140"/>
                      <a:pt x="350" y="140"/>
                    </a:cubicBezTo>
                    <a:cubicBezTo>
                      <a:pt x="358" y="140"/>
                      <a:pt x="367" y="140"/>
                      <a:pt x="375" y="140"/>
                    </a:cubicBezTo>
                    <a:cubicBezTo>
                      <a:pt x="375" y="138"/>
                      <a:pt x="375" y="138"/>
                      <a:pt x="375" y="138"/>
                    </a:cubicBezTo>
                    <a:moveTo>
                      <a:pt x="282" y="134"/>
                    </a:moveTo>
                    <a:cubicBezTo>
                      <a:pt x="282" y="136"/>
                      <a:pt x="282" y="136"/>
                      <a:pt x="282" y="136"/>
                    </a:cubicBezTo>
                    <a:cubicBezTo>
                      <a:pt x="292" y="137"/>
                      <a:pt x="303" y="138"/>
                      <a:pt x="313" y="139"/>
                    </a:cubicBezTo>
                    <a:cubicBezTo>
                      <a:pt x="313" y="137"/>
                      <a:pt x="313" y="137"/>
                      <a:pt x="313" y="137"/>
                    </a:cubicBezTo>
                    <a:cubicBezTo>
                      <a:pt x="303" y="136"/>
                      <a:pt x="292" y="135"/>
                      <a:pt x="282" y="134"/>
                    </a:cubicBezTo>
                    <a:moveTo>
                      <a:pt x="437" y="131"/>
                    </a:moveTo>
                    <a:cubicBezTo>
                      <a:pt x="426" y="133"/>
                      <a:pt x="416" y="134"/>
                      <a:pt x="406" y="135"/>
                    </a:cubicBezTo>
                    <a:cubicBezTo>
                      <a:pt x="406" y="138"/>
                      <a:pt x="406" y="138"/>
                      <a:pt x="406" y="138"/>
                    </a:cubicBezTo>
                    <a:cubicBezTo>
                      <a:pt x="416" y="136"/>
                      <a:pt x="427" y="135"/>
                      <a:pt x="437" y="133"/>
                    </a:cubicBezTo>
                    <a:cubicBezTo>
                      <a:pt x="437" y="131"/>
                      <a:pt x="437" y="131"/>
                      <a:pt x="437" y="131"/>
                    </a:cubicBezTo>
                    <a:moveTo>
                      <a:pt x="221" y="123"/>
                    </a:moveTo>
                    <a:cubicBezTo>
                      <a:pt x="221" y="125"/>
                      <a:pt x="221" y="125"/>
                      <a:pt x="221" y="125"/>
                    </a:cubicBezTo>
                    <a:cubicBezTo>
                      <a:pt x="231" y="127"/>
                      <a:pt x="241" y="129"/>
                      <a:pt x="251" y="131"/>
                    </a:cubicBezTo>
                    <a:cubicBezTo>
                      <a:pt x="251" y="129"/>
                      <a:pt x="251" y="129"/>
                      <a:pt x="251" y="129"/>
                    </a:cubicBezTo>
                    <a:cubicBezTo>
                      <a:pt x="241" y="127"/>
                      <a:pt x="231" y="125"/>
                      <a:pt x="221" y="123"/>
                    </a:cubicBezTo>
                    <a:moveTo>
                      <a:pt x="497" y="118"/>
                    </a:moveTo>
                    <a:cubicBezTo>
                      <a:pt x="487" y="121"/>
                      <a:pt x="477" y="123"/>
                      <a:pt x="467" y="126"/>
                    </a:cubicBezTo>
                    <a:cubicBezTo>
                      <a:pt x="467" y="128"/>
                      <a:pt x="467" y="128"/>
                      <a:pt x="467" y="128"/>
                    </a:cubicBezTo>
                    <a:cubicBezTo>
                      <a:pt x="478" y="125"/>
                      <a:pt x="488" y="123"/>
                      <a:pt x="498" y="120"/>
                    </a:cubicBezTo>
                    <a:cubicBezTo>
                      <a:pt x="497" y="118"/>
                      <a:pt x="497" y="118"/>
                      <a:pt x="497" y="118"/>
                    </a:cubicBezTo>
                    <a:moveTo>
                      <a:pt x="162" y="104"/>
                    </a:moveTo>
                    <a:cubicBezTo>
                      <a:pt x="161" y="106"/>
                      <a:pt x="161" y="106"/>
                      <a:pt x="161" y="106"/>
                    </a:cubicBezTo>
                    <a:cubicBezTo>
                      <a:pt x="171" y="110"/>
                      <a:pt x="181" y="113"/>
                      <a:pt x="191" y="116"/>
                    </a:cubicBezTo>
                    <a:cubicBezTo>
                      <a:pt x="191" y="114"/>
                      <a:pt x="191" y="114"/>
                      <a:pt x="191" y="114"/>
                    </a:cubicBezTo>
                    <a:cubicBezTo>
                      <a:pt x="181" y="111"/>
                      <a:pt x="171" y="108"/>
                      <a:pt x="162" y="104"/>
                    </a:cubicBezTo>
                    <a:moveTo>
                      <a:pt x="556" y="98"/>
                    </a:moveTo>
                    <a:cubicBezTo>
                      <a:pt x="546" y="102"/>
                      <a:pt x="537" y="106"/>
                      <a:pt x="527" y="109"/>
                    </a:cubicBezTo>
                    <a:cubicBezTo>
                      <a:pt x="527" y="111"/>
                      <a:pt x="527" y="111"/>
                      <a:pt x="527" y="111"/>
                    </a:cubicBezTo>
                    <a:cubicBezTo>
                      <a:pt x="537" y="107"/>
                      <a:pt x="547" y="104"/>
                      <a:pt x="557" y="100"/>
                    </a:cubicBezTo>
                    <a:cubicBezTo>
                      <a:pt x="556" y="98"/>
                      <a:pt x="556" y="98"/>
                      <a:pt x="556" y="98"/>
                    </a:cubicBezTo>
                    <a:moveTo>
                      <a:pt x="105" y="80"/>
                    </a:moveTo>
                    <a:cubicBezTo>
                      <a:pt x="104" y="81"/>
                      <a:pt x="104" y="81"/>
                      <a:pt x="104" y="81"/>
                    </a:cubicBezTo>
                    <a:cubicBezTo>
                      <a:pt x="113" y="86"/>
                      <a:pt x="123" y="91"/>
                      <a:pt x="132" y="95"/>
                    </a:cubicBezTo>
                    <a:cubicBezTo>
                      <a:pt x="133" y="93"/>
                      <a:pt x="133" y="93"/>
                      <a:pt x="133" y="93"/>
                    </a:cubicBezTo>
                    <a:cubicBezTo>
                      <a:pt x="124" y="89"/>
                      <a:pt x="114" y="84"/>
                      <a:pt x="105" y="80"/>
                    </a:cubicBezTo>
                    <a:moveTo>
                      <a:pt x="612" y="71"/>
                    </a:moveTo>
                    <a:cubicBezTo>
                      <a:pt x="603" y="76"/>
                      <a:pt x="594" y="81"/>
                      <a:pt x="584" y="85"/>
                    </a:cubicBezTo>
                    <a:cubicBezTo>
                      <a:pt x="585" y="87"/>
                      <a:pt x="585" y="87"/>
                      <a:pt x="585" y="87"/>
                    </a:cubicBezTo>
                    <a:cubicBezTo>
                      <a:pt x="594" y="83"/>
                      <a:pt x="604" y="78"/>
                      <a:pt x="613" y="73"/>
                    </a:cubicBezTo>
                    <a:cubicBezTo>
                      <a:pt x="612" y="71"/>
                      <a:pt x="612" y="71"/>
                      <a:pt x="612" y="71"/>
                    </a:cubicBezTo>
                    <a:moveTo>
                      <a:pt x="51" y="49"/>
                    </a:moveTo>
                    <a:cubicBezTo>
                      <a:pt x="50" y="50"/>
                      <a:pt x="50" y="50"/>
                      <a:pt x="50" y="50"/>
                    </a:cubicBezTo>
                    <a:cubicBezTo>
                      <a:pt x="59" y="56"/>
                      <a:pt x="68" y="61"/>
                      <a:pt x="77" y="67"/>
                    </a:cubicBezTo>
                    <a:cubicBezTo>
                      <a:pt x="78" y="65"/>
                      <a:pt x="78" y="65"/>
                      <a:pt x="78" y="65"/>
                    </a:cubicBezTo>
                    <a:cubicBezTo>
                      <a:pt x="69" y="60"/>
                      <a:pt x="60" y="54"/>
                      <a:pt x="51" y="49"/>
                    </a:cubicBezTo>
                    <a:moveTo>
                      <a:pt x="665" y="38"/>
                    </a:moveTo>
                    <a:cubicBezTo>
                      <a:pt x="656" y="44"/>
                      <a:pt x="647" y="50"/>
                      <a:pt x="639" y="56"/>
                    </a:cubicBezTo>
                    <a:cubicBezTo>
                      <a:pt x="640" y="57"/>
                      <a:pt x="640" y="57"/>
                      <a:pt x="640" y="57"/>
                    </a:cubicBezTo>
                    <a:cubicBezTo>
                      <a:pt x="649" y="52"/>
                      <a:pt x="657" y="46"/>
                      <a:pt x="666" y="40"/>
                    </a:cubicBezTo>
                    <a:cubicBezTo>
                      <a:pt x="665" y="38"/>
                      <a:pt x="665" y="38"/>
                      <a:pt x="665" y="38"/>
                    </a:cubicBezTo>
                    <a:moveTo>
                      <a:pt x="1" y="12"/>
                    </a:moveTo>
                    <a:cubicBezTo>
                      <a:pt x="0" y="13"/>
                      <a:pt x="0" y="13"/>
                      <a:pt x="0" y="13"/>
                    </a:cubicBezTo>
                    <a:cubicBezTo>
                      <a:pt x="8" y="20"/>
                      <a:pt x="16" y="26"/>
                      <a:pt x="25" y="32"/>
                    </a:cubicBezTo>
                    <a:cubicBezTo>
                      <a:pt x="26" y="31"/>
                      <a:pt x="26" y="31"/>
                      <a:pt x="26" y="31"/>
                    </a:cubicBezTo>
                    <a:cubicBezTo>
                      <a:pt x="18" y="25"/>
                      <a:pt x="9" y="18"/>
                      <a:pt x="1" y="12"/>
                    </a:cubicBezTo>
                    <a:moveTo>
                      <a:pt x="713" y="0"/>
                    </a:moveTo>
                    <a:cubicBezTo>
                      <a:pt x="706" y="7"/>
                      <a:pt x="698" y="13"/>
                      <a:pt x="689" y="20"/>
                    </a:cubicBezTo>
                    <a:cubicBezTo>
                      <a:pt x="691" y="21"/>
                      <a:pt x="691" y="21"/>
                      <a:pt x="691" y="21"/>
                    </a:cubicBezTo>
                    <a:cubicBezTo>
                      <a:pt x="699" y="15"/>
                      <a:pt x="707" y="8"/>
                      <a:pt x="715" y="1"/>
                    </a:cubicBezTo>
                    <a:cubicBezTo>
                      <a:pt x="713" y="0"/>
                      <a:pt x="713" y="0"/>
                      <a:pt x="7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cxnSp>
        <p:nvCxnSpPr>
          <p:cNvPr id="336" name="直接连接符 335"/>
          <p:cNvCxnSpPr/>
          <p:nvPr/>
        </p:nvCxnSpPr>
        <p:spPr>
          <a:xfrm>
            <a:off x="6990568" y="3257328"/>
            <a:ext cx="282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7" name="直接连接符 336"/>
          <p:cNvCxnSpPr/>
          <p:nvPr/>
        </p:nvCxnSpPr>
        <p:spPr>
          <a:xfrm>
            <a:off x="6990568" y="4301026"/>
            <a:ext cx="282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0" name="文本框 339"/>
          <p:cNvSpPr txBox="1"/>
          <p:nvPr/>
        </p:nvSpPr>
        <p:spPr>
          <a:xfrm>
            <a:off x="2335265" y="2790528"/>
            <a:ext cx="1423521" cy="830997"/>
          </a:xfrm>
          <a:prstGeom prst="rect">
            <a:avLst/>
          </a:prstGeom>
          <a:noFill/>
        </p:spPr>
        <p:txBody>
          <a:bodyPr wrap="square" rtlCol="0">
            <a:spAutoFit/>
          </a:bodyPr>
          <a:lstStyle/>
          <a:p>
            <a:pPr algn="ctr"/>
            <a:r>
              <a:rPr lang="zh-CN" altLang="en-US" sz="4800" dirty="0">
                <a:latin typeface="迷你简幼线" panose="03000509000000000000" pitchFamily="65" charset="-122"/>
                <a:ea typeface="迷你简幼线" panose="03000509000000000000" pitchFamily="65" charset="-122"/>
              </a:rPr>
              <a:t>目录</a:t>
            </a:r>
          </a:p>
        </p:txBody>
      </p:sp>
    </p:spTree>
    <p:extLst>
      <p:ext uri="{BB962C8B-B14F-4D97-AF65-F5344CB8AC3E}">
        <p14:creationId xmlns:p14="http://schemas.microsoft.com/office/powerpoint/2010/main" val="331263993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34"/>
                                        </p:tgtEl>
                                        <p:attrNameLst>
                                          <p:attrName>style.visibility</p:attrName>
                                        </p:attrNameLst>
                                      </p:cBhvr>
                                      <p:to>
                                        <p:strVal val="visible"/>
                                      </p:to>
                                    </p:set>
                                    <p:anim calcmode="lin" valueType="num">
                                      <p:cBhvr additive="base">
                                        <p:cTn id="7" dur="500" fill="hold"/>
                                        <p:tgtEl>
                                          <p:spTgt spid="334"/>
                                        </p:tgtEl>
                                        <p:attrNameLst>
                                          <p:attrName>ppt_x</p:attrName>
                                        </p:attrNameLst>
                                      </p:cBhvr>
                                      <p:tavLst>
                                        <p:tav tm="0">
                                          <p:val>
                                            <p:strVal val="0-#ppt_w/2"/>
                                          </p:val>
                                        </p:tav>
                                        <p:tav tm="100000">
                                          <p:val>
                                            <p:strVal val="#ppt_x"/>
                                          </p:val>
                                        </p:tav>
                                      </p:tavLst>
                                    </p:anim>
                                    <p:anim calcmode="lin" valueType="num">
                                      <p:cBhvr additive="base">
                                        <p:cTn id="8" dur="500" fill="hold"/>
                                        <p:tgtEl>
                                          <p:spTgt spid="33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iterate type="lt">
                                    <p:tmPct val="10000"/>
                                  </p:iterate>
                                  <p:childTnLst>
                                    <p:set>
                                      <p:cBhvr>
                                        <p:cTn id="11" dur="1" fill="hold">
                                          <p:stCondLst>
                                            <p:cond delay="0"/>
                                          </p:stCondLst>
                                        </p:cTn>
                                        <p:tgtEl>
                                          <p:spTgt spid="340"/>
                                        </p:tgtEl>
                                        <p:attrNameLst>
                                          <p:attrName>style.visibility</p:attrName>
                                        </p:attrNameLst>
                                      </p:cBhvr>
                                      <p:to>
                                        <p:strVal val="visible"/>
                                      </p:to>
                                    </p:set>
                                    <p:anim calcmode="lin" valueType="num">
                                      <p:cBhvr additive="base">
                                        <p:cTn id="12" dur="500"/>
                                        <p:tgtEl>
                                          <p:spTgt spid="340"/>
                                        </p:tgtEl>
                                        <p:attrNameLst>
                                          <p:attrName>ppt_y</p:attrName>
                                        </p:attrNameLst>
                                      </p:cBhvr>
                                      <p:tavLst>
                                        <p:tav tm="0">
                                          <p:val>
                                            <p:strVal val="#ppt_y+#ppt_h*1.125000"/>
                                          </p:val>
                                        </p:tav>
                                        <p:tav tm="100000">
                                          <p:val>
                                            <p:strVal val="#ppt_y"/>
                                          </p:val>
                                        </p:tav>
                                      </p:tavLst>
                                    </p:anim>
                                    <p:animEffect transition="in" filter="wipe(up)">
                                      <p:cBhvr>
                                        <p:cTn id="13" dur="500"/>
                                        <p:tgtEl>
                                          <p:spTgt spid="340"/>
                                        </p:tgtEl>
                                      </p:cBhvr>
                                    </p:animEffect>
                                  </p:childTnLst>
                                </p:cTn>
                              </p:par>
                            </p:childTnLst>
                          </p:cTn>
                        </p:par>
                        <p:par>
                          <p:cTn id="14" fill="hold">
                            <p:stCondLst>
                              <p:cond delay="1050"/>
                            </p:stCondLst>
                            <p:childTnLst>
                              <p:par>
                                <p:cTn id="15" presetID="12" presetClass="entr" presetSubtype="4" fill="hold" grpId="0" nodeType="afterEffect">
                                  <p:stCondLst>
                                    <p:cond delay="0"/>
                                  </p:stCondLst>
                                  <p:iterate type="lt">
                                    <p:tmPct val="10000"/>
                                  </p:iterate>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p:tgtEl>
                                          <p:spTgt spid="3"/>
                                        </p:tgtEl>
                                        <p:attrNameLst>
                                          <p:attrName>ppt_y</p:attrName>
                                        </p:attrNameLst>
                                      </p:cBhvr>
                                      <p:tavLst>
                                        <p:tav tm="0">
                                          <p:val>
                                            <p:strVal val="#ppt_y+#ppt_h*1.125000"/>
                                          </p:val>
                                        </p:tav>
                                        <p:tav tm="100000">
                                          <p:val>
                                            <p:strVal val="#ppt_y"/>
                                          </p:val>
                                        </p:tav>
                                      </p:tavLst>
                                    </p:anim>
                                    <p:animEffect transition="in" filter="wipe(up)">
                                      <p:cBhvr>
                                        <p:cTn id="18" dur="500"/>
                                        <p:tgtEl>
                                          <p:spTgt spid="3"/>
                                        </p:tgtEl>
                                      </p:cBhvr>
                                    </p:animEffect>
                                  </p:childTnLst>
                                </p:cTn>
                              </p:par>
                            </p:childTnLst>
                          </p:cTn>
                        </p:par>
                        <p:par>
                          <p:cTn id="19" fill="hold">
                            <p:stCondLst>
                              <p:cond delay="1900"/>
                            </p:stCondLst>
                            <p:childTnLst>
                              <p:par>
                                <p:cTn id="20" presetID="21" presetClass="entr" presetSubtype="1" fill="hold" nodeType="after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wheel(1)">
                                      <p:cBhvr>
                                        <p:cTn id="22" dur="500"/>
                                        <p:tgtEl>
                                          <p:spTgt spid="67"/>
                                        </p:tgtEl>
                                      </p:cBhvr>
                                    </p:animEffect>
                                  </p:childTnLst>
                                </p:cTn>
                              </p:par>
                            </p:childTnLst>
                          </p:cTn>
                        </p:par>
                        <p:par>
                          <p:cTn id="23" fill="hold">
                            <p:stCondLst>
                              <p:cond delay="2400"/>
                            </p:stCondLst>
                            <p:childTnLst>
                              <p:par>
                                <p:cTn id="24" presetID="12" presetClass="entr" presetSubtype="4" fill="hold" grpId="0" nodeType="afterEffect">
                                  <p:stCondLst>
                                    <p:cond delay="0"/>
                                  </p:stCondLst>
                                  <p:iterate type="lt">
                                    <p:tmPct val="10000"/>
                                  </p:iterate>
                                  <p:childTnLst>
                                    <p:set>
                                      <p:cBhvr>
                                        <p:cTn id="25" dur="1" fill="hold">
                                          <p:stCondLst>
                                            <p:cond delay="0"/>
                                          </p:stCondLst>
                                        </p:cTn>
                                        <p:tgtEl>
                                          <p:spTgt spid="262"/>
                                        </p:tgtEl>
                                        <p:attrNameLst>
                                          <p:attrName>style.visibility</p:attrName>
                                        </p:attrNameLst>
                                      </p:cBhvr>
                                      <p:to>
                                        <p:strVal val="visible"/>
                                      </p:to>
                                    </p:set>
                                    <p:anim calcmode="lin" valueType="num">
                                      <p:cBhvr additive="base">
                                        <p:cTn id="26" dur="500"/>
                                        <p:tgtEl>
                                          <p:spTgt spid="262"/>
                                        </p:tgtEl>
                                        <p:attrNameLst>
                                          <p:attrName>ppt_y</p:attrName>
                                        </p:attrNameLst>
                                      </p:cBhvr>
                                      <p:tavLst>
                                        <p:tav tm="0">
                                          <p:val>
                                            <p:strVal val="#ppt_y+#ppt_h*1.125000"/>
                                          </p:val>
                                        </p:tav>
                                        <p:tav tm="100000">
                                          <p:val>
                                            <p:strVal val="#ppt_y"/>
                                          </p:val>
                                        </p:tav>
                                      </p:tavLst>
                                    </p:anim>
                                    <p:animEffect transition="in" filter="wipe(up)">
                                      <p:cBhvr>
                                        <p:cTn id="27" dur="500"/>
                                        <p:tgtEl>
                                          <p:spTgt spid="262"/>
                                        </p:tgtEl>
                                      </p:cBhvr>
                                    </p:animEffect>
                                  </p:childTnLst>
                                </p:cTn>
                              </p:par>
                            </p:childTnLst>
                          </p:cTn>
                        </p:par>
                        <p:par>
                          <p:cTn id="28" fill="hold">
                            <p:stCondLst>
                              <p:cond delay="2950"/>
                            </p:stCondLst>
                            <p:childTnLst>
                              <p:par>
                                <p:cTn id="29" presetID="22" presetClass="entr" presetSubtype="8" fill="hold" nodeType="afterEffect">
                                  <p:stCondLst>
                                    <p:cond delay="0"/>
                                  </p:stCondLst>
                                  <p:childTnLst>
                                    <p:set>
                                      <p:cBhvr>
                                        <p:cTn id="30" dur="1" fill="hold">
                                          <p:stCondLst>
                                            <p:cond delay="0"/>
                                          </p:stCondLst>
                                        </p:cTn>
                                        <p:tgtEl>
                                          <p:spTgt spid="336"/>
                                        </p:tgtEl>
                                        <p:attrNameLst>
                                          <p:attrName>style.visibility</p:attrName>
                                        </p:attrNameLst>
                                      </p:cBhvr>
                                      <p:to>
                                        <p:strVal val="visible"/>
                                      </p:to>
                                    </p:set>
                                    <p:animEffect transition="in" filter="wipe(left)">
                                      <p:cBhvr>
                                        <p:cTn id="31" dur="500"/>
                                        <p:tgtEl>
                                          <p:spTgt spid="336"/>
                                        </p:tgtEl>
                                      </p:cBhvr>
                                    </p:animEffect>
                                  </p:childTnLst>
                                </p:cTn>
                              </p:par>
                            </p:childTnLst>
                          </p:cTn>
                        </p:par>
                        <p:par>
                          <p:cTn id="32" fill="hold">
                            <p:stCondLst>
                              <p:cond delay="3450"/>
                            </p:stCondLst>
                            <p:childTnLst>
                              <p:par>
                                <p:cTn id="33" presetID="12" presetClass="entr" presetSubtype="1" fill="hold" grpId="0" nodeType="afterEffect">
                                  <p:stCondLst>
                                    <p:cond delay="0"/>
                                  </p:stCondLst>
                                  <p:iterate type="lt">
                                    <p:tmPct val="10000"/>
                                  </p:iterate>
                                  <p:childTnLst>
                                    <p:set>
                                      <p:cBhvr>
                                        <p:cTn id="34" dur="1" fill="hold">
                                          <p:stCondLst>
                                            <p:cond delay="0"/>
                                          </p:stCondLst>
                                        </p:cTn>
                                        <p:tgtEl>
                                          <p:spTgt spid="133"/>
                                        </p:tgtEl>
                                        <p:attrNameLst>
                                          <p:attrName>style.visibility</p:attrName>
                                        </p:attrNameLst>
                                      </p:cBhvr>
                                      <p:to>
                                        <p:strVal val="visible"/>
                                      </p:to>
                                    </p:set>
                                    <p:anim calcmode="lin" valueType="num">
                                      <p:cBhvr additive="base">
                                        <p:cTn id="35" dur="250"/>
                                        <p:tgtEl>
                                          <p:spTgt spid="133"/>
                                        </p:tgtEl>
                                        <p:attrNameLst>
                                          <p:attrName>ppt_y</p:attrName>
                                        </p:attrNameLst>
                                      </p:cBhvr>
                                      <p:tavLst>
                                        <p:tav tm="0">
                                          <p:val>
                                            <p:strVal val="#ppt_y-#ppt_h*1.125000"/>
                                          </p:val>
                                        </p:tav>
                                        <p:tav tm="100000">
                                          <p:val>
                                            <p:strVal val="#ppt_y"/>
                                          </p:val>
                                        </p:tav>
                                      </p:tavLst>
                                    </p:anim>
                                    <p:animEffect transition="in" filter="wipe(down)">
                                      <p:cBhvr>
                                        <p:cTn id="36" dur="250"/>
                                        <p:tgtEl>
                                          <p:spTgt spid="133"/>
                                        </p:tgtEl>
                                      </p:cBhvr>
                                    </p:animEffect>
                                  </p:childTnLst>
                                </p:cTn>
                              </p:par>
                            </p:childTnLst>
                          </p:cTn>
                        </p:par>
                        <p:par>
                          <p:cTn id="37" fill="hold">
                            <p:stCondLst>
                              <p:cond delay="3775"/>
                            </p:stCondLst>
                            <p:childTnLst>
                              <p:par>
                                <p:cTn id="38" presetID="21" presetClass="entr" presetSubtype="1" fill="hold"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heel(1)">
                                      <p:cBhvr>
                                        <p:cTn id="40" dur="500"/>
                                        <p:tgtEl>
                                          <p:spTgt spid="21"/>
                                        </p:tgtEl>
                                      </p:cBhvr>
                                    </p:animEffect>
                                  </p:childTnLst>
                                </p:cTn>
                              </p:par>
                            </p:childTnLst>
                          </p:cTn>
                        </p:par>
                        <p:par>
                          <p:cTn id="41" fill="hold">
                            <p:stCondLst>
                              <p:cond delay="4275"/>
                            </p:stCondLst>
                            <p:childTnLst>
                              <p:par>
                                <p:cTn id="42" presetID="12" presetClass="entr" presetSubtype="4" fill="hold" grpId="0" nodeType="afterEffect">
                                  <p:stCondLst>
                                    <p:cond delay="0"/>
                                  </p:stCondLst>
                                  <p:iterate type="lt">
                                    <p:tmPct val="10000"/>
                                  </p:iterate>
                                  <p:childTnLst>
                                    <p:set>
                                      <p:cBhvr>
                                        <p:cTn id="43" dur="1" fill="hold">
                                          <p:stCondLst>
                                            <p:cond delay="0"/>
                                          </p:stCondLst>
                                        </p:cTn>
                                        <p:tgtEl>
                                          <p:spTgt spid="263"/>
                                        </p:tgtEl>
                                        <p:attrNameLst>
                                          <p:attrName>style.visibility</p:attrName>
                                        </p:attrNameLst>
                                      </p:cBhvr>
                                      <p:to>
                                        <p:strVal val="visible"/>
                                      </p:to>
                                    </p:set>
                                    <p:anim calcmode="lin" valueType="num">
                                      <p:cBhvr additive="base">
                                        <p:cTn id="44" dur="500"/>
                                        <p:tgtEl>
                                          <p:spTgt spid="263"/>
                                        </p:tgtEl>
                                        <p:attrNameLst>
                                          <p:attrName>ppt_y</p:attrName>
                                        </p:attrNameLst>
                                      </p:cBhvr>
                                      <p:tavLst>
                                        <p:tav tm="0">
                                          <p:val>
                                            <p:strVal val="#ppt_y+#ppt_h*1.125000"/>
                                          </p:val>
                                        </p:tav>
                                        <p:tav tm="100000">
                                          <p:val>
                                            <p:strVal val="#ppt_y"/>
                                          </p:val>
                                        </p:tav>
                                      </p:tavLst>
                                    </p:anim>
                                    <p:animEffect transition="in" filter="wipe(up)">
                                      <p:cBhvr>
                                        <p:cTn id="45" dur="500"/>
                                        <p:tgtEl>
                                          <p:spTgt spid="263"/>
                                        </p:tgtEl>
                                      </p:cBhvr>
                                    </p:animEffect>
                                  </p:childTnLst>
                                </p:cTn>
                              </p:par>
                            </p:childTnLst>
                          </p:cTn>
                        </p:par>
                        <p:par>
                          <p:cTn id="46" fill="hold">
                            <p:stCondLst>
                              <p:cond delay="4825"/>
                            </p:stCondLst>
                            <p:childTnLst>
                              <p:par>
                                <p:cTn id="47" presetID="22" presetClass="entr" presetSubtype="8" fill="hold" nodeType="afterEffect">
                                  <p:stCondLst>
                                    <p:cond delay="0"/>
                                  </p:stCondLst>
                                  <p:childTnLst>
                                    <p:set>
                                      <p:cBhvr>
                                        <p:cTn id="48" dur="1" fill="hold">
                                          <p:stCondLst>
                                            <p:cond delay="0"/>
                                          </p:stCondLst>
                                        </p:cTn>
                                        <p:tgtEl>
                                          <p:spTgt spid="337"/>
                                        </p:tgtEl>
                                        <p:attrNameLst>
                                          <p:attrName>style.visibility</p:attrName>
                                        </p:attrNameLst>
                                      </p:cBhvr>
                                      <p:to>
                                        <p:strVal val="visible"/>
                                      </p:to>
                                    </p:set>
                                    <p:animEffect transition="in" filter="wipe(left)">
                                      <p:cBhvr>
                                        <p:cTn id="49" dur="500"/>
                                        <p:tgtEl>
                                          <p:spTgt spid="337"/>
                                        </p:tgtEl>
                                      </p:cBhvr>
                                    </p:animEffect>
                                  </p:childTnLst>
                                </p:cTn>
                              </p:par>
                            </p:childTnLst>
                          </p:cTn>
                        </p:par>
                        <p:par>
                          <p:cTn id="50" fill="hold">
                            <p:stCondLst>
                              <p:cond delay="5325"/>
                            </p:stCondLst>
                            <p:childTnLst>
                              <p:par>
                                <p:cTn id="51" presetID="12" presetClass="entr" presetSubtype="1" fill="hold" grpId="0" nodeType="afterEffect">
                                  <p:stCondLst>
                                    <p:cond delay="0"/>
                                  </p:stCondLst>
                                  <p:iterate type="lt">
                                    <p:tmPct val="10000"/>
                                  </p:iterate>
                                  <p:childTnLst>
                                    <p:set>
                                      <p:cBhvr>
                                        <p:cTn id="52" dur="1" fill="hold">
                                          <p:stCondLst>
                                            <p:cond delay="0"/>
                                          </p:stCondLst>
                                        </p:cTn>
                                        <p:tgtEl>
                                          <p:spTgt spid="134"/>
                                        </p:tgtEl>
                                        <p:attrNameLst>
                                          <p:attrName>style.visibility</p:attrName>
                                        </p:attrNameLst>
                                      </p:cBhvr>
                                      <p:to>
                                        <p:strVal val="visible"/>
                                      </p:to>
                                    </p:set>
                                    <p:anim calcmode="lin" valueType="num">
                                      <p:cBhvr additive="base">
                                        <p:cTn id="53" dur="250"/>
                                        <p:tgtEl>
                                          <p:spTgt spid="134"/>
                                        </p:tgtEl>
                                        <p:attrNameLst>
                                          <p:attrName>ppt_y</p:attrName>
                                        </p:attrNameLst>
                                      </p:cBhvr>
                                      <p:tavLst>
                                        <p:tav tm="0">
                                          <p:val>
                                            <p:strVal val="#ppt_y-#ppt_h*1.125000"/>
                                          </p:val>
                                        </p:tav>
                                        <p:tav tm="100000">
                                          <p:val>
                                            <p:strVal val="#ppt_y"/>
                                          </p:val>
                                        </p:tav>
                                      </p:tavLst>
                                    </p:anim>
                                    <p:animEffect transition="in" filter="wipe(down)">
                                      <p:cBhvr>
                                        <p:cTn id="54" dur="25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3" grpId="0"/>
      <p:bldP spid="134" grpId="0"/>
      <p:bldP spid="262" grpId="0"/>
      <p:bldP spid="263" grpId="0"/>
      <p:bldP spid="34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HDFS</a:t>
            </a:r>
          </a:p>
        </p:txBody>
      </p:sp>
      <p:sp>
        <p:nvSpPr>
          <p:cNvPr id="6" name="矩形 5">
            <a:extLst>
              <a:ext uri="{FF2B5EF4-FFF2-40B4-BE49-F238E27FC236}">
                <a16:creationId xmlns:a16="http://schemas.microsoft.com/office/drawing/2014/main" id="{80F45C1E-9E5D-4488-AF2C-4431221ABFED}"/>
              </a:ext>
            </a:extLst>
          </p:cNvPr>
          <p:cNvSpPr/>
          <p:nvPr/>
        </p:nvSpPr>
        <p:spPr>
          <a:xfrm>
            <a:off x="407368" y="1405500"/>
            <a:ext cx="11377263" cy="369332"/>
          </a:xfrm>
          <a:prstGeom prst="rect">
            <a:avLst/>
          </a:prstGeom>
        </p:spPr>
        <p:txBody>
          <a:bodyPr wrap="square">
            <a:spAutoFit/>
          </a:bodyPr>
          <a:lstStyle/>
          <a:p>
            <a:pPr fontAlgn="ctr"/>
            <a:r>
              <a:rPr lang="en-US" altLang="zh-CN" b="1" dirty="0"/>
              <a:t>HDFS</a:t>
            </a:r>
            <a:r>
              <a:rPr lang="zh-CN" altLang="en-US" b="1" dirty="0"/>
              <a:t>概念：</a:t>
            </a:r>
            <a:endParaRPr lang="en-US" altLang="zh-CN" b="1" dirty="0"/>
          </a:p>
        </p:txBody>
      </p:sp>
      <p:sp>
        <p:nvSpPr>
          <p:cNvPr id="2" name="矩形 1">
            <a:extLst>
              <a:ext uri="{FF2B5EF4-FFF2-40B4-BE49-F238E27FC236}">
                <a16:creationId xmlns:a16="http://schemas.microsoft.com/office/drawing/2014/main" id="{65F95F3F-5C42-462E-8B02-79474A97D41B}"/>
              </a:ext>
            </a:extLst>
          </p:cNvPr>
          <p:cNvSpPr/>
          <p:nvPr/>
        </p:nvSpPr>
        <p:spPr>
          <a:xfrm>
            <a:off x="407367" y="1916832"/>
            <a:ext cx="11377263" cy="1200329"/>
          </a:xfrm>
          <a:prstGeom prst="rect">
            <a:avLst/>
          </a:prstGeom>
        </p:spPr>
        <p:txBody>
          <a:bodyPr wrap="square">
            <a:spAutoFit/>
          </a:bodyPr>
          <a:lstStyle/>
          <a:p>
            <a:r>
              <a:rPr lang="en-US" altLang="zh-CN" b="1" dirty="0">
                <a:solidFill>
                  <a:srgbClr val="FF0000"/>
                </a:solidFill>
              </a:rPr>
              <a:t>HDFS</a:t>
            </a:r>
            <a:r>
              <a:rPr lang="zh-CN" altLang="en-US" b="1" dirty="0">
                <a:solidFill>
                  <a:srgbClr val="FF0000"/>
                </a:solidFill>
              </a:rPr>
              <a:t>架构：</a:t>
            </a:r>
            <a:endParaRPr lang="en-US" altLang="zh-CN" b="1" dirty="0">
              <a:solidFill>
                <a:srgbClr val="FF0000"/>
              </a:solidFill>
            </a:endParaRPr>
          </a:p>
          <a:p>
            <a:endParaRPr lang="zh-CN" altLang="en-US" b="1" dirty="0">
              <a:solidFill>
                <a:srgbClr val="FF0000"/>
              </a:solidFill>
            </a:endParaRPr>
          </a:p>
          <a:p>
            <a:r>
              <a:rPr lang="zh-CN" altLang="en-US" dirty="0"/>
              <a:t>主要包含角色：</a:t>
            </a:r>
            <a:endParaRPr lang="en-US" altLang="zh-CN" dirty="0"/>
          </a:p>
          <a:p>
            <a:r>
              <a:rPr lang="en-US" altLang="zh-CN" dirty="0"/>
              <a:t>Client</a:t>
            </a:r>
            <a:r>
              <a:rPr lang="zh-CN" altLang="en-US" dirty="0"/>
              <a:t>、</a:t>
            </a:r>
            <a:r>
              <a:rPr lang="en-US" altLang="zh-CN" dirty="0" err="1"/>
              <a:t>NameNode</a:t>
            </a:r>
            <a:r>
              <a:rPr lang="zh-CN" altLang="en-US" dirty="0"/>
              <a:t>、</a:t>
            </a:r>
            <a:r>
              <a:rPr lang="en-US" altLang="zh-CN" dirty="0" err="1"/>
              <a:t>SecondayNameNode</a:t>
            </a:r>
            <a:r>
              <a:rPr lang="zh-CN" altLang="en-US" dirty="0"/>
              <a:t>、</a:t>
            </a:r>
            <a:r>
              <a:rPr lang="en-US" altLang="zh-CN" dirty="0" err="1"/>
              <a:t>DataNode</a:t>
            </a:r>
            <a:endParaRPr lang="en-US" altLang="zh-CN" dirty="0"/>
          </a:p>
        </p:txBody>
      </p:sp>
      <p:pic>
        <p:nvPicPr>
          <p:cNvPr id="3074" name="Picture 2">
            <a:extLst>
              <a:ext uri="{FF2B5EF4-FFF2-40B4-BE49-F238E27FC236}">
                <a16:creationId xmlns:a16="http://schemas.microsoft.com/office/drawing/2014/main" id="{190D7616-DC5E-49A8-BBEA-380D84C0CA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9976" y="1268760"/>
            <a:ext cx="6154454" cy="4771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757533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HDFS</a:t>
            </a:r>
          </a:p>
        </p:txBody>
      </p:sp>
      <p:sp>
        <p:nvSpPr>
          <p:cNvPr id="6" name="矩形 5">
            <a:extLst>
              <a:ext uri="{FF2B5EF4-FFF2-40B4-BE49-F238E27FC236}">
                <a16:creationId xmlns:a16="http://schemas.microsoft.com/office/drawing/2014/main" id="{80F45C1E-9E5D-4488-AF2C-4431221ABFED}"/>
              </a:ext>
            </a:extLst>
          </p:cNvPr>
          <p:cNvSpPr/>
          <p:nvPr/>
        </p:nvSpPr>
        <p:spPr>
          <a:xfrm>
            <a:off x="407368" y="1405500"/>
            <a:ext cx="11377263" cy="369332"/>
          </a:xfrm>
          <a:prstGeom prst="rect">
            <a:avLst/>
          </a:prstGeom>
        </p:spPr>
        <p:txBody>
          <a:bodyPr wrap="square">
            <a:spAutoFit/>
          </a:bodyPr>
          <a:lstStyle/>
          <a:p>
            <a:pPr fontAlgn="ctr"/>
            <a:r>
              <a:rPr lang="en-US" altLang="zh-CN" b="1" dirty="0"/>
              <a:t>HDFS</a:t>
            </a:r>
            <a:r>
              <a:rPr lang="zh-CN" altLang="en-US" b="1" dirty="0"/>
              <a:t>概念：</a:t>
            </a:r>
            <a:endParaRPr lang="en-US" altLang="zh-CN" b="1" dirty="0"/>
          </a:p>
        </p:txBody>
      </p:sp>
      <p:sp>
        <p:nvSpPr>
          <p:cNvPr id="2" name="矩形 1">
            <a:extLst>
              <a:ext uri="{FF2B5EF4-FFF2-40B4-BE49-F238E27FC236}">
                <a16:creationId xmlns:a16="http://schemas.microsoft.com/office/drawing/2014/main" id="{65F95F3F-5C42-462E-8B02-79474A97D41B}"/>
              </a:ext>
            </a:extLst>
          </p:cNvPr>
          <p:cNvSpPr/>
          <p:nvPr/>
        </p:nvSpPr>
        <p:spPr>
          <a:xfrm>
            <a:off x="407367" y="1916832"/>
            <a:ext cx="11377263" cy="4247317"/>
          </a:xfrm>
          <a:prstGeom prst="rect">
            <a:avLst/>
          </a:prstGeom>
        </p:spPr>
        <p:txBody>
          <a:bodyPr wrap="square">
            <a:spAutoFit/>
          </a:bodyPr>
          <a:lstStyle/>
          <a:p>
            <a:r>
              <a:rPr lang="en-US" altLang="zh-CN" b="1" dirty="0">
                <a:solidFill>
                  <a:srgbClr val="FF0000"/>
                </a:solidFill>
              </a:rPr>
              <a:t>HDFS</a:t>
            </a:r>
            <a:r>
              <a:rPr lang="zh-CN" altLang="en-US" b="1" dirty="0">
                <a:solidFill>
                  <a:srgbClr val="FF0000"/>
                </a:solidFill>
              </a:rPr>
              <a:t>架构：</a:t>
            </a:r>
            <a:endParaRPr lang="en-US" altLang="zh-CN" b="1" dirty="0">
              <a:solidFill>
                <a:srgbClr val="FF0000"/>
              </a:solidFill>
            </a:endParaRPr>
          </a:p>
          <a:p>
            <a:endParaRPr lang="zh-CN" altLang="en-US" b="1" dirty="0">
              <a:solidFill>
                <a:srgbClr val="FF0000"/>
              </a:solidFill>
            </a:endParaRPr>
          </a:p>
          <a:p>
            <a:r>
              <a:rPr lang="zh-CN" altLang="en-US" dirty="0"/>
              <a:t>主要包含角色：</a:t>
            </a:r>
            <a:r>
              <a:rPr lang="en-US" altLang="zh-CN" dirty="0"/>
              <a:t>Client</a:t>
            </a:r>
            <a:r>
              <a:rPr lang="zh-CN" altLang="en-US" dirty="0"/>
              <a:t>、</a:t>
            </a:r>
            <a:r>
              <a:rPr lang="en-US" altLang="zh-CN" dirty="0" err="1"/>
              <a:t>NameNode</a:t>
            </a:r>
            <a:r>
              <a:rPr lang="zh-CN" altLang="en-US" dirty="0"/>
              <a:t>、</a:t>
            </a:r>
            <a:r>
              <a:rPr lang="en-US" altLang="zh-CN" dirty="0" err="1"/>
              <a:t>SecondayNameNode</a:t>
            </a:r>
            <a:r>
              <a:rPr lang="zh-CN" altLang="en-US" dirty="0"/>
              <a:t>、</a:t>
            </a:r>
            <a:r>
              <a:rPr lang="en-US" altLang="zh-CN" dirty="0" err="1"/>
              <a:t>DataNode</a:t>
            </a:r>
            <a:endParaRPr lang="en-US" altLang="zh-CN" dirty="0"/>
          </a:p>
          <a:p>
            <a:endParaRPr lang="en-US" altLang="zh-CN" dirty="0"/>
          </a:p>
          <a:p>
            <a:pPr marL="285750" indent="-285750">
              <a:buFont typeface="Wingdings" panose="05000000000000000000" pitchFamily="2" charset="2"/>
              <a:buChar char="l"/>
            </a:pPr>
            <a:r>
              <a:rPr lang="en-US" altLang="zh-CN" dirty="0"/>
              <a:t>HDFS Client:</a:t>
            </a:r>
            <a:r>
              <a:rPr lang="zh-CN" altLang="en-US" dirty="0"/>
              <a:t> 系统使用者，调用</a:t>
            </a:r>
            <a:r>
              <a:rPr lang="en-US" altLang="zh-CN" dirty="0"/>
              <a:t>HDFS API</a:t>
            </a:r>
            <a:r>
              <a:rPr lang="zh-CN" altLang="en-US" dirty="0"/>
              <a:t>操作文件</a:t>
            </a:r>
            <a:r>
              <a:rPr lang="en-US" altLang="zh-CN" dirty="0"/>
              <a:t>;</a:t>
            </a:r>
            <a:r>
              <a:rPr lang="zh-CN" altLang="en-US" dirty="0"/>
              <a:t>与</a:t>
            </a:r>
            <a:r>
              <a:rPr lang="en-US" altLang="zh-CN" dirty="0" err="1"/>
              <a:t>NameNode</a:t>
            </a:r>
            <a:r>
              <a:rPr lang="zh-CN" altLang="en-US" dirty="0"/>
              <a:t>交互获取文件元数据</a:t>
            </a:r>
            <a:r>
              <a:rPr lang="en-US" altLang="zh-CN" dirty="0"/>
              <a:t>;</a:t>
            </a:r>
            <a:r>
              <a:rPr lang="zh-CN" altLang="en-US" dirty="0"/>
              <a:t>与</a:t>
            </a:r>
            <a:r>
              <a:rPr lang="en-US" altLang="zh-CN" dirty="0"/>
              <a:t>DN</a:t>
            </a:r>
            <a:r>
              <a:rPr lang="zh-CN" altLang="en-US" dirty="0"/>
              <a:t>交互进行数据读写</a:t>
            </a:r>
            <a:r>
              <a:rPr lang="en-US" altLang="zh-CN" dirty="0"/>
              <a:t>, </a:t>
            </a:r>
            <a:r>
              <a:rPr lang="zh-CN" altLang="en-US" dirty="0"/>
              <a:t>注意：写数据时文件切分由</a:t>
            </a:r>
            <a:r>
              <a:rPr lang="en-US" altLang="zh-CN" dirty="0"/>
              <a:t>Client</a:t>
            </a:r>
            <a:r>
              <a:rPr lang="zh-CN" altLang="en-US" dirty="0"/>
              <a:t>完成 。</a:t>
            </a:r>
          </a:p>
          <a:p>
            <a:pPr marL="285750" indent="-285750">
              <a:buFont typeface="Wingdings" panose="05000000000000000000" pitchFamily="2" charset="2"/>
              <a:buChar char="l"/>
            </a:pPr>
            <a:r>
              <a:rPr lang="en-US" altLang="zh-CN" dirty="0" err="1"/>
              <a:t>NameNode</a:t>
            </a:r>
            <a:r>
              <a:rPr lang="en-US" altLang="zh-CN" dirty="0"/>
              <a:t> </a:t>
            </a:r>
            <a:r>
              <a:rPr lang="zh-CN" altLang="en-US" dirty="0"/>
              <a:t>：</a:t>
            </a:r>
            <a:r>
              <a:rPr lang="en-US" altLang="zh-CN" dirty="0"/>
              <a:t>Master</a:t>
            </a:r>
            <a:r>
              <a:rPr lang="zh-CN" altLang="en-US" dirty="0"/>
              <a:t>节点（也称元数据节点），是系统唯一的管理者。负责元数据的管理</a:t>
            </a:r>
            <a:r>
              <a:rPr lang="en-US" altLang="zh-CN" dirty="0"/>
              <a:t>(</a:t>
            </a:r>
            <a:r>
              <a:rPr lang="zh-CN" altLang="en-US" dirty="0"/>
              <a:t>名称空间和数据块映射信息</a:t>
            </a:r>
            <a:r>
              <a:rPr lang="en-US" altLang="zh-CN" dirty="0"/>
              <a:t>);</a:t>
            </a:r>
            <a:r>
              <a:rPr lang="zh-CN" altLang="en-US" dirty="0"/>
              <a:t>配置副本策略，处理客户端请求。</a:t>
            </a:r>
          </a:p>
          <a:p>
            <a:pPr marL="285750" indent="-285750">
              <a:buFont typeface="Wingdings" panose="05000000000000000000" pitchFamily="2" charset="2"/>
              <a:buChar char="l"/>
            </a:pPr>
            <a:r>
              <a:rPr lang="en-US" altLang="zh-CN" dirty="0" err="1"/>
              <a:t>Datanode</a:t>
            </a:r>
            <a:r>
              <a:rPr lang="zh-CN" altLang="en-US" dirty="0"/>
              <a:t>：数据存储节点</a:t>
            </a:r>
            <a:r>
              <a:rPr lang="en-US" altLang="zh-CN" dirty="0"/>
              <a:t>(</a:t>
            </a:r>
            <a:r>
              <a:rPr lang="zh-CN" altLang="en-US" dirty="0"/>
              <a:t>也称</a:t>
            </a:r>
            <a:r>
              <a:rPr lang="en-US" altLang="zh-CN" dirty="0"/>
              <a:t>Slave</a:t>
            </a:r>
            <a:r>
              <a:rPr lang="zh-CN" altLang="en-US" dirty="0"/>
              <a:t>节点</a:t>
            </a:r>
            <a:r>
              <a:rPr lang="en-US" altLang="zh-CN" dirty="0"/>
              <a:t>)</a:t>
            </a:r>
            <a:r>
              <a:rPr lang="zh-CN" altLang="en-US" dirty="0"/>
              <a:t>，存储实际的数据；执行数据块的读写；汇报存储信息给</a:t>
            </a:r>
            <a:r>
              <a:rPr lang="en-US" altLang="zh-CN" dirty="0" err="1"/>
              <a:t>NameNode</a:t>
            </a:r>
            <a:r>
              <a:rPr lang="zh-CN" altLang="en-US" dirty="0"/>
              <a:t>。</a:t>
            </a:r>
            <a:endParaRPr lang="en-US" altLang="zh-CN" dirty="0"/>
          </a:p>
          <a:p>
            <a:pPr marL="285750" indent="-285750">
              <a:buFont typeface="Wingdings" panose="05000000000000000000" pitchFamily="2" charset="2"/>
              <a:buChar char="l"/>
            </a:pPr>
            <a:r>
              <a:rPr lang="en-US" altLang="zh-CN" dirty="0"/>
              <a:t>Secondary </a:t>
            </a:r>
            <a:r>
              <a:rPr lang="en-US" altLang="zh-CN" dirty="0" err="1"/>
              <a:t>NameNode</a:t>
            </a:r>
            <a:r>
              <a:rPr lang="zh-CN" altLang="en-US" dirty="0"/>
              <a:t>：小弟角色，分担大哥</a:t>
            </a:r>
            <a:r>
              <a:rPr lang="en-US" altLang="zh-CN" dirty="0" err="1"/>
              <a:t>namenode</a:t>
            </a:r>
            <a:r>
              <a:rPr lang="zh-CN" altLang="en-US" dirty="0"/>
              <a:t>的工作量；是</a:t>
            </a:r>
            <a:r>
              <a:rPr lang="en-US" altLang="zh-CN" dirty="0" err="1"/>
              <a:t>NameNode</a:t>
            </a:r>
            <a:r>
              <a:rPr lang="zh-CN" altLang="en-US" dirty="0"/>
              <a:t>的冷备份；合并</a:t>
            </a:r>
            <a:r>
              <a:rPr lang="en-US" altLang="zh-CN" dirty="0" err="1"/>
              <a:t>fsimage</a:t>
            </a:r>
            <a:r>
              <a:rPr lang="zh-CN" altLang="en-US" dirty="0"/>
              <a:t>和</a:t>
            </a:r>
            <a:r>
              <a:rPr lang="en-US" altLang="zh-CN" dirty="0" err="1"/>
              <a:t>fsedits</a:t>
            </a:r>
            <a:r>
              <a:rPr lang="zh-CN" altLang="en-US" dirty="0"/>
              <a:t>然后再发给</a:t>
            </a:r>
            <a:r>
              <a:rPr lang="en-US" altLang="zh-CN" dirty="0" err="1"/>
              <a:t>namenode</a:t>
            </a:r>
            <a:r>
              <a:rPr lang="en-US" altLang="zh-CN" dirty="0"/>
              <a:t>, </a:t>
            </a:r>
            <a:r>
              <a:rPr lang="zh-CN" altLang="en-US" dirty="0"/>
              <a:t>注意：在</a:t>
            </a:r>
            <a:r>
              <a:rPr lang="en-US" altLang="zh-CN" dirty="0" err="1"/>
              <a:t>hadoop</a:t>
            </a:r>
            <a:r>
              <a:rPr lang="en-US" altLang="zh-CN" dirty="0"/>
              <a:t> 2.x </a:t>
            </a:r>
            <a:r>
              <a:rPr lang="zh-CN" altLang="en-US" dirty="0"/>
              <a:t>版本，当启用 </a:t>
            </a:r>
            <a:r>
              <a:rPr lang="en-US" altLang="zh-CN" dirty="0" err="1"/>
              <a:t>hdfs</a:t>
            </a:r>
            <a:r>
              <a:rPr lang="en-US" altLang="zh-CN" dirty="0"/>
              <a:t> ha </a:t>
            </a:r>
            <a:r>
              <a:rPr lang="zh-CN" altLang="en-US" dirty="0"/>
              <a:t>时，将没有这一角色。</a:t>
            </a:r>
            <a:endParaRPr lang="en-US" altLang="zh-CN" dirty="0"/>
          </a:p>
          <a:p>
            <a:pPr marL="285750" indent="-285750">
              <a:buFont typeface="Wingdings" panose="05000000000000000000" pitchFamily="2" charset="2"/>
              <a:buChar char="l"/>
            </a:pPr>
            <a:endParaRPr lang="en-US" altLang="zh-CN" dirty="0"/>
          </a:p>
          <a:p>
            <a:r>
              <a:rPr lang="zh-CN" altLang="en-US" b="1" dirty="0"/>
              <a:t>热备份：</a:t>
            </a:r>
            <a:r>
              <a:rPr lang="en-US" altLang="zh-CN" dirty="0"/>
              <a:t>b</a:t>
            </a:r>
            <a:r>
              <a:rPr lang="zh-CN" altLang="en-US" dirty="0"/>
              <a:t>是</a:t>
            </a:r>
            <a:r>
              <a:rPr lang="en-US" altLang="zh-CN" dirty="0"/>
              <a:t>a</a:t>
            </a:r>
            <a:r>
              <a:rPr lang="zh-CN" altLang="en-US" dirty="0"/>
              <a:t>的热备份，如果</a:t>
            </a:r>
            <a:r>
              <a:rPr lang="en-US" altLang="zh-CN" dirty="0"/>
              <a:t>a</a:t>
            </a:r>
            <a:r>
              <a:rPr lang="zh-CN" altLang="en-US" dirty="0"/>
              <a:t>坏掉。那么</a:t>
            </a:r>
            <a:r>
              <a:rPr lang="en-US" altLang="zh-CN" dirty="0"/>
              <a:t>b</a:t>
            </a:r>
            <a:r>
              <a:rPr lang="zh-CN" altLang="en-US" dirty="0"/>
              <a:t>马上运行代替</a:t>
            </a:r>
            <a:r>
              <a:rPr lang="en-US" altLang="zh-CN" dirty="0"/>
              <a:t>a</a:t>
            </a:r>
            <a:r>
              <a:rPr lang="zh-CN" altLang="en-US" dirty="0"/>
              <a:t>的工作</a:t>
            </a:r>
          </a:p>
          <a:p>
            <a:r>
              <a:rPr lang="zh-CN" altLang="en-US" b="1" dirty="0"/>
              <a:t>冷备份：</a:t>
            </a:r>
            <a:r>
              <a:rPr lang="en-US" altLang="zh-CN" dirty="0"/>
              <a:t>b</a:t>
            </a:r>
            <a:r>
              <a:rPr lang="zh-CN" altLang="en-US" dirty="0"/>
              <a:t>是</a:t>
            </a:r>
            <a:r>
              <a:rPr lang="en-US" altLang="zh-CN" dirty="0"/>
              <a:t>a</a:t>
            </a:r>
            <a:r>
              <a:rPr lang="zh-CN" altLang="en-US" dirty="0"/>
              <a:t>的冷备份，如果</a:t>
            </a:r>
            <a:r>
              <a:rPr lang="en-US" altLang="zh-CN" dirty="0"/>
              <a:t>a</a:t>
            </a:r>
            <a:r>
              <a:rPr lang="zh-CN" altLang="en-US" dirty="0"/>
              <a:t>坏掉。那么</a:t>
            </a:r>
            <a:r>
              <a:rPr lang="en-US" altLang="zh-CN" dirty="0"/>
              <a:t>b</a:t>
            </a:r>
            <a:r>
              <a:rPr lang="zh-CN" altLang="en-US" dirty="0"/>
              <a:t>不能马上代替</a:t>
            </a:r>
            <a:r>
              <a:rPr lang="en-US" altLang="zh-CN" dirty="0"/>
              <a:t>a</a:t>
            </a:r>
            <a:r>
              <a:rPr lang="zh-CN" altLang="en-US" dirty="0"/>
              <a:t>工作。但是</a:t>
            </a:r>
            <a:r>
              <a:rPr lang="en-US" altLang="zh-CN" dirty="0"/>
              <a:t>b</a:t>
            </a:r>
            <a:r>
              <a:rPr lang="zh-CN" altLang="en-US" dirty="0"/>
              <a:t>上存储</a:t>
            </a:r>
            <a:r>
              <a:rPr lang="en-US" altLang="zh-CN" dirty="0"/>
              <a:t>a</a:t>
            </a:r>
            <a:r>
              <a:rPr lang="zh-CN" altLang="en-US" dirty="0"/>
              <a:t>的一些信息，减少</a:t>
            </a:r>
            <a:r>
              <a:rPr lang="en-US" altLang="zh-CN" dirty="0"/>
              <a:t>a</a:t>
            </a:r>
            <a:r>
              <a:rPr lang="zh-CN" altLang="en-US" dirty="0"/>
              <a:t>坏掉之后的损失</a:t>
            </a:r>
          </a:p>
        </p:txBody>
      </p:sp>
    </p:spTree>
    <p:extLst>
      <p:ext uri="{BB962C8B-B14F-4D97-AF65-F5344CB8AC3E}">
        <p14:creationId xmlns:p14="http://schemas.microsoft.com/office/powerpoint/2010/main" val="197205021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HDFS</a:t>
            </a:r>
          </a:p>
        </p:txBody>
      </p:sp>
      <p:sp>
        <p:nvSpPr>
          <p:cNvPr id="6" name="矩形 5">
            <a:extLst>
              <a:ext uri="{FF2B5EF4-FFF2-40B4-BE49-F238E27FC236}">
                <a16:creationId xmlns:a16="http://schemas.microsoft.com/office/drawing/2014/main" id="{80F45C1E-9E5D-4488-AF2C-4431221ABFED}"/>
              </a:ext>
            </a:extLst>
          </p:cNvPr>
          <p:cNvSpPr/>
          <p:nvPr/>
        </p:nvSpPr>
        <p:spPr>
          <a:xfrm>
            <a:off x="407368" y="1405500"/>
            <a:ext cx="11377263" cy="369332"/>
          </a:xfrm>
          <a:prstGeom prst="rect">
            <a:avLst/>
          </a:prstGeom>
        </p:spPr>
        <p:txBody>
          <a:bodyPr wrap="square">
            <a:spAutoFit/>
          </a:bodyPr>
          <a:lstStyle/>
          <a:p>
            <a:pPr fontAlgn="ctr"/>
            <a:r>
              <a:rPr lang="en-US" altLang="zh-CN" b="1" dirty="0"/>
              <a:t>HDFS</a:t>
            </a:r>
            <a:r>
              <a:rPr lang="zh-CN" altLang="en-US" b="1" dirty="0"/>
              <a:t>概念：</a:t>
            </a:r>
            <a:endParaRPr lang="en-US" altLang="zh-CN" b="1" dirty="0"/>
          </a:p>
        </p:txBody>
      </p:sp>
      <p:sp>
        <p:nvSpPr>
          <p:cNvPr id="2" name="矩形 1">
            <a:extLst>
              <a:ext uri="{FF2B5EF4-FFF2-40B4-BE49-F238E27FC236}">
                <a16:creationId xmlns:a16="http://schemas.microsoft.com/office/drawing/2014/main" id="{65F95F3F-5C42-462E-8B02-79474A97D41B}"/>
              </a:ext>
            </a:extLst>
          </p:cNvPr>
          <p:cNvSpPr/>
          <p:nvPr/>
        </p:nvSpPr>
        <p:spPr>
          <a:xfrm>
            <a:off x="407367" y="1916832"/>
            <a:ext cx="11377263" cy="3077766"/>
          </a:xfrm>
          <a:prstGeom prst="rect">
            <a:avLst/>
          </a:prstGeom>
        </p:spPr>
        <p:txBody>
          <a:bodyPr wrap="square">
            <a:spAutoFit/>
          </a:bodyPr>
          <a:lstStyle/>
          <a:p>
            <a:r>
              <a:rPr lang="en-US" altLang="zh-CN" b="1" dirty="0">
                <a:solidFill>
                  <a:srgbClr val="FF0000"/>
                </a:solidFill>
              </a:rPr>
              <a:t>HDFS</a:t>
            </a:r>
            <a:r>
              <a:rPr lang="zh-CN" altLang="en-US" b="1" dirty="0">
                <a:solidFill>
                  <a:srgbClr val="FF0000"/>
                </a:solidFill>
              </a:rPr>
              <a:t>架构原则：</a:t>
            </a:r>
            <a:endParaRPr lang="en-US" altLang="zh-CN" b="1" dirty="0">
              <a:solidFill>
                <a:srgbClr val="FF0000"/>
              </a:solidFill>
            </a:endParaRPr>
          </a:p>
          <a:p>
            <a:endParaRPr lang="en-US" altLang="zh-CN" b="1" dirty="0">
              <a:solidFill>
                <a:srgbClr val="FF0000"/>
              </a:solidFill>
            </a:endParaRPr>
          </a:p>
          <a:p>
            <a:pPr marL="342900" indent="-342900">
              <a:buFont typeface="+mj-lt"/>
              <a:buAutoNum type="arabicPeriod"/>
            </a:pPr>
            <a:r>
              <a:rPr lang="zh-CN" altLang="en-US" sz="2000" b="1" dirty="0"/>
              <a:t>元数据与数据分离：</a:t>
            </a:r>
            <a:r>
              <a:rPr lang="zh-CN" altLang="en-US" sz="2000" dirty="0"/>
              <a:t>文件本身的属性（即元数据）与文件所持有的数据分离</a:t>
            </a:r>
          </a:p>
          <a:p>
            <a:pPr marL="342900" indent="-342900">
              <a:buFont typeface="+mj-lt"/>
              <a:buAutoNum type="arabicPeriod"/>
            </a:pPr>
            <a:r>
              <a:rPr lang="zh-CN" altLang="en-US" sz="2000" b="1" dirty="0"/>
              <a:t>主</a:t>
            </a:r>
            <a:r>
              <a:rPr lang="en-US" altLang="zh-CN" sz="2000" b="1" dirty="0"/>
              <a:t>/</a:t>
            </a:r>
            <a:r>
              <a:rPr lang="zh-CN" altLang="en-US" sz="2000" b="1" dirty="0"/>
              <a:t>从架构：</a:t>
            </a:r>
            <a:r>
              <a:rPr lang="zh-CN" altLang="en-US" sz="2000" dirty="0"/>
              <a:t>一个</a:t>
            </a:r>
            <a:r>
              <a:rPr lang="en-US" altLang="zh-CN" sz="2000" dirty="0"/>
              <a:t>HDFS</a:t>
            </a:r>
            <a:r>
              <a:rPr lang="zh-CN" altLang="en-US" sz="2000" dirty="0"/>
              <a:t>集群是由一个</a:t>
            </a:r>
            <a:r>
              <a:rPr lang="en-US" altLang="zh-CN" sz="2000" dirty="0" err="1"/>
              <a:t>NameNode</a:t>
            </a:r>
            <a:r>
              <a:rPr lang="zh-CN" altLang="en-US" sz="2000" dirty="0"/>
              <a:t>和一定数目的</a:t>
            </a:r>
            <a:r>
              <a:rPr lang="en-US" altLang="zh-CN" sz="2000" dirty="0" err="1"/>
              <a:t>DataNode</a:t>
            </a:r>
            <a:r>
              <a:rPr lang="zh-CN" altLang="en-US" sz="2000" dirty="0"/>
              <a:t>组成</a:t>
            </a:r>
          </a:p>
          <a:p>
            <a:pPr marL="342900" indent="-342900">
              <a:buFont typeface="+mj-lt"/>
              <a:buAutoNum type="arabicPeriod"/>
            </a:pPr>
            <a:r>
              <a:rPr lang="zh-CN" altLang="en-US" sz="2000" b="1" dirty="0"/>
              <a:t>一次写入多次读取：</a:t>
            </a:r>
            <a:r>
              <a:rPr lang="en-US" altLang="zh-CN" sz="2000" dirty="0"/>
              <a:t>HDFS</a:t>
            </a:r>
            <a:r>
              <a:rPr lang="zh-CN" altLang="en-US" sz="2000" dirty="0"/>
              <a:t>中的文件在任何时间只能有一个</a:t>
            </a:r>
            <a:r>
              <a:rPr lang="en-US" altLang="zh-CN" sz="2000" dirty="0"/>
              <a:t>Writer</a:t>
            </a:r>
            <a:r>
              <a:rPr lang="zh-CN" altLang="en-US" sz="2000" dirty="0"/>
              <a:t>。当文件被创建，接着写入数据，最后，一旦文件被关闭，就不能再修改。</a:t>
            </a:r>
          </a:p>
          <a:p>
            <a:pPr marL="342900" indent="-342900">
              <a:buFont typeface="+mj-lt"/>
              <a:buAutoNum type="arabicPeriod"/>
            </a:pPr>
            <a:r>
              <a:rPr lang="zh-CN" altLang="en-US" sz="2000" b="1" dirty="0"/>
              <a:t>移动计算比移动数据更划算：</a:t>
            </a:r>
            <a:r>
              <a:rPr lang="zh-CN" altLang="en-US" sz="2000" dirty="0"/>
              <a:t>数据运算，越靠近数据，执行运算的性能就越好，由于</a:t>
            </a:r>
            <a:r>
              <a:rPr lang="en-US" altLang="zh-CN" sz="2000" dirty="0" err="1"/>
              <a:t>hdfs</a:t>
            </a:r>
            <a:r>
              <a:rPr lang="zh-CN" altLang="en-US" sz="2000" dirty="0"/>
              <a:t>数据分布在不同机器上，要让网络的消耗最低，并提高系统的吞吐量，最佳方式是将运算的执行移到离它要处理的数据更近的地方，而不是移动数据</a:t>
            </a:r>
          </a:p>
          <a:p>
            <a:endParaRPr lang="zh-CN" altLang="en-US" b="1" dirty="0">
              <a:solidFill>
                <a:srgbClr val="FF0000"/>
              </a:solidFill>
            </a:endParaRPr>
          </a:p>
        </p:txBody>
      </p:sp>
    </p:spTree>
    <p:extLst>
      <p:ext uri="{BB962C8B-B14F-4D97-AF65-F5344CB8AC3E}">
        <p14:creationId xmlns:p14="http://schemas.microsoft.com/office/powerpoint/2010/main" val="60032528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HDFS</a:t>
            </a:r>
          </a:p>
        </p:txBody>
      </p:sp>
      <p:sp>
        <p:nvSpPr>
          <p:cNvPr id="6" name="矩形 5">
            <a:extLst>
              <a:ext uri="{FF2B5EF4-FFF2-40B4-BE49-F238E27FC236}">
                <a16:creationId xmlns:a16="http://schemas.microsoft.com/office/drawing/2014/main" id="{80F45C1E-9E5D-4488-AF2C-4431221ABFED}"/>
              </a:ext>
            </a:extLst>
          </p:cNvPr>
          <p:cNvSpPr/>
          <p:nvPr/>
        </p:nvSpPr>
        <p:spPr>
          <a:xfrm>
            <a:off x="407368" y="1405500"/>
            <a:ext cx="11377263" cy="369332"/>
          </a:xfrm>
          <a:prstGeom prst="rect">
            <a:avLst/>
          </a:prstGeom>
        </p:spPr>
        <p:txBody>
          <a:bodyPr wrap="square">
            <a:spAutoFit/>
          </a:bodyPr>
          <a:lstStyle/>
          <a:p>
            <a:pPr fontAlgn="ctr"/>
            <a:r>
              <a:rPr lang="en-US" altLang="zh-CN" b="1" dirty="0"/>
              <a:t>HDFS</a:t>
            </a:r>
            <a:r>
              <a:rPr lang="zh-CN" altLang="en-US" b="1" dirty="0"/>
              <a:t>概念：</a:t>
            </a:r>
            <a:endParaRPr lang="en-US" altLang="zh-CN" b="1" dirty="0"/>
          </a:p>
        </p:txBody>
      </p:sp>
      <p:sp>
        <p:nvSpPr>
          <p:cNvPr id="2" name="矩形 1">
            <a:extLst>
              <a:ext uri="{FF2B5EF4-FFF2-40B4-BE49-F238E27FC236}">
                <a16:creationId xmlns:a16="http://schemas.microsoft.com/office/drawing/2014/main" id="{65F95F3F-5C42-462E-8B02-79474A97D41B}"/>
              </a:ext>
            </a:extLst>
          </p:cNvPr>
          <p:cNvSpPr/>
          <p:nvPr/>
        </p:nvSpPr>
        <p:spPr>
          <a:xfrm>
            <a:off x="407367" y="1916832"/>
            <a:ext cx="11377263" cy="5078313"/>
          </a:xfrm>
          <a:prstGeom prst="rect">
            <a:avLst/>
          </a:prstGeom>
        </p:spPr>
        <p:txBody>
          <a:bodyPr wrap="square">
            <a:spAutoFit/>
          </a:bodyPr>
          <a:lstStyle/>
          <a:p>
            <a:r>
              <a:rPr lang="en-US" altLang="zh-CN" b="1" dirty="0" err="1">
                <a:solidFill>
                  <a:srgbClr val="FF0000"/>
                </a:solidFill>
              </a:rPr>
              <a:t>NameNode</a:t>
            </a:r>
            <a:r>
              <a:rPr lang="zh-CN" altLang="en-US" b="1" dirty="0">
                <a:solidFill>
                  <a:srgbClr val="FF0000"/>
                </a:solidFill>
              </a:rPr>
              <a:t>：</a:t>
            </a:r>
            <a:endParaRPr lang="en-US" altLang="zh-CN" b="1" dirty="0">
              <a:solidFill>
                <a:srgbClr val="FF0000"/>
              </a:solidFill>
            </a:endParaRPr>
          </a:p>
          <a:p>
            <a:endParaRPr lang="en-US" altLang="zh-CN" b="1" dirty="0">
              <a:solidFill>
                <a:srgbClr val="FF0000"/>
              </a:solidFill>
            </a:endParaRPr>
          </a:p>
          <a:p>
            <a:r>
              <a:rPr lang="en-US" altLang="zh-CN" dirty="0" err="1"/>
              <a:t>NameNode</a:t>
            </a:r>
            <a:r>
              <a:rPr lang="zh-CN" altLang="en-US" dirty="0"/>
              <a:t>是整个文件系统的管理节点，也是</a:t>
            </a:r>
            <a:r>
              <a:rPr lang="en-US" altLang="zh-CN" dirty="0"/>
              <a:t>HDFS</a:t>
            </a:r>
            <a:r>
              <a:rPr lang="zh-CN" altLang="en-US" dirty="0"/>
              <a:t>中最复杂的一个实体，它维护着</a:t>
            </a:r>
            <a:r>
              <a:rPr lang="en-US" altLang="zh-CN" dirty="0"/>
              <a:t>HDFS</a:t>
            </a:r>
            <a:r>
              <a:rPr lang="zh-CN" altLang="en-US" dirty="0"/>
              <a:t>文件系统中最重要的两个关系：</a:t>
            </a:r>
          </a:p>
          <a:p>
            <a:pPr marL="800100" lvl="1" indent="-342900">
              <a:buFont typeface="+mj-lt"/>
              <a:buAutoNum type="arabicPeriod"/>
            </a:pPr>
            <a:r>
              <a:rPr lang="en-US" altLang="zh-CN" dirty="0"/>
              <a:t>HDFS</a:t>
            </a:r>
            <a:r>
              <a:rPr lang="zh-CN" altLang="en-US" dirty="0"/>
              <a:t>文件系统中的文件目录树，以及文件的数据块索引，即每个文件对应的数据块列表</a:t>
            </a:r>
          </a:p>
          <a:p>
            <a:pPr marL="800100" lvl="1" indent="-342900">
              <a:buFont typeface="+mj-lt"/>
              <a:buAutoNum type="arabicPeriod"/>
            </a:pPr>
            <a:r>
              <a:rPr lang="zh-CN" altLang="en-US" dirty="0"/>
              <a:t>数据块和数据节点的对应关系，即某一块数据块保存在哪些数据节点的信息</a:t>
            </a:r>
            <a:endParaRPr lang="en-US" altLang="zh-CN" dirty="0"/>
          </a:p>
          <a:p>
            <a:pPr marL="800100" lvl="1" indent="-342900">
              <a:buFont typeface="+mj-lt"/>
              <a:buAutoNum type="arabicPeriod"/>
            </a:pPr>
            <a:endParaRPr lang="zh-CN" altLang="en-US" dirty="0"/>
          </a:p>
          <a:p>
            <a:r>
              <a:rPr lang="zh-CN" altLang="en-US" b="1" dirty="0"/>
              <a:t>小结：</a:t>
            </a:r>
            <a:endParaRPr lang="zh-CN" altLang="en-US" dirty="0"/>
          </a:p>
          <a:p>
            <a:pPr marL="342900" indent="-342900">
              <a:buFont typeface="+mj-lt"/>
              <a:buAutoNum type="arabicPeriod"/>
            </a:pPr>
            <a:r>
              <a:rPr lang="en-US" altLang="zh-CN" dirty="0" err="1"/>
              <a:t>NameNode</a:t>
            </a:r>
            <a:r>
              <a:rPr lang="zh-CN" altLang="en-US" dirty="0"/>
              <a:t>管理着</a:t>
            </a:r>
            <a:r>
              <a:rPr lang="en-US" altLang="zh-CN" dirty="0" err="1"/>
              <a:t>DataNode</a:t>
            </a:r>
            <a:r>
              <a:rPr lang="zh-CN" altLang="en-US" dirty="0"/>
              <a:t>，接收</a:t>
            </a:r>
            <a:r>
              <a:rPr lang="en-US" altLang="zh-CN" dirty="0" err="1"/>
              <a:t>DataNode</a:t>
            </a:r>
            <a:r>
              <a:rPr lang="zh-CN" altLang="en-US" dirty="0"/>
              <a:t>的注册、心跳、数据块提交等信息的上报，并且在心跳中发送数据块复制、删除、恢复等指令；同时，</a:t>
            </a:r>
            <a:r>
              <a:rPr lang="en-US" altLang="zh-CN" dirty="0" err="1"/>
              <a:t>NameNode</a:t>
            </a:r>
            <a:r>
              <a:rPr lang="zh-CN" altLang="en-US" dirty="0"/>
              <a:t>还为客户端对文件系统目录树的操作和对文件数据读写、对</a:t>
            </a:r>
            <a:r>
              <a:rPr lang="en-US" altLang="zh-CN" dirty="0"/>
              <a:t>HDFS</a:t>
            </a:r>
            <a:r>
              <a:rPr lang="zh-CN" altLang="en-US" dirty="0"/>
              <a:t>系统进行管理提供支持。</a:t>
            </a:r>
          </a:p>
          <a:p>
            <a:pPr marL="342900" indent="-342900">
              <a:buFont typeface="+mj-lt"/>
              <a:buAutoNum type="arabicPeriod"/>
            </a:pPr>
            <a:r>
              <a:rPr lang="en-US" altLang="zh-CN" dirty="0" err="1"/>
              <a:t>Namenode</a:t>
            </a:r>
            <a:r>
              <a:rPr lang="en-US" altLang="zh-CN" dirty="0"/>
              <a:t> </a:t>
            </a:r>
            <a:r>
              <a:rPr lang="zh-CN" altLang="en-US" dirty="0"/>
              <a:t>启动后会进入一个称为安全模式的特殊状态。处于安全模式 的 </a:t>
            </a:r>
            <a:r>
              <a:rPr lang="en-US" altLang="zh-CN" dirty="0" err="1"/>
              <a:t>Namenode</a:t>
            </a:r>
            <a:r>
              <a:rPr lang="en-US" altLang="zh-CN" dirty="0"/>
              <a:t> </a:t>
            </a:r>
            <a:r>
              <a:rPr lang="zh-CN" altLang="en-US" dirty="0"/>
              <a:t>是不会进行数据块的复制的。 </a:t>
            </a:r>
            <a:r>
              <a:rPr lang="en-US" altLang="zh-CN" dirty="0" err="1"/>
              <a:t>Namenode</a:t>
            </a:r>
            <a:r>
              <a:rPr lang="en-US" altLang="zh-CN" dirty="0"/>
              <a:t> </a:t>
            </a:r>
            <a:r>
              <a:rPr lang="zh-CN" altLang="en-US" dirty="0"/>
              <a:t>从所有的 </a:t>
            </a:r>
            <a:r>
              <a:rPr lang="en-US" altLang="zh-CN" dirty="0" err="1"/>
              <a:t>Datanode</a:t>
            </a:r>
            <a:r>
              <a:rPr lang="en-US" altLang="zh-CN" dirty="0"/>
              <a:t> </a:t>
            </a:r>
            <a:r>
              <a:rPr lang="zh-CN" altLang="en-US" dirty="0"/>
              <a:t>接收心跳信号和块状态报告。块状态报告包括了某个 </a:t>
            </a:r>
            <a:r>
              <a:rPr lang="en-US" altLang="zh-CN" dirty="0" err="1"/>
              <a:t>Datanode</a:t>
            </a:r>
            <a:r>
              <a:rPr lang="en-US" altLang="zh-CN" dirty="0"/>
              <a:t> </a:t>
            </a:r>
            <a:r>
              <a:rPr lang="zh-CN" altLang="en-US" dirty="0"/>
              <a:t>所有的数据 块列表。每个数据块都有一个指定的最小副本数。当 </a:t>
            </a:r>
            <a:r>
              <a:rPr lang="en-US" altLang="zh-CN" dirty="0" err="1"/>
              <a:t>Namenode</a:t>
            </a:r>
            <a:r>
              <a:rPr lang="en-US" altLang="zh-CN" dirty="0"/>
              <a:t> </a:t>
            </a:r>
            <a:r>
              <a:rPr lang="zh-CN" altLang="en-US" dirty="0"/>
              <a:t>检测确认某 个数据块的副本数目达到这个最小值，那么该数据块就会被认为是副本安全 </a:t>
            </a:r>
            <a:r>
              <a:rPr lang="en-US" altLang="zh-CN" dirty="0"/>
              <a:t>(safely replicated) </a:t>
            </a:r>
            <a:r>
              <a:rPr lang="zh-CN" altLang="en-US" dirty="0"/>
              <a:t>的；在一定百分比（这个参数可配置）的数据块被 </a:t>
            </a:r>
            <a:r>
              <a:rPr lang="en-US" altLang="zh-CN" dirty="0" err="1"/>
              <a:t>Namenode</a:t>
            </a:r>
            <a:r>
              <a:rPr lang="en-US" altLang="zh-CN" dirty="0"/>
              <a:t> </a:t>
            </a:r>
            <a:r>
              <a:rPr lang="zh-CN" altLang="en-US" dirty="0"/>
              <a:t>检测确认是安全之后（加上一个额外的 </a:t>
            </a:r>
            <a:r>
              <a:rPr lang="en-US" altLang="zh-CN" dirty="0"/>
              <a:t>30 </a:t>
            </a:r>
            <a:r>
              <a:rPr lang="zh-CN" altLang="en-US" dirty="0"/>
              <a:t>秒等待时间）， </a:t>
            </a:r>
            <a:r>
              <a:rPr lang="en-US" altLang="zh-CN" dirty="0" err="1"/>
              <a:t>Namenode</a:t>
            </a:r>
            <a:r>
              <a:rPr lang="en-US" altLang="zh-CN" dirty="0"/>
              <a:t> </a:t>
            </a:r>
            <a:r>
              <a:rPr lang="zh-CN" altLang="en-US" dirty="0"/>
              <a:t>将退出安全模式状态。接下来它会确定还有哪些数据块的副本没 有达到指定数目，并将这些数据块复制到其他 </a:t>
            </a:r>
            <a:r>
              <a:rPr lang="en-US" altLang="zh-CN" dirty="0" err="1"/>
              <a:t>Datanode</a:t>
            </a:r>
            <a:r>
              <a:rPr lang="en-US" altLang="zh-CN" dirty="0"/>
              <a:t> </a:t>
            </a:r>
            <a:r>
              <a:rPr lang="zh-CN" altLang="en-US" dirty="0"/>
              <a:t>上。</a:t>
            </a:r>
          </a:p>
          <a:p>
            <a:endParaRPr lang="zh-CN" altLang="en-US" b="1" dirty="0">
              <a:solidFill>
                <a:srgbClr val="FF0000"/>
              </a:solidFill>
            </a:endParaRPr>
          </a:p>
        </p:txBody>
      </p:sp>
    </p:spTree>
    <p:extLst>
      <p:ext uri="{BB962C8B-B14F-4D97-AF65-F5344CB8AC3E}">
        <p14:creationId xmlns:p14="http://schemas.microsoft.com/office/powerpoint/2010/main" val="262724952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HDFS</a:t>
            </a:r>
          </a:p>
        </p:txBody>
      </p:sp>
      <p:sp>
        <p:nvSpPr>
          <p:cNvPr id="6" name="矩形 5">
            <a:extLst>
              <a:ext uri="{FF2B5EF4-FFF2-40B4-BE49-F238E27FC236}">
                <a16:creationId xmlns:a16="http://schemas.microsoft.com/office/drawing/2014/main" id="{80F45C1E-9E5D-4488-AF2C-4431221ABFED}"/>
              </a:ext>
            </a:extLst>
          </p:cNvPr>
          <p:cNvSpPr/>
          <p:nvPr/>
        </p:nvSpPr>
        <p:spPr>
          <a:xfrm>
            <a:off x="407368" y="1405500"/>
            <a:ext cx="11377263" cy="369332"/>
          </a:xfrm>
          <a:prstGeom prst="rect">
            <a:avLst/>
          </a:prstGeom>
        </p:spPr>
        <p:txBody>
          <a:bodyPr wrap="square">
            <a:spAutoFit/>
          </a:bodyPr>
          <a:lstStyle/>
          <a:p>
            <a:pPr fontAlgn="ctr"/>
            <a:r>
              <a:rPr lang="en-US" altLang="zh-CN" b="1" dirty="0"/>
              <a:t>HDFS</a:t>
            </a:r>
            <a:r>
              <a:rPr lang="zh-CN" altLang="en-US" b="1" dirty="0"/>
              <a:t>概念：</a:t>
            </a:r>
            <a:endParaRPr lang="en-US" altLang="zh-CN" b="1" dirty="0"/>
          </a:p>
        </p:txBody>
      </p:sp>
      <p:sp>
        <p:nvSpPr>
          <p:cNvPr id="2" name="矩形 1">
            <a:extLst>
              <a:ext uri="{FF2B5EF4-FFF2-40B4-BE49-F238E27FC236}">
                <a16:creationId xmlns:a16="http://schemas.microsoft.com/office/drawing/2014/main" id="{65F95F3F-5C42-462E-8B02-79474A97D41B}"/>
              </a:ext>
            </a:extLst>
          </p:cNvPr>
          <p:cNvSpPr/>
          <p:nvPr/>
        </p:nvSpPr>
        <p:spPr>
          <a:xfrm>
            <a:off x="407367" y="1916832"/>
            <a:ext cx="6120681" cy="1477328"/>
          </a:xfrm>
          <a:prstGeom prst="rect">
            <a:avLst/>
          </a:prstGeom>
        </p:spPr>
        <p:txBody>
          <a:bodyPr wrap="square">
            <a:spAutoFit/>
          </a:bodyPr>
          <a:lstStyle/>
          <a:p>
            <a:r>
              <a:rPr lang="en-US" altLang="zh-CN" b="1" dirty="0">
                <a:solidFill>
                  <a:srgbClr val="FF0000"/>
                </a:solidFill>
              </a:rPr>
              <a:t>Secondary </a:t>
            </a:r>
            <a:r>
              <a:rPr lang="en-US" altLang="zh-CN" b="1" dirty="0" err="1">
                <a:solidFill>
                  <a:srgbClr val="FF0000"/>
                </a:solidFill>
              </a:rPr>
              <a:t>NameNode</a:t>
            </a:r>
            <a:r>
              <a:rPr lang="zh-CN" altLang="en-US" b="1" dirty="0">
                <a:solidFill>
                  <a:srgbClr val="FF0000"/>
                </a:solidFill>
              </a:rPr>
              <a:t>：</a:t>
            </a:r>
            <a:r>
              <a:rPr lang="zh-CN" altLang="en-US" dirty="0">
                <a:solidFill>
                  <a:srgbClr val="FF0000"/>
                </a:solidFill>
              </a:rPr>
              <a:t>在</a:t>
            </a:r>
            <a:r>
              <a:rPr lang="en-US" altLang="zh-CN" dirty="0">
                <a:solidFill>
                  <a:srgbClr val="FF0000"/>
                </a:solidFill>
              </a:rPr>
              <a:t>HA cluster</a:t>
            </a:r>
            <a:r>
              <a:rPr lang="zh-CN" altLang="en-US" dirty="0">
                <a:solidFill>
                  <a:srgbClr val="FF0000"/>
                </a:solidFill>
              </a:rPr>
              <a:t>中又称为</a:t>
            </a:r>
            <a:r>
              <a:rPr lang="en-US" altLang="zh-CN" dirty="0">
                <a:solidFill>
                  <a:srgbClr val="FF0000"/>
                </a:solidFill>
              </a:rPr>
              <a:t>standby node</a:t>
            </a:r>
            <a:r>
              <a:rPr lang="zh-CN" altLang="en-US" b="1" dirty="0">
                <a:solidFill>
                  <a:srgbClr val="FF0000"/>
                </a:solidFill>
              </a:rPr>
              <a:t>：</a:t>
            </a:r>
            <a:endParaRPr lang="en-US" altLang="zh-CN" b="1" dirty="0">
              <a:solidFill>
                <a:srgbClr val="FF0000"/>
              </a:solidFill>
            </a:endParaRPr>
          </a:p>
          <a:p>
            <a:endParaRPr lang="en-US" altLang="zh-CN" b="1" dirty="0">
              <a:solidFill>
                <a:srgbClr val="FF0000"/>
              </a:solidFill>
            </a:endParaRPr>
          </a:p>
          <a:p>
            <a:r>
              <a:rPr lang="zh-CN" altLang="en-US" dirty="0"/>
              <a:t>定期合并 </a:t>
            </a:r>
            <a:r>
              <a:rPr lang="en-US" altLang="zh-CN" dirty="0" err="1"/>
              <a:t>fsimage</a:t>
            </a:r>
            <a:r>
              <a:rPr lang="en-US" altLang="zh-CN" dirty="0"/>
              <a:t> </a:t>
            </a:r>
            <a:r>
              <a:rPr lang="zh-CN" altLang="en-US" dirty="0"/>
              <a:t>和 </a:t>
            </a:r>
            <a:r>
              <a:rPr lang="en-US" altLang="zh-CN" dirty="0"/>
              <a:t>edits </a:t>
            </a:r>
            <a:r>
              <a:rPr lang="zh-CN" altLang="en-US" dirty="0"/>
              <a:t>日志，将 </a:t>
            </a:r>
            <a:r>
              <a:rPr lang="en-US" altLang="zh-CN" dirty="0"/>
              <a:t>edits </a:t>
            </a:r>
            <a:r>
              <a:rPr lang="zh-CN" altLang="en-US" dirty="0"/>
              <a:t>日志文件大小控制在一个限度下</a:t>
            </a:r>
          </a:p>
          <a:p>
            <a:endParaRPr lang="en-US" altLang="zh-CN" b="1" dirty="0">
              <a:solidFill>
                <a:srgbClr val="FF0000"/>
              </a:solidFill>
            </a:endParaRPr>
          </a:p>
        </p:txBody>
      </p:sp>
      <p:pic>
        <p:nvPicPr>
          <p:cNvPr id="5122" name="Picture 2">
            <a:extLst>
              <a:ext uri="{FF2B5EF4-FFF2-40B4-BE49-F238E27FC236}">
                <a16:creationId xmlns:a16="http://schemas.microsoft.com/office/drawing/2014/main" id="{0BA32726-199C-4B4D-B234-E158D57E50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3236" y="2924944"/>
            <a:ext cx="6210251" cy="37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520054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HDFS</a:t>
            </a:r>
          </a:p>
        </p:txBody>
      </p:sp>
      <p:sp>
        <p:nvSpPr>
          <p:cNvPr id="6" name="矩形 5">
            <a:extLst>
              <a:ext uri="{FF2B5EF4-FFF2-40B4-BE49-F238E27FC236}">
                <a16:creationId xmlns:a16="http://schemas.microsoft.com/office/drawing/2014/main" id="{80F45C1E-9E5D-4488-AF2C-4431221ABFED}"/>
              </a:ext>
            </a:extLst>
          </p:cNvPr>
          <p:cNvSpPr/>
          <p:nvPr/>
        </p:nvSpPr>
        <p:spPr>
          <a:xfrm>
            <a:off x="407368" y="1405500"/>
            <a:ext cx="11377263" cy="369332"/>
          </a:xfrm>
          <a:prstGeom prst="rect">
            <a:avLst/>
          </a:prstGeom>
        </p:spPr>
        <p:txBody>
          <a:bodyPr wrap="square">
            <a:spAutoFit/>
          </a:bodyPr>
          <a:lstStyle/>
          <a:p>
            <a:pPr fontAlgn="ctr"/>
            <a:r>
              <a:rPr lang="en-US" altLang="zh-CN" b="1" dirty="0"/>
              <a:t>HDFS</a:t>
            </a:r>
            <a:r>
              <a:rPr lang="zh-CN" altLang="en-US" b="1" dirty="0"/>
              <a:t>概念：</a:t>
            </a:r>
            <a:endParaRPr lang="en-US" altLang="zh-CN" b="1" dirty="0"/>
          </a:p>
        </p:txBody>
      </p:sp>
      <p:sp>
        <p:nvSpPr>
          <p:cNvPr id="2" name="矩形 1">
            <a:extLst>
              <a:ext uri="{FF2B5EF4-FFF2-40B4-BE49-F238E27FC236}">
                <a16:creationId xmlns:a16="http://schemas.microsoft.com/office/drawing/2014/main" id="{65F95F3F-5C42-462E-8B02-79474A97D41B}"/>
              </a:ext>
            </a:extLst>
          </p:cNvPr>
          <p:cNvSpPr/>
          <p:nvPr/>
        </p:nvSpPr>
        <p:spPr>
          <a:xfrm>
            <a:off x="407367" y="1916832"/>
            <a:ext cx="11377263" cy="923330"/>
          </a:xfrm>
          <a:prstGeom prst="rect">
            <a:avLst/>
          </a:prstGeom>
        </p:spPr>
        <p:txBody>
          <a:bodyPr wrap="square">
            <a:spAutoFit/>
          </a:bodyPr>
          <a:lstStyle/>
          <a:p>
            <a:r>
              <a:rPr lang="en-US" altLang="zh-CN" b="1" dirty="0">
                <a:solidFill>
                  <a:srgbClr val="FF0000"/>
                </a:solidFill>
              </a:rPr>
              <a:t>HDFS</a:t>
            </a:r>
            <a:r>
              <a:rPr lang="zh-CN" altLang="en-US" b="1" dirty="0">
                <a:solidFill>
                  <a:srgbClr val="FF0000"/>
                </a:solidFill>
              </a:rPr>
              <a:t>写文件：</a:t>
            </a:r>
            <a:endParaRPr lang="en-US" altLang="zh-CN" b="1" dirty="0">
              <a:solidFill>
                <a:srgbClr val="FF0000"/>
              </a:solidFill>
            </a:endParaRPr>
          </a:p>
          <a:p>
            <a:endParaRPr lang="en-US" altLang="zh-CN" b="1" dirty="0">
              <a:solidFill>
                <a:srgbClr val="FF0000"/>
              </a:solidFill>
            </a:endParaRPr>
          </a:p>
          <a:p>
            <a:endParaRPr lang="en-US" altLang="zh-CN" b="1" dirty="0">
              <a:solidFill>
                <a:srgbClr val="FF0000"/>
              </a:solidFill>
            </a:endParaRPr>
          </a:p>
        </p:txBody>
      </p:sp>
      <p:pic>
        <p:nvPicPr>
          <p:cNvPr id="8" name="图片 7">
            <a:extLst>
              <a:ext uri="{FF2B5EF4-FFF2-40B4-BE49-F238E27FC236}">
                <a16:creationId xmlns:a16="http://schemas.microsoft.com/office/drawing/2014/main" id="{46F99529-E918-4848-9B43-743B9FE3B5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817" y="2757981"/>
            <a:ext cx="6542070" cy="3436748"/>
          </a:xfrm>
          <a:prstGeom prst="rect">
            <a:avLst/>
          </a:prstGeom>
        </p:spPr>
      </p:pic>
      <p:pic>
        <p:nvPicPr>
          <p:cNvPr id="9218" name="Picture 2">
            <a:extLst>
              <a:ext uri="{FF2B5EF4-FFF2-40B4-BE49-F238E27FC236}">
                <a16:creationId xmlns:a16="http://schemas.microsoft.com/office/drawing/2014/main" id="{5563AD87-3488-47F4-B00D-E9DD0E059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0709" y="422351"/>
            <a:ext cx="6495415" cy="438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490116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HDFS</a:t>
            </a:r>
          </a:p>
        </p:txBody>
      </p:sp>
      <p:sp>
        <p:nvSpPr>
          <p:cNvPr id="6" name="矩形 5">
            <a:extLst>
              <a:ext uri="{FF2B5EF4-FFF2-40B4-BE49-F238E27FC236}">
                <a16:creationId xmlns:a16="http://schemas.microsoft.com/office/drawing/2014/main" id="{80F45C1E-9E5D-4488-AF2C-4431221ABFED}"/>
              </a:ext>
            </a:extLst>
          </p:cNvPr>
          <p:cNvSpPr/>
          <p:nvPr/>
        </p:nvSpPr>
        <p:spPr>
          <a:xfrm>
            <a:off x="407368" y="1405500"/>
            <a:ext cx="11377263" cy="369332"/>
          </a:xfrm>
          <a:prstGeom prst="rect">
            <a:avLst/>
          </a:prstGeom>
        </p:spPr>
        <p:txBody>
          <a:bodyPr wrap="square">
            <a:spAutoFit/>
          </a:bodyPr>
          <a:lstStyle/>
          <a:p>
            <a:pPr fontAlgn="ctr"/>
            <a:r>
              <a:rPr lang="en-US" altLang="zh-CN" b="1" dirty="0"/>
              <a:t>HDFS</a:t>
            </a:r>
            <a:r>
              <a:rPr lang="zh-CN" altLang="en-US" b="1" dirty="0"/>
              <a:t>概念：</a:t>
            </a:r>
            <a:endParaRPr lang="en-US" altLang="zh-CN" b="1" dirty="0"/>
          </a:p>
        </p:txBody>
      </p:sp>
      <p:sp>
        <p:nvSpPr>
          <p:cNvPr id="2" name="矩形 1">
            <a:extLst>
              <a:ext uri="{FF2B5EF4-FFF2-40B4-BE49-F238E27FC236}">
                <a16:creationId xmlns:a16="http://schemas.microsoft.com/office/drawing/2014/main" id="{65F95F3F-5C42-462E-8B02-79474A97D41B}"/>
              </a:ext>
            </a:extLst>
          </p:cNvPr>
          <p:cNvSpPr/>
          <p:nvPr/>
        </p:nvSpPr>
        <p:spPr>
          <a:xfrm>
            <a:off x="407367" y="1916832"/>
            <a:ext cx="5040561" cy="5078313"/>
          </a:xfrm>
          <a:prstGeom prst="rect">
            <a:avLst/>
          </a:prstGeom>
        </p:spPr>
        <p:txBody>
          <a:bodyPr wrap="square">
            <a:spAutoFit/>
          </a:bodyPr>
          <a:lstStyle/>
          <a:p>
            <a:r>
              <a:rPr lang="en-US" altLang="zh-CN" b="1" dirty="0">
                <a:solidFill>
                  <a:srgbClr val="FF0000"/>
                </a:solidFill>
              </a:rPr>
              <a:t>HDFS</a:t>
            </a:r>
            <a:r>
              <a:rPr lang="zh-CN" altLang="en-US" b="1" dirty="0">
                <a:solidFill>
                  <a:srgbClr val="FF0000"/>
                </a:solidFill>
              </a:rPr>
              <a:t>写文件：</a:t>
            </a:r>
            <a:endParaRPr lang="en-US" altLang="zh-CN" b="1" dirty="0">
              <a:solidFill>
                <a:srgbClr val="FF0000"/>
              </a:solidFill>
            </a:endParaRPr>
          </a:p>
          <a:p>
            <a:pPr marL="342900" indent="-342900">
              <a:buFont typeface="+mj-lt"/>
              <a:buAutoNum type="arabicPeriod"/>
            </a:pPr>
            <a:r>
              <a:rPr lang="zh-CN" altLang="en-US" dirty="0"/>
              <a:t>当客户端向 </a:t>
            </a:r>
            <a:r>
              <a:rPr lang="en-US" altLang="zh-CN" dirty="0"/>
              <a:t>HDFS </a:t>
            </a:r>
            <a:r>
              <a:rPr lang="zh-CN" altLang="en-US" dirty="0"/>
              <a:t>文件写入数据的时候，一开始是写到本地临时文件中。假设该文件的副 本系数设置为 </a:t>
            </a:r>
            <a:r>
              <a:rPr lang="en-US" altLang="zh-CN" dirty="0"/>
              <a:t>3 </a:t>
            </a:r>
            <a:r>
              <a:rPr lang="zh-CN" altLang="en-US" dirty="0"/>
              <a:t>，当本地临时文件累积到一个数据块的大小时，客户端会从 </a:t>
            </a:r>
            <a:r>
              <a:rPr lang="en-US" altLang="zh-CN" dirty="0" err="1"/>
              <a:t>Namenode</a:t>
            </a:r>
            <a:r>
              <a:rPr lang="en-US" altLang="zh-CN" dirty="0"/>
              <a:t> </a:t>
            </a:r>
            <a:r>
              <a:rPr lang="zh-CN" altLang="en-US" dirty="0"/>
              <a:t>获取一个 </a:t>
            </a:r>
            <a:r>
              <a:rPr lang="en-US" altLang="zh-CN" dirty="0" err="1"/>
              <a:t>Datanode</a:t>
            </a:r>
            <a:r>
              <a:rPr lang="en-US" altLang="zh-CN" dirty="0"/>
              <a:t> </a:t>
            </a:r>
            <a:r>
              <a:rPr lang="zh-CN" altLang="en-US" dirty="0"/>
              <a:t>列表用于存放副本。然后客户端开始向第一个 </a:t>
            </a:r>
            <a:r>
              <a:rPr lang="en-US" altLang="zh-CN" dirty="0" err="1"/>
              <a:t>Datanode</a:t>
            </a:r>
            <a:r>
              <a:rPr lang="en-US" altLang="zh-CN" dirty="0"/>
              <a:t> </a:t>
            </a:r>
            <a:r>
              <a:rPr lang="zh-CN" altLang="en-US" dirty="0"/>
              <a:t>传输数据，第一个 </a:t>
            </a:r>
            <a:r>
              <a:rPr lang="en-US" altLang="zh-CN" dirty="0" err="1"/>
              <a:t>Datanode</a:t>
            </a:r>
            <a:r>
              <a:rPr lang="en-US" altLang="zh-CN" dirty="0"/>
              <a:t> </a:t>
            </a:r>
            <a:r>
              <a:rPr lang="zh-CN" altLang="en-US" dirty="0"/>
              <a:t>一小部分一小部分 </a:t>
            </a:r>
            <a:r>
              <a:rPr lang="en-US" altLang="zh-CN" dirty="0"/>
              <a:t>(4 KB) </a:t>
            </a:r>
            <a:r>
              <a:rPr lang="zh-CN" altLang="en-US" dirty="0"/>
              <a:t>地接收数据，将每一部分写入本地仓库，并同时传输该部分到列表中 第二个 </a:t>
            </a:r>
            <a:r>
              <a:rPr lang="en-US" altLang="zh-CN" dirty="0" err="1"/>
              <a:t>Datanode</a:t>
            </a:r>
            <a:r>
              <a:rPr lang="en-US" altLang="zh-CN" dirty="0"/>
              <a:t> </a:t>
            </a:r>
            <a:r>
              <a:rPr lang="zh-CN" altLang="en-US" dirty="0"/>
              <a:t>节点。第二个 </a:t>
            </a:r>
            <a:r>
              <a:rPr lang="en-US" altLang="zh-CN" dirty="0" err="1"/>
              <a:t>Datanode</a:t>
            </a:r>
            <a:r>
              <a:rPr lang="en-US" altLang="zh-CN" dirty="0"/>
              <a:t> </a:t>
            </a:r>
            <a:r>
              <a:rPr lang="zh-CN" altLang="en-US" dirty="0"/>
              <a:t>也是这样，一小部分一小部分地接收数据，写入本地 仓库，并同时传给第三个 </a:t>
            </a:r>
            <a:r>
              <a:rPr lang="en-US" altLang="zh-CN" dirty="0" err="1"/>
              <a:t>Datanode</a:t>
            </a:r>
            <a:r>
              <a:rPr lang="en-US" altLang="zh-CN" dirty="0"/>
              <a:t> </a:t>
            </a:r>
            <a:r>
              <a:rPr lang="zh-CN" altLang="en-US" dirty="0"/>
              <a:t>。最后，第三个 </a:t>
            </a:r>
            <a:r>
              <a:rPr lang="en-US" altLang="zh-CN" dirty="0" err="1"/>
              <a:t>Datanode</a:t>
            </a:r>
            <a:r>
              <a:rPr lang="en-US" altLang="zh-CN" dirty="0"/>
              <a:t> </a:t>
            </a:r>
            <a:r>
              <a:rPr lang="zh-CN" altLang="en-US" dirty="0"/>
              <a:t>接收数据并存储在本地。因此， </a:t>
            </a:r>
            <a:r>
              <a:rPr lang="en-US" altLang="zh-CN" dirty="0" err="1"/>
              <a:t>Datanode</a:t>
            </a:r>
            <a:r>
              <a:rPr lang="en-US" altLang="zh-CN" dirty="0"/>
              <a:t> </a:t>
            </a:r>
            <a:r>
              <a:rPr lang="zh-CN" altLang="en-US" dirty="0"/>
              <a:t>能流水线式地从前一个节点接收数据，并在同时转发给下一个节点，数据以流水线的 方式从前一个 </a:t>
            </a:r>
            <a:r>
              <a:rPr lang="en-US" altLang="zh-CN" dirty="0" err="1"/>
              <a:t>Datanode</a:t>
            </a:r>
            <a:r>
              <a:rPr lang="en-US" altLang="zh-CN" dirty="0"/>
              <a:t> </a:t>
            </a:r>
            <a:r>
              <a:rPr lang="zh-CN" altLang="en-US" dirty="0"/>
              <a:t>复制到下一个</a:t>
            </a:r>
          </a:p>
          <a:p>
            <a:pPr marL="342900" indent="-342900">
              <a:buFont typeface="+mj-lt"/>
              <a:buAutoNum type="arabicPeriod"/>
            </a:pPr>
            <a:r>
              <a:rPr lang="zh-CN" altLang="en-US" dirty="0"/>
              <a:t>时序图如右图</a:t>
            </a:r>
          </a:p>
        </p:txBody>
      </p:sp>
      <p:pic>
        <p:nvPicPr>
          <p:cNvPr id="10242" name="Picture 2">
            <a:extLst>
              <a:ext uri="{FF2B5EF4-FFF2-40B4-BE49-F238E27FC236}">
                <a16:creationId xmlns:a16="http://schemas.microsoft.com/office/drawing/2014/main" id="{8B44A4DD-EF11-4091-978D-34AEA15146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1727" y="188640"/>
            <a:ext cx="6585027" cy="3995769"/>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1D70CCF9-8232-4D1A-8610-48BA77195CF7}"/>
              </a:ext>
            </a:extLst>
          </p:cNvPr>
          <p:cNvSpPr/>
          <p:nvPr/>
        </p:nvSpPr>
        <p:spPr>
          <a:xfrm>
            <a:off x="5646271" y="4174750"/>
            <a:ext cx="6414700" cy="2308324"/>
          </a:xfrm>
          <a:prstGeom prst="rect">
            <a:avLst/>
          </a:prstGeom>
        </p:spPr>
        <p:txBody>
          <a:bodyPr wrap="square">
            <a:spAutoFit/>
          </a:bodyPr>
          <a:lstStyle/>
          <a:p>
            <a:r>
              <a:rPr lang="zh-CN" altLang="en-US" sz="1600" b="1" dirty="0">
                <a:solidFill>
                  <a:srgbClr val="FF0000"/>
                </a:solidFill>
                <a:latin typeface="Verdana" panose="020B0604030504040204" pitchFamily="34" charset="0"/>
              </a:rPr>
              <a:t>小结：</a:t>
            </a:r>
            <a:endParaRPr lang="zh-CN" altLang="en-US" sz="1600" b="1" dirty="0">
              <a:solidFill>
                <a:srgbClr val="333333"/>
              </a:solidFill>
              <a:latin typeface="Verdana" panose="020B0604030504040204" pitchFamily="34" charset="0"/>
            </a:endParaRPr>
          </a:p>
          <a:p>
            <a:pPr marL="742950" lvl="1" indent="-285750">
              <a:buFont typeface="+mj-lt"/>
              <a:buAutoNum type="arabicPeriod"/>
            </a:pPr>
            <a:r>
              <a:rPr lang="zh-CN" altLang="en-US" sz="1600" dirty="0">
                <a:solidFill>
                  <a:srgbClr val="333333"/>
                </a:solidFill>
                <a:latin typeface="Verdana" panose="020B0604030504040204" pitchFamily="34" charset="0"/>
              </a:rPr>
              <a:t>写入的过程，按</a:t>
            </a:r>
            <a:r>
              <a:rPr lang="en-US" altLang="zh-CN" sz="1600" dirty="0" err="1">
                <a:solidFill>
                  <a:srgbClr val="333333"/>
                </a:solidFill>
                <a:latin typeface="Verdana" panose="020B0604030504040204" pitchFamily="34" charset="0"/>
              </a:rPr>
              <a:t>hdsf</a:t>
            </a:r>
            <a:r>
              <a:rPr lang="zh-CN" altLang="en-US" sz="1600" dirty="0">
                <a:solidFill>
                  <a:srgbClr val="333333"/>
                </a:solidFill>
                <a:latin typeface="Verdana" panose="020B0604030504040204" pitchFamily="34" charset="0"/>
              </a:rPr>
              <a:t>默认设置，</a:t>
            </a:r>
            <a:r>
              <a:rPr lang="en-US" altLang="zh-CN" sz="1600" dirty="0">
                <a:solidFill>
                  <a:srgbClr val="FF0000"/>
                </a:solidFill>
                <a:latin typeface="Verdana" panose="020B0604030504040204" pitchFamily="34" charset="0"/>
              </a:rPr>
              <a:t>1T</a:t>
            </a:r>
            <a:r>
              <a:rPr lang="zh-CN" altLang="en-US" sz="1600" dirty="0">
                <a:solidFill>
                  <a:srgbClr val="FF0000"/>
                </a:solidFill>
                <a:latin typeface="Verdana" panose="020B0604030504040204" pitchFamily="34" charset="0"/>
              </a:rPr>
              <a:t>文件，我们需要</a:t>
            </a:r>
            <a:r>
              <a:rPr lang="en-US" altLang="zh-CN" sz="1600" dirty="0">
                <a:solidFill>
                  <a:srgbClr val="FF0000"/>
                </a:solidFill>
                <a:latin typeface="Verdana" panose="020B0604030504040204" pitchFamily="34" charset="0"/>
              </a:rPr>
              <a:t>3T</a:t>
            </a:r>
            <a:r>
              <a:rPr lang="zh-CN" altLang="en-US" sz="1600" dirty="0">
                <a:solidFill>
                  <a:srgbClr val="FF0000"/>
                </a:solidFill>
                <a:latin typeface="Verdana" panose="020B0604030504040204" pitchFamily="34" charset="0"/>
              </a:rPr>
              <a:t>的存储</a:t>
            </a:r>
            <a:r>
              <a:rPr lang="zh-CN" altLang="en-US" sz="1600" dirty="0">
                <a:solidFill>
                  <a:srgbClr val="333333"/>
                </a:solidFill>
                <a:latin typeface="Verdana" panose="020B0604030504040204" pitchFamily="34" charset="0"/>
              </a:rPr>
              <a:t>，</a:t>
            </a:r>
            <a:r>
              <a:rPr lang="en-US" altLang="zh-CN" sz="1600" dirty="0">
                <a:solidFill>
                  <a:srgbClr val="FF0000"/>
                </a:solidFill>
                <a:latin typeface="Verdana" panose="020B0604030504040204" pitchFamily="34" charset="0"/>
              </a:rPr>
              <a:t>3T</a:t>
            </a:r>
            <a:r>
              <a:rPr lang="zh-CN" altLang="en-US" sz="1600" dirty="0">
                <a:solidFill>
                  <a:srgbClr val="FF0000"/>
                </a:solidFill>
                <a:latin typeface="Verdana" panose="020B0604030504040204" pitchFamily="34" charset="0"/>
              </a:rPr>
              <a:t>的网络流量</a:t>
            </a:r>
            <a:endParaRPr lang="zh-CN" altLang="en-US" sz="1600" dirty="0">
              <a:solidFill>
                <a:srgbClr val="333333"/>
              </a:solidFill>
              <a:latin typeface="Verdana" panose="020B0604030504040204" pitchFamily="34" charset="0"/>
            </a:endParaRPr>
          </a:p>
          <a:p>
            <a:pPr marL="742950" lvl="1" indent="-285750">
              <a:buFont typeface="+mj-lt"/>
              <a:buAutoNum type="arabicPeriod"/>
            </a:pPr>
            <a:r>
              <a:rPr lang="zh-CN" altLang="en-US" sz="1600" dirty="0">
                <a:solidFill>
                  <a:srgbClr val="333333"/>
                </a:solidFill>
                <a:latin typeface="Verdana" panose="020B0604030504040204" pitchFamily="34" charset="0"/>
              </a:rPr>
              <a:t>在执行读或写的过程中，</a:t>
            </a:r>
            <a:r>
              <a:rPr lang="en-US" altLang="zh-CN" sz="1600" dirty="0" err="1">
                <a:solidFill>
                  <a:srgbClr val="333333"/>
                </a:solidFill>
                <a:latin typeface="Verdana" panose="020B0604030504040204" pitchFamily="34" charset="0"/>
              </a:rPr>
              <a:t>NameNode</a:t>
            </a:r>
            <a:r>
              <a:rPr lang="zh-CN" altLang="en-US" sz="1600" dirty="0">
                <a:solidFill>
                  <a:srgbClr val="333333"/>
                </a:solidFill>
                <a:latin typeface="Verdana" panose="020B0604030504040204" pitchFamily="34" charset="0"/>
              </a:rPr>
              <a:t>和</a:t>
            </a:r>
            <a:r>
              <a:rPr lang="en-US" altLang="zh-CN" sz="1600" dirty="0" err="1">
                <a:solidFill>
                  <a:srgbClr val="333333"/>
                </a:solidFill>
                <a:latin typeface="Verdana" panose="020B0604030504040204" pitchFamily="34" charset="0"/>
              </a:rPr>
              <a:t>DataNode</a:t>
            </a:r>
            <a:r>
              <a:rPr lang="zh-CN" altLang="en-US" sz="1600" dirty="0">
                <a:solidFill>
                  <a:srgbClr val="333333"/>
                </a:solidFill>
                <a:latin typeface="Verdana" panose="020B0604030504040204" pitchFamily="34" charset="0"/>
              </a:rPr>
              <a:t>通过</a:t>
            </a:r>
            <a:r>
              <a:rPr lang="en-US" altLang="zh-CN" sz="1600" dirty="0" err="1">
                <a:solidFill>
                  <a:srgbClr val="333333"/>
                </a:solidFill>
                <a:latin typeface="Verdana" panose="020B0604030504040204" pitchFamily="34" charset="0"/>
              </a:rPr>
              <a:t>HeartBeat</a:t>
            </a:r>
            <a:r>
              <a:rPr lang="zh-CN" altLang="en-US" sz="1600" dirty="0">
                <a:solidFill>
                  <a:srgbClr val="333333"/>
                </a:solidFill>
                <a:latin typeface="Verdana" panose="020B0604030504040204" pitchFamily="34" charset="0"/>
              </a:rPr>
              <a:t>进行保存通信，确定</a:t>
            </a:r>
            <a:r>
              <a:rPr lang="en-US" altLang="zh-CN" sz="1600" dirty="0" err="1">
                <a:solidFill>
                  <a:srgbClr val="333333"/>
                </a:solidFill>
                <a:latin typeface="Verdana" panose="020B0604030504040204" pitchFamily="34" charset="0"/>
              </a:rPr>
              <a:t>DataNode</a:t>
            </a:r>
            <a:r>
              <a:rPr lang="zh-CN" altLang="en-US" sz="1600" dirty="0">
                <a:solidFill>
                  <a:srgbClr val="333333"/>
                </a:solidFill>
                <a:latin typeface="Verdana" panose="020B0604030504040204" pitchFamily="34" charset="0"/>
              </a:rPr>
              <a:t>活着。如果发现</a:t>
            </a:r>
            <a:r>
              <a:rPr lang="en-US" altLang="zh-CN" sz="1600" dirty="0" err="1">
                <a:solidFill>
                  <a:srgbClr val="333333"/>
                </a:solidFill>
                <a:latin typeface="Verdana" panose="020B0604030504040204" pitchFamily="34" charset="0"/>
              </a:rPr>
              <a:t>DataNode</a:t>
            </a:r>
            <a:r>
              <a:rPr lang="zh-CN" altLang="en-US" sz="1600" dirty="0">
                <a:solidFill>
                  <a:srgbClr val="333333"/>
                </a:solidFill>
                <a:latin typeface="Verdana" panose="020B0604030504040204" pitchFamily="34" charset="0"/>
              </a:rPr>
              <a:t>死掉了，就将死掉的</a:t>
            </a:r>
            <a:r>
              <a:rPr lang="en-US" altLang="zh-CN" sz="1600" dirty="0" err="1">
                <a:solidFill>
                  <a:srgbClr val="333333"/>
                </a:solidFill>
                <a:latin typeface="Verdana" panose="020B0604030504040204" pitchFamily="34" charset="0"/>
              </a:rPr>
              <a:t>DataNode</a:t>
            </a:r>
            <a:r>
              <a:rPr lang="zh-CN" altLang="en-US" sz="1600" dirty="0">
                <a:solidFill>
                  <a:srgbClr val="333333"/>
                </a:solidFill>
                <a:latin typeface="Verdana" panose="020B0604030504040204" pitchFamily="34" charset="0"/>
              </a:rPr>
              <a:t>上的数据，放到其他节点去。读取时，要读其他节点去</a:t>
            </a:r>
          </a:p>
          <a:p>
            <a:pPr marL="742950" lvl="1" indent="-285750">
              <a:buFont typeface="+mj-lt"/>
              <a:buAutoNum type="arabicPeriod"/>
            </a:pPr>
            <a:r>
              <a:rPr lang="zh-CN" altLang="en-US" sz="1600" dirty="0">
                <a:solidFill>
                  <a:srgbClr val="333333"/>
                </a:solidFill>
                <a:latin typeface="Verdana" panose="020B0604030504040204" pitchFamily="34" charset="0"/>
              </a:rPr>
              <a:t>挂掉一个节点，没关系，还有其他节点可以备份；甚至，挂掉某一个机架，也没关系；其他机架上，也有备份</a:t>
            </a:r>
            <a:endParaRPr lang="zh-CN" altLang="en-US" sz="1600" b="0" i="0" dirty="0">
              <a:solidFill>
                <a:srgbClr val="333333"/>
              </a:solidFill>
              <a:effectLst/>
              <a:latin typeface="Verdana" panose="020B0604030504040204" pitchFamily="34" charset="0"/>
            </a:endParaRPr>
          </a:p>
        </p:txBody>
      </p:sp>
    </p:spTree>
    <p:extLst>
      <p:ext uri="{BB962C8B-B14F-4D97-AF65-F5344CB8AC3E}">
        <p14:creationId xmlns:p14="http://schemas.microsoft.com/office/powerpoint/2010/main" val="91915443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HDFS</a:t>
            </a:r>
          </a:p>
        </p:txBody>
      </p:sp>
      <p:sp>
        <p:nvSpPr>
          <p:cNvPr id="6" name="矩形 5">
            <a:extLst>
              <a:ext uri="{FF2B5EF4-FFF2-40B4-BE49-F238E27FC236}">
                <a16:creationId xmlns:a16="http://schemas.microsoft.com/office/drawing/2014/main" id="{80F45C1E-9E5D-4488-AF2C-4431221ABFED}"/>
              </a:ext>
            </a:extLst>
          </p:cNvPr>
          <p:cNvSpPr/>
          <p:nvPr/>
        </p:nvSpPr>
        <p:spPr>
          <a:xfrm>
            <a:off x="407368" y="1405500"/>
            <a:ext cx="11377263" cy="369332"/>
          </a:xfrm>
          <a:prstGeom prst="rect">
            <a:avLst/>
          </a:prstGeom>
        </p:spPr>
        <p:txBody>
          <a:bodyPr wrap="square">
            <a:spAutoFit/>
          </a:bodyPr>
          <a:lstStyle/>
          <a:p>
            <a:pPr fontAlgn="ctr"/>
            <a:r>
              <a:rPr lang="en-US" altLang="zh-CN" b="1" dirty="0"/>
              <a:t>HDFS</a:t>
            </a:r>
            <a:r>
              <a:rPr lang="zh-CN" altLang="en-US" b="1" dirty="0"/>
              <a:t>概念：</a:t>
            </a:r>
            <a:endParaRPr lang="en-US" altLang="zh-CN" b="1" dirty="0"/>
          </a:p>
        </p:txBody>
      </p:sp>
      <p:sp>
        <p:nvSpPr>
          <p:cNvPr id="2" name="矩形 1">
            <a:extLst>
              <a:ext uri="{FF2B5EF4-FFF2-40B4-BE49-F238E27FC236}">
                <a16:creationId xmlns:a16="http://schemas.microsoft.com/office/drawing/2014/main" id="{65F95F3F-5C42-462E-8B02-79474A97D41B}"/>
              </a:ext>
            </a:extLst>
          </p:cNvPr>
          <p:cNvSpPr/>
          <p:nvPr/>
        </p:nvSpPr>
        <p:spPr>
          <a:xfrm>
            <a:off x="407367" y="1916832"/>
            <a:ext cx="11233249" cy="5078313"/>
          </a:xfrm>
          <a:prstGeom prst="rect">
            <a:avLst/>
          </a:prstGeom>
        </p:spPr>
        <p:txBody>
          <a:bodyPr wrap="square">
            <a:spAutoFit/>
          </a:bodyPr>
          <a:lstStyle/>
          <a:p>
            <a:r>
              <a:rPr lang="en-US" altLang="zh-CN" b="1" dirty="0">
                <a:solidFill>
                  <a:srgbClr val="FF0000"/>
                </a:solidFill>
              </a:rPr>
              <a:t>HDFS</a:t>
            </a:r>
            <a:r>
              <a:rPr lang="zh-CN" altLang="en-US" b="1" dirty="0">
                <a:solidFill>
                  <a:srgbClr val="FF0000"/>
                </a:solidFill>
              </a:rPr>
              <a:t>读文件：</a:t>
            </a:r>
            <a:endParaRPr lang="en-US" altLang="zh-CN" b="1" dirty="0">
              <a:solidFill>
                <a:srgbClr val="FF0000"/>
              </a:solidFill>
            </a:endParaRPr>
          </a:p>
          <a:p>
            <a:endParaRPr lang="en-US" altLang="zh-CN" b="1" dirty="0">
              <a:solidFill>
                <a:srgbClr val="FF0000"/>
              </a:solidFill>
            </a:endParaRPr>
          </a:p>
          <a:p>
            <a:endParaRPr lang="en-US" altLang="zh-CN" b="1" dirty="0">
              <a:solidFill>
                <a:srgbClr val="FF0000"/>
              </a:solidFill>
            </a:endParaRPr>
          </a:p>
          <a:p>
            <a:endParaRPr lang="en-US" altLang="zh-CN" b="1" dirty="0">
              <a:solidFill>
                <a:srgbClr val="FF0000"/>
              </a:solidFill>
            </a:endParaRPr>
          </a:p>
          <a:p>
            <a:endParaRPr lang="en-US" altLang="zh-CN" b="1" dirty="0">
              <a:solidFill>
                <a:srgbClr val="FF0000"/>
              </a:solidFill>
            </a:endParaRPr>
          </a:p>
          <a:p>
            <a:endParaRPr lang="en-US" altLang="zh-CN" b="1" dirty="0">
              <a:solidFill>
                <a:srgbClr val="FF0000"/>
              </a:solidFill>
            </a:endParaRPr>
          </a:p>
          <a:p>
            <a:endParaRPr lang="en-US" altLang="zh-CN" b="1" dirty="0">
              <a:solidFill>
                <a:srgbClr val="FF0000"/>
              </a:solidFill>
            </a:endParaRPr>
          </a:p>
          <a:p>
            <a:pPr marL="342900" indent="-342900">
              <a:buFont typeface="+mj-lt"/>
              <a:buAutoNum type="arabicPeriod"/>
            </a:pPr>
            <a:r>
              <a:rPr lang="zh-CN" altLang="en-US" dirty="0"/>
              <a:t>客户端通过调用</a:t>
            </a:r>
            <a:r>
              <a:rPr lang="en-US" altLang="zh-CN" dirty="0" err="1"/>
              <a:t>FileSystem</a:t>
            </a:r>
            <a:r>
              <a:rPr lang="zh-CN" altLang="en-US" dirty="0"/>
              <a:t>对象的</a:t>
            </a:r>
            <a:r>
              <a:rPr lang="en-US" altLang="zh-CN" dirty="0"/>
              <a:t>open()</a:t>
            </a:r>
            <a:r>
              <a:rPr lang="zh-CN" altLang="en-US" dirty="0"/>
              <a:t>方法来打开希望读取的文件，对于</a:t>
            </a:r>
            <a:r>
              <a:rPr lang="en-US" altLang="zh-CN" dirty="0"/>
              <a:t>HDFS</a:t>
            </a:r>
            <a:r>
              <a:rPr lang="zh-CN" altLang="en-US" dirty="0"/>
              <a:t>来说，这个对象时分布文件系统的一个实例；</a:t>
            </a:r>
          </a:p>
          <a:p>
            <a:pPr marL="342900" indent="-342900">
              <a:buFont typeface="+mj-lt"/>
              <a:buAutoNum type="arabicPeriod"/>
            </a:pPr>
            <a:r>
              <a:rPr lang="en-US" altLang="zh-CN" dirty="0" err="1"/>
              <a:t>DistributedFileSystem</a:t>
            </a:r>
            <a:r>
              <a:rPr lang="zh-CN" altLang="en-US" dirty="0"/>
              <a:t>通过使用</a:t>
            </a:r>
            <a:r>
              <a:rPr lang="en-US" altLang="zh-CN" dirty="0"/>
              <a:t>RPC</a:t>
            </a:r>
            <a:r>
              <a:rPr lang="zh-CN" altLang="en-US" dirty="0"/>
              <a:t>来调用</a:t>
            </a:r>
            <a:r>
              <a:rPr lang="en-US" altLang="zh-CN" dirty="0" err="1"/>
              <a:t>NameNode</a:t>
            </a:r>
            <a:r>
              <a:rPr lang="zh-CN" altLang="en-US" dirty="0"/>
              <a:t>以确定文件起始块的位置，同一</a:t>
            </a:r>
            <a:r>
              <a:rPr lang="en-US" altLang="zh-CN" dirty="0"/>
              <a:t>Block</a:t>
            </a:r>
            <a:r>
              <a:rPr lang="zh-CN" altLang="en-US" dirty="0"/>
              <a:t>按照重复数会返回多个位置，这些位置按照</a:t>
            </a:r>
            <a:r>
              <a:rPr lang="en-US" altLang="zh-CN" dirty="0"/>
              <a:t>Hadoop</a:t>
            </a:r>
            <a:r>
              <a:rPr lang="zh-CN" altLang="en-US" dirty="0"/>
              <a:t>集群拓扑结构排序，距离客户端近的排在前面 </a:t>
            </a:r>
            <a:r>
              <a:rPr lang="en-US" altLang="zh-CN" dirty="0"/>
              <a:t>(</a:t>
            </a:r>
            <a:r>
              <a:rPr lang="zh-CN" altLang="en-US" i="1" dirty="0"/>
              <a:t>详见第三章</a:t>
            </a:r>
            <a:r>
              <a:rPr lang="zh-CN" altLang="en-US" dirty="0"/>
              <a:t>）</a:t>
            </a:r>
          </a:p>
          <a:p>
            <a:pPr marL="342900" indent="-342900">
              <a:buFont typeface="+mj-lt"/>
              <a:buAutoNum type="arabicPeriod"/>
            </a:pPr>
            <a:r>
              <a:rPr lang="zh-CN" altLang="en-US" dirty="0"/>
              <a:t>前两步会返回一个</a:t>
            </a:r>
            <a:r>
              <a:rPr lang="en-US" altLang="zh-CN" dirty="0" err="1"/>
              <a:t>FSDataInputStream</a:t>
            </a:r>
            <a:r>
              <a:rPr lang="zh-CN" altLang="en-US" dirty="0"/>
              <a:t>对象，该对象会被封装成</a:t>
            </a:r>
            <a:r>
              <a:rPr lang="en-US" altLang="zh-CN" dirty="0" err="1"/>
              <a:t>DFSInputStream</a:t>
            </a:r>
            <a:r>
              <a:rPr lang="zh-CN" altLang="en-US" dirty="0"/>
              <a:t>对象，</a:t>
            </a:r>
            <a:r>
              <a:rPr lang="en-US" altLang="zh-CN" dirty="0" err="1"/>
              <a:t>DFSInputStream</a:t>
            </a:r>
            <a:r>
              <a:rPr lang="zh-CN" altLang="en-US" dirty="0"/>
              <a:t>可以方便的管理</a:t>
            </a:r>
            <a:r>
              <a:rPr lang="en-US" altLang="zh-CN" dirty="0" err="1"/>
              <a:t>datanode</a:t>
            </a:r>
            <a:r>
              <a:rPr lang="zh-CN" altLang="en-US" dirty="0"/>
              <a:t>和</a:t>
            </a:r>
            <a:r>
              <a:rPr lang="en-US" altLang="zh-CN" dirty="0" err="1"/>
              <a:t>namenode</a:t>
            </a:r>
            <a:r>
              <a:rPr lang="zh-CN" altLang="en-US" dirty="0"/>
              <a:t>数据流，客户端对这个输入流调用</a:t>
            </a:r>
            <a:r>
              <a:rPr lang="en-US" altLang="zh-CN" dirty="0"/>
              <a:t>read()</a:t>
            </a:r>
            <a:r>
              <a:rPr lang="zh-CN" altLang="en-US" dirty="0"/>
              <a:t>方法</a:t>
            </a:r>
          </a:p>
          <a:p>
            <a:pPr marL="342900" indent="-342900">
              <a:buFont typeface="+mj-lt"/>
              <a:buAutoNum type="arabicPeriod"/>
            </a:pPr>
            <a:r>
              <a:rPr lang="zh-CN" altLang="en-US" dirty="0"/>
              <a:t>存储着文件起始块的</a:t>
            </a:r>
            <a:r>
              <a:rPr lang="en-US" altLang="zh-CN" dirty="0" err="1"/>
              <a:t>DataNode</a:t>
            </a:r>
            <a:r>
              <a:rPr lang="zh-CN" altLang="en-US" dirty="0"/>
              <a:t>地址的</a:t>
            </a:r>
            <a:r>
              <a:rPr lang="en-US" altLang="zh-CN" dirty="0" err="1"/>
              <a:t>DFSInputStream</a:t>
            </a:r>
            <a:r>
              <a:rPr lang="zh-CN" altLang="en-US" dirty="0"/>
              <a:t>随即连接距离最近的</a:t>
            </a:r>
            <a:r>
              <a:rPr lang="en-US" altLang="zh-CN" dirty="0" err="1"/>
              <a:t>DataNode</a:t>
            </a:r>
            <a:r>
              <a:rPr lang="zh-CN" altLang="en-US" dirty="0"/>
              <a:t>，通过对数据流反复调用</a:t>
            </a:r>
            <a:r>
              <a:rPr lang="en-US" altLang="zh-CN" dirty="0"/>
              <a:t>read()</a:t>
            </a:r>
            <a:r>
              <a:rPr lang="zh-CN" altLang="en-US" dirty="0"/>
              <a:t>方法，将数据从</a:t>
            </a:r>
            <a:r>
              <a:rPr lang="en-US" altLang="zh-CN" dirty="0" err="1"/>
              <a:t>DataNode</a:t>
            </a:r>
            <a:r>
              <a:rPr lang="zh-CN" altLang="en-US" dirty="0"/>
              <a:t>传输到客户端</a:t>
            </a:r>
          </a:p>
          <a:p>
            <a:pPr marL="342900" indent="-342900">
              <a:buFont typeface="+mj-lt"/>
              <a:buAutoNum type="arabicPeriod"/>
            </a:pPr>
            <a:r>
              <a:rPr lang="zh-CN" altLang="en-US" dirty="0"/>
              <a:t>到达块的末端时，</a:t>
            </a:r>
            <a:r>
              <a:rPr lang="en-US" altLang="zh-CN" dirty="0" err="1"/>
              <a:t>DFSInputStream</a:t>
            </a:r>
            <a:r>
              <a:rPr lang="zh-CN" altLang="en-US" dirty="0"/>
              <a:t>会关闭与该</a:t>
            </a:r>
            <a:r>
              <a:rPr lang="en-US" altLang="zh-CN" dirty="0" err="1"/>
              <a:t>DataNode</a:t>
            </a:r>
            <a:r>
              <a:rPr lang="zh-CN" altLang="en-US" dirty="0"/>
              <a:t>的连接，然后寻找下一个块的最佳</a:t>
            </a:r>
            <a:r>
              <a:rPr lang="en-US" altLang="zh-CN" dirty="0" err="1"/>
              <a:t>DataNode</a:t>
            </a:r>
            <a:r>
              <a:rPr lang="zh-CN" altLang="en-US" dirty="0"/>
              <a:t>，这些操作对客户端来说是透明的，客户端的角度看来只是读一个持续不断的流</a:t>
            </a:r>
          </a:p>
          <a:p>
            <a:pPr marL="342900" indent="-342900">
              <a:buFont typeface="+mj-lt"/>
              <a:buAutoNum type="arabicPeriod"/>
            </a:pPr>
            <a:r>
              <a:rPr lang="zh-CN" altLang="en-US" dirty="0"/>
              <a:t>一旦客户端完成读取，就对</a:t>
            </a:r>
            <a:r>
              <a:rPr lang="en-US" altLang="zh-CN" dirty="0" err="1"/>
              <a:t>FSDataInputStream</a:t>
            </a:r>
            <a:r>
              <a:rPr lang="zh-CN" altLang="en-US" dirty="0"/>
              <a:t>调用</a:t>
            </a:r>
            <a:r>
              <a:rPr lang="en-US" altLang="zh-CN" dirty="0"/>
              <a:t>close()</a:t>
            </a:r>
            <a:r>
              <a:rPr lang="zh-CN" altLang="en-US" dirty="0"/>
              <a:t>方法关闭文件读取</a:t>
            </a:r>
          </a:p>
        </p:txBody>
      </p:sp>
      <p:pic>
        <p:nvPicPr>
          <p:cNvPr id="11266" name="Picture 2">
            <a:extLst>
              <a:ext uri="{FF2B5EF4-FFF2-40B4-BE49-F238E27FC236}">
                <a16:creationId xmlns:a16="http://schemas.microsoft.com/office/drawing/2014/main" id="{AC4CD522-2CDF-43F9-9A7A-44FD417D07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8983" y="25986"/>
            <a:ext cx="6257081" cy="3691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22028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HDFS</a:t>
            </a:r>
          </a:p>
        </p:txBody>
      </p:sp>
      <p:sp>
        <p:nvSpPr>
          <p:cNvPr id="6" name="矩形 5">
            <a:extLst>
              <a:ext uri="{FF2B5EF4-FFF2-40B4-BE49-F238E27FC236}">
                <a16:creationId xmlns:a16="http://schemas.microsoft.com/office/drawing/2014/main" id="{80F45C1E-9E5D-4488-AF2C-4431221ABFED}"/>
              </a:ext>
            </a:extLst>
          </p:cNvPr>
          <p:cNvSpPr/>
          <p:nvPr/>
        </p:nvSpPr>
        <p:spPr>
          <a:xfrm>
            <a:off x="407368" y="1405500"/>
            <a:ext cx="11377263" cy="369332"/>
          </a:xfrm>
          <a:prstGeom prst="rect">
            <a:avLst/>
          </a:prstGeom>
        </p:spPr>
        <p:txBody>
          <a:bodyPr wrap="square">
            <a:spAutoFit/>
          </a:bodyPr>
          <a:lstStyle/>
          <a:p>
            <a:pPr fontAlgn="ctr"/>
            <a:r>
              <a:rPr lang="en-US" altLang="zh-CN" b="1" dirty="0"/>
              <a:t>HDFS</a:t>
            </a:r>
            <a:r>
              <a:rPr lang="zh-CN" altLang="en-US" b="1" dirty="0"/>
              <a:t>概念：</a:t>
            </a:r>
            <a:endParaRPr lang="en-US" altLang="zh-CN" b="1" dirty="0"/>
          </a:p>
        </p:txBody>
      </p:sp>
      <p:sp>
        <p:nvSpPr>
          <p:cNvPr id="2" name="矩形 1">
            <a:extLst>
              <a:ext uri="{FF2B5EF4-FFF2-40B4-BE49-F238E27FC236}">
                <a16:creationId xmlns:a16="http://schemas.microsoft.com/office/drawing/2014/main" id="{65F95F3F-5C42-462E-8B02-79474A97D41B}"/>
              </a:ext>
            </a:extLst>
          </p:cNvPr>
          <p:cNvSpPr/>
          <p:nvPr/>
        </p:nvSpPr>
        <p:spPr>
          <a:xfrm>
            <a:off x="407367" y="1916832"/>
            <a:ext cx="11233249" cy="646331"/>
          </a:xfrm>
          <a:prstGeom prst="rect">
            <a:avLst/>
          </a:prstGeom>
        </p:spPr>
        <p:txBody>
          <a:bodyPr wrap="square">
            <a:spAutoFit/>
          </a:bodyPr>
          <a:lstStyle/>
          <a:p>
            <a:r>
              <a:rPr lang="en-US" altLang="zh-CN" b="1" dirty="0">
                <a:solidFill>
                  <a:srgbClr val="FF0000"/>
                </a:solidFill>
              </a:rPr>
              <a:t>block</a:t>
            </a:r>
            <a:r>
              <a:rPr lang="zh-CN" altLang="en-US" b="1" dirty="0">
                <a:solidFill>
                  <a:srgbClr val="FF0000"/>
                </a:solidFill>
              </a:rPr>
              <a:t>持续化结构：</a:t>
            </a:r>
            <a:endParaRPr lang="en-US" altLang="zh-CN" b="1" dirty="0">
              <a:solidFill>
                <a:srgbClr val="FF0000"/>
              </a:solidFill>
            </a:endParaRPr>
          </a:p>
          <a:p>
            <a:endParaRPr lang="en-US" altLang="zh-CN" b="1" dirty="0">
              <a:solidFill>
                <a:srgbClr val="FF0000"/>
              </a:solidFill>
            </a:endParaRPr>
          </a:p>
        </p:txBody>
      </p:sp>
      <p:pic>
        <p:nvPicPr>
          <p:cNvPr id="12290" name="Picture 2">
            <a:extLst>
              <a:ext uri="{FF2B5EF4-FFF2-40B4-BE49-F238E27FC236}">
                <a16:creationId xmlns:a16="http://schemas.microsoft.com/office/drawing/2014/main" id="{08D514A0-44FC-4FC0-9521-572CC2638B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0589" y="283294"/>
            <a:ext cx="7860273" cy="4225821"/>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B89329B6-5254-4295-A7E8-A38F5F4A7D4F}"/>
              </a:ext>
            </a:extLst>
          </p:cNvPr>
          <p:cNvSpPr/>
          <p:nvPr/>
        </p:nvSpPr>
        <p:spPr>
          <a:xfrm>
            <a:off x="568908" y="5349115"/>
            <a:ext cx="11071708" cy="1200329"/>
          </a:xfrm>
          <a:prstGeom prst="rect">
            <a:avLst/>
          </a:prstGeom>
        </p:spPr>
        <p:txBody>
          <a:bodyPr wrap="square">
            <a:spAutoFit/>
          </a:bodyPr>
          <a:lstStyle/>
          <a:p>
            <a:pPr marL="342900" indent="-342900">
              <a:buFont typeface="+mj-lt"/>
              <a:buAutoNum type="arabicPeriod"/>
            </a:pPr>
            <a:r>
              <a:rPr lang="en-US" altLang="zh-CN" dirty="0" err="1">
                <a:solidFill>
                  <a:srgbClr val="333333"/>
                </a:solidFill>
                <a:latin typeface="Verdana" panose="020B0604030504040204" pitchFamily="34" charset="0"/>
              </a:rPr>
              <a:t>DataNode</a:t>
            </a:r>
            <a:r>
              <a:rPr lang="zh-CN" altLang="en-US" dirty="0">
                <a:solidFill>
                  <a:srgbClr val="333333"/>
                </a:solidFill>
                <a:latin typeface="Verdana" panose="020B0604030504040204" pitchFamily="34" charset="0"/>
              </a:rPr>
              <a:t>节点上一个</a:t>
            </a:r>
            <a:r>
              <a:rPr lang="en-US" altLang="zh-CN" dirty="0">
                <a:solidFill>
                  <a:srgbClr val="333333"/>
                </a:solidFill>
                <a:latin typeface="Verdana" panose="020B0604030504040204" pitchFamily="34" charset="0"/>
              </a:rPr>
              <a:t>Block</a:t>
            </a:r>
            <a:r>
              <a:rPr lang="zh-CN" altLang="en-US" dirty="0">
                <a:solidFill>
                  <a:srgbClr val="333333"/>
                </a:solidFill>
                <a:latin typeface="Verdana" panose="020B0604030504040204" pitchFamily="34" charset="0"/>
              </a:rPr>
              <a:t>持久化到磁盘上的物理存储结构，如上图所示：</a:t>
            </a:r>
            <a:endParaRPr lang="en-US" altLang="zh-CN" dirty="0">
              <a:solidFill>
                <a:srgbClr val="333333"/>
              </a:solidFill>
              <a:latin typeface="Verdana" panose="020B0604030504040204" pitchFamily="34" charset="0"/>
            </a:endParaRPr>
          </a:p>
          <a:p>
            <a:pPr marL="342900" indent="-342900">
              <a:buFont typeface="+mj-lt"/>
              <a:buAutoNum type="arabicPeriod"/>
            </a:pPr>
            <a:r>
              <a:rPr lang="zh-CN" altLang="en-US" dirty="0"/>
              <a:t>每个</a:t>
            </a:r>
            <a:r>
              <a:rPr lang="en-US" altLang="zh-CN" dirty="0"/>
              <a:t>Block</a:t>
            </a:r>
            <a:r>
              <a:rPr lang="zh-CN" altLang="en-US" dirty="0"/>
              <a:t>文件（如上图中</a:t>
            </a:r>
            <a:r>
              <a:rPr lang="en-US" altLang="zh-CN" dirty="0"/>
              <a:t>blk_1084013198</a:t>
            </a:r>
            <a:r>
              <a:rPr lang="zh-CN" altLang="en-US" dirty="0"/>
              <a:t>文件）都对应一个</a:t>
            </a:r>
            <a:r>
              <a:rPr lang="en-US" altLang="zh-CN" dirty="0"/>
              <a:t>meta</a:t>
            </a:r>
            <a:r>
              <a:rPr lang="zh-CN" altLang="en-US" dirty="0"/>
              <a:t>文件（如上图中</a:t>
            </a:r>
            <a:r>
              <a:rPr lang="en-US" altLang="zh-CN" dirty="0"/>
              <a:t>blk_1084013198_10273532.meta</a:t>
            </a:r>
            <a:r>
              <a:rPr lang="zh-CN" altLang="en-US" dirty="0"/>
              <a:t>文件），</a:t>
            </a:r>
            <a:r>
              <a:rPr lang="en-US" altLang="zh-CN" dirty="0"/>
              <a:t>Block</a:t>
            </a:r>
            <a:r>
              <a:rPr lang="zh-CN" altLang="en-US" dirty="0"/>
              <a:t>文件是一个一个</a:t>
            </a:r>
            <a:r>
              <a:rPr lang="en-US" altLang="zh-CN" dirty="0"/>
              <a:t>Chunk</a:t>
            </a:r>
            <a:r>
              <a:rPr lang="zh-CN" altLang="en-US" dirty="0"/>
              <a:t>的二进制数据（每个</a:t>
            </a:r>
            <a:r>
              <a:rPr lang="en-US" altLang="zh-CN" dirty="0"/>
              <a:t>Chunk</a:t>
            </a:r>
            <a:r>
              <a:rPr lang="zh-CN" altLang="en-US" dirty="0"/>
              <a:t>的大小是</a:t>
            </a:r>
            <a:r>
              <a:rPr lang="en-US" altLang="zh-CN" dirty="0"/>
              <a:t>512</a:t>
            </a:r>
            <a:r>
              <a:rPr lang="zh-CN" altLang="en-US" dirty="0"/>
              <a:t>字节），而</a:t>
            </a:r>
            <a:r>
              <a:rPr lang="en-US" altLang="zh-CN" dirty="0"/>
              <a:t>meta</a:t>
            </a:r>
            <a:r>
              <a:rPr lang="zh-CN" altLang="en-US" dirty="0"/>
              <a:t>文件是与每一个</a:t>
            </a:r>
            <a:r>
              <a:rPr lang="en-US" altLang="zh-CN" dirty="0"/>
              <a:t>Chunk</a:t>
            </a:r>
            <a:r>
              <a:rPr lang="zh-CN" altLang="en-US" dirty="0"/>
              <a:t>对应的</a:t>
            </a:r>
            <a:r>
              <a:rPr lang="en-US" altLang="zh-CN" dirty="0"/>
              <a:t>Checksum</a:t>
            </a:r>
            <a:r>
              <a:rPr lang="zh-CN" altLang="en-US" dirty="0"/>
              <a:t>数据，是序列化形式存储</a:t>
            </a:r>
          </a:p>
        </p:txBody>
      </p:sp>
    </p:spTree>
    <p:extLst>
      <p:ext uri="{BB962C8B-B14F-4D97-AF65-F5344CB8AC3E}">
        <p14:creationId xmlns:p14="http://schemas.microsoft.com/office/powerpoint/2010/main" val="202773503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0" y="5517232"/>
            <a:ext cx="12192000" cy="1462500"/>
          </a:xfrm>
          <a:prstGeom prst="rect">
            <a:avLst/>
          </a:prstGeom>
        </p:spPr>
      </p:pic>
      <p:sp>
        <p:nvSpPr>
          <p:cNvPr id="3" name="文本框 2"/>
          <p:cNvSpPr txBox="1"/>
          <p:nvPr/>
        </p:nvSpPr>
        <p:spPr>
          <a:xfrm>
            <a:off x="3935760" y="1988840"/>
            <a:ext cx="4536504" cy="769441"/>
          </a:xfrm>
          <a:prstGeom prst="rect">
            <a:avLst/>
          </a:prstGeom>
          <a:noFill/>
        </p:spPr>
        <p:txBody>
          <a:bodyPr wrap="square" rtlCol="0">
            <a:spAutoFit/>
          </a:bodyPr>
          <a:lstStyle/>
          <a:p>
            <a:pPr algn="ctr"/>
            <a:r>
              <a:rPr lang="zh-CN" altLang="en-US" sz="4400" dirty="0">
                <a:latin typeface="迷你简幼线" panose="03000509000000000000" pitchFamily="65" charset="-122"/>
                <a:ea typeface="迷你简幼线" panose="03000509000000000000" pitchFamily="65" charset="-122"/>
              </a:rPr>
              <a:t>感谢聆听</a:t>
            </a:r>
          </a:p>
        </p:txBody>
      </p:sp>
      <p:sp>
        <p:nvSpPr>
          <p:cNvPr id="4" name="矩形 3"/>
          <p:cNvSpPr/>
          <p:nvPr/>
        </p:nvSpPr>
        <p:spPr>
          <a:xfrm>
            <a:off x="4829832" y="2731714"/>
            <a:ext cx="2985113" cy="523220"/>
          </a:xfrm>
          <a:prstGeom prst="rect">
            <a:avLst/>
          </a:prstGeom>
        </p:spPr>
        <p:txBody>
          <a:bodyPr wrap="none">
            <a:spAutoFit/>
          </a:bodyPr>
          <a:lstStyle/>
          <a:p>
            <a:r>
              <a:rPr lang="en-US" altLang="zh-CN" sz="2800" dirty="0">
                <a:latin typeface="Agency FB" panose="020B0503020202020204" pitchFamily="34" charset="0"/>
              </a:rPr>
              <a:t>Thanks for your listening</a:t>
            </a:r>
            <a:endParaRPr lang="zh-CN" altLang="en-US" sz="2800" dirty="0">
              <a:latin typeface="Agency FB" panose="020B0503020202020204" pitchFamily="34" charset="0"/>
            </a:endParaRPr>
          </a:p>
        </p:txBody>
      </p:sp>
      <p:sp>
        <p:nvSpPr>
          <p:cNvPr id="5" name="文本框 4"/>
          <p:cNvSpPr txBox="1"/>
          <p:nvPr/>
        </p:nvSpPr>
        <p:spPr>
          <a:xfrm>
            <a:off x="4067113" y="3647419"/>
            <a:ext cx="4510550" cy="307777"/>
          </a:xfrm>
          <a:prstGeom prst="rect">
            <a:avLst/>
          </a:prstGeom>
          <a:noFill/>
        </p:spPr>
        <p:txBody>
          <a:bodyPr wrap="square" rtlCol="0">
            <a:spAutoFit/>
          </a:bodyPr>
          <a:lstStyle/>
          <a:p>
            <a:r>
              <a:rPr lang="en-US" altLang="zh-CN" sz="1400" dirty="0">
                <a:latin typeface="BankGothic Lt BT" panose="020B0607020203060204" pitchFamily="34" charset="0"/>
              </a:rPr>
              <a:t>Prof. </a:t>
            </a:r>
            <a:r>
              <a:rPr lang="zh-CN" altLang="en-US" sz="1400" dirty="0">
                <a:latin typeface="BankGothic Lt BT" panose="020B0607020203060204" pitchFamily="34" charset="0"/>
              </a:rPr>
              <a:t>：</a:t>
            </a:r>
            <a:r>
              <a:rPr lang="en-US" altLang="zh-CN" sz="1400" dirty="0">
                <a:latin typeface="BankGothic Lt BT" panose="020B0607020203060204" pitchFamily="34" charset="0"/>
              </a:rPr>
              <a:t>leon              time  :  2020.09</a:t>
            </a:r>
          </a:p>
        </p:txBody>
      </p:sp>
      <p:cxnSp>
        <p:nvCxnSpPr>
          <p:cNvPr id="6" name="直接连接符 5"/>
          <p:cNvCxnSpPr/>
          <p:nvPr/>
        </p:nvCxnSpPr>
        <p:spPr>
          <a:xfrm>
            <a:off x="4593079" y="2712115"/>
            <a:ext cx="32218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758174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up)">
                                      <p:cBhvr>
                                        <p:cTn id="13" dur="500"/>
                                        <p:tgtEl>
                                          <p:spTgt spid="3"/>
                                        </p:tgtEl>
                                      </p:cBhvr>
                                    </p:animEffect>
                                  </p:childTnLst>
                                </p:cTn>
                              </p:par>
                            </p:childTnLst>
                          </p:cTn>
                        </p:par>
                        <p:par>
                          <p:cTn id="14" fill="hold">
                            <p:stCondLst>
                              <p:cond delay="1150"/>
                            </p:stCondLst>
                            <p:childTnLst>
                              <p:par>
                                <p:cTn id="15" presetID="2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1650"/>
                            </p:stCondLst>
                            <p:childTnLst>
                              <p:par>
                                <p:cTn id="19" presetID="1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p:tgtEl>
                                          <p:spTgt spid="4"/>
                                        </p:tgtEl>
                                        <p:attrNameLst>
                                          <p:attrName>ppt_y</p:attrName>
                                        </p:attrNameLst>
                                      </p:cBhvr>
                                      <p:tavLst>
                                        <p:tav tm="0">
                                          <p:val>
                                            <p:strVal val="#ppt_y+#ppt_h*1.125000"/>
                                          </p:val>
                                        </p:tav>
                                        <p:tav tm="100000">
                                          <p:val>
                                            <p:strVal val="#ppt_y"/>
                                          </p:val>
                                        </p:tav>
                                      </p:tavLst>
                                    </p:anim>
                                    <p:animEffect transition="in" filter="wipe(up)">
                                      <p:cBhvr>
                                        <p:cTn id="22" dur="500"/>
                                        <p:tgtEl>
                                          <p:spTgt spid="4"/>
                                        </p:tgtEl>
                                      </p:cBhvr>
                                    </p:animEffect>
                                  </p:childTnLst>
                                </p:cTn>
                              </p:par>
                            </p:childTnLst>
                          </p:cTn>
                        </p:par>
                        <p:par>
                          <p:cTn id="23" fill="hold">
                            <p:stCondLst>
                              <p:cond delay="2150"/>
                            </p:stCondLst>
                            <p:childTnLst>
                              <p:par>
                                <p:cTn id="24" presetID="22" presetClass="entr" presetSubtype="8"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2902604" y="116631"/>
            <a:ext cx="6624736" cy="6614789"/>
          </a:xfrm>
          <a:prstGeom prst="rect">
            <a:avLst/>
          </a:prstGeom>
        </p:spPr>
      </p:pic>
      <p:sp>
        <p:nvSpPr>
          <p:cNvPr id="3" name="椭圆 2"/>
          <p:cNvSpPr/>
          <p:nvPr/>
        </p:nvSpPr>
        <p:spPr>
          <a:xfrm>
            <a:off x="2902604" y="89887"/>
            <a:ext cx="6619762" cy="66197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202121" y="40199"/>
            <a:ext cx="72008" cy="720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5375920" y="2852936"/>
            <a:ext cx="1800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239365" y="183666"/>
            <a:ext cx="0" cy="5040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375920" y="1525073"/>
            <a:ext cx="1800200" cy="1323439"/>
          </a:xfrm>
          <a:prstGeom prst="rect">
            <a:avLst/>
          </a:prstGeom>
          <a:noFill/>
        </p:spPr>
        <p:txBody>
          <a:bodyPr wrap="square" rtlCol="0">
            <a:spAutoFit/>
          </a:bodyPr>
          <a:lstStyle/>
          <a:p>
            <a:pPr algn="ctr"/>
            <a:r>
              <a:rPr lang="en-US" altLang="zh-CN" sz="8000" dirty="0">
                <a:solidFill>
                  <a:schemeClr val="bg1"/>
                </a:solidFill>
                <a:latin typeface="Agency FB" panose="020B0503020202020204" pitchFamily="34" charset="0"/>
              </a:rPr>
              <a:t>01</a:t>
            </a:r>
            <a:endParaRPr lang="zh-CN" altLang="en-US" sz="8000" dirty="0">
              <a:solidFill>
                <a:schemeClr val="bg1"/>
              </a:solidFill>
              <a:latin typeface="Agency FB" panose="020B0503020202020204" pitchFamily="34" charset="0"/>
            </a:endParaRPr>
          </a:p>
        </p:txBody>
      </p:sp>
      <p:sp>
        <p:nvSpPr>
          <p:cNvPr id="16" name="文本框 15"/>
          <p:cNvSpPr txBox="1"/>
          <p:nvPr/>
        </p:nvSpPr>
        <p:spPr>
          <a:xfrm>
            <a:off x="4439816" y="3024247"/>
            <a:ext cx="3672408" cy="523220"/>
          </a:xfrm>
          <a:prstGeom prst="rect">
            <a:avLst/>
          </a:prstGeom>
          <a:noFill/>
        </p:spPr>
        <p:txBody>
          <a:bodyPr wrap="square" rtlCol="0">
            <a:spAutoFit/>
          </a:bodyPr>
          <a:lstStyle/>
          <a:p>
            <a:pPr algn="ctr"/>
            <a:r>
              <a:rPr lang="en-US" altLang="zh-CN" sz="2800" dirty="0">
                <a:solidFill>
                  <a:schemeClr val="bg1"/>
                </a:solidFill>
                <a:latin typeface="Agency FB" panose="020B0503020202020204" pitchFamily="34" charset="0"/>
              </a:rPr>
              <a:t>HDFS</a:t>
            </a:r>
            <a:endParaRPr lang="zh-CN" altLang="en-US" sz="2800"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397773003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5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1" presetClass="path" presetSubtype="0" accel="50000" decel="50000" fill="hold" grpId="0" nodeType="withEffect">
                                  <p:stCondLst>
                                    <p:cond delay="50"/>
                                  </p:stCondLst>
                                  <p:childTnLst>
                                    <p:animMotion origin="layout" path="M 1.45833E-6 -1.11111E-6 C 0.15 -1.11111E-6 0.27174 0.21574 0.27174 0.48264 C 0.27174 0.74884 0.15 0.96528 1.45833E-6 0.96528 C -0.15 0.96528 -0.27123 0.74884 -0.27123 0.48264 C -0.27123 0.21574 -0.15 -1.11111E-6 1.45833E-6 -1.11111E-6 Z " pathEditMode="relative" rAng="0" ptsTypes="AAAAA">
                                      <p:cBhvr>
                                        <p:cTn id="9" dur="1000" fill="hold"/>
                                        <p:tgtEl>
                                          <p:spTgt spid="4"/>
                                        </p:tgtEl>
                                        <p:attrNameLst>
                                          <p:attrName>ppt_x</p:attrName>
                                          <p:attrName>ppt_y</p:attrName>
                                        </p:attrNameLst>
                                      </p:cBhvr>
                                      <p:rCtr x="26" y="48264"/>
                                    </p:animMotion>
                                  </p:childTnLst>
                                </p:cTn>
                              </p:par>
                              <p:par>
                                <p:cTn id="10" presetID="21" presetClass="exit" presetSubtype="1" fill="hold" grpId="1" nodeType="withEffect">
                                  <p:stCondLst>
                                    <p:cond delay="1000"/>
                                  </p:stCondLst>
                                  <p:childTnLst>
                                    <p:animEffect transition="out" filter="wheel(1)">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6" presetClass="entr" presetSubtype="16" fill="hold" nodeType="withEffect">
                                  <p:stCondLst>
                                    <p:cond delay="100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1500"/>
                                        <p:tgtEl>
                                          <p:spTgt spid="14"/>
                                        </p:tgtEl>
                                      </p:cBhvr>
                                    </p:animEffect>
                                  </p:childTnLst>
                                </p:cTn>
                              </p:par>
                            </p:childTnLst>
                          </p:cTn>
                        </p:par>
                        <p:par>
                          <p:cTn id="16" fill="hold">
                            <p:stCondLst>
                              <p:cond delay="2500"/>
                            </p:stCondLst>
                            <p:childTnLst>
                              <p:par>
                                <p:cTn id="17" presetID="1" presetClass="exit" presetSubtype="0" fill="hold" grpId="2" nodeType="after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2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150"/>
                                        <p:tgtEl>
                                          <p:spTgt spid="7"/>
                                        </p:tgtEl>
                                      </p:cBhvr>
                                    </p:animEffect>
                                  </p:childTnLst>
                                </p:cTn>
                              </p:par>
                            </p:childTnLst>
                          </p:cTn>
                        </p:par>
                        <p:par>
                          <p:cTn id="23" fill="hold">
                            <p:stCondLst>
                              <p:cond delay="2650"/>
                            </p:stCondLst>
                            <p:childTnLst>
                              <p:par>
                                <p:cTn id="24" presetID="42" presetClass="path" presetSubtype="0" accel="50000" fill="hold" nodeType="afterEffect">
                                  <p:stCondLst>
                                    <p:cond delay="0"/>
                                  </p:stCondLst>
                                  <p:childTnLst>
                                    <p:animMotion origin="layout" path="M 1.25E-6 4.07407E-6 L 1.25E-6 0.28958 " pathEditMode="relative" rAng="0" ptsTypes="AA">
                                      <p:cBhvr>
                                        <p:cTn id="25" dur="500" fill="hold"/>
                                        <p:tgtEl>
                                          <p:spTgt spid="7"/>
                                        </p:tgtEl>
                                        <p:attrNameLst>
                                          <p:attrName>ppt_x</p:attrName>
                                          <p:attrName>ppt_y</p:attrName>
                                        </p:attrNameLst>
                                      </p:cBhvr>
                                      <p:rCtr x="0" y="14468"/>
                                    </p:animMotion>
                                  </p:childTnLst>
                                </p:cTn>
                              </p:par>
                              <p:par>
                                <p:cTn id="26" presetID="22" presetClass="exit" presetSubtype="1" fill="hold" nodeType="withEffect">
                                  <p:stCondLst>
                                    <p:cond delay="250"/>
                                  </p:stCondLst>
                                  <p:childTnLst>
                                    <p:animEffect transition="out" filter="wipe(up)">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34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350"/>
                                        <p:tgtEl>
                                          <p:spTgt spid="5"/>
                                        </p:tgtEl>
                                      </p:cBhvr>
                                    </p:animEffect>
                                  </p:childTnLst>
                                </p:cTn>
                              </p:par>
                            </p:childTnLst>
                          </p:cTn>
                        </p:par>
                        <p:par>
                          <p:cTn id="33" fill="hold">
                            <p:stCondLst>
                              <p:cond delay="3750"/>
                            </p:stCondLst>
                            <p:childTnLst>
                              <p:par>
                                <p:cTn id="34" presetID="12" presetClass="entr" presetSubtype="4" fill="hold" grpId="0" nodeType="afterEffect">
                                  <p:stCondLst>
                                    <p:cond delay="0"/>
                                  </p:stCondLst>
                                  <p:iterate type="lt">
                                    <p:tmPct val="10000"/>
                                  </p:iterate>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childTnLst>
                          </p:cTn>
                        </p:par>
                        <p:par>
                          <p:cTn id="38" fill="hold">
                            <p:stCondLst>
                              <p:cond delay="4300"/>
                            </p:stCondLst>
                            <p:childTnLst>
                              <p:par>
                                <p:cTn id="39" presetID="12"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down)">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2" animBg="1"/>
      <p:bldP spid="15"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HDFS</a:t>
            </a:r>
          </a:p>
        </p:txBody>
      </p:sp>
      <p:sp>
        <p:nvSpPr>
          <p:cNvPr id="6" name="矩形 5">
            <a:extLst>
              <a:ext uri="{FF2B5EF4-FFF2-40B4-BE49-F238E27FC236}">
                <a16:creationId xmlns:a16="http://schemas.microsoft.com/office/drawing/2014/main" id="{80F45C1E-9E5D-4488-AF2C-4431221ABFED}"/>
              </a:ext>
            </a:extLst>
          </p:cNvPr>
          <p:cNvSpPr/>
          <p:nvPr/>
        </p:nvSpPr>
        <p:spPr>
          <a:xfrm>
            <a:off x="407368" y="1405500"/>
            <a:ext cx="11377263" cy="4801314"/>
          </a:xfrm>
          <a:prstGeom prst="rect">
            <a:avLst/>
          </a:prstGeom>
        </p:spPr>
        <p:txBody>
          <a:bodyPr wrap="square">
            <a:spAutoFit/>
          </a:bodyPr>
          <a:lstStyle/>
          <a:p>
            <a:pPr fontAlgn="ctr"/>
            <a:r>
              <a:rPr lang="zh-CN" altLang="en-US" b="1" dirty="0"/>
              <a:t>相关背景：</a:t>
            </a:r>
            <a:endParaRPr lang="en-US" altLang="zh-CN" b="1" dirty="0"/>
          </a:p>
          <a:p>
            <a:pPr fontAlgn="ctr"/>
            <a:endParaRPr lang="en-US" altLang="zh-CN" b="1" dirty="0"/>
          </a:p>
          <a:p>
            <a:r>
              <a:rPr lang="en-US" altLang="zh-CN" b="1" dirty="0"/>
              <a:t>Hadoop</a:t>
            </a:r>
            <a:r>
              <a:rPr lang="zh-CN" altLang="en-US" dirty="0"/>
              <a:t>：一个分布式系统基础架构，由</a:t>
            </a:r>
            <a:r>
              <a:rPr lang="en-US" altLang="zh-CN" dirty="0"/>
              <a:t>Apache</a:t>
            </a:r>
            <a:r>
              <a:rPr lang="zh-CN" altLang="en-US" dirty="0"/>
              <a:t>基金会开发。用户可以在不了解分布式底层细节的情况下，开发分布式程序。充分利用集群的威力高速运算和存储。</a:t>
            </a:r>
            <a:endParaRPr lang="en-US" altLang="zh-CN" dirty="0"/>
          </a:p>
          <a:p>
            <a:endParaRPr lang="zh-CN" altLang="en-US" dirty="0"/>
          </a:p>
          <a:p>
            <a:r>
              <a:rPr lang="en-US" altLang="zh-CN" b="1" dirty="0"/>
              <a:t>Distributed</a:t>
            </a:r>
            <a:r>
              <a:rPr lang="zh-CN" altLang="en-US" dirty="0"/>
              <a:t>：分布式计算是利用互联网上的计算机的 </a:t>
            </a:r>
            <a:r>
              <a:rPr lang="en-US" altLang="zh-CN" dirty="0"/>
              <a:t>CPU </a:t>
            </a:r>
            <a:r>
              <a:rPr lang="zh-CN" altLang="en-US" dirty="0"/>
              <a:t>的共同处理能力来解决大型计算问题的一种计算科学。</a:t>
            </a:r>
          </a:p>
          <a:p>
            <a:endParaRPr lang="en-US" altLang="zh-CN" b="1" dirty="0"/>
          </a:p>
          <a:p>
            <a:r>
              <a:rPr lang="en-US" altLang="zh-CN" b="1" dirty="0"/>
              <a:t>File system</a:t>
            </a:r>
            <a:r>
              <a:rPr lang="zh-CN" altLang="en-US" dirty="0"/>
              <a:t>：文件系统是操作系统用于明确磁盘或分区上的文件的方法和数据结构；即在磁盘上组织文件的方法。也指用于存储文件的磁盘或分区，或文件系统种类。</a:t>
            </a:r>
            <a:endParaRPr lang="en-US" altLang="zh-CN" dirty="0"/>
          </a:p>
          <a:p>
            <a:endParaRPr lang="en-US" altLang="zh-CN" dirty="0"/>
          </a:p>
          <a:p>
            <a:r>
              <a:rPr lang="en-US" altLang="zh-CN" dirty="0"/>
              <a:t>Hadoop</a:t>
            </a:r>
            <a:r>
              <a:rPr lang="zh-CN" altLang="en-US" dirty="0"/>
              <a:t>实现了一个分布式文件系统（</a:t>
            </a:r>
            <a:r>
              <a:rPr lang="en-US" altLang="zh-CN" dirty="0"/>
              <a:t>Hadoop Distributed File System</a:t>
            </a:r>
            <a:r>
              <a:rPr lang="zh-CN" altLang="en-US" dirty="0"/>
              <a:t>），简称</a:t>
            </a:r>
            <a:r>
              <a:rPr lang="en-US" altLang="zh-CN" dirty="0"/>
              <a:t>HDFS</a:t>
            </a:r>
            <a:r>
              <a:rPr lang="zh-CN" altLang="en-US" dirty="0"/>
              <a:t>。</a:t>
            </a:r>
            <a:endParaRPr lang="en-US" altLang="zh-CN" dirty="0"/>
          </a:p>
          <a:p>
            <a:endParaRPr lang="en-US" altLang="zh-CN" dirty="0"/>
          </a:p>
          <a:p>
            <a:r>
              <a:rPr lang="zh-CN" altLang="en-US" dirty="0"/>
              <a:t>对外部客户机而言，</a:t>
            </a:r>
            <a:r>
              <a:rPr lang="en-US" altLang="zh-CN" dirty="0"/>
              <a:t>HDFS </a:t>
            </a:r>
            <a:r>
              <a:rPr lang="zh-CN" altLang="en-US" dirty="0"/>
              <a:t>就像一个传统的分级文件系统。可以创建、删除、移动或重命名文件，等等。很多时候，我们就叫它</a:t>
            </a:r>
            <a:r>
              <a:rPr lang="en-US" altLang="zh-CN" dirty="0"/>
              <a:t>DFS</a:t>
            </a:r>
            <a:r>
              <a:rPr lang="zh-CN" altLang="en-US" dirty="0"/>
              <a:t>（</a:t>
            </a:r>
            <a:r>
              <a:rPr lang="en-US" altLang="zh-CN" dirty="0"/>
              <a:t>Distributed File System</a:t>
            </a:r>
            <a:r>
              <a:rPr lang="zh-CN" altLang="en-US" dirty="0"/>
              <a:t>）。</a:t>
            </a:r>
          </a:p>
          <a:p>
            <a:r>
              <a:rPr lang="en-US" altLang="zh-CN" dirty="0"/>
              <a:t>Hadoop </a:t>
            </a:r>
            <a:r>
              <a:rPr lang="zh-CN" altLang="en-US" dirty="0"/>
              <a:t>是一个以一种可靠、高效、可伸缩的方式进行处理的，能够对大量数据进行分布式处理的系统框架。</a:t>
            </a:r>
          </a:p>
          <a:p>
            <a:r>
              <a:rPr lang="en-US" altLang="zh-CN" dirty="0"/>
              <a:t>HDFS</a:t>
            </a:r>
            <a:r>
              <a:rPr lang="zh-CN" altLang="en-US" dirty="0"/>
              <a:t>是</a:t>
            </a:r>
            <a:r>
              <a:rPr lang="en-US" altLang="zh-CN" dirty="0"/>
              <a:t>Hadoop</a:t>
            </a:r>
            <a:r>
              <a:rPr lang="zh-CN" altLang="en-US" dirty="0"/>
              <a:t>兼容最好的标准级文件系统，因为</a:t>
            </a:r>
            <a:r>
              <a:rPr lang="en-US" altLang="zh-CN" dirty="0"/>
              <a:t>Hadoop</a:t>
            </a:r>
            <a:r>
              <a:rPr lang="zh-CN" altLang="en-US" dirty="0"/>
              <a:t>是一个综合性的文件系统抽象，所以</a:t>
            </a:r>
            <a:r>
              <a:rPr lang="en-US" altLang="zh-CN" dirty="0"/>
              <a:t>HDFS</a:t>
            </a:r>
            <a:r>
              <a:rPr lang="zh-CN" altLang="en-US" dirty="0"/>
              <a:t>不是</a:t>
            </a:r>
            <a:r>
              <a:rPr lang="en-US" altLang="zh-CN" dirty="0"/>
              <a:t>Hadoop</a:t>
            </a:r>
            <a:r>
              <a:rPr lang="zh-CN" altLang="en-US" dirty="0"/>
              <a:t>必需的。所以可以理解为</a:t>
            </a:r>
            <a:r>
              <a:rPr lang="en-US" altLang="zh-CN" dirty="0"/>
              <a:t>Hadoop</a:t>
            </a:r>
            <a:r>
              <a:rPr lang="zh-CN" altLang="en-US" dirty="0"/>
              <a:t>是一个框架，</a:t>
            </a:r>
            <a:r>
              <a:rPr lang="en-US" altLang="zh-CN" dirty="0"/>
              <a:t>HDFS</a:t>
            </a:r>
            <a:r>
              <a:rPr lang="zh-CN" altLang="en-US" dirty="0"/>
              <a:t>是</a:t>
            </a:r>
            <a:r>
              <a:rPr lang="en-US" altLang="zh-CN" dirty="0"/>
              <a:t>Hadoop</a:t>
            </a:r>
            <a:r>
              <a:rPr lang="zh-CN" altLang="en-US" dirty="0"/>
              <a:t>中的一个部件。</a:t>
            </a:r>
          </a:p>
        </p:txBody>
      </p:sp>
    </p:spTree>
    <p:extLst>
      <p:ext uri="{BB962C8B-B14F-4D97-AF65-F5344CB8AC3E}">
        <p14:creationId xmlns:p14="http://schemas.microsoft.com/office/powerpoint/2010/main" val="64386936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HDFS</a:t>
            </a:r>
          </a:p>
        </p:txBody>
      </p:sp>
      <p:sp>
        <p:nvSpPr>
          <p:cNvPr id="6" name="矩形 5">
            <a:extLst>
              <a:ext uri="{FF2B5EF4-FFF2-40B4-BE49-F238E27FC236}">
                <a16:creationId xmlns:a16="http://schemas.microsoft.com/office/drawing/2014/main" id="{80F45C1E-9E5D-4488-AF2C-4431221ABFED}"/>
              </a:ext>
            </a:extLst>
          </p:cNvPr>
          <p:cNvSpPr/>
          <p:nvPr/>
        </p:nvSpPr>
        <p:spPr>
          <a:xfrm>
            <a:off x="407368" y="1070156"/>
            <a:ext cx="11377263" cy="1754326"/>
          </a:xfrm>
          <a:prstGeom prst="rect">
            <a:avLst/>
          </a:prstGeom>
        </p:spPr>
        <p:txBody>
          <a:bodyPr wrap="square">
            <a:spAutoFit/>
          </a:bodyPr>
          <a:lstStyle/>
          <a:p>
            <a:pPr fontAlgn="ctr"/>
            <a:r>
              <a:rPr lang="en-US" altLang="zh-CN" b="1" dirty="0"/>
              <a:t>HDFS</a:t>
            </a:r>
            <a:r>
              <a:rPr lang="zh-CN" altLang="en-US" b="1" dirty="0"/>
              <a:t>需求：</a:t>
            </a:r>
            <a:endParaRPr lang="en-US" altLang="zh-CN" b="1" dirty="0"/>
          </a:p>
          <a:p>
            <a:pPr fontAlgn="ctr"/>
            <a:endParaRPr lang="en-US" altLang="zh-CN" b="1" dirty="0"/>
          </a:p>
          <a:p>
            <a:r>
              <a:rPr lang="zh-CN" altLang="en-US" dirty="0"/>
              <a:t>操作系统中负责管理和存储文件信息的软件机构称为文件管理系统，简称文件系统。简单的理解为，只要有文件管理，就得有文件系统。文件系统由三部分组成：与文件管理有关软件、被管理文件以及实施文件管理所需数据结构。文件系统是对文件存储器空间进行组织和分配，负责文件存储并对存入的文件进行保护和检索的系统。</a:t>
            </a:r>
            <a:endParaRPr lang="zh-CN" altLang="zh-CN" b="1" dirty="0"/>
          </a:p>
        </p:txBody>
      </p:sp>
      <p:pic>
        <p:nvPicPr>
          <p:cNvPr id="1026" name="Picture 2" descr="preview">
            <a:extLst>
              <a:ext uri="{FF2B5EF4-FFF2-40B4-BE49-F238E27FC236}">
                <a16:creationId xmlns:a16="http://schemas.microsoft.com/office/drawing/2014/main" id="{3729FE59-A906-4EFC-A61C-CDB7316645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1580" y="2636912"/>
            <a:ext cx="9144000"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91622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HDFS</a:t>
            </a:r>
          </a:p>
        </p:txBody>
      </p:sp>
      <p:sp>
        <p:nvSpPr>
          <p:cNvPr id="6" name="矩形 5">
            <a:extLst>
              <a:ext uri="{FF2B5EF4-FFF2-40B4-BE49-F238E27FC236}">
                <a16:creationId xmlns:a16="http://schemas.microsoft.com/office/drawing/2014/main" id="{80F45C1E-9E5D-4488-AF2C-4431221ABFED}"/>
              </a:ext>
            </a:extLst>
          </p:cNvPr>
          <p:cNvSpPr/>
          <p:nvPr/>
        </p:nvSpPr>
        <p:spPr>
          <a:xfrm>
            <a:off x="407368" y="1405500"/>
            <a:ext cx="11377263" cy="1200329"/>
          </a:xfrm>
          <a:prstGeom prst="rect">
            <a:avLst/>
          </a:prstGeom>
        </p:spPr>
        <p:txBody>
          <a:bodyPr wrap="square">
            <a:spAutoFit/>
          </a:bodyPr>
          <a:lstStyle/>
          <a:p>
            <a:pPr fontAlgn="ctr"/>
            <a:r>
              <a:rPr lang="en-US" altLang="zh-CN" b="1" dirty="0"/>
              <a:t>HDFS</a:t>
            </a:r>
            <a:r>
              <a:rPr lang="zh-CN" altLang="en-US" b="1" dirty="0"/>
              <a:t>需求：</a:t>
            </a:r>
            <a:endParaRPr lang="en-US" altLang="zh-CN" b="1" dirty="0"/>
          </a:p>
          <a:p>
            <a:pPr fontAlgn="ctr"/>
            <a:endParaRPr lang="en-US" altLang="zh-CN" b="1" dirty="0"/>
          </a:p>
          <a:p>
            <a:r>
              <a:rPr lang="zh-CN" altLang="en-US" dirty="0"/>
              <a:t>磁盘面对的海量信息有证券交易所的每天</a:t>
            </a:r>
            <a:r>
              <a:rPr lang="en-US" altLang="zh-CN" dirty="0"/>
              <a:t>1TB</a:t>
            </a:r>
            <a:r>
              <a:rPr lang="zh-CN" altLang="en-US" dirty="0"/>
              <a:t>的信息；社交网站上</a:t>
            </a:r>
            <a:r>
              <a:rPr lang="en-US" altLang="zh-CN" dirty="0"/>
              <a:t>2PB</a:t>
            </a:r>
            <a:r>
              <a:rPr lang="zh-CN" altLang="en-US" dirty="0"/>
              <a:t>的图片；计算机每天产生的</a:t>
            </a:r>
            <a:r>
              <a:rPr lang="en-US" altLang="zh-CN" dirty="0"/>
              <a:t>100GB</a:t>
            </a:r>
            <a:r>
              <a:rPr lang="zh-CN" altLang="en-US" dirty="0"/>
              <a:t>到</a:t>
            </a:r>
            <a:r>
              <a:rPr lang="en-US" altLang="zh-CN" dirty="0"/>
              <a:t>10TB</a:t>
            </a:r>
            <a:r>
              <a:rPr lang="zh-CN" altLang="en-US" dirty="0"/>
              <a:t>的机器日志，缓存文件，</a:t>
            </a:r>
            <a:r>
              <a:rPr lang="en-US" altLang="zh-CN" dirty="0"/>
              <a:t>RFID</a:t>
            </a:r>
            <a:r>
              <a:rPr lang="zh-CN" altLang="en-US" dirty="0"/>
              <a:t>检测器等等。</a:t>
            </a:r>
            <a:endParaRPr lang="zh-CN" altLang="zh-CN" b="1" dirty="0"/>
          </a:p>
        </p:txBody>
      </p:sp>
      <p:pic>
        <p:nvPicPr>
          <p:cNvPr id="1030" name="Picture 6" descr="preview">
            <a:extLst>
              <a:ext uri="{FF2B5EF4-FFF2-40B4-BE49-F238E27FC236}">
                <a16:creationId xmlns:a16="http://schemas.microsoft.com/office/drawing/2014/main" id="{39A8663C-CA3C-413E-908E-A94B387C0B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677" y="2656717"/>
            <a:ext cx="8429625" cy="2057400"/>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4CBE35D0-D2E6-495B-9C70-2BAE498B0873}"/>
              </a:ext>
            </a:extLst>
          </p:cNvPr>
          <p:cNvSpPr/>
          <p:nvPr/>
        </p:nvSpPr>
        <p:spPr>
          <a:xfrm>
            <a:off x="496900" y="5097958"/>
            <a:ext cx="11287731" cy="923330"/>
          </a:xfrm>
          <a:prstGeom prst="rect">
            <a:avLst/>
          </a:prstGeom>
        </p:spPr>
        <p:txBody>
          <a:bodyPr wrap="square">
            <a:spAutoFit/>
          </a:bodyPr>
          <a:lstStyle/>
          <a:p>
            <a:r>
              <a:rPr lang="zh-CN" altLang="en-US" dirty="0">
                <a:solidFill>
                  <a:srgbClr val="121212"/>
                </a:solidFill>
              </a:rPr>
              <a:t>既然读取一块磁盘的所有数据需要很长时间，写入更是需要更长时间（写入时间一般是读取时间的</a:t>
            </a:r>
            <a:r>
              <a:rPr lang="en-US" altLang="zh-CN" dirty="0">
                <a:solidFill>
                  <a:srgbClr val="121212"/>
                </a:solidFill>
              </a:rPr>
              <a:t>3</a:t>
            </a:r>
            <a:r>
              <a:rPr lang="zh-CN" altLang="en-US" dirty="0">
                <a:solidFill>
                  <a:srgbClr val="121212"/>
                </a:solidFill>
              </a:rPr>
              <a:t>倍）。我们需要一个巨大文件难道得换传输速度</a:t>
            </a:r>
            <a:r>
              <a:rPr lang="en-US" altLang="zh-CN" dirty="0">
                <a:solidFill>
                  <a:srgbClr val="121212"/>
                </a:solidFill>
              </a:rPr>
              <a:t>10GB/S</a:t>
            </a:r>
            <a:r>
              <a:rPr lang="zh-CN" altLang="en-US" dirty="0">
                <a:solidFill>
                  <a:srgbClr val="121212"/>
                </a:solidFill>
              </a:rPr>
              <a:t>的磁盘（现在没有这样的磁盘），而且即使有文件为</a:t>
            </a:r>
            <a:r>
              <a:rPr lang="en-US" altLang="zh-CN" dirty="0">
                <a:solidFill>
                  <a:srgbClr val="121212"/>
                </a:solidFill>
              </a:rPr>
              <a:t>1ZB</a:t>
            </a:r>
            <a:r>
              <a:rPr lang="zh-CN" altLang="en-US" dirty="0">
                <a:solidFill>
                  <a:srgbClr val="121212"/>
                </a:solidFill>
              </a:rPr>
              <a:t>，或者小点</a:t>
            </a:r>
            <a:r>
              <a:rPr lang="en-US" altLang="zh-CN" dirty="0">
                <a:solidFill>
                  <a:srgbClr val="121212"/>
                </a:solidFill>
              </a:rPr>
              <a:t>10EB</a:t>
            </a:r>
            <a:r>
              <a:rPr lang="zh-CN" altLang="en-US" dirty="0">
                <a:solidFill>
                  <a:srgbClr val="121212"/>
                </a:solidFill>
              </a:rPr>
              <a:t>时，这样的磁盘也无法做到随读随取。</a:t>
            </a:r>
          </a:p>
        </p:txBody>
      </p:sp>
    </p:spTree>
    <p:extLst>
      <p:ext uri="{BB962C8B-B14F-4D97-AF65-F5344CB8AC3E}">
        <p14:creationId xmlns:p14="http://schemas.microsoft.com/office/powerpoint/2010/main" val="279802292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HDFS</a:t>
            </a:r>
          </a:p>
        </p:txBody>
      </p:sp>
      <p:sp>
        <p:nvSpPr>
          <p:cNvPr id="6" name="矩形 5">
            <a:extLst>
              <a:ext uri="{FF2B5EF4-FFF2-40B4-BE49-F238E27FC236}">
                <a16:creationId xmlns:a16="http://schemas.microsoft.com/office/drawing/2014/main" id="{80F45C1E-9E5D-4488-AF2C-4431221ABFED}"/>
              </a:ext>
            </a:extLst>
          </p:cNvPr>
          <p:cNvSpPr/>
          <p:nvPr/>
        </p:nvSpPr>
        <p:spPr>
          <a:xfrm>
            <a:off x="407368" y="1405500"/>
            <a:ext cx="11377263" cy="369332"/>
          </a:xfrm>
          <a:prstGeom prst="rect">
            <a:avLst/>
          </a:prstGeom>
        </p:spPr>
        <p:txBody>
          <a:bodyPr wrap="square">
            <a:spAutoFit/>
          </a:bodyPr>
          <a:lstStyle/>
          <a:p>
            <a:pPr fontAlgn="ctr"/>
            <a:r>
              <a:rPr lang="en-US" altLang="zh-CN" b="1" dirty="0"/>
              <a:t>HDFS</a:t>
            </a:r>
            <a:r>
              <a:rPr lang="zh-CN" altLang="en-US" b="1" dirty="0"/>
              <a:t>需求：</a:t>
            </a:r>
            <a:endParaRPr lang="en-US" altLang="zh-CN" b="1" dirty="0"/>
          </a:p>
        </p:txBody>
      </p:sp>
      <p:sp>
        <p:nvSpPr>
          <p:cNvPr id="7" name="矩形 6">
            <a:extLst>
              <a:ext uri="{FF2B5EF4-FFF2-40B4-BE49-F238E27FC236}">
                <a16:creationId xmlns:a16="http://schemas.microsoft.com/office/drawing/2014/main" id="{4CBE35D0-D2E6-495B-9C70-2BAE498B0873}"/>
              </a:ext>
            </a:extLst>
          </p:cNvPr>
          <p:cNvSpPr/>
          <p:nvPr/>
        </p:nvSpPr>
        <p:spPr>
          <a:xfrm>
            <a:off x="496900" y="5626114"/>
            <a:ext cx="11287731" cy="646331"/>
          </a:xfrm>
          <a:prstGeom prst="rect">
            <a:avLst/>
          </a:prstGeom>
        </p:spPr>
        <p:txBody>
          <a:bodyPr wrap="square">
            <a:spAutoFit/>
          </a:bodyPr>
          <a:lstStyle/>
          <a:p>
            <a:r>
              <a:rPr lang="zh-CN" altLang="en-US" dirty="0"/>
              <a:t>当数据集的大小超过一台独立物理计算机的存储能力时，就有必要对它进行分区并存储到若干台单独的计算机上。</a:t>
            </a:r>
            <a:endParaRPr lang="zh-CN" altLang="en-US" dirty="0">
              <a:solidFill>
                <a:srgbClr val="121212"/>
              </a:solidFill>
            </a:endParaRPr>
          </a:p>
        </p:txBody>
      </p:sp>
      <p:pic>
        <p:nvPicPr>
          <p:cNvPr id="3074" name="Picture 2" descr="preview">
            <a:extLst>
              <a:ext uri="{FF2B5EF4-FFF2-40B4-BE49-F238E27FC236}">
                <a16:creationId xmlns:a16="http://schemas.microsoft.com/office/drawing/2014/main" id="{936935FB-E425-4C9B-B437-D4DC4BA50D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9786" y="1741877"/>
            <a:ext cx="7972425" cy="348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447752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HDFS</a:t>
            </a:r>
          </a:p>
        </p:txBody>
      </p:sp>
      <p:sp>
        <p:nvSpPr>
          <p:cNvPr id="6" name="矩形 5">
            <a:extLst>
              <a:ext uri="{FF2B5EF4-FFF2-40B4-BE49-F238E27FC236}">
                <a16:creationId xmlns:a16="http://schemas.microsoft.com/office/drawing/2014/main" id="{80F45C1E-9E5D-4488-AF2C-4431221ABFED}"/>
              </a:ext>
            </a:extLst>
          </p:cNvPr>
          <p:cNvSpPr/>
          <p:nvPr/>
        </p:nvSpPr>
        <p:spPr>
          <a:xfrm>
            <a:off x="407368" y="1405500"/>
            <a:ext cx="11377263" cy="369332"/>
          </a:xfrm>
          <a:prstGeom prst="rect">
            <a:avLst/>
          </a:prstGeom>
        </p:spPr>
        <p:txBody>
          <a:bodyPr wrap="square">
            <a:spAutoFit/>
          </a:bodyPr>
          <a:lstStyle/>
          <a:p>
            <a:pPr fontAlgn="ctr"/>
            <a:r>
              <a:rPr lang="en-US" altLang="zh-CN" b="1" dirty="0"/>
              <a:t>HDFS</a:t>
            </a:r>
            <a:r>
              <a:rPr lang="zh-CN" altLang="en-US" b="1" dirty="0"/>
              <a:t>需求：</a:t>
            </a:r>
            <a:endParaRPr lang="en-US" altLang="zh-CN" b="1" dirty="0"/>
          </a:p>
        </p:txBody>
      </p:sp>
      <p:sp>
        <p:nvSpPr>
          <p:cNvPr id="7" name="矩形 6">
            <a:extLst>
              <a:ext uri="{FF2B5EF4-FFF2-40B4-BE49-F238E27FC236}">
                <a16:creationId xmlns:a16="http://schemas.microsoft.com/office/drawing/2014/main" id="{4CBE35D0-D2E6-495B-9C70-2BAE498B0873}"/>
              </a:ext>
            </a:extLst>
          </p:cNvPr>
          <p:cNvSpPr/>
          <p:nvPr/>
        </p:nvSpPr>
        <p:spPr>
          <a:xfrm>
            <a:off x="496900" y="5626114"/>
            <a:ext cx="11287731" cy="646331"/>
          </a:xfrm>
          <a:prstGeom prst="rect">
            <a:avLst/>
          </a:prstGeom>
        </p:spPr>
        <p:txBody>
          <a:bodyPr wrap="square">
            <a:spAutoFit/>
          </a:bodyPr>
          <a:lstStyle/>
          <a:p>
            <a:r>
              <a:rPr lang="zh-CN" altLang="en-US" dirty="0"/>
              <a:t>从概念图上看，分布化的文件系统会因为分布后的结构不完整，导致系统复杂度加大，并且引入的网络编程，同样导致分布式文件系统更加复杂。</a:t>
            </a:r>
            <a:endParaRPr lang="zh-CN" altLang="en-US" dirty="0">
              <a:solidFill>
                <a:srgbClr val="121212"/>
              </a:solidFill>
            </a:endParaRPr>
          </a:p>
        </p:txBody>
      </p:sp>
      <p:pic>
        <p:nvPicPr>
          <p:cNvPr id="4098" name="Picture 2" descr="preview">
            <a:extLst>
              <a:ext uri="{FF2B5EF4-FFF2-40B4-BE49-F238E27FC236}">
                <a16:creationId xmlns:a16="http://schemas.microsoft.com/office/drawing/2014/main" id="{2EF6C007-27A7-4193-B714-2DACC964ED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9727" y="1052736"/>
            <a:ext cx="8982075" cy="461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295475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HDFS</a:t>
            </a:r>
          </a:p>
        </p:txBody>
      </p:sp>
      <p:sp>
        <p:nvSpPr>
          <p:cNvPr id="6" name="矩形 5">
            <a:extLst>
              <a:ext uri="{FF2B5EF4-FFF2-40B4-BE49-F238E27FC236}">
                <a16:creationId xmlns:a16="http://schemas.microsoft.com/office/drawing/2014/main" id="{80F45C1E-9E5D-4488-AF2C-4431221ABFED}"/>
              </a:ext>
            </a:extLst>
          </p:cNvPr>
          <p:cNvSpPr/>
          <p:nvPr/>
        </p:nvSpPr>
        <p:spPr>
          <a:xfrm>
            <a:off x="407368" y="1405500"/>
            <a:ext cx="11377263" cy="369332"/>
          </a:xfrm>
          <a:prstGeom prst="rect">
            <a:avLst/>
          </a:prstGeom>
        </p:spPr>
        <p:txBody>
          <a:bodyPr wrap="square">
            <a:spAutoFit/>
          </a:bodyPr>
          <a:lstStyle/>
          <a:p>
            <a:pPr fontAlgn="ctr"/>
            <a:r>
              <a:rPr lang="en-US" altLang="zh-CN" b="1" dirty="0"/>
              <a:t>HDFS</a:t>
            </a:r>
            <a:r>
              <a:rPr lang="zh-CN" altLang="en-US" b="1" dirty="0"/>
              <a:t>需求：</a:t>
            </a:r>
            <a:endParaRPr lang="en-US" altLang="zh-CN" b="1" dirty="0"/>
          </a:p>
        </p:txBody>
      </p:sp>
      <p:sp>
        <p:nvSpPr>
          <p:cNvPr id="7" name="矩形 6">
            <a:extLst>
              <a:ext uri="{FF2B5EF4-FFF2-40B4-BE49-F238E27FC236}">
                <a16:creationId xmlns:a16="http://schemas.microsoft.com/office/drawing/2014/main" id="{4CBE35D0-D2E6-495B-9C70-2BAE498B0873}"/>
              </a:ext>
            </a:extLst>
          </p:cNvPr>
          <p:cNvSpPr/>
          <p:nvPr/>
        </p:nvSpPr>
        <p:spPr>
          <a:xfrm>
            <a:off x="496900" y="5626114"/>
            <a:ext cx="11287731" cy="646331"/>
          </a:xfrm>
          <a:prstGeom prst="rect">
            <a:avLst/>
          </a:prstGeom>
        </p:spPr>
        <p:txBody>
          <a:bodyPr wrap="square">
            <a:spAutoFit/>
          </a:bodyPr>
          <a:lstStyle/>
          <a:p>
            <a:r>
              <a:rPr lang="zh-CN" altLang="en-US" dirty="0"/>
              <a:t>对于以上的问题我们来</a:t>
            </a:r>
            <a:r>
              <a:rPr lang="en-US" altLang="zh-CN" dirty="0"/>
              <a:t>HDFS</a:t>
            </a:r>
            <a:r>
              <a:rPr lang="zh-CN" altLang="en-US" dirty="0"/>
              <a:t>是如何迎刃而解的：</a:t>
            </a:r>
          </a:p>
          <a:p>
            <a:r>
              <a:rPr lang="en-US" altLang="zh-CN" b="1" dirty="0">
                <a:solidFill>
                  <a:srgbClr val="FF0000"/>
                </a:solidFill>
              </a:rPr>
              <a:t>HDFS</a:t>
            </a:r>
            <a:r>
              <a:rPr lang="zh-CN" altLang="en-US" b="1" dirty="0">
                <a:solidFill>
                  <a:srgbClr val="FF0000"/>
                </a:solidFill>
              </a:rPr>
              <a:t>以流处理访问模式来存储文件的。</a:t>
            </a:r>
          </a:p>
        </p:txBody>
      </p:sp>
      <p:pic>
        <p:nvPicPr>
          <p:cNvPr id="5122" name="Picture 2" descr="preview">
            <a:extLst>
              <a:ext uri="{FF2B5EF4-FFF2-40B4-BE49-F238E27FC236}">
                <a16:creationId xmlns:a16="http://schemas.microsoft.com/office/drawing/2014/main" id="{505D6C21-3503-4B5B-A7E0-76329283BC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1036" y="1347225"/>
            <a:ext cx="9401175" cy="410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382142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科技线条商务PPT模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8602</TotalTime>
  <Words>2928</Words>
  <Application>Microsoft Office PowerPoint</Application>
  <PresentationFormat>宽屏</PresentationFormat>
  <Paragraphs>197</Paragraphs>
  <Slides>29</Slides>
  <Notes>29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Wingdings</vt:lpstr>
      <vt:lpstr>Agency FB</vt:lpstr>
      <vt:lpstr>Verdana</vt:lpstr>
      <vt:lpstr>Arial</vt:lpstr>
      <vt:lpstr>迷你简幼线</vt:lpstr>
      <vt:lpstr>Calibri</vt:lpstr>
      <vt:lpstr>BankGothic Lt BT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dc:title>
  <dc:subject>tukuppt</dc:subject>
  <dc:creator>www.tukuppt.com</dc:creator>
  <cp:lastModifiedBy>Administrator</cp:lastModifiedBy>
  <cp:revision>713</cp:revision>
  <dcterms:created xsi:type="dcterms:W3CDTF">2017-04-25T09:03:07Z</dcterms:created>
  <dcterms:modified xsi:type="dcterms:W3CDTF">2020-11-12T10:45:31Z</dcterms:modified>
</cp:coreProperties>
</file>