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81" r:id="rId2"/>
    <p:sldId id="266" r:id="rId3"/>
    <p:sldId id="276" r:id="rId4"/>
    <p:sldId id="351" r:id="rId5"/>
    <p:sldId id="352" r:id="rId6"/>
    <p:sldId id="353" r:id="rId7"/>
    <p:sldId id="354" r:id="rId8"/>
    <p:sldId id="304" r:id="rId9"/>
    <p:sldId id="285" r:id="rId10"/>
    <p:sldId id="328" r:id="rId11"/>
    <p:sldId id="321" r:id="rId12"/>
    <p:sldId id="300" r:id="rId13"/>
    <p:sldId id="329" r:id="rId14"/>
    <p:sldId id="330" r:id="rId15"/>
    <p:sldId id="331" r:id="rId16"/>
    <p:sldId id="322" r:id="rId17"/>
    <p:sldId id="334" r:id="rId18"/>
    <p:sldId id="336" r:id="rId19"/>
    <p:sldId id="337" r:id="rId20"/>
    <p:sldId id="338" r:id="rId21"/>
    <p:sldId id="323" r:id="rId22"/>
    <p:sldId id="335" r:id="rId23"/>
    <p:sldId id="302" r:id="rId24"/>
    <p:sldId id="332" r:id="rId25"/>
    <p:sldId id="333" r:id="rId26"/>
    <p:sldId id="339" r:id="rId27"/>
    <p:sldId id="340" r:id="rId28"/>
    <p:sldId id="341" r:id="rId29"/>
    <p:sldId id="342" r:id="rId30"/>
    <p:sldId id="343" r:id="rId31"/>
    <p:sldId id="344" r:id="rId32"/>
    <p:sldId id="345" r:id="rId33"/>
    <p:sldId id="346" r:id="rId34"/>
    <p:sldId id="350" r:id="rId35"/>
    <p:sldId id="347" r:id="rId36"/>
    <p:sldId id="348" r:id="rId37"/>
    <p:sldId id="349" r:id="rId38"/>
    <p:sldId id="274" r:id="rId39"/>
  </p:sldIdLst>
  <p:sldSz cx="12192000" cy="6858000"/>
  <p:notesSz cx="6858000" cy="9144000"/>
  <p:embeddedFontLst>
    <p:embeddedFont>
      <p:font typeface="华文宋体" panose="02010600040101010101" pitchFamily="2" charset="-122"/>
      <p:regular r:id="rId41"/>
    </p:embeddedFont>
    <p:embeddedFont>
      <p:font typeface="迷你简幼线" panose="02010600030101010101" charset="-122"/>
      <p:regular r:id="rId42"/>
    </p:embeddedFont>
    <p:embeddedFont>
      <p:font typeface="微软雅黑" panose="020B0503020204020204" pitchFamily="34" charset="-122"/>
      <p:regular r:id="rId43"/>
      <p:bold r:id="rId44"/>
    </p:embeddedFont>
    <p:embeddedFont>
      <p:font typeface="Agency FB" panose="020B0503020202020204" pitchFamily="34" charset="0"/>
      <p:regular r:id="rId45"/>
      <p:bold r:id="rId46"/>
    </p:embeddedFont>
    <p:embeddedFont>
      <p:font typeface="BankGothic Lt BT" panose="020B0607020203060204"/>
      <p:regular r:id="rId47"/>
    </p:embeddedFont>
    <p:embeddedFont>
      <p:font typeface="Calibri" panose="020F0502020204030204" pitchFamily="34" charset="0"/>
      <p:regular r:id="rId48"/>
      <p:bold r:id="rId49"/>
      <p:italic r:id="rId50"/>
      <p:boldItalic r:id="rId51"/>
    </p:embeddedFont>
  </p:embeddedFontLst>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1" d="100"/>
          <a:sy n="71" d="100"/>
        </p:scale>
        <p:origin x="72" y="3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663401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33065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2685727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1005591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298765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17813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44317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3325107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241022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2917483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2659617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597344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302165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1850744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2826894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1678004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399934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1144923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257278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30</a:t>
            </a:fld>
            <a:endParaRPr lang="zh-CN" altLang="en-US"/>
          </a:p>
        </p:txBody>
      </p:sp>
    </p:spTree>
    <p:extLst>
      <p:ext uri="{BB962C8B-B14F-4D97-AF65-F5344CB8AC3E}">
        <p14:creationId xmlns:p14="http://schemas.microsoft.com/office/powerpoint/2010/main" val="36612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31</a:t>
            </a:fld>
            <a:endParaRPr lang="zh-CN" altLang="en-US"/>
          </a:p>
        </p:txBody>
      </p:sp>
    </p:spTree>
    <p:extLst>
      <p:ext uri="{BB962C8B-B14F-4D97-AF65-F5344CB8AC3E}">
        <p14:creationId xmlns:p14="http://schemas.microsoft.com/office/powerpoint/2010/main" val="25095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32</a:t>
            </a:fld>
            <a:endParaRPr lang="zh-CN" altLang="en-US"/>
          </a:p>
        </p:txBody>
      </p:sp>
    </p:spTree>
    <p:extLst>
      <p:ext uri="{BB962C8B-B14F-4D97-AF65-F5344CB8AC3E}">
        <p14:creationId xmlns:p14="http://schemas.microsoft.com/office/powerpoint/2010/main" val="3047061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33</a:t>
            </a:fld>
            <a:endParaRPr lang="zh-CN" altLang="en-US"/>
          </a:p>
        </p:txBody>
      </p:sp>
    </p:spTree>
    <p:extLst>
      <p:ext uri="{BB962C8B-B14F-4D97-AF65-F5344CB8AC3E}">
        <p14:creationId xmlns:p14="http://schemas.microsoft.com/office/powerpoint/2010/main" val="2272841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34</a:t>
            </a:fld>
            <a:endParaRPr lang="zh-CN" altLang="en-US"/>
          </a:p>
        </p:txBody>
      </p:sp>
    </p:spTree>
    <p:extLst>
      <p:ext uri="{BB962C8B-B14F-4D97-AF65-F5344CB8AC3E}">
        <p14:creationId xmlns:p14="http://schemas.microsoft.com/office/powerpoint/2010/main" val="3212025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35</a:t>
            </a:fld>
            <a:endParaRPr lang="zh-CN" altLang="en-US"/>
          </a:p>
        </p:txBody>
      </p:sp>
    </p:spTree>
    <p:extLst>
      <p:ext uri="{BB962C8B-B14F-4D97-AF65-F5344CB8AC3E}">
        <p14:creationId xmlns:p14="http://schemas.microsoft.com/office/powerpoint/2010/main" val="3191100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36</a:t>
            </a:fld>
            <a:endParaRPr lang="zh-CN" altLang="en-US"/>
          </a:p>
        </p:txBody>
      </p:sp>
    </p:spTree>
    <p:extLst>
      <p:ext uri="{BB962C8B-B14F-4D97-AF65-F5344CB8AC3E}">
        <p14:creationId xmlns:p14="http://schemas.microsoft.com/office/powerpoint/2010/main" val="2003791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37</a:t>
            </a:fld>
            <a:endParaRPr lang="zh-CN" altLang="en-US"/>
          </a:p>
        </p:txBody>
      </p:sp>
    </p:spTree>
    <p:extLst>
      <p:ext uri="{BB962C8B-B14F-4D97-AF65-F5344CB8AC3E}">
        <p14:creationId xmlns:p14="http://schemas.microsoft.com/office/powerpoint/2010/main" val="3905658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38</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7462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10447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138738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2353043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3676045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467296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developer.mozilla.org/zh-CN/docs/XHTML" TargetMode="External"/><Relationship Id="rId3" Type="http://schemas.openxmlformats.org/officeDocument/2006/relationships/hyperlink" Target="https://developer.mozilla.org/zh-CN/docs/DOM/stylesheet" TargetMode="External"/><Relationship Id="rId7" Type="http://schemas.openxmlformats.org/officeDocument/2006/relationships/hyperlink" Target="https://developer.mozilla.org/zh-CN/docs/Web/MathML"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hyperlink" Target="https://developer.mozilla.org/zh-CN/docs/SVG" TargetMode="External"/><Relationship Id="rId11" Type="http://schemas.openxmlformats.org/officeDocument/2006/relationships/image" Target="../media/image15.png"/><Relationship Id="rId5" Type="http://schemas.openxmlformats.org/officeDocument/2006/relationships/hyperlink" Target="https://developer.mozilla.org/zh-CN/docs/XML_%E4%BB%8B%E7%BB%8D" TargetMode="External"/><Relationship Id="rId10" Type="http://schemas.openxmlformats.org/officeDocument/2006/relationships/hyperlink" Target="https://developer.mozilla.org/zh-CN/docs/CSS/CSS3" TargetMode="External"/><Relationship Id="rId4" Type="http://schemas.openxmlformats.org/officeDocument/2006/relationships/hyperlink" Target="https://developer.mozilla.org/zh-CN/docs/HTML" TargetMode="External"/><Relationship Id="rId9" Type="http://schemas.openxmlformats.org/officeDocument/2006/relationships/hyperlink" Target="http://w3.org/Style/CSS/#spec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1917023">
            <a:off x="3885145" y="1366554"/>
            <a:ext cx="4240873" cy="4016385"/>
          </a:xfrm>
          <a:prstGeom prst="rect">
            <a:avLst/>
          </a:prstGeom>
        </p:spPr>
      </p:pic>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计算广告系统</a:t>
            </a:r>
            <a:endParaRPr lang="en-US" altLang="zh-CN" sz="2400" dirty="0">
              <a:latin typeface="Agency FB" panose="020B0503020202020204" pitchFamily="34" charset="0"/>
            </a:endParaRPr>
          </a:p>
        </p:txBody>
      </p:sp>
      <p:sp>
        <p:nvSpPr>
          <p:cNvPr id="7" name="文本框 6"/>
          <p:cNvSpPr txBox="1"/>
          <p:nvPr/>
        </p:nvSpPr>
        <p:spPr>
          <a:xfrm>
            <a:off x="1343472" y="2150211"/>
            <a:ext cx="2448272" cy="1384995"/>
          </a:xfrm>
          <a:prstGeom prst="rect">
            <a:avLst/>
          </a:prstGeom>
          <a:noFill/>
        </p:spPr>
        <p:txBody>
          <a:bodyPr wrap="square" rtlCol="0">
            <a:spAutoFit/>
          </a:bodyPr>
          <a:lstStyle/>
          <a:p>
            <a:r>
              <a:rPr lang="zh-CN" altLang="en-US" b="1" dirty="0">
                <a:latin typeface="华文宋体" panose="02010600040101010101" pitchFamily="2" charset="-122"/>
                <a:ea typeface="华文宋体" panose="02010600040101010101" pitchFamily="2" charset="-122"/>
              </a:rPr>
              <a:t>数据采集</a:t>
            </a:r>
            <a:endParaRPr lang="en-US" altLang="zh-CN" b="1" dirty="0">
              <a:latin typeface="华文宋体" panose="02010600040101010101" pitchFamily="2" charset="-122"/>
              <a:ea typeface="华文宋体" panose="02010600040101010101" pitchFamily="2" charset="-122"/>
            </a:endParaRPr>
          </a:p>
          <a:p>
            <a:endParaRPr lang="en-US" altLang="zh-CN" b="1" dirty="0">
              <a:latin typeface="华文宋体" panose="02010600040101010101" pitchFamily="2" charset="-122"/>
              <a:ea typeface="华文宋体" panose="02010600040101010101" pitchFamily="2" charset="-122"/>
            </a:endParaRPr>
          </a:p>
          <a:p>
            <a:r>
              <a:rPr lang="zh-CN" altLang="en-US" b="1" dirty="0">
                <a:latin typeface="华文宋体" panose="02010600040101010101" pitchFamily="2" charset="-122"/>
                <a:ea typeface="华文宋体" panose="02010600040101010101" pitchFamily="2" charset="-122"/>
              </a:rPr>
              <a:t>网络爬虫（</a:t>
            </a:r>
            <a:r>
              <a:rPr lang="en-US" altLang="zh-CN" b="1" dirty="0">
                <a:latin typeface="华文宋体" panose="02010600040101010101" pitchFamily="2" charset="-122"/>
                <a:ea typeface="华文宋体" panose="02010600040101010101" pitchFamily="2" charset="-122"/>
              </a:rPr>
              <a:t>Web Crawler</a:t>
            </a:r>
            <a:r>
              <a:rPr lang="zh-CN" altLang="en-US" b="1" dirty="0">
                <a:latin typeface="华文宋体" panose="02010600040101010101" pitchFamily="2" charset="-122"/>
                <a:ea typeface="华文宋体" panose="02010600040101010101" pitchFamily="2" charset="-122"/>
              </a:rPr>
              <a:t>）</a:t>
            </a:r>
            <a:endParaRPr lang="en-US" altLang="zh-CN" b="1" dirty="0">
              <a:latin typeface="华文宋体" panose="02010600040101010101" pitchFamily="2" charset="-122"/>
              <a:ea typeface="华文宋体" panose="02010600040101010101" pitchFamily="2" charset="-122"/>
            </a:endParaRPr>
          </a:p>
          <a:p>
            <a:endParaRPr lang="en-US" altLang="zh-CN" sz="1200" b="1" dirty="0">
              <a:latin typeface="Agency FB" panose="020B0503020202020204" pitchFamily="34" charset="0"/>
            </a:endParaRPr>
          </a:p>
        </p:txBody>
      </p:sp>
      <p:sp>
        <p:nvSpPr>
          <p:cNvPr id="9" name="文本框 8">
            <a:extLst>
              <a:ext uri="{FF2B5EF4-FFF2-40B4-BE49-F238E27FC236}">
                <a16:creationId xmlns:a16="http://schemas.microsoft.com/office/drawing/2014/main" id="{FC0BC94C-5D32-4794-98A7-21230F4D1554}"/>
              </a:ext>
            </a:extLst>
          </p:cNvPr>
          <p:cNvSpPr txBox="1"/>
          <p:nvPr/>
        </p:nvSpPr>
        <p:spPr>
          <a:xfrm>
            <a:off x="9120336" y="2162340"/>
            <a:ext cx="2448272" cy="1384995"/>
          </a:xfrm>
          <a:prstGeom prst="rect">
            <a:avLst/>
          </a:prstGeom>
          <a:noFill/>
        </p:spPr>
        <p:txBody>
          <a:bodyPr wrap="square" rtlCol="0">
            <a:spAutoFit/>
          </a:bodyPr>
          <a:lstStyle/>
          <a:p>
            <a:r>
              <a:rPr lang="zh-CN" altLang="en-US" b="1" dirty="0">
                <a:latin typeface="华文宋体" panose="02010600040101010101" pitchFamily="2" charset="-122"/>
                <a:ea typeface="华文宋体" panose="02010600040101010101" pitchFamily="2" charset="-122"/>
              </a:rPr>
              <a:t>数据管道</a:t>
            </a:r>
            <a:endParaRPr lang="en-US" altLang="zh-CN" b="1" dirty="0">
              <a:latin typeface="华文宋体" panose="02010600040101010101" pitchFamily="2" charset="-122"/>
              <a:ea typeface="华文宋体" panose="02010600040101010101" pitchFamily="2" charset="-122"/>
            </a:endParaRPr>
          </a:p>
          <a:p>
            <a:endParaRPr lang="en-US" altLang="zh-CN" b="1" dirty="0">
              <a:latin typeface="华文宋体" panose="02010600040101010101" pitchFamily="2" charset="-122"/>
              <a:ea typeface="华文宋体" panose="02010600040101010101" pitchFamily="2" charset="-122"/>
            </a:endParaRPr>
          </a:p>
          <a:p>
            <a:r>
              <a:rPr lang="zh-CN" altLang="en-US" b="1" dirty="0">
                <a:latin typeface="华文宋体" panose="02010600040101010101" pitchFamily="2" charset="-122"/>
                <a:ea typeface="华文宋体" panose="02010600040101010101" pitchFamily="2" charset="-122"/>
              </a:rPr>
              <a:t>消息中间件（</a:t>
            </a:r>
            <a:r>
              <a:rPr lang="en-US" altLang="zh-CN" b="1" dirty="0">
                <a:latin typeface="华文宋体" panose="02010600040101010101" pitchFamily="2" charset="-122"/>
                <a:ea typeface="华文宋体" panose="02010600040101010101" pitchFamily="2" charset="-122"/>
              </a:rPr>
              <a:t>Apache </a:t>
            </a:r>
            <a:r>
              <a:rPr lang="en-US" altLang="zh-CN" b="1" dirty="0" err="1">
                <a:latin typeface="华文宋体" panose="02010600040101010101" pitchFamily="2" charset="-122"/>
                <a:ea typeface="华文宋体" panose="02010600040101010101" pitchFamily="2" charset="-122"/>
              </a:rPr>
              <a:t>kafka</a:t>
            </a:r>
            <a:r>
              <a:rPr lang="zh-CN" altLang="en-US" b="1" dirty="0">
                <a:latin typeface="华文宋体" panose="02010600040101010101" pitchFamily="2" charset="-122"/>
                <a:ea typeface="华文宋体" panose="02010600040101010101" pitchFamily="2" charset="-122"/>
              </a:rPr>
              <a:t>）</a:t>
            </a:r>
            <a:endParaRPr lang="en-US" altLang="zh-CN" b="1" dirty="0">
              <a:latin typeface="华文宋体" panose="02010600040101010101" pitchFamily="2" charset="-122"/>
              <a:ea typeface="华文宋体" panose="02010600040101010101" pitchFamily="2" charset="-122"/>
            </a:endParaRPr>
          </a:p>
          <a:p>
            <a:endParaRPr lang="en-US" altLang="zh-CN" sz="1200" b="1" dirty="0">
              <a:latin typeface="Agency FB" panose="020B0503020202020204" pitchFamily="34" charset="0"/>
            </a:endParaRPr>
          </a:p>
        </p:txBody>
      </p:sp>
    </p:spTree>
    <p:extLst>
      <p:ext uri="{BB962C8B-B14F-4D97-AF65-F5344CB8AC3E}">
        <p14:creationId xmlns:p14="http://schemas.microsoft.com/office/powerpoint/2010/main" val="74300177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par>
                          <p:cTn id="19" fill="hold">
                            <p:stCondLst>
                              <p:cond delay="1375"/>
                            </p:stCondLst>
                            <p:childTnLst>
                              <p:par>
                                <p:cTn id="20" presetID="12" presetClass="entr" presetSubtype="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down)">
                                      <p:cBhvr>
                                        <p:cTn id="23" dur="500"/>
                                        <p:tgtEl>
                                          <p:spTgt spid="2"/>
                                        </p:tgtEl>
                                      </p:cBhvr>
                                    </p:animEffect>
                                  </p:childTnLst>
                                </p:cTn>
                              </p:par>
                            </p:childTnLst>
                          </p:cTn>
                        </p:par>
                        <p:par>
                          <p:cTn id="24" fill="hold">
                            <p:stCondLst>
                              <p:cond delay="1875"/>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2375"/>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网络爬虫</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网络爬虫</a:t>
            </a:r>
            <a:endParaRPr lang="en-US" altLang="zh-CN" sz="2400" dirty="0">
              <a:latin typeface="Agency FB" panose="020B0503020202020204" pitchFamily="34" charset="0"/>
            </a:endParaRPr>
          </a:p>
        </p:txBody>
      </p:sp>
      <p:pic>
        <p:nvPicPr>
          <p:cNvPr id="7" name="图片 6">
            <a:extLst>
              <a:ext uri="{FF2B5EF4-FFF2-40B4-BE49-F238E27FC236}">
                <a16:creationId xmlns:a16="http://schemas.microsoft.com/office/drawing/2014/main" id="{D6456C5E-E2F6-455F-8336-6D7E519E22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539109"/>
            <a:ext cx="7632848" cy="4698202"/>
          </a:xfrm>
          <a:prstGeom prst="rect">
            <a:avLst/>
          </a:prstGeom>
          <a:noFill/>
          <a:ln>
            <a:noFill/>
          </a:ln>
        </p:spPr>
      </p:pic>
    </p:spTree>
    <p:extLst>
      <p:ext uri="{BB962C8B-B14F-4D97-AF65-F5344CB8AC3E}">
        <p14:creationId xmlns:p14="http://schemas.microsoft.com/office/powerpoint/2010/main" val="29755606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网络爬虫</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657184" cy="1446550"/>
          </a:xfrm>
          <a:prstGeom prst="rect">
            <a:avLst/>
          </a:prstGeom>
          <a:noFill/>
        </p:spPr>
        <p:txBody>
          <a:bodyPr wrap="square" rtlCol="0">
            <a:spAutoFit/>
          </a:bodyPr>
          <a:lstStyle/>
          <a:p>
            <a:r>
              <a:rPr lang="zh-CN" altLang="zh-CN" dirty="0"/>
              <a:t>抓取豆瓣电影（</a:t>
            </a:r>
            <a:r>
              <a:rPr lang="en-US" altLang="zh-CN" dirty="0"/>
              <a:t>https://movie.douban.com/chart</a:t>
            </a:r>
            <a:r>
              <a:rPr lang="zh-CN" altLang="zh-CN" dirty="0"/>
              <a:t>）</a:t>
            </a:r>
          </a:p>
          <a:p>
            <a:r>
              <a:rPr lang="zh-CN" altLang="en-US" sz="1600" dirty="0"/>
              <a:t>　　</a:t>
            </a:r>
            <a:endParaRPr lang="en-US" altLang="zh-CN" sz="1600" dirty="0"/>
          </a:p>
          <a:p>
            <a:r>
              <a:rPr lang="en-US" altLang="zh-CN" dirty="0"/>
              <a:t>1</a:t>
            </a:r>
            <a:r>
              <a:rPr lang="zh-CN" altLang="zh-CN" dirty="0"/>
              <a:t>、抓取数据的必备知识</a:t>
            </a:r>
            <a:r>
              <a:rPr lang="en-US" altLang="zh-CN" dirty="0"/>
              <a:t>(</a:t>
            </a:r>
            <a:r>
              <a:rPr lang="zh-CN" altLang="zh-CN" dirty="0"/>
              <a:t>获取及打印网页内容</a:t>
            </a:r>
            <a:r>
              <a:rPr lang="en-US" altLang="zh-CN" dirty="0"/>
              <a:t>)</a:t>
            </a:r>
            <a:br>
              <a:rPr lang="en-US" altLang="zh-CN" dirty="0"/>
            </a:br>
            <a:r>
              <a:rPr lang="en-US" altLang="zh-CN" dirty="0"/>
              <a:t>2</a:t>
            </a:r>
            <a:r>
              <a:rPr lang="zh-CN" altLang="zh-CN" dirty="0"/>
              <a:t>、使用</a:t>
            </a:r>
            <a:r>
              <a:rPr lang="en-US" altLang="zh-CN" dirty="0" err="1"/>
              <a:t>BeautifulSoup</a:t>
            </a:r>
            <a:r>
              <a:rPr lang="zh-CN" altLang="zh-CN" dirty="0"/>
              <a:t>库的必备知识</a:t>
            </a:r>
            <a:br>
              <a:rPr lang="en-US" altLang="zh-CN" dirty="0"/>
            </a:br>
            <a:r>
              <a:rPr lang="en-US" altLang="zh-CN" dirty="0"/>
              <a:t>3</a:t>
            </a:r>
            <a:r>
              <a:rPr lang="zh-CN" altLang="zh-CN" dirty="0"/>
              <a:t>、使用</a:t>
            </a:r>
            <a:r>
              <a:rPr lang="en-US" altLang="zh-CN" dirty="0"/>
              <a:t>Beautiful Soup</a:t>
            </a:r>
            <a:r>
              <a:rPr lang="zh-CN" altLang="zh-CN" dirty="0"/>
              <a:t>库抓取网页数据</a:t>
            </a:r>
          </a:p>
        </p:txBody>
      </p:sp>
    </p:spTree>
    <p:extLst>
      <p:ext uri="{BB962C8B-B14F-4D97-AF65-F5344CB8AC3E}">
        <p14:creationId xmlns:p14="http://schemas.microsoft.com/office/powerpoint/2010/main" val="35793787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网络爬虫</a:t>
            </a:r>
            <a:endParaRPr lang="en-US" altLang="zh-CN" sz="2400" dirty="0">
              <a:latin typeface="Agency FB" panose="020B0503020202020204" pitchFamily="34" charset="0"/>
            </a:endParaRPr>
          </a:p>
        </p:txBody>
      </p:sp>
      <p:pic>
        <p:nvPicPr>
          <p:cNvPr id="7" name="图片 6">
            <a:extLst>
              <a:ext uri="{FF2B5EF4-FFF2-40B4-BE49-F238E27FC236}">
                <a16:creationId xmlns:a16="http://schemas.microsoft.com/office/drawing/2014/main" id="{35369E93-DC75-4C56-A49A-FDCDAC220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847" y="30796"/>
            <a:ext cx="6152606" cy="6858000"/>
          </a:xfrm>
          <a:prstGeom prst="rect">
            <a:avLst/>
          </a:prstGeom>
        </p:spPr>
      </p:pic>
      <p:pic>
        <p:nvPicPr>
          <p:cNvPr id="11" name="图片 10">
            <a:extLst>
              <a:ext uri="{FF2B5EF4-FFF2-40B4-BE49-F238E27FC236}">
                <a16:creationId xmlns:a16="http://schemas.microsoft.com/office/drawing/2014/main" id="{6628C7B6-C5E7-426F-8473-9C7A0F0F8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73" y="1092399"/>
            <a:ext cx="5082642" cy="5741774"/>
          </a:xfrm>
          <a:prstGeom prst="rect">
            <a:avLst/>
          </a:prstGeom>
        </p:spPr>
      </p:pic>
    </p:spTree>
    <p:extLst>
      <p:ext uri="{BB962C8B-B14F-4D97-AF65-F5344CB8AC3E}">
        <p14:creationId xmlns:p14="http://schemas.microsoft.com/office/powerpoint/2010/main" val="20848988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网络爬虫</a:t>
            </a:r>
            <a:endParaRPr lang="en-US" altLang="zh-CN" sz="2400" dirty="0">
              <a:latin typeface="Agency FB" panose="020B0503020202020204" pitchFamily="34" charset="0"/>
            </a:endParaRPr>
          </a:p>
        </p:txBody>
      </p:sp>
      <p:pic>
        <p:nvPicPr>
          <p:cNvPr id="3" name="图片 2">
            <a:extLst>
              <a:ext uri="{FF2B5EF4-FFF2-40B4-BE49-F238E27FC236}">
                <a16:creationId xmlns:a16="http://schemas.microsoft.com/office/drawing/2014/main" id="{B90CA743-6976-40BF-BAB2-9CF152D2B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792" y="808529"/>
            <a:ext cx="7128792" cy="5336925"/>
          </a:xfrm>
          <a:prstGeom prst="rect">
            <a:avLst/>
          </a:prstGeom>
        </p:spPr>
      </p:pic>
    </p:spTree>
    <p:extLst>
      <p:ext uri="{BB962C8B-B14F-4D97-AF65-F5344CB8AC3E}">
        <p14:creationId xmlns:p14="http://schemas.microsoft.com/office/powerpoint/2010/main" val="10614532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en-US" altLang="zh-CN" sz="2800" dirty="0">
                <a:solidFill>
                  <a:schemeClr val="bg1"/>
                </a:solidFill>
                <a:latin typeface="Agency FB" panose="020B0503020202020204" pitchFamily="34" charset="0"/>
              </a:rPr>
              <a:t>HTTP</a:t>
            </a:r>
            <a:r>
              <a:rPr lang="zh-CN" altLang="en-US" sz="2800" dirty="0">
                <a:solidFill>
                  <a:schemeClr val="bg1"/>
                </a:solidFill>
                <a:latin typeface="Agency FB" panose="020B0503020202020204" pitchFamily="34" charset="0"/>
              </a:rPr>
              <a:t>协议</a:t>
            </a:r>
          </a:p>
        </p:txBody>
      </p:sp>
    </p:spTree>
    <p:extLst>
      <p:ext uri="{BB962C8B-B14F-4D97-AF65-F5344CB8AC3E}">
        <p14:creationId xmlns:p14="http://schemas.microsoft.com/office/powerpoint/2010/main" val="37287844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HTTP</a:t>
            </a:r>
            <a:r>
              <a:rPr lang="zh-CN" altLang="en-US" sz="2400" dirty="0">
                <a:latin typeface="Agency FB" panose="020B0503020202020204" pitchFamily="34" charset="0"/>
              </a:rPr>
              <a:t>协议</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623392" y="1443840"/>
            <a:ext cx="10657184" cy="397031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sz="2800" dirty="0"/>
              <a:t>超文本传输协议（</a:t>
            </a:r>
            <a:r>
              <a:rPr lang="en-US" altLang="zh-CN" sz="2800" dirty="0"/>
              <a:t>HTTP</a:t>
            </a:r>
            <a:r>
              <a:rPr lang="zh-CN" altLang="en-US" sz="2800" dirty="0"/>
              <a:t>，</a:t>
            </a:r>
            <a:r>
              <a:rPr lang="en-US" altLang="zh-CN" sz="2800" dirty="0" err="1"/>
              <a:t>HyperText</a:t>
            </a:r>
            <a:r>
              <a:rPr lang="en-US" altLang="zh-CN" sz="2800" dirty="0"/>
              <a:t> Transfer Protocol)</a:t>
            </a:r>
            <a:r>
              <a:rPr lang="zh-CN" altLang="en-US" sz="2800" dirty="0"/>
              <a:t>是互联网上应用最为广泛的一种网络传输协议，所有的</a:t>
            </a:r>
            <a:r>
              <a:rPr lang="en-US" altLang="zh-CN" sz="2800" dirty="0"/>
              <a:t>WWW</a:t>
            </a:r>
            <a:r>
              <a:rPr lang="zh-CN" altLang="en-US" sz="2800" dirty="0"/>
              <a:t>文件都必须遵守这个标准。设计</a:t>
            </a:r>
            <a:r>
              <a:rPr lang="en-US" altLang="zh-CN" sz="2800" dirty="0"/>
              <a:t>HTTP</a:t>
            </a:r>
            <a:r>
              <a:rPr lang="zh-CN" altLang="en-US" sz="2800" dirty="0"/>
              <a:t>最初的目的是为了提供一种发布和接收</a:t>
            </a:r>
            <a:r>
              <a:rPr lang="en-US" altLang="zh-CN" sz="2800" dirty="0"/>
              <a:t>HTML</a:t>
            </a:r>
            <a:r>
              <a:rPr lang="zh-CN" altLang="en-US" sz="2800" dirty="0"/>
              <a:t>页面的方法。 </a:t>
            </a:r>
            <a:r>
              <a:rPr lang="en-US" altLang="zh-CN" sz="2800" dirty="0"/>
              <a:t>1960</a:t>
            </a:r>
            <a:r>
              <a:rPr lang="zh-CN" altLang="en-US" sz="2800" dirty="0"/>
              <a:t>年美国人</a:t>
            </a:r>
            <a:r>
              <a:rPr lang="en-US" altLang="zh-CN" sz="2800" dirty="0"/>
              <a:t>Ted Nelson</a:t>
            </a:r>
            <a:r>
              <a:rPr lang="zh-CN" altLang="en-US" sz="2800" dirty="0"/>
              <a:t>构思了一种通过计算机处理文本信息的方法，并称之为超文本（</a:t>
            </a:r>
            <a:r>
              <a:rPr lang="en-US" altLang="zh-CN" sz="2800" dirty="0"/>
              <a:t>hypertext</a:t>
            </a:r>
            <a:r>
              <a:rPr lang="zh-CN" altLang="en-US" sz="2800" dirty="0"/>
              <a:t>），这成为了</a:t>
            </a:r>
            <a:r>
              <a:rPr lang="en-US" altLang="zh-CN" sz="2800" dirty="0"/>
              <a:t>HTTP</a:t>
            </a:r>
            <a:r>
              <a:rPr lang="zh-CN" altLang="en-US" sz="2800" dirty="0"/>
              <a:t>超文本传输协议标准架构的发展根基。</a:t>
            </a:r>
            <a:r>
              <a:rPr lang="en-US" altLang="zh-CN" sz="2800" dirty="0"/>
              <a:t>Ted Nelson</a:t>
            </a:r>
            <a:r>
              <a:rPr lang="zh-CN" altLang="en-US" sz="2800" dirty="0"/>
              <a:t>组织协调万维网协会（</a:t>
            </a:r>
            <a:r>
              <a:rPr lang="en-US" altLang="zh-CN" sz="2800" dirty="0"/>
              <a:t>World Wide Web Consortium</a:t>
            </a:r>
            <a:r>
              <a:rPr lang="zh-CN" altLang="en-US" sz="2800" dirty="0"/>
              <a:t>）和互联网工程工作小组（</a:t>
            </a:r>
            <a:r>
              <a:rPr lang="en-US" altLang="zh-CN" sz="2800" dirty="0"/>
              <a:t>Internet Engineering Task Force </a:t>
            </a:r>
            <a:r>
              <a:rPr lang="zh-CN" altLang="en-US" sz="2800" dirty="0"/>
              <a:t>）共同合作研究，最终发布了一系列的 </a:t>
            </a:r>
            <a:r>
              <a:rPr lang="en-US" altLang="zh-CN" sz="2800" dirty="0"/>
              <a:t>RFC</a:t>
            </a:r>
            <a:r>
              <a:rPr lang="zh-CN" altLang="en-US" sz="2800" dirty="0"/>
              <a:t>，其中著名的</a:t>
            </a:r>
            <a:r>
              <a:rPr lang="en-US" altLang="zh-CN" sz="2800" dirty="0"/>
              <a:t>RFC 2616</a:t>
            </a:r>
            <a:r>
              <a:rPr lang="zh-CN" altLang="en-US" sz="2800" dirty="0"/>
              <a:t>定义了</a:t>
            </a:r>
            <a:r>
              <a:rPr lang="en-US" altLang="zh-CN" sz="2800" dirty="0"/>
              <a:t>HTTP 1.1</a:t>
            </a:r>
            <a:r>
              <a:rPr lang="zh-CN" altLang="en-US" sz="2800" dirty="0"/>
              <a:t>。</a:t>
            </a:r>
            <a:endParaRPr lang="zh-CN" altLang="zh-CN" sz="2800" dirty="0"/>
          </a:p>
        </p:txBody>
      </p:sp>
    </p:spTree>
    <p:extLst>
      <p:ext uri="{BB962C8B-B14F-4D97-AF65-F5344CB8AC3E}">
        <p14:creationId xmlns:p14="http://schemas.microsoft.com/office/powerpoint/2010/main" val="18331697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HTTP</a:t>
            </a:r>
            <a:r>
              <a:rPr lang="zh-CN" altLang="en-US" sz="2400" dirty="0">
                <a:latin typeface="Agency FB" panose="020B0503020202020204" pitchFamily="34" charset="0"/>
              </a:rPr>
              <a:t>协议</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345315" y="1069299"/>
            <a:ext cx="11501369"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en-US" altLang="zh-CN" sz="2800" dirty="0"/>
              <a:t>HTTP</a:t>
            </a:r>
            <a:r>
              <a:rPr lang="zh-CN" altLang="en-US" sz="2800" dirty="0"/>
              <a:t>报文：</a:t>
            </a:r>
            <a:endParaRPr lang="en-US" altLang="zh-CN" sz="2800" dirty="0"/>
          </a:p>
          <a:p>
            <a:pPr fontAlgn="ctr"/>
            <a:r>
              <a:rPr lang="zh-CN" altLang="en-US" sz="2800" dirty="0"/>
              <a:t>用于 </a:t>
            </a:r>
            <a:r>
              <a:rPr lang="en-US" altLang="zh-CN" sz="2800" dirty="0"/>
              <a:t>HTTP </a:t>
            </a:r>
            <a:r>
              <a:rPr lang="zh-CN" altLang="en-US" sz="2800" dirty="0"/>
              <a:t>协议交互的信息被称为 </a:t>
            </a:r>
            <a:r>
              <a:rPr lang="en-US" altLang="zh-CN" sz="2800" dirty="0"/>
              <a:t>HTTP </a:t>
            </a:r>
            <a:r>
              <a:rPr lang="zh-CN" altLang="en-US" sz="2800" dirty="0"/>
              <a:t>报文。请求端（客户端）的 </a:t>
            </a:r>
            <a:r>
              <a:rPr lang="en-US" altLang="zh-CN" sz="2800" dirty="0"/>
              <a:t>HTTP </a:t>
            </a:r>
            <a:r>
              <a:rPr lang="zh-CN" altLang="en-US" sz="2800" dirty="0"/>
              <a:t>报文叫做请求报文，响应端（服务器端）的叫做响应报文。</a:t>
            </a:r>
            <a:endParaRPr lang="en-US" altLang="zh-CN" sz="2800" dirty="0"/>
          </a:p>
        </p:txBody>
      </p:sp>
      <p:pic>
        <p:nvPicPr>
          <p:cNvPr id="9" name="图片 8">
            <a:extLst>
              <a:ext uri="{FF2B5EF4-FFF2-40B4-BE49-F238E27FC236}">
                <a16:creationId xmlns:a16="http://schemas.microsoft.com/office/drawing/2014/main" id="{E9AC9CAA-21F1-4D48-B51B-5EB17670E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584" y="3068960"/>
            <a:ext cx="6830378" cy="2105319"/>
          </a:xfrm>
          <a:prstGeom prst="rect">
            <a:avLst/>
          </a:prstGeom>
        </p:spPr>
      </p:pic>
    </p:spTree>
    <p:extLst>
      <p:ext uri="{BB962C8B-B14F-4D97-AF65-F5344CB8AC3E}">
        <p14:creationId xmlns:p14="http://schemas.microsoft.com/office/powerpoint/2010/main" val="20665024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HTTP</a:t>
            </a:r>
            <a:r>
              <a:rPr lang="zh-CN" altLang="en-US" sz="2400" dirty="0">
                <a:latin typeface="Agency FB" panose="020B0503020202020204" pitchFamily="34" charset="0"/>
              </a:rPr>
              <a:t>协议</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345315" y="1180783"/>
            <a:ext cx="11501369" cy="5232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en-US" altLang="zh-CN" sz="2800" dirty="0"/>
              <a:t>HTTP</a:t>
            </a:r>
            <a:r>
              <a:rPr lang="zh-CN" altLang="en-US" sz="2800" dirty="0"/>
              <a:t>报文的结构</a:t>
            </a:r>
            <a:endParaRPr lang="en-US" altLang="zh-CN" sz="2800" dirty="0"/>
          </a:p>
        </p:txBody>
      </p:sp>
      <p:pic>
        <p:nvPicPr>
          <p:cNvPr id="7" name="图片 6">
            <a:extLst>
              <a:ext uri="{FF2B5EF4-FFF2-40B4-BE49-F238E27FC236}">
                <a16:creationId xmlns:a16="http://schemas.microsoft.com/office/drawing/2014/main" id="{5ABF27C8-F184-49DE-9772-1AA8C39BB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976065"/>
            <a:ext cx="6925642" cy="3134162"/>
          </a:xfrm>
          <a:prstGeom prst="rect">
            <a:avLst/>
          </a:prstGeom>
        </p:spPr>
      </p:pic>
    </p:spTree>
    <p:extLst>
      <p:ext uri="{BB962C8B-B14F-4D97-AF65-F5344CB8AC3E}">
        <p14:creationId xmlns:p14="http://schemas.microsoft.com/office/powerpoint/2010/main" val="35962624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1311885"/>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260648"/>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2623028"/>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3934171"/>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5" y="299542"/>
            <a:ext cx="2821466" cy="400110"/>
          </a:xfrm>
          <a:prstGeom prst="rect">
            <a:avLst/>
          </a:prstGeom>
          <a:noFill/>
        </p:spPr>
        <p:txBody>
          <a:bodyPr wrap="square" rtlCol="0">
            <a:spAutoFit/>
          </a:bodyPr>
          <a:lstStyle/>
          <a:p>
            <a:r>
              <a:rPr lang="en-US" altLang="zh-CN" sz="2000" dirty="0">
                <a:latin typeface="Agency FB" panose="020B0503020202020204" pitchFamily="34" charset="0"/>
              </a:rPr>
              <a:t>Apache Kafka</a:t>
            </a:r>
            <a:endParaRPr lang="zh-CN" altLang="en-US" sz="2000" dirty="0">
              <a:latin typeface="Agency FB" panose="020B0503020202020204" pitchFamily="34" charset="0"/>
            </a:endParaRPr>
          </a:p>
        </p:txBody>
      </p:sp>
      <p:sp>
        <p:nvSpPr>
          <p:cNvPr id="134" name="文本框 133"/>
          <p:cNvSpPr txBox="1"/>
          <p:nvPr/>
        </p:nvSpPr>
        <p:spPr>
          <a:xfrm>
            <a:off x="7054245" y="1351288"/>
            <a:ext cx="2821466" cy="400110"/>
          </a:xfrm>
          <a:prstGeom prst="rect">
            <a:avLst/>
          </a:prstGeom>
          <a:noFill/>
        </p:spPr>
        <p:txBody>
          <a:bodyPr wrap="square" rtlCol="0">
            <a:spAutoFit/>
          </a:bodyPr>
          <a:lstStyle/>
          <a:p>
            <a:r>
              <a:rPr lang="zh-CN" altLang="en-US" sz="2000" dirty="0">
                <a:latin typeface="Agency FB" panose="020B0503020202020204" pitchFamily="34" charset="0"/>
              </a:rPr>
              <a:t>网络爬虫</a:t>
            </a:r>
          </a:p>
        </p:txBody>
      </p:sp>
      <p:sp>
        <p:nvSpPr>
          <p:cNvPr id="135" name="文本框 134"/>
          <p:cNvSpPr txBox="1"/>
          <p:nvPr/>
        </p:nvSpPr>
        <p:spPr>
          <a:xfrm>
            <a:off x="7054245" y="2662940"/>
            <a:ext cx="2821466" cy="400110"/>
          </a:xfrm>
          <a:prstGeom prst="rect">
            <a:avLst/>
          </a:prstGeom>
          <a:noFill/>
        </p:spPr>
        <p:txBody>
          <a:bodyPr wrap="square" rtlCol="0">
            <a:spAutoFit/>
          </a:bodyPr>
          <a:lstStyle/>
          <a:p>
            <a:r>
              <a:rPr lang="en-US" altLang="zh-CN" sz="2000" dirty="0">
                <a:latin typeface="Agency FB" panose="020B0503020202020204" pitchFamily="34" charset="0"/>
              </a:rPr>
              <a:t>HTTP</a:t>
            </a:r>
            <a:r>
              <a:rPr lang="zh-CN" altLang="en-US" sz="2000" dirty="0">
                <a:latin typeface="Agency FB" panose="020B0503020202020204" pitchFamily="34" charset="0"/>
              </a:rPr>
              <a:t>协议</a:t>
            </a:r>
          </a:p>
        </p:txBody>
      </p:sp>
      <p:sp>
        <p:nvSpPr>
          <p:cNvPr id="136" name="文本框 135"/>
          <p:cNvSpPr txBox="1"/>
          <p:nvPr/>
        </p:nvSpPr>
        <p:spPr>
          <a:xfrm>
            <a:off x="7054245" y="3992909"/>
            <a:ext cx="2821466" cy="400110"/>
          </a:xfrm>
          <a:prstGeom prst="rect">
            <a:avLst/>
          </a:prstGeom>
          <a:noFill/>
        </p:spPr>
        <p:txBody>
          <a:bodyPr wrap="square" rtlCol="0">
            <a:spAutoFit/>
          </a:bodyPr>
          <a:lstStyle/>
          <a:p>
            <a:r>
              <a:rPr lang="zh-CN" altLang="en-US" sz="2000" dirty="0">
                <a:latin typeface="Agency FB" panose="020B0503020202020204" pitchFamily="34" charset="0"/>
              </a:rPr>
              <a:t>网页结构</a:t>
            </a:r>
          </a:p>
        </p:txBody>
      </p:sp>
      <p:sp>
        <p:nvSpPr>
          <p:cNvPr id="262" name="文本框 261"/>
          <p:cNvSpPr txBox="1"/>
          <p:nvPr/>
        </p:nvSpPr>
        <p:spPr>
          <a:xfrm>
            <a:off x="6484710" y="30919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135551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268491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396747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769535"/>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181323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309021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441359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37" name="组合 136">
            <a:extLst>
              <a:ext uri="{FF2B5EF4-FFF2-40B4-BE49-F238E27FC236}">
                <a16:creationId xmlns:a16="http://schemas.microsoft.com/office/drawing/2014/main" id="{B86F5D4E-7A77-4F80-ADEB-B4185E093F43}"/>
              </a:ext>
            </a:extLst>
          </p:cNvPr>
          <p:cNvGrpSpPr/>
          <p:nvPr/>
        </p:nvGrpSpPr>
        <p:grpSpPr>
          <a:xfrm>
            <a:off x="6475517" y="5037807"/>
            <a:ext cx="481012" cy="479425"/>
            <a:chOff x="5810250" y="2244726"/>
            <a:chExt cx="481012" cy="479425"/>
          </a:xfrm>
        </p:grpSpPr>
        <p:sp>
          <p:nvSpPr>
            <p:cNvPr id="138" name="Freeform 125">
              <a:extLst>
                <a:ext uri="{FF2B5EF4-FFF2-40B4-BE49-F238E27FC236}">
                  <a16:creationId xmlns:a16="http://schemas.microsoft.com/office/drawing/2014/main" id="{01234117-D339-49EF-84D6-0C19E00C9BC3}"/>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6">
              <a:extLst>
                <a:ext uri="{FF2B5EF4-FFF2-40B4-BE49-F238E27FC236}">
                  <a16:creationId xmlns:a16="http://schemas.microsoft.com/office/drawing/2014/main" id="{A4B44FE7-7F05-44B7-8240-3F58E8BB61F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7">
              <a:extLst>
                <a:ext uri="{FF2B5EF4-FFF2-40B4-BE49-F238E27FC236}">
                  <a16:creationId xmlns:a16="http://schemas.microsoft.com/office/drawing/2014/main" id="{A709828A-E457-47DE-8F59-309268E11A72}"/>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8">
              <a:extLst>
                <a:ext uri="{FF2B5EF4-FFF2-40B4-BE49-F238E27FC236}">
                  <a16:creationId xmlns:a16="http://schemas.microsoft.com/office/drawing/2014/main" id="{3FA792DE-A9D7-469E-A5A9-FD0B9B50B7D8}"/>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9">
              <a:extLst>
                <a:ext uri="{FF2B5EF4-FFF2-40B4-BE49-F238E27FC236}">
                  <a16:creationId xmlns:a16="http://schemas.microsoft.com/office/drawing/2014/main" id="{E09CF396-B19A-4EC8-8229-691B58947C20}"/>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0">
              <a:extLst>
                <a:ext uri="{FF2B5EF4-FFF2-40B4-BE49-F238E27FC236}">
                  <a16:creationId xmlns:a16="http://schemas.microsoft.com/office/drawing/2014/main" id="{31AE704F-D606-48D2-82C7-3E0D7DDC26B3}"/>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1">
              <a:extLst>
                <a:ext uri="{FF2B5EF4-FFF2-40B4-BE49-F238E27FC236}">
                  <a16:creationId xmlns:a16="http://schemas.microsoft.com/office/drawing/2014/main" id="{B69D3E2B-57ED-4327-A26E-30C6ACD15BDB}"/>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2">
              <a:extLst>
                <a:ext uri="{FF2B5EF4-FFF2-40B4-BE49-F238E27FC236}">
                  <a16:creationId xmlns:a16="http://schemas.microsoft.com/office/drawing/2014/main" id="{161D42C1-21B4-4D8A-8E5D-35A50D0E6C02}"/>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3">
              <a:extLst>
                <a:ext uri="{FF2B5EF4-FFF2-40B4-BE49-F238E27FC236}">
                  <a16:creationId xmlns:a16="http://schemas.microsoft.com/office/drawing/2014/main" id="{2AD91610-10D5-4EBE-AB39-41E52A7770E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4">
              <a:extLst>
                <a:ext uri="{FF2B5EF4-FFF2-40B4-BE49-F238E27FC236}">
                  <a16:creationId xmlns:a16="http://schemas.microsoft.com/office/drawing/2014/main" id="{EC05B6E9-A10C-4581-AD6E-1BF0E0D99882}"/>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5">
              <a:extLst>
                <a:ext uri="{FF2B5EF4-FFF2-40B4-BE49-F238E27FC236}">
                  <a16:creationId xmlns:a16="http://schemas.microsoft.com/office/drawing/2014/main" id="{5A5F9328-9CD9-40F0-B54F-53557FEC84EE}"/>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6">
              <a:extLst>
                <a:ext uri="{FF2B5EF4-FFF2-40B4-BE49-F238E27FC236}">
                  <a16:creationId xmlns:a16="http://schemas.microsoft.com/office/drawing/2014/main" id="{23C7A0FD-4B3D-4B6D-B11E-85FCE86C3F3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文本框 149">
            <a:extLst>
              <a:ext uri="{FF2B5EF4-FFF2-40B4-BE49-F238E27FC236}">
                <a16:creationId xmlns:a16="http://schemas.microsoft.com/office/drawing/2014/main" id="{BE7D47D0-7FA0-485B-BE2B-335272A26441}"/>
              </a:ext>
            </a:extLst>
          </p:cNvPr>
          <p:cNvSpPr txBox="1"/>
          <p:nvPr/>
        </p:nvSpPr>
        <p:spPr>
          <a:xfrm>
            <a:off x="7063336" y="5096545"/>
            <a:ext cx="2821466" cy="400110"/>
          </a:xfrm>
          <a:prstGeom prst="rect">
            <a:avLst/>
          </a:prstGeom>
          <a:noFill/>
        </p:spPr>
        <p:txBody>
          <a:bodyPr wrap="square" rtlCol="0">
            <a:spAutoFit/>
          </a:bodyPr>
          <a:lstStyle/>
          <a:p>
            <a:r>
              <a:rPr lang="zh-CN" altLang="en-US" sz="2000" dirty="0">
                <a:latin typeface="Agency FB" panose="020B0503020202020204" pitchFamily="34" charset="0"/>
              </a:rPr>
              <a:t>内容传输</a:t>
            </a:r>
          </a:p>
        </p:txBody>
      </p:sp>
      <p:sp>
        <p:nvSpPr>
          <p:cNvPr id="151" name="文本框 150">
            <a:extLst>
              <a:ext uri="{FF2B5EF4-FFF2-40B4-BE49-F238E27FC236}">
                <a16:creationId xmlns:a16="http://schemas.microsoft.com/office/drawing/2014/main" id="{08EFF890-3404-4307-B2BB-49958BFC7DD2}"/>
              </a:ext>
            </a:extLst>
          </p:cNvPr>
          <p:cNvSpPr txBox="1"/>
          <p:nvPr/>
        </p:nvSpPr>
        <p:spPr>
          <a:xfrm>
            <a:off x="6493801" y="507111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05</a:t>
            </a:r>
            <a:endParaRPr lang="zh-CN" altLang="en-US" sz="2000" dirty="0">
              <a:latin typeface="Agency FB" panose="020B0503020202020204" pitchFamily="34" charset="0"/>
            </a:endParaRPr>
          </a:p>
        </p:txBody>
      </p:sp>
      <p:cxnSp>
        <p:nvCxnSpPr>
          <p:cNvPr id="152" name="直接连接符 151">
            <a:extLst>
              <a:ext uri="{FF2B5EF4-FFF2-40B4-BE49-F238E27FC236}">
                <a16:creationId xmlns:a16="http://schemas.microsoft.com/office/drawing/2014/main" id="{DFA2FBD6-8B82-4648-8243-D448B0CDA9DD}"/>
              </a:ext>
            </a:extLst>
          </p:cNvPr>
          <p:cNvCxnSpPr/>
          <p:nvPr/>
        </p:nvCxnSpPr>
        <p:spPr>
          <a:xfrm>
            <a:off x="7063336" y="551723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组合 152">
            <a:extLst>
              <a:ext uri="{FF2B5EF4-FFF2-40B4-BE49-F238E27FC236}">
                <a16:creationId xmlns:a16="http://schemas.microsoft.com/office/drawing/2014/main" id="{8007C1E6-586B-40AF-ADAE-C385BB7AC260}"/>
              </a:ext>
            </a:extLst>
          </p:cNvPr>
          <p:cNvGrpSpPr/>
          <p:nvPr/>
        </p:nvGrpSpPr>
        <p:grpSpPr>
          <a:xfrm>
            <a:off x="6527822" y="6117927"/>
            <a:ext cx="481012" cy="479425"/>
            <a:chOff x="5810250" y="2244726"/>
            <a:chExt cx="481012" cy="479425"/>
          </a:xfrm>
        </p:grpSpPr>
        <p:sp>
          <p:nvSpPr>
            <p:cNvPr id="154" name="Freeform 125">
              <a:extLst>
                <a:ext uri="{FF2B5EF4-FFF2-40B4-BE49-F238E27FC236}">
                  <a16:creationId xmlns:a16="http://schemas.microsoft.com/office/drawing/2014/main" id="{5A0EA92E-41E7-4034-87DB-52A78CA789C1}"/>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6">
              <a:extLst>
                <a:ext uri="{FF2B5EF4-FFF2-40B4-BE49-F238E27FC236}">
                  <a16:creationId xmlns:a16="http://schemas.microsoft.com/office/drawing/2014/main" id="{BE16308B-148C-498C-8178-92D09DECAA4A}"/>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27">
              <a:extLst>
                <a:ext uri="{FF2B5EF4-FFF2-40B4-BE49-F238E27FC236}">
                  <a16:creationId xmlns:a16="http://schemas.microsoft.com/office/drawing/2014/main" id="{CBAEC3CA-437F-4F6B-8284-CD73CC3D5149}"/>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28">
              <a:extLst>
                <a:ext uri="{FF2B5EF4-FFF2-40B4-BE49-F238E27FC236}">
                  <a16:creationId xmlns:a16="http://schemas.microsoft.com/office/drawing/2014/main" id="{12B3D663-00AA-4ADF-A637-BECFA76CD433}"/>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29">
              <a:extLst>
                <a:ext uri="{FF2B5EF4-FFF2-40B4-BE49-F238E27FC236}">
                  <a16:creationId xmlns:a16="http://schemas.microsoft.com/office/drawing/2014/main" id="{5D926A8C-5C68-40C7-BDB0-F55BFC981D81}"/>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30">
              <a:extLst>
                <a:ext uri="{FF2B5EF4-FFF2-40B4-BE49-F238E27FC236}">
                  <a16:creationId xmlns:a16="http://schemas.microsoft.com/office/drawing/2014/main" id="{D3CE08BA-B787-4074-82C0-EDD0C1EF080E}"/>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31">
              <a:extLst>
                <a:ext uri="{FF2B5EF4-FFF2-40B4-BE49-F238E27FC236}">
                  <a16:creationId xmlns:a16="http://schemas.microsoft.com/office/drawing/2014/main" id="{2F5BD088-6C75-4059-8C40-16A431A7B6D1}"/>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32">
              <a:extLst>
                <a:ext uri="{FF2B5EF4-FFF2-40B4-BE49-F238E27FC236}">
                  <a16:creationId xmlns:a16="http://schemas.microsoft.com/office/drawing/2014/main" id="{BDBD0594-3AD0-466C-B9B1-9C69865CC465}"/>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33">
              <a:extLst>
                <a:ext uri="{FF2B5EF4-FFF2-40B4-BE49-F238E27FC236}">
                  <a16:creationId xmlns:a16="http://schemas.microsoft.com/office/drawing/2014/main" id="{1E94315B-11DC-4F71-BBD1-A7BBDF111808}"/>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34">
              <a:extLst>
                <a:ext uri="{FF2B5EF4-FFF2-40B4-BE49-F238E27FC236}">
                  <a16:creationId xmlns:a16="http://schemas.microsoft.com/office/drawing/2014/main" id="{D2AF65A8-F168-42EC-88FB-8F8A0DF4C526}"/>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35">
              <a:extLst>
                <a:ext uri="{FF2B5EF4-FFF2-40B4-BE49-F238E27FC236}">
                  <a16:creationId xmlns:a16="http://schemas.microsoft.com/office/drawing/2014/main" id="{7D9B6A4F-CADE-410D-9167-1AE3195BCE72}"/>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36">
              <a:extLst>
                <a:ext uri="{FF2B5EF4-FFF2-40B4-BE49-F238E27FC236}">
                  <a16:creationId xmlns:a16="http://schemas.microsoft.com/office/drawing/2014/main" id="{FE33BAD8-0D6E-43CD-BFAA-35E4B36A1AC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6" name="文本框 165">
            <a:extLst>
              <a:ext uri="{FF2B5EF4-FFF2-40B4-BE49-F238E27FC236}">
                <a16:creationId xmlns:a16="http://schemas.microsoft.com/office/drawing/2014/main" id="{52BF6DC6-6BCF-4D5B-8E06-E51523A11626}"/>
              </a:ext>
            </a:extLst>
          </p:cNvPr>
          <p:cNvSpPr txBox="1"/>
          <p:nvPr/>
        </p:nvSpPr>
        <p:spPr>
          <a:xfrm>
            <a:off x="7115641" y="6176665"/>
            <a:ext cx="2821466" cy="400110"/>
          </a:xfrm>
          <a:prstGeom prst="rect">
            <a:avLst/>
          </a:prstGeom>
          <a:noFill/>
        </p:spPr>
        <p:txBody>
          <a:bodyPr wrap="square" rtlCol="0">
            <a:spAutoFit/>
          </a:bodyPr>
          <a:lstStyle/>
          <a:p>
            <a:r>
              <a:rPr lang="zh-CN" altLang="en-US" sz="2000" dirty="0">
                <a:latin typeface="Agency FB" panose="020B0503020202020204" pitchFamily="34" charset="0"/>
              </a:rPr>
              <a:t>应用实践</a:t>
            </a:r>
          </a:p>
        </p:txBody>
      </p:sp>
      <p:sp>
        <p:nvSpPr>
          <p:cNvPr id="167" name="文本框 166">
            <a:extLst>
              <a:ext uri="{FF2B5EF4-FFF2-40B4-BE49-F238E27FC236}">
                <a16:creationId xmlns:a16="http://schemas.microsoft.com/office/drawing/2014/main" id="{034D8F3F-C7DD-40CF-93DE-8484FCBE6BD5}"/>
              </a:ext>
            </a:extLst>
          </p:cNvPr>
          <p:cNvSpPr txBox="1"/>
          <p:nvPr/>
        </p:nvSpPr>
        <p:spPr>
          <a:xfrm>
            <a:off x="6546106" y="615123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06</a:t>
            </a:r>
            <a:endParaRPr lang="zh-CN" altLang="en-US" sz="2000" dirty="0">
              <a:latin typeface="Agency FB" panose="020B0503020202020204" pitchFamily="34" charset="0"/>
            </a:endParaRPr>
          </a:p>
        </p:txBody>
      </p:sp>
      <p:cxnSp>
        <p:nvCxnSpPr>
          <p:cNvPr id="168" name="直接连接符 167">
            <a:extLst>
              <a:ext uri="{FF2B5EF4-FFF2-40B4-BE49-F238E27FC236}">
                <a16:creationId xmlns:a16="http://schemas.microsoft.com/office/drawing/2014/main" id="{94A72CF8-96A3-43C6-AB71-4F1A3714AD04}"/>
              </a:ext>
            </a:extLst>
          </p:cNvPr>
          <p:cNvCxnSpPr/>
          <p:nvPr/>
        </p:nvCxnSpPr>
        <p:spPr>
          <a:xfrm>
            <a:off x="7115641" y="659735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95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45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50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8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3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8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3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775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25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880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30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par>
                          <p:cTn id="91" fill="hold">
                            <p:stCondLst>
                              <p:cond delay="9625"/>
                            </p:stCondLst>
                            <p:childTnLst>
                              <p:par>
                                <p:cTn id="92" presetID="21" presetClass="entr" presetSubtype="1" fill="hold"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par>
                          <p:cTn id="95" fill="hold">
                            <p:stCondLst>
                              <p:cond delay="10125"/>
                            </p:stCondLst>
                            <p:childTnLst>
                              <p:par>
                                <p:cTn id="96" presetID="12" presetClass="entr" presetSubtype="4" fill="hold" grpId="0" nodeType="afterEffect">
                                  <p:stCondLst>
                                    <p:cond delay="0"/>
                                  </p:stCondLst>
                                  <p:iterate type="lt">
                                    <p:tmPct val="10000"/>
                                  </p:iterate>
                                  <p:childTnLst>
                                    <p:set>
                                      <p:cBhvr>
                                        <p:cTn id="97" dur="1" fill="hold">
                                          <p:stCondLst>
                                            <p:cond delay="0"/>
                                          </p:stCondLst>
                                        </p:cTn>
                                        <p:tgtEl>
                                          <p:spTgt spid="151"/>
                                        </p:tgtEl>
                                        <p:attrNameLst>
                                          <p:attrName>style.visibility</p:attrName>
                                        </p:attrNameLst>
                                      </p:cBhvr>
                                      <p:to>
                                        <p:strVal val="visible"/>
                                      </p:to>
                                    </p:set>
                                    <p:anim calcmode="lin" valueType="num">
                                      <p:cBhvr additive="base">
                                        <p:cTn id="98" dur="500"/>
                                        <p:tgtEl>
                                          <p:spTgt spid="151"/>
                                        </p:tgtEl>
                                        <p:attrNameLst>
                                          <p:attrName>ppt_y</p:attrName>
                                        </p:attrNameLst>
                                      </p:cBhvr>
                                      <p:tavLst>
                                        <p:tav tm="0">
                                          <p:val>
                                            <p:strVal val="#ppt_y+#ppt_h*1.125000"/>
                                          </p:val>
                                        </p:tav>
                                        <p:tav tm="100000">
                                          <p:val>
                                            <p:strVal val="#ppt_y"/>
                                          </p:val>
                                        </p:tav>
                                      </p:tavLst>
                                    </p:anim>
                                    <p:animEffect transition="in" filter="wipe(up)">
                                      <p:cBhvr>
                                        <p:cTn id="99" dur="500"/>
                                        <p:tgtEl>
                                          <p:spTgt spid="151"/>
                                        </p:tgtEl>
                                      </p:cBhvr>
                                    </p:animEffect>
                                  </p:childTnLst>
                                </p:cTn>
                              </p:par>
                            </p:childTnLst>
                          </p:cTn>
                        </p:par>
                        <p:par>
                          <p:cTn id="100" fill="hold">
                            <p:stCondLst>
                              <p:cond delay="10675"/>
                            </p:stCondLst>
                            <p:childTnLst>
                              <p:par>
                                <p:cTn id="101" presetID="22" presetClass="entr" presetSubtype="8" fill="hold" nodeType="after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par>
                          <p:cTn id="104" fill="hold">
                            <p:stCondLst>
                              <p:cond delay="11175"/>
                            </p:stCondLst>
                            <p:childTnLst>
                              <p:par>
                                <p:cTn id="105" presetID="12" presetClass="entr" presetSubtype="1" fill="hold" grpId="0" nodeType="afterEffect">
                                  <p:stCondLst>
                                    <p:cond delay="0"/>
                                  </p:stCondLst>
                                  <p:iterate type="lt">
                                    <p:tmPct val="10000"/>
                                  </p:iterate>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250"/>
                                        <p:tgtEl>
                                          <p:spTgt spid="150"/>
                                        </p:tgtEl>
                                        <p:attrNameLst>
                                          <p:attrName>ppt_y</p:attrName>
                                        </p:attrNameLst>
                                      </p:cBhvr>
                                      <p:tavLst>
                                        <p:tav tm="0">
                                          <p:val>
                                            <p:strVal val="#ppt_y-#ppt_h*1.125000"/>
                                          </p:val>
                                        </p:tav>
                                        <p:tav tm="100000">
                                          <p:val>
                                            <p:strVal val="#ppt_y"/>
                                          </p:val>
                                        </p:tav>
                                      </p:tavLst>
                                    </p:anim>
                                    <p:animEffect transition="in" filter="wipe(down)">
                                      <p:cBhvr>
                                        <p:cTn id="108" dur="250"/>
                                        <p:tgtEl>
                                          <p:spTgt spid="150"/>
                                        </p:tgtEl>
                                      </p:cBhvr>
                                    </p:animEffect>
                                  </p:childTnLst>
                                </p:cTn>
                              </p:par>
                            </p:childTnLst>
                          </p:cTn>
                        </p:par>
                        <p:par>
                          <p:cTn id="109" fill="hold">
                            <p:stCondLst>
                              <p:cond delay="11500"/>
                            </p:stCondLst>
                            <p:childTnLst>
                              <p:par>
                                <p:cTn id="110" presetID="21" presetClass="entr" presetSubtype="1" fill="hold" nodeType="afterEffect">
                                  <p:stCondLst>
                                    <p:cond delay="0"/>
                                  </p:stCondLst>
                                  <p:childTnLst>
                                    <p:set>
                                      <p:cBhvr>
                                        <p:cTn id="111" dur="1" fill="hold">
                                          <p:stCondLst>
                                            <p:cond delay="0"/>
                                          </p:stCondLst>
                                        </p:cTn>
                                        <p:tgtEl>
                                          <p:spTgt spid="153"/>
                                        </p:tgtEl>
                                        <p:attrNameLst>
                                          <p:attrName>style.visibility</p:attrName>
                                        </p:attrNameLst>
                                      </p:cBhvr>
                                      <p:to>
                                        <p:strVal val="visible"/>
                                      </p:to>
                                    </p:set>
                                    <p:animEffect transition="in" filter="wheel(1)">
                                      <p:cBhvr>
                                        <p:cTn id="112" dur="500"/>
                                        <p:tgtEl>
                                          <p:spTgt spid="153"/>
                                        </p:tgtEl>
                                      </p:cBhvr>
                                    </p:animEffect>
                                  </p:childTnLst>
                                </p:cTn>
                              </p:par>
                            </p:childTnLst>
                          </p:cTn>
                        </p:par>
                        <p:par>
                          <p:cTn id="113" fill="hold">
                            <p:stCondLst>
                              <p:cond delay="12000"/>
                            </p:stCondLst>
                            <p:childTnLst>
                              <p:par>
                                <p:cTn id="114" presetID="12" presetClass="entr" presetSubtype="4" fill="hold" grpId="0" nodeType="afterEffect">
                                  <p:stCondLst>
                                    <p:cond delay="0"/>
                                  </p:stCondLst>
                                  <p:iterate type="lt">
                                    <p:tmPct val="10000"/>
                                  </p:iterate>
                                  <p:childTnLst>
                                    <p:set>
                                      <p:cBhvr>
                                        <p:cTn id="115" dur="1" fill="hold">
                                          <p:stCondLst>
                                            <p:cond delay="0"/>
                                          </p:stCondLst>
                                        </p:cTn>
                                        <p:tgtEl>
                                          <p:spTgt spid="167"/>
                                        </p:tgtEl>
                                        <p:attrNameLst>
                                          <p:attrName>style.visibility</p:attrName>
                                        </p:attrNameLst>
                                      </p:cBhvr>
                                      <p:to>
                                        <p:strVal val="visible"/>
                                      </p:to>
                                    </p:set>
                                    <p:anim calcmode="lin" valueType="num">
                                      <p:cBhvr additive="base">
                                        <p:cTn id="116" dur="500"/>
                                        <p:tgtEl>
                                          <p:spTgt spid="167"/>
                                        </p:tgtEl>
                                        <p:attrNameLst>
                                          <p:attrName>ppt_y</p:attrName>
                                        </p:attrNameLst>
                                      </p:cBhvr>
                                      <p:tavLst>
                                        <p:tav tm="0">
                                          <p:val>
                                            <p:strVal val="#ppt_y+#ppt_h*1.125000"/>
                                          </p:val>
                                        </p:tav>
                                        <p:tav tm="100000">
                                          <p:val>
                                            <p:strVal val="#ppt_y"/>
                                          </p:val>
                                        </p:tav>
                                      </p:tavLst>
                                    </p:anim>
                                    <p:animEffect transition="in" filter="wipe(up)">
                                      <p:cBhvr>
                                        <p:cTn id="117" dur="500"/>
                                        <p:tgtEl>
                                          <p:spTgt spid="167"/>
                                        </p:tgtEl>
                                      </p:cBhvr>
                                    </p:animEffect>
                                  </p:childTnLst>
                                </p:cTn>
                              </p:par>
                            </p:childTnLst>
                          </p:cTn>
                        </p:par>
                        <p:par>
                          <p:cTn id="118" fill="hold">
                            <p:stCondLst>
                              <p:cond delay="12550"/>
                            </p:stCondLst>
                            <p:childTnLst>
                              <p:par>
                                <p:cTn id="119" presetID="22" presetClass="entr" presetSubtype="8" fill="hold" nodeType="afterEffect">
                                  <p:stCondLst>
                                    <p:cond delay="0"/>
                                  </p:stCondLst>
                                  <p:childTnLst>
                                    <p:set>
                                      <p:cBhvr>
                                        <p:cTn id="120" dur="1" fill="hold">
                                          <p:stCondLst>
                                            <p:cond delay="0"/>
                                          </p:stCondLst>
                                        </p:cTn>
                                        <p:tgtEl>
                                          <p:spTgt spid="168"/>
                                        </p:tgtEl>
                                        <p:attrNameLst>
                                          <p:attrName>style.visibility</p:attrName>
                                        </p:attrNameLst>
                                      </p:cBhvr>
                                      <p:to>
                                        <p:strVal val="visible"/>
                                      </p:to>
                                    </p:set>
                                    <p:animEffect transition="in" filter="wipe(left)">
                                      <p:cBhvr>
                                        <p:cTn id="121" dur="500"/>
                                        <p:tgtEl>
                                          <p:spTgt spid="168"/>
                                        </p:tgtEl>
                                      </p:cBhvr>
                                    </p:animEffect>
                                  </p:childTnLst>
                                </p:cTn>
                              </p:par>
                            </p:childTnLst>
                          </p:cTn>
                        </p:par>
                        <p:par>
                          <p:cTn id="122" fill="hold">
                            <p:stCondLst>
                              <p:cond delay="13050"/>
                            </p:stCondLst>
                            <p:childTnLst>
                              <p:par>
                                <p:cTn id="123" presetID="12" presetClass="entr" presetSubtype="1" fill="hold" grpId="0" nodeType="afterEffect">
                                  <p:stCondLst>
                                    <p:cond delay="0"/>
                                  </p:stCondLst>
                                  <p:iterate type="lt">
                                    <p:tmPct val="10000"/>
                                  </p:iterate>
                                  <p:childTnLst>
                                    <p:set>
                                      <p:cBhvr>
                                        <p:cTn id="124" dur="1" fill="hold">
                                          <p:stCondLst>
                                            <p:cond delay="0"/>
                                          </p:stCondLst>
                                        </p:cTn>
                                        <p:tgtEl>
                                          <p:spTgt spid="166"/>
                                        </p:tgtEl>
                                        <p:attrNameLst>
                                          <p:attrName>style.visibility</p:attrName>
                                        </p:attrNameLst>
                                      </p:cBhvr>
                                      <p:to>
                                        <p:strVal val="visible"/>
                                      </p:to>
                                    </p:set>
                                    <p:anim calcmode="lin" valueType="num">
                                      <p:cBhvr additive="base">
                                        <p:cTn id="125" dur="250"/>
                                        <p:tgtEl>
                                          <p:spTgt spid="166"/>
                                        </p:tgtEl>
                                        <p:attrNameLst>
                                          <p:attrName>ppt_y</p:attrName>
                                        </p:attrNameLst>
                                      </p:cBhvr>
                                      <p:tavLst>
                                        <p:tav tm="0">
                                          <p:val>
                                            <p:strVal val="#ppt_y-#ppt_h*1.125000"/>
                                          </p:val>
                                        </p:tav>
                                        <p:tav tm="100000">
                                          <p:val>
                                            <p:strVal val="#ppt_y"/>
                                          </p:val>
                                        </p:tav>
                                      </p:tavLst>
                                    </p:anim>
                                    <p:animEffect transition="in" filter="wipe(down)">
                                      <p:cBhvr>
                                        <p:cTn id="126" dur="25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P spid="150" grpId="0"/>
      <p:bldP spid="151" grpId="0"/>
      <p:bldP spid="166" grpId="0"/>
      <p:bldP spid="1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HTTP</a:t>
            </a:r>
            <a:r>
              <a:rPr lang="zh-CN" altLang="en-US" sz="2400" dirty="0">
                <a:latin typeface="Agency FB" panose="020B0503020202020204" pitchFamily="34" charset="0"/>
              </a:rPr>
              <a:t>协议</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03905" y="1866304"/>
            <a:ext cx="4811975" cy="433965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sz="2800" dirty="0"/>
              <a:t>请求报文和响应报文的结构</a:t>
            </a:r>
            <a:endParaRPr lang="en-US" altLang="zh-CN" sz="2800" dirty="0"/>
          </a:p>
          <a:p>
            <a:pPr fontAlgn="ctr"/>
            <a:endParaRPr lang="en-US" altLang="zh-CN" sz="2800" dirty="0"/>
          </a:p>
          <a:p>
            <a:pPr fontAlgn="ctr"/>
            <a:r>
              <a:rPr lang="zh-CN" altLang="en-US" sz="2400" dirty="0"/>
              <a:t>报文的首部内容由以下数据组成：</a:t>
            </a:r>
          </a:p>
          <a:p>
            <a:pPr marL="342900" indent="-342900" fontAlgn="ctr">
              <a:buFont typeface="Wingdings" panose="05000000000000000000" pitchFamily="2" charset="2"/>
              <a:buChar char="l"/>
            </a:pPr>
            <a:r>
              <a:rPr lang="zh-CN" altLang="en-US" sz="2400" dirty="0"/>
              <a:t>请求行</a:t>
            </a:r>
            <a:r>
              <a:rPr lang="en-US" altLang="zh-CN" sz="2400" dirty="0"/>
              <a:t>—</a:t>
            </a:r>
            <a:r>
              <a:rPr lang="zh-CN" altLang="en-US" sz="2400" dirty="0"/>
              <a:t>包含用于请求的方法，请求 </a:t>
            </a:r>
            <a:r>
              <a:rPr lang="en-US" altLang="zh-CN" sz="2400" dirty="0"/>
              <a:t>URI </a:t>
            </a:r>
            <a:r>
              <a:rPr lang="zh-CN" altLang="en-US" sz="2400" dirty="0"/>
              <a:t>和 </a:t>
            </a:r>
            <a:r>
              <a:rPr lang="en-US" altLang="zh-CN" sz="2400" dirty="0"/>
              <a:t>HTTP </a:t>
            </a:r>
            <a:r>
              <a:rPr lang="zh-CN" altLang="en-US" sz="2400" dirty="0"/>
              <a:t>版本。</a:t>
            </a:r>
          </a:p>
          <a:p>
            <a:pPr marL="342900" indent="-342900" fontAlgn="ctr">
              <a:buFont typeface="Wingdings" panose="05000000000000000000" pitchFamily="2" charset="2"/>
              <a:buChar char="l"/>
            </a:pPr>
            <a:r>
              <a:rPr lang="zh-CN" altLang="en-US" sz="2400" dirty="0"/>
              <a:t>状态行</a:t>
            </a:r>
            <a:r>
              <a:rPr lang="en-US" altLang="zh-CN" sz="2400" dirty="0"/>
              <a:t>—</a:t>
            </a:r>
            <a:r>
              <a:rPr lang="zh-CN" altLang="en-US" sz="2400" dirty="0"/>
              <a:t>包含表明响应结果的状态码，原因短语和 </a:t>
            </a:r>
            <a:r>
              <a:rPr lang="en-US" altLang="zh-CN" sz="2400" dirty="0"/>
              <a:t>HTTP </a:t>
            </a:r>
            <a:r>
              <a:rPr lang="zh-CN" altLang="en-US" sz="2400" dirty="0"/>
              <a:t>版本。</a:t>
            </a:r>
          </a:p>
          <a:p>
            <a:pPr marL="342900" indent="-342900" fontAlgn="ctr">
              <a:buFont typeface="Wingdings" panose="05000000000000000000" pitchFamily="2" charset="2"/>
              <a:buChar char="l"/>
            </a:pPr>
            <a:r>
              <a:rPr lang="zh-CN" altLang="en-US" sz="2400" dirty="0"/>
              <a:t>首部字段</a:t>
            </a:r>
            <a:r>
              <a:rPr lang="en-US" altLang="zh-CN" sz="2400" dirty="0"/>
              <a:t>—</a:t>
            </a:r>
            <a:r>
              <a:rPr lang="zh-CN" altLang="en-US" sz="2400" dirty="0"/>
              <a:t>包含表示请求和响应的各种条件和属性的各类首部。</a:t>
            </a:r>
          </a:p>
          <a:p>
            <a:pPr fontAlgn="ctr"/>
            <a:endParaRPr lang="en-US" altLang="zh-CN" sz="2800" dirty="0"/>
          </a:p>
        </p:txBody>
      </p:sp>
      <p:pic>
        <p:nvPicPr>
          <p:cNvPr id="8" name="图片 7">
            <a:extLst>
              <a:ext uri="{FF2B5EF4-FFF2-40B4-BE49-F238E27FC236}">
                <a16:creationId xmlns:a16="http://schemas.microsoft.com/office/drawing/2014/main" id="{380F2373-9424-4BF9-9D9B-BB24995DD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880" y="685237"/>
            <a:ext cx="6697010" cy="5982535"/>
          </a:xfrm>
          <a:prstGeom prst="rect">
            <a:avLst/>
          </a:prstGeom>
        </p:spPr>
      </p:pic>
    </p:spTree>
    <p:extLst>
      <p:ext uri="{BB962C8B-B14F-4D97-AF65-F5344CB8AC3E}">
        <p14:creationId xmlns:p14="http://schemas.microsoft.com/office/powerpoint/2010/main" val="5503530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网页结构</a:t>
            </a:r>
          </a:p>
        </p:txBody>
      </p:sp>
    </p:spTree>
    <p:extLst>
      <p:ext uri="{BB962C8B-B14F-4D97-AF65-F5344CB8AC3E}">
        <p14:creationId xmlns:p14="http://schemas.microsoft.com/office/powerpoint/2010/main" val="393955354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网页结构</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623392" y="1874728"/>
            <a:ext cx="10657184" cy="310854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fontAlgn="ctr"/>
            <a:r>
              <a:rPr lang="zh-CN" altLang="en-US" sz="2800" dirty="0"/>
              <a:t>统一资源定位符（</a:t>
            </a:r>
            <a:r>
              <a:rPr lang="en-US" altLang="zh-CN" sz="2800" dirty="0"/>
              <a:t>Uniform Resource Locator</a:t>
            </a:r>
            <a:r>
              <a:rPr lang="zh-CN" altLang="en-US" sz="2800" dirty="0"/>
              <a:t>，缩写为</a:t>
            </a:r>
            <a:r>
              <a:rPr lang="en-US" altLang="zh-CN" sz="2800" dirty="0"/>
              <a:t>URL</a:t>
            </a:r>
            <a:r>
              <a:rPr lang="zh-CN" altLang="en-US" sz="2800" dirty="0"/>
              <a:t>），又叫做网页地址，是互联网上标准的资源的地址（</a:t>
            </a:r>
            <a:r>
              <a:rPr lang="en-US" altLang="zh-CN" sz="2800" dirty="0"/>
              <a:t>Address</a:t>
            </a:r>
            <a:r>
              <a:rPr lang="zh-CN" altLang="en-US" sz="2800" dirty="0"/>
              <a:t>）。互联网上的每个文件都有一个唯一的</a:t>
            </a:r>
            <a:r>
              <a:rPr lang="en-US" altLang="zh-CN" sz="2800" dirty="0"/>
              <a:t>URL</a:t>
            </a:r>
            <a:r>
              <a:rPr lang="zh-CN" altLang="en-US" sz="2800" dirty="0"/>
              <a:t>，它包含的信息指出文件的位置以及浏览器应该怎么处理它。它最初是由蒂姆</a:t>
            </a:r>
            <a:r>
              <a:rPr lang="en-US" altLang="zh-CN" sz="2800" dirty="0"/>
              <a:t>·</a:t>
            </a:r>
            <a:r>
              <a:rPr lang="zh-CN" altLang="en-US" sz="2800" dirty="0"/>
              <a:t>伯纳斯</a:t>
            </a:r>
            <a:r>
              <a:rPr lang="en-US" altLang="zh-CN" sz="2800" dirty="0"/>
              <a:t>-</a:t>
            </a:r>
            <a:r>
              <a:rPr lang="zh-CN" altLang="en-US" sz="2800" dirty="0"/>
              <a:t>李发明用来作为万维网的地址的。现在它已经被万维网联盟编制为因特网标准</a:t>
            </a:r>
            <a:r>
              <a:rPr lang="en-US" altLang="zh-CN" sz="2800" dirty="0"/>
              <a:t>RFC1738</a:t>
            </a:r>
            <a:r>
              <a:rPr lang="zh-CN" altLang="en-US" sz="2800" dirty="0"/>
              <a:t>了。统一资源定位符的开始，一般会标志着一个计算机网络所使用的网络协议。</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47059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网页结构</a:t>
            </a:r>
            <a:endParaRPr lang="en-US" altLang="zh-CN" sz="2400" dirty="0">
              <a:latin typeface="Agency FB" panose="020B0503020202020204" pitchFamily="34" charset="0"/>
            </a:endParaRPr>
          </a:p>
        </p:txBody>
      </p:sp>
      <p:sp>
        <p:nvSpPr>
          <p:cNvPr id="11" name="Rectangle 2">
            <a:extLst>
              <a:ext uri="{FF2B5EF4-FFF2-40B4-BE49-F238E27FC236}">
                <a16:creationId xmlns:a16="http://schemas.microsoft.com/office/drawing/2014/main" id="{29621CFC-C5E3-4CB2-AA56-2EF56A984D67}"/>
              </a:ext>
            </a:extLst>
          </p:cNvPr>
          <p:cNvSpPr>
            <a:spLocks noChangeArrowheads="1"/>
          </p:cNvSpPr>
          <p:nvPr/>
        </p:nvSpPr>
        <p:spPr bwMode="auto">
          <a:xfrm>
            <a:off x="845203" y="1557373"/>
            <a:ext cx="1050159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rPr>
              <a:t>网页一般由三部分组成:HTML标签、CSS样式、JavaScript语句。</a:t>
            </a:r>
            <a:endParaRPr kumimoji="0" lang="en-US" altLang="zh-CN" sz="28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mn-ea"/>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chemeClr val="tx1"/>
                </a:solidFill>
                <a:effectLst/>
                <a:latin typeface="+mn-ea"/>
              </a:rPr>
              <a:t>HTML:&lt;&gt; 标签语言,整个网页的结构部分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chemeClr val="tx1"/>
                </a:solidFill>
                <a:effectLst/>
                <a:latin typeface="+mn-ea"/>
              </a:rPr>
              <a:t>CSS:&lt;a class=''&gt; 网页的样式实现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zh-CN" altLang="zh-CN" sz="2800" b="0" i="0" u="none" strike="noStrike" cap="none" normalizeH="0" baseline="0" dirty="0">
                <a:ln>
                  <a:noFill/>
                </a:ln>
                <a:solidFill>
                  <a:schemeClr val="tx1"/>
                </a:solidFill>
                <a:effectLst/>
                <a:latin typeface="+mn-ea"/>
              </a:rPr>
              <a:t>JavaScript:&lt;script&gt;网页功能实现</a:t>
            </a:r>
          </a:p>
        </p:txBody>
      </p:sp>
    </p:spTree>
    <p:extLst>
      <p:ext uri="{BB962C8B-B14F-4D97-AF65-F5344CB8AC3E}">
        <p14:creationId xmlns:p14="http://schemas.microsoft.com/office/powerpoint/2010/main" val="32380815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网页结构</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767408" y="1730132"/>
            <a:ext cx="3960440" cy="267765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C7254E"/>
                </a:solidFill>
                <a:effectLst/>
                <a:latin typeface="+mn-ea"/>
                <a:cs typeface="Consolas" panose="020B0609020204030204" pitchFamily="49" charset="0"/>
              </a:rPr>
              <a:t>html</a:t>
            </a:r>
            <a:r>
              <a:rPr kumimoji="0" lang="zh-CN" altLang="zh-CN" sz="2800" b="0" i="0" u="none" strike="noStrike" cap="none" normalizeH="0" baseline="0" dirty="0">
                <a:ln>
                  <a:noFill/>
                </a:ln>
                <a:solidFill>
                  <a:srgbClr val="404040"/>
                </a:solidFill>
                <a:effectLst/>
                <a:latin typeface="+mn-ea"/>
              </a:rPr>
              <a:t>指的是超文本标记语言(Hyper Text Markup Language)，</a:t>
            </a:r>
            <a:br>
              <a:rPr kumimoji="0" lang="zh-CN" altLang="zh-CN" sz="2800" b="0" i="0" u="none" strike="noStrike" cap="none" normalizeH="0" baseline="0" dirty="0">
                <a:ln>
                  <a:noFill/>
                </a:ln>
                <a:solidFill>
                  <a:schemeClr val="tx1"/>
                </a:solidFill>
                <a:effectLst/>
                <a:latin typeface="+mn-ea"/>
              </a:rPr>
            </a:br>
            <a:r>
              <a:rPr kumimoji="0" lang="zh-CN" altLang="zh-CN" sz="2800" b="0" i="0" u="none" strike="noStrike" cap="none" normalizeH="0" baseline="0" dirty="0">
                <a:ln>
                  <a:noFill/>
                </a:ln>
                <a:solidFill>
                  <a:srgbClr val="C7254E"/>
                </a:solidFill>
                <a:effectLst/>
                <a:latin typeface="+mn-ea"/>
                <a:cs typeface="Consolas" panose="020B0609020204030204" pitchFamily="49" charset="0"/>
              </a:rPr>
              <a:t>html</a:t>
            </a:r>
            <a:r>
              <a:rPr kumimoji="0" lang="zh-CN" altLang="zh-CN" sz="2800" b="0" i="0" u="none" strike="noStrike" cap="none" normalizeH="0" baseline="0" dirty="0">
                <a:ln>
                  <a:noFill/>
                </a:ln>
                <a:solidFill>
                  <a:srgbClr val="404040"/>
                </a:solidFill>
                <a:effectLst/>
                <a:latin typeface="+mn-ea"/>
              </a:rPr>
              <a:t>是专门写给浏览器去看的语言，</a:t>
            </a:r>
            <a:br>
              <a:rPr kumimoji="0" lang="zh-CN" altLang="zh-CN" sz="2800" b="0" i="0" u="none" strike="noStrike" cap="none" normalizeH="0" baseline="0" dirty="0">
                <a:ln>
                  <a:noFill/>
                </a:ln>
                <a:solidFill>
                  <a:schemeClr val="tx1"/>
                </a:solidFill>
                <a:effectLst/>
                <a:latin typeface="+mn-ea"/>
              </a:rPr>
            </a:br>
            <a:r>
              <a:rPr kumimoji="0" lang="zh-CN" altLang="zh-CN" sz="2800" b="0" i="0" u="none" strike="noStrike" cap="none" normalizeH="0" baseline="0" dirty="0">
                <a:ln>
                  <a:noFill/>
                </a:ln>
                <a:solidFill>
                  <a:srgbClr val="C7254E"/>
                </a:solidFill>
                <a:effectLst/>
                <a:latin typeface="+mn-ea"/>
                <a:cs typeface="Consolas" panose="020B0609020204030204" pitchFamily="49" charset="0"/>
              </a:rPr>
              <a:t>html</a:t>
            </a:r>
            <a:r>
              <a:rPr kumimoji="0" lang="zh-CN" altLang="zh-CN" sz="2800" b="0" i="0" u="none" strike="noStrike" cap="none" normalizeH="0" baseline="0" dirty="0">
                <a:ln>
                  <a:noFill/>
                </a:ln>
                <a:solidFill>
                  <a:srgbClr val="404040"/>
                </a:solidFill>
                <a:effectLst/>
                <a:latin typeface="+mn-ea"/>
              </a:rPr>
              <a:t>并不是编程语言</a:t>
            </a:r>
            <a:r>
              <a:rPr kumimoji="0" lang="zh-CN" altLang="zh-CN" sz="2800" b="0" i="0" u="none" strike="noStrike" cap="none" normalizeH="0" baseline="0" dirty="0">
                <a:ln>
                  <a:noFill/>
                </a:ln>
                <a:solidFill>
                  <a:schemeClr val="tx1"/>
                </a:solidFill>
                <a:effectLst/>
                <a:latin typeface="+mn-ea"/>
              </a:rPr>
              <a:t> </a:t>
            </a:r>
          </a:p>
        </p:txBody>
      </p:sp>
      <p:pic>
        <p:nvPicPr>
          <p:cNvPr id="1028" name="Picture 4" descr="常见网页结构">
            <a:extLst>
              <a:ext uri="{FF2B5EF4-FFF2-40B4-BE49-F238E27FC236}">
                <a16:creationId xmlns:a16="http://schemas.microsoft.com/office/drawing/2014/main" id="{F3AB614C-C511-44F7-83A8-4C873A83F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961184"/>
            <a:ext cx="6969769" cy="527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9463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网页结构</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718425" y="1453294"/>
            <a:ext cx="3960440" cy="480131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层叠样式表</a:t>
            </a:r>
            <a:r>
              <a:rPr lang="zh-CN" altLang="en-US" dirty="0"/>
              <a:t> </a:t>
            </a:r>
            <a:r>
              <a:rPr lang="en-US" altLang="zh-CN" dirty="0"/>
              <a:t>(Cascading Style Sheets</a:t>
            </a:r>
            <a:r>
              <a:rPr lang="zh-CN" altLang="en-US" dirty="0"/>
              <a:t>，缩写为 </a:t>
            </a:r>
            <a:r>
              <a:rPr lang="en-US" altLang="zh-CN" b="1" dirty="0"/>
              <a:t>CSS</a:t>
            </a:r>
            <a:r>
              <a:rPr lang="zh-CN" altLang="en-US" dirty="0"/>
              <a:t>），是一种 </a:t>
            </a:r>
            <a:r>
              <a:rPr lang="zh-CN" altLang="en-US" dirty="0">
                <a:hlinkClick r:id="rId3"/>
              </a:rPr>
              <a:t>样式表</a:t>
            </a:r>
            <a:r>
              <a:rPr lang="zh-CN" altLang="en-US" dirty="0"/>
              <a:t> 语言，用来描述 </a:t>
            </a:r>
            <a:r>
              <a:rPr lang="en-US" altLang="zh-CN" dirty="0">
                <a:hlinkClick r:id="rId4" tooltip="The HyperText Mark-up Language"/>
              </a:rPr>
              <a:t>HTML</a:t>
            </a:r>
            <a:r>
              <a:rPr lang="zh-CN" altLang="en-US" dirty="0"/>
              <a:t> 或 </a:t>
            </a:r>
            <a:r>
              <a:rPr lang="en-US" altLang="zh-CN" dirty="0">
                <a:hlinkClick r:id="rId5" tooltip="zh-CN/docs/XML"/>
              </a:rPr>
              <a:t>XML</a:t>
            </a:r>
            <a:r>
              <a:rPr lang="zh-CN" altLang="en-US" dirty="0"/>
              <a:t>（包括如 </a:t>
            </a:r>
            <a:r>
              <a:rPr lang="en-US" altLang="zh-CN" dirty="0">
                <a:hlinkClick r:id="rId6" tooltip="zh-CN/docs/SVG"/>
              </a:rPr>
              <a:t>SVG</a:t>
            </a:r>
            <a:r>
              <a:rPr lang="zh-CN" altLang="en-US" dirty="0"/>
              <a:t>、</a:t>
            </a:r>
            <a:r>
              <a:rPr lang="en-US" altLang="zh-CN" dirty="0">
                <a:hlinkClick r:id="rId7"/>
              </a:rPr>
              <a:t>MathML</a:t>
            </a:r>
            <a:r>
              <a:rPr lang="zh-CN" altLang="en-US" dirty="0"/>
              <a:t>、</a:t>
            </a:r>
            <a:r>
              <a:rPr lang="en-US" altLang="zh-CN" dirty="0">
                <a:hlinkClick r:id="rId8" tooltip="zh-CN/docs/XHTML"/>
              </a:rPr>
              <a:t>XHTML</a:t>
            </a:r>
            <a:r>
              <a:rPr lang="zh-CN" altLang="en-US" dirty="0"/>
              <a:t> 之类的 </a:t>
            </a:r>
            <a:r>
              <a:rPr lang="en-US" altLang="zh-CN" dirty="0"/>
              <a:t>XML </a:t>
            </a:r>
            <a:r>
              <a:rPr lang="zh-CN" altLang="en-US" dirty="0"/>
              <a:t>分支语言）文档的呈现。</a:t>
            </a:r>
            <a:r>
              <a:rPr lang="en-US" altLang="zh-CN" dirty="0"/>
              <a:t>CSS </a:t>
            </a:r>
            <a:r>
              <a:rPr lang="zh-CN" altLang="en-US" dirty="0"/>
              <a:t>描述了在屏幕、纸质、音频等其它媒体上的元素应该如何被渲染的问题。</a:t>
            </a:r>
          </a:p>
          <a:p>
            <a:r>
              <a:rPr lang="en-US" altLang="zh-CN" dirty="0"/>
              <a:t>CSS </a:t>
            </a:r>
            <a:r>
              <a:rPr lang="zh-CN" altLang="en-US" dirty="0"/>
              <a:t>是</a:t>
            </a:r>
            <a:r>
              <a:rPr lang="zh-CN" altLang="en-US" b="1" dirty="0"/>
              <a:t>开放网络</a:t>
            </a:r>
            <a:r>
              <a:rPr lang="zh-CN" altLang="en-US" dirty="0"/>
              <a:t>的核心语言之一，由 </a:t>
            </a:r>
            <a:r>
              <a:rPr lang="en-US" altLang="zh-CN" dirty="0">
                <a:hlinkClick r:id="rId9"/>
              </a:rPr>
              <a:t>W3C </a:t>
            </a:r>
            <a:r>
              <a:rPr lang="zh-CN" altLang="en-US" dirty="0">
                <a:hlinkClick r:id="rId9"/>
              </a:rPr>
              <a:t>规范</a:t>
            </a:r>
            <a:r>
              <a:rPr lang="zh-CN" altLang="en-US" dirty="0"/>
              <a:t> 实现跨浏览器的标准化。</a:t>
            </a:r>
            <a:r>
              <a:rPr lang="en-US" altLang="zh-CN" dirty="0"/>
              <a:t>CSS</a:t>
            </a:r>
            <a:r>
              <a:rPr lang="zh-CN" altLang="en-US" dirty="0"/>
              <a:t>节省了大量的工作。 样式可以通过定义保存在外部</a:t>
            </a:r>
            <a:r>
              <a:rPr lang="en-US" altLang="zh-CN" dirty="0"/>
              <a:t>.</a:t>
            </a:r>
            <a:r>
              <a:rPr lang="en-US" altLang="zh-CN" dirty="0" err="1"/>
              <a:t>css</a:t>
            </a:r>
            <a:r>
              <a:rPr lang="zh-CN" altLang="en-US" dirty="0"/>
              <a:t>文件中，同时控制多个网页的布局，这意味着开发者不必经历在所有网页上编辑布局的麻烦。</a:t>
            </a:r>
            <a:r>
              <a:rPr lang="en-US" altLang="zh-CN" dirty="0"/>
              <a:t>CSS </a:t>
            </a:r>
            <a:r>
              <a:rPr lang="zh-CN" altLang="en-US" dirty="0"/>
              <a:t>被分为不同等级：</a:t>
            </a:r>
            <a:r>
              <a:rPr lang="en-US" altLang="zh-CN" dirty="0"/>
              <a:t>CSS1 </a:t>
            </a:r>
            <a:r>
              <a:rPr lang="zh-CN" altLang="en-US" dirty="0"/>
              <a:t>现已废弃， </a:t>
            </a:r>
            <a:r>
              <a:rPr lang="en-US" altLang="zh-CN" dirty="0"/>
              <a:t>CSS2.1 </a:t>
            </a:r>
            <a:r>
              <a:rPr lang="zh-CN" altLang="en-US" dirty="0"/>
              <a:t>是推荐标准， </a:t>
            </a:r>
            <a:r>
              <a:rPr lang="en-US" altLang="zh-CN" dirty="0">
                <a:hlinkClick r:id="rId10" tooltip="CSS3"/>
              </a:rPr>
              <a:t>CSS3</a:t>
            </a:r>
            <a:r>
              <a:rPr lang="zh-CN" altLang="en-US" dirty="0"/>
              <a:t> 分成多个小模块且正在标准化中。</a:t>
            </a:r>
          </a:p>
        </p:txBody>
      </p:sp>
      <p:pic>
        <p:nvPicPr>
          <p:cNvPr id="1026" name="Picture 2">
            <a:extLst>
              <a:ext uri="{FF2B5EF4-FFF2-40B4-BE49-F238E27FC236}">
                <a16:creationId xmlns:a16="http://schemas.microsoft.com/office/drawing/2014/main" id="{7BA54A8E-CCBC-4E6A-AC1B-A56EC7F326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9544" y="678341"/>
            <a:ext cx="6484031" cy="557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4017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05</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内容传输</a:t>
            </a:r>
          </a:p>
        </p:txBody>
      </p:sp>
    </p:spTree>
    <p:extLst>
      <p:ext uri="{BB962C8B-B14F-4D97-AF65-F5344CB8AC3E}">
        <p14:creationId xmlns:p14="http://schemas.microsoft.com/office/powerpoint/2010/main" val="104831157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内容传输</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1773971"/>
            <a:ext cx="4464496" cy="42473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b="1" dirty="0"/>
              <a:t>编码提升传输速率：</a:t>
            </a:r>
          </a:p>
          <a:p>
            <a:r>
              <a:rPr lang="zh-CN" altLang="en-US" b="1" dirty="0"/>
              <a:t>压缩传输的内容编码</a:t>
            </a:r>
            <a:endParaRPr lang="zh-CN" altLang="en-US" dirty="0"/>
          </a:p>
          <a:p>
            <a:r>
              <a:rPr lang="zh-CN" altLang="en-US" dirty="0"/>
              <a:t>向待发送邮件内增加附件时，为了使邮件容量变小，我们会先用 </a:t>
            </a:r>
            <a:r>
              <a:rPr lang="en-US" altLang="zh-CN" dirty="0"/>
              <a:t>ZIP </a:t>
            </a:r>
            <a:r>
              <a:rPr lang="zh-CN" altLang="en-US" dirty="0"/>
              <a:t>压缩文件之后再添加附件发送。</a:t>
            </a:r>
            <a:r>
              <a:rPr lang="en-US" altLang="zh-CN" dirty="0"/>
              <a:t>HTTP </a:t>
            </a:r>
            <a:r>
              <a:rPr lang="zh-CN" altLang="en-US" dirty="0"/>
              <a:t>协议中有一种被称为内容编码 的功能也能进行类似的操作。内容编码指明应用在实体内容上的编码格式，并保持实体信息原样压缩。内容编码后的实体由客户端接收并负责解码。</a:t>
            </a:r>
            <a:endParaRPr lang="en-US" altLang="zh-CN" dirty="0"/>
          </a:p>
          <a:p>
            <a:endParaRPr lang="en-US" altLang="zh-CN" dirty="0"/>
          </a:p>
          <a:p>
            <a:r>
              <a:rPr lang="zh-CN" altLang="en-US" i="1" dirty="0"/>
              <a:t>常用的内容编码有以下几种：</a:t>
            </a:r>
            <a:endParaRPr lang="zh-CN" altLang="en-US" dirty="0"/>
          </a:p>
          <a:p>
            <a:pPr marL="285750" indent="-285750">
              <a:buFont typeface="Wingdings" panose="05000000000000000000" pitchFamily="2" charset="2"/>
              <a:buChar char="l"/>
            </a:pPr>
            <a:r>
              <a:rPr lang="en-US" altLang="zh-CN" dirty="0" err="1"/>
              <a:t>gzip</a:t>
            </a:r>
            <a:r>
              <a:rPr lang="zh-CN" altLang="en-US" dirty="0"/>
              <a:t>（</a:t>
            </a:r>
            <a:r>
              <a:rPr lang="en-US" altLang="zh-CN" dirty="0"/>
              <a:t>GNU zip</a:t>
            </a:r>
            <a:r>
              <a:rPr lang="zh-CN" altLang="en-US" dirty="0"/>
              <a:t>）</a:t>
            </a:r>
          </a:p>
          <a:p>
            <a:pPr marL="285750" indent="-285750">
              <a:buFont typeface="Wingdings" panose="05000000000000000000" pitchFamily="2" charset="2"/>
              <a:buChar char="l"/>
            </a:pPr>
            <a:r>
              <a:rPr lang="en-US" altLang="zh-CN" dirty="0"/>
              <a:t>compress</a:t>
            </a:r>
            <a:r>
              <a:rPr lang="zh-CN" altLang="en-US" dirty="0"/>
              <a:t>（</a:t>
            </a:r>
            <a:r>
              <a:rPr lang="en-US" altLang="zh-CN" dirty="0"/>
              <a:t>UNIX </a:t>
            </a:r>
            <a:r>
              <a:rPr lang="zh-CN" altLang="en-US" dirty="0"/>
              <a:t>系统的标准压缩）</a:t>
            </a:r>
          </a:p>
          <a:p>
            <a:pPr marL="285750" indent="-285750">
              <a:buFont typeface="Wingdings" panose="05000000000000000000" pitchFamily="2" charset="2"/>
              <a:buChar char="l"/>
            </a:pPr>
            <a:r>
              <a:rPr lang="en-US" altLang="zh-CN" dirty="0"/>
              <a:t>deflate</a:t>
            </a:r>
            <a:r>
              <a:rPr lang="zh-CN" altLang="en-US" dirty="0"/>
              <a:t>（</a:t>
            </a:r>
            <a:r>
              <a:rPr lang="en-US" altLang="zh-CN" dirty="0" err="1"/>
              <a:t>zlib</a:t>
            </a:r>
            <a:r>
              <a:rPr lang="zh-CN" altLang="en-US" dirty="0"/>
              <a:t>）</a:t>
            </a:r>
          </a:p>
          <a:p>
            <a:pPr marL="285750" indent="-285750">
              <a:buFont typeface="Wingdings" panose="05000000000000000000" pitchFamily="2" charset="2"/>
              <a:buChar char="l"/>
            </a:pPr>
            <a:r>
              <a:rPr lang="en-US" altLang="zh-CN" dirty="0"/>
              <a:t>identity</a:t>
            </a:r>
            <a:r>
              <a:rPr lang="zh-CN" altLang="en-US" dirty="0"/>
              <a:t>（不进行编码）</a:t>
            </a:r>
          </a:p>
        </p:txBody>
      </p:sp>
      <p:pic>
        <p:nvPicPr>
          <p:cNvPr id="7" name="图片 6">
            <a:extLst>
              <a:ext uri="{FF2B5EF4-FFF2-40B4-BE49-F238E27FC236}">
                <a16:creationId xmlns:a16="http://schemas.microsoft.com/office/drawing/2014/main" id="{EA775B9F-25CE-4B89-8273-9C653ABEF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896" y="1957955"/>
            <a:ext cx="6858957" cy="3886742"/>
          </a:xfrm>
          <a:prstGeom prst="rect">
            <a:avLst/>
          </a:prstGeom>
        </p:spPr>
      </p:pic>
    </p:spTree>
    <p:extLst>
      <p:ext uri="{BB962C8B-B14F-4D97-AF65-F5344CB8AC3E}">
        <p14:creationId xmlns:p14="http://schemas.microsoft.com/office/powerpoint/2010/main" val="3687660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内容传输</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2604967"/>
            <a:ext cx="4464496" cy="25853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b="1" dirty="0"/>
              <a:t>编码提升传输速率：</a:t>
            </a:r>
          </a:p>
          <a:p>
            <a:r>
              <a:rPr lang="zh-CN" altLang="en-US" b="1" dirty="0"/>
              <a:t>分割发送的分块传输编码</a:t>
            </a:r>
            <a:endParaRPr lang="zh-CN" altLang="en-US" dirty="0"/>
          </a:p>
          <a:p>
            <a:r>
              <a:rPr lang="zh-CN" altLang="en-US" dirty="0"/>
              <a:t>在 </a:t>
            </a:r>
            <a:r>
              <a:rPr lang="en-US" altLang="zh-CN" dirty="0"/>
              <a:t>HTTP </a:t>
            </a:r>
            <a:r>
              <a:rPr lang="zh-CN" altLang="en-US" dirty="0"/>
              <a:t>通信过程中，请求的编码实体资源尚未全部传输完成之前， 浏览器无法显示请求页面。在传输大容量数据时，通过把数据分割成 多块，能够让浏览器逐步显示页面。这种把实体主体分块的功能称为分块传输编码（</a:t>
            </a:r>
            <a:r>
              <a:rPr lang="en-US" altLang="zh-CN" dirty="0"/>
              <a:t>Chunked Transfer Coding</a:t>
            </a:r>
            <a:r>
              <a:rPr lang="zh-CN" altLang="en-US" dirty="0"/>
              <a:t>）。</a:t>
            </a:r>
          </a:p>
        </p:txBody>
      </p:sp>
      <p:pic>
        <p:nvPicPr>
          <p:cNvPr id="8" name="图片 7">
            <a:extLst>
              <a:ext uri="{FF2B5EF4-FFF2-40B4-BE49-F238E27FC236}">
                <a16:creationId xmlns:a16="http://schemas.microsoft.com/office/drawing/2014/main" id="{99816B0B-8AF6-4825-92B2-E21E6F403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436" y="1935204"/>
            <a:ext cx="6944694" cy="3924848"/>
          </a:xfrm>
          <a:prstGeom prst="rect">
            <a:avLst/>
          </a:prstGeom>
        </p:spPr>
      </p:pic>
    </p:spTree>
    <p:extLst>
      <p:ext uri="{BB962C8B-B14F-4D97-AF65-F5344CB8AC3E}">
        <p14:creationId xmlns:p14="http://schemas.microsoft.com/office/powerpoint/2010/main" val="27280037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内容传输</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695400" y="1452773"/>
            <a:ext cx="10801200" cy="20313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发送多种数据的多部分对象集合：</a:t>
            </a:r>
          </a:p>
          <a:p>
            <a:r>
              <a:rPr lang="zh-CN" altLang="en-US" dirty="0"/>
              <a:t>发送邮件时，我们可以在邮件里写入文字并添加多份附件。这是因为采用了 </a:t>
            </a:r>
            <a:r>
              <a:rPr lang="en-US" altLang="zh-CN" dirty="0"/>
              <a:t>MIME</a:t>
            </a:r>
            <a:r>
              <a:rPr lang="zh-CN" altLang="en-US" dirty="0"/>
              <a:t>（</a:t>
            </a:r>
            <a:r>
              <a:rPr lang="en-US" altLang="zh-CN" dirty="0"/>
              <a:t>Multipurpose Internet Mail Extensions</a:t>
            </a:r>
            <a:r>
              <a:rPr lang="zh-CN" altLang="en-US" dirty="0"/>
              <a:t>，多用途因特网邮 件扩展）机制，它允许邮件处理文本、图片、视频等多个不同类型的数据。例如，图片等二进制数据以 </a:t>
            </a:r>
            <a:r>
              <a:rPr lang="en-US" altLang="zh-CN" dirty="0"/>
              <a:t>ASCII </a:t>
            </a:r>
            <a:r>
              <a:rPr lang="zh-CN" altLang="en-US" dirty="0"/>
              <a:t>码字符串编码的方式指明， 就是利用 </a:t>
            </a:r>
            <a:r>
              <a:rPr lang="en-US" altLang="zh-CN" dirty="0"/>
              <a:t>MIME </a:t>
            </a:r>
            <a:r>
              <a:rPr lang="zh-CN" altLang="en-US" dirty="0"/>
              <a:t>来描述标记数据类型。而在 </a:t>
            </a:r>
            <a:r>
              <a:rPr lang="en-US" altLang="zh-CN" dirty="0"/>
              <a:t>MIME </a:t>
            </a:r>
            <a:r>
              <a:rPr lang="zh-CN" altLang="en-US" dirty="0"/>
              <a:t>扩展中会使用一 种称为多部分对象集合（</a:t>
            </a:r>
            <a:r>
              <a:rPr lang="en-US" altLang="zh-CN" dirty="0"/>
              <a:t>Multipart</a:t>
            </a:r>
            <a:r>
              <a:rPr lang="zh-CN" altLang="en-US" dirty="0"/>
              <a:t>）的方法，来容纳多份不同类型的数据。相应地，</a:t>
            </a:r>
            <a:r>
              <a:rPr lang="en-US" altLang="zh-CN" dirty="0"/>
              <a:t>HTTP </a:t>
            </a:r>
            <a:r>
              <a:rPr lang="zh-CN" altLang="en-US" dirty="0"/>
              <a:t>协议中也采纳了多部分对象集合，发送的一份报文主体内可含有多类型实体。通常是在图片或文本文件等上传时使用。</a:t>
            </a:r>
          </a:p>
        </p:txBody>
      </p:sp>
    </p:spTree>
    <p:extLst>
      <p:ext uri="{BB962C8B-B14F-4D97-AF65-F5344CB8AC3E}">
        <p14:creationId xmlns:p14="http://schemas.microsoft.com/office/powerpoint/2010/main" val="3198495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从消息队列到</a:t>
            </a:r>
            <a:r>
              <a:rPr lang="en-US" altLang="zh-CN" sz="2800" dirty="0">
                <a:solidFill>
                  <a:schemeClr val="bg1"/>
                </a:solidFill>
                <a:latin typeface="Agency FB" panose="020B0503020202020204" pitchFamily="34" charset="0"/>
              </a:rPr>
              <a:t>Kafka</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内容传输</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2189469"/>
            <a:ext cx="4464496" cy="34163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b="1" dirty="0"/>
              <a:t>获取部分内容的范围请求：</a:t>
            </a:r>
          </a:p>
          <a:p>
            <a:r>
              <a:rPr lang="zh-CN" altLang="en-US" dirty="0"/>
              <a:t>以前，用户不能使用现在这种高速的带宽访问互联网，当时，下载一 个尺寸稍大的图片或文件就已经很吃力了。如果下载过程中遇到网络 中断的情况，那就必须重头开始。为了解决上述问题，需要一种可恢 复的机制。所谓恢复是指能从之前下载中断处恢复下载。要实现该功能需要指定下载的实体范围。像这样，指定范围发送的请 求叫做范围请求（</a:t>
            </a:r>
            <a:r>
              <a:rPr lang="en-US" altLang="zh-CN" dirty="0"/>
              <a:t>Range Request</a:t>
            </a:r>
            <a:r>
              <a:rPr lang="zh-CN" altLang="en-US" dirty="0"/>
              <a:t>）。</a:t>
            </a:r>
          </a:p>
          <a:p>
            <a:r>
              <a:rPr lang="zh-CN" altLang="en-US" dirty="0"/>
              <a:t>执行范围请求时，会用到首部字段 </a:t>
            </a:r>
            <a:r>
              <a:rPr lang="en-US" altLang="zh-CN" b="1" dirty="0"/>
              <a:t>Range</a:t>
            </a:r>
            <a:r>
              <a:rPr lang="zh-CN" altLang="en-US" dirty="0"/>
              <a:t> 来指定资源的 </a:t>
            </a:r>
            <a:r>
              <a:rPr lang="en-US" altLang="zh-CN" dirty="0"/>
              <a:t>byte </a:t>
            </a:r>
            <a:r>
              <a:rPr lang="zh-CN" altLang="en-US" dirty="0"/>
              <a:t>范围。</a:t>
            </a:r>
          </a:p>
        </p:txBody>
      </p:sp>
      <p:pic>
        <p:nvPicPr>
          <p:cNvPr id="7" name="图片 6">
            <a:extLst>
              <a:ext uri="{FF2B5EF4-FFF2-40B4-BE49-F238E27FC236}">
                <a16:creationId xmlns:a16="http://schemas.microsoft.com/office/drawing/2014/main" id="{54BC8B0F-13F4-4833-832D-CD1200D50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938" y="1268760"/>
            <a:ext cx="6763694" cy="4963218"/>
          </a:xfrm>
          <a:prstGeom prst="rect">
            <a:avLst/>
          </a:prstGeom>
        </p:spPr>
      </p:pic>
    </p:spTree>
    <p:extLst>
      <p:ext uri="{BB962C8B-B14F-4D97-AF65-F5344CB8AC3E}">
        <p14:creationId xmlns:p14="http://schemas.microsoft.com/office/powerpoint/2010/main" val="42333525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内容传输</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371364" y="1309603"/>
            <a:ext cx="11449272" cy="507831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b="1" dirty="0"/>
              <a:t>内容协商返回最合适的内容：</a:t>
            </a:r>
            <a:endParaRPr lang="en-US" altLang="zh-CN" b="1" dirty="0"/>
          </a:p>
          <a:p>
            <a:pPr fontAlgn="ctr"/>
            <a:endParaRPr lang="zh-CN" altLang="en-US" b="1" dirty="0"/>
          </a:p>
          <a:p>
            <a:r>
              <a:rPr lang="zh-CN" altLang="en-US" dirty="0"/>
              <a:t>当浏览器的默认语言为英语或中文，访问相同 </a:t>
            </a:r>
            <a:r>
              <a:rPr lang="en-US" altLang="zh-CN" dirty="0"/>
              <a:t>URI </a:t>
            </a:r>
            <a:r>
              <a:rPr lang="zh-CN" altLang="en-US" dirty="0"/>
              <a:t>的 </a:t>
            </a:r>
            <a:r>
              <a:rPr lang="en-US" altLang="zh-CN" dirty="0"/>
              <a:t>Web </a:t>
            </a:r>
            <a:r>
              <a:rPr lang="zh-CN" altLang="en-US" dirty="0"/>
              <a:t>页面时， 则会显示对应的英语版或中文版的 </a:t>
            </a:r>
            <a:r>
              <a:rPr lang="en-US" altLang="zh-CN" dirty="0"/>
              <a:t>Web </a:t>
            </a:r>
            <a:r>
              <a:rPr lang="zh-CN" altLang="en-US" dirty="0"/>
              <a:t>页面。这样的机制称为内容协商（</a:t>
            </a:r>
            <a:r>
              <a:rPr lang="en-US" altLang="zh-CN" dirty="0"/>
              <a:t>Content Negotiation</a:t>
            </a:r>
            <a:r>
              <a:rPr lang="zh-CN" altLang="en-US" dirty="0"/>
              <a:t>）。</a:t>
            </a:r>
          </a:p>
          <a:p>
            <a:r>
              <a:rPr lang="zh-CN" altLang="en-US" dirty="0"/>
              <a:t>内容协商机制是指客户端和服务器端就响应的资源内容进行交涉，然后提供给客户端最为适合的资源。内容协商会以响应资源的语言、字符集、编码方式等作为判断的基准。</a:t>
            </a:r>
            <a:endParaRPr lang="en-US" altLang="zh-CN" dirty="0"/>
          </a:p>
          <a:p>
            <a:endParaRPr lang="zh-CN" altLang="en-US" dirty="0"/>
          </a:p>
          <a:p>
            <a:r>
              <a:rPr lang="zh-CN" altLang="en-US" b="1" dirty="0"/>
              <a:t>内容协商技术有以下 </a:t>
            </a:r>
            <a:r>
              <a:rPr lang="en-US" altLang="zh-CN" b="1" dirty="0"/>
              <a:t>3 </a:t>
            </a:r>
            <a:r>
              <a:rPr lang="zh-CN" altLang="en-US" b="1" dirty="0"/>
              <a:t>种类型</a:t>
            </a:r>
          </a:p>
          <a:p>
            <a:r>
              <a:rPr lang="zh-CN" altLang="en-US" b="1" dirty="0"/>
              <a:t>服务器驱动协商（</a:t>
            </a:r>
            <a:r>
              <a:rPr lang="en-US" altLang="zh-CN" b="1" dirty="0"/>
              <a:t>Server-driven Negotiation</a:t>
            </a:r>
            <a:r>
              <a:rPr lang="zh-CN" altLang="en-US" b="1" dirty="0"/>
              <a:t>）</a:t>
            </a:r>
            <a:endParaRPr lang="zh-CN" altLang="en-US" dirty="0"/>
          </a:p>
          <a:p>
            <a:r>
              <a:rPr lang="zh-CN" altLang="en-US" dirty="0"/>
              <a:t>由服务器端进行内容协商。以请求的首部字段为参考，在服务器端自 动处理。但对用户来说，以浏览器发送的信息作为判定的依据，并不一定能筛选出最优内容。</a:t>
            </a:r>
            <a:endParaRPr lang="en-US" altLang="zh-CN" dirty="0"/>
          </a:p>
          <a:p>
            <a:endParaRPr lang="zh-CN" altLang="en-US" dirty="0"/>
          </a:p>
          <a:p>
            <a:r>
              <a:rPr lang="zh-CN" altLang="en-US" b="1" dirty="0"/>
              <a:t>客户端驱动协商（</a:t>
            </a:r>
            <a:r>
              <a:rPr lang="en-US" altLang="zh-CN" b="1" dirty="0"/>
              <a:t>Agent-driven Negotiation</a:t>
            </a:r>
            <a:r>
              <a:rPr lang="zh-CN" altLang="en-US" b="1" dirty="0"/>
              <a:t>）</a:t>
            </a:r>
            <a:endParaRPr lang="zh-CN" altLang="en-US" dirty="0"/>
          </a:p>
          <a:p>
            <a:r>
              <a:rPr lang="zh-CN" altLang="en-US" dirty="0"/>
              <a:t>由客户端进行内容协商的方式。用户从浏览器显示的可选项列表中手 动选择。还可以利用 </a:t>
            </a:r>
            <a:r>
              <a:rPr lang="en-US" altLang="zh-CN" dirty="0"/>
              <a:t>JavaScript </a:t>
            </a:r>
            <a:r>
              <a:rPr lang="zh-CN" altLang="en-US" dirty="0"/>
              <a:t>脚本在 </a:t>
            </a:r>
            <a:r>
              <a:rPr lang="en-US" altLang="zh-CN" dirty="0"/>
              <a:t>Web </a:t>
            </a:r>
            <a:r>
              <a:rPr lang="zh-CN" altLang="en-US" dirty="0"/>
              <a:t>页面上自动进行上述选择。比如按 </a:t>
            </a:r>
            <a:r>
              <a:rPr lang="en-US" altLang="zh-CN" dirty="0"/>
              <a:t>OS </a:t>
            </a:r>
            <a:r>
              <a:rPr lang="zh-CN" altLang="en-US" dirty="0"/>
              <a:t>的类型或浏览器类型，自行切换成 </a:t>
            </a:r>
            <a:r>
              <a:rPr lang="en-US" altLang="zh-CN" dirty="0"/>
              <a:t>PC </a:t>
            </a:r>
            <a:r>
              <a:rPr lang="zh-CN" altLang="en-US" dirty="0"/>
              <a:t>版页面或手机版页面。</a:t>
            </a:r>
            <a:endParaRPr lang="en-US" altLang="zh-CN" dirty="0"/>
          </a:p>
          <a:p>
            <a:endParaRPr lang="zh-CN" altLang="en-US" dirty="0"/>
          </a:p>
          <a:p>
            <a:r>
              <a:rPr lang="zh-CN" altLang="en-US" b="1" dirty="0"/>
              <a:t>透明协商（</a:t>
            </a:r>
            <a:r>
              <a:rPr lang="en-US" altLang="zh-CN" b="1" dirty="0"/>
              <a:t>Transparent Negotiation</a:t>
            </a:r>
            <a:r>
              <a:rPr lang="zh-CN" altLang="en-US" b="1" dirty="0"/>
              <a:t>）</a:t>
            </a:r>
            <a:endParaRPr lang="zh-CN" altLang="en-US" dirty="0"/>
          </a:p>
          <a:p>
            <a:r>
              <a:rPr lang="zh-CN" altLang="en-US" dirty="0"/>
              <a:t>是服务器驱动和客户端驱动的结合体，是由服务器端和客户端各自进 行内容协商的一种方法。</a:t>
            </a:r>
          </a:p>
        </p:txBody>
      </p:sp>
    </p:spTree>
    <p:extLst>
      <p:ext uri="{BB962C8B-B14F-4D97-AF65-F5344CB8AC3E}">
        <p14:creationId xmlns:p14="http://schemas.microsoft.com/office/powerpoint/2010/main" val="3137676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06</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应用实践</a:t>
            </a:r>
          </a:p>
        </p:txBody>
      </p:sp>
    </p:spTree>
    <p:extLst>
      <p:ext uri="{BB962C8B-B14F-4D97-AF65-F5344CB8AC3E}">
        <p14:creationId xmlns:p14="http://schemas.microsoft.com/office/powerpoint/2010/main" val="361965907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应用实践</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040995"/>
            <a:ext cx="7580308" cy="563231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t>项目应用实践使用数据来源于</a:t>
            </a:r>
            <a:r>
              <a:rPr lang="en-US" altLang="zh-CN" b="1" dirty="0"/>
              <a:t>Kaggle</a:t>
            </a:r>
            <a:r>
              <a:rPr lang="zh-CN" altLang="en-US" b="1" dirty="0"/>
              <a:t>的</a:t>
            </a:r>
            <a:r>
              <a:rPr lang="en-US" altLang="zh-CN" b="1" dirty="0"/>
              <a:t>CTR</a:t>
            </a:r>
            <a:r>
              <a:rPr lang="zh-CN" altLang="en-US" b="1" dirty="0"/>
              <a:t>预测比赛：</a:t>
            </a:r>
            <a:endParaRPr lang="en-US" altLang="zh-CN" b="1" dirty="0"/>
          </a:p>
          <a:p>
            <a:endParaRPr lang="en-US" altLang="zh-CN" b="1" dirty="0"/>
          </a:p>
          <a:p>
            <a:r>
              <a:rPr lang="zh-CN" altLang="en-US" dirty="0"/>
              <a:t>字段描述如下：</a:t>
            </a:r>
          </a:p>
          <a:p>
            <a:r>
              <a:rPr lang="en-US" altLang="zh-CN" dirty="0"/>
              <a:t>Id        </a:t>
            </a:r>
            <a:r>
              <a:rPr lang="zh-CN" altLang="en-US" b="1" dirty="0">
                <a:solidFill>
                  <a:srgbClr val="FF0000"/>
                </a:solidFill>
              </a:rPr>
              <a:t>（</a:t>
            </a:r>
            <a:r>
              <a:rPr lang="en-US" altLang="zh-CN" b="1" dirty="0">
                <a:solidFill>
                  <a:srgbClr val="FF0000"/>
                </a:solidFill>
              </a:rPr>
              <a:t> id</a:t>
            </a:r>
            <a:r>
              <a:rPr lang="zh-CN" altLang="en-US" b="1" dirty="0">
                <a:solidFill>
                  <a:srgbClr val="FF0000"/>
                </a:solidFill>
              </a:rPr>
              <a:t>唯一且每个</a:t>
            </a:r>
            <a:r>
              <a:rPr lang="en-US" altLang="zh-CN" b="1" dirty="0">
                <a:solidFill>
                  <a:srgbClr val="FF0000"/>
                </a:solidFill>
              </a:rPr>
              <a:t>id</a:t>
            </a:r>
            <a:r>
              <a:rPr lang="zh-CN" altLang="en-US" b="1" dirty="0">
                <a:solidFill>
                  <a:srgbClr val="FF0000"/>
                </a:solidFill>
              </a:rPr>
              <a:t>对应一次广告展现）</a:t>
            </a:r>
            <a:endParaRPr lang="en-US" altLang="zh-CN" b="1" dirty="0">
              <a:solidFill>
                <a:srgbClr val="FF0000"/>
              </a:solidFill>
            </a:endParaRPr>
          </a:p>
          <a:p>
            <a:r>
              <a:rPr lang="en-US" altLang="zh-CN" dirty="0"/>
              <a:t>Click   </a:t>
            </a:r>
            <a:r>
              <a:rPr lang="zh-CN" altLang="en-US" b="1" dirty="0">
                <a:solidFill>
                  <a:srgbClr val="FF0000"/>
                </a:solidFill>
              </a:rPr>
              <a:t>（本次广告展现的时候用户是否点击了广告）</a:t>
            </a:r>
            <a:endParaRPr lang="en-US" altLang="zh-CN" b="1" dirty="0">
              <a:solidFill>
                <a:srgbClr val="FF0000"/>
              </a:solidFill>
            </a:endParaRPr>
          </a:p>
          <a:p>
            <a:r>
              <a:rPr lang="en-US" altLang="zh-CN" dirty="0"/>
              <a:t>Hour   </a:t>
            </a:r>
            <a:r>
              <a:rPr lang="zh-CN" altLang="en-US" b="1" dirty="0">
                <a:solidFill>
                  <a:srgbClr val="FF0000"/>
                </a:solidFill>
              </a:rPr>
              <a:t>（</a:t>
            </a:r>
            <a:r>
              <a:rPr lang="en-US" altLang="zh-CN" b="1" dirty="0">
                <a:solidFill>
                  <a:srgbClr val="FF0000"/>
                </a:solidFill>
              </a:rPr>
              <a:t> </a:t>
            </a:r>
            <a:r>
              <a:rPr lang="zh-CN" altLang="en-US" b="1" dirty="0">
                <a:solidFill>
                  <a:srgbClr val="FF0000"/>
                </a:solidFill>
              </a:rPr>
              <a:t>记录了本次广告的展现时间，格式是</a:t>
            </a:r>
            <a:r>
              <a:rPr lang="en-US" altLang="zh-CN" b="1" dirty="0">
                <a:solidFill>
                  <a:srgbClr val="FF0000"/>
                </a:solidFill>
              </a:rPr>
              <a:t>YYMMDD </a:t>
            </a:r>
            <a:r>
              <a:rPr lang="zh-CN" altLang="en-US" b="1" dirty="0">
                <a:solidFill>
                  <a:srgbClr val="FF0000"/>
                </a:solidFill>
              </a:rPr>
              <a:t>）</a:t>
            </a:r>
            <a:endParaRPr lang="en-US" altLang="zh-CN" b="1" dirty="0">
              <a:solidFill>
                <a:srgbClr val="FF0000"/>
              </a:solidFill>
            </a:endParaRPr>
          </a:p>
          <a:p>
            <a:r>
              <a:rPr lang="en-US" altLang="zh-CN" dirty="0"/>
              <a:t>C1 -- anonymized categorical variable</a:t>
            </a:r>
          </a:p>
          <a:p>
            <a:r>
              <a:rPr lang="en-US" altLang="zh-CN" dirty="0" err="1"/>
              <a:t>banner_pos</a:t>
            </a:r>
            <a:endParaRPr lang="en-US" altLang="zh-CN" dirty="0"/>
          </a:p>
          <a:p>
            <a:r>
              <a:rPr lang="en-US" altLang="zh-CN" dirty="0" err="1"/>
              <a:t>site_id</a:t>
            </a:r>
            <a:endParaRPr lang="en-US" altLang="zh-CN" dirty="0"/>
          </a:p>
          <a:p>
            <a:r>
              <a:rPr lang="en-US" altLang="zh-CN" dirty="0" err="1"/>
              <a:t>site_domain</a:t>
            </a:r>
            <a:endParaRPr lang="en-US" altLang="zh-CN" dirty="0"/>
          </a:p>
          <a:p>
            <a:r>
              <a:rPr lang="en-US" altLang="zh-CN" dirty="0" err="1"/>
              <a:t>site_category</a:t>
            </a:r>
            <a:endParaRPr lang="en-US" altLang="zh-CN" dirty="0"/>
          </a:p>
          <a:p>
            <a:r>
              <a:rPr lang="en-US" altLang="zh-CN" dirty="0" err="1"/>
              <a:t>app_id</a:t>
            </a:r>
            <a:endParaRPr lang="en-US" altLang="zh-CN" dirty="0"/>
          </a:p>
          <a:p>
            <a:r>
              <a:rPr lang="en-US" altLang="zh-CN" dirty="0" err="1"/>
              <a:t>app_domain</a:t>
            </a:r>
            <a:endParaRPr lang="en-US" altLang="zh-CN" dirty="0"/>
          </a:p>
          <a:p>
            <a:r>
              <a:rPr lang="en-US" altLang="zh-CN" dirty="0" err="1"/>
              <a:t>app_category</a:t>
            </a:r>
            <a:endParaRPr lang="en-US" altLang="zh-CN" dirty="0"/>
          </a:p>
          <a:p>
            <a:r>
              <a:rPr lang="en-US" altLang="zh-CN" dirty="0" err="1"/>
              <a:t>device_id</a:t>
            </a:r>
            <a:endParaRPr lang="en-US" altLang="zh-CN" dirty="0"/>
          </a:p>
          <a:p>
            <a:r>
              <a:rPr lang="en-US" altLang="zh-CN" dirty="0" err="1"/>
              <a:t>device_ip</a:t>
            </a:r>
            <a:endParaRPr lang="en-US" altLang="zh-CN" dirty="0"/>
          </a:p>
          <a:p>
            <a:r>
              <a:rPr lang="en-US" altLang="zh-CN" dirty="0" err="1"/>
              <a:t>device_model</a:t>
            </a:r>
            <a:endParaRPr lang="en-US" altLang="zh-CN" dirty="0"/>
          </a:p>
          <a:p>
            <a:r>
              <a:rPr lang="en-US" altLang="zh-CN" dirty="0" err="1"/>
              <a:t>device_type</a:t>
            </a:r>
            <a:endParaRPr lang="en-US" altLang="zh-CN" dirty="0"/>
          </a:p>
          <a:p>
            <a:r>
              <a:rPr lang="en-US" altLang="zh-CN" dirty="0" err="1"/>
              <a:t>device_conn_type</a:t>
            </a:r>
            <a:endParaRPr lang="en-US" altLang="zh-CN" dirty="0"/>
          </a:p>
          <a:p>
            <a:r>
              <a:rPr lang="en-US" altLang="zh-CN" dirty="0"/>
              <a:t>C14-C21 -- anonymized categorical variables</a:t>
            </a:r>
          </a:p>
        </p:txBody>
      </p:sp>
      <p:sp>
        <p:nvSpPr>
          <p:cNvPr id="6" name="Rectangle 1">
            <a:extLst>
              <a:ext uri="{FF2B5EF4-FFF2-40B4-BE49-F238E27FC236}">
                <a16:creationId xmlns:a16="http://schemas.microsoft.com/office/drawing/2014/main" id="{2B234204-D20D-4081-917D-3E3FCAA65CB3}"/>
              </a:ext>
            </a:extLst>
          </p:cNvPr>
          <p:cNvSpPr>
            <a:spLocks noChangeArrowheads="1"/>
          </p:cNvSpPr>
          <p:nvPr/>
        </p:nvSpPr>
        <p:spPr bwMode="auto">
          <a:xfrm>
            <a:off x="8185837" y="1040995"/>
            <a:ext cx="3691876" cy="25853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其中，</a:t>
            </a:r>
            <a:r>
              <a:rPr lang="en-US" altLang="zh-CN" dirty="0"/>
              <a:t>id</a:t>
            </a:r>
            <a:r>
              <a:rPr lang="zh-CN" altLang="en-US" dirty="0"/>
              <a:t>唯一且每个</a:t>
            </a:r>
            <a:r>
              <a:rPr lang="en-US" altLang="zh-CN" dirty="0"/>
              <a:t>id</a:t>
            </a:r>
            <a:r>
              <a:rPr lang="zh-CN" altLang="en-US" dirty="0"/>
              <a:t>对应一次广告展现，</a:t>
            </a:r>
            <a:r>
              <a:rPr lang="en-US" altLang="zh-CN" dirty="0"/>
              <a:t>click</a:t>
            </a:r>
            <a:r>
              <a:rPr lang="zh-CN" altLang="en-US" dirty="0"/>
              <a:t>代表了本次广告展现的时候用户是否点击了广告。</a:t>
            </a:r>
          </a:p>
          <a:p>
            <a:r>
              <a:rPr lang="en-US" altLang="zh-CN" dirty="0"/>
              <a:t>hour</a:t>
            </a:r>
            <a:r>
              <a:rPr lang="zh-CN" altLang="en-US" dirty="0"/>
              <a:t>记录了本次广告的展现时间，格式是</a:t>
            </a:r>
            <a:r>
              <a:rPr lang="en-US" altLang="zh-CN" dirty="0"/>
              <a:t>YYMMDD</a:t>
            </a:r>
            <a:r>
              <a:rPr lang="zh-CN" altLang="en-US" dirty="0"/>
              <a:t>，</a:t>
            </a:r>
          </a:p>
          <a:p>
            <a:r>
              <a:rPr lang="en-US" altLang="zh-CN" dirty="0"/>
              <a:t>C1</a:t>
            </a:r>
            <a:r>
              <a:rPr lang="zh-CN" altLang="en-US" dirty="0"/>
              <a:t>和后面的</a:t>
            </a:r>
            <a:r>
              <a:rPr lang="en-US" altLang="zh-CN" dirty="0"/>
              <a:t>C14 – C21</a:t>
            </a:r>
            <a:r>
              <a:rPr lang="zh-CN" altLang="en-US" dirty="0"/>
              <a:t>是数据提供方认为比较重要但不愿意公开含义的字段。</a:t>
            </a:r>
          </a:p>
          <a:p>
            <a:endParaRPr lang="zh-CN" altLang="en-US" b="1" dirty="0"/>
          </a:p>
        </p:txBody>
      </p:sp>
    </p:spTree>
    <p:extLst>
      <p:ext uri="{BB962C8B-B14F-4D97-AF65-F5344CB8AC3E}">
        <p14:creationId xmlns:p14="http://schemas.microsoft.com/office/powerpoint/2010/main" val="12945322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应用实践</a:t>
            </a:r>
            <a:endParaRPr lang="en-US" altLang="zh-CN" sz="2400" dirty="0">
              <a:latin typeface="Agency FB" panose="020B0503020202020204" pitchFamily="34" charset="0"/>
            </a:endParaRPr>
          </a:p>
        </p:txBody>
      </p:sp>
      <p:sp>
        <p:nvSpPr>
          <p:cNvPr id="6" name="Rectangle 1">
            <a:extLst>
              <a:ext uri="{FF2B5EF4-FFF2-40B4-BE49-F238E27FC236}">
                <a16:creationId xmlns:a16="http://schemas.microsoft.com/office/drawing/2014/main" id="{2B234204-D20D-4081-917D-3E3FCAA65CB3}"/>
              </a:ext>
            </a:extLst>
          </p:cNvPr>
          <p:cNvSpPr>
            <a:spLocks noChangeArrowheads="1"/>
          </p:cNvSpPr>
          <p:nvPr/>
        </p:nvSpPr>
        <p:spPr bwMode="auto">
          <a:xfrm>
            <a:off x="191344" y="1219974"/>
            <a:ext cx="11594450" cy="480131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在互联网广告中，点击率几乎是最被关注的指标，它的计算方式就是用户点击广告的次数除以广告展现的次数，这个简单的统计指标为什么需要预测呢？</a:t>
            </a:r>
            <a:endParaRPr lang="en-US" altLang="zh-CN" dirty="0"/>
          </a:p>
          <a:p>
            <a:endParaRPr lang="en-US" altLang="zh-CN" dirty="0"/>
          </a:p>
          <a:p>
            <a:r>
              <a:rPr lang="zh-CN" altLang="en-US" dirty="0"/>
              <a:t>这是因为每次广告活动的预算是有限的，每次广告展现也是有一定成本的，因此在合适的时机，选择合适的广告展示给合适的用户就显得尤为重要。而该合适不合适的评估方法就是一次活动下来整体广告的点击率：点击率越高则认为本次活动的广告效果越好，反之效果欠佳。因此无论是人工选择还是模型预测，都希望对某次广告展现后是否能被点击右一个预判。</a:t>
            </a:r>
            <a:endParaRPr lang="en-US" altLang="zh-CN" dirty="0"/>
          </a:p>
          <a:p>
            <a:endParaRPr lang="en-US" altLang="zh-CN" dirty="0"/>
          </a:p>
          <a:p>
            <a:r>
              <a:rPr lang="en-US" altLang="zh-CN" b="1" dirty="0"/>
              <a:t>CTR</a:t>
            </a:r>
            <a:r>
              <a:rPr lang="zh-CN" altLang="en-US" b="1" dirty="0"/>
              <a:t>预估</a:t>
            </a:r>
          </a:p>
          <a:p>
            <a:r>
              <a:rPr lang="en-US" altLang="zh-CN" dirty="0"/>
              <a:t>CTR</a:t>
            </a:r>
            <a:r>
              <a:rPr lang="zh-CN" altLang="en-US" dirty="0"/>
              <a:t>预估是计算广告中最核心的算法之一，那么</a:t>
            </a:r>
            <a:r>
              <a:rPr lang="en-US" altLang="zh-CN" dirty="0"/>
              <a:t>CTR</a:t>
            </a:r>
            <a:r>
              <a:rPr lang="zh-CN" altLang="en-US" dirty="0"/>
              <a:t>预估是指什么呢？简单来说，</a:t>
            </a:r>
            <a:r>
              <a:rPr lang="en-US" altLang="zh-CN" dirty="0"/>
              <a:t>CTR</a:t>
            </a:r>
            <a:r>
              <a:rPr lang="zh-CN" altLang="en-US" dirty="0"/>
              <a:t>预估是对每次广告的点击情况做出预测，预测用户是点击还是不点击。具体定义可以参考 </a:t>
            </a:r>
            <a:r>
              <a:rPr lang="en-US" altLang="zh-CN" dirty="0"/>
              <a:t>CTR. CTR</a:t>
            </a:r>
            <a:r>
              <a:rPr lang="zh-CN" altLang="en-US" dirty="0"/>
              <a:t>预估和很多因素相关，比如历史点击率、广告位置、时间、用户等。</a:t>
            </a:r>
            <a:r>
              <a:rPr lang="en-US" altLang="zh-CN" dirty="0"/>
              <a:t>CTR</a:t>
            </a:r>
            <a:r>
              <a:rPr lang="zh-CN" altLang="en-US" dirty="0"/>
              <a:t>预估模型就是综合考虑各种因素、特征，在大量历史数据上训练得到的模型。</a:t>
            </a:r>
            <a:r>
              <a:rPr lang="en-US" altLang="zh-CN" dirty="0"/>
              <a:t>CTR</a:t>
            </a:r>
            <a:r>
              <a:rPr lang="zh-CN" altLang="en-US" dirty="0"/>
              <a:t>预估的训练样本一般从历史</a:t>
            </a:r>
            <a:r>
              <a:rPr lang="en-US" altLang="zh-CN" dirty="0"/>
              <a:t>log</a:t>
            </a:r>
            <a:r>
              <a:rPr lang="zh-CN" altLang="en-US" dirty="0"/>
              <a:t>、离线特征库获得。样本标签相对容易，用户点击标记为</a:t>
            </a:r>
            <a:r>
              <a:rPr lang="en-US" altLang="zh-CN" dirty="0"/>
              <a:t>1</a:t>
            </a:r>
            <a:r>
              <a:rPr lang="zh-CN" altLang="en-US" dirty="0"/>
              <a:t>，没有点击标记为</a:t>
            </a:r>
            <a:r>
              <a:rPr lang="en-US" altLang="zh-CN" dirty="0"/>
              <a:t>0. </a:t>
            </a:r>
            <a:r>
              <a:rPr lang="zh-CN" altLang="en-US" dirty="0"/>
              <a:t>特征则会考虑很多，例如用户的人口学特征、广告自身特征、广告展示特征等。这些特征中会用到很多类别特征，例如用户所属职业、广告展示的</a:t>
            </a:r>
            <a:r>
              <a:rPr lang="en-US" altLang="zh-CN" dirty="0"/>
              <a:t>IP</a:t>
            </a:r>
            <a:r>
              <a:rPr lang="zh-CN" altLang="en-US" dirty="0"/>
              <a:t>地址等。一般对于类别特征会采样</a:t>
            </a:r>
            <a:r>
              <a:rPr lang="en-US" altLang="zh-CN" dirty="0"/>
              <a:t>One-Hot</a:t>
            </a:r>
            <a:r>
              <a:rPr lang="zh-CN" altLang="en-US" dirty="0"/>
              <a:t>编码，例如职业有三种：学生、白领、工人，那么会会用一个长度为</a:t>
            </a:r>
            <a:r>
              <a:rPr lang="en-US" altLang="zh-CN" dirty="0"/>
              <a:t>3</a:t>
            </a:r>
            <a:r>
              <a:rPr lang="zh-CN" altLang="en-US" dirty="0"/>
              <a:t>的向量分别表示他们：</a:t>
            </a:r>
            <a:r>
              <a:rPr lang="en-US" altLang="zh-CN" dirty="0"/>
              <a:t>[1, 0, 0]</a:t>
            </a:r>
            <a:r>
              <a:rPr lang="zh-CN" altLang="en-US" dirty="0"/>
              <a:t>、</a:t>
            </a:r>
            <a:r>
              <a:rPr lang="en-US" altLang="zh-CN" dirty="0"/>
              <a:t>[0, 1, 0]</a:t>
            </a:r>
            <a:r>
              <a:rPr lang="zh-CN" altLang="en-US" dirty="0"/>
              <a:t>、</a:t>
            </a:r>
            <a:r>
              <a:rPr lang="en-US" altLang="zh-CN" dirty="0"/>
              <a:t>[0, 0, 1]. </a:t>
            </a:r>
            <a:r>
              <a:rPr lang="zh-CN" altLang="en-US" dirty="0"/>
              <a:t>可以这样会使得特征维度扩展很大，同时特征会非常稀疏。目前很多公司的广告特征库都是上亿级别的。</a:t>
            </a:r>
          </a:p>
        </p:txBody>
      </p:sp>
    </p:spTree>
    <p:extLst>
      <p:ext uri="{BB962C8B-B14F-4D97-AF65-F5344CB8AC3E}">
        <p14:creationId xmlns:p14="http://schemas.microsoft.com/office/powerpoint/2010/main" val="15886908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应用实践</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333782"/>
            <a:ext cx="11686369" cy="34163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在</a:t>
            </a:r>
            <a:r>
              <a:rPr lang="en-US" altLang="zh-CN" dirty="0"/>
              <a:t>train</a:t>
            </a:r>
            <a:r>
              <a:rPr lang="zh-CN" altLang="en-US" dirty="0"/>
              <a:t>中总共有多少次广告展现，平均的广告点击率是多少？</a:t>
            </a:r>
          </a:p>
          <a:p>
            <a:endParaRPr lang="en-US" altLang="zh-CN" b="1" dirty="0"/>
          </a:p>
          <a:p>
            <a:r>
              <a:rPr lang="en-US" altLang="zh-CN" dirty="0"/>
              <a:t>Id        </a:t>
            </a:r>
            <a:r>
              <a:rPr lang="zh-CN" altLang="en-US" b="1" dirty="0">
                <a:solidFill>
                  <a:srgbClr val="FF0000"/>
                </a:solidFill>
              </a:rPr>
              <a:t>（</a:t>
            </a:r>
            <a:r>
              <a:rPr lang="en-US" altLang="zh-CN" b="1" dirty="0">
                <a:solidFill>
                  <a:srgbClr val="FF0000"/>
                </a:solidFill>
              </a:rPr>
              <a:t> id</a:t>
            </a:r>
            <a:r>
              <a:rPr lang="zh-CN" altLang="en-US" b="1" dirty="0">
                <a:solidFill>
                  <a:srgbClr val="FF0000"/>
                </a:solidFill>
              </a:rPr>
              <a:t>唯一且每个</a:t>
            </a:r>
            <a:r>
              <a:rPr lang="en-US" altLang="zh-CN" b="1" dirty="0">
                <a:solidFill>
                  <a:srgbClr val="FF0000"/>
                </a:solidFill>
              </a:rPr>
              <a:t>id</a:t>
            </a:r>
            <a:r>
              <a:rPr lang="zh-CN" altLang="en-US" b="1" dirty="0">
                <a:solidFill>
                  <a:srgbClr val="FF0000"/>
                </a:solidFill>
              </a:rPr>
              <a:t>对应一次广告展现）</a:t>
            </a:r>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结果：</a:t>
            </a:r>
            <a:endParaRPr lang="en-US" altLang="zh-CN" b="1" dirty="0">
              <a:solidFill>
                <a:srgbClr val="FF0000"/>
              </a:solidFill>
            </a:endParaRPr>
          </a:p>
          <a:p>
            <a:r>
              <a:rPr lang="zh-CN" altLang="en-US" b="1" dirty="0">
                <a:solidFill>
                  <a:srgbClr val="FF0000"/>
                </a:solidFill>
              </a:rPr>
              <a:t>统计</a:t>
            </a:r>
            <a:r>
              <a:rPr lang="en-US" altLang="zh-CN" b="1" dirty="0">
                <a:solidFill>
                  <a:srgbClr val="FF0000"/>
                </a:solidFill>
              </a:rPr>
              <a:t>ID</a:t>
            </a:r>
            <a:r>
              <a:rPr lang="zh-CN" altLang="en-US" b="1" dirty="0">
                <a:solidFill>
                  <a:srgbClr val="FF0000"/>
                </a:solidFill>
              </a:rPr>
              <a:t>：总共有</a:t>
            </a:r>
            <a:r>
              <a:rPr lang="en-US" altLang="zh-CN" b="1" dirty="0">
                <a:solidFill>
                  <a:srgbClr val="FF0000"/>
                </a:solidFill>
              </a:rPr>
              <a:t>9999</a:t>
            </a:r>
            <a:r>
              <a:rPr lang="zh-CN" altLang="en-US" b="1" dirty="0">
                <a:solidFill>
                  <a:srgbClr val="FF0000"/>
                </a:solidFill>
              </a:rPr>
              <a:t>次广告</a:t>
            </a:r>
            <a:endParaRPr lang="en-US" altLang="zh-CN" b="1" dirty="0">
              <a:solidFill>
                <a:srgbClr val="FF0000"/>
              </a:solidFill>
            </a:endParaRPr>
          </a:p>
          <a:p>
            <a:endParaRPr lang="en-US" altLang="zh-CN" b="1" dirty="0">
              <a:solidFill>
                <a:srgbClr val="FF0000"/>
              </a:solidFill>
            </a:endParaRPr>
          </a:p>
          <a:p>
            <a:r>
              <a:rPr lang="en-US" altLang="zh-CN" dirty="0"/>
              <a:t>Click   </a:t>
            </a:r>
            <a:r>
              <a:rPr lang="zh-CN" altLang="en-US" b="1" dirty="0">
                <a:solidFill>
                  <a:srgbClr val="FF0000"/>
                </a:solidFill>
              </a:rPr>
              <a:t>（本次广告展现的时候用户是否点击了广告）</a:t>
            </a:r>
            <a:endParaRPr lang="en-US" altLang="zh-CN" b="1" dirty="0">
              <a:solidFill>
                <a:srgbClr val="FF0000"/>
              </a:solidFill>
            </a:endParaRPr>
          </a:p>
          <a:p>
            <a:r>
              <a:rPr lang="en-US" altLang="zh-CN" dirty="0"/>
              <a:t>Hour   </a:t>
            </a:r>
            <a:r>
              <a:rPr lang="zh-CN" altLang="en-US" b="1" dirty="0">
                <a:solidFill>
                  <a:srgbClr val="FF0000"/>
                </a:solidFill>
              </a:rPr>
              <a:t>（</a:t>
            </a:r>
            <a:r>
              <a:rPr lang="en-US" altLang="zh-CN" b="1" dirty="0">
                <a:solidFill>
                  <a:srgbClr val="FF0000"/>
                </a:solidFill>
              </a:rPr>
              <a:t> </a:t>
            </a:r>
            <a:r>
              <a:rPr lang="zh-CN" altLang="en-US" b="1" dirty="0">
                <a:solidFill>
                  <a:srgbClr val="FF0000"/>
                </a:solidFill>
              </a:rPr>
              <a:t>记录了本次广告的展现时间，格式是</a:t>
            </a:r>
            <a:r>
              <a:rPr lang="en-US" altLang="zh-CN" b="1" dirty="0">
                <a:solidFill>
                  <a:srgbClr val="FF0000"/>
                </a:solidFill>
              </a:rPr>
              <a:t>YYMMDD </a:t>
            </a:r>
            <a:r>
              <a:rPr lang="zh-CN" altLang="en-US" b="1" dirty="0">
                <a:solidFill>
                  <a:srgbClr val="FF0000"/>
                </a:solidFill>
              </a:rPr>
              <a:t>）</a:t>
            </a:r>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平均的广告点击率：本次广告点击次数</a:t>
            </a:r>
            <a:r>
              <a:rPr lang="en-US" altLang="zh-CN" b="1" dirty="0">
                <a:solidFill>
                  <a:srgbClr val="FF0000"/>
                </a:solidFill>
              </a:rPr>
              <a:t>/</a:t>
            </a:r>
            <a:r>
              <a:rPr lang="zh-CN" altLang="en-US" b="1" dirty="0">
                <a:solidFill>
                  <a:srgbClr val="FF0000"/>
                </a:solidFill>
              </a:rPr>
              <a:t>本次广告的展现时间</a:t>
            </a:r>
            <a:endParaRPr lang="en-US" altLang="zh-CN" b="1" dirty="0">
              <a:solidFill>
                <a:srgbClr val="FF0000"/>
              </a:solidFill>
            </a:endParaRPr>
          </a:p>
          <a:p>
            <a:endParaRPr lang="en-US" altLang="zh-CN" b="1" dirty="0">
              <a:solidFill>
                <a:srgbClr val="FF0000"/>
              </a:solidFill>
            </a:endParaRPr>
          </a:p>
        </p:txBody>
      </p:sp>
    </p:spTree>
    <p:extLst>
      <p:ext uri="{BB962C8B-B14F-4D97-AF65-F5344CB8AC3E}">
        <p14:creationId xmlns:p14="http://schemas.microsoft.com/office/powerpoint/2010/main" val="14019002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应用实践</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484785"/>
            <a:ext cx="11686369" cy="313932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在</a:t>
            </a:r>
            <a:r>
              <a:rPr lang="en-US" altLang="zh-CN" dirty="0"/>
              <a:t>train</a:t>
            </a:r>
            <a:r>
              <a:rPr lang="zh-CN" altLang="en-US" dirty="0"/>
              <a:t>中每个</a:t>
            </a:r>
            <a:r>
              <a:rPr lang="en-US" altLang="zh-CN" dirty="0" err="1"/>
              <a:t>site_category</a:t>
            </a:r>
            <a:r>
              <a:rPr lang="zh-CN" altLang="en-US" dirty="0"/>
              <a:t>的展现次数是多少？</a:t>
            </a:r>
          </a:p>
          <a:p>
            <a:endParaRPr lang="en-US" altLang="zh-CN" b="1" dirty="0"/>
          </a:p>
          <a:p>
            <a:r>
              <a:rPr lang="en-US" altLang="zh-CN" dirty="0" err="1"/>
              <a:t>site_category</a:t>
            </a:r>
            <a:endParaRPr lang="en-US" altLang="zh-CN" dirty="0"/>
          </a:p>
          <a:p>
            <a:endParaRPr lang="en-US" altLang="zh-CN" b="1" dirty="0">
              <a:solidFill>
                <a:srgbClr val="FF0000"/>
              </a:solidFill>
            </a:endParaRPr>
          </a:p>
          <a:p>
            <a:r>
              <a:rPr lang="zh-CN" altLang="en-US" b="1" dirty="0">
                <a:solidFill>
                  <a:srgbClr val="FF0000"/>
                </a:solidFill>
              </a:rPr>
              <a:t>统计</a:t>
            </a:r>
            <a:r>
              <a:rPr lang="en-US" altLang="zh-CN" dirty="0" err="1"/>
              <a:t>site_category</a:t>
            </a:r>
            <a:r>
              <a:rPr lang="en-US" altLang="zh-CN" dirty="0"/>
              <a:t> </a:t>
            </a:r>
            <a:r>
              <a:rPr lang="zh-CN" altLang="en-US" b="1" dirty="0">
                <a:solidFill>
                  <a:srgbClr val="FF0000"/>
                </a:solidFill>
              </a:rPr>
              <a:t>：</a:t>
            </a:r>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结果：</a:t>
            </a:r>
            <a:endParaRPr lang="en-US" altLang="zh-CN" b="1" dirty="0">
              <a:solidFill>
                <a:srgbClr val="FF0000"/>
              </a:solidFill>
            </a:endParaRPr>
          </a:p>
          <a:p>
            <a:endParaRPr lang="en-US" altLang="zh-CN" b="1" dirty="0">
              <a:solidFill>
                <a:srgbClr val="FF0000"/>
              </a:solidFill>
            </a:endParaRPr>
          </a:p>
          <a:p>
            <a:r>
              <a:rPr lang="it-IT" altLang="zh-CN" b="1" dirty="0">
                <a:solidFill>
                  <a:srgbClr val="FF0000"/>
                </a:solidFill>
              </a:rPr>
              <a:t>{'28905ebd': 3846, '0569f928': 63, 'f028772b': 1953, '50e219e0': 2497, '3e814130': 1214, '76b2941d': 218, 'f66779e6': 22, '335d28a8': 129, '72722551': 26, '75fa27f6': 24, '110ab22d': 1, 'c0dd3be3': 4, 'bcf865d9': 1, 'a818d37a': 1}</a:t>
            </a:r>
            <a:endParaRPr lang="en-US" altLang="zh-CN" b="1" dirty="0">
              <a:solidFill>
                <a:srgbClr val="FF0000"/>
              </a:solidFill>
            </a:endParaRPr>
          </a:p>
        </p:txBody>
      </p:sp>
    </p:spTree>
    <p:extLst>
      <p:ext uri="{BB962C8B-B14F-4D97-AF65-F5344CB8AC3E}">
        <p14:creationId xmlns:p14="http://schemas.microsoft.com/office/powerpoint/2010/main" val="4934637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应用实践</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283263" y="1484785"/>
            <a:ext cx="11686369" cy="313932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t>在</a:t>
            </a:r>
            <a:r>
              <a:rPr lang="en-US" altLang="zh-CN" dirty="0"/>
              <a:t>train</a:t>
            </a:r>
            <a:r>
              <a:rPr lang="zh-CN" altLang="en-US" dirty="0"/>
              <a:t>中每个</a:t>
            </a:r>
            <a:r>
              <a:rPr lang="en-US" altLang="zh-CN" dirty="0" err="1"/>
              <a:t>site_category</a:t>
            </a:r>
            <a:r>
              <a:rPr lang="zh-CN" altLang="en-US" dirty="0"/>
              <a:t>下的</a:t>
            </a:r>
            <a:r>
              <a:rPr lang="en-US" altLang="zh-CN" dirty="0" err="1"/>
              <a:t>device_type</a:t>
            </a:r>
            <a:r>
              <a:rPr lang="zh-CN" altLang="en-US" dirty="0"/>
              <a:t>各展现了多少次？</a:t>
            </a:r>
          </a:p>
          <a:p>
            <a:endParaRPr lang="en-US" altLang="zh-CN" b="1" dirty="0"/>
          </a:p>
          <a:p>
            <a:r>
              <a:rPr lang="en-US" altLang="zh-CN" dirty="0" err="1"/>
              <a:t>device_type</a:t>
            </a:r>
            <a:endParaRPr lang="en-US" altLang="zh-CN" dirty="0"/>
          </a:p>
          <a:p>
            <a:endParaRPr lang="en-US" altLang="zh-CN" b="1" dirty="0">
              <a:solidFill>
                <a:srgbClr val="FF0000"/>
              </a:solidFill>
            </a:endParaRPr>
          </a:p>
          <a:p>
            <a:r>
              <a:rPr lang="zh-CN" altLang="en-US" dirty="0"/>
              <a:t>每个</a:t>
            </a:r>
            <a:r>
              <a:rPr lang="en-US" altLang="zh-CN" dirty="0" err="1"/>
              <a:t>site_category</a:t>
            </a:r>
            <a:r>
              <a:rPr lang="zh-CN" altLang="en-US" dirty="0"/>
              <a:t>对应的</a:t>
            </a:r>
            <a:r>
              <a:rPr lang="en-US" altLang="zh-CN" dirty="0" err="1"/>
              <a:t>device_type</a:t>
            </a:r>
            <a:r>
              <a:rPr lang="zh-CN" altLang="en-US" dirty="0"/>
              <a:t>进行</a:t>
            </a:r>
            <a:r>
              <a:rPr lang="zh-CN" altLang="en-US" b="1" dirty="0">
                <a:solidFill>
                  <a:srgbClr val="FF0000"/>
                </a:solidFill>
              </a:rPr>
              <a:t>统计：</a:t>
            </a:r>
            <a:endParaRPr lang="en-US" altLang="zh-CN" b="1" dirty="0">
              <a:solidFill>
                <a:srgbClr val="FF0000"/>
              </a:solidFill>
            </a:endParaRPr>
          </a:p>
          <a:p>
            <a:endParaRPr lang="en-US" altLang="zh-CN" b="1" dirty="0">
              <a:solidFill>
                <a:srgbClr val="FF0000"/>
              </a:solidFill>
            </a:endParaRPr>
          </a:p>
          <a:p>
            <a:r>
              <a:rPr lang="zh-CN" altLang="en-US" b="1" dirty="0">
                <a:solidFill>
                  <a:srgbClr val="FF0000"/>
                </a:solidFill>
              </a:rPr>
              <a:t>结果：</a:t>
            </a:r>
            <a:endParaRPr lang="en-US" altLang="zh-CN" b="1" dirty="0">
              <a:solidFill>
                <a:srgbClr val="FF0000"/>
              </a:solidFill>
            </a:endParaRPr>
          </a:p>
          <a:p>
            <a:endParaRPr lang="en-US" altLang="zh-CN" b="1" dirty="0">
              <a:solidFill>
                <a:srgbClr val="FF0000"/>
              </a:solidFill>
            </a:endParaRPr>
          </a:p>
          <a:p>
            <a:r>
              <a:rPr lang="it-IT" altLang="zh-CN" b="1" dirty="0">
                <a:solidFill>
                  <a:srgbClr val="FF0000"/>
                </a:solidFill>
              </a:rPr>
              <a:t>{'28905ebd,1': 3846, '0569f928,1': 63, 'f028772b,1': 1953, '50e219e0,0': 381, '50e219e0,1': 1770, '3e814130,1': 1214, '50e219e0,4': 321, '76b2941d,1': 218, 'f66779e6,1': 22, '335d28a8,1': 129, '50e219e0,5': 25, '72722551,1': 26, '75fa27f6,1': 24, '110ab22d,1': 1, 'c0dd3be3,1': 4, 'bcf865d9,1': 1, 'a818d37a,1': 1}</a:t>
            </a:r>
            <a:endParaRPr lang="en-US" altLang="zh-CN" b="1" dirty="0">
              <a:solidFill>
                <a:srgbClr val="FF0000"/>
              </a:solidFill>
            </a:endParaRPr>
          </a:p>
        </p:txBody>
      </p:sp>
    </p:spTree>
    <p:extLst>
      <p:ext uri="{BB962C8B-B14F-4D97-AF65-F5344CB8AC3E}">
        <p14:creationId xmlns:p14="http://schemas.microsoft.com/office/powerpoint/2010/main" val="1653367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695400" y="1370385"/>
            <a:ext cx="10657184" cy="267765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ctr"/>
            <a:r>
              <a:rPr lang="zh-CN" altLang="en-US" sz="2400" dirty="0"/>
              <a:t>消息队列技术是分布式应用间交换信息的一种技术。消息队列可驻留在内存或磁盘上</a:t>
            </a:r>
            <a:r>
              <a:rPr lang="en-US" altLang="zh-CN" sz="2400" dirty="0"/>
              <a:t>, </a:t>
            </a:r>
            <a:r>
              <a:rPr lang="zh-CN" altLang="en-US" sz="2400" dirty="0"/>
              <a:t>队列存储消息直到它们被应用程序读走。通过消息队列，应用程序可独立地执行</a:t>
            </a:r>
            <a:r>
              <a:rPr lang="en-US" altLang="zh-CN" sz="2400" dirty="0"/>
              <a:t>–</a:t>
            </a:r>
            <a:r>
              <a:rPr lang="zh-CN" altLang="en-US" sz="2400" dirty="0"/>
              <a:t>它们不需要知道彼此的位置、或在继续执行前不需要等待接收程序接收此消息。在分布式计算环境中，为了集成分布式应用，开发者需要对异构网络环境下的分布式应用提供有效的通信手段。为了管理需要共享的信息，对应用提供公共的信息交换机制是重要的。常用的消息队列技术是 </a:t>
            </a:r>
            <a:r>
              <a:rPr lang="en-US" altLang="zh-CN" sz="2400" dirty="0"/>
              <a:t>Message Queue</a:t>
            </a:r>
            <a:r>
              <a:rPr lang="zh-CN" altLang="en-US" sz="2400" dirty="0"/>
              <a:t>。</a:t>
            </a:r>
            <a:endParaRPr lang="zh-CN" altLang="zh-CN" sz="2400" dirty="0"/>
          </a:p>
        </p:txBody>
      </p:sp>
    </p:spTree>
    <p:extLst>
      <p:ext uri="{BB962C8B-B14F-4D97-AF65-F5344CB8AC3E}">
        <p14:creationId xmlns:p14="http://schemas.microsoft.com/office/powerpoint/2010/main" val="643869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消息队列</a:t>
            </a:r>
            <a:endParaRPr lang="en-US" altLang="zh-CN" sz="2400" dirty="0">
              <a:latin typeface="Agency FB" panose="020B0503020202020204" pitchFamily="34" charset="0"/>
            </a:endParaRP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07368" y="980728"/>
            <a:ext cx="11305256" cy="59400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a:t>Message Queue </a:t>
            </a:r>
            <a:r>
              <a:rPr lang="zh-CN" altLang="en-US" sz="2000" dirty="0"/>
              <a:t>的通讯模式：</a:t>
            </a:r>
          </a:p>
          <a:p>
            <a:pPr marL="342900" indent="-342900">
              <a:buFont typeface="+mj-lt"/>
              <a:buAutoNum type="arabicPeriod"/>
            </a:pPr>
            <a:r>
              <a:rPr lang="zh-CN" altLang="en-US" sz="2000" dirty="0"/>
              <a:t>点对点通讯：点对点方式是最为传统和常见的通讯方式，它支持一对一、一对多、多对多、多对一等多种配置方式，支持树状、网状等多种拓扑结构。</a:t>
            </a:r>
          </a:p>
          <a:p>
            <a:pPr marL="342900" indent="-342900">
              <a:buFont typeface="+mj-lt"/>
              <a:buAutoNum type="arabicPeriod"/>
            </a:pPr>
            <a:r>
              <a:rPr lang="zh-CN" altLang="en-US" sz="2000" dirty="0"/>
              <a:t>多点广播：</a:t>
            </a:r>
            <a:r>
              <a:rPr lang="en-US" altLang="zh-CN" sz="2000" dirty="0"/>
              <a:t>MQ </a:t>
            </a:r>
            <a:r>
              <a:rPr lang="zh-CN" altLang="en-US" sz="2000" dirty="0"/>
              <a:t>适用于不同类型的应用。其中重要的，也是正在发展中的是”多点广播”应用，即能够将消息发送到多个目标站点 </a:t>
            </a:r>
            <a:r>
              <a:rPr lang="en-US" altLang="zh-CN" sz="2000" dirty="0"/>
              <a:t>(Destination List)</a:t>
            </a:r>
            <a:r>
              <a:rPr lang="zh-CN" altLang="en-US" sz="2000" dirty="0"/>
              <a:t>。可以使用一条 </a:t>
            </a:r>
            <a:r>
              <a:rPr lang="en-US" altLang="zh-CN" sz="2000" dirty="0"/>
              <a:t>MQ </a:t>
            </a:r>
            <a:r>
              <a:rPr lang="zh-CN" altLang="en-US" sz="2000" dirty="0"/>
              <a:t>指令将单一消息发送到多个目标站点，并确保为每一站点可靠地提供信息。</a:t>
            </a:r>
            <a:r>
              <a:rPr lang="en-US" altLang="zh-CN" sz="2000" dirty="0"/>
              <a:t>MQ </a:t>
            </a:r>
            <a:r>
              <a:rPr lang="zh-CN" altLang="en-US" sz="2000" dirty="0"/>
              <a:t>不仅提供了多点广播的功能，而且还拥有智能消息分发功能，在将一条消息发送到同一系统上的多个用户时，</a:t>
            </a:r>
            <a:r>
              <a:rPr lang="en-US" altLang="zh-CN" sz="2000" dirty="0"/>
              <a:t>MQ </a:t>
            </a:r>
            <a:r>
              <a:rPr lang="zh-CN" altLang="en-US" sz="2000" dirty="0"/>
              <a:t>将消息的一个复制版本和该系统上接收者的名单发送到目标 </a:t>
            </a:r>
            <a:r>
              <a:rPr lang="en-US" altLang="zh-CN" sz="2000" dirty="0"/>
              <a:t>MQ </a:t>
            </a:r>
            <a:r>
              <a:rPr lang="zh-CN" altLang="en-US" sz="2000" dirty="0"/>
              <a:t>系统。目标 </a:t>
            </a:r>
            <a:r>
              <a:rPr lang="en-US" altLang="zh-CN" sz="2000" dirty="0"/>
              <a:t>MQ </a:t>
            </a:r>
            <a:r>
              <a:rPr lang="zh-CN" altLang="en-US" sz="2000" dirty="0"/>
              <a:t>系统在本地复制这些消息，并将它们发送到名单上的队列，从而尽可能减少网络的传输量。</a:t>
            </a:r>
          </a:p>
          <a:p>
            <a:pPr marL="342900" indent="-342900">
              <a:buFont typeface="+mj-lt"/>
              <a:buAutoNum type="arabicPeriod"/>
            </a:pPr>
            <a:r>
              <a:rPr lang="zh-CN" altLang="en-US" sz="2000" dirty="0"/>
              <a:t>发布</a:t>
            </a:r>
            <a:r>
              <a:rPr lang="en-US" altLang="zh-CN" sz="2000" dirty="0"/>
              <a:t>/</a:t>
            </a:r>
            <a:r>
              <a:rPr lang="zh-CN" altLang="en-US" sz="2000" dirty="0"/>
              <a:t>订阅 </a:t>
            </a:r>
            <a:r>
              <a:rPr lang="en-US" altLang="zh-CN" sz="2000" dirty="0"/>
              <a:t>(Publish/Subscribe) </a:t>
            </a:r>
            <a:r>
              <a:rPr lang="zh-CN" altLang="en-US" sz="2000" dirty="0"/>
              <a:t>模式：发布</a:t>
            </a:r>
            <a:r>
              <a:rPr lang="en-US" altLang="zh-CN" sz="2000" dirty="0"/>
              <a:t>/</a:t>
            </a:r>
            <a:r>
              <a:rPr lang="zh-CN" altLang="en-US" sz="2000" dirty="0"/>
              <a:t>订阅功能使消息的分发可以突破目的队列地理指向的限制，使消息按照特定的主题甚至内容进行分发，用户或应用程序可以根据主题或内容接收到所需要的消息。发布</a:t>
            </a:r>
            <a:r>
              <a:rPr lang="en-US" altLang="zh-CN" sz="2000" dirty="0"/>
              <a:t>/</a:t>
            </a:r>
            <a:r>
              <a:rPr lang="zh-CN" altLang="en-US" sz="2000" dirty="0"/>
              <a:t>订阅功能使得发送者和接收者之间的耦合关系变得更为松散，发送者不必关心接收者的目的地址，而接收者也不必关心消息的发送地址，而只是根据消息的主题进行消息的收发。</a:t>
            </a:r>
          </a:p>
          <a:p>
            <a:pPr marL="342900" indent="-342900">
              <a:buFont typeface="+mj-lt"/>
              <a:buAutoNum type="arabicPeriod"/>
            </a:pPr>
            <a:r>
              <a:rPr lang="zh-CN" altLang="en-US" sz="2000" dirty="0"/>
              <a:t>群集 </a:t>
            </a:r>
            <a:r>
              <a:rPr lang="en-US" altLang="zh-CN" sz="2000" dirty="0"/>
              <a:t>(Cluster)</a:t>
            </a:r>
            <a:r>
              <a:rPr lang="zh-CN" altLang="en-US" sz="2000" dirty="0"/>
              <a:t>：为了简化点对点通讯模式中的系统配置，</a:t>
            </a:r>
            <a:r>
              <a:rPr lang="en-US" altLang="zh-CN" sz="2000" dirty="0"/>
              <a:t>MQ </a:t>
            </a:r>
            <a:r>
              <a:rPr lang="zh-CN" altLang="en-US" sz="2000" dirty="0"/>
              <a:t>提供 </a:t>
            </a:r>
            <a:r>
              <a:rPr lang="en-US" altLang="zh-CN" sz="2000" dirty="0"/>
              <a:t>Cluster(</a:t>
            </a:r>
            <a:r>
              <a:rPr lang="zh-CN" altLang="en-US" sz="2000" dirty="0"/>
              <a:t>群集</a:t>
            </a:r>
            <a:r>
              <a:rPr lang="en-US" altLang="zh-CN" sz="2000" dirty="0"/>
              <a:t>) </a:t>
            </a:r>
            <a:r>
              <a:rPr lang="zh-CN" altLang="en-US" sz="2000" dirty="0"/>
              <a:t>的解决方案。群集类似于一个域 </a:t>
            </a:r>
            <a:r>
              <a:rPr lang="en-US" altLang="zh-CN" sz="2000" dirty="0"/>
              <a:t>(Domain)</a:t>
            </a:r>
            <a:r>
              <a:rPr lang="zh-CN" altLang="en-US" sz="2000" dirty="0"/>
              <a:t>，群集内部的队列管理器之间通讯时，不需要两两之间建立消息通道，而是采用群集 </a:t>
            </a:r>
            <a:r>
              <a:rPr lang="en-US" altLang="zh-CN" sz="2000" dirty="0"/>
              <a:t>(Cluster) </a:t>
            </a:r>
            <a:r>
              <a:rPr lang="zh-CN" altLang="en-US" sz="2000" dirty="0"/>
              <a:t>通道与其它成员通讯，从而大大简化了系统配置。此外，群集中的队列管理器之间能够自动进行负载均衡，当某一队列管理器出现故障时，其它队列管理器可以接管它的工作，从而大大提高系统的高可靠性。</a:t>
            </a:r>
          </a:p>
        </p:txBody>
      </p:sp>
    </p:spTree>
    <p:extLst>
      <p:ext uri="{BB962C8B-B14F-4D97-AF65-F5344CB8AC3E}">
        <p14:creationId xmlns:p14="http://schemas.microsoft.com/office/powerpoint/2010/main" val="11630029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原理</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43372" y="1370385"/>
            <a:ext cx="11305256" cy="175432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t>Kafka </a:t>
            </a:r>
            <a:r>
              <a:rPr lang="zh-CN" altLang="en-US" dirty="0"/>
              <a:t>是一个消息系统，原本开发自 </a:t>
            </a:r>
            <a:r>
              <a:rPr lang="en-US" altLang="zh-CN" dirty="0"/>
              <a:t>LinkedIn</a:t>
            </a:r>
            <a:r>
              <a:rPr lang="zh-CN" altLang="en-US" dirty="0"/>
              <a:t>，用作 </a:t>
            </a:r>
            <a:r>
              <a:rPr lang="en-US" altLang="zh-CN" dirty="0"/>
              <a:t>LinkedIn </a:t>
            </a:r>
            <a:r>
              <a:rPr lang="zh-CN" altLang="en-US" dirty="0"/>
              <a:t>的活动流（</a:t>
            </a:r>
            <a:r>
              <a:rPr lang="en-US" altLang="zh-CN" dirty="0"/>
              <a:t>Activity Stream</a:t>
            </a:r>
            <a:r>
              <a:rPr lang="zh-CN" altLang="en-US" dirty="0"/>
              <a:t>）和运营数据处理管道（</a:t>
            </a:r>
            <a:r>
              <a:rPr lang="en-US" altLang="zh-CN" dirty="0"/>
              <a:t>Pipeline</a:t>
            </a:r>
            <a:r>
              <a:rPr lang="zh-CN" altLang="en-US" dirty="0"/>
              <a:t>）的基础。现在它已被多家公司作为多种类型的数据管道和消息系统使用。活动流数据是几乎所有站点在对其网站使用情况做报表时都要用到的数据中最常规的部分。活动数据包括页面访问量（</a:t>
            </a:r>
            <a:r>
              <a:rPr lang="en-US" altLang="zh-CN" dirty="0"/>
              <a:t>Page View</a:t>
            </a:r>
            <a:r>
              <a:rPr lang="zh-CN" altLang="en-US" dirty="0"/>
              <a:t>）、被查看内容方面的信息以及搜索情况等内容。这种数据通常的处理方式是先把各种活动以日志的形式写入某种文件，然后周期性地对这些文件进行统计分析。运营数据指的是服务器的性能数据（</a:t>
            </a:r>
            <a:r>
              <a:rPr lang="en-US" altLang="zh-CN" dirty="0"/>
              <a:t>CPU</a:t>
            </a:r>
            <a:r>
              <a:rPr lang="zh-CN" altLang="en-US" dirty="0"/>
              <a:t>、</a:t>
            </a:r>
            <a:r>
              <a:rPr lang="en-US" altLang="zh-CN" dirty="0"/>
              <a:t>IO </a:t>
            </a:r>
            <a:r>
              <a:rPr lang="zh-CN" altLang="en-US" dirty="0"/>
              <a:t>使用率、请求时间、服务日志等等数据</a:t>
            </a:r>
            <a:r>
              <a:rPr lang="en-US" altLang="zh-CN" dirty="0"/>
              <a:t>)</a:t>
            </a:r>
            <a:r>
              <a:rPr lang="zh-CN" altLang="en-US" dirty="0"/>
              <a:t>，总的来说，运营数据的统计方法种类繁多。</a:t>
            </a:r>
            <a:endParaRPr lang="zh-CN" altLang="en-US" sz="2000" dirty="0"/>
          </a:p>
        </p:txBody>
      </p:sp>
    </p:spTree>
    <p:extLst>
      <p:ext uri="{BB962C8B-B14F-4D97-AF65-F5344CB8AC3E}">
        <p14:creationId xmlns:p14="http://schemas.microsoft.com/office/powerpoint/2010/main" val="14048673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en-US" altLang="zh-CN" sz="2400" dirty="0">
                <a:latin typeface="Agency FB" panose="020B0503020202020204" pitchFamily="34" charset="0"/>
              </a:rPr>
              <a:t>Apache Kafka </a:t>
            </a:r>
            <a:r>
              <a:rPr lang="zh-CN" altLang="en-US" sz="2400" dirty="0">
                <a:latin typeface="Agency FB" panose="020B0503020202020204" pitchFamily="34" charset="0"/>
              </a:rPr>
              <a:t>原理</a:t>
            </a:r>
          </a:p>
        </p:txBody>
      </p:sp>
      <p:sp>
        <p:nvSpPr>
          <p:cNvPr id="2" name="Rectangle 1">
            <a:extLst>
              <a:ext uri="{FF2B5EF4-FFF2-40B4-BE49-F238E27FC236}">
                <a16:creationId xmlns:a16="http://schemas.microsoft.com/office/drawing/2014/main" id="{E183E92F-48CB-4784-B1D0-8DAC3C2FBA4F}"/>
              </a:ext>
            </a:extLst>
          </p:cNvPr>
          <p:cNvSpPr>
            <a:spLocks noChangeArrowheads="1"/>
          </p:cNvSpPr>
          <p:nvPr/>
        </p:nvSpPr>
        <p:spPr bwMode="auto">
          <a:xfrm>
            <a:off x="443372" y="1198493"/>
            <a:ext cx="11305256" cy="415498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dirty="0">
                <a:latin typeface="+mn-lt"/>
              </a:rPr>
              <a:t>Kafka </a:t>
            </a:r>
            <a:r>
              <a:rPr lang="zh-CN" altLang="en-US" sz="2400" b="1" dirty="0">
                <a:latin typeface="+mn-lt"/>
              </a:rPr>
              <a:t>专用术语：</a:t>
            </a:r>
          </a:p>
          <a:p>
            <a:pPr marL="342900" indent="-342900">
              <a:buFont typeface="Wingdings" panose="05000000000000000000" pitchFamily="2" charset="2"/>
              <a:buChar char="n"/>
            </a:pPr>
            <a:r>
              <a:rPr lang="en-US" altLang="zh-CN" sz="2400" dirty="0">
                <a:latin typeface="+mn-lt"/>
              </a:rPr>
              <a:t>Broker</a:t>
            </a:r>
            <a:r>
              <a:rPr lang="zh-CN" altLang="en-US" sz="2400" dirty="0">
                <a:latin typeface="+mn-lt"/>
              </a:rPr>
              <a:t>：</a:t>
            </a:r>
            <a:r>
              <a:rPr lang="en-US" altLang="zh-CN" sz="2400" dirty="0">
                <a:latin typeface="+mn-lt"/>
              </a:rPr>
              <a:t>Kafka </a:t>
            </a:r>
            <a:r>
              <a:rPr lang="zh-CN" altLang="en-US" sz="2400" dirty="0">
                <a:latin typeface="+mn-lt"/>
              </a:rPr>
              <a:t>集群包含一个或多个服务器，这种服务器被称为 </a:t>
            </a:r>
            <a:r>
              <a:rPr lang="en-US" altLang="zh-CN" sz="2400" dirty="0">
                <a:latin typeface="+mn-lt"/>
              </a:rPr>
              <a:t>broker</a:t>
            </a:r>
            <a:r>
              <a:rPr lang="zh-CN" altLang="en-US" sz="2400" dirty="0">
                <a:latin typeface="+mn-lt"/>
              </a:rPr>
              <a:t>。</a:t>
            </a:r>
          </a:p>
          <a:p>
            <a:pPr marL="342900" indent="-342900">
              <a:buFont typeface="Wingdings" panose="05000000000000000000" pitchFamily="2" charset="2"/>
              <a:buChar char="n"/>
            </a:pPr>
            <a:r>
              <a:rPr lang="en-US" altLang="zh-CN" sz="2400" dirty="0">
                <a:latin typeface="+mn-lt"/>
              </a:rPr>
              <a:t>Topic</a:t>
            </a:r>
            <a:r>
              <a:rPr lang="zh-CN" altLang="en-US" sz="2400" dirty="0">
                <a:latin typeface="+mn-lt"/>
              </a:rPr>
              <a:t>：每条发布到 </a:t>
            </a:r>
            <a:r>
              <a:rPr lang="en-US" altLang="zh-CN" sz="2400" dirty="0">
                <a:latin typeface="+mn-lt"/>
              </a:rPr>
              <a:t>Kafka </a:t>
            </a:r>
            <a:r>
              <a:rPr lang="zh-CN" altLang="en-US" sz="2400" dirty="0">
                <a:latin typeface="+mn-lt"/>
              </a:rPr>
              <a:t>集群的消息都有一个类别，这个类别被称为 </a:t>
            </a:r>
            <a:r>
              <a:rPr lang="en-US" altLang="zh-CN" sz="2400" dirty="0">
                <a:latin typeface="+mn-lt"/>
              </a:rPr>
              <a:t>Topic</a:t>
            </a:r>
            <a:r>
              <a:rPr lang="zh-CN" altLang="en-US" sz="2400" dirty="0">
                <a:latin typeface="+mn-lt"/>
              </a:rPr>
              <a:t>。（物理上不同 </a:t>
            </a:r>
            <a:r>
              <a:rPr lang="en-US" altLang="zh-CN" sz="2400" dirty="0">
                <a:latin typeface="+mn-lt"/>
              </a:rPr>
              <a:t>Topic </a:t>
            </a:r>
            <a:r>
              <a:rPr lang="zh-CN" altLang="en-US" sz="2400" dirty="0">
                <a:latin typeface="+mn-lt"/>
              </a:rPr>
              <a:t>的消息分开存储，逻辑上一个 </a:t>
            </a:r>
            <a:r>
              <a:rPr lang="en-US" altLang="zh-CN" sz="2400" dirty="0">
                <a:latin typeface="+mn-lt"/>
              </a:rPr>
              <a:t>Topic </a:t>
            </a:r>
            <a:r>
              <a:rPr lang="zh-CN" altLang="en-US" sz="2400" dirty="0">
                <a:latin typeface="+mn-lt"/>
              </a:rPr>
              <a:t>的消息虽然保存于一个或多个 </a:t>
            </a:r>
            <a:r>
              <a:rPr lang="en-US" altLang="zh-CN" sz="2400" dirty="0">
                <a:latin typeface="+mn-lt"/>
              </a:rPr>
              <a:t>broker </a:t>
            </a:r>
            <a:r>
              <a:rPr lang="zh-CN" altLang="en-US" sz="2400" dirty="0">
                <a:latin typeface="+mn-lt"/>
              </a:rPr>
              <a:t>上，但用户只需指定消息的 </a:t>
            </a:r>
            <a:r>
              <a:rPr lang="en-US" altLang="zh-CN" sz="2400" dirty="0">
                <a:latin typeface="+mn-lt"/>
              </a:rPr>
              <a:t>Topic </a:t>
            </a:r>
            <a:r>
              <a:rPr lang="zh-CN" altLang="en-US" sz="2400" dirty="0">
                <a:latin typeface="+mn-lt"/>
              </a:rPr>
              <a:t>即可生产或消费数据而不必关心数据存于何处）。</a:t>
            </a:r>
          </a:p>
          <a:p>
            <a:pPr marL="342900" indent="-342900">
              <a:buFont typeface="Wingdings" panose="05000000000000000000" pitchFamily="2" charset="2"/>
              <a:buChar char="n"/>
            </a:pPr>
            <a:r>
              <a:rPr lang="en-US" altLang="zh-CN" sz="2400" dirty="0">
                <a:latin typeface="+mn-lt"/>
              </a:rPr>
              <a:t>Partition</a:t>
            </a:r>
            <a:r>
              <a:rPr lang="zh-CN" altLang="en-US" sz="2400" dirty="0">
                <a:latin typeface="+mn-lt"/>
              </a:rPr>
              <a:t>：</a:t>
            </a:r>
            <a:r>
              <a:rPr lang="en-US" altLang="zh-CN" sz="2400" dirty="0">
                <a:latin typeface="+mn-lt"/>
              </a:rPr>
              <a:t>Partition </a:t>
            </a:r>
            <a:r>
              <a:rPr lang="zh-CN" altLang="en-US" sz="2400" dirty="0">
                <a:latin typeface="+mn-lt"/>
              </a:rPr>
              <a:t>是物理上的概念，每个 </a:t>
            </a:r>
            <a:r>
              <a:rPr lang="en-US" altLang="zh-CN" sz="2400" dirty="0">
                <a:latin typeface="+mn-lt"/>
              </a:rPr>
              <a:t>Topic </a:t>
            </a:r>
            <a:r>
              <a:rPr lang="zh-CN" altLang="en-US" sz="2400" dirty="0">
                <a:latin typeface="+mn-lt"/>
              </a:rPr>
              <a:t>包含一个或多个 </a:t>
            </a:r>
            <a:r>
              <a:rPr lang="en-US" altLang="zh-CN" sz="2400" dirty="0">
                <a:latin typeface="+mn-lt"/>
              </a:rPr>
              <a:t>Partition</a:t>
            </a:r>
            <a:r>
              <a:rPr lang="zh-CN" altLang="en-US" sz="2400" dirty="0">
                <a:latin typeface="+mn-lt"/>
              </a:rPr>
              <a:t>。</a:t>
            </a:r>
          </a:p>
          <a:p>
            <a:pPr marL="342900" indent="-342900">
              <a:buFont typeface="Wingdings" panose="05000000000000000000" pitchFamily="2" charset="2"/>
              <a:buChar char="n"/>
            </a:pPr>
            <a:r>
              <a:rPr lang="en-US" altLang="zh-CN" sz="2400" dirty="0">
                <a:latin typeface="+mn-lt"/>
              </a:rPr>
              <a:t>Producer</a:t>
            </a:r>
            <a:r>
              <a:rPr lang="zh-CN" altLang="en-US" sz="2400" dirty="0">
                <a:latin typeface="+mn-lt"/>
              </a:rPr>
              <a:t>：负责发布消息到 </a:t>
            </a:r>
            <a:r>
              <a:rPr lang="en-US" altLang="zh-CN" sz="2400" dirty="0">
                <a:latin typeface="+mn-lt"/>
              </a:rPr>
              <a:t>Kafka broker</a:t>
            </a:r>
            <a:r>
              <a:rPr lang="zh-CN" altLang="en-US" sz="2400" dirty="0">
                <a:latin typeface="+mn-lt"/>
              </a:rPr>
              <a:t>。</a:t>
            </a:r>
          </a:p>
          <a:p>
            <a:pPr marL="342900" indent="-342900">
              <a:buFont typeface="Wingdings" panose="05000000000000000000" pitchFamily="2" charset="2"/>
              <a:buChar char="n"/>
            </a:pPr>
            <a:r>
              <a:rPr lang="en-US" altLang="zh-CN" sz="2400" dirty="0">
                <a:latin typeface="+mn-lt"/>
              </a:rPr>
              <a:t>Consumer</a:t>
            </a:r>
            <a:r>
              <a:rPr lang="zh-CN" altLang="en-US" sz="2400" dirty="0">
                <a:latin typeface="+mn-lt"/>
              </a:rPr>
              <a:t>：消息消费者，向 </a:t>
            </a:r>
            <a:r>
              <a:rPr lang="en-US" altLang="zh-CN" sz="2400" dirty="0">
                <a:latin typeface="+mn-lt"/>
              </a:rPr>
              <a:t>Kafka broker </a:t>
            </a:r>
            <a:r>
              <a:rPr lang="zh-CN" altLang="en-US" sz="2400" dirty="0">
                <a:latin typeface="+mn-lt"/>
              </a:rPr>
              <a:t>读取消息的客户端。</a:t>
            </a:r>
          </a:p>
          <a:p>
            <a:pPr marL="342900" indent="-342900">
              <a:buFont typeface="Wingdings" panose="05000000000000000000" pitchFamily="2" charset="2"/>
              <a:buChar char="n"/>
            </a:pPr>
            <a:r>
              <a:rPr lang="en-US" altLang="zh-CN" sz="2400" dirty="0">
                <a:latin typeface="+mn-lt"/>
              </a:rPr>
              <a:t>Consumer Group</a:t>
            </a:r>
            <a:r>
              <a:rPr lang="zh-CN" altLang="en-US" sz="2400" dirty="0">
                <a:latin typeface="+mn-lt"/>
              </a:rPr>
              <a:t>：每个 </a:t>
            </a:r>
            <a:r>
              <a:rPr lang="en-US" altLang="zh-CN" sz="2400" dirty="0">
                <a:latin typeface="+mn-lt"/>
              </a:rPr>
              <a:t>Consumer </a:t>
            </a:r>
            <a:r>
              <a:rPr lang="zh-CN" altLang="en-US" sz="2400" dirty="0">
                <a:latin typeface="+mn-lt"/>
              </a:rPr>
              <a:t>属于一个特定的 </a:t>
            </a:r>
            <a:r>
              <a:rPr lang="en-US" altLang="zh-CN" sz="2400" dirty="0">
                <a:latin typeface="+mn-lt"/>
              </a:rPr>
              <a:t>Consumer Group</a:t>
            </a:r>
            <a:r>
              <a:rPr lang="zh-CN" altLang="en-US" sz="2400" dirty="0">
                <a:latin typeface="+mn-lt"/>
              </a:rPr>
              <a:t>（可为每个 </a:t>
            </a:r>
            <a:r>
              <a:rPr lang="en-US" altLang="zh-CN" sz="2400" dirty="0">
                <a:latin typeface="+mn-lt"/>
              </a:rPr>
              <a:t>Consumer </a:t>
            </a:r>
            <a:r>
              <a:rPr lang="zh-CN" altLang="en-US" sz="2400" dirty="0">
                <a:latin typeface="+mn-lt"/>
              </a:rPr>
              <a:t>指定 </a:t>
            </a:r>
            <a:r>
              <a:rPr lang="en-US" altLang="zh-CN" sz="2400" dirty="0">
                <a:latin typeface="+mn-lt"/>
              </a:rPr>
              <a:t>group name</a:t>
            </a:r>
            <a:r>
              <a:rPr lang="zh-CN" altLang="en-US" sz="2400" dirty="0">
                <a:latin typeface="+mn-lt"/>
              </a:rPr>
              <a:t>，若不指定 </a:t>
            </a:r>
            <a:r>
              <a:rPr lang="en-US" altLang="zh-CN" sz="2400" dirty="0">
                <a:latin typeface="+mn-lt"/>
              </a:rPr>
              <a:t>group name </a:t>
            </a:r>
            <a:r>
              <a:rPr lang="zh-CN" altLang="en-US" sz="2400" dirty="0">
                <a:latin typeface="+mn-lt"/>
              </a:rPr>
              <a:t>则属于默认的 </a:t>
            </a:r>
            <a:r>
              <a:rPr lang="en-US" altLang="zh-CN" sz="2400" dirty="0">
                <a:latin typeface="+mn-lt"/>
              </a:rPr>
              <a:t>group</a:t>
            </a:r>
            <a:r>
              <a:rPr lang="zh-CN" altLang="en-US" sz="2400" dirty="0">
                <a:latin typeface="+mn-lt"/>
              </a:rPr>
              <a:t>）。</a:t>
            </a:r>
          </a:p>
        </p:txBody>
      </p:sp>
    </p:spTree>
    <p:extLst>
      <p:ext uri="{BB962C8B-B14F-4D97-AF65-F5344CB8AC3E}">
        <p14:creationId xmlns:p14="http://schemas.microsoft.com/office/powerpoint/2010/main" val="14139983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计算广告系统</a:t>
            </a:r>
            <a:endParaRPr lang="en-US" altLang="zh-CN" sz="2400" dirty="0">
              <a:latin typeface="Agency FB" panose="020B0503020202020204" pitchFamily="34" charset="0"/>
            </a:endParaRPr>
          </a:p>
        </p:txBody>
      </p:sp>
      <p:sp>
        <p:nvSpPr>
          <p:cNvPr id="3" name="矩形: 圆角 2">
            <a:extLst>
              <a:ext uri="{FF2B5EF4-FFF2-40B4-BE49-F238E27FC236}">
                <a16:creationId xmlns:a16="http://schemas.microsoft.com/office/drawing/2014/main" id="{BE995EA8-2C23-4CE2-821A-42D095C2C4DE}"/>
              </a:ext>
            </a:extLst>
          </p:cNvPr>
          <p:cNvSpPr/>
          <p:nvPr/>
        </p:nvSpPr>
        <p:spPr>
          <a:xfrm>
            <a:off x="757484" y="1988840"/>
            <a:ext cx="4781672" cy="5823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广告投放系统</a:t>
            </a:r>
          </a:p>
        </p:txBody>
      </p:sp>
      <p:sp>
        <p:nvSpPr>
          <p:cNvPr id="10" name="矩形: 圆角 9">
            <a:extLst>
              <a:ext uri="{FF2B5EF4-FFF2-40B4-BE49-F238E27FC236}">
                <a16:creationId xmlns:a16="http://schemas.microsoft.com/office/drawing/2014/main" id="{70A66840-4D59-48E0-9B4C-142DF29E42BE}"/>
              </a:ext>
            </a:extLst>
          </p:cNvPr>
          <p:cNvSpPr/>
          <p:nvPr/>
        </p:nvSpPr>
        <p:spPr>
          <a:xfrm>
            <a:off x="749283" y="2817256"/>
            <a:ext cx="7146917" cy="5823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数据管道（</a:t>
            </a:r>
            <a:r>
              <a:rPr lang="en-US" altLang="zh-CN" dirty="0">
                <a:latin typeface="微软雅黑" panose="020B0503020204020204" pitchFamily="34" charset="-122"/>
                <a:ea typeface="微软雅黑" panose="020B0503020204020204" pitchFamily="34" charset="-122"/>
              </a:rPr>
              <a:t>Apache Kafka</a:t>
            </a:r>
            <a:r>
              <a:rPr lang="zh-CN" altLang="en-US" dirty="0">
                <a:latin typeface="微软雅黑" panose="020B0503020204020204" pitchFamily="34" charset="-122"/>
                <a:ea typeface="微软雅黑" panose="020B0503020204020204" pitchFamily="34" charset="-122"/>
              </a:rPr>
              <a:t>）</a:t>
            </a:r>
          </a:p>
        </p:txBody>
      </p:sp>
      <p:sp>
        <p:nvSpPr>
          <p:cNvPr id="11" name="矩形: 圆角 10">
            <a:extLst>
              <a:ext uri="{FF2B5EF4-FFF2-40B4-BE49-F238E27FC236}">
                <a16:creationId xmlns:a16="http://schemas.microsoft.com/office/drawing/2014/main" id="{DE00D624-87BF-4427-B523-E12C88A5BAB6}"/>
              </a:ext>
            </a:extLst>
          </p:cNvPr>
          <p:cNvSpPr/>
          <p:nvPr/>
        </p:nvSpPr>
        <p:spPr>
          <a:xfrm>
            <a:off x="8058400" y="2817255"/>
            <a:ext cx="2459232" cy="5823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外部数据（</a:t>
            </a:r>
            <a:r>
              <a:rPr lang="en-US" altLang="zh-CN" dirty="0">
                <a:latin typeface="微软雅黑" panose="020B0503020204020204" pitchFamily="34" charset="-122"/>
                <a:ea typeface="微软雅黑" panose="020B0503020204020204" pitchFamily="34" charset="-122"/>
              </a:rPr>
              <a:t>Spider</a:t>
            </a:r>
            <a:r>
              <a:rPr lang="zh-CN" altLang="en-US" dirty="0">
                <a:latin typeface="微软雅黑" panose="020B0503020204020204" pitchFamily="34" charset="-122"/>
                <a:ea typeface="微软雅黑" panose="020B0503020204020204" pitchFamily="34" charset="-122"/>
              </a:rPr>
              <a:t>）</a:t>
            </a:r>
          </a:p>
        </p:txBody>
      </p:sp>
      <p:sp>
        <p:nvSpPr>
          <p:cNvPr id="12" name="矩形: 圆角 11">
            <a:extLst>
              <a:ext uri="{FF2B5EF4-FFF2-40B4-BE49-F238E27FC236}">
                <a16:creationId xmlns:a16="http://schemas.microsoft.com/office/drawing/2014/main" id="{327DCED7-6422-4712-887A-0C46190BCCA0}"/>
              </a:ext>
            </a:extLst>
          </p:cNvPr>
          <p:cNvSpPr/>
          <p:nvPr/>
        </p:nvSpPr>
        <p:spPr>
          <a:xfrm>
            <a:off x="763692" y="3692310"/>
            <a:ext cx="2448272" cy="20077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广告日志存储平台</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a:t>
            </a:r>
          </a:p>
        </p:txBody>
      </p:sp>
      <p:sp>
        <p:nvSpPr>
          <p:cNvPr id="13" name="矩形: 圆角 12">
            <a:extLst>
              <a:ext uri="{FF2B5EF4-FFF2-40B4-BE49-F238E27FC236}">
                <a16:creationId xmlns:a16="http://schemas.microsoft.com/office/drawing/2014/main" id="{D3C3E9C2-9907-4268-B3E8-6C637D813A01}"/>
              </a:ext>
            </a:extLst>
          </p:cNvPr>
          <p:cNvSpPr/>
          <p:nvPr/>
        </p:nvSpPr>
        <p:spPr>
          <a:xfrm>
            <a:off x="3616908" y="3713696"/>
            <a:ext cx="1224136" cy="888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CTR</a:t>
            </a:r>
            <a:r>
              <a:rPr lang="zh-CN" altLang="en-US" dirty="0">
                <a:latin typeface="微软雅黑" panose="020B0503020204020204" pitchFamily="34" charset="-122"/>
                <a:ea typeface="微软雅黑" panose="020B0503020204020204" pitchFamily="34" charset="-122"/>
              </a:rPr>
              <a:t>预测</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a:t>
            </a:r>
          </a:p>
        </p:txBody>
      </p:sp>
      <p:sp>
        <p:nvSpPr>
          <p:cNvPr id="14" name="矩形: 圆角 13">
            <a:extLst>
              <a:ext uri="{FF2B5EF4-FFF2-40B4-BE49-F238E27FC236}">
                <a16:creationId xmlns:a16="http://schemas.microsoft.com/office/drawing/2014/main" id="{5CACEA3D-E27F-4006-AC9B-EB44EA7F2B22}"/>
              </a:ext>
            </a:extLst>
          </p:cNvPr>
          <p:cNvSpPr/>
          <p:nvPr/>
        </p:nvSpPr>
        <p:spPr>
          <a:xfrm>
            <a:off x="5144486" y="3692310"/>
            <a:ext cx="1224136" cy="888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推荐系统</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a:t>
            </a:r>
          </a:p>
        </p:txBody>
      </p:sp>
      <p:sp>
        <p:nvSpPr>
          <p:cNvPr id="15" name="矩形: 圆角 14">
            <a:extLst>
              <a:ext uri="{FF2B5EF4-FFF2-40B4-BE49-F238E27FC236}">
                <a16:creationId xmlns:a16="http://schemas.microsoft.com/office/drawing/2014/main" id="{11297F4F-C995-4087-9276-9E2215EE23B7}"/>
              </a:ext>
            </a:extLst>
          </p:cNvPr>
          <p:cNvSpPr/>
          <p:nvPr/>
        </p:nvSpPr>
        <p:spPr>
          <a:xfrm>
            <a:off x="5735960" y="1988839"/>
            <a:ext cx="4781672" cy="5823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用户点击追踪</a:t>
            </a:r>
          </a:p>
        </p:txBody>
      </p:sp>
      <p:sp>
        <p:nvSpPr>
          <p:cNvPr id="16" name="矩形: 圆角 15">
            <a:extLst>
              <a:ext uri="{FF2B5EF4-FFF2-40B4-BE49-F238E27FC236}">
                <a16:creationId xmlns:a16="http://schemas.microsoft.com/office/drawing/2014/main" id="{522161F5-B652-4976-AD03-99119B4E59D8}"/>
              </a:ext>
            </a:extLst>
          </p:cNvPr>
          <p:cNvSpPr/>
          <p:nvPr/>
        </p:nvSpPr>
        <p:spPr>
          <a:xfrm>
            <a:off x="6672064" y="3692310"/>
            <a:ext cx="1224136" cy="888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业务分析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Hive</a:t>
            </a:r>
            <a:r>
              <a:rPr lang="zh-CN" altLang="en-US" dirty="0">
                <a:latin typeface="微软雅黑" panose="020B0503020204020204" pitchFamily="34" charset="-122"/>
                <a:ea typeface="微软雅黑" panose="020B0503020204020204" pitchFamily="34" charset="-122"/>
              </a:rPr>
              <a:t>）</a:t>
            </a:r>
          </a:p>
        </p:txBody>
      </p:sp>
      <p:sp>
        <p:nvSpPr>
          <p:cNvPr id="17" name="矩形: 圆角 16">
            <a:extLst>
              <a:ext uri="{FF2B5EF4-FFF2-40B4-BE49-F238E27FC236}">
                <a16:creationId xmlns:a16="http://schemas.microsoft.com/office/drawing/2014/main" id="{BF6EB7E5-2DF4-4219-B77D-9D106C7BEC1D}"/>
              </a:ext>
            </a:extLst>
          </p:cNvPr>
          <p:cNvSpPr/>
          <p:nvPr/>
        </p:nvSpPr>
        <p:spPr>
          <a:xfrm>
            <a:off x="3616908" y="4916581"/>
            <a:ext cx="4279292" cy="7835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批量数据处理</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MapReduce</a:t>
            </a:r>
            <a:r>
              <a:rPr lang="zh-CN" altLang="en-US" dirty="0">
                <a:latin typeface="微软雅黑" panose="020B0503020204020204" pitchFamily="34" charset="-122"/>
                <a:ea typeface="微软雅黑" panose="020B0503020204020204" pitchFamily="34" charset="-122"/>
              </a:rPr>
              <a:t>）</a:t>
            </a:r>
          </a:p>
        </p:txBody>
      </p:sp>
      <p:sp>
        <p:nvSpPr>
          <p:cNvPr id="18" name="矩形: 圆角 17">
            <a:extLst>
              <a:ext uri="{FF2B5EF4-FFF2-40B4-BE49-F238E27FC236}">
                <a16:creationId xmlns:a16="http://schemas.microsoft.com/office/drawing/2014/main" id="{82F2A0D3-4632-4A8B-AEB0-F8D4B530DDF3}"/>
              </a:ext>
            </a:extLst>
          </p:cNvPr>
          <p:cNvSpPr/>
          <p:nvPr/>
        </p:nvSpPr>
        <p:spPr>
          <a:xfrm>
            <a:off x="8058400" y="3713696"/>
            <a:ext cx="2459232" cy="867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用户库</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a:t>
            </a:r>
          </a:p>
        </p:txBody>
      </p:sp>
      <p:sp>
        <p:nvSpPr>
          <p:cNvPr id="19" name="矩形: 圆角 18">
            <a:extLst>
              <a:ext uri="{FF2B5EF4-FFF2-40B4-BE49-F238E27FC236}">
                <a16:creationId xmlns:a16="http://schemas.microsoft.com/office/drawing/2014/main" id="{17EF48A1-20B8-471A-A319-C3FFD89D13BA}"/>
              </a:ext>
            </a:extLst>
          </p:cNvPr>
          <p:cNvSpPr/>
          <p:nvPr/>
        </p:nvSpPr>
        <p:spPr>
          <a:xfrm>
            <a:off x="8058400" y="4832649"/>
            <a:ext cx="2459232" cy="867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广告库</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04313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a:stretch>
            <a:fillRect/>
          </a:stretch>
        </p:blipFill>
        <p:spPr>
          <a:xfrm>
            <a:off x="4007768" y="1844824"/>
            <a:ext cx="3889757" cy="3895732"/>
          </a:xfrm>
          <a:prstGeom prst="rect">
            <a:avLst/>
          </a:prstGeom>
        </p:spPr>
      </p:pic>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计算广告系统</a:t>
            </a:r>
            <a:endParaRPr lang="en-US" altLang="zh-CN" sz="2400" dirty="0">
              <a:latin typeface="Agency FB" panose="020B0503020202020204" pitchFamily="34" charset="0"/>
            </a:endParaRPr>
          </a:p>
        </p:txBody>
      </p:sp>
      <p:pic>
        <p:nvPicPr>
          <p:cNvPr id="23" name="图片 22"/>
          <p:cNvPicPr>
            <a:picLocks noChangeAspect="1"/>
          </p:cNvPicPr>
          <p:nvPr/>
        </p:nvPicPr>
        <p:blipFill>
          <a:blip r:embed="rId4"/>
          <a:stretch>
            <a:fillRect/>
          </a:stretch>
        </p:blipFill>
        <p:spPr>
          <a:xfrm>
            <a:off x="4799856" y="2636912"/>
            <a:ext cx="2274298" cy="2274298"/>
          </a:xfrm>
          <a:prstGeom prst="rect">
            <a:avLst/>
          </a:prstGeom>
        </p:spPr>
      </p:pic>
      <p:cxnSp>
        <p:nvCxnSpPr>
          <p:cNvPr id="27" name="直接连接符 26"/>
          <p:cNvCxnSpPr/>
          <p:nvPr/>
        </p:nvCxnSpPr>
        <p:spPr>
          <a:xfrm>
            <a:off x="2927806" y="2700440"/>
            <a:ext cx="1886356" cy="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11582" y="2469607"/>
            <a:ext cx="20162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数据采集过程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3398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53" presetClass="entr" presetSubtype="16"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par>
                          <p:cTn id="25" fill="hold">
                            <p:stCondLst>
                              <p:cond delay="1875"/>
                            </p:stCondLst>
                            <p:childTnLst>
                              <p:par>
                                <p:cTn id="26" presetID="53" presetClass="entr" presetSubtype="16"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par>
                          <p:cTn id="31" fill="hold">
                            <p:stCondLst>
                              <p:cond delay="2375"/>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childTnLst>
                          </p:cTn>
                        </p:par>
                        <p:par>
                          <p:cTn id="35" fill="hold">
                            <p:stCondLst>
                              <p:cond delay="2875"/>
                            </p:stCondLst>
                            <p:childTnLst>
                              <p:par>
                                <p:cTn id="36" presetID="22" presetClass="entr" presetSubtype="1"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3284</Words>
  <Application>Microsoft Office PowerPoint</Application>
  <PresentationFormat>宽屏</PresentationFormat>
  <Paragraphs>249</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Calibri</vt:lpstr>
      <vt:lpstr>微软雅黑</vt:lpstr>
      <vt:lpstr>迷你简幼线</vt:lpstr>
      <vt:lpstr>宋体</vt:lpstr>
      <vt:lpstr>华文宋体</vt:lpstr>
      <vt:lpstr>Wingdings</vt:lpstr>
      <vt:lpstr>BankGothic Lt BT</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428</cp:revision>
  <dcterms:created xsi:type="dcterms:W3CDTF">2017-04-25T09:03:07Z</dcterms:created>
  <dcterms:modified xsi:type="dcterms:W3CDTF">2020-09-30T09:24:25Z</dcterms:modified>
</cp:coreProperties>
</file>