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81" r:id="rId2"/>
    <p:sldId id="266" r:id="rId3"/>
    <p:sldId id="321" r:id="rId4"/>
    <p:sldId id="350" r:id="rId5"/>
    <p:sldId id="401" r:id="rId6"/>
    <p:sldId id="395" r:id="rId7"/>
    <p:sldId id="397" r:id="rId8"/>
    <p:sldId id="398" r:id="rId9"/>
    <p:sldId id="399" r:id="rId10"/>
    <p:sldId id="400" r:id="rId11"/>
    <p:sldId id="354" r:id="rId12"/>
    <p:sldId id="403" r:id="rId13"/>
    <p:sldId id="414" r:id="rId14"/>
    <p:sldId id="405" r:id="rId15"/>
    <p:sldId id="406" r:id="rId16"/>
    <p:sldId id="402" r:id="rId17"/>
    <p:sldId id="420" r:id="rId18"/>
    <p:sldId id="421" r:id="rId19"/>
    <p:sldId id="422" r:id="rId20"/>
    <p:sldId id="423" r:id="rId21"/>
    <p:sldId id="424" r:id="rId22"/>
    <p:sldId id="419" r:id="rId23"/>
    <p:sldId id="415" r:id="rId24"/>
    <p:sldId id="416" r:id="rId25"/>
    <p:sldId id="417" r:id="rId26"/>
    <p:sldId id="418" r:id="rId27"/>
    <p:sldId id="410" r:id="rId28"/>
    <p:sldId id="407" r:id="rId29"/>
    <p:sldId id="412" r:id="rId30"/>
    <p:sldId id="413" r:id="rId31"/>
    <p:sldId id="274" r:id="rId32"/>
  </p:sldIdLst>
  <p:sldSz cx="12192000" cy="6858000"/>
  <p:notesSz cx="6858000" cy="9144000"/>
  <p:embeddedFontLst>
    <p:embeddedFont>
      <p:font typeface="迷你简幼线" panose="02010600030101010101" charset="-122"/>
      <p:regular r:id="rId34"/>
    </p:embeddedFont>
    <p:embeddedFont>
      <p:font typeface="Agency FB" panose="020B0503020202020204" pitchFamily="34" charset="0"/>
      <p:regular r:id="rId35"/>
      <p:bold r:id="rId36"/>
    </p:embeddedFont>
    <p:embeddedFont>
      <p:font typeface="BankGothic Lt BT" panose="020B0607020203060204"/>
      <p:regular r:id="rId37"/>
    </p:embeddedFont>
    <p:embeddedFont>
      <p:font typeface="Calibri" panose="020F0502020204030204" pitchFamily="34" charset="0"/>
      <p:regular r:id="rId38"/>
      <p:bold r:id="rId39"/>
      <p:italic r:id="rId40"/>
      <p:boldItalic r:id="rId41"/>
    </p:embeddedFont>
    <p:embeddedFont>
      <p:font typeface="Cambria Math" panose="02040503050406030204" pitchFamily="18" charset="0"/>
      <p:regular r:id="rId42"/>
    </p:embeddedFont>
  </p:embeddedFontLst>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36" autoAdjust="0"/>
  </p:normalViewPr>
  <p:slideViewPr>
    <p:cSldViewPr>
      <p:cViewPr varScale="1">
        <p:scale>
          <a:sx n="74" d="100"/>
          <a:sy n="74" d="100"/>
        </p:scale>
        <p:origin x="66" y="9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937551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2294474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332912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3775389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4268525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2316829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4114433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556393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28784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2907163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4074277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3585822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4103032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3969757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24</a:t>
            </a:fld>
            <a:endParaRPr lang="zh-CN" altLang="en-US"/>
          </a:p>
        </p:txBody>
      </p:sp>
    </p:spTree>
    <p:extLst>
      <p:ext uri="{BB962C8B-B14F-4D97-AF65-F5344CB8AC3E}">
        <p14:creationId xmlns:p14="http://schemas.microsoft.com/office/powerpoint/2010/main" val="4153876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25</a:t>
            </a:fld>
            <a:endParaRPr lang="zh-CN" altLang="en-US"/>
          </a:p>
        </p:txBody>
      </p:sp>
    </p:spTree>
    <p:extLst>
      <p:ext uri="{BB962C8B-B14F-4D97-AF65-F5344CB8AC3E}">
        <p14:creationId xmlns:p14="http://schemas.microsoft.com/office/powerpoint/2010/main" val="1644300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26</a:t>
            </a:fld>
            <a:endParaRPr lang="zh-CN" altLang="en-US"/>
          </a:p>
        </p:txBody>
      </p:sp>
    </p:spTree>
    <p:extLst>
      <p:ext uri="{BB962C8B-B14F-4D97-AF65-F5344CB8AC3E}">
        <p14:creationId xmlns:p14="http://schemas.microsoft.com/office/powerpoint/2010/main" val="1835335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27</a:t>
            </a:fld>
            <a:endParaRPr lang="zh-CN" altLang="en-US"/>
          </a:p>
        </p:txBody>
      </p:sp>
    </p:spTree>
    <p:extLst>
      <p:ext uri="{BB962C8B-B14F-4D97-AF65-F5344CB8AC3E}">
        <p14:creationId xmlns:p14="http://schemas.microsoft.com/office/powerpoint/2010/main" val="1899179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28</a:t>
            </a:fld>
            <a:endParaRPr lang="zh-CN" altLang="en-US"/>
          </a:p>
        </p:txBody>
      </p:sp>
    </p:spTree>
    <p:extLst>
      <p:ext uri="{BB962C8B-B14F-4D97-AF65-F5344CB8AC3E}">
        <p14:creationId xmlns:p14="http://schemas.microsoft.com/office/powerpoint/2010/main" val="4237413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29</a:t>
            </a:fld>
            <a:endParaRPr lang="zh-CN" altLang="en-US"/>
          </a:p>
        </p:txBody>
      </p:sp>
    </p:spTree>
    <p:extLst>
      <p:ext uri="{BB962C8B-B14F-4D97-AF65-F5344CB8AC3E}">
        <p14:creationId xmlns:p14="http://schemas.microsoft.com/office/powerpoint/2010/main" val="1595954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761862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30</a:t>
            </a:fld>
            <a:endParaRPr lang="zh-CN" altLang="en-US"/>
          </a:p>
        </p:txBody>
      </p:sp>
    </p:spTree>
    <p:extLst>
      <p:ext uri="{BB962C8B-B14F-4D97-AF65-F5344CB8AC3E}">
        <p14:creationId xmlns:p14="http://schemas.microsoft.com/office/powerpoint/2010/main" val="2997099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31</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249289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2435130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34899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300187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81671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1477003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2020/10/29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大数据分析与建模</a:t>
            </a:r>
          </a:p>
        </p:txBody>
      </p:sp>
      <p:sp>
        <p:nvSpPr>
          <p:cNvPr id="4" name="矩形 3"/>
          <p:cNvSpPr/>
          <p:nvPr/>
        </p:nvSpPr>
        <p:spPr>
          <a:xfrm>
            <a:off x="6081631" y="3034494"/>
            <a:ext cx="4567276" cy="523220"/>
          </a:xfrm>
          <a:prstGeom prst="rect">
            <a:avLst/>
          </a:prstGeom>
        </p:spPr>
        <p:txBody>
          <a:bodyPr wrap="none">
            <a:spAutoFit/>
          </a:bodyPr>
          <a:lstStyle/>
          <a:p>
            <a:r>
              <a:rPr lang="en-US" altLang="zh-CN" sz="2800" dirty="0">
                <a:latin typeface="Agency FB" panose="020B0503020202020204" pitchFamily="34" charset="0"/>
              </a:rPr>
              <a:t>Big Data Analysis &amp; Constituting Model </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132343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preview">
            <a:extLst>
              <a:ext uri="{FF2B5EF4-FFF2-40B4-BE49-F238E27FC236}">
                <a16:creationId xmlns:a16="http://schemas.microsoft.com/office/drawing/2014/main" id="{EF1F05B7-8AC0-4550-9564-2EE94F7D7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2518876"/>
            <a:ext cx="7968208" cy="2356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1D7C775E-8C5E-484D-BD4D-4D3ABC168327}"/>
              </a:ext>
            </a:extLst>
          </p:cNvPr>
          <p:cNvSpPr>
            <a:spLocks noChangeArrowheads="1"/>
          </p:cNvSpPr>
          <p:nvPr/>
        </p:nvSpPr>
        <p:spPr bwMode="auto">
          <a:xfrm>
            <a:off x="381319" y="5200898"/>
            <a:ext cx="1142936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en-US" dirty="0"/>
              <a:t>结合上面的分析，最左面的函数结构风险最小（模型结构最简单），但是经验风险最大（对历史数据拟合的最差）；最右面的 函数经验风险最小（对历史数据拟合的最好），但是结构风险最大（模型结构最复杂）；而中间的函数达到了二者的良好</a:t>
            </a:r>
            <a:r>
              <a:rPr lang="zh-CN" altLang="en-US" b="1" dirty="0">
                <a:solidFill>
                  <a:srgbClr val="FF0000"/>
                </a:solidFill>
              </a:rPr>
              <a:t>平衡</a:t>
            </a:r>
            <a:r>
              <a:rPr lang="zh-CN" altLang="en-US" dirty="0"/>
              <a:t>，最适合用来预测未知数据集。</a:t>
            </a:r>
            <a:endParaRPr lang="en-US" altLang="zh-CN" sz="2000" dirty="0">
              <a:solidFill>
                <a:srgbClr val="121212"/>
              </a:solidFill>
              <a:latin typeface="+mn-ea"/>
            </a:endParaRPr>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509845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2996952"/>
            <a:ext cx="4284476"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结构化风险（</a:t>
            </a:r>
            <a:r>
              <a:rPr lang="en-US" altLang="zh-CN" sz="2800" dirty="0">
                <a:solidFill>
                  <a:schemeClr val="bg1"/>
                </a:solidFill>
                <a:latin typeface="Agency FB" panose="020B0503020202020204" pitchFamily="34" charset="0"/>
              </a:rPr>
              <a:t>L1</a:t>
            </a:r>
            <a:r>
              <a:rPr lang="zh-CN" altLang="en-US" sz="2800" dirty="0">
                <a:solidFill>
                  <a:schemeClr val="bg1"/>
                </a:solidFill>
                <a:latin typeface="Agency FB" panose="020B0503020202020204" pitchFamily="34" charset="0"/>
              </a:rPr>
              <a:t>，</a:t>
            </a:r>
            <a:r>
              <a:rPr lang="en-US" altLang="zh-CN" sz="2800" dirty="0">
                <a:solidFill>
                  <a:schemeClr val="bg1"/>
                </a:solidFill>
                <a:latin typeface="Agency FB" panose="020B0503020202020204" pitchFamily="34" charset="0"/>
              </a:rPr>
              <a:t>L2</a:t>
            </a:r>
            <a:r>
              <a:rPr lang="zh-CN" altLang="en-US" sz="2800" dirty="0">
                <a:solidFill>
                  <a:schemeClr val="bg1"/>
                </a:solidFill>
                <a:latin typeface="Agency FB" panose="020B0503020202020204" pitchFamily="34" charset="0"/>
              </a:rPr>
              <a:t>正则化）</a:t>
            </a:r>
          </a:p>
        </p:txBody>
      </p:sp>
    </p:spTree>
    <p:extLst>
      <p:ext uri="{BB962C8B-B14F-4D97-AF65-F5344CB8AC3E}">
        <p14:creationId xmlns:p14="http://schemas.microsoft.com/office/powerpoint/2010/main" val="13115382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95400" y="1195437"/>
            <a:ext cx="10873208" cy="240065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过拟合</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过拟合是一种现象，我们的数据在训练集上可能很好的表现，但是在遇到新的数据后，表现就没有那么出色了，这种现象叫过拟合。</a:t>
            </a:r>
            <a:endParaRPr lang="en-US" altLang="zh-CN" dirty="0"/>
          </a:p>
          <a:p>
            <a:endParaRPr lang="en-US" altLang="zh-CN" dirty="0"/>
          </a:p>
          <a:p>
            <a:r>
              <a:rPr lang="zh-CN" altLang="en-US" dirty="0"/>
              <a:t>过拟合带来的影响：模型训练时的检测率很高效果很好，但是用于实际检验时，效果很差，模型不能很准确地预测，即</a:t>
            </a:r>
            <a:r>
              <a:rPr lang="zh-CN" altLang="en-US" b="1" dirty="0"/>
              <a:t>泛化能力</a:t>
            </a:r>
            <a:r>
              <a:rPr lang="zh-CN" altLang="en-US" dirty="0"/>
              <a:t>差。</a:t>
            </a:r>
            <a:endParaRPr lang="en-US" altLang="zh-CN"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4974764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6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119335" y="1195437"/>
            <a:ext cx="5544616" cy="4616648"/>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过拟合</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通俗的说，过拟合就是所谓的模型对可见的数据过度自信</a:t>
            </a:r>
            <a:r>
              <a:rPr lang="en-US" altLang="zh-CN" dirty="0"/>
              <a:t>, </a:t>
            </a:r>
            <a:r>
              <a:rPr lang="zh-CN" altLang="en-US" dirty="0"/>
              <a:t>非常完美的拟合下图中的这些数据</a:t>
            </a:r>
            <a:r>
              <a:rPr lang="en-US" altLang="zh-CN" dirty="0"/>
              <a:t>, </a:t>
            </a:r>
            <a:r>
              <a:rPr lang="zh-CN" altLang="en-US" dirty="0"/>
              <a:t>如果具备过拟合的能力</a:t>
            </a:r>
            <a:r>
              <a:rPr lang="en-US" altLang="zh-CN" dirty="0"/>
              <a:t>, </a:t>
            </a:r>
            <a:r>
              <a:rPr lang="zh-CN" altLang="en-US" dirty="0"/>
              <a:t>那么这个方程就可能是一个比较复杂的非线性方程 </a:t>
            </a:r>
            <a:r>
              <a:rPr lang="en-US" altLang="zh-CN" dirty="0"/>
              <a:t>, </a:t>
            </a:r>
            <a:r>
              <a:rPr lang="zh-CN" altLang="en-US" dirty="0"/>
              <a:t>正是因为这里的 </a:t>
            </a:r>
            <a:r>
              <a:rPr lang="en-US" altLang="zh-CN" dirty="0"/>
              <a:t>x^3 </a:t>
            </a:r>
            <a:r>
              <a:rPr lang="zh-CN" altLang="en-US" dirty="0"/>
              <a:t>和 </a:t>
            </a:r>
            <a:r>
              <a:rPr lang="en-US" altLang="zh-CN" dirty="0"/>
              <a:t>x^2 </a:t>
            </a:r>
            <a:r>
              <a:rPr lang="zh-CN" altLang="en-US" dirty="0"/>
              <a:t>使得这条虚线能够被弯来弯去</a:t>
            </a:r>
            <a:r>
              <a:rPr lang="en-US" altLang="zh-CN" dirty="0"/>
              <a:t>, </a:t>
            </a:r>
            <a:r>
              <a:rPr lang="zh-CN" altLang="en-US" dirty="0"/>
              <a:t>所以整个模型就会特别努力地去学习作用在 </a:t>
            </a:r>
            <a:r>
              <a:rPr lang="en-US" altLang="zh-CN" dirty="0"/>
              <a:t>x^3 </a:t>
            </a:r>
            <a:r>
              <a:rPr lang="zh-CN" altLang="en-US" dirty="0"/>
              <a:t>和 </a:t>
            </a:r>
            <a:r>
              <a:rPr lang="en-US" altLang="zh-CN" dirty="0"/>
              <a:t>x^2 </a:t>
            </a:r>
            <a:r>
              <a:rPr lang="zh-CN" altLang="en-US" dirty="0"/>
              <a:t>上的 </a:t>
            </a:r>
            <a:r>
              <a:rPr lang="en-US" altLang="zh-CN" dirty="0"/>
              <a:t>c d </a:t>
            </a:r>
            <a:r>
              <a:rPr lang="zh-CN" altLang="en-US" dirty="0"/>
              <a:t>参数</a:t>
            </a:r>
            <a:r>
              <a:rPr lang="en-US" altLang="zh-CN" dirty="0"/>
              <a:t>. </a:t>
            </a:r>
            <a:r>
              <a:rPr lang="zh-CN" altLang="en-US" dirty="0"/>
              <a:t>但是我们期望模型要学到的却是那条蓝色的曲线</a:t>
            </a:r>
            <a:r>
              <a:rPr lang="en-US" altLang="zh-CN" dirty="0"/>
              <a:t>. </a:t>
            </a:r>
            <a:r>
              <a:rPr lang="zh-CN" altLang="en-US" dirty="0"/>
              <a:t>因为它能更有效地概括数据</a:t>
            </a:r>
            <a:r>
              <a:rPr lang="en-US" altLang="zh-CN" dirty="0"/>
              <a:t>.</a:t>
            </a:r>
            <a:r>
              <a:rPr lang="zh-CN" altLang="en-US" dirty="0"/>
              <a:t>而且只需要一个 </a:t>
            </a:r>
            <a:r>
              <a:rPr lang="en-US" altLang="zh-CN" dirty="0"/>
              <a:t>y=</a:t>
            </a:r>
            <a:r>
              <a:rPr lang="en-US" altLang="zh-CN" dirty="0" err="1"/>
              <a:t>a+bx</a:t>
            </a:r>
            <a:r>
              <a:rPr lang="en-US" altLang="zh-CN" dirty="0"/>
              <a:t> </a:t>
            </a:r>
            <a:r>
              <a:rPr lang="zh-CN" altLang="en-US" dirty="0"/>
              <a:t>就能表达出数据的规律</a:t>
            </a:r>
            <a:r>
              <a:rPr lang="en-US" altLang="zh-CN" dirty="0"/>
              <a:t>. </a:t>
            </a:r>
            <a:r>
              <a:rPr lang="zh-CN" altLang="en-US" dirty="0"/>
              <a:t>或者是说</a:t>
            </a:r>
            <a:r>
              <a:rPr lang="en-US" altLang="zh-CN" dirty="0"/>
              <a:t>, </a:t>
            </a:r>
            <a:r>
              <a:rPr lang="zh-CN" altLang="en-US" dirty="0"/>
              <a:t>蓝色的线最开始时</a:t>
            </a:r>
            <a:r>
              <a:rPr lang="en-US" altLang="zh-CN" dirty="0"/>
              <a:t>, </a:t>
            </a:r>
            <a:r>
              <a:rPr lang="zh-CN" altLang="en-US" dirty="0"/>
              <a:t>和红色线同样也有 </a:t>
            </a:r>
            <a:r>
              <a:rPr lang="en-US" altLang="zh-CN" dirty="0"/>
              <a:t>c d </a:t>
            </a:r>
            <a:r>
              <a:rPr lang="zh-CN" altLang="en-US" dirty="0"/>
              <a:t>两个参数</a:t>
            </a:r>
            <a:r>
              <a:rPr lang="en-US" altLang="zh-CN" dirty="0"/>
              <a:t>, </a:t>
            </a:r>
            <a:r>
              <a:rPr lang="zh-CN" altLang="en-US" dirty="0"/>
              <a:t>可是最终学出来时</a:t>
            </a:r>
            <a:r>
              <a:rPr lang="en-US" altLang="zh-CN" dirty="0"/>
              <a:t>, c </a:t>
            </a:r>
            <a:r>
              <a:rPr lang="zh-CN" altLang="en-US" dirty="0"/>
              <a:t>和 </a:t>
            </a:r>
            <a:r>
              <a:rPr lang="en-US" altLang="zh-CN" dirty="0"/>
              <a:t>d </a:t>
            </a:r>
            <a:r>
              <a:rPr lang="zh-CN" altLang="en-US" dirty="0"/>
              <a:t>都学成了</a:t>
            </a:r>
            <a:r>
              <a:rPr lang="en-US" altLang="zh-CN" dirty="0"/>
              <a:t>0, </a:t>
            </a:r>
            <a:r>
              <a:rPr lang="zh-CN" altLang="en-US" dirty="0"/>
              <a:t>虽然蓝色方程的误差要比红色大</a:t>
            </a:r>
            <a:r>
              <a:rPr lang="en-US" altLang="zh-CN" dirty="0"/>
              <a:t>, </a:t>
            </a:r>
            <a:r>
              <a:rPr lang="zh-CN" altLang="en-US" dirty="0"/>
              <a:t>但是概括起数据来还是蓝色好</a:t>
            </a:r>
            <a:r>
              <a:rPr lang="en-US" altLang="zh-CN" dirty="0"/>
              <a:t>. </a:t>
            </a:r>
            <a:r>
              <a:rPr lang="zh-CN" altLang="en-US" dirty="0"/>
              <a:t>那我们如何保证能学出来这样的参数呢</a:t>
            </a:r>
            <a:r>
              <a:rPr lang="en-US" altLang="zh-CN" dirty="0"/>
              <a:t>? </a:t>
            </a:r>
            <a:r>
              <a:rPr lang="zh-CN" altLang="en-US" dirty="0"/>
              <a:t>这就是 </a:t>
            </a:r>
            <a:r>
              <a:rPr lang="en-US" altLang="zh-CN" dirty="0"/>
              <a:t>l1 l2 </a:t>
            </a:r>
            <a:r>
              <a:rPr lang="zh-CN" altLang="en-US" dirty="0"/>
              <a:t>正则化出现的原因。</a:t>
            </a:r>
            <a:endParaRPr lang="en-US" altLang="zh-CN"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0" name="Picture 2" descr="preview">
            <a:extLst>
              <a:ext uri="{FF2B5EF4-FFF2-40B4-BE49-F238E27FC236}">
                <a16:creationId xmlns:a16="http://schemas.microsoft.com/office/drawing/2014/main" id="{3F1FDBB4-C539-40BB-83A3-43CC19545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1" y="1546058"/>
            <a:ext cx="6528049" cy="3323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77298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6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95400" y="1195437"/>
            <a:ext cx="10873208" cy="184665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模型复杂度</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由于高阶多项式函数模型参数更多，模型函数的选择空间更大，所以高阶多项式函数比低阶多项式函数的复杂度更高。因此，高阶多项式比低阶多项式函数更容易在相同的训练数据集上得到更低的训练误差。给定训练数据集，模型复杂度和误差间的关系如下：</a:t>
            </a:r>
            <a:endParaRPr lang="en-US" altLang="zh-CN"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F7161A11-8871-4D01-980B-5500C77B8BF3}"/>
              </a:ext>
            </a:extLst>
          </p:cNvPr>
          <p:cNvPicPr>
            <a:picLocks noChangeAspect="1"/>
          </p:cNvPicPr>
          <p:nvPr/>
        </p:nvPicPr>
        <p:blipFill>
          <a:blip r:embed="rId3"/>
          <a:stretch>
            <a:fillRect/>
          </a:stretch>
        </p:blipFill>
        <p:spPr>
          <a:xfrm>
            <a:off x="761411" y="3042096"/>
            <a:ext cx="5566978" cy="3910852"/>
          </a:xfrm>
          <a:prstGeom prst="rect">
            <a:avLst/>
          </a:prstGeom>
        </p:spPr>
      </p:pic>
      <p:sp>
        <p:nvSpPr>
          <p:cNvPr id="10" name="文本框 9">
            <a:extLst>
              <a:ext uri="{FF2B5EF4-FFF2-40B4-BE49-F238E27FC236}">
                <a16:creationId xmlns:a16="http://schemas.microsoft.com/office/drawing/2014/main" id="{794A2E3C-4CDB-4D91-A016-FE55ED43EC9B}"/>
              </a:ext>
            </a:extLst>
          </p:cNvPr>
          <p:cNvSpPr txBox="1"/>
          <p:nvPr/>
        </p:nvSpPr>
        <p:spPr>
          <a:xfrm>
            <a:off x="6528048" y="3425877"/>
            <a:ext cx="4902541" cy="1200329"/>
          </a:xfrm>
          <a:prstGeom prst="rect">
            <a:avLst/>
          </a:prstGeom>
          <a:noFill/>
        </p:spPr>
        <p:txBody>
          <a:bodyPr wrap="square" rtlCol="0">
            <a:spAutoFit/>
          </a:bodyPr>
          <a:lstStyle/>
          <a:p>
            <a:r>
              <a:rPr lang="zh-CN" altLang="en-US" dirty="0"/>
              <a:t>给定训练数据集，如果模型的复杂度过低，很容易出现欠拟合；如果模型复杂度过高，很容易出现过拟合。应对欠拟合和过拟合的一个方法是针对数据集选择合适的复杂度模型。</a:t>
            </a:r>
            <a:endParaRPr lang="en-US" altLang="zh-CN" dirty="0"/>
          </a:p>
        </p:txBody>
      </p:sp>
    </p:spTree>
    <p:extLst>
      <p:ext uri="{BB962C8B-B14F-4D97-AF65-F5344CB8AC3E}">
        <p14:creationId xmlns:p14="http://schemas.microsoft.com/office/powerpoint/2010/main" val="238369194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6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210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695400" y="1195437"/>
            <a:ext cx="10873208" cy="489364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模型复杂度</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机器学习里的损失函数（代价函数）可以用来描述模型与真模型（</a:t>
            </a:r>
            <a:r>
              <a:rPr lang="en-US" altLang="zh-CN" dirty="0"/>
              <a:t>ground truth</a:t>
            </a:r>
            <a:r>
              <a:rPr lang="zh-CN" altLang="en-US" dirty="0"/>
              <a:t>）之间的差距，因此可以解决“偏差”的问题。但是仅有损失函数，我们无法解决方差的问题，因而会有过拟合风险。</a:t>
            </a:r>
            <a:endParaRPr lang="en-US" altLang="zh-CN" dirty="0"/>
          </a:p>
          <a:p>
            <a:endParaRPr lang="en-US" altLang="zh-CN" dirty="0"/>
          </a:p>
          <a:p>
            <a:r>
              <a:rPr lang="zh-CN" altLang="en-US" dirty="0"/>
              <a:t>欠拟合就是训练过程中误差难以下降，过拟合就是训练之后，测试误差要远比训练误差大。</a:t>
            </a:r>
          </a:p>
          <a:p>
            <a:endParaRPr lang="en-US" altLang="zh-CN" dirty="0"/>
          </a:p>
          <a:p>
            <a:r>
              <a:rPr lang="zh-CN" altLang="en-US" dirty="0"/>
              <a:t>如果模型复杂度太低（参数过少），即模型可训练空间太小，就难以训练出有效的模型，便会出现欠拟合。</a:t>
            </a:r>
          </a:p>
          <a:p>
            <a:endParaRPr lang="en-US" altLang="zh-CN" dirty="0"/>
          </a:p>
          <a:p>
            <a:r>
              <a:rPr lang="zh-CN" altLang="en-US" dirty="0"/>
              <a:t>如果模型复杂度太高（参数很多），即模型可训练空间很大，在大量样本输入后容易训练过头，便会出现过拟合。</a:t>
            </a:r>
          </a:p>
          <a:p>
            <a:endParaRPr lang="en-US" altLang="zh-CN" dirty="0"/>
          </a:p>
          <a:p>
            <a:r>
              <a:rPr lang="zh-CN" altLang="en-US" dirty="0"/>
              <a:t>所以控制好模型复杂度（参数数量），是调整欠拟合和过拟合的一种方法。</a:t>
            </a:r>
          </a:p>
          <a:p>
            <a:endParaRPr lang="en-US" altLang="zh-CN" dirty="0"/>
          </a:p>
          <a:p>
            <a:r>
              <a:rPr lang="zh-CN" altLang="en-US" dirty="0"/>
              <a:t>换句话说，可以通过训练效果的图表判断是过拟合还是欠拟合，以此为依据调整网络的结构。比如如果欠拟合了，表示无法充分训练，可以将网络层的节点数量调大一些。</a:t>
            </a: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FB9EB2DD-14C8-4683-9F68-03C193B7CA18}"/>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Tree>
    <p:extLst>
      <p:ext uri="{BB962C8B-B14F-4D97-AF65-F5344CB8AC3E}">
        <p14:creationId xmlns:p14="http://schemas.microsoft.com/office/powerpoint/2010/main" val="4542701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8"/>
                                        </p:tgtEl>
                                        <p:attrNameLst>
                                          <p:attrName>style.visibility</p:attrName>
                                        </p:attrNameLst>
                                      </p:cBhvr>
                                      <p:to>
                                        <p:strVal val="visible"/>
                                      </p:to>
                                    </p:set>
                                    <p:anim calcmode="lin" valueType="num">
                                      <p:cBhvr additive="base">
                                        <p:cTn id="21" dur="250"/>
                                        <p:tgtEl>
                                          <p:spTgt spid="8"/>
                                        </p:tgtEl>
                                        <p:attrNameLst>
                                          <p:attrName>ppt_y</p:attrName>
                                        </p:attrNameLst>
                                      </p:cBhvr>
                                      <p:tavLst>
                                        <p:tav tm="0">
                                          <p:val>
                                            <p:strVal val="#ppt_y-#ppt_h*1.125000"/>
                                          </p:val>
                                        </p:tav>
                                        <p:tav tm="100000">
                                          <p:val>
                                            <p:strVal val="#ppt_y"/>
                                          </p:val>
                                        </p:tav>
                                      </p:tavLst>
                                    </p:anim>
                                    <p:animEffect transition="in" filter="wipe(down)">
                                      <p:cBhvr>
                                        <p:cTn id="2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547329" cy="243143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我们希望选择或学习一个合适的模型。若在空间中存在“真模型”，那我们所选择的模型要与真模型的参数个数相同，所选择的模型的参数向量与真模型的参数向量相近。</a:t>
            </a:r>
            <a:endParaRPr lang="en-US" altLang="zh-CN" dirty="0"/>
          </a:p>
          <a:p>
            <a:endParaRPr lang="en-US" altLang="zh-CN" sz="2000" b="1" dirty="0">
              <a:solidFill>
                <a:srgbClr val="FF0000"/>
              </a:solidFill>
            </a:endParaRPr>
          </a:p>
          <a:p>
            <a:r>
              <a:rPr lang="zh-CN" altLang="en-US" dirty="0"/>
              <a:t>过拟合指的是我们以为追求提高模型对训练数据的预测能力，所选模型的复杂度往往会比真模型更高。即学习时选择的模型所包含的参数过多，以致于出现这一模型对已知数据预测得很好，但对未知数据预测得很差的现象。</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2" name="矩形 1">
            <a:extLst>
              <a:ext uri="{FF2B5EF4-FFF2-40B4-BE49-F238E27FC236}">
                <a16:creationId xmlns:a16="http://schemas.microsoft.com/office/drawing/2014/main" id="{45E558E9-9766-4C22-94A7-6F43340C46E8}"/>
              </a:ext>
            </a:extLst>
          </p:cNvPr>
          <p:cNvSpPr/>
          <p:nvPr/>
        </p:nvSpPr>
        <p:spPr>
          <a:xfrm>
            <a:off x="381318" y="4365104"/>
            <a:ext cx="11403313" cy="646331"/>
          </a:xfrm>
          <a:prstGeom prst="rect">
            <a:avLst/>
          </a:prstGeom>
        </p:spPr>
        <p:txBody>
          <a:bodyPr wrap="square">
            <a:spAutoFit/>
          </a:bodyPr>
          <a:lstStyle/>
          <a:p>
            <a:r>
              <a:rPr lang="zh-CN" altLang="en-US" dirty="0"/>
              <a:t>当样本容量足够大的时候，经验风险最小化学习效果良好。比如极大似然估计，当模型是条件概率分布，损失函数是对数损失函数时，经验风险最小化就等价于极大似然估计。</a:t>
            </a:r>
            <a:endParaRPr lang="en-US" altLang="zh-CN" dirty="0"/>
          </a:p>
        </p:txBody>
      </p:sp>
      <p:pic>
        <p:nvPicPr>
          <p:cNvPr id="5" name="图片 4">
            <a:extLst>
              <a:ext uri="{FF2B5EF4-FFF2-40B4-BE49-F238E27FC236}">
                <a16:creationId xmlns:a16="http://schemas.microsoft.com/office/drawing/2014/main" id="{D97CBD0E-0E1E-4BDC-8215-E1275743940A}"/>
              </a:ext>
            </a:extLst>
          </p:cNvPr>
          <p:cNvPicPr>
            <a:picLocks noChangeAspect="1"/>
          </p:cNvPicPr>
          <p:nvPr/>
        </p:nvPicPr>
        <p:blipFill>
          <a:blip r:embed="rId3"/>
          <a:stretch>
            <a:fillRect/>
          </a:stretch>
        </p:blipFill>
        <p:spPr>
          <a:xfrm>
            <a:off x="4871864" y="3626872"/>
            <a:ext cx="2634725" cy="738232"/>
          </a:xfrm>
          <a:prstGeom prst="rect">
            <a:avLst/>
          </a:prstGeom>
        </p:spPr>
      </p:pic>
    </p:spTree>
    <p:extLst>
      <p:ext uri="{BB962C8B-B14F-4D97-AF65-F5344CB8AC3E}">
        <p14:creationId xmlns:p14="http://schemas.microsoft.com/office/powerpoint/2010/main" val="9016121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13600" y="1167382"/>
            <a:ext cx="11691345" cy="144655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1400" dirty="0"/>
              <a:t>但是当样本容量很小时，经验风险最小化学习会产生过拟合（</a:t>
            </a:r>
            <a:r>
              <a:rPr lang="en-US" altLang="zh-CN" sz="1400" dirty="0"/>
              <a:t>over-fitting</a:t>
            </a:r>
            <a:r>
              <a:rPr lang="zh-CN" altLang="en-US" sz="1400" dirty="0"/>
              <a:t>）的现象。这就引出了结构风险最小化，它等价于正则化（</a:t>
            </a:r>
            <a:r>
              <a:rPr lang="en-US" altLang="zh-CN" sz="1400" dirty="0"/>
              <a:t>regularization</a:t>
            </a:r>
            <a:r>
              <a:rPr lang="zh-CN" altLang="en-US" sz="1400" dirty="0"/>
              <a:t>）。结构风险在经验风险上加上表示模型复杂度的正则化项（</a:t>
            </a:r>
            <a:r>
              <a:rPr lang="en-US" altLang="zh-CN" sz="1400" dirty="0" err="1"/>
              <a:t>regularizer</a:t>
            </a:r>
            <a:r>
              <a:rPr lang="zh-CN" altLang="en-US" sz="1400" dirty="0"/>
              <a:t>）或罚项（</a:t>
            </a:r>
            <a:r>
              <a:rPr lang="en-US" altLang="zh-CN" sz="1400" dirty="0"/>
              <a:t>penalty term</a:t>
            </a:r>
            <a:r>
              <a:rPr lang="zh-CN" altLang="en-US" sz="1400" dirty="0"/>
              <a:t>），它的定义为：</a:t>
            </a:r>
            <a:endParaRPr lang="en-US" altLang="zh-CN" sz="14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8" name="图片 7">
            <a:extLst>
              <a:ext uri="{FF2B5EF4-FFF2-40B4-BE49-F238E27FC236}">
                <a16:creationId xmlns:a16="http://schemas.microsoft.com/office/drawing/2014/main" id="{EE4AAB3B-4033-4D9B-A54F-A2031BF33EBD}"/>
              </a:ext>
            </a:extLst>
          </p:cNvPr>
          <p:cNvPicPr>
            <a:picLocks noChangeAspect="1"/>
          </p:cNvPicPr>
          <p:nvPr/>
        </p:nvPicPr>
        <p:blipFill>
          <a:blip r:embed="rId3"/>
          <a:stretch>
            <a:fillRect/>
          </a:stretch>
        </p:blipFill>
        <p:spPr>
          <a:xfrm>
            <a:off x="4208445" y="2597228"/>
            <a:ext cx="3168352" cy="620106"/>
          </a:xfrm>
          <a:prstGeom prst="rect">
            <a:avLst/>
          </a:prstGeom>
        </p:spPr>
      </p:pic>
      <p:sp>
        <p:nvSpPr>
          <p:cNvPr id="9" name="Rectangle 1">
            <a:extLst>
              <a:ext uri="{FF2B5EF4-FFF2-40B4-BE49-F238E27FC236}">
                <a16:creationId xmlns:a16="http://schemas.microsoft.com/office/drawing/2014/main" id="{56EB2DBC-7E39-4319-B76E-2CCB8BEAD897}"/>
              </a:ext>
            </a:extLst>
          </p:cNvPr>
          <p:cNvSpPr>
            <a:spLocks noChangeArrowheads="1"/>
          </p:cNvSpPr>
          <p:nvPr/>
        </p:nvSpPr>
        <p:spPr bwMode="auto">
          <a:xfrm>
            <a:off x="384174" y="3248904"/>
            <a:ext cx="1168261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zh-CN" altLang="zh-CN" sz="1400" dirty="0">
                <a:latin typeface="+mn-lt"/>
              </a:rPr>
              <a:t>其中J(f)为模型的复杂度，模型f越复杂，复杂度J(f)就越大；反之，模型越简单，复杂度J(f)就越小，即复杂度表示了对复杂模型的惩罚。λ≥0是系数，用以权衡经验风险和模型复杂度。结构风险小需要经验风险和模型复杂度同时小。结构风险小的模型往往对训练数据以及未知的测试数据都有较好的预测。比如贝叶斯估计中的最大后验概率估计就是结构风险最小化的一个例子。当模型是条件概率分布、损失函数是对数损失函数、模型复杂度由模型的先验概率表示时，结构风险最小化就等价于最大后验概率估计。 </a:t>
            </a:r>
            <a:endParaRPr lang="en-US" altLang="zh-CN" sz="1400" dirty="0">
              <a:latin typeface="+mn-lt"/>
            </a:endParaRPr>
          </a:p>
          <a:p>
            <a:pPr lvl="0" eaLnBrk="1" hangingPunct="1"/>
            <a:r>
              <a:rPr lang="zh-CN" altLang="en-US" sz="1400" dirty="0"/>
              <a:t>结构风险最小化的策略认为结构风险最小的模型是最优的模型，求解最优模型即求解最优化问题：</a:t>
            </a:r>
            <a:endParaRPr lang="zh-CN" altLang="zh-CN" sz="1400" dirty="0">
              <a:latin typeface="+mn-lt"/>
            </a:endParaRPr>
          </a:p>
        </p:txBody>
      </p:sp>
      <p:pic>
        <p:nvPicPr>
          <p:cNvPr id="10" name="图片 9">
            <a:extLst>
              <a:ext uri="{FF2B5EF4-FFF2-40B4-BE49-F238E27FC236}">
                <a16:creationId xmlns:a16="http://schemas.microsoft.com/office/drawing/2014/main" id="{70D48217-5622-497C-91B8-4BD50610A5DD}"/>
              </a:ext>
            </a:extLst>
          </p:cNvPr>
          <p:cNvPicPr>
            <a:picLocks noChangeAspect="1"/>
          </p:cNvPicPr>
          <p:nvPr/>
        </p:nvPicPr>
        <p:blipFill>
          <a:blip r:embed="rId4"/>
          <a:stretch>
            <a:fillRect/>
          </a:stretch>
        </p:blipFill>
        <p:spPr>
          <a:xfrm>
            <a:off x="4439816" y="4482370"/>
            <a:ext cx="2916324" cy="578813"/>
          </a:xfrm>
          <a:prstGeom prst="rect">
            <a:avLst/>
          </a:prstGeom>
        </p:spPr>
      </p:pic>
      <p:sp>
        <p:nvSpPr>
          <p:cNvPr id="11" name="矩形 10">
            <a:extLst>
              <a:ext uri="{FF2B5EF4-FFF2-40B4-BE49-F238E27FC236}">
                <a16:creationId xmlns:a16="http://schemas.microsoft.com/office/drawing/2014/main" id="{01135067-EEC7-4E16-88EF-E66025ED9212}"/>
              </a:ext>
            </a:extLst>
          </p:cNvPr>
          <p:cNvSpPr/>
          <p:nvPr/>
        </p:nvSpPr>
        <p:spPr>
          <a:xfrm>
            <a:off x="384174" y="5144125"/>
            <a:ext cx="11642011" cy="738664"/>
          </a:xfrm>
          <a:prstGeom prst="rect">
            <a:avLst/>
          </a:prstGeom>
        </p:spPr>
        <p:txBody>
          <a:bodyPr wrap="square">
            <a:spAutoFit/>
          </a:bodyPr>
          <a:lstStyle/>
          <a:p>
            <a:pPr fontAlgn="base">
              <a:spcBef>
                <a:spcPct val="0"/>
              </a:spcBef>
              <a:spcAft>
                <a:spcPct val="0"/>
              </a:spcAft>
            </a:pPr>
            <a:r>
              <a:rPr lang="zh-CN" altLang="en-US" sz="1400" dirty="0"/>
              <a:t>这样，监督学习问题变成了经验风险或结构风险函数的最优化问题。</a:t>
            </a:r>
          </a:p>
          <a:p>
            <a:pPr fontAlgn="base">
              <a:spcBef>
                <a:spcPct val="0"/>
              </a:spcBef>
              <a:spcAft>
                <a:spcPct val="0"/>
              </a:spcAft>
            </a:pPr>
            <a:r>
              <a:rPr lang="zh-CN" altLang="en-US" sz="1400" dirty="0"/>
              <a:t>其中正则化是结构风险最小化策略的实现，是在经验风险上加一个正则化项或罚项。正则化项一般是模型复杂度的单调递增函数，模型越复杂，正则化值就越大。比如，正则化项可以是模型参数向量的范数。它的一般形式如下：</a:t>
            </a:r>
          </a:p>
        </p:txBody>
      </p:sp>
      <p:pic>
        <p:nvPicPr>
          <p:cNvPr id="14" name="图片 13">
            <a:extLst>
              <a:ext uri="{FF2B5EF4-FFF2-40B4-BE49-F238E27FC236}">
                <a16:creationId xmlns:a16="http://schemas.microsoft.com/office/drawing/2014/main" id="{27A0D70E-6027-4D01-B9E5-9471A664B28E}"/>
              </a:ext>
            </a:extLst>
          </p:cNvPr>
          <p:cNvPicPr>
            <a:picLocks noChangeAspect="1"/>
          </p:cNvPicPr>
          <p:nvPr/>
        </p:nvPicPr>
        <p:blipFill>
          <a:blip r:embed="rId5"/>
          <a:stretch>
            <a:fillRect/>
          </a:stretch>
        </p:blipFill>
        <p:spPr>
          <a:xfrm>
            <a:off x="4439816" y="5882789"/>
            <a:ext cx="2581275" cy="523875"/>
          </a:xfrm>
          <a:prstGeom prst="rect">
            <a:avLst/>
          </a:prstGeom>
        </p:spPr>
      </p:pic>
      <p:sp>
        <p:nvSpPr>
          <p:cNvPr id="16" name="矩形 15">
            <a:extLst>
              <a:ext uri="{FF2B5EF4-FFF2-40B4-BE49-F238E27FC236}">
                <a16:creationId xmlns:a16="http://schemas.microsoft.com/office/drawing/2014/main" id="{5E8F365F-59B6-4758-BE5F-592A6A7B9746}"/>
              </a:ext>
            </a:extLst>
          </p:cNvPr>
          <p:cNvSpPr/>
          <p:nvPr/>
        </p:nvSpPr>
        <p:spPr>
          <a:xfrm>
            <a:off x="411653" y="6531479"/>
            <a:ext cx="5960286" cy="307777"/>
          </a:xfrm>
          <a:prstGeom prst="rect">
            <a:avLst/>
          </a:prstGeom>
        </p:spPr>
        <p:txBody>
          <a:bodyPr wrap="none">
            <a:spAutoFit/>
          </a:bodyPr>
          <a:lstStyle/>
          <a:p>
            <a:pPr fontAlgn="base">
              <a:spcBef>
                <a:spcPct val="0"/>
              </a:spcBef>
              <a:spcAft>
                <a:spcPct val="0"/>
              </a:spcAft>
            </a:pPr>
            <a:r>
              <a:rPr lang="zh-CN" altLang="en-US" sz="1400" dirty="0"/>
              <a:t>第一项是经验风险，第二项是正则化项</a:t>
            </a:r>
            <a:r>
              <a:rPr lang="en-US" altLang="zh-CN" sz="1400" dirty="0"/>
              <a:t>,</a:t>
            </a:r>
            <a:r>
              <a:rPr lang="zh-CN" altLang="zh-CN" sz="1400" dirty="0"/>
              <a:t> λ≥0</a:t>
            </a:r>
            <a:r>
              <a:rPr lang="zh-CN" altLang="en-US" sz="1400" dirty="0"/>
              <a:t>为调整两者之间关系的系数。</a:t>
            </a:r>
            <a:r>
              <a:rPr lang="en-US" altLang="zh-CN" sz="1400" dirty="0"/>
              <a:t> </a:t>
            </a:r>
            <a:endParaRPr lang="zh-CN" altLang="en-US" sz="1400" dirty="0"/>
          </a:p>
        </p:txBody>
      </p:sp>
    </p:spTree>
    <p:extLst>
      <p:ext uri="{BB962C8B-B14F-4D97-AF65-F5344CB8AC3E}">
        <p14:creationId xmlns:p14="http://schemas.microsoft.com/office/powerpoint/2010/main" val="2131536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13600" y="1167382"/>
            <a:ext cx="11691345" cy="240065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在线性代数、函数分析等数学分支中，范数（</a:t>
            </a:r>
            <a:r>
              <a:rPr lang="en-US" altLang="zh-CN" dirty="0"/>
              <a:t>Norm</a:t>
            </a:r>
            <a:r>
              <a:rPr lang="zh-CN" altLang="en-US" dirty="0"/>
              <a:t>）是一个函数，其赋予某个向量空间（或矩阵）中的每个向量以长度或大小。对于零向量，另其长度为零。直观的说，向量或矩阵的范数越大，则我们可以说这个向量或矩阵也就越大。有时范数有很多更为常见的叫法，如绝对值其实便是一维向量空间中实数或复数的范数，而</a:t>
            </a:r>
            <a:r>
              <a:rPr lang="en-US" altLang="zh-CN" dirty="0"/>
              <a:t>Euclidean</a:t>
            </a:r>
            <a:r>
              <a:rPr lang="zh-CN" altLang="en-US" dirty="0"/>
              <a:t>距离也是一种范数。</a:t>
            </a:r>
          </a:p>
          <a:p>
            <a:r>
              <a:rPr lang="zh-CN" altLang="en-US" dirty="0"/>
              <a:t>范数满足通常意义上长度的三个基本性质：</a:t>
            </a: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2" name="图片 1">
            <a:extLst>
              <a:ext uri="{FF2B5EF4-FFF2-40B4-BE49-F238E27FC236}">
                <a16:creationId xmlns:a16="http://schemas.microsoft.com/office/drawing/2014/main" id="{94982AB7-302F-430F-86A5-8E7362E27E87}"/>
              </a:ext>
            </a:extLst>
          </p:cNvPr>
          <p:cNvPicPr>
            <a:picLocks noChangeAspect="1"/>
          </p:cNvPicPr>
          <p:nvPr/>
        </p:nvPicPr>
        <p:blipFill>
          <a:blip r:embed="rId3"/>
          <a:stretch>
            <a:fillRect/>
          </a:stretch>
        </p:blipFill>
        <p:spPr>
          <a:xfrm>
            <a:off x="4682897" y="3120364"/>
            <a:ext cx="4104994" cy="1244740"/>
          </a:xfrm>
          <a:prstGeom prst="rect">
            <a:avLst/>
          </a:prstGeom>
        </p:spPr>
      </p:pic>
      <p:sp>
        <p:nvSpPr>
          <p:cNvPr id="5" name="矩形 4">
            <a:extLst>
              <a:ext uri="{FF2B5EF4-FFF2-40B4-BE49-F238E27FC236}">
                <a16:creationId xmlns:a16="http://schemas.microsoft.com/office/drawing/2014/main" id="{C021DCD9-99FA-48C6-875F-F1501819A7B8}"/>
              </a:ext>
            </a:extLst>
          </p:cNvPr>
          <p:cNvSpPr/>
          <p:nvPr/>
        </p:nvSpPr>
        <p:spPr>
          <a:xfrm>
            <a:off x="384175" y="4271393"/>
            <a:ext cx="11620770" cy="1477328"/>
          </a:xfrm>
          <a:prstGeom prst="rect">
            <a:avLst/>
          </a:prstGeom>
        </p:spPr>
        <p:txBody>
          <a:bodyPr wrap="square">
            <a:spAutoFit/>
          </a:bodyPr>
          <a:lstStyle/>
          <a:p>
            <a:r>
              <a:rPr lang="zh-CN" altLang="en-US" dirty="0"/>
              <a:t>在这里，我们需要关注的最主要是范数的「非负性」。我们刚才讲，损失函数通常是一个有下确界的函数。而这个性质保证了我们可以对损失函数做最优化求解。如果我们要保证目标函数依然可以做最优化求解，那么我们就必须让正则项也有一个下界。非负性无疑提供了这样的下界，而且它是一个下确界</a:t>
            </a:r>
            <a:r>
              <a:rPr lang="en-US" altLang="zh-CN" dirty="0"/>
              <a:t>——</a:t>
            </a:r>
            <a:r>
              <a:rPr lang="zh-CN" altLang="en-US" dirty="0"/>
              <a:t>由齐次性保证（当 </a:t>
            </a:r>
            <a:r>
              <a:rPr lang="en-US" altLang="zh-CN" dirty="0"/>
              <a:t>c=0 </a:t>
            </a:r>
            <a:r>
              <a:rPr lang="zh-CN" altLang="en-US" dirty="0"/>
              <a:t>时）。</a:t>
            </a:r>
            <a:endParaRPr lang="en-US" altLang="zh-CN" dirty="0"/>
          </a:p>
          <a:p>
            <a:r>
              <a:rPr lang="zh-CN" altLang="en-US" dirty="0"/>
              <a:t>因此，我们说，范数的性质使得它天然地适合作为机器学习的正则项。而范数需要的向量，则是机器学习的学习目标</a:t>
            </a:r>
            <a:r>
              <a:rPr lang="en-US" altLang="zh-CN" dirty="0"/>
              <a:t>——</a:t>
            </a:r>
            <a:r>
              <a:rPr lang="zh-CN" altLang="en-US" dirty="0"/>
              <a:t>参数向量。</a:t>
            </a:r>
          </a:p>
        </p:txBody>
      </p:sp>
    </p:spTree>
    <p:extLst>
      <p:ext uri="{BB962C8B-B14F-4D97-AF65-F5344CB8AC3E}">
        <p14:creationId xmlns:p14="http://schemas.microsoft.com/office/powerpoint/2010/main" val="138975203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13600" y="1167382"/>
            <a:ext cx="11691345" cy="70788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9" name="图片 8">
            <a:extLst>
              <a:ext uri="{FF2B5EF4-FFF2-40B4-BE49-F238E27FC236}">
                <a16:creationId xmlns:a16="http://schemas.microsoft.com/office/drawing/2014/main" id="{70047D14-5889-4585-99B7-82AA92A74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600" y="2114494"/>
            <a:ext cx="7437412" cy="3929996"/>
          </a:xfrm>
          <a:prstGeom prst="rect">
            <a:avLst/>
          </a:prstGeom>
        </p:spPr>
      </p:pic>
      <p:sp>
        <p:nvSpPr>
          <p:cNvPr id="10" name="矩形 9">
            <a:extLst>
              <a:ext uri="{FF2B5EF4-FFF2-40B4-BE49-F238E27FC236}">
                <a16:creationId xmlns:a16="http://schemas.microsoft.com/office/drawing/2014/main" id="{B9521CE4-BD0B-4252-BE0B-4179D14DEED3}"/>
              </a:ext>
            </a:extLst>
          </p:cNvPr>
          <p:cNvSpPr/>
          <p:nvPr/>
        </p:nvSpPr>
        <p:spPr>
          <a:xfrm>
            <a:off x="7751011" y="697471"/>
            <a:ext cx="4440989" cy="2585323"/>
          </a:xfrm>
          <a:prstGeom prst="rect">
            <a:avLst/>
          </a:prstGeom>
        </p:spPr>
        <p:txBody>
          <a:bodyPr wrap="square">
            <a:spAutoFit/>
          </a:bodyPr>
          <a:lstStyle/>
          <a:p>
            <a:r>
              <a:rPr lang="zh-CN" altLang="en-US" dirty="0">
                <a:latin typeface="+mn-ea"/>
              </a:rPr>
              <a:t>当</a:t>
            </a:r>
            <a:r>
              <a:rPr lang="en-US" altLang="zh-CN" dirty="0">
                <a:latin typeface="+mn-ea"/>
              </a:rPr>
              <a:t>p=1</a:t>
            </a:r>
            <a:r>
              <a:rPr lang="zh-CN" altLang="en-US" dirty="0">
                <a:latin typeface="+mn-ea"/>
              </a:rPr>
              <a:t>时，我们称之为</a:t>
            </a:r>
            <a:r>
              <a:rPr lang="en-US" altLang="zh-CN" dirty="0">
                <a:latin typeface="+mn-ea"/>
              </a:rPr>
              <a:t>taxicab Norm</a:t>
            </a:r>
            <a:r>
              <a:rPr lang="zh-CN" altLang="en-US" dirty="0">
                <a:latin typeface="+mn-ea"/>
              </a:rPr>
              <a:t>，也叫</a:t>
            </a:r>
            <a:r>
              <a:rPr lang="en-US" altLang="zh-CN" dirty="0">
                <a:latin typeface="+mn-ea"/>
              </a:rPr>
              <a:t>Manhattan Norm</a:t>
            </a:r>
            <a:r>
              <a:rPr lang="zh-CN" altLang="en-US" dirty="0">
                <a:latin typeface="+mn-ea"/>
              </a:rPr>
              <a:t>。其来源是曼哈顿的出租车司机在四四方方的曼哈顿街道中从一点到另一点所需要走过的距离。也即我们所要讨论的</a:t>
            </a:r>
            <a:r>
              <a:rPr lang="en-US" altLang="zh-CN" dirty="0">
                <a:latin typeface="+mn-ea"/>
              </a:rPr>
              <a:t>l1</a:t>
            </a:r>
            <a:r>
              <a:rPr lang="zh-CN" altLang="en-US" dirty="0">
                <a:latin typeface="+mn-ea"/>
              </a:rPr>
              <a:t>范数。其表示某个向量中所有元素绝对值的和。</a:t>
            </a:r>
            <a:endParaRPr lang="en-US" altLang="zh-CN" dirty="0">
              <a:latin typeface="+mn-ea"/>
            </a:endParaRPr>
          </a:p>
          <a:p>
            <a:r>
              <a:rPr lang="zh-CN" altLang="en-US" dirty="0"/>
              <a:t>而当</a:t>
            </a:r>
            <a:r>
              <a:rPr lang="en-US" altLang="zh-CN" dirty="0"/>
              <a:t>p=2</a:t>
            </a:r>
            <a:r>
              <a:rPr lang="zh-CN" altLang="en-US" dirty="0"/>
              <a:t>时，则是我们最为常见的</a:t>
            </a:r>
            <a:r>
              <a:rPr lang="en-US" altLang="zh-CN" dirty="0"/>
              <a:t>Euclidean norm</a:t>
            </a:r>
            <a:r>
              <a:rPr lang="zh-CN" altLang="en-US" dirty="0"/>
              <a:t>。也称为</a:t>
            </a:r>
            <a:r>
              <a:rPr lang="en-US" altLang="zh-CN" dirty="0"/>
              <a:t>Euclidean distance</a:t>
            </a:r>
            <a:r>
              <a:rPr lang="zh-CN" altLang="en-US" dirty="0"/>
              <a:t>。也即我们要讨论的</a:t>
            </a:r>
            <a:r>
              <a:rPr lang="en-US" altLang="zh-CN" dirty="0"/>
              <a:t>l2</a:t>
            </a:r>
            <a:r>
              <a:rPr lang="zh-CN" altLang="en-US" dirty="0"/>
              <a:t>范数。</a:t>
            </a:r>
            <a:endParaRPr lang="zh-CN" altLang="en-US" dirty="0">
              <a:latin typeface="+mn-ea"/>
            </a:endParaRPr>
          </a:p>
        </p:txBody>
      </p:sp>
    </p:spTree>
    <p:extLst>
      <p:ext uri="{BB962C8B-B14F-4D97-AF65-F5344CB8AC3E}">
        <p14:creationId xmlns:p14="http://schemas.microsoft.com/office/powerpoint/2010/main" val="87976488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607970" y="2890043"/>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607970" y="1578900"/>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1" name="组合 100"/>
          <p:cNvGrpSpPr/>
          <p:nvPr/>
        </p:nvGrpSpPr>
        <p:grpSpPr>
          <a:xfrm>
            <a:off x="6607970" y="4201186"/>
            <a:ext cx="481012" cy="479425"/>
            <a:chOff x="5810250" y="2244726"/>
            <a:chExt cx="481012" cy="479425"/>
          </a:xfrm>
        </p:grpSpPr>
        <p:sp>
          <p:nvSpPr>
            <p:cNvPr id="10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7195788" y="1617794"/>
            <a:ext cx="5137756" cy="400110"/>
          </a:xfrm>
          <a:prstGeom prst="rect">
            <a:avLst/>
          </a:prstGeom>
          <a:noFill/>
        </p:spPr>
        <p:txBody>
          <a:bodyPr wrap="square" rtlCol="0">
            <a:spAutoFit/>
          </a:bodyPr>
          <a:lstStyle/>
          <a:p>
            <a:r>
              <a:rPr lang="zh-CN" altLang="en-US" sz="2000" dirty="0">
                <a:latin typeface="Agency FB" panose="020B0503020202020204" pitchFamily="34" charset="0"/>
              </a:rPr>
              <a:t>基础概念</a:t>
            </a:r>
          </a:p>
        </p:txBody>
      </p:sp>
      <p:sp>
        <p:nvSpPr>
          <p:cNvPr id="134" name="文本框 133"/>
          <p:cNvSpPr txBox="1"/>
          <p:nvPr/>
        </p:nvSpPr>
        <p:spPr>
          <a:xfrm>
            <a:off x="7195788" y="2929446"/>
            <a:ext cx="3275939" cy="400110"/>
          </a:xfrm>
          <a:prstGeom prst="rect">
            <a:avLst/>
          </a:prstGeom>
          <a:noFill/>
        </p:spPr>
        <p:txBody>
          <a:bodyPr wrap="square" rtlCol="0">
            <a:spAutoFit/>
          </a:bodyPr>
          <a:lstStyle/>
          <a:p>
            <a:r>
              <a:rPr lang="zh-CN" altLang="en-US" sz="2000" dirty="0">
                <a:latin typeface="Agency FB" panose="020B0503020202020204" pitchFamily="34" charset="0"/>
              </a:rPr>
              <a:t>结构化风险（</a:t>
            </a:r>
            <a:r>
              <a:rPr lang="en-US" altLang="zh-CN" sz="2000" dirty="0">
                <a:latin typeface="Agency FB" panose="020B0503020202020204" pitchFamily="34" charset="0"/>
              </a:rPr>
              <a:t>L1,L2</a:t>
            </a:r>
            <a:r>
              <a:rPr lang="zh-CN" altLang="en-US" sz="2000" dirty="0">
                <a:latin typeface="Agency FB" panose="020B0503020202020204" pitchFamily="34" charset="0"/>
              </a:rPr>
              <a:t>正则化）</a:t>
            </a:r>
          </a:p>
        </p:txBody>
      </p:sp>
      <p:sp>
        <p:nvSpPr>
          <p:cNvPr id="135" name="文本框 134"/>
          <p:cNvSpPr txBox="1"/>
          <p:nvPr/>
        </p:nvSpPr>
        <p:spPr>
          <a:xfrm>
            <a:off x="7195789" y="4241098"/>
            <a:ext cx="2821466" cy="400110"/>
          </a:xfrm>
          <a:prstGeom prst="rect">
            <a:avLst/>
          </a:prstGeom>
          <a:noFill/>
        </p:spPr>
        <p:txBody>
          <a:bodyPr wrap="square" rtlCol="0">
            <a:spAutoFit/>
          </a:bodyPr>
          <a:lstStyle/>
          <a:p>
            <a:r>
              <a:rPr lang="zh-CN" altLang="en-US" sz="2000">
                <a:latin typeface="Agency FB" panose="020B0503020202020204" pitchFamily="34" charset="0"/>
              </a:rPr>
              <a:t>三种优化问题</a:t>
            </a:r>
            <a:endParaRPr lang="zh-CN" altLang="en-US" sz="2000" dirty="0">
              <a:latin typeface="Agency FB" panose="020B0503020202020204" pitchFamily="34" charset="0"/>
            </a:endParaRPr>
          </a:p>
        </p:txBody>
      </p:sp>
      <p:sp>
        <p:nvSpPr>
          <p:cNvPr id="262" name="文本框 261"/>
          <p:cNvSpPr txBox="1"/>
          <p:nvPr/>
        </p:nvSpPr>
        <p:spPr>
          <a:xfrm>
            <a:off x="6626254" y="1627447"/>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626254" y="293366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sp>
        <p:nvSpPr>
          <p:cNvPr id="264" name="文本框 263"/>
          <p:cNvSpPr txBox="1"/>
          <p:nvPr/>
        </p:nvSpPr>
        <p:spPr>
          <a:xfrm>
            <a:off x="6626254" y="426306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03</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7195789" y="2087787"/>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7195789" y="3391391"/>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7195789" y="4668376"/>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775"/>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275"/>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4825"/>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325"/>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par>
                          <p:cTn id="55" fill="hold">
                            <p:stCondLst>
                              <p:cond delay="5925"/>
                            </p:stCondLst>
                            <p:childTnLst>
                              <p:par>
                                <p:cTn id="56" presetID="21" presetClass="entr" presetSubtype="1" fill="hold" nodeType="after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wheel(1)">
                                      <p:cBhvr>
                                        <p:cTn id="58" dur="500"/>
                                        <p:tgtEl>
                                          <p:spTgt spid="101"/>
                                        </p:tgtEl>
                                      </p:cBhvr>
                                    </p:animEffect>
                                  </p:childTnLst>
                                </p:cTn>
                              </p:par>
                            </p:childTnLst>
                          </p:cTn>
                        </p:par>
                        <p:par>
                          <p:cTn id="59" fill="hold">
                            <p:stCondLst>
                              <p:cond delay="6425"/>
                            </p:stCondLst>
                            <p:childTnLst>
                              <p:par>
                                <p:cTn id="60" presetID="12" presetClass="entr" presetSubtype="4" fill="hold" grpId="0" nodeType="afterEffect">
                                  <p:stCondLst>
                                    <p:cond delay="0"/>
                                  </p:stCondLst>
                                  <p:iterate type="lt">
                                    <p:tmPct val="10000"/>
                                  </p:iterate>
                                  <p:childTnLst>
                                    <p:set>
                                      <p:cBhvr>
                                        <p:cTn id="61" dur="1" fill="hold">
                                          <p:stCondLst>
                                            <p:cond delay="0"/>
                                          </p:stCondLst>
                                        </p:cTn>
                                        <p:tgtEl>
                                          <p:spTgt spid="264"/>
                                        </p:tgtEl>
                                        <p:attrNameLst>
                                          <p:attrName>style.visibility</p:attrName>
                                        </p:attrNameLst>
                                      </p:cBhvr>
                                      <p:to>
                                        <p:strVal val="visible"/>
                                      </p:to>
                                    </p:set>
                                    <p:anim calcmode="lin" valueType="num">
                                      <p:cBhvr additive="base">
                                        <p:cTn id="62" dur="500"/>
                                        <p:tgtEl>
                                          <p:spTgt spid="264"/>
                                        </p:tgtEl>
                                        <p:attrNameLst>
                                          <p:attrName>ppt_y</p:attrName>
                                        </p:attrNameLst>
                                      </p:cBhvr>
                                      <p:tavLst>
                                        <p:tav tm="0">
                                          <p:val>
                                            <p:strVal val="#ppt_y+#ppt_h*1.125000"/>
                                          </p:val>
                                        </p:tav>
                                        <p:tav tm="100000">
                                          <p:val>
                                            <p:strVal val="#ppt_y"/>
                                          </p:val>
                                        </p:tav>
                                      </p:tavLst>
                                    </p:anim>
                                    <p:animEffect transition="in" filter="wipe(up)">
                                      <p:cBhvr>
                                        <p:cTn id="63" dur="500"/>
                                        <p:tgtEl>
                                          <p:spTgt spid="264"/>
                                        </p:tgtEl>
                                      </p:cBhvr>
                                    </p:animEffect>
                                  </p:childTnLst>
                                </p:cTn>
                              </p:par>
                            </p:childTnLst>
                          </p:cTn>
                        </p:par>
                        <p:par>
                          <p:cTn id="64" fill="hold">
                            <p:stCondLst>
                              <p:cond delay="6975"/>
                            </p:stCondLst>
                            <p:childTnLst>
                              <p:par>
                                <p:cTn id="65" presetID="22" presetClass="entr" presetSubtype="8" fill="hold" nodeType="afterEffect">
                                  <p:stCondLst>
                                    <p:cond delay="0"/>
                                  </p:stCondLst>
                                  <p:childTnLst>
                                    <p:set>
                                      <p:cBhvr>
                                        <p:cTn id="66" dur="1" fill="hold">
                                          <p:stCondLst>
                                            <p:cond delay="0"/>
                                          </p:stCondLst>
                                        </p:cTn>
                                        <p:tgtEl>
                                          <p:spTgt spid="338"/>
                                        </p:tgtEl>
                                        <p:attrNameLst>
                                          <p:attrName>style.visibility</p:attrName>
                                        </p:attrNameLst>
                                      </p:cBhvr>
                                      <p:to>
                                        <p:strVal val="visible"/>
                                      </p:to>
                                    </p:set>
                                    <p:animEffect transition="in" filter="wipe(left)">
                                      <p:cBhvr>
                                        <p:cTn id="67" dur="500"/>
                                        <p:tgtEl>
                                          <p:spTgt spid="338"/>
                                        </p:tgtEl>
                                      </p:cBhvr>
                                    </p:animEffect>
                                  </p:childTnLst>
                                </p:cTn>
                              </p:par>
                            </p:childTnLst>
                          </p:cTn>
                        </p:par>
                        <p:par>
                          <p:cTn id="68" fill="hold">
                            <p:stCondLst>
                              <p:cond delay="7475"/>
                            </p:stCondLst>
                            <p:childTnLst>
                              <p:par>
                                <p:cTn id="69" presetID="12" presetClass="entr" presetSubtype="1" fill="hold" grpId="0" nodeType="afterEffect">
                                  <p:stCondLst>
                                    <p:cond delay="0"/>
                                  </p:stCondLst>
                                  <p:iterate type="lt">
                                    <p:tmPct val="10000"/>
                                  </p:iterate>
                                  <p:childTnLst>
                                    <p:set>
                                      <p:cBhvr>
                                        <p:cTn id="70" dur="1" fill="hold">
                                          <p:stCondLst>
                                            <p:cond delay="0"/>
                                          </p:stCondLst>
                                        </p:cTn>
                                        <p:tgtEl>
                                          <p:spTgt spid="135"/>
                                        </p:tgtEl>
                                        <p:attrNameLst>
                                          <p:attrName>style.visibility</p:attrName>
                                        </p:attrNameLst>
                                      </p:cBhvr>
                                      <p:to>
                                        <p:strVal val="visible"/>
                                      </p:to>
                                    </p:set>
                                    <p:anim calcmode="lin" valueType="num">
                                      <p:cBhvr additive="base">
                                        <p:cTn id="71" dur="250"/>
                                        <p:tgtEl>
                                          <p:spTgt spid="135"/>
                                        </p:tgtEl>
                                        <p:attrNameLst>
                                          <p:attrName>ppt_y</p:attrName>
                                        </p:attrNameLst>
                                      </p:cBhvr>
                                      <p:tavLst>
                                        <p:tav tm="0">
                                          <p:val>
                                            <p:strVal val="#ppt_y-#ppt_h*1.125000"/>
                                          </p:val>
                                        </p:tav>
                                        <p:tav tm="100000">
                                          <p:val>
                                            <p:strVal val="#ppt_y"/>
                                          </p:val>
                                        </p:tav>
                                      </p:tavLst>
                                    </p:anim>
                                    <p:animEffect transition="in" filter="wipe(down)">
                                      <p:cBhvr>
                                        <p:cTn id="72" dur="25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135" grpId="0"/>
      <p:bldP spid="262" grpId="0"/>
      <p:bldP spid="263" grpId="0"/>
      <p:bldP spid="264" grpId="0"/>
      <p:bldP spid="3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13600" y="1167382"/>
            <a:ext cx="11691345" cy="144655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r>
              <a:rPr lang="zh-CN" altLang="en-US" sz="1600" dirty="0"/>
              <a:t>而当</a:t>
            </a:r>
            <a:r>
              <a:rPr lang="en-US" altLang="zh-CN" sz="1600" dirty="0"/>
              <a:t>p=0</a:t>
            </a:r>
            <a:r>
              <a:rPr lang="zh-CN" altLang="en-US" sz="1600" dirty="0"/>
              <a:t>时，因其不再满足三角不等性，严格的说此时</a:t>
            </a:r>
            <a:r>
              <a:rPr lang="en-US" altLang="zh-CN" sz="1600" dirty="0"/>
              <a:t>p</a:t>
            </a:r>
            <a:r>
              <a:rPr lang="zh-CN" altLang="en-US" sz="1600" dirty="0"/>
              <a:t>已不算是范数了，但很多人仍然称之为</a:t>
            </a:r>
            <a:r>
              <a:rPr lang="en-US" altLang="zh-CN" sz="1600" dirty="0"/>
              <a:t>l0</a:t>
            </a:r>
            <a:r>
              <a:rPr lang="zh-CN" altLang="en-US" sz="1600" dirty="0"/>
              <a:t>范数。 这三个范数有很多非常有意思的特征，尤其是在机器学习中的正则化（</a:t>
            </a:r>
            <a:r>
              <a:rPr lang="en-US" altLang="zh-CN" sz="1600" dirty="0"/>
              <a:t>Regularization</a:t>
            </a:r>
            <a:r>
              <a:rPr lang="zh-CN" altLang="en-US" sz="1600" dirty="0"/>
              <a:t>）以及稀疏编码（</a:t>
            </a:r>
            <a:r>
              <a:rPr lang="en-US" altLang="zh-CN" sz="1600" dirty="0"/>
              <a:t>Sparse Coding</a:t>
            </a:r>
            <a:r>
              <a:rPr lang="zh-CN" altLang="en-US" sz="1600" dirty="0"/>
              <a:t>）有非常有趣的应用。</a:t>
            </a:r>
            <a:endParaRPr lang="en-US" altLang="zh-CN" sz="1600" b="1" dirty="0">
              <a:solidFill>
                <a:srgbClr val="FF0000"/>
              </a:solidFill>
            </a:endParaRPr>
          </a:p>
          <a:p>
            <a:r>
              <a:rPr lang="zh-CN" altLang="en-US" sz="1600" dirty="0"/>
              <a:t>下图给出了一个</a:t>
            </a:r>
            <a:r>
              <a:rPr lang="en-US" altLang="zh-CN" sz="1600" dirty="0" err="1"/>
              <a:t>Lp</a:t>
            </a:r>
            <a:r>
              <a:rPr lang="zh-CN" altLang="en-US" sz="1600" dirty="0"/>
              <a:t>球的形状随着</a:t>
            </a:r>
            <a:r>
              <a:rPr lang="en-US" altLang="zh-CN" sz="1600" dirty="0"/>
              <a:t>P</a:t>
            </a:r>
            <a:r>
              <a:rPr lang="zh-CN" altLang="en-US" sz="1600" dirty="0"/>
              <a:t>的减少的可视化图。</a:t>
            </a:r>
            <a:endParaRPr lang="en-US" altLang="zh-CN" sz="16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5" name="图片 4">
            <a:extLst>
              <a:ext uri="{FF2B5EF4-FFF2-40B4-BE49-F238E27FC236}">
                <a16:creationId xmlns:a16="http://schemas.microsoft.com/office/drawing/2014/main" id="{B7CBA694-C5E1-418B-965F-693D8BEA2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0" y="2587834"/>
            <a:ext cx="8906039" cy="4270166"/>
          </a:xfrm>
          <a:prstGeom prst="rect">
            <a:avLst/>
          </a:prstGeom>
        </p:spPr>
      </p:pic>
    </p:spTree>
    <p:extLst>
      <p:ext uri="{BB962C8B-B14F-4D97-AF65-F5344CB8AC3E}">
        <p14:creationId xmlns:p14="http://schemas.microsoft.com/office/powerpoint/2010/main" val="75950871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13600" y="1167382"/>
            <a:ext cx="11691345" cy="132343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en-US" altLang="zh-CN" sz="2000" b="1" dirty="0">
                <a:solidFill>
                  <a:srgbClr val="FF0000"/>
                </a:solidFill>
              </a:rPr>
              <a:t>L0</a:t>
            </a:r>
            <a:r>
              <a:rPr lang="zh-CN" altLang="en-US" sz="2000" b="1" dirty="0">
                <a:solidFill>
                  <a:srgbClr val="FF0000"/>
                </a:solidFill>
              </a:rPr>
              <a:t>与</a:t>
            </a:r>
            <a:r>
              <a:rPr lang="en-US" altLang="zh-CN" sz="2000" b="1" dirty="0">
                <a:solidFill>
                  <a:srgbClr val="FF0000"/>
                </a:solidFill>
              </a:rPr>
              <a:t>L1-</a:t>
            </a:r>
            <a:r>
              <a:rPr lang="zh-CN" altLang="en-US" sz="2000" b="1" dirty="0">
                <a:solidFill>
                  <a:srgbClr val="FF0000"/>
                </a:solidFill>
              </a:rPr>
              <a:t>正则项（</a:t>
            </a:r>
            <a:r>
              <a:rPr lang="en-US" altLang="zh-CN" b="1" dirty="0"/>
              <a:t>LASSO </a:t>
            </a:r>
            <a:r>
              <a:rPr lang="en-US" altLang="zh-CN" b="1" dirty="0" err="1"/>
              <a:t>regularizer</a:t>
            </a:r>
            <a:r>
              <a:rPr lang="zh-CN" altLang="en-US" sz="2000" b="1" dirty="0">
                <a:solidFill>
                  <a:srgbClr val="FF0000"/>
                </a:solidFill>
              </a:rPr>
              <a:t>）</a:t>
            </a:r>
            <a:endParaRPr lang="zh-CN" altLang="en-US" sz="1600"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Tree>
    <p:extLst>
      <p:ext uri="{BB962C8B-B14F-4D97-AF65-F5344CB8AC3E}">
        <p14:creationId xmlns:p14="http://schemas.microsoft.com/office/powerpoint/2010/main" val="234169027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4274521" cy="286232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正则化（</a:t>
            </a:r>
            <a:r>
              <a:rPr lang="en-US" altLang="zh-CN" sz="2000" b="1" dirty="0">
                <a:solidFill>
                  <a:srgbClr val="FF0000"/>
                </a:solidFill>
              </a:rPr>
              <a:t>Regularization</a:t>
            </a:r>
            <a:r>
              <a:rPr lang="zh-CN" altLang="en-US" sz="2000" b="1" dirty="0">
                <a:solidFill>
                  <a:srgbClr val="FF0000"/>
                </a:solidFill>
              </a:rPr>
              <a:t>）是机器学习中一种常用的技术，其主要目的是控制模型复杂度，减小过拟合。最基本的正则化方法是在原目标（代价）函数 中添加惩罚项，对复杂度高的模型进行“惩罚” 。</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22FC0BE5-A385-4421-99F6-2DE143C41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840" y="280701"/>
            <a:ext cx="7536160" cy="6504675"/>
          </a:xfrm>
          <a:prstGeom prst="rect">
            <a:avLst/>
          </a:prstGeom>
        </p:spPr>
      </p:pic>
      <p:sp>
        <p:nvSpPr>
          <p:cNvPr id="10" name="矩形 9">
            <a:extLst>
              <a:ext uri="{FF2B5EF4-FFF2-40B4-BE49-F238E27FC236}">
                <a16:creationId xmlns:a16="http://schemas.microsoft.com/office/drawing/2014/main" id="{48A5E6A6-4091-42A0-9663-C5F34FE09704}"/>
              </a:ext>
            </a:extLst>
          </p:cNvPr>
          <p:cNvSpPr/>
          <p:nvPr/>
        </p:nvSpPr>
        <p:spPr>
          <a:xfrm>
            <a:off x="424892" y="4423944"/>
            <a:ext cx="4374964" cy="1015663"/>
          </a:xfrm>
          <a:prstGeom prst="rect">
            <a:avLst/>
          </a:prstGeom>
        </p:spPr>
        <p:txBody>
          <a:bodyPr wrap="square">
            <a:spAutoFit/>
          </a:bodyPr>
          <a:lstStyle/>
          <a:p>
            <a:r>
              <a:rPr lang="en-US" altLang="zh-CN" sz="2000" b="1" dirty="0">
                <a:solidFill>
                  <a:srgbClr val="002060"/>
                </a:solidFill>
                <a:latin typeface="+mn-ea"/>
              </a:rPr>
              <a:t>L1</a:t>
            </a:r>
            <a:r>
              <a:rPr lang="zh-CN" altLang="en-US" sz="2000" b="1" dirty="0">
                <a:solidFill>
                  <a:srgbClr val="002060"/>
                </a:solidFill>
                <a:latin typeface="+mn-ea"/>
              </a:rPr>
              <a:t>正则化和</a:t>
            </a:r>
            <a:r>
              <a:rPr lang="en-US" altLang="zh-CN" sz="2000" b="1" dirty="0">
                <a:solidFill>
                  <a:srgbClr val="002060"/>
                </a:solidFill>
                <a:latin typeface="+mn-ea"/>
              </a:rPr>
              <a:t>L2</a:t>
            </a:r>
            <a:r>
              <a:rPr lang="zh-CN" altLang="en-US" sz="2000" b="1" dirty="0">
                <a:solidFill>
                  <a:srgbClr val="002060"/>
                </a:solidFill>
                <a:latin typeface="+mn-ea"/>
              </a:rPr>
              <a:t>正则化主要的区别在于，</a:t>
            </a:r>
            <a:r>
              <a:rPr lang="en-US" altLang="zh-CN" sz="2000" b="1" dirty="0">
                <a:solidFill>
                  <a:srgbClr val="002060"/>
                </a:solidFill>
                <a:latin typeface="+mn-ea"/>
              </a:rPr>
              <a:t>L1</a:t>
            </a:r>
            <a:r>
              <a:rPr lang="zh-CN" altLang="en-US" sz="2000" b="1" dirty="0">
                <a:solidFill>
                  <a:srgbClr val="002060"/>
                </a:solidFill>
                <a:latin typeface="+mn-ea"/>
              </a:rPr>
              <a:t>正比于参数的绝对值，而</a:t>
            </a:r>
            <a:r>
              <a:rPr lang="en-US" altLang="zh-CN" sz="2000" b="1" dirty="0">
                <a:solidFill>
                  <a:srgbClr val="002060"/>
                </a:solidFill>
                <a:latin typeface="+mn-ea"/>
              </a:rPr>
              <a:t>L2</a:t>
            </a:r>
            <a:r>
              <a:rPr lang="zh-CN" altLang="en-US" sz="2000" b="1" dirty="0">
                <a:solidFill>
                  <a:srgbClr val="002060"/>
                </a:solidFill>
                <a:latin typeface="+mn-ea"/>
              </a:rPr>
              <a:t>正比于参数的平方。</a:t>
            </a:r>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Tree>
    <p:extLst>
      <p:ext uri="{BB962C8B-B14F-4D97-AF65-F5344CB8AC3E}">
        <p14:creationId xmlns:p14="http://schemas.microsoft.com/office/powerpoint/2010/main" val="284930677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4274521" cy="323165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一般用右下图方程来求得模型 </a:t>
            </a:r>
            <a:r>
              <a:rPr lang="en-US" altLang="zh-CN" dirty="0"/>
              <a:t>y(x) </a:t>
            </a:r>
            <a:r>
              <a:rPr lang="zh-CN" altLang="en-US" dirty="0"/>
              <a:t>和 真实数据 </a:t>
            </a:r>
            <a:r>
              <a:rPr lang="en-US" altLang="zh-CN" dirty="0"/>
              <a:t>y </a:t>
            </a:r>
            <a:r>
              <a:rPr lang="zh-CN" altLang="en-US" dirty="0"/>
              <a:t>的误差</a:t>
            </a:r>
            <a:r>
              <a:rPr lang="en-US" altLang="zh-CN" dirty="0"/>
              <a:t>, </a:t>
            </a:r>
            <a:r>
              <a:rPr lang="zh-CN" altLang="en-US" dirty="0"/>
              <a:t>而 </a:t>
            </a:r>
            <a:r>
              <a:rPr lang="en-US" altLang="zh-CN" dirty="0"/>
              <a:t>L1 L2 </a:t>
            </a:r>
            <a:r>
              <a:rPr lang="zh-CN" altLang="en-US" dirty="0"/>
              <a:t>就只是在这个误差公式后面多加了一个东西</a:t>
            </a:r>
            <a:r>
              <a:rPr lang="en-US" altLang="zh-CN" dirty="0"/>
              <a:t>, </a:t>
            </a:r>
            <a:r>
              <a:rPr lang="zh-CN" altLang="en-US" dirty="0"/>
              <a:t>让误差不仅仅取决于拟合数据拟合的好坏</a:t>
            </a:r>
            <a:r>
              <a:rPr lang="en-US" altLang="zh-CN" dirty="0"/>
              <a:t>, </a:t>
            </a:r>
            <a:r>
              <a:rPr lang="zh-CN" altLang="en-US" dirty="0"/>
              <a:t>而且取决于像刚刚 </a:t>
            </a:r>
            <a:r>
              <a:rPr lang="en-US" altLang="zh-CN" dirty="0"/>
              <a:t>c d </a:t>
            </a:r>
            <a:r>
              <a:rPr lang="zh-CN" altLang="en-US" dirty="0"/>
              <a:t>那些参数的值的大小</a:t>
            </a:r>
            <a:r>
              <a:rPr lang="en-US" altLang="zh-CN" dirty="0"/>
              <a:t>. </a:t>
            </a:r>
            <a:r>
              <a:rPr lang="zh-CN" altLang="en-US" dirty="0"/>
              <a:t>如果是每个参数的平方</a:t>
            </a:r>
            <a:r>
              <a:rPr lang="en-US" altLang="zh-CN" dirty="0"/>
              <a:t>, </a:t>
            </a:r>
            <a:r>
              <a:rPr lang="zh-CN" altLang="en-US" dirty="0"/>
              <a:t>那么我们称它为 </a:t>
            </a:r>
            <a:r>
              <a:rPr lang="en-US" altLang="zh-CN" dirty="0"/>
              <a:t>L2</a:t>
            </a:r>
            <a:r>
              <a:rPr lang="zh-CN" altLang="en-US" dirty="0"/>
              <a:t>正则化</a:t>
            </a:r>
            <a:r>
              <a:rPr lang="en-US" altLang="zh-CN" dirty="0"/>
              <a:t>, </a:t>
            </a:r>
            <a:r>
              <a:rPr lang="zh-CN" altLang="en-US" dirty="0"/>
              <a:t>如果是每个参数的绝对值</a:t>
            </a:r>
            <a:r>
              <a:rPr lang="en-US" altLang="zh-CN" dirty="0"/>
              <a:t>, </a:t>
            </a:r>
            <a:r>
              <a:rPr lang="zh-CN" altLang="en-US" dirty="0"/>
              <a:t>我们称为 </a:t>
            </a:r>
            <a:r>
              <a:rPr lang="en-US" altLang="zh-CN" dirty="0"/>
              <a:t>L1 </a:t>
            </a:r>
            <a:r>
              <a:rPr lang="zh-CN" altLang="en-US" dirty="0"/>
              <a:t>正则化。</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a:extLst>
              <a:ext uri="{FF2B5EF4-FFF2-40B4-BE49-F238E27FC236}">
                <a16:creationId xmlns:a16="http://schemas.microsoft.com/office/drawing/2014/main" id="{48A5E6A6-4091-42A0-9663-C5F34FE09704}"/>
              </a:ext>
            </a:extLst>
          </p:cNvPr>
          <p:cNvSpPr/>
          <p:nvPr/>
        </p:nvSpPr>
        <p:spPr>
          <a:xfrm>
            <a:off x="391597" y="4707676"/>
            <a:ext cx="4374964" cy="1015663"/>
          </a:xfrm>
          <a:prstGeom prst="rect">
            <a:avLst/>
          </a:prstGeom>
        </p:spPr>
        <p:txBody>
          <a:bodyPr wrap="square">
            <a:spAutoFit/>
          </a:bodyPr>
          <a:lstStyle/>
          <a:p>
            <a:r>
              <a:rPr lang="en-US" altLang="zh-CN" sz="2000" b="1" dirty="0">
                <a:solidFill>
                  <a:srgbClr val="002060"/>
                </a:solidFill>
                <a:latin typeface="+mn-ea"/>
              </a:rPr>
              <a:t>L1</a:t>
            </a:r>
            <a:r>
              <a:rPr lang="zh-CN" altLang="en-US" sz="2000" b="1" dirty="0">
                <a:solidFill>
                  <a:srgbClr val="002060"/>
                </a:solidFill>
                <a:latin typeface="+mn-ea"/>
              </a:rPr>
              <a:t>正则化和</a:t>
            </a:r>
            <a:r>
              <a:rPr lang="en-US" altLang="zh-CN" sz="2000" b="1" dirty="0">
                <a:solidFill>
                  <a:srgbClr val="002060"/>
                </a:solidFill>
                <a:latin typeface="+mn-ea"/>
              </a:rPr>
              <a:t>L2</a:t>
            </a:r>
            <a:r>
              <a:rPr lang="zh-CN" altLang="en-US" sz="2000" b="1" dirty="0">
                <a:solidFill>
                  <a:srgbClr val="002060"/>
                </a:solidFill>
                <a:latin typeface="+mn-ea"/>
              </a:rPr>
              <a:t>正则化主要的区别在于，</a:t>
            </a:r>
            <a:r>
              <a:rPr lang="en-US" altLang="zh-CN" sz="2000" b="1" dirty="0">
                <a:solidFill>
                  <a:srgbClr val="002060"/>
                </a:solidFill>
                <a:latin typeface="+mn-ea"/>
              </a:rPr>
              <a:t>L1</a:t>
            </a:r>
            <a:r>
              <a:rPr lang="zh-CN" altLang="en-US" sz="2000" b="1" dirty="0">
                <a:solidFill>
                  <a:srgbClr val="002060"/>
                </a:solidFill>
                <a:latin typeface="+mn-ea"/>
              </a:rPr>
              <a:t>正比于参数的绝对值，而</a:t>
            </a:r>
            <a:r>
              <a:rPr lang="en-US" altLang="zh-CN" sz="2000" b="1" dirty="0">
                <a:solidFill>
                  <a:srgbClr val="002060"/>
                </a:solidFill>
                <a:latin typeface="+mn-ea"/>
              </a:rPr>
              <a:t>L2</a:t>
            </a:r>
            <a:r>
              <a:rPr lang="zh-CN" altLang="en-US" sz="2000" b="1" dirty="0">
                <a:solidFill>
                  <a:srgbClr val="002060"/>
                </a:solidFill>
                <a:latin typeface="+mn-ea"/>
              </a:rPr>
              <a:t>正比于参数的平方。</a:t>
            </a:r>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11" name="Picture 2" descr="preview">
            <a:extLst>
              <a:ext uri="{FF2B5EF4-FFF2-40B4-BE49-F238E27FC236}">
                <a16:creationId xmlns:a16="http://schemas.microsoft.com/office/drawing/2014/main" id="{4F2A4BBC-8DB7-4F4D-B521-F04819179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432" y="260648"/>
            <a:ext cx="6132070" cy="3121529"/>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preview">
            <a:extLst>
              <a:ext uri="{FF2B5EF4-FFF2-40B4-BE49-F238E27FC236}">
                <a16:creationId xmlns:a16="http://schemas.microsoft.com/office/drawing/2014/main" id="{E2EE9DD5-AF1B-40BF-B5C5-BAE02F4780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4432" y="3573016"/>
            <a:ext cx="6150608" cy="328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78151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237303" y="1195437"/>
            <a:ext cx="5066609" cy="489364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b="1" dirty="0"/>
              <a:t>核心思想：</a:t>
            </a:r>
            <a:endParaRPr lang="en-US" altLang="zh-CN" b="1" dirty="0"/>
          </a:p>
          <a:p>
            <a:endParaRPr lang="en-US" altLang="zh-CN" dirty="0"/>
          </a:p>
          <a:p>
            <a:r>
              <a:rPr lang="zh-CN" altLang="en-US" dirty="0"/>
              <a:t>以</a:t>
            </a:r>
            <a:r>
              <a:rPr lang="en-US" altLang="zh-CN" dirty="0"/>
              <a:t>L2</a:t>
            </a:r>
            <a:r>
              <a:rPr lang="zh-CN" altLang="en-US" dirty="0"/>
              <a:t>正则化为例进行探讨</a:t>
            </a:r>
            <a:r>
              <a:rPr lang="en-US" altLang="zh-CN" dirty="0"/>
              <a:t>, </a:t>
            </a:r>
            <a:r>
              <a:rPr lang="zh-CN" altLang="en-US" dirty="0"/>
              <a:t>机器学习的过程是一个 通过修改参数 </a:t>
            </a:r>
            <a:r>
              <a:rPr lang="en-US" altLang="zh-CN" dirty="0"/>
              <a:t>theta </a:t>
            </a:r>
            <a:r>
              <a:rPr lang="zh-CN" altLang="en-US" dirty="0"/>
              <a:t>来减小误差的过程</a:t>
            </a:r>
            <a:r>
              <a:rPr lang="en-US" altLang="zh-CN" dirty="0"/>
              <a:t>, </a:t>
            </a:r>
            <a:r>
              <a:rPr lang="zh-CN" altLang="en-US" dirty="0"/>
              <a:t>可是在减小误差的时候非线性越强的参数</a:t>
            </a:r>
            <a:r>
              <a:rPr lang="en-US" altLang="zh-CN" dirty="0"/>
              <a:t>, </a:t>
            </a:r>
            <a:r>
              <a:rPr lang="zh-CN" altLang="en-US" dirty="0"/>
              <a:t>比如在 </a:t>
            </a:r>
            <a:r>
              <a:rPr lang="en-US" altLang="zh-CN" dirty="0"/>
              <a:t>x^3 </a:t>
            </a:r>
            <a:r>
              <a:rPr lang="zh-CN" altLang="en-US" dirty="0"/>
              <a:t>旁边的 </a:t>
            </a:r>
            <a:r>
              <a:rPr lang="en-US" altLang="zh-CN" dirty="0"/>
              <a:t>theta 4 </a:t>
            </a:r>
            <a:r>
              <a:rPr lang="zh-CN" altLang="en-US" dirty="0"/>
              <a:t>就会被修改得越多</a:t>
            </a:r>
            <a:r>
              <a:rPr lang="en-US" altLang="zh-CN" dirty="0"/>
              <a:t>, </a:t>
            </a:r>
            <a:r>
              <a:rPr lang="zh-CN" altLang="en-US" dirty="0"/>
              <a:t>因为如果使用非线性强的参数就能使方程更加曲折</a:t>
            </a:r>
            <a:r>
              <a:rPr lang="en-US" altLang="zh-CN" dirty="0"/>
              <a:t>, </a:t>
            </a:r>
            <a:r>
              <a:rPr lang="zh-CN" altLang="en-US" dirty="0"/>
              <a:t>也就能更好的拟合上那些分布的数据点</a:t>
            </a:r>
            <a:r>
              <a:rPr lang="en-US" altLang="zh-CN" dirty="0"/>
              <a:t>. Theta 4</a:t>
            </a:r>
            <a:r>
              <a:rPr lang="zh-CN" altLang="en-US" dirty="0"/>
              <a:t>作为非线性强的参数系数</a:t>
            </a:r>
            <a:r>
              <a:rPr lang="en-US" altLang="zh-CN" dirty="0"/>
              <a:t>, </a:t>
            </a:r>
            <a:r>
              <a:rPr lang="zh-CN" altLang="en-US" dirty="0"/>
              <a:t>改变模型的很明显</a:t>
            </a:r>
            <a:r>
              <a:rPr lang="en-US" altLang="zh-CN" dirty="0"/>
              <a:t>, </a:t>
            </a:r>
            <a:r>
              <a:rPr lang="zh-CN" altLang="en-US" dirty="0"/>
              <a:t>很容易拟合所有的数据</a:t>
            </a:r>
            <a:r>
              <a:rPr lang="en-US" altLang="zh-CN" dirty="0"/>
              <a:t>, </a:t>
            </a:r>
            <a:r>
              <a:rPr lang="zh-CN" altLang="en-US" dirty="0"/>
              <a:t>然而误差方程需要保证模型的鲁棒性，如果</a:t>
            </a:r>
            <a:r>
              <a:rPr lang="en-US" altLang="zh-CN" dirty="0"/>
              <a:t>Theta 4</a:t>
            </a:r>
            <a:r>
              <a:rPr lang="zh-CN" altLang="en-US" dirty="0"/>
              <a:t>错了</a:t>
            </a:r>
            <a:r>
              <a:rPr lang="en-US" altLang="zh-CN" dirty="0"/>
              <a:t>, </a:t>
            </a:r>
            <a:r>
              <a:rPr lang="zh-CN" altLang="en-US" dirty="0"/>
              <a:t>整个误差方程的效率就突然降低了</a:t>
            </a:r>
            <a:r>
              <a:rPr lang="en-US" altLang="zh-CN" dirty="0"/>
              <a:t>, </a:t>
            </a:r>
            <a:r>
              <a:rPr lang="zh-CN" altLang="en-US" dirty="0"/>
              <a:t>因此误差方程需要“惩罚”方程中“独出风头” 的参数系数</a:t>
            </a:r>
            <a:r>
              <a:rPr lang="en-US" altLang="zh-CN" dirty="0"/>
              <a:t>. </a:t>
            </a:r>
            <a:r>
              <a:rPr lang="zh-CN" altLang="en-US" dirty="0"/>
              <a:t>这就是整套正规化算法的核心思想。</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9218" name="Picture 2" descr="preview">
            <a:extLst>
              <a:ext uri="{FF2B5EF4-FFF2-40B4-BE49-F238E27FC236}">
                <a16:creationId xmlns:a16="http://schemas.microsoft.com/office/drawing/2014/main" id="{57B1CF31-18B4-4817-8270-B4D778A18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199" y="1195437"/>
            <a:ext cx="6729016" cy="370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056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237303" y="1195437"/>
            <a:ext cx="5498657" cy="544764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b="1" dirty="0"/>
              <a:t>图像化过程：</a:t>
            </a:r>
            <a:endParaRPr lang="en-US" altLang="zh-CN" b="1" dirty="0"/>
          </a:p>
          <a:p>
            <a:endParaRPr lang="en-US" altLang="zh-CN" dirty="0"/>
          </a:p>
          <a:p>
            <a:r>
              <a:rPr lang="zh-CN" altLang="en-US" dirty="0"/>
              <a:t>假设现在只有两个参数 </a:t>
            </a:r>
            <a:r>
              <a:rPr lang="en-US" altLang="zh-CN" dirty="0"/>
              <a:t>theta1 theta2 </a:t>
            </a:r>
            <a:r>
              <a:rPr lang="zh-CN" altLang="en-US" dirty="0"/>
              <a:t>要学习</a:t>
            </a:r>
            <a:r>
              <a:rPr lang="en-US" altLang="zh-CN" dirty="0"/>
              <a:t>, </a:t>
            </a:r>
            <a:r>
              <a:rPr lang="zh-CN" altLang="en-US" dirty="0"/>
              <a:t>蓝色的圆心是误差最小的地方</a:t>
            </a:r>
            <a:r>
              <a:rPr lang="en-US" altLang="zh-CN" dirty="0"/>
              <a:t>, </a:t>
            </a:r>
            <a:r>
              <a:rPr lang="zh-CN" altLang="en-US" dirty="0"/>
              <a:t>而每条蓝线上的误差都是一样的</a:t>
            </a:r>
            <a:r>
              <a:rPr lang="en-US" altLang="zh-CN" dirty="0"/>
              <a:t>. </a:t>
            </a:r>
            <a:r>
              <a:rPr lang="zh-CN" altLang="en-US" dirty="0"/>
              <a:t>正则化的方程是在黄线上产生的额外误差</a:t>
            </a:r>
            <a:r>
              <a:rPr lang="en-US" altLang="zh-CN" dirty="0"/>
              <a:t>(</a:t>
            </a:r>
            <a:r>
              <a:rPr lang="zh-CN" altLang="en-US" dirty="0"/>
              <a:t>也能理解为惩罚度</a:t>
            </a:r>
            <a:r>
              <a:rPr lang="en-US" altLang="zh-CN" dirty="0"/>
              <a:t>), </a:t>
            </a:r>
            <a:r>
              <a:rPr lang="zh-CN" altLang="en-US" dirty="0"/>
              <a:t>在黄圈上的额外误差也是一样</a:t>
            </a:r>
            <a:r>
              <a:rPr lang="en-US" altLang="zh-CN" dirty="0"/>
              <a:t>. </a:t>
            </a:r>
            <a:r>
              <a:rPr lang="zh-CN" altLang="en-US" dirty="0"/>
              <a:t>所以在蓝线和黄线 交点上的点能让两个误差的合最小</a:t>
            </a:r>
            <a:r>
              <a:rPr lang="en-US" altLang="zh-CN" dirty="0"/>
              <a:t>. </a:t>
            </a:r>
            <a:r>
              <a:rPr lang="zh-CN" altLang="en-US" dirty="0"/>
              <a:t>这就是 </a:t>
            </a:r>
            <a:r>
              <a:rPr lang="en-US" altLang="zh-CN" dirty="0"/>
              <a:t>theta1 </a:t>
            </a:r>
            <a:r>
              <a:rPr lang="zh-CN" altLang="en-US" dirty="0"/>
              <a:t>和 </a:t>
            </a:r>
            <a:r>
              <a:rPr lang="en-US" altLang="zh-CN" dirty="0"/>
              <a:t>theta2 </a:t>
            </a:r>
            <a:r>
              <a:rPr lang="zh-CN" altLang="en-US" dirty="0"/>
              <a:t>正则化后的解</a:t>
            </a:r>
            <a:r>
              <a:rPr lang="en-US" altLang="zh-CN" dirty="0"/>
              <a:t>. </a:t>
            </a:r>
            <a:r>
              <a:rPr lang="zh-CN" altLang="en-US" dirty="0"/>
              <a:t>要提到另外一点是</a:t>
            </a:r>
            <a:r>
              <a:rPr lang="en-US" altLang="zh-CN" dirty="0"/>
              <a:t>, </a:t>
            </a:r>
            <a:r>
              <a:rPr lang="zh-CN" altLang="en-US" dirty="0"/>
              <a:t>使用 </a:t>
            </a:r>
            <a:r>
              <a:rPr lang="en-US" altLang="zh-CN" dirty="0"/>
              <a:t>L1 </a:t>
            </a:r>
            <a:r>
              <a:rPr lang="zh-CN" altLang="en-US" dirty="0"/>
              <a:t>的方法</a:t>
            </a:r>
            <a:r>
              <a:rPr lang="en-US" altLang="zh-CN" dirty="0"/>
              <a:t>, </a:t>
            </a:r>
            <a:r>
              <a:rPr lang="zh-CN" altLang="en-US" dirty="0"/>
              <a:t>我们很可能得到的结果是只有 </a:t>
            </a:r>
            <a:r>
              <a:rPr lang="en-US" altLang="zh-CN" dirty="0"/>
              <a:t>theta1 </a:t>
            </a:r>
            <a:r>
              <a:rPr lang="zh-CN" altLang="en-US" dirty="0"/>
              <a:t>的特征被保留</a:t>
            </a:r>
            <a:r>
              <a:rPr lang="en-US" altLang="zh-CN" dirty="0"/>
              <a:t>, </a:t>
            </a:r>
            <a:r>
              <a:rPr lang="zh-CN" altLang="en-US" dirty="0"/>
              <a:t>所以很多人也用 </a:t>
            </a:r>
            <a:r>
              <a:rPr lang="en-US" altLang="zh-CN" dirty="0"/>
              <a:t>l1 </a:t>
            </a:r>
            <a:r>
              <a:rPr lang="zh-CN" altLang="en-US" dirty="0"/>
              <a:t>正则化来挑选对结果贡献最大的重要特征</a:t>
            </a:r>
            <a:r>
              <a:rPr lang="en-US" altLang="zh-CN" dirty="0"/>
              <a:t>. </a:t>
            </a:r>
            <a:r>
              <a:rPr lang="zh-CN" altLang="en-US" dirty="0"/>
              <a:t>但是 </a:t>
            </a:r>
            <a:r>
              <a:rPr lang="en-US" altLang="zh-CN" dirty="0"/>
              <a:t>l1 </a:t>
            </a:r>
            <a:r>
              <a:rPr lang="zh-CN" altLang="en-US" dirty="0"/>
              <a:t>的结并不是稳定的</a:t>
            </a:r>
            <a:r>
              <a:rPr lang="en-US" altLang="zh-CN" dirty="0"/>
              <a:t>. </a:t>
            </a:r>
            <a:r>
              <a:rPr lang="zh-CN" altLang="en-US" dirty="0"/>
              <a:t>比如用批数据训练</a:t>
            </a:r>
            <a:r>
              <a:rPr lang="en-US" altLang="zh-CN" dirty="0"/>
              <a:t>, </a:t>
            </a:r>
            <a:r>
              <a:rPr lang="zh-CN" altLang="en-US" dirty="0"/>
              <a:t>每次批数据都会有稍稍不同的误差曲线</a:t>
            </a:r>
            <a:r>
              <a:rPr lang="en-US" altLang="zh-CN" dirty="0"/>
              <a:t>,</a:t>
            </a:r>
            <a:r>
              <a:rPr lang="zh-CN" altLang="en-US" dirty="0"/>
              <a:t> </a:t>
            </a:r>
            <a:r>
              <a:rPr lang="en-US" altLang="zh-CN" dirty="0"/>
              <a:t>L2 </a:t>
            </a:r>
            <a:r>
              <a:rPr lang="zh-CN" altLang="en-US" dirty="0"/>
              <a:t>针对于这种变动</a:t>
            </a:r>
            <a:r>
              <a:rPr lang="en-US" altLang="zh-CN" dirty="0"/>
              <a:t>, </a:t>
            </a:r>
            <a:r>
              <a:rPr lang="zh-CN" altLang="en-US" dirty="0"/>
              <a:t>白点的移动不会太大</a:t>
            </a:r>
            <a:r>
              <a:rPr lang="en-US" altLang="zh-CN" dirty="0"/>
              <a:t>, </a:t>
            </a:r>
            <a:r>
              <a:rPr lang="zh-CN" altLang="en-US" dirty="0"/>
              <a:t>而 </a:t>
            </a:r>
            <a:r>
              <a:rPr lang="en-US" altLang="zh-CN" dirty="0"/>
              <a:t>L1</a:t>
            </a:r>
            <a:r>
              <a:rPr lang="zh-CN" altLang="en-US" dirty="0"/>
              <a:t>的白点则可能跳到许多不同的地方 </a:t>
            </a:r>
            <a:r>
              <a:rPr lang="en-US" altLang="zh-CN" dirty="0"/>
              <a:t>, </a:t>
            </a:r>
            <a:r>
              <a:rPr lang="zh-CN" altLang="en-US" dirty="0"/>
              <a:t>因为这些地方的总误差都是差不多的</a:t>
            </a:r>
            <a:r>
              <a:rPr lang="en-US" altLang="zh-CN" dirty="0"/>
              <a:t>. </a:t>
            </a:r>
            <a:r>
              <a:rPr lang="zh-CN" altLang="en-US" dirty="0"/>
              <a:t>侧面说明了 </a:t>
            </a:r>
            <a:r>
              <a:rPr lang="en-US" altLang="zh-CN" dirty="0"/>
              <a:t>L1 </a:t>
            </a:r>
            <a:r>
              <a:rPr lang="zh-CN" altLang="en-US" dirty="0"/>
              <a:t>解的不稳定性</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10242" name="Picture 2" descr="preview">
            <a:extLst>
              <a:ext uri="{FF2B5EF4-FFF2-40B4-BE49-F238E27FC236}">
                <a16:creationId xmlns:a16="http://schemas.microsoft.com/office/drawing/2014/main" id="{4704B09D-E871-4B55-A8CC-024D67CE4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300" y="16322"/>
            <a:ext cx="6169072" cy="341267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pic1.zhimg.com/80/v2-e8734136ff4da41b748f16e514971aa0_1440w.png">
            <a:extLst>
              <a:ext uri="{FF2B5EF4-FFF2-40B4-BE49-F238E27FC236}">
                <a16:creationId xmlns:a16="http://schemas.microsoft.com/office/drawing/2014/main" id="{974F7F11-A7A8-4ED8-BF46-50DC53A99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739" y="3484247"/>
            <a:ext cx="6169072" cy="335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4064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237303" y="1195437"/>
            <a:ext cx="11547329" cy="129266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b="1" dirty="0"/>
              <a:t>统一表达形式：</a:t>
            </a:r>
            <a:endParaRPr lang="en-US" altLang="zh-CN" b="1"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11266" name="Picture 2" descr="preview">
            <a:extLst>
              <a:ext uri="{FF2B5EF4-FFF2-40B4-BE49-F238E27FC236}">
                <a16:creationId xmlns:a16="http://schemas.microsoft.com/office/drawing/2014/main" id="{9707C5AC-06BD-4019-B459-C9BA5B2BE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91" y="2055108"/>
            <a:ext cx="6944345" cy="223798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B701BE8F-7236-4784-B832-523664FE3BF2}"/>
              </a:ext>
            </a:extLst>
          </p:cNvPr>
          <p:cNvSpPr/>
          <p:nvPr/>
        </p:nvSpPr>
        <p:spPr>
          <a:xfrm>
            <a:off x="384174" y="4656619"/>
            <a:ext cx="11256441" cy="1200329"/>
          </a:xfrm>
          <a:prstGeom prst="rect">
            <a:avLst/>
          </a:prstGeom>
        </p:spPr>
        <p:txBody>
          <a:bodyPr wrap="square">
            <a:spAutoFit/>
          </a:bodyPr>
          <a:lstStyle/>
          <a:p>
            <a:r>
              <a:rPr lang="zh-CN" altLang="en-US" dirty="0">
                <a:solidFill>
                  <a:srgbClr val="121212"/>
                </a:solidFill>
                <a:latin typeface="+mn-ea"/>
              </a:rPr>
              <a:t>为了控制这种正规化的强度</a:t>
            </a:r>
            <a:r>
              <a:rPr lang="en-US" altLang="zh-CN" dirty="0">
                <a:solidFill>
                  <a:srgbClr val="121212"/>
                </a:solidFill>
                <a:latin typeface="+mn-ea"/>
              </a:rPr>
              <a:t>, </a:t>
            </a:r>
            <a:r>
              <a:rPr lang="zh-CN" altLang="en-US" dirty="0">
                <a:solidFill>
                  <a:srgbClr val="121212"/>
                </a:solidFill>
                <a:latin typeface="+mn-ea"/>
              </a:rPr>
              <a:t>我们会加上一个参数 </a:t>
            </a:r>
            <a:r>
              <a:rPr lang="en-US" altLang="zh-CN" dirty="0">
                <a:solidFill>
                  <a:srgbClr val="121212"/>
                </a:solidFill>
                <a:latin typeface="+mn-ea"/>
              </a:rPr>
              <a:t>lambda, </a:t>
            </a:r>
            <a:r>
              <a:rPr lang="zh-CN" altLang="en-US" dirty="0">
                <a:solidFill>
                  <a:srgbClr val="121212"/>
                </a:solidFill>
                <a:latin typeface="+mn-ea"/>
              </a:rPr>
              <a:t>并且通过 交叉验证 </a:t>
            </a:r>
            <a:r>
              <a:rPr lang="en-US" altLang="zh-CN" dirty="0">
                <a:solidFill>
                  <a:srgbClr val="121212"/>
                </a:solidFill>
                <a:latin typeface="+mn-ea"/>
              </a:rPr>
              <a:t>cross validation </a:t>
            </a:r>
            <a:r>
              <a:rPr lang="zh-CN" altLang="en-US" dirty="0">
                <a:solidFill>
                  <a:srgbClr val="121212"/>
                </a:solidFill>
                <a:latin typeface="+mn-ea"/>
              </a:rPr>
              <a:t>来选择比较好的 </a:t>
            </a:r>
            <a:r>
              <a:rPr lang="en-US" altLang="zh-CN" dirty="0">
                <a:solidFill>
                  <a:srgbClr val="121212"/>
                </a:solidFill>
                <a:latin typeface="+mn-ea"/>
              </a:rPr>
              <a:t>lambda. </a:t>
            </a:r>
            <a:r>
              <a:rPr lang="zh-CN" altLang="en-US" dirty="0">
                <a:solidFill>
                  <a:srgbClr val="121212"/>
                </a:solidFill>
                <a:latin typeface="+mn-ea"/>
              </a:rPr>
              <a:t>这时</a:t>
            </a:r>
            <a:r>
              <a:rPr lang="en-US" altLang="zh-CN" dirty="0">
                <a:solidFill>
                  <a:srgbClr val="121212"/>
                </a:solidFill>
                <a:latin typeface="+mn-ea"/>
              </a:rPr>
              <a:t>, </a:t>
            </a:r>
            <a:r>
              <a:rPr lang="zh-CN" altLang="en-US" dirty="0">
                <a:solidFill>
                  <a:srgbClr val="121212"/>
                </a:solidFill>
                <a:latin typeface="+mn-ea"/>
              </a:rPr>
              <a:t>为了统一化这类型的正则化方法</a:t>
            </a:r>
            <a:r>
              <a:rPr lang="en-US" altLang="zh-CN" dirty="0">
                <a:solidFill>
                  <a:srgbClr val="121212"/>
                </a:solidFill>
                <a:latin typeface="+mn-ea"/>
              </a:rPr>
              <a:t>, </a:t>
            </a:r>
            <a:r>
              <a:rPr lang="zh-CN" altLang="en-US" dirty="0">
                <a:solidFill>
                  <a:srgbClr val="121212"/>
                </a:solidFill>
                <a:latin typeface="+mn-ea"/>
              </a:rPr>
              <a:t>我们还会使用 </a:t>
            </a:r>
            <a:r>
              <a:rPr lang="en-US" altLang="zh-CN" dirty="0">
                <a:solidFill>
                  <a:srgbClr val="121212"/>
                </a:solidFill>
                <a:latin typeface="+mn-ea"/>
              </a:rPr>
              <a:t>p </a:t>
            </a:r>
            <a:r>
              <a:rPr lang="zh-CN" altLang="en-US" dirty="0">
                <a:solidFill>
                  <a:srgbClr val="121212"/>
                </a:solidFill>
                <a:latin typeface="+mn-ea"/>
              </a:rPr>
              <a:t>来代表对参数的正则化程度</a:t>
            </a:r>
            <a:r>
              <a:rPr lang="en-US" altLang="zh-CN" dirty="0">
                <a:solidFill>
                  <a:srgbClr val="121212"/>
                </a:solidFill>
                <a:latin typeface="+mn-ea"/>
              </a:rPr>
              <a:t>. </a:t>
            </a:r>
            <a:r>
              <a:rPr lang="zh-CN" altLang="en-US" dirty="0">
                <a:solidFill>
                  <a:srgbClr val="121212"/>
                </a:solidFill>
                <a:latin typeface="+mn-ea"/>
              </a:rPr>
              <a:t>这就是这一系列正则化方法的最终的表达形式。</a:t>
            </a:r>
            <a:br>
              <a:rPr lang="zh-CN" altLang="en-US" dirty="0">
                <a:latin typeface="+mn-ea"/>
              </a:rPr>
            </a:br>
            <a:endParaRPr lang="zh-CN" altLang="en-US" dirty="0">
              <a:latin typeface="+mn-ea"/>
            </a:endParaRPr>
          </a:p>
        </p:txBody>
      </p:sp>
    </p:spTree>
    <p:extLst>
      <p:ext uri="{BB962C8B-B14F-4D97-AF65-F5344CB8AC3E}">
        <p14:creationId xmlns:p14="http://schemas.microsoft.com/office/powerpoint/2010/main" val="8596429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03</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2996952"/>
            <a:ext cx="3816424"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三种优化问题</a:t>
            </a:r>
          </a:p>
        </p:txBody>
      </p:sp>
    </p:spTree>
    <p:extLst>
      <p:ext uri="{BB962C8B-B14F-4D97-AF65-F5344CB8AC3E}">
        <p14:creationId xmlns:p14="http://schemas.microsoft.com/office/powerpoint/2010/main" val="28376786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256147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无约束的优化问题</a:t>
                </a:r>
                <a:r>
                  <a:rPr lang="en-US" altLang="zh-CN" sz="2000" b="1" dirty="0"/>
                  <a:t> </a:t>
                </a:r>
                <a:r>
                  <a:rPr lang="zh-CN" altLang="en-US" sz="2000" b="1" dirty="0"/>
                  <a:t>：</a:t>
                </a:r>
                <a:r>
                  <a:rPr lang="en-US" altLang="zh-CN" sz="2000" b="1" dirty="0">
                    <a:solidFill>
                      <a:srgbClr val="FF0000"/>
                    </a:solidFill>
                  </a:rPr>
                  <a:t>min</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𝑓</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endParaRPr lang="en-US" altLang="zh-CN" sz="2000" b="1" dirty="0">
                  <a:solidFill>
                    <a:srgbClr val="FF0000"/>
                  </a:solidFill>
                </a:endParaRPr>
              </a:p>
              <a:p>
                <a:endParaRPr lang="en-US" altLang="zh-CN" sz="2000" b="1" dirty="0">
                  <a:solidFill>
                    <a:srgbClr val="FF0000"/>
                  </a:solidFill>
                </a:endParaRPr>
              </a:p>
              <a:p>
                <a:r>
                  <a:rPr lang="zh-CN" altLang="en-US" sz="2000" dirty="0">
                    <a:solidFill>
                      <a:schemeClr val="tx1"/>
                    </a:solidFill>
                  </a:rPr>
                  <a:t>这是最简单的情况，解决方法通常是</a:t>
                </a:r>
                <a14:m>
                  <m:oMath xmlns:m="http://schemas.openxmlformats.org/officeDocument/2006/math">
                    <m:r>
                      <a:rPr lang="en-US" altLang="zh-CN" sz="2000" b="1" i="1">
                        <a:solidFill>
                          <a:schemeClr val="tx1"/>
                        </a:solidFill>
                        <a:latin typeface="Cambria Math" panose="02040503050406030204" pitchFamily="18" charset="0"/>
                      </a:rPr>
                      <m:t>𝑓</m:t>
                    </m:r>
                    <m:d>
                      <m:dPr>
                        <m:ctrlPr>
                          <a:rPr lang="en-US" altLang="zh-CN" sz="2000" b="1"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𝑥</m:t>
                        </m:r>
                      </m:e>
                    </m:d>
                  </m:oMath>
                </a14:m>
                <a:r>
                  <a:rPr lang="zh-CN" altLang="en-US" sz="2000" b="1" dirty="0">
                    <a:solidFill>
                      <a:schemeClr val="tx1"/>
                    </a:solidFill>
                  </a:rPr>
                  <a:t>的导数</a:t>
                </a:r>
                <a14:m>
                  <m:oMath xmlns:m="http://schemas.openxmlformats.org/officeDocument/2006/math">
                    <m:sSubSup>
                      <m:sSubSupPr>
                        <m:ctrlPr>
                          <a:rPr lang="zh-CN" altLang="en-US" sz="2000" b="1" i="1" smtClean="0">
                            <a:solidFill>
                              <a:schemeClr val="tx1"/>
                            </a:solidFill>
                            <a:latin typeface="Cambria Math" panose="02040503050406030204" pitchFamily="18" charset="0"/>
                          </a:rPr>
                        </m:ctrlPr>
                      </m:sSubSupPr>
                      <m:e>
                        <m:r>
                          <a:rPr lang="zh-CN" altLang="en-US" sz="2000" b="1" i="1" smtClean="0">
                            <a:solidFill>
                              <a:schemeClr val="tx1"/>
                            </a:solidFill>
                            <a:latin typeface="Cambria Math" panose="02040503050406030204" pitchFamily="18" charset="0"/>
                          </a:rPr>
                          <m:t>𝑓</m:t>
                        </m:r>
                      </m:e>
                      <m:sub>
                        <m:d>
                          <m:dPr>
                            <m:ctrlPr>
                              <a:rPr lang="zh-CN" altLang="en-US" sz="2000" b="1" i="1" smtClean="0">
                                <a:solidFill>
                                  <a:schemeClr val="tx1"/>
                                </a:solidFill>
                                <a:latin typeface="Cambria Math" panose="02040503050406030204" pitchFamily="18" charset="0"/>
                              </a:rPr>
                            </m:ctrlPr>
                          </m:dPr>
                          <m:e>
                            <m:r>
                              <a:rPr lang="zh-CN" altLang="en-US" sz="2000" b="1" i="1" smtClean="0">
                                <a:solidFill>
                                  <a:schemeClr val="tx1"/>
                                </a:solidFill>
                                <a:latin typeface="Cambria Math" panose="02040503050406030204" pitchFamily="18" charset="0"/>
                              </a:rPr>
                              <m:t>𝑥</m:t>
                            </m:r>
                          </m:e>
                        </m:d>
                      </m:sub>
                      <m:sup>
                        <m:r>
                          <a:rPr lang="zh-CN" altLang="en-US" sz="2000" b="1" i="1" smtClean="0">
                            <a:solidFill>
                              <a:schemeClr val="tx1"/>
                            </a:solidFill>
                            <a:latin typeface="Cambria Math" panose="02040503050406030204" pitchFamily="18" charset="0"/>
                          </a:rPr>
                          <m:t>′</m:t>
                        </m:r>
                      </m:sup>
                    </m:sSubSup>
                  </m:oMath>
                </a14:m>
                <a:r>
                  <a:rPr lang="zh-CN" altLang="en-US" sz="2000" b="1" dirty="0">
                    <a:solidFill>
                      <a:schemeClr val="tx1"/>
                    </a:solidFill>
                  </a:rPr>
                  <a:t>，然后令</a:t>
                </a:r>
                <a14:m>
                  <m:oMath xmlns:m="http://schemas.openxmlformats.org/officeDocument/2006/math">
                    <m:sSubSup>
                      <m:sSubSupPr>
                        <m:ctrlPr>
                          <a:rPr lang="zh-CN" altLang="en-US" sz="2000" b="1" i="1">
                            <a:latin typeface="Cambria Math" panose="02040503050406030204" pitchFamily="18" charset="0"/>
                          </a:rPr>
                        </m:ctrlPr>
                      </m:sSubSupPr>
                      <m:e>
                        <m:r>
                          <a:rPr lang="zh-CN" altLang="en-US" sz="2000" b="1" i="1">
                            <a:latin typeface="Cambria Math" panose="02040503050406030204" pitchFamily="18" charset="0"/>
                          </a:rPr>
                          <m:t>𝑓</m:t>
                        </m:r>
                      </m:e>
                      <m:sub>
                        <m:d>
                          <m:dPr>
                            <m:ctrlPr>
                              <a:rPr lang="zh-CN" altLang="en-US" sz="2000" b="1" i="1">
                                <a:latin typeface="Cambria Math" panose="02040503050406030204" pitchFamily="18" charset="0"/>
                              </a:rPr>
                            </m:ctrlPr>
                          </m:dPr>
                          <m:e>
                            <m:r>
                              <a:rPr lang="zh-CN" altLang="en-US" sz="2000" b="1" i="1">
                                <a:latin typeface="Cambria Math" panose="02040503050406030204" pitchFamily="18" charset="0"/>
                              </a:rPr>
                              <m:t>𝑥</m:t>
                            </m:r>
                          </m:e>
                        </m:d>
                      </m:sub>
                      <m:sup>
                        <m:r>
                          <a:rPr lang="zh-CN" altLang="en-US" sz="2000" b="1" i="1">
                            <a:latin typeface="Cambria Math" panose="02040503050406030204" pitchFamily="18" charset="0"/>
                          </a:rPr>
                          <m:t>′</m:t>
                        </m:r>
                      </m:sup>
                    </m:sSubSup>
                  </m:oMath>
                </a14:m>
                <a:r>
                  <a:rPr lang="en-US" altLang="zh-CN" sz="2000" b="1" dirty="0">
                    <a:solidFill>
                      <a:schemeClr val="tx1"/>
                    </a:solidFill>
                  </a:rPr>
                  <a:t>=0</a:t>
                </a:r>
                <a:r>
                  <a:rPr lang="zh-CN" altLang="en-US" sz="2000" b="1" dirty="0">
                    <a:solidFill>
                      <a:schemeClr val="tx1"/>
                    </a:solidFill>
                  </a:rPr>
                  <a:t>，</a:t>
                </a:r>
                <a:r>
                  <a:rPr lang="zh-CN" altLang="en-US" sz="2000" dirty="0"/>
                  <a:t>可以求得极值点，再将这些极值点带入原函数验证即可；如果是凸函数，极值点即为最优解。</a:t>
                </a:r>
                <a:endParaRPr lang="en-US" altLang="zh-CN" sz="2000" dirty="0"/>
              </a:p>
              <a:p>
                <a:endParaRPr lang="en-US" altLang="zh-CN" sz="2000" dirty="0"/>
              </a:p>
              <a:p>
                <a:r>
                  <a:rPr lang="en-US" altLang="zh-CN" sz="2000" dirty="0"/>
                  <a:t>f(</a:t>
                </a:r>
                <a:r>
                  <a:rPr lang="en-US" altLang="zh-CN" sz="2000" dirty="0" err="1"/>
                  <a:t>x,y</a:t>
                </a:r>
                <a:r>
                  <a:rPr lang="en-US" altLang="zh-CN" sz="2000" dirty="0"/>
                  <a:t>) = y~^2-y^2</a:t>
                </a:r>
              </a:p>
              <a:p>
                <a:endParaRPr lang="en-US" altLang="zh-CN" sz="2000" b="1" dirty="0">
                  <a:solidFill>
                    <a:schemeClr val="tx1"/>
                  </a:solidFill>
                </a:endParaRPr>
              </a:p>
              <a:p>
                <a:r>
                  <a:rPr lang="zh-CN" altLang="en-US" dirty="0"/>
                  <a:t>其几何含义是：</a:t>
                </a:r>
                <a:endParaRPr lang="en-US" altLang="zh-CN" sz="2000" b="1" dirty="0">
                  <a:solidFill>
                    <a:schemeClr val="tx1"/>
                  </a:solidFill>
                </a:endParaRPr>
              </a:p>
            </p:txBody>
          </p:sp>
        </mc:Choice>
        <mc:Fallback xmlns="">
          <p:sp>
            <p:nvSpPr>
              <p:cNvPr id="7" name="文本框 6">
                <a:extLst>
                  <a:ext uri="{FF2B5EF4-FFF2-40B4-BE49-F238E27FC236}">
                    <a16:creationId xmlns:a16="http://schemas.microsoft.com/office/drawing/2014/main" id="{D8DC2788-085A-49A1-99C1-2B2A79BC6D17}"/>
                  </a:ext>
                </a:extLst>
              </p:cNvPr>
              <p:cNvSpPr txBox="1">
                <a:spLocks noRot="1" noChangeAspect="1" noMove="1" noResize="1" noEditPoints="1" noAdjustHandles="1" noChangeArrowheads="1" noChangeShapeType="1" noTextEdit="1"/>
              </p:cNvSpPr>
              <p:nvPr/>
            </p:nvSpPr>
            <p:spPr>
              <a:xfrm>
                <a:off x="381319" y="1195437"/>
                <a:ext cx="11429361" cy="2561470"/>
              </a:xfrm>
              <a:prstGeom prst="rect">
                <a:avLst/>
              </a:prstGeom>
              <a:blipFill>
                <a:blip r:embed="rId3"/>
                <a:stretch>
                  <a:fillRect l="-587" t="-1905" r="-107" b="-2143"/>
                </a:stretch>
              </a:blipFill>
            </p:spPr>
            <p:txBody>
              <a:bodyPr/>
              <a:lstStyle/>
              <a:p>
                <a:r>
                  <a:rPr lang="zh-CN" altLang="en-US">
                    <a:noFill/>
                  </a:rPr>
                  <a:t> </a:t>
                </a:r>
              </a:p>
            </p:txBody>
          </p:sp>
        </mc:Fallback>
      </mc:AlternateContent>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E7A31E67-23BA-4978-9D42-2336989324C4}"/>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三种优化问题</a:t>
            </a:r>
            <a:endParaRPr lang="en-US" altLang="zh-CN" sz="2400" dirty="0">
              <a:latin typeface="Agency FB" panose="020B0503020202020204" pitchFamily="34" charset="0"/>
            </a:endParaRPr>
          </a:p>
        </p:txBody>
      </p:sp>
      <p:sp>
        <p:nvSpPr>
          <p:cNvPr id="5" name="AutoShape 2" descr="[公式]">
            <a:extLst>
              <a:ext uri="{FF2B5EF4-FFF2-40B4-BE49-F238E27FC236}">
                <a16:creationId xmlns:a16="http://schemas.microsoft.com/office/drawing/2014/main" id="{96DA91C8-A8ED-4B96-A8D4-8874FBE73176}"/>
              </a:ext>
            </a:extLst>
          </p:cNvPr>
          <p:cNvSpPr>
            <a:spLocks noChangeAspect="1" noChangeArrowheads="1"/>
          </p:cNvSpPr>
          <p:nvPr/>
        </p:nvSpPr>
        <p:spPr bwMode="auto">
          <a:xfrm>
            <a:off x="2019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preview">
            <a:extLst>
              <a:ext uri="{FF2B5EF4-FFF2-40B4-BE49-F238E27FC236}">
                <a16:creationId xmlns:a16="http://schemas.microsoft.com/office/drawing/2014/main" id="{0DFCA98D-C97B-4EEB-9E7F-9EDE3E174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816" y="2634491"/>
            <a:ext cx="5976664" cy="422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02874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5354641" cy="4093621"/>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有等式约束的优化问题：</a:t>
                </a:r>
                <a:endParaRPr lang="en-US" altLang="zh-CN" sz="2000" b="1" dirty="0"/>
              </a:p>
              <a:p>
                <a:pPr marL="342900" indent="-342900">
                  <a:buFont typeface="Wingdings" panose="05000000000000000000" pitchFamily="2" charset="2"/>
                  <a:buChar char="l"/>
                </a:pPr>
                <a:endParaRPr lang="en-US" altLang="zh-CN" sz="2000" b="1" dirty="0">
                  <a:solidFill>
                    <a:srgbClr val="FF0000"/>
                  </a:solidFill>
                </a:endParaRPr>
              </a:p>
              <a:p>
                <a:r>
                  <a:rPr lang="en-US" altLang="zh-CN" sz="2000" b="1" dirty="0">
                    <a:solidFill>
                      <a:srgbClr val="FF0000"/>
                    </a:solidFill>
                  </a:rPr>
                  <a:t>min</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𝑓</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endParaRPr lang="en-US" altLang="zh-CN" sz="2000" b="1" dirty="0">
                  <a:solidFill>
                    <a:srgbClr val="FF0000"/>
                  </a:solidFill>
                </a:endParaRPr>
              </a:p>
              <a:p>
                <a:r>
                  <a:rPr lang="en-US" altLang="zh-CN" sz="2000" b="1" dirty="0" err="1">
                    <a:solidFill>
                      <a:srgbClr val="FF0000"/>
                    </a:solidFill>
                  </a:rPr>
                  <a:t>s.t.</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𝐺</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r>
                  <a:rPr lang="en-US" altLang="zh-CN" sz="2000" b="1" dirty="0">
                    <a:solidFill>
                      <a:srgbClr val="FF0000"/>
                    </a:solidFill>
                  </a:rPr>
                  <a:t>=0         </a:t>
                </a:r>
                <a:r>
                  <a:rPr lang="zh-CN" altLang="en-US" sz="2000" b="1" dirty="0">
                    <a:solidFill>
                      <a:srgbClr val="FF0000"/>
                    </a:solidFill>
                  </a:rPr>
                  <a:t>注：</a:t>
                </a:r>
                <a:r>
                  <a:rPr lang="en-US" altLang="zh-CN" sz="2000" b="1" dirty="0">
                    <a:solidFill>
                      <a:srgbClr val="FF0000"/>
                    </a:solidFill>
                  </a:rPr>
                  <a:t> s.t.</a:t>
                </a:r>
                <a14:m>
                  <m:oMath xmlns:m="http://schemas.openxmlformats.org/officeDocument/2006/math">
                    <m:r>
                      <m:rPr>
                        <m:nor/>
                      </m:rPr>
                      <a:rPr lang="zh-CN" altLang="en-US" sz="2000" b="1">
                        <a:solidFill>
                          <a:srgbClr val="FF0000"/>
                        </a:solidFill>
                      </a:rPr>
                      <m:t>表示约束条件</m:t>
                    </m:r>
                  </m:oMath>
                </a14:m>
                <a:endParaRPr lang="en-US" altLang="zh-CN" sz="2000" b="1" dirty="0">
                  <a:solidFill>
                    <a:srgbClr val="FF0000"/>
                  </a:solidFill>
                </a:endParaRPr>
              </a:p>
              <a:p>
                <a:endParaRPr lang="en-US" altLang="zh-CN" sz="2000" b="1" dirty="0">
                  <a:solidFill>
                    <a:srgbClr val="FF0000"/>
                  </a:solidFill>
                </a:endParaRPr>
              </a:p>
              <a:p>
                <a:r>
                  <a:rPr lang="zh-CN" altLang="en-US" sz="2000" dirty="0"/>
                  <a:t>常常使用的方法就是拉格朗日乘子法（</a:t>
                </a:r>
                <a:r>
                  <a:rPr lang="en-US" altLang="zh-CN" sz="2000" dirty="0"/>
                  <a:t>Lagrange Multiplier ) </a:t>
                </a:r>
                <a:r>
                  <a:rPr lang="zh-CN" altLang="en-US" sz="2000" dirty="0"/>
                  <a:t>，即写成</a:t>
                </a:r>
                <a:r>
                  <a:rPr lang="en-US" altLang="zh-CN" sz="2000" dirty="0"/>
                  <a:t>L(</a:t>
                </a:r>
                <a14:m>
                  <m:oMath xmlns:m="http://schemas.openxmlformats.org/officeDocument/2006/math">
                    <m:r>
                      <a:rPr lang="zh-CN" altLang="en-US" sz="2000" i="1" smtClean="0">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 = f(X)+</a:t>
                </a:r>
                <a14:m>
                  <m:oMath xmlns:m="http://schemas.openxmlformats.org/officeDocument/2006/math">
                    <m:r>
                      <a:rPr lang="zh-CN" altLang="en-US" sz="2000" i="1">
                        <a:latin typeface="Cambria Math" panose="02040503050406030204" pitchFamily="18" charset="0"/>
                      </a:rPr>
                      <m:t>𝜆</m:t>
                    </m:r>
                    <m:r>
                      <a:rPr lang="en-US" altLang="zh-CN" sz="2000" b="1" i="0" smtClean="0">
                        <a:latin typeface="Cambria Math" panose="02040503050406030204" pitchFamily="18" charset="0"/>
                      </a:rPr>
                      <m:t>𝐆</m:t>
                    </m:r>
                    <m:r>
                      <a:rPr lang="en-US" altLang="zh-CN" sz="2000" b="1" i="0" smtClean="0">
                        <a:latin typeface="Cambria Math" panose="02040503050406030204" pitchFamily="18" charset="0"/>
                      </a:rPr>
                      <m:t>(</m:t>
                    </m:r>
                    <m:r>
                      <a:rPr lang="en-US" altLang="zh-CN" sz="2000" b="1" i="0" smtClean="0">
                        <a:latin typeface="Cambria Math" panose="02040503050406030204" pitchFamily="18" charset="0"/>
                      </a:rPr>
                      <m:t>𝐗</m:t>
                    </m:r>
                    <m:r>
                      <a:rPr lang="en-US" altLang="zh-CN" sz="2000" b="1" i="0" smtClean="0">
                        <a:latin typeface="Cambria Math" panose="02040503050406030204" pitchFamily="18" charset="0"/>
                      </a:rPr>
                      <m:t>)</m:t>
                    </m:r>
                  </m:oMath>
                </a14:m>
                <a:r>
                  <a:rPr lang="zh-CN" altLang="en-US" sz="2000" dirty="0"/>
                  <a:t>称为拉格朗日函数，系数</a:t>
                </a:r>
                <a14:m>
                  <m:oMath xmlns:m="http://schemas.openxmlformats.org/officeDocument/2006/math">
                    <m:r>
                      <a:rPr lang="zh-CN" altLang="en-US" sz="2000" i="1">
                        <a:latin typeface="Cambria Math" panose="02040503050406030204" pitchFamily="18" charset="0"/>
                      </a:rPr>
                      <m:t>𝜆</m:t>
                    </m:r>
                  </m:oMath>
                </a14:m>
                <a:r>
                  <a:rPr lang="zh-CN" altLang="en-US" sz="2000" dirty="0"/>
                  <a:t>称为拉格朗日乘子。通过</a:t>
                </a:r>
                <a:r>
                  <a:rPr lang="en-US" altLang="zh-CN" sz="2000" dirty="0"/>
                  <a:t>L(</a:t>
                </a:r>
                <a14:m>
                  <m:oMath xmlns:m="http://schemas.openxmlformats.org/officeDocument/2006/math">
                    <m:r>
                      <a:rPr lang="zh-CN" altLang="en-US" sz="2000" i="1">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a:t>
                </a:r>
                <a:r>
                  <a:rPr lang="zh-CN" altLang="en-US" sz="2000" dirty="0"/>
                  <a:t>  对各个变量</a:t>
                </a:r>
                <a:r>
                  <a:rPr lang="en-US" altLang="zh-CN" sz="2000" dirty="0"/>
                  <a:t>(</a:t>
                </a:r>
                <a14:m>
                  <m:oMath xmlns:m="http://schemas.openxmlformats.org/officeDocument/2006/math">
                    <m:r>
                      <a:rPr lang="zh-CN" altLang="en-US" sz="2000" i="1">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a:t>
                </a:r>
                <a:r>
                  <a:rPr lang="zh-CN" altLang="en-US" sz="2000" dirty="0"/>
                  <a:t>求偏导，令其为零，可以求得极值点集合，然后验证求得最优值。</a:t>
                </a:r>
                <a:endParaRPr lang="en-US" altLang="zh-CN" sz="2000" dirty="0"/>
              </a:p>
              <a:p>
                <a:endParaRPr lang="en-US" altLang="zh-CN" sz="2000" b="1" dirty="0">
                  <a:solidFill>
                    <a:schemeClr val="tx1"/>
                  </a:solidFill>
                </a:endParaRPr>
              </a:p>
              <a:p>
                <a:r>
                  <a:rPr lang="zh-CN" altLang="en-US" sz="2000" dirty="0"/>
                  <a:t>其几何含义是：</a:t>
                </a:r>
                <a:endParaRPr lang="en-US" altLang="zh-CN" sz="2000" b="1" dirty="0">
                  <a:solidFill>
                    <a:schemeClr val="tx1"/>
                  </a:solidFill>
                </a:endParaRPr>
              </a:p>
            </p:txBody>
          </p:sp>
        </mc:Choice>
        <mc:Fallback xmlns="">
          <p:sp>
            <p:nvSpPr>
              <p:cNvPr id="7" name="文本框 6">
                <a:extLst>
                  <a:ext uri="{FF2B5EF4-FFF2-40B4-BE49-F238E27FC236}">
                    <a16:creationId xmlns:a16="http://schemas.microsoft.com/office/drawing/2014/main" id="{D8DC2788-085A-49A1-99C1-2B2A79BC6D17}"/>
                  </a:ext>
                </a:extLst>
              </p:cNvPr>
              <p:cNvSpPr txBox="1">
                <a:spLocks noRot="1" noChangeAspect="1" noMove="1" noResize="1" noEditPoints="1" noAdjustHandles="1" noChangeArrowheads="1" noChangeShapeType="1" noTextEdit="1"/>
              </p:cNvSpPr>
              <p:nvPr/>
            </p:nvSpPr>
            <p:spPr>
              <a:xfrm>
                <a:off x="381319" y="1195437"/>
                <a:ext cx="5354641" cy="4093621"/>
              </a:xfrm>
              <a:prstGeom prst="rect">
                <a:avLst/>
              </a:prstGeom>
              <a:blipFill>
                <a:blip r:embed="rId3"/>
                <a:stretch>
                  <a:fillRect l="-1253" t="-1190" r="-569" b="-1190"/>
                </a:stretch>
              </a:blipFill>
            </p:spPr>
            <p:txBody>
              <a:bodyPr/>
              <a:lstStyle/>
              <a:p>
                <a:r>
                  <a:rPr lang="zh-CN" altLang="en-US">
                    <a:noFill/>
                  </a:rPr>
                  <a:t> </a:t>
                </a:r>
              </a:p>
            </p:txBody>
          </p:sp>
        </mc:Fallback>
      </mc:AlternateContent>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E7A31E67-23BA-4978-9D42-2336989324C4}"/>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三种优化问题</a:t>
            </a:r>
            <a:endParaRPr lang="en-US" altLang="zh-CN" sz="2400" dirty="0">
              <a:latin typeface="Agency FB" panose="020B0503020202020204" pitchFamily="34" charset="0"/>
            </a:endParaRPr>
          </a:p>
        </p:txBody>
      </p:sp>
      <p:sp>
        <p:nvSpPr>
          <p:cNvPr id="5" name="AutoShape 2" descr="[公式]">
            <a:extLst>
              <a:ext uri="{FF2B5EF4-FFF2-40B4-BE49-F238E27FC236}">
                <a16:creationId xmlns:a16="http://schemas.microsoft.com/office/drawing/2014/main" id="{96DA91C8-A8ED-4B96-A8D4-8874FBE73176}"/>
              </a:ext>
            </a:extLst>
          </p:cNvPr>
          <p:cNvSpPr>
            <a:spLocks noChangeAspect="1" noChangeArrowheads="1"/>
          </p:cNvSpPr>
          <p:nvPr/>
        </p:nvSpPr>
        <p:spPr bwMode="auto">
          <a:xfrm>
            <a:off x="2019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2" name="Picture 2" descr="preview">
            <a:extLst>
              <a:ext uri="{FF2B5EF4-FFF2-40B4-BE49-F238E27FC236}">
                <a16:creationId xmlns:a16="http://schemas.microsoft.com/office/drawing/2014/main" id="{866A4BF4-202D-47BC-B446-20BA9036A4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879" y="1916832"/>
            <a:ext cx="6465630" cy="456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253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基础概念</a:t>
            </a:r>
          </a:p>
        </p:txBody>
      </p:sp>
    </p:spTree>
    <p:extLst>
      <p:ext uri="{BB962C8B-B14F-4D97-AF65-F5344CB8AC3E}">
        <p14:creationId xmlns:p14="http://schemas.microsoft.com/office/powerpoint/2010/main" val="10936151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5354641" cy="547861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等式和不等式约束的优化问题：</a:t>
                </a:r>
                <a:endParaRPr lang="en-US" altLang="zh-CN" sz="2000" b="1" dirty="0"/>
              </a:p>
              <a:p>
                <a:pPr marL="342900" indent="-342900">
                  <a:buFont typeface="Wingdings" panose="05000000000000000000" pitchFamily="2" charset="2"/>
                  <a:buChar char="l"/>
                </a:pPr>
                <a:endParaRPr lang="en-US" altLang="zh-CN" sz="2000" b="1" dirty="0">
                  <a:solidFill>
                    <a:srgbClr val="FF0000"/>
                  </a:solidFill>
                </a:endParaRPr>
              </a:p>
              <a:p>
                <a:r>
                  <a:rPr lang="en-US" altLang="zh-CN" sz="2000" b="1" dirty="0">
                    <a:solidFill>
                      <a:srgbClr val="FF0000"/>
                    </a:solidFill>
                  </a:rPr>
                  <a:t>min</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𝑓</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endParaRPr lang="en-US" altLang="zh-CN" sz="2000" b="1" dirty="0">
                  <a:solidFill>
                    <a:srgbClr val="FF0000"/>
                  </a:solidFill>
                </a:endParaRPr>
              </a:p>
              <a:p>
                <a:r>
                  <a:rPr lang="en-US" altLang="zh-CN" sz="2000" b="1" dirty="0" err="1">
                    <a:solidFill>
                      <a:srgbClr val="FF0000"/>
                    </a:solidFill>
                  </a:rPr>
                  <a:t>s.t.</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𝐺</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r>
                  <a:rPr lang="en-US" altLang="zh-CN" sz="2000" b="1" dirty="0">
                    <a:solidFill>
                      <a:srgbClr val="FF0000"/>
                    </a:solidFill>
                  </a:rPr>
                  <a:t>=0         </a:t>
                </a:r>
                <a:r>
                  <a:rPr lang="zh-CN" altLang="en-US" sz="2000" b="1" dirty="0">
                    <a:solidFill>
                      <a:srgbClr val="FF0000"/>
                    </a:solidFill>
                  </a:rPr>
                  <a:t>注：</a:t>
                </a:r>
                <a:r>
                  <a:rPr lang="en-US" altLang="zh-CN" sz="2000" b="1" dirty="0">
                    <a:solidFill>
                      <a:srgbClr val="FF0000"/>
                    </a:solidFill>
                  </a:rPr>
                  <a:t> s.t.</a:t>
                </a:r>
                <a14:m>
                  <m:oMath xmlns:m="http://schemas.openxmlformats.org/officeDocument/2006/math">
                    <m:r>
                      <m:rPr>
                        <m:nor/>
                      </m:rPr>
                      <a:rPr lang="zh-CN" altLang="en-US" sz="2000" b="1">
                        <a:solidFill>
                          <a:srgbClr val="FF0000"/>
                        </a:solidFill>
                      </a:rPr>
                      <m:t>表示约束条件</m:t>
                    </m:r>
                  </m:oMath>
                </a14:m>
                <a:endParaRPr lang="en-US" altLang="zh-CN" sz="2000" b="1" dirty="0">
                  <a:solidFill>
                    <a:srgbClr val="FF0000"/>
                  </a:solidFill>
                </a:endParaRPr>
              </a:p>
              <a:p>
                <a:r>
                  <a:rPr lang="en-US" altLang="zh-CN" sz="2000" b="1" dirty="0">
                    <a:solidFill>
                      <a:srgbClr val="FF0000"/>
                    </a:solidFill>
                  </a:rPr>
                  <a:t>h(X)=&lt;0</a:t>
                </a:r>
              </a:p>
              <a:p>
                <a:endParaRPr lang="en-US" altLang="zh-CN" sz="2000" b="1" dirty="0">
                  <a:solidFill>
                    <a:srgbClr val="FF0000"/>
                  </a:solidFill>
                </a:endParaRPr>
              </a:p>
              <a:p>
                <a:r>
                  <a:rPr lang="zh-CN" altLang="en-US" dirty="0"/>
                  <a:t>常常使用的方法就是 </a:t>
                </a:r>
                <a:r>
                  <a:rPr lang="en-US" altLang="zh-CN" dirty="0"/>
                  <a:t>KKT </a:t>
                </a:r>
                <a:r>
                  <a:rPr lang="zh-CN" altLang="en-US" dirty="0"/>
                  <a:t>条件</a:t>
                </a:r>
                <a:r>
                  <a:rPr lang="zh-CN" altLang="en-US" sz="2000" dirty="0"/>
                  <a:t>，即写成</a:t>
                </a:r>
                <a:r>
                  <a:rPr lang="en-US" altLang="zh-CN" sz="2000" dirty="0"/>
                  <a:t>L(</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rPr>
                      <m:t>μ</m:t>
                    </m:r>
                    <m:r>
                      <a:rPr lang="zh-CN" altLang="en-US" sz="2000" i="1">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 = f(X)+</a:t>
                </a:r>
                <a14:m>
                  <m:oMath xmlns:m="http://schemas.openxmlformats.org/officeDocument/2006/math">
                    <m:r>
                      <a:rPr lang="zh-CN" altLang="en-US" sz="2000" i="1">
                        <a:latin typeface="Cambria Math" panose="02040503050406030204" pitchFamily="18" charset="0"/>
                      </a:rPr>
                      <m:t>𝜆</m:t>
                    </m:r>
                    <m:r>
                      <a:rPr lang="en-US" altLang="zh-CN" sz="2000" b="1" i="0" smtClean="0">
                        <a:latin typeface="Cambria Math" panose="02040503050406030204" pitchFamily="18" charset="0"/>
                      </a:rPr>
                      <m:t>𝐆</m:t>
                    </m:r>
                    <m:r>
                      <a:rPr lang="en-US" altLang="zh-CN" sz="2000" b="1" i="0" smtClean="0">
                        <a:latin typeface="Cambria Math" panose="02040503050406030204" pitchFamily="18" charset="0"/>
                      </a:rPr>
                      <m:t>(</m:t>
                    </m:r>
                    <m:r>
                      <a:rPr lang="en-US" altLang="zh-CN" sz="2000" b="1" i="0" smtClean="0">
                        <a:latin typeface="Cambria Math" panose="02040503050406030204" pitchFamily="18" charset="0"/>
                      </a:rPr>
                      <m:t>𝐗</m:t>
                    </m:r>
                    <m:r>
                      <a:rPr lang="en-US" altLang="zh-CN" sz="2000" b="1" i="0" smtClean="0">
                        <a:latin typeface="Cambria Math" panose="02040503050406030204" pitchFamily="18" charset="0"/>
                      </a:rPr>
                      <m:t>)</m:t>
                    </m:r>
                  </m:oMath>
                </a14:m>
                <a:r>
                  <a:rPr lang="en-US" altLang="zh-CN" sz="2000" dirty="0"/>
                  <a:t>+</a:t>
                </a:r>
                <a:r>
                  <a:rPr lang="el-GR" altLang="zh-CN" sz="2000" dirty="0">
                    <a:ea typeface="Cambria Math" panose="02040503050406030204" pitchFamily="18" charset="0"/>
                  </a:rPr>
                  <a:t> </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rPr>
                      <m:t>μ</m:t>
                    </m:r>
                    <m:r>
                      <m:rPr>
                        <m:sty m:val="p"/>
                      </m:rPr>
                      <a:rPr lang="en-US" altLang="zh-CN" sz="2000" b="0" i="0" smtClean="0">
                        <a:latin typeface="Cambria Math" panose="02040503050406030204" pitchFamily="18" charset="0"/>
                        <a:ea typeface="Cambria Math" panose="02040503050406030204" pitchFamily="18" charset="0"/>
                      </a:rPr>
                      <m:t>h</m:t>
                    </m:r>
                    <m:r>
                      <a:rPr lang="en-US" altLang="zh-CN" sz="2000" b="0" i="0"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X</m:t>
                    </m:r>
                    <m:r>
                      <a:rPr lang="en-US" altLang="zh-CN" sz="2000" b="0" i="0" smtClean="0">
                        <a:latin typeface="Cambria Math" panose="02040503050406030204" pitchFamily="18" charset="0"/>
                        <a:ea typeface="Cambria Math" panose="02040503050406030204" pitchFamily="18" charset="0"/>
                      </a:rPr>
                      <m:t>)</m:t>
                    </m:r>
                  </m:oMath>
                </a14:m>
                <a:r>
                  <a:rPr lang="zh-CN" altLang="en-US" sz="2000" dirty="0"/>
                  <a:t> ，</a:t>
                </a:r>
                <a:r>
                  <a:rPr lang="zh-CN" altLang="en-US" dirty="0"/>
                  <a:t>利用最优值的必要条件 </a:t>
                </a:r>
                <a:r>
                  <a:rPr lang="en-US" altLang="zh-CN" dirty="0"/>
                  <a:t>(KKT</a:t>
                </a:r>
                <a:r>
                  <a:rPr lang="zh-CN" altLang="en-US" dirty="0"/>
                  <a:t>条件</a:t>
                </a:r>
                <a:r>
                  <a:rPr lang="en-US" altLang="zh-CN" dirty="0"/>
                  <a:t>)</a:t>
                </a:r>
                <a:r>
                  <a:rPr lang="zh-CN" altLang="en-US" dirty="0"/>
                  <a:t>：</a:t>
                </a:r>
                <a:endParaRPr lang="en-US" altLang="zh-CN" dirty="0"/>
              </a:p>
              <a:p>
                <a:pPr marL="285750" indent="-285750">
                  <a:buFont typeface="Wingdings" panose="05000000000000000000" pitchFamily="2" charset="2"/>
                  <a:buChar char="l"/>
                </a:pPr>
                <a:r>
                  <a:rPr lang="en-US" altLang="zh-CN" dirty="0">
                    <a:solidFill>
                      <a:srgbClr val="FF0000"/>
                    </a:solidFill>
                  </a:rPr>
                  <a:t>L(</a:t>
                </a:r>
                <a14:m>
                  <m:oMath xmlns:m="http://schemas.openxmlformats.org/officeDocument/2006/math">
                    <m:r>
                      <m:rPr>
                        <m:sty m:val="p"/>
                      </m:rPr>
                      <a:rPr lang="el-GR" altLang="zh-CN" i="1">
                        <a:solidFill>
                          <a:srgbClr val="FF0000"/>
                        </a:solidFill>
                        <a:latin typeface="Cambria Math" panose="02040503050406030204" pitchFamily="18" charset="0"/>
                        <a:ea typeface="Cambria Math" panose="02040503050406030204" pitchFamily="18" charset="0"/>
                      </a:rPr>
                      <m:t>μ</m:t>
                    </m:r>
                    <m:r>
                      <a:rPr lang="zh-CN" altLang="en-US" i="1">
                        <a:solidFill>
                          <a:srgbClr val="FF0000"/>
                        </a:solidFill>
                        <a:latin typeface="Cambria Math" panose="02040503050406030204" pitchFamily="18" charset="0"/>
                        <a:ea typeface="Cambria Math" panose="02040503050406030204" pitchFamily="18" charset="0"/>
                      </a:rPr>
                      <m:t>，</m:t>
                    </m:r>
                    <m:r>
                      <a:rPr lang="zh-CN" altLang="en-US" i="1">
                        <a:solidFill>
                          <a:srgbClr val="FF0000"/>
                        </a:solidFill>
                        <a:latin typeface="Cambria Math" panose="02040503050406030204" pitchFamily="18" charset="0"/>
                      </a:rPr>
                      <m:t>𝜆</m:t>
                    </m:r>
                    <m:r>
                      <a:rPr lang="zh-CN" altLang="en-US" i="1">
                        <a:solidFill>
                          <a:srgbClr val="FF0000"/>
                        </a:solidFill>
                        <a:latin typeface="Cambria Math" panose="02040503050406030204" pitchFamily="18" charset="0"/>
                      </a:rPr>
                      <m:t>，</m:t>
                    </m:r>
                  </m:oMath>
                </a14:m>
                <a:r>
                  <a:rPr lang="en-US" altLang="zh-CN" dirty="0">
                    <a:solidFill>
                      <a:srgbClr val="FF0000"/>
                    </a:solidFill>
                  </a:rPr>
                  <a:t>X)</a:t>
                </a:r>
                <a:r>
                  <a:rPr lang="zh-CN" altLang="en-US" dirty="0">
                    <a:solidFill>
                      <a:srgbClr val="FF0000"/>
                    </a:solidFill>
                  </a:rPr>
                  <a:t>对变量的导数为 </a:t>
                </a:r>
                <a:r>
                  <a:rPr lang="en-US" altLang="zh-CN" dirty="0">
                    <a:solidFill>
                      <a:srgbClr val="FF0000"/>
                    </a:solidFill>
                  </a:rPr>
                  <a:t>0</a:t>
                </a:r>
              </a:p>
              <a:p>
                <a:pPr marL="285750" indent="-285750">
                  <a:buFont typeface="Wingdings" panose="05000000000000000000" pitchFamily="2" charset="2"/>
                  <a:buChar char="l"/>
                </a:pPr>
                <a14:m>
                  <m:oMath xmlns:m="http://schemas.openxmlformats.org/officeDocument/2006/math">
                    <m:r>
                      <a:rPr lang="en-US" altLang="zh-CN" b="1" i="1">
                        <a:solidFill>
                          <a:srgbClr val="FF0000"/>
                        </a:solidFill>
                        <a:latin typeface="Cambria Math" panose="02040503050406030204" pitchFamily="18" charset="0"/>
                      </a:rPr>
                      <m:t>𝐺</m:t>
                    </m:r>
                    <m:d>
                      <m:dPr>
                        <m:ctrlPr>
                          <a:rPr lang="en-US" altLang="zh-CN" b="1" i="1">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𝑿</m:t>
                        </m:r>
                      </m:e>
                    </m:d>
                  </m:oMath>
                </a14:m>
                <a:r>
                  <a:rPr lang="en-US" altLang="zh-CN" b="1" dirty="0">
                    <a:solidFill>
                      <a:srgbClr val="FF0000"/>
                    </a:solidFill>
                  </a:rPr>
                  <a:t>=0</a:t>
                </a:r>
              </a:p>
              <a:p>
                <a:pPr marL="285750" indent="-285750">
                  <a:buFont typeface="Wingdings" panose="05000000000000000000" pitchFamily="2" charset="2"/>
                  <a:buChar char="l"/>
                </a:pPr>
                <a14:m>
                  <m:oMath xmlns:m="http://schemas.openxmlformats.org/officeDocument/2006/math">
                    <m:r>
                      <m:rPr>
                        <m:sty m:val="p"/>
                      </m:rPr>
                      <a:rPr lang="el-GR" altLang="zh-CN" i="1">
                        <a:solidFill>
                          <a:srgbClr val="FF0000"/>
                        </a:solidFill>
                        <a:latin typeface="Cambria Math" panose="02040503050406030204" pitchFamily="18" charset="0"/>
                        <a:ea typeface="Cambria Math" panose="02040503050406030204" pitchFamily="18" charset="0"/>
                      </a:rPr>
                      <m:t>μ</m:t>
                    </m:r>
                    <m:r>
                      <m:rPr>
                        <m:sty m:val="p"/>
                      </m:rPr>
                      <a:rPr lang="en-US" altLang="zh-CN">
                        <a:solidFill>
                          <a:srgbClr val="FF0000"/>
                        </a:solidFill>
                        <a:latin typeface="Cambria Math" panose="02040503050406030204" pitchFamily="18" charset="0"/>
                        <a:ea typeface="Cambria Math" panose="02040503050406030204" pitchFamily="18" charset="0"/>
                      </a:rPr>
                      <m:t>h</m:t>
                    </m:r>
                    <m:r>
                      <a:rPr lang="en-US" altLang="zh-CN">
                        <a:solidFill>
                          <a:srgbClr val="FF0000"/>
                        </a:solidFill>
                        <a:latin typeface="Cambria Math" panose="02040503050406030204" pitchFamily="18" charset="0"/>
                        <a:ea typeface="Cambria Math" panose="02040503050406030204" pitchFamily="18" charset="0"/>
                      </a:rPr>
                      <m:t>(</m:t>
                    </m:r>
                    <m:r>
                      <m:rPr>
                        <m:sty m:val="p"/>
                      </m:rPr>
                      <a:rPr lang="en-US" altLang="zh-CN">
                        <a:solidFill>
                          <a:srgbClr val="FF0000"/>
                        </a:solidFill>
                        <a:latin typeface="Cambria Math" panose="02040503050406030204" pitchFamily="18" charset="0"/>
                        <a:ea typeface="Cambria Math" panose="02040503050406030204" pitchFamily="18" charset="0"/>
                      </a:rPr>
                      <m:t>X</m:t>
                    </m:r>
                    <m:r>
                      <a:rPr lang="en-US" altLang="zh-CN">
                        <a:solidFill>
                          <a:srgbClr val="FF0000"/>
                        </a:solidFill>
                        <a:latin typeface="Cambria Math" panose="02040503050406030204" pitchFamily="18" charset="0"/>
                        <a:ea typeface="Cambria Math" panose="02040503050406030204" pitchFamily="18" charset="0"/>
                      </a:rPr>
                      <m:t>)</m:t>
                    </m:r>
                  </m:oMath>
                </a14:m>
                <a:r>
                  <a:rPr lang="en-US" altLang="zh-CN" dirty="0">
                    <a:solidFill>
                      <a:srgbClr val="FF0000"/>
                    </a:solidFill>
                  </a:rPr>
                  <a:t>=0</a:t>
                </a:r>
              </a:p>
              <a:p>
                <a:r>
                  <a:rPr lang="zh-CN" altLang="en-US" dirty="0"/>
                  <a:t>求取这些等式之后就能得到候选最优值。其中第三个式子非常有趣，因为 </a:t>
                </a:r>
                <a:r>
                  <a:rPr lang="en-US" altLang="zh-CN" sz="2000" b="1" dirty="0">
                    <a:solidFill>
                      <a:srgbClr val="FF0000"/>
                    </a:solidFill>
                  </a:rPr>
                  <a:t>h(X)=&lt;0</a:t>
                </a:r>
                <a:r>
                  <a:rPr lang="zh-CN" altLang="en-US" sz="2000" b="1" dirty="0">
                    <a:solidFill>
                      <a:srgbClr val="FF0000"/>
                    </a:solidFill>
                  </a:rPr>
                  <a:t>，</a:t>
                </a:r>
                <a:r>
                  <a:rPr lang="zh-CN" altLang="en-US" dirty="0"/>
                  <a:t>如果要满足这个等式，必须</a:t>
                </a:r>
                <a14:m>
                  <m:oMath xmlns:m="http://schemas.openxmlformats.org/officeDocument/2006/math">
                    <m:r>
                      <m:rPr>
                        <m:sty m:val="p"/>
                      </m:rPr>
                      <a:rPr lang="el-GR" altLang="zh-CN" sz="2000" i="1">
                        <a:solidFill>
                          <a:srgbClr val="FF0000"/>
                        </a:solidFill>
                        <a:latin typeface="Cambria Math" panose="02040503050406030204" pitchFamily="18" charset="0"/>
                        <a:ea typeface="Cambria Math" panose="02040503050406030204" pitchFamily="18" charset="0"/>
                      </a:rPr>
                      <m:t>μ</m:t>
                    </m:r>
                  </m:oMath>
                </a14:m>
                <a:r>
                  <a:rPr lang="en-US" altLang="zh-CN" sz="2000" dirty="0">
                    <a:solidFill>
                      <a:srgbClr val="FF0000"/>
                    </a:solidFill>
                  </a:rPr>
                  <a:t>=0</a:t>
                </a:r>
                <a:r>
                  <a:rPr lang="zh-CN" altLang="en-US" sz="2000" dirty="0"/>
                  <a:t>或者</a:t>
                </a:r>
                <a14:m>
                  <m:oMath xmlns:m="http://schemas.openxmlformats.org/officeDocument/2006/math">
                    <m:r>
                      <m:rPr>
                        <m:sty m:val="p"/>
                      </m:rPr>
                      <a:rPr lang="en-US" altLang="zh-CN" sz="2000">
                        <a:solidFill>
                          <a:srgbClr val="FF0000"/>
                        </a:solidFill>
                        <a:latin typeface="Cambria Math" panose="02040503050406030204" pitchFamily="18" charset="0"/>
                        <a:ea typeface="Cambria Math" panose="02040503050406030204" pitchFamily="18" charset="0"/>
                      </a:rPr>
                      <m:t>h</m:t>
                    </m:r>
                    <m:r>
                      <a:rPr lang="en-US" altLang="zh-CN" sz="2000">
                        <a:solidFill>
                          <a:srgbClr val="FF0000"/>
                        </a:solidFill>
                        <a:latin typeface="Cambria Math" panose="02040503050406030204" pitchFamily="18" charset="0"/>
                        <a:ea typeface="Cambria Math" panose="02040503050406030204" pitchFamily="18" charset="0"/>
                      </a:rPr>
                      <m:t>(</m:t>
                    </m:r>
                    <m:r>
                      <m:rPr>
                        <m:sty m:val="p"/>
                      </m:rPr>
                      <a:rPr lang="en-US" altLang="zh-CN" sz="2000">
                        <a:solidFill>
                          <a:srgbClr val="FF0000"/>
                        </a:solidFill>
                        <a:latin typeface="Cambria Math" panose="02040503050406030204" pitchFamily="18" charset="0"/>
                        <a:ea typeface="Cambria Math" panose="02040503050406030204" pitchFamily="18" charset="0"/>
                      </a:rPr>
                      <m:t>X</m:t>
                    </m:r>
                    <m:r>
                      <a:rPr lang="en-US" altLang="zh-CN" sz="2000">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=0</a:t>
                </a:r>
                <a:r>
                  <a:rPr lang="zh-CN" altLang="en-US" sz="2000" dirty="0">
                    <a:solidFill>
                      <a:srgbClr val="FF0000"/>
                    </a:solidFill>
                  </a:rPr>
                  <a:t>。</a:t>
                </a:r>
                <a:endParaRPr lang="en-US" altLang="zh-CN" sz="2000" dirty="0">
                  <a:solidFill>
                    <a:srgbClr val="FF0000"/>
                  </a:solidFill>
                </a:endParaRPr>
              </a:p>
              <a:p>
                <a:endParaRPr lang="en-US" altLang="zh-CN" sz="2000" dirty="0">
                  <a:solidFill>
                    <a:srgbClr val="FF0000"/>
                  </a:solidFill>
                </a:endParaRPr>
              </a:p>
              <a:p>
                <a:endParaRPr lang="en-US" altLang="zh-CN" sz="2000" b="1" dirty="0">
                  <a:solidFill>
                    <a:schemeClr val="tx1"/>
                  </a:solidFill>
                </a:endParaRPr>
              </a:p>
              <a:p>
                <a:r>
                  <a:rPr lang="en-US" altLang="zh-CN" sz="2000" dirty="0"/>
                  <a:t>KTT</a:t>
                </a:r>
                <a:r>
                  <a:rPr lang="zh-CN" altLang="en-US" sz="2000" dirty="0"/>
                  <a:t>几何含义是：</a:t>
                </a:r>
                <a:endParaRPr lang="en-US" altLang="zh-CN" sz="2000" b="1" dirty="0">
                  <a:solidFill>
                    <a:schemeClr val="tx1"/>
                  </a:solidFill>
                </a:endParaRPr>
              </a:p>
            </p:txBody>
          </p:sp>
        </mc:Choice>
        <mc:Fallback xmlns="">
          <p:sp>
            <p:nvSpPr>
              <p:cNvPr id="7" name="文本框 6">
                <a:extLst>
                  <a:ext uri="{FF2B5EF4-FFF2-40B4-BE49-F238E27FC236}">
                    <a16:creationId xmlns:a16="http://schemas.microsoft.com/office/drawing/2014/main" id="{D8DC2788-085A-49A1-99C1-2B2A79BC6D17}"/>
                  </a:ext>
                </a:extLst>
              </p:cNvPr>
              <p:cNvSpPr txBox="1">
                <a:spLocks noRot="1" noChangeAspect="1" noMove="1" noResize="1" noEditPoints="1" noAdjustHandles="1" noChangeArrowheads="1" noChangeShapeType="1" noTextEdit="1"/>
              </p:cNvSpPr>
              <p:nvPr/>
            </p:nvSpPr>
            <p:spPr>
              <a:xfrm>
                <a:off x="381319" y="1195437"/>
                <a:ext cx="5354641" cy="5478616"/>
              </a:xfrm>
              <a:prstGeom prst="rect">
                <a:avLst/>
              </a:prstGeom>
              <a:blipFill>
                <a:blip r:embed="rId3"/>
                <a:stretch>
                  <a:fillRect l="-1253" t="-890" r="-1936" b="-1112"/>
                </a:stretch>
              </a:blipFill>
            </p:spPr>
            <p:txBody>
              <a:bodyPr/>
              <a:lstStyle/>
              <a:p>
                <a:r>
                  <a:rPr lang="zh-CN" altLang="en-US">
                    <a:noFill/>
                  </a:rPr>
                  <a:t> </a:t>
                </a:r>
              </a:p>
            </p:txBody>
          </p:sp>
        </mc:Fallback>
      </mc:AlternateContent>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E7A31E67-23BA-4978-9D42-2336989324C4}"/>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三种优化问题</a:t>
            </a:r>
            <a:endParaRPr lang="en-US" altLang="zh-CN" sz="2400" dirty="0">
              <a:latin typeface="Agency FB" panose="020B0503020202020204" pitchFamily="34" charset="0"/>
            </a:endParaRPr>
          </a:p>
        </p:txBody>
      </p:sp>
      <p:sp>
        <p:nvSpPr>
          <p:cNvPr id="5" name="AutoShape 2" descr="[公式]">
            <a:extLst>
              <a:ext uri="{FF2B5EF4-FFF2-40B4-BE49-F238E27FC236}">
                <a16:creationId xmlns:a16="http://schemas.microsoft.com/office/drawing/2014/main" id="{96DA91C8-A8ED-4B96-A8D4-8874FBE73176}"/>
              </a:ext>
            </a:extLst>
          </p:cNvPr>
          <p:cNvSpPr>
            <a:spLocks noChangeAspect="1" noChangeArrowheads="1"/>
          </p:cNvSpPr>
          <p:nvPr/>
        </p:nvSpPr>
        <p:spPr bwMode="auto">
          <a:xfrm>
            <a:off x="2019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descr="preview">
            <a:extLst>
              <a:ext uri="{FF2B5EF4-FFF2-40B4-BE49-F238E27FC236}">
                <a16:creationId xmlns:a16="http://schemas.microsoft.com/office/drawing/2014/main" id="{37475CB4-5730-4F2A-A6A3-EA57A926C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852" y="1340768"/>
            <a:ext cx="6671699" cy="4720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4242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983432" y="1700808"/>
            <a:ext cx="9361040" cy="2862322"/>
          </a:xfrm>
          <a:prstGeom prst="rect">
            <a:avLst/>
          </a:prstGeom>
          <a:noFill/>
        </p:spPr>
        <p:txBody>
          <a:bodyPr wrap="square" rtlCol="0">
            <a:spAutoFit/>
          </a:bodyPr>
          <a:lstStyle/>
          <a:p>
            <a:pPr marL="457200" indent="-457200">
              <a:buFont typeface="Wingdings" panose="05000000000000000000" pitchFamily="2" charset="2"/>
              <a:buChar char="l"/>
            </a:pPr>
            <a:r>
              <a:rPr lang="zh-CN" altLang="en-US" sz="2000" b="1" dirty="0"/>
              <a:t>损失函数</a:t>
            </a:r>
            <a:r>
              <a:rPr lang="en-US" altLang="zh-CN" sz="2000" b="1" dirty="0"/>
              <a:t>(Loss Function) </a:t>
            </a:r>
          </a:p>
          <a:p>
            <a:pPr marL="342900" indent="-342900">
              <a:buFont typeface="+mj-lt"/>
              <a:buAutoNum type="arabicPeriod"/>
            </a:pPr>
            <a:endParaRPr lang="en-US" altLang="zh-CN" sz="2000" b="1" dirty="0">
              <a:solidFill>
                <a:srgbClr val="0070C0"/>
              </a:solidFill>
            </a:endParaRPr>
          </a:p>
          <a:p>
            <a:pPr marL="457200" indent="-457200">
              <a:buFont typeface="Wingdings" panose="05000000000000000000" pitchFamily="2" charset="2"/>
              <a:buChar char="l"/>
            </a:pPr>
            <a:r>
              <a:rPr lang="zh-CN" altLang="en-US" sz="2000" b="1" dirty="0"/>
              <a:t>代价函数</a:t>
            </a:r>
            <a:r>
              <a:rPr lang="en-US" altLang="zh-CN" sz="2000" b="1" dirty="0"/>
              <a:t>(Cost Function) </a:t>
            </a:r>
          </a:p>
          <a:p>
            <a:pPr marL="457200" indent="-457200">
              <a:buFont typeface="Wingdings" panose="05000000000000000000" pitchFamily="2" charset="2"/>
              <a:buChar char="l"/>
            </a:pPr>
            <a:endParaRPr lang="en-US" altLang="zh-CN" sz="2000" b="1" dirty="0"/>
          </a:p>
          <a:p>
            <a:pPr marL="457200" indent="-457200">
              <a:buFont typeface="Wingdings" panose="05000000000000000000" pitchFamily="2" charset="2"/>
              <a:buChar char="l"/>
            </a:pPr>
            <a:r>
              <a:rPr lang="zh-CN" altLang="en-US" sz="2000" b="1" dirty="0"/>
              <a:t>目标函数</a:t>
            </a:r>
            <a:r>
              <a:rPr lang="en-US" altLang="zh-CN" sz="2000" b="1" dirty="0"/>
              <a:t>(Object Function)</a:t>
            </a:r>
          </a:p>
          <a:p>
            <a:endParaRPr lang="en-US" altLang="zh-CN" sz="2000" b="1" dirty="0"/>
          </a:p>
          <a:p>
            <a:pPr marL="457200" indent="-457200">
              <a:buFont typeface="+mj-lt"/>
              <a:buAutoNum type="arabicPeriod"/>
            </a:pPr>
            <a:r>
              <a:rPr lang="zh-CN" altLang="en-US" sz="2000" b="1" dirty="0"/>
              <a:t>自然风险</a:t>
            </a:r>
            <a:endParaRPr lang="en-US" altLang="zh-CN" sz="2000" b="1" dirty="0"/>
          </a:p>
          <a:p>
            <a:pPr marL="457200" indent="-457200">
              <a:buFont typeface="+mj-lt"/>
              <a:buAutoNum type="arabicPeriod"/>
            </a:pPr>
            <a:r>
              <a:rPr lang="zh-CN" altLang="en-US" sz="2000" b="1" dirty="0"/>
              <a:t>经验风险</a:t>
            </a:r>
            <a:endParaRPr lang="en-US" altLang="zh-CN" sz="2000" b="1" dirty="0"/>
          </a:p>
          <a:p>
            <a:pPr marL="457200" indent="-457200">
              <a:buFont typeface="+mj-lt"/>
              <a:buAutoNum type="arabicPeriod"/>
            </a:pPr>
            <a:r>
              <a:rPr lang="zh-CN" altLang="en-US" sz="2000" b="1" dirty="0"/>
              <a:t>结构风险（</a:t>
            </a:r>
            <a:r>
              <a:rPr lang="en-US" altLang="zh-CN" sz="2000" b="1" dirty="0"/>
              <a:t>L1</a:t>
            </a:r>
            <a:r>
              <a:rPr lang="zh-CN" altLang="en-US" sz="2000" b="1" dirty="0"/>
              <a:t>，</a:t>
            </a:r>
            <a:r>
              <a:rPr lang="en-US" altLang="zh-CN" sz="2000" b="1" dirty="0"/>
              <a:t>L2</a:t>
            </a:r>
            <a:r>
              <a:rPr lang="zh-CN" altLang="en-US" sz="2000" b="1" dirty="0"/>
              <a:t>正则化）</a:t>
            </a:r>
            <a:endParaRPr lang="en-US" altLang="zh-CN" sz="2000" b="1" dirty="0"/>
          </a:p>
        </p:txBody>
      </p:sp>
    </p:spTree>
    <p:extLst>
      <p:ext uri="{BB962C8B-B14F-4D97-AF65-F5344CB8AC3E}">
        <p14:creationId xmlns:p14="http://schemas.microsoft.com/office/powerpoint/2010/main" val="16080338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283263" y="1196752"/>
            <a:ext cx="11573377" cy="440120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000" b="1" dirty="0"/>
              <a:t>损失函数</a:t>
            </a:r>
            <a:r>
              <a:rPr lang="en-US" altLang="zh-CN" sz="2000" b="1" dirty="0"/>
              <a:t>(Loss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在有监督的机器学习算法中，我们希望在学习过程中最小化每个训练样例的误差，损失函数就是指用于计算标签值和预测值之间差异的函数，而最小化每个训练样例的误差可以使用梯度下降等一些优化策略完成的。</a:t>
            </a:r>
            <a:endParaRPr lang="en-US" altLang="zh-CN" sz="2000" b="1" dirty="0">
              <a:solidFill>
                <a:srgbClr val="FF0000"/>
              </a:solidFill>
            </a:endParaRPr>
          </a:p>
          <a:p>
            <a:endParaRPr lang="en-US" altLang="zh-CN" sz="2000" b="1" dirty="0">
              <a:solidFill>
                <a:srgbClr val="FF0000"/>
              </a:solidFill>
            </a:endParaRPr>
          </a:p>
          <a:p>
            <a:pPr marL="800100" lvl="1" indent="-342900">
              <a:buFont typeface="+mj-lt"/>
              <a:buAutoNum type="arabicPeriod"/>
            </a:pPr>
            <a:r>
              <a:rPr lang="zh-CN" altLang="en-US" sz="2000" b="1" dirty="0">
                <a:solidFill>
                  <a:srgbClr val="0070C0"/>
                </a:solidFill>
              </a:rPr>
              <a:t>损失函数将决策映射到其相关成本，是对决策好坏的反应。</a:t>
            </a:r>
            <a:endParaRPr lang="en-US" altLang="zh-CN" sz="2000" b="1" dirty="0">
              <a:solidFill>
                <a:srgbClr val="0070C0"/>
              </a:solidFill>
            </a:endParaRPr>
          </a:p>
          <a:p>
            <a:pPr marL="800100" lvl="1" indent="-342900">
              <a:buFont typeface="+mj-lt"/>
              <a:buAutoNum type="arabicPeriod"/>
            </a:pPr>
            <a:r>
              <a:rPr lang="zh-CN" altLang="en-US" sz="2000" b="1" dirty="0">
                <a:solidFill>
                  <a:srgbClr val="0070C0"/>
                </a:solidFill>
              </a:rPr>
              <a:t>用来 衡量模型的输出 与真实的 之间的差距 ，给模型的优化指明方向。</a:t>
            </a:r>
            <a:endParaRPr lang="en-US" altLang="zh-CN" sz="2000" b="1" dirty="0">
              <a:solidFill>
                <a:srgbClr val="0070C0"/>
              </a:solidFill>
            </a:endParaRPr>
          </a:p>
          <a:p>
            <a:pPr marL="342900" indent="-342900">
              <a:buFont typeface="+mj-lt"/>
              <a:buAutoNum type="arabicPeriod"/>
            </a:pPr>
            <a:endParaRPr lang="en-US" altLang="zh-CN" sz="2000" b="1" dirty="0">
              <a:solidFill>
                <a:srgbClr val="0070C0"/>
              </a:solidFill>
            </a:endParaRPr>
          </a:p>
          <a:p>
            <a:pPr marL="457200" indent="-457200">
              <a:buFont typeface="Wingdings" panose="05000000000000000000" pitchFamily="2" charset="2"/>
              <a:buChar char="l"/>
            </a:pPr>
            <a:r>
              <a:rPr lang="zh-CN" altLang="en-US" sz="2000" b="1" dirty="0"/>
              <a:t>代价函数</a:t>
            </a:r>
            <a:r>
              <a:rPr lang="en-US" altLang="zh-CN" sz="2000" b="1" dirty="0"/>
              <a:t>(Cost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是定义在整个训练集上的，是所有样本误差的平均，也就是损失函数的平均。</a:t>
            </a:r>
            <a:endParaRPr lang="en-US" altLang="zh-CN" sz="2000" b="1" dirty="0">
              <a:solidFill>
                <a:srgbClr val="FF0000"/>
              </a:solidFill>
            </a:endParaRPr>
          </a:p>
        </p:txBody>
      </p:sp>
    </p:spTree>
    <p:extLst>
      <p:ext uri="{BB962C8B-B14F-4D97-AF65-F5344CB8AC3E}">
        <p14:creationId xmlns:p14="http://schemas.microsoft.com/office/powerpoint/2010/main" val="24740329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283263" y="1196752"/>
            <a:ext cx="11573377" cy="1631216"/>
          </a:xfrm>
          <a:prstGeom prst="rect">
            <a:avLst/>
          </a:prstGeom>
          <a:noFill/>
        </p:spPr>
        <p:txBody>
          <a:bodyPr wrap="square" rtlCol="0">
            <a:spAutoFit/>
          </a:bodyPr>
          <a:lstStyle/>
          <a:p>
            <a:endParaRPr lang="en-US" altLang="zh-CN" sz="2000" b="1" dirty="0">
              <a:solidFill>
                <a:srgbClr val="FF0000"/>
              </a:solidFill>
            </a:endParaRPr>
          </a:p>
          <a:p>
            <a:r>
              <a:rPr lang="zh-CN" altLang="en-US" sz="2000" b="1" dirty="0"/>
              <a:t>损失函数</a:t>
            </a:r>
            <a:r>
              <a:rPr lang="en-US" altLang="zh-CN" sz="2000" b="1" dirty="0"/>
              <a:t>(Loss Function)</a:t>
            </a:r>
            <a:r>
              <a:rPr lang="zh-CN" altLang="en-US" sz="2000" b="1" dirty="0"/>
              <a:t>和代价函数</a:t>
            </a:r>
            <a:r>
              <a:rPr lang="en-US" altLang="zh-CN" sz="2000" b="1" dirty="0"/>
              <a:t>(Cost Function)</a:t>
            </a:r>
            <a:r>
              <a:rPr lang="zh-CN" altLang="en-US" sz="2000" b="1" dirty="0"/>
              <a:t>之间有什么区别？</a:t>
            </a:r>
          </a:p>
          <a:p>
            <a:endParaRPr lang="en-US" altLang="zh-CN" sz="2000" b="1" dirty="0">
              <a:solidFill>
                <a:srgbClr val="FF0000"/>
              </a:solidFill>
            </a:endParaRPr>
          </a:p>
          <a:p>
            <a:r>
              <a:rPr lang="zh-CN" altLang="en-US" sz="2000" dirty="0"/>
              <a:t>损失函数用于</a:t>
            </a:r>
            <a:r>
              <a:rPr lang="zh-CN" altLang="en-US" sz="2000" dirty="0">
                <a:solidFill>
                  <a:srgbClr val="FF0000"/>
                </a:solidFill>
              </a:rPr>
              <a:t>单个训练样本</a:t>
            </a:r>
            <a:r>
              <a:rPr lang="zh-CN" altLang="en-US" sz="2000" dirty="0"/>
              <a:t>。它有时也称为</a:t>
            </a:r>
            <a:r>
              <a:rPr lang="zh-CN" altLang="en-US" sz="2000" b="1" dirty="0"/>
              <a:t>误差函数</a:t>
            </a:r>
            <a:r>
              <a:rPr lang="en-US" altLang="zh-CN" sz="2000" dirty="0"/>
              <a:t>(</a:t>
            </a:r>
            <a:r>
              <a:rPr lang="en-US" altLang="zh-CN" sz="2000" b="1" dirty="0"/>
              <a:t>error function</a:t>
            </a:r>
            <a:r>
              <a:rPr lang="en-US" altLang="zh-CN" sz="2000" dirty="0"/>
              <a:t>)</a:t>
            </a:r>
            <a:r>
              <a:rPr lang="zh-CN" altLang="en-US" sz="2000" dirty="0"/>
              <a:t>。另一方面，成本函数是</a:t>
            </a:r>
            <a:r>
              <a:rPr lang="zh-CN" altLang="en-US" sz="2000" dirty="0">
                <a:solidFill>
                  <a:srgbClr val="FF0000"/>
                </a:solidFill>
              </a:rPr>
              <a:t>整个训练数据集</a:t>
            </a:r>
            <a:r>
              <a:rPr lang="zh-CN" altLang="en-US" sz="2000" dirty="0"/>
              <a:t>的</a:t>
            </a:r>
            <a:r>
              <a:rPr lang="zh-CN" altLang="en-US" sz="2000" b="1" dirty="0"/>
              <a:t>平均损失</a:t>
            </a:r>
            <a:r>
              <a:rPr lang="en-US" altLang="zh-CN" sz="2000" dirty="0"/>
              <a:t>(</a:t>
            </a:r>
            <a:r>
              <a:rPr lang="en-US" altLang="zh-CN" sz="2000" b="1" dirty="0"/>
              <a:t>average function</a:t>
            </a:r>
            <a:r>
              <a:rPr lang="en-US" altLang="zh-CN" sz="2000" dirty="0"/>
              <a:t>)</a:t>
            </a:r>
            <a:r>
              <a:rPr lang="zh-CN" altLang="en-US" sz="2000" dirty="0"/>
              <a:t>。优化策略旨在最小化成本函数。</a:t>
            </a:r>
            <a:endParaRPr lang="en-US" altLang="zh-CN" sz="2000" b="1" dirty="0">
              <a:solidFill>
                <a:srgbClr val="FF0000"/>
              </a:solidFill>
            </a:endParaRPr>
          </a:p>
        </p:txBody>
      </p:sp>
    </p:spTree>
    <p:extLst>
      <p:ext uri="{BB962C8B-B14F-4D97-AF65-F5344CB8AC3E}">
        <p14:creationId xmlns:p14="http://schemas.microsoft.com/office/powerpoint/2010/main" val="42078361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440120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a:p>
            <a:endParaRPr lang="en-US" altLang="zh-CN" sz="2000" b="1" dirty="0">
              <a:solidFill>
                <a:srgbClr val="FF0000"/>
              </a:solidFill>
            </a:endParaRPr>
          </a:p>
          <a:p>
            <a:pPr marL="457200" indent="-457200">
              <a:buFont typeface="Wingdings" panose="05000000000000000000" pitchFamily="2" charset="2"/>
              <a:buChar char="n"/>
            </a:pPr>
            <a:r>
              <a:rPr lang="zh-CN" altLang="en-US" sz="2000" b="1" dirty="0">
                <a:solidFill>
                  <a:srgbClr val="FF0000"/>
                </a:solidFill>
              </a:rPr>
              <a:t>自然风险函数（可忽略）</a:t>
            </a:r>
            <a:endParaRPr lang="en-US" altLang="zh-CN" sz="2000" b="1" dirty="0">
              <a:solidFill>
                <a:srgbClr val="FF0000"/>
              </a:solidFill>
            </a:endParaRPr>
          </a:p>
          <a:p>
            <a:pPr fontAlgn="base">
              <a:spcBef>
                <a:spcPct val="0"/>
              </a:spcBef>
              <a:spcAft>
                <a:spcPct val="0"/>
              </a:spcAft>
            </a:pPr>
            <a:r>
              <a:rPr lang="zh-CN" altLang="zh-CN" sz="2000" dirty="0">
                <a:solidFill>
                  <a:srgbClr val="121212"/>
                </a:solidFill>
                <a:latin typeface="+mn-ea"/>
              </a:rPr>
              <a:t>风险函数是损失函数的期望，这是由于我们输入输出的</a:t>
            </a:r>
            <a:r>
              <a:rPr lang="zh-CN" altLang="en-US" sz="2000" dirty="0">
                <a:solidFill>
                  <a:srgbClr val="121212"/>
                </a:solidFill>
                <a:latin typeface="+mn-ea"/>
              </a:rPr>
              <a:t>（</a:t>
            </a:r>
            <a:r>
              <a:rPr lang="en-US" altLang="zh-CN" sz="2000" dirty="0">
                <a:solidFill>
                  <a:srgbClr val="121212"/>
                </a:solidFill>
                <a:latin typeface="+mn-ea"/>
              </a:rPr>
              <a:t>X</a:t>
            </a:r>
            <a:r>
              <a:rPr lang="zh-CN" altLang="en-US" sz="2000" dirty="0">
                <a:solidFill>
                  <a:srgbClr val="121212"/>
                </a:solidFill>
                <a:latin typeface="+mn-ea"/>
              </a:rPr>
              <a:t>，</a:t>
            </a:r>
            <a:r>
              <a:rPr lang="en-US" altLang="zh-CN" sz="2000" dirty="0">
                <a:solidFill>
                  <a:srgbClr val="121212"/>
                </a:solidFill>
                <a:latin typeface="+mn-ea"/>
              </a:rPr>
              <a:t>Y</a:t>
            </a:r>
            <a:r>
              <a:rPr lang="zh-CN" altLang="en-US" sz="2000" dirty="0">
                <a:solidFill>
                  <a:srgbClr val="121212"/>
                </a:solidFill>
                <a:latin typeface="+mn-ea"/>
              </a:rPr>
              <a:t>）</a:t>
            </a:r>
            <a:r>
              <a:rPr lang="zh-CN" altLang="zh-CN" sz="2000" dirty="0">
                <a:solidFill>
                  <a:srgbClr val="121212"/>
                </a:solidFill>
                <a:latin typeface="+mn-ea"/>
              </a:rPr>
              <a:t>遵循一个联合分布，但是这个联合分布是未知的，所以无法计算。 </a:t>
            </a:r>
            <a:endParaRPr lang="en-US" altLang="zh-CN" sz="2000" dirty="0">
              <a:solidFill>
                <a:srgbClr val="121212"/>
              </a:solidFill>
              <a:latin typeface="+mn-ea"/>
            </a:endParaRPr>
          </a:p>
          <a:p>
            <a:pPr marL="457200" indent="-457200">
              <a:buFont typeface="Wingdings" panose="05000000000000000000" pitchFamily="2" charset="2"/>
              <a:buChar char="n"/>
            </a:pPr>
            <a:r>
              <a:rPr lang="zh-CN" altLang="en-US" sz="2000" b="1" dirty="0">
                <a:solidFill>
                  <a:srgbClr val="FF0000"/>
                </a:solidFill>
              </a:rPr>
              <a:t>经验风险</a:t>
            </a:r>
            <a:endParaRPr lang="en-US" altLang="zh-CN" sz="2000" b="1" dirty="0">
              <a:solidFill>
                <a:srgbClr val="FF0000"/>
              </a:solidFill>
            </a:endParaRPr>
          </a:p>
          <a:p>
            <a:pPr fontAlgn="base">
              <a:spcBef>
                <a:spcPct val="0"/>
              </a:spcBef>
              <a:spcAft>
                <a:spcPct val="0"/>
              </a:spcAft>
            </a:pPr>
            <a:r>
              <a:rPr lang="zh-CN" altLang="en-US" sz="2000" dirty="0">
                <a:solidFill>
                  <a:srgbClr val="121212"/>
                </a:solidFill>
                <a:latin typeface="+mn-ea"/>
              </a:rPr>
              <a:t>使用现有的历史数据，也就是训练数据计算训练数据的平均损失</a:t>
            </a:r>
            <a:r>
              <a:rPr lang="en-US" altLang="zh-CN" sz="2000" dirty="0">
                <a:solidFill>
                  <a:srgbClr val="121212"/>
                </a:solidFill>
                <a:latin typeface="+mn-ea"/>
              </a:rPr>
              <a:t>(average function) </a:t>
            </a:r>
            <a:r>
              <a:rPr lang="zh-CN" altLang="en-US" sz="2000" dirty="0">
                <a:solidFill>
                  <a:srgbClr val="121212"/>
                </a:solidFill>
                <a:latin typeface="+mn-ea"/>
              </a:rPr>
              <a:t>，该损失就是经验风险（</a:t>
            </a:r>
            <a:r>
              <a:rPr lang="en-US" altLang="zh-CN" sz="2000" dirty="0">
                <a:solidFill>
                  <a:srgbClr val="121212"/>
                </a:solidFill>
                <a:latin typeface="+mn-ea"/>
              </a:rPr>
              <a:t>empirical risk</a:t>
            </a:r>
            <a:r>
              <a:rPr lang="zh-CN" altLang="en-US" sz="2000" dirty="0">
                <a:solidFill>
                  <a:srgbClr val="121212"/>
                </a:solidFill>
                <a:latin typeface="+mn-ea"/>
              </a:rPr>
              <a:t>），即</a:t>
            </a:r>
            <a:endParaRPr lang="en-US" altLang="zh-CN" sz="2000" dirty="0">
              <a:solidFill>
                <a:srgbClr val="121212"/>
              </a:solidFill>
              <a:latin typeface="+mn-ea"/>
            </a:endParaRPr>
          </a:p>
          <a:p>
            <a:endParaRPr lang="en-US" altLang="zh-CN" sz="2000" b="1" dirty="0">
              <a:solidFill>
                <a:srgbClr val="FF0000"/>
              </a:solidFill>
            </a:endParaRPr>
          </a:p>
          <a:p>
            <a:endParaRPr lang="en-US" altLang="zh-CN" sz="2000" b="1" dirty="0">
              <a:solidFill>
                <a:srgbClr val="FF0000"/>
              </a:solidFill>
            </a:endParaRPr>
          </a:p>
          <a:p>
            <a:pPr fontAlgn="base">
              <a:spcBef>
                <a:spcPct val="0"/>
              </a:spcBef>
              <a:spcAft>
                <a:spcPct val="0"/>
              </a:spcAft>
            </a:pPr>
            <a:r>
              <a:rPr lang="zh-CN" altLang="en-US" sz="2000" dirty="0">
                <a:solidFill>
                  <a:srgbClr val="121212"/>
                </a:solidFill>
                <a:latin typeface="+mn-ea"/>
              </a:rPr>
              <a:t>我们的目标就是最小化平均损失，该过程称为经验风险最小化。</a:t>
            </a:r>
            <a:endParaRPr lang="en-US" altLang="zh-CN" sz="2000" dirty="0">
              <a:solidFill>
                <a:srgbClr val="121212"/>
              </a:solidFill>
              <a:latin typeface="+mn-ea"/>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570D29F0-5787-44A1-BDEB-E42D25E5FEB3}"/>
              </a:ext>
            </a:extLst>
          </p:cNvPr>
          <p:cNvPicPr>
            <a:picLocks noChangeAspect="1"/>
          </p:cNvPicPr>
          <p:nvPr/>
        </p:nvPicPr>
        <p:blipFill>
          <a:blip r:embed="rId3"/>
          <a:stretch>
            <a:fillRect/>
          </a:stretch>
        </p:blipFill>
        <p:spPr>
          <a:xfrm>
            <a:off x="4943872" y="4437112"/>
            <a:ext cx="1619250" cy="657225"/>
          </a:xfrm>
          <a:prstGeom prst="rect">
            <a:avLst/>
          </a:prstGeom>
        </p:spPr>
      </p:pic>
    </p:spTree>
    <p:extLst>
      <p:ext uri="{BB962C8B-B14F-4D97-AF65-F5344CB8AC3E}">
        <p14:creationId xmlns:p14="http://schemas.microsoft.com/office/powerpoint/2010/main" val="37623573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132343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preview">
            <a:extLst>
              <a:ext uri="{FF2B5EF4-FFF2-40B4-BE49-F238E27FC236}">
                <a16:creationId xmlns:a16="http://schemas.microsoft.com/office/drawing/2014/main" id="{EF1F05B7-8AC0-4550-9564-2EE94F7D7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2518876"/>
            <a:ext cx="7968208" cy="2356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1D7C775E-8C5E-484D-BD4D-4D3ABC168327}"/>
              </a:ext>
            </a:extLst>
          </p:cNvPr>
          <p:cNvSpPr>
            <a:spLocks noChangeArrowheads="1"/>
          </p:cNvSpPr>
          <p:nvPr/>
        </p:nvSpPr>
        <p:spPr bwMode="auto">
          <a:xfrm>
            <a:off x="381319" y="4693067"/>
            <a:ext cx="114293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zh-CN" sz="2000" dirty="0">
                <a:solidFill>
                  <a:srgbClr val="121212"/>
                </a:solidFill>
                <a:latin typeface="+mn-ea"/>
              </a:rPr>
              <a:t>如果</a:t>
            </a:r>
            <a:r>
              <a:rPr lang="zh-CN" altLang="en-US" sz="2000" dirty="0">
                <a:solidFill>
                  <a:srgbClr val="121212"/>
                </a:solidFill>
                <a:latin typeface="+mn-ea"/>
              </a:rPr>
              <a:t>我们只考虑经验风险</a:t>
            </a:r>
            <a:r>
              <a:rPr lang="zh-CN" altLang="zh-CN" sz="2000" dirty="0">
                <a:solidFill>
                  <a:srgbClr val="121212"/>
                </a:solidFill>
                <a:latin typeface="+mn-ea"/>
              </a:rPr>
              <a:t>，那肯定是最右面的的经验风险函数最小了，因为它对历史的数据拟合的最好。但是我们从图上来看</a:t>
            </a:r>
            <a:r>
              <a:rPr lang="zh-CN" altLang="en-US" sz="2000" dirty="0">
                <a:solidFill>
                  <a:srgbClr val="121212"/>
                </a:solidFill>
                <a:latin typeface="+mn-ea"/>
              </a:rPr>
              <a:t>右边第三个</a:t>
            </a:r>
            <a:r>
              <a:rPr lang="zh-CN" altLang="zh-CN" sz="2000" dirty="0">
                <a:solidFill>
                  <a:srgbClr val="121212"/>
                </a:solidFill>
                <a:latin typeface="+mn-ea"/>
              </a:rPr>
              <a:t>肯定不是最好的，因为它过度学习历史数据，导致它在真正预测时效果会很不好，这种情况称为过拟合(over-fitting)。</a:t>
            </a:r>
            <a:endParaRPr lang="en-US" altLang="zh-CN" sz="2000" dirty="0">
              <a:solidFill>
                <a:srgbClr val="121212"/>
              </a:solidFill>
              <a:latin typeface="+mn-ea"/>
            </a:endParaRPr>
          </a:p>
          <a:p>
            <a:pPr marR="0" lvl="0" indent="0" fontAlgn="base">
              <a:lnSpc>
                <a:spcPct val="100000"/>
              </a:lnSpc>
              <a:spcBef>
                <a:spcPct val="0"/>
              </a:spcBef>
              <a:spcAft>
                <a:spcPct val="0"/>
              </a:spcAft>
              <a:buClrTx/>
              <a:buSzTx/>
              <a:buFontTx/>
              <a:buNone/>
              <a:tabLst/>
            </a:pPr>
            <a:endParaRPr lang="en-US" altLang="zh-CN" sz="2000" dirty="0">
              <a:solidFill>
                <a:srgbClr val="121212"/>
              </a:solidFill>
              <a:latin typeface="+mn-ea"/>
            </a:endParaRPr>
          </a:p>
          <a:p>
            <a:pPr marR="0" lvl="0" indent="0" fontAlgn="base">
              <a:lnSpc>
                <a:spcPct val="100000"/>
              </a:lnSpc>
              <a:spcBef>
                <a:spcPct val="0"/>
              </a:spcBef>
              <a:spcAft>
                <a:spcPct val="0"/>
              </a:spcAft>
              <a:buClrTx/>
              <a:buSzTx/>
              <a:buFontTx/>
              <a:buNone/>
              <a:tabLst/>
            </a:pPr>
            <a:r>
              <a:rPr lang="zh-CN" altLang="en-US" sz="2000" dirty="0">
                <a:solidFill>
                  <a:srgbClr val="121212"/>
                </a:solidFill>
                <a:latin typeface="+mn-ea"/>
              </a:rPr>
              <a:t>为什么会造成这种结果？大白话说就是它的函数太复杂了，都有四次方了，这就引出了下面的概念，我们不仅要让经验风险最小化，还要让结构风险最小化。</a:t>
            </a:r>
            <a:endParaRPr lang="zh-CN" altLang="zh-CN" sz="2000" dirty="0">
              <a:solidFill>
                <a:srgbClr val="121212"/>
              </a:solidFill>
              <a:latin typeface="+mn-ea"/>
            </a:endParaRPr>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571847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347787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a:p>
            <a:endParaRPr lang="en-US" altLang="zh-CN" sz="2000" b="1" dirty="0">
              <a:solidFill>
                <a:srgbClr val="FF0000"/>
              </a:solidFill>
            </a:endParaRPr>
          </a:p>
          <a:p>
            <a:pPr marL="342900" indent="-342900">
              <a:buFont typeface="Wingdings" panose="05000000000000000000" pitchFamily="2" charset="2"/>
              <a:buChar char="n"/>
            </a:pPr>
            <a:r>
              <a:rPr lang="zh-CN" altLang="en-US" sz="2000" b="1" dirty="0">
                <a:solidFill>
                  <a:srgbClr val="FF0000"/>
                </a:solidFill>
              </a:rPr>
              <a:t>结构风险</a:t>
            </a:r>
            <a:endParaRPr lang="en-US" altLang="zh-CN" sz="2000" b="1" dirty="0">
              <a:solidFill>
                <a:srgbClr val="FF0000"/>
              </a:solidFill>
            </a:endParaRPr>
          </a:p>
          <a:p>
            <a:endParaRPr lang="en-US" altLang="zh-CN" sz="2000" b="1" dirty="0">
              <a:solidFill>
                <a:srgbClr val="FF0000"/>
              </a:solidFill>
            </a:endParaRPr>
          </a:p>
          <a:p>
            <a:r>
              <a:rPr lang="zh-CN" altLang="en-US" sz="2000" dirty="0">
                <a:solidFill>
                  <a:srgbClr val="121212"/>
                </a:solidFill>
                <a:latin typeface="+mn-ea"/>
              </a:rPr>
              <a:t>我们需要定义一个函数</a:t>
            </a:r>
            <a:r>
              <a:rPr lang="en-US" altLang="zh-CN" sz="2000" dirty="0">
                <a:solidFill>
                  <a:srgbClr val="121212"/>
                </a:solidFill>
                <a:latin typeface="+mn-ea"/>
              </a:rPr>
              <a:t>[J(f)]</a:t>
            </a:r>
            <a:r>
              <a:rPr lang="zh-CN" altLang="en-US" sz="2000" dirty="0">
                <a:solidFill>
                  <a:srgbClr val="121212"/>
                </a:solidFill>
                <a:latin typeface="+mn-ea"/>
              </a:rPr>
              <a:t>专门用来</a:t>
            </a:r>
            <a:r>
              <a:rPr lang="zh-CN" altLang="en-US" sz="2000" dirty="0">
                <a:solidFill>
                  <a:srgbClr val="FF0000"/>
                </a:solidFill>
                <a:latin typeface="+mn-ea"/>
              </a:rPr>
              <a:t>度量模型的复杂度</a:t>
            </a:r>
            <a:r>
              <a:rPr lang="zh-CN" altLang="en-US" sz="2000" dirty="0">
                <a:solidFill>
                  <a:srgbClr val="121212"/>
                </a:solidFill>
                <a:latin typeface="+mn-ea"/>
              </a:rPr>
              <a:t>，该函数度量的过程称为正则化。</a:t>
            </a:r>
            <a:endParaRPr lang="en-US" altLang="zh-CN" sz="2000" dirty="0">
              <a:solidFill>
                <a:srgbClr val="121212"/>
              </a:solidFill>
              <a:latin typeface="+mn-ea"/>
            </a:endParaRPr>
          </a:p>
          <a:p>
            <a:r>
              <a:rPr lang="zh-CN" altLang="en-US" sz="2000" dirty="0">
                <a:solidFill>
                  <a:srgbClr val="121212"/>
                </a:solidFill>
                <a:latin typeface="+mn-ea"/>
              </a:rPr>
              <a:t>常用的正则化有</a:t>
            </a:r>
            <a:r>
              <a:rPr lang="en-US" altLang="zh-CN" sz="2000" dirty="0">
                <a:solidFill>
                  <a:srgbClr val="121212"/>
                </a:solidFill>
                <a:latin typeface="+mn-ea"/>
              </a:rPr>
              <a:t>L1,L2</a:t>
            </a:r>
            <a:r>
              <a:rPr lang="zh-CN" altLang="en-US" sz="2000" dirty="0">
                <a:solidFill>
                  <a:srgbClr val="121212"/>
                </a:solidFill>
                <a:latin typeface="+mn-ea"/>
              </a:rPr>
              <a:t>范数。</a:t>
            </a:r>
            <a:endParaRPr lang="en-US" altLang="zh-CN" sz="2000" dirty="0">
              <a:solidFill>
                <a:srgbClr val="121212"/>
              </a:solidFill>
              <a:latin typeface="+mn-ea"/>
            </a:endParaRPr>
          </a:p>
          <a:p>
            <a:endParaRPr lang="en-US" altLang="zh-CN" sz="2000" dirty="0">
              <a:solidFill>
                <a:srgbClr val="121212"/>
              </a:solidFill>
              <a:latin typeface="+mn-ea"/>
            </a:endParaRPr>
          </a:p>
          <a:p>
            <a:r>
              <a:rPr lang="zh-CN" altLang="en-US" sz="2000" dirty="0">
                <a:solidFill>
                  <a:srgbClr val="121212"/>
                </a:solidFill>
                <a:latin typeface="+mn-ea"/>
              </a:rPr>
              <a:t>现在我们可以优化经验风险和结构风险，该优化函数就是目标函数，定义如下：</a:t>
            </a:r>
            <a:endParaRPr lang="en-US" altLang="zh-CN" sz="2000" dirty="0">
              <a:solidFill>
                <a:srgbClr val="121212"/>
              </a:solidFill>
              <a:latin typeface="+mn-ea"/>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FBF282F3-269C-4855-9261-CCE71BDAE59A}"/>
              </a:ext>
            </a:extLst>
          </p:cNvPr>
          <p:cNvPicPr>
            <a:picLocks noChangeAspect="1"/>
          </p:cNvPicPr>
          <p:nvPr/>
        </p:nvPicPr>
        <p:blipFill>
          <a:blip r:embed="rId3"/>
          <a:stretch>
            <a:fillRect/>
          </a:stretch>
        </p:blipFill>
        <p:spPr>
          <a:xfrm>
            <a:off x="3215680" y="4864954"/>
            <a:ext cx="5496120" cy="1184349"/>
          </a:xfrm>
          <a:prstGeom prst="rect">
            <a:avLst/>
          </a:prstGeom>
        </p:spPr>
      </p:pic>
    </p:spTree>
    <p:extLst>
      <p:ext uri="{BB962C8B-B14F-4D97-AF65-F5344CB8AC3E}">
        <p14:creationId xmlns:p14="http://schemas.microsoft.com/office/powerpoint/2010/main" val="414991734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4120</TotalTime>
  <Words>3698</Words>
  <Application>Microsoft Office PowerPoint</Application>
  <PresentationFormat>宽屏</PresentationFormat>
  <Paragraphs>256</Paragraphs>
  <Slides>31</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Wingdings</vt:lpstr>
      <vt:lpstr>Agency FB</vt:lpstr>
      <vt:lpstr>Cambria Math</vt:lpstr>
      <vt:lpstr>Arial</vt:lpstr>
      <vt:lpstr>迷你简幼线</vt:lpstr>
      <vt:lpstr>宋体</vt:lpstr>
      <vt:lpstr>Calibri</vt:lpstr>
      <vt:lpstr>BankGothic Lt BT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902</cp:revision>
  <dcterms:created xsi:type="dcterms:W3CDTF">2017-04-25T09:03:07Z</dcterms:created>
  <dcterms:modified xsi:type="dcterms:W3CDTF">2020-10-29T11:18:21Z</dcterms:modified>
</cp:coreProperties>
</file>