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0"/>
  </p:notesMasterIdLst>
  <p:sldIdLst>
    <p:sldId id="281" r:id="rId2"/>
    <p:sldId id="266" r:id="rId3"/>
    <p:sldId id="276" r:id="rId4"/>
    <p:sldId id="304" r:id="rId5"/>
    <p:sldId id="285" r:id="rId6"/>
    <p:sldId id="328" r:id="rId7"/>
    <p:sldId id="321" r:id="rId8"/>
    <p:sldId id="300" r:id="rId9"/>
    <p:sldId id="329" r:id="rId10"/>
    <p:sldId id="330" r:id="rId11"/>
    <p:sldId id="331" r:id="rId12"/>
    <p:sldId id="322" r:id="rId13"/>
    <p:sldId id="334" r:id="rId14"/>
    <p:sldId id="336" r:id="rId15"/>
    <p:sldId id="337" r:id="rId16"/>
    <p:sldId id="338" r:id="rId17"/>
    <p:sldId id="323" r:id="rId18"/>
    <p:sldId id="335" r:id="rId19"/>
    <p:sldId id="302" r:id="rId20"/>
    <p:sldId id="332" r:id="rId21"/>
    <p:sldId id="333" r:id="rId22"/>
    <p:sldId id="339" r:id="rId23"/>
    <p:sldId id="340" r:id="rId24"/>
    <p:sldId id="341" r:id="rId25"/>
    <p:sldId id="342" r:id="rId26"/>
    <p:sldId id="343" r:id="rId27"/>
    <p:sldId id="344" r:id="rId28"/>
    <p:sldId id="274" r:id="rId29"/>
  </p:sldIdLst>
  <p:sldSz cx="12192000" cy="6858000"/>
  <p:notesSz cx="6858000" cy="9144000"/>
  <p:embeddedFontLst>
    <p:embeddedFont>
      <p:font typeface="华文宋体" panose="02010600040101010101" pitchFamily="2" charset="-122"/>
      <p:regular r:id="rId31"/>
    </p:embeddedFont>
    <p:embeddedFont>
      <p:font typeface="迷你简幼线" panose="02010600030101010101" charset="-122"/>
      <p:regular r:id="rId32"/>
    </p:embeddedFont>
    <p:embeddedFont>
      <p:font typeface="微软雅黑" panose="020B0503020204020204" pitchFamily="34" charset="-122"/>
      <p:regular r:id="rId33"/>
      <p:bold r:id="rId34"/>
    </p:embeddedFont>
    <p:embeddedFont>
      <p:font typeface="Agency FB" panose="020B0503020202020204" pitchFamily="34" charset="0"/>
      <p:regular r:id="rId35"/>
      <p:bold r:id="rId36"/>
    </p:embeddedFont>
    <p:embeddedFont>
      <p:font typeface="BankGothic Lt BT" panose="020B0607020203060204"/>
      <p:regular r:id="rId37"/>
    </p:embeddedFont>
    <p:embeddedFont>
      <p:font typeface="Calibri" panose="020F0502020204030204" pitchFamily="34" charset="0"/>
      <p:regular r:id="rId38"/>
      <p:bold r:id="rId39"/>
      <p:italic r:id="rId40"/>
      <p:boldItalic r:id="rId41"/>
    </p:embeddedFont>
  </p:embeddedFontLst>
  <p:custDataLst>
    <p:tags r:id="rId4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536" autoAdjust="0"/>
  </p:normalViewPr>
  <p:slideViewPr>
    <p:cSldViewPr>
      <p:cViewPr varScale="1">
        <p:scale>
          <a:sx n="71" d="100"/>
          <a:sy n="71" d="100"/>
        </p:scale>
        <p:origin x="72" y="32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42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font" Target="fonts/font8.fntdata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font" Target="fonts/font10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5ED1EF-CE0C-4F5B-8D56-F992AB1193E6}" type="datetimeFigureOut">
              <a:rPr lang="zh-CN" altLang="en-US" smtClean="0"/>
              <a:t>2020/9/29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87B793-DD03-4969-BEA8-2917420798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61088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87B793-DD03-4969-BEA8-29174207985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67964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87B793-DD03-4969-BEA8-29174207985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55913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87B793-DD03-4969-BEA8-29174207985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76590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87B793-DD03-4969-BEA8-29174207985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130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87B793-DD03-4969-BEA8-29174207985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31754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87B793-DD03-4969-BEA8-291742079853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51073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87B793-DD03-4969-BEA8-291742079853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02211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87B793-DD03-4969-BEA8-291742079853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74833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87B793-DD03-4969-BEA8-291742079853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96174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87B793-DD03-4969-BEA8-291742079853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73443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87B793-DD03-4969-BEA8-291742079853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1653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87B793-DD03-4969-BEA8-29174207985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648543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87B793-DD03-4969-BEA8-291742079853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074486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87B793-DD03-4969-BEA8-291742079853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689430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87B793-DD03-4969-BEA8-291742079853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800466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87B793-DD03-4969-BEA8-291742079853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993463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87B793-DD03-4969-BEA8-291742079853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492302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87B793-DD03-4969-BEA8-291742079853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278201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87B793-DD03-4969-BEA8-291742079853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1219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87B793-DD03-4969-BEA8-291742079853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9524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87B793-DD03-4969-BEA8-291742079853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93915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87B793-DD03-4969-BEA8-29174207985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69926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87B793-DD03-4969-BEA8-29174207985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60453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87B793-DD03-4969-BEA8-29174207985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72964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87B793-DD03-4969-BEA8-29174207985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34013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87B793-DD03-4969-BEA8-29174207985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18629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87B793-DD03-4969-BEA8-29174207985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06539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87B793-DD03-4969-BEA8-29174207985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57279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704" t="20976" r="1704" b="20291"/>
          <a:stretch/>
        </p:blipFill>
        <p:spPr>
          <a:xfrm>
            <a:off x="-24681" y="-99391"/>
            <a:ext cx="12241361" cy="705678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3142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2020/9/29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s://developer.mozilla.org/zh-CN/docs/XHTML" TargetMode="External"/><Relationship Id="rId3" Type="http://schemas.openxmlformats.org/officeDocument/2006/relationships/hyperlink" Target="https://developer.mozilla.org/zh-CN/docs/DOM/stylesheet" TargetMode="External"/><Relationship Id="rId7" Type="http://schemas.openxmlformats.org/officeDocument/2006/relationships/hyperlink" Target="https://developer.mozilla.org/zh-CN/docs/Web/MathML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developer.mozilla.org/zh-CN/docs/SVG" TargetMode="External"/><Relationship Id="rId11" Type="http://schemas.openxmlformats.org/officeDocument/2006/relationships/image" Target="../media/image15.png"/><Relationship Id="rId5" Type="http://schemas.openxmlformats.org/officeDocument/2006/relationships/hyperlink" Target="https://developer.mozilla.org/zh-CN/docs/XML_%E4%BB%8B%E7%BB%8D" TargetMode="External"/><Relationship Id="rId10" Type="http://schemas.openxmlformats.org/officeDocument/2006/relationships/hyperlink" Target="https://developer.mozilla.org/zh-CN/docs/CSS/CSS3" TargetMode="External"/><Relationship Id="rId4" Type="http://schemas.openxmlformats.org/officeDocument/2006/relationships/hyperlink" Target="https://developer.mozilla.org/zh-CN/docs/HTML" TargetMode="External"/><Relationship Id="rId9" Type="http://schemas.openxmlformats.org/officeDocument/2006/relationships/hyperlink" Target="http://w3.org/Style/CSS/#specs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328108" y="2202260"/>
            <a:ext cx="59766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latin typeface="迷你简幼线" panose="03000509000000000000" pitchFamily="65" charset="-122"/>
                <a:ea typeface="迷你简幼线" panose="03000509000000000000" pitchFamily="65" charset="-122"/>
              </a:rPr>
              <a:t>大数据分析与建模</a:t>
            </a:r>
          </a:p>
        </p:txBody>
      </p:sp>
      <p:sp>
        <p:nvSpPr>
          <p:cNvPr id="4" name="矩形 3"/>
          <p:cNvSpPr/>
          <p:nvPr/>
        </p:nvSpPr>
        <p:spPr>
          <a:xfrm>
            <a:off x="6081631" y="3034494"/>
            <a:ext cx="456727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latin typeface="Agency FB" panose="020B0503020202020204" pitchFamily="34" charset="0"/>
              </a:rPr>
              <a:t>Big Data Analysis &amp; Constituting Model </a:t>
            </a:r>
            <a:endParaRPr lang="zh-CN" altLang="en-US" sz="2800" dirty="0">
              <a:latin typeface="Agency FB" panose="020B050302020202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177255" y="4161447"/>
            <a:ext cx="45105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BankGothic Lt BT" panose="020B0607020203060204" pitchFamily="34" charset="0"/>
              </a:rPr>
              <a:t>Prof. </a:t>
            </a:r>
            <a:r>
              <a:rPr lang="zh-CN" altLang="en-US" sz="1400" dirty="0">
                <a:latin typeface="BankGothic Lt BT" panose="020B0607020203060204" pitchFamily="34" charset="0"/>
              </a:rPr>
              <a:t>：</a:t>
            </a:r>
            <a:r>
              <a:rPr lang="en-US" altLang="zh-CN" sz="1400" dirty="0">
                <a:latin typeface="BankGothic Lt BT" panose="020B0607020203060204" pitchFamily="34" charset="0"/>
              </a:rPr>
              <a:t>leon              time  :  2020.09</a:t>
            </a:r>
          </a:p>
        </p:txBody>
      </p:sp>
      <p:cxnSp>
        <p:nvCxnSpPr>
          <p:cNvPr id="6" name="直接连接符 5"/>
          <p:cNvCxnSpPr/>
          <p:nvPr/>
        </p:nvCxnSpPr>
        <p:spPr>
          <a:xfrm>
            <a:off x="6177255" y="3000147"/>
            <a:ext cx="322186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5025" t="3765" b="3990"/>
          <a:stretch/>
        </p:blipFill>
        <p:spPr>
          <a:xfrm>
            <a:off x="-24680" y="-99391"/>
            <a:ext cx="5448992" cy="7056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335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35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850"/>
                            </p:stCondLst>
                            <p:childTnLst>
                              <p:par>
                                <p:cTn id="1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350"/>
                            </p:stCondLst>
                            <p:childTnLst>
                              <p:par>
                                <p:cTn id="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 flipV="1">
            <a:off x="3472892" y="836712"/>
            <a:ext cx="144016" cy="144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>
            <a:endCxn id="4" idx="2"/>
          </p:cNvCxnSpPr>
          <p:nvPr/>
        </p:nvCxnSpPr>
        <p:spPr>
          <a:xfrm flipV="1">
            <a:off x="-30820" y="908720"/>
            <a:ext cx="3503712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283263" y="447055"/>
            <a:ext cx="31625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Agency FB" panose="020B0503020202020204" pitchFamily="34" charset="0"/>
              </a:rPr>
              <a:t>网络爬虫</a:t>
            </a:r>
            <a:endParaRPr lang="en-US" altLang="zh-CN" sz="2400" dirty="0">
              <a:latin typeface="Agency FB" panose="020B0503020202020204" pitchFamily="34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5369E93-DC75-4C56-A49A-FDCDAC220E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9847" y="30796"/>
            <a:ext cx="6152606" cy="68580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6628C7B6-C5E7-426F-8473-9C7A0F0F88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73" y="1092399"/>
            <a:ext cx="5082642" cy="5741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898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5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8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 flipV="1">
            <a:off x="3472892" y="836712"/>
            <a:ext cx="144016" cy="144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>
            <a:endCxn id="4" idx="2"/>
          </p:cNvCxnSpPr>
          <p:nvPr/>
        </p:nvCxnSpPr>
        <p:spPr>
          <a:xfrm flipV="1">
            <a:off x="-30820" y="908720"/>
            <a:ext cx="3503712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283263" y="447055"/>
            <a:ext cx="31625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Agency FB" panose="020B0503020202020204" pitchFamily="34" charset="0"/>
              </a:rPr>
              <a:t>网络爬虫</a:t>
            </a:r>
            <a:endParaRPr lang="en-US" altLang="zh-CN" sz="2400" dirty="0">
              <a:latin typeface="Agency FB" panose="020B050302020202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90CA743-6976-40BF-BAB2-9CF152D2B4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3792" y="808529"/>
            <a:ext cx="7128792" cy="533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453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5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8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2604" y="116631"/>
            <a:ext cx="6624736" cy="6614789"/>
          </a:xfrm>
          <a:prstGeom prst="rect">
            <a:avLst/>
          </a:prstGeom>
        </p:spPr>
      </p:pic>
      <p:sp>
        <p:nvSpPr>
          <p:cNvPr id="3" name="椭圆 2"/>
          <p:cNvSpPr/>
          <p:nvPr/>
        </p:nvSpPr>
        <p:spPr>
          <a:xfrm>
            <a:off x="2902604" y="89887"/>
            <a:ext cx="6619762" cy="6619762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6202121" y="40199"/>
            <a:ext cx="72008" cy="7200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/>
          <p:cNvCxnSpPr/>
          <p:nvPr/>
        </p:nvCxnSpPr>
        <p:spPr>
          <a:xfrm>
            <a:off x="5375920" y="2852936"/>
            <a:ext cx="18002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6239365" y="183666"/>
            <a:ext cx="0" cy="50405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5375920" y="1525073"/>
            <a:ext cx="1800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0" dirty="0">
                <a:solidFill>
                  <a:schemeClr val="bg1"/>
                </a:solidFill>
                <a:latin typeface="Agency FB" panose="020B0503020202020204" pitchFamily="34" charset="0"/>
              </a:rPr>
              <a:t>03</a:t>
            </a:r>
            <a:endParaRPr lang="zh-CN" altLang="en-US" sz="80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4439816" y="3024247"/>
            <a:ext cx="3672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Agency FB" panose="020B0503020202020204" pitchFamily="34" charset="0"/>
              </a:rPr>
              <a:t>HTTP</a:t>
            </a:r>
            <a:r>
              <a:rPr lang="zh-CN" altLang="en-US" sz="2800" dirty="0">
                <a:solidFill>
                  <a:schemeClr val="bg1"/>
                </a:solidFill>
                <a:latin typeface="Agency FB" panose="020B0503020202020204" pitchFamily="34" charset="0"/>
              </a:rPr>
              <a:t>协议</a:t>
            </a:r>
          </a:p>
        </p:txBody>
      </p:sp>
    </p:spTree>
    <p:extLst>
      <p:ext uri="{BB962C8B-B14F-4D97-AF65-F5344CB8AC3E}">
        <p14:creationId xmlns:p14="http://schemas.microsoft.com/office/powerpoint/2010/main" val="3728784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path" presetSubtype="0" accel="50000" decel="50000" fill="hold" grpId="0" nodeType="withEffect">
                                  <p:stCondLst>
                                    <p:cond delay="50"/>
                                  </p:stCondLst>
                                  <p:childTnLst>
                                    <p:animMotion origin="layout" path="M 1.45833E-6 -1.11111E-6 C 0.15 -1.11111E-6 0.27174 0.21574 0.27174 0.48264 C 0.27174 0.74884 0.15 0.96528 1.45833E-6 0.96528 C -0.15 0.96528 -0.27123 0.74884 -0.27123 0.48264 C -0.27123 0.21574 -0.15 -1.11111E-6 1.45833E-6 -1.11111E-6 Z " pathEditMode="relative" rAng="0" ptsTypes="AAAAA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48264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21" presetClass="exit" presetSubtype="1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650"/>
                            </p:stCondLst>
                            <p:childTnLst>
                              <p:par>
                                <p:cTn id="24" presetID="42" presetClass="path" presetSubtype="0" ac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4.07407E-6 L 1.25E-6 0.28958 " pathEditMode="relative" rAng="0" ptsTypes="AA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4468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22" presetClass="exit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400"/>
                            </p:stCondLst>
                            <p:childTnLst>
                              <p:par>
                                <p:cTn id="30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3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750"/>
                            </p:stCondLst>
                            <p:childTnLst>
                              <p:par>
                                <p:cTn id="3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300"/>
                            </p:stCondLst>
                            <p:childTnLst>
                              <p:par>
                                <p:cTn id="39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4" grpId="0" animBg="1"/>
      <p:bldP spid="4" grpId="1" animBg="1"/>
      <p:bldP spid="15" grpId="0"/>
      <p:bldP spid="1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 flipV="1">
            <a:off x="3472892" y="836712"/>
            <a:ext cx="144016" cy="144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/>
          <p:cNvCxnSpPr>
            <a:endCxn id="3" idx="2"/>
          </p:cNvCxnSpPr>
          <p:nvPr/>
        </p:nvCxnSpPr>
        <p:spPr>
          <a:xfrm flipV="1">
            <a:off x="-30820" y="908720"/>
            <a:ext cx="3503712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283263" y="447055"/>
            <a:ext cx="31625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Agency FB" panose="020B0503020202020204" pitchFamily="34" charset="0"/>
              </a:rPr>
              <a:t>HTTP</a:t>
            </a:r>
            <a:r>
              <a:rPr lang="zh-CN" altLang="en-US" sz="2400" dirty="0">
                <a:latin typeface="Agency FB" panose="020B0503020202020204" pitchFamily="34" charset="0"/>
              </a:rPr>
              <a:t>协议</a:t>
            </a:r>
            <a:endParaRPr lang="en-US" altLang="zh-CN" sz="2400" dirty="0">
              <a:latin typeface="Agency FB" panose="020B0503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183E92F-48CB-4784-B1D0-8DAC3C2FBA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392" y="1443840"/>
            <a:ext cx="10657184" cy="3970318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ctr"/>
            <a:r>
              <a:rPr lang="zh-CN" altLang="en-US" sz="2800" dirty="0"/>
              <a:t>超文本传输协议（</a:t>
            </a:r>
            <a:r>
              <a:rPr lang="en-US" altLang="zh-CN" sz="2800" dirty="0"/>
              <a:t>HTTP</a:t>
            </a:r>
            <a:r>
              <a:rPr lang="zh-CN" altLang="en-US" sz="2800" dirty="0"/>
              <a:t>，</a:t>
            </a:r>
            <a:r>
              <a:rPr lang="en-US" altLang="zh-CN" sz="2800" dirty="0" err="1"/>
              <a:t>HyperText</a:t>
            </a:r>
            <a:r>
              <a:rPr lang="en-US" altLang="zh-CN" sz="2800" dirty="0"/>
              <a:t> Transfer Protocol)</a:t>
            </a:r>
            <a:r>
              <a:rPr lang="zh-CN" altLang="en-US" sz="2800" dirty="0"/>
              <a:t>是互联网上应用最为广泛的一种网络传输协议，所有的</a:t>
            </a:r>
            <a:r>
              <a:rPr lang="en-US" altLang="zh-CN" sz="2800" dirty="0"/>
              <a:t>WWW</a:t>
            </a:r>
            <a:r>
              <a:rPr lang="zh-CN" altLang="en-US" sz="2800" dirty="0"/>
              <a:t>文件都必须遵守这个标准。设计</a:t>
            </a:r>
            <a:r>
              <a:rPr lang="en-US" altLang="zh-CN" sz="2800" dirty="0"/>
              <a:t>HTTP</a:t>
            </a:r>
            <a:r>
              <a:rPr lang="zh-CN" altLang="en-US" sz="2800" dirty="0"/>
              <a:t>最初的目的是为了提供一种发布和接收</a:t>
            </a:r>
            <a:r>
              <a:rPr lang="en-US" altLang="zh-CN" sz="2800" dirty="0"/>
              <a:t>HTML</a:t>
            </a:r>
            <a:r>
              <a:rPr lang="zh-CN" altLang="en-US" sz="2800" dirty="0"/>
              <a:t>页面的方法。 </a:t>
            </a:r>
            <a:r>
              <a:rPr lang="en-US" altLang="zh-CN" sz="2800" dirty="0"/>
              <a:t>1960</a:t>
            </a:r>
            <a:r>
              <a:rPr lang="zh-CN" altLang="en-US" sz="2800" dirty="0"/>
              <a:t>年美国人</a:t>
            </a:r>
            <a:r>
              <a:rPr lang="en-US" altLang="zh-CN" sz="2800" dirty="0"/>
              <a:t>Ted Nelson</a:t>
            </a:r>
            <a:r>
              <a:rPr lang="zh-CN" altLang="en-US" sz="2800" dirty="0"/>
              <a:t>构思了一种通过计算机处理文本信息的方法，并称之为超文本（</a:t>
            </a:r>
            <a:r>
              <a:rPr lang="en-US" altLang="zh-CN" sz="2800" dirty="0"/>
              <a:t>hypertext</a:t>
            </a:r>
            <a:r>
              <a:rPr lang="zh-CN" altLang="en-US" sz="2800" dirty="0"/>
              <a:t>），这成为了</a:t>
            </a:r>
            <a:r>
              <a:rPr lang="en-US" altLang="zh-CN" sz="2800" dirty="0"/>
              <a:t>HTTP</a:t>
            </a:r>
            <a:r>
              <a:rPr lang="zh-CN" altLang="en-US" sz="2800" dirty="0"/>
              <a:t>超文本传输协议标准架构的发展根基。</a:t>
            </a:r>
            <a:r>
              <a:rPr lang="en-US" altLang="zh-CN" sz="2800" dirty="0"/>
              <a:t>Ted Nelson</a:t>
            </a:r>
            <a:r>
              <a:rPr lang="zh-CN" altLang="en-US" sz="2800" dirty="0"/>
              <a:t>组织协调万维网协会（</a:t>
            </a:r>
            <a:r>
              <a:rPr lang="en-US" altLang="zh-CN" sz="2800" dirty="0"/>
              <a:t>World Wide Web Consortium</a:t>
            </a:r>
            <a:r>
              <a:rPr lang="zh-CN" altLang="en-US" sz="2800" dirty="0"/>
              <a:t>）和互联网工程工作小组（</a:t>
            </a:r>
            <a:r>
              <a:rPr lang="en-US" altLang="zh-CN" sz="2800" dirty="0"/>
              <a:t>Internet Engineering Task Force </a:t>
            </a:r>
            <a:r>
              <a:rPr lang="zh-CN" altLang="en-US" sz="2800" dirty="0"/>
              <a:t>）共同合作研究，最终发布了一系列的 </a:t>
            </a:r>
            <a:r>
              <a:rPr lang="en-US" altLang="zh-CN" sz="2800" dirty="0"/>
              <a:t>RFC</a:t>
            </a:r>
            <a:r>
              <a:rPr lang="zh-CN" altLang="en-US" sz="2800" dirty="0"/>
              <a:t>，其中著名的</a:t>
            </a:r>
            <a:r>
              <a:rPr lang="en-US" altLang="zh-CN" sz="2800" dirty="0"/>
              <a:t>RFC 2616</a:t>
            </a:r>
            <a:r>
              <a:rPr lang="zh-CN" altLang="en-US" sz="2800" dirty="0"/>
              <a:t>定义了</a:t>
            </a:r>
            <a:r>
              <a:rPr lang="en-US" altLang="zh-CN" sz="2800" dirty="0"/>
              <a:t>HTTP 1.1</a:t>
            </a:r>
            <a:r>
              <a:rPr lang="zh-CN" altLang="en-US" sz="2800" dirty="0"/>
              <a:t>。</a:t>
            </a:r>
            <a:endParaRPr lang="zh-CN" altLang="zh-CN" sz="2800" dirty="0"/>
          </a:p>
        </p:txBody>
      </p:sp>
    </p:spTree>
    <p:extLst>
      <p:ext uri="{BB962C8B-B14F-4D97-AF65-F5344CB8AC3E}">
        <p14:creationId xmlns:p14="http://schemas.microsoft.com/office/powerpoint/2010/main" val="1833169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5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8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 flipV="1">
            <a:off x="3472892" y="836712"/>
            <a:ext cx="144016" cy="144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/>
          <p:cNvCxnSpPr>
            <a:endCxn id="3" idx="2"/>
          </p:cNvCxnSpPr>
          <p:nvPr/>
        </p:nvCxnSpPr>
        <p:spPr>
          <a:xfrm flipV="1">
            <a:off x="-30820" y="908720"/>
            <a:ext cx="3503712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283263" y="447055"/>
            <a:ext cx="31625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Agency FB" panose="020B0503020202020204" pitchFamily="34" charset="0"/>
              </a:rPr>
              <a:t>HTTP</a:t>
            </a:r>
            <a:r>
              <a:rPr lang="zh-CN" altLang="en-US" sz="2400" dirty="0">
                <a:latin typeface="Agency FB" panose="020B0503020202020204" pitchFamily="34" charset="0"/>
              </a:rPr>
              <a:t>协议</a:t>
            </a:r>
            <a:endParaRPr lang="en-US" altLang="zh-CN" sz="2400" dirty="0">
              <a:latin typeface="Agency FB" panose="020B0503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183E92F-48CB-4784-B1D0-8DAC3C2FBA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5315" y="1069299"/>
            <a:ext cx="11501369" cy="1384995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ctr"/>
            <a:r>
              <a:rPr lang="en-US" altLang="zh-CN" sz="2800" dirty="0"/>
              <a:t>HTTP</a:t>
            </a:r>
            <a:r>
              <a:rPr lang="zh-CN" altLang="en-US" sz="2800" dirty="0"/>
              <a:t>报文：</a:t>
            </a:r>
            <a:endParaRPr lang="en-US" altLang="zh-CN" sz="2800" dirty="0"/>
          </a:p>
          <a:p>
            <a:pPr fontAlgn="ctr"/>
            <a:r>
              <a:rPr lang="zh-CN" altLang="en-US" sz="2800" dirty="0"/>
              <a:t>用于 </a:t>
            </a:r>
            <a:r>
              <a:rPr lang="en-US" altLang="zh-CN" sz="2800" dirty="0"/>
              <a:t>HTTP </a:t>
            </a:r>
            <a:r>
              <a:rPr lang="zh-CN" altLang="en-US" sz="2800" dirty="0"/>
              <a:t>协议交互的信息被称为 </a:t>
            </a:r>
            <a:r>
              <a:rPr lang="en-US" altLang="zh-CN" sz="2800" dirty="0"/>
              <a:t>HTTP </a:t>
            </a:r>
            <a:r>
              <a:rPr lang="zh-CN" altLang="en-US" sz="2800" dirty="0"/>
              <a:t>报文。请求端（客户端）的 </a:t>
            </a:r>
            <a:r>
              <a:rPr lang="en-US" altLang="zh-CN" sz="2800" dirty="0"/>
              <a:t>HTTP </a:t>
            </a:r>
            <a:r>
              <a:rPr lang="zh-CN" altLang="en-US" sz="2800" dirty="0"/>
              <a:t>报文叫做请求报文，响应端（服务器端）的叫做响应报文。</a:t>
            </a:r>
            <a:endParaRPr lang="en-US" altLang="zh-CN" sz="2800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E9AC9CAA-21F1-4D48-B51B-5EB17670E4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1584" y="3068960"/>
            <a:ext cx="6830378" cy="2105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502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5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8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 flipV="1">
            <a:off x="3472892" y="836712"/>
            <a:ext cx="144016" cy="144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/>
          <p:cNvCxnSpPr>
            <a:endCxn id="3" idx="2"/>
          </p:cNvCxnSpPr>
          <p:nvPr/>
        </p:nvCxnSpPr>
        <p:spPr>
          <a:xfrm flipV="1">
            <a:off x="-30820" y="908720"/>
            <a:ext cx="3503712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283263" y="447055"/>
            <a:ext cx="31625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Agency FB" panose="020B0503020202020204" pitchFamily="34" charset="0"/>
              </a:rPr>
              <a:t>HTTP</a:t>
            </a:r>
            <a:r>
              <a:rPr lang="zh-CN" altLang="en-US" sz="2400" dirty="0">
                <a:latin typeface="Agency FB" panose="020B0503020202020204" pitchFamily="34" charset="0"/>
              </a:rPr>
              <a:t>协议</a:t>
            </a:r>
            <a:endParaRPr lang="en-US" altLang="zh-CN" sz="2400" dirty="0">
              <a:latin typeface="Agency FB" panose="020B0503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183E92F-48CB-4784-B1D0-8DAC3C2FBA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5315" y="1180783"/>
            <a:ext cx="11501369" cy="523220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ctr"/>
            <a:r>
              <a:rPr lang="en-US" altLang="zh-CN" sz="2800" dirty="0"/>
              <a:t>HTTP</a:t>
            </a:r>
            <a:r>
              <a:rPr lang="zh-CN" altLang="en-US" sz="2800" dirty="0"/>
              <a:t>报文的结构</a:t>
            </a:r>
            <a:endParaRPr lang="en-US" altLang="zh-CN" sz="28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ABF27C8-F184-49DE-9772-1AA8C39BB5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600" y="1976065"/>
            <a:ext cx="6925642" cy="3134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262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5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8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 flipV="1">
            <a:off x="3472892" y="836712"/>
            <a:ext cx="144016" cy="144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/>
          <p:cNvCxnSpPr>
            <a:endCxn id="3" idx="2"/>
          </p:cNvCxnSpPr>
          <p:nvPr/>
        </p:nvCxnSpPr>
        <p:spPr>
          <a:xfrm flipV="1">
            <a:off x="-30820" y="908720"/>
            <a:ext cx="3503712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283263" y="447055"/>
            <a:ext cx="31625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Agency FB" panose="020B0503020202020204" pitchFamily="34" charset="0"/>
              </a:rPr>
              <a:t>HTTP</a:t>
            </a:r>
            <a:r>
              <a:rPr lang="zh-CN" altLang="en-US" sz="2400" dirty="0">
                <a:latin typeface="Agency FB" panose="020B0503020202020204" pitchFamily="34" charset="0"/>
              </a:rPr>
              <a:t>协议</a:t>
            </a:r>
            <a:endParaRPr lang="en-US" altLang="zh-CN" sz="2400" dirty="0">
              <a:latin typeface="Agency FB" panose="020B0503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183E92F-48CB-4784-B1D0-8DAC3C2FBA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905" y="1866304"/>
            <a:ext cx="4811975" cy="4339650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ctr"/>
            <a:r>
              <a:rPr lang="zh-CN" altLang="en-US" sz="2800" dirty="0"/>
              <a:t>请求报文和响应报文的结构</a:t>
            </a:r>
            <a:endParaRPr lang="en-US" altLang="zh-CN" sz="2800" dirty="0"/>
          </a:p>
          <a:p>
            <a:pPr fontAlgn="ctr"/>
            <a:endParaRPr lang="en-US" altLang="zh-CN" sz="2800" dirty="0"/>
          </a:p>
          <a:p>
            <a:pPr fontAlgn="ctr"/>
            <a:r>
              <a:rPr lang="zh-CN" altLang="en-US" sz="2400" dirty="0"/>
              <a:t>报文的首部内容由以下数据组成：</a:t>
            </a:r>
          </a:p>
          <a:p>
            <a:pPr marL="342900" indent="-342900" fontAlgn="ctr">
              <a:buFont typeface="Wingdings" panose="05000000000000000000" pitchFamily="2" charset="2"/>
              <a:buChar char="l"/>
            </a:pPr>
            <a:r>
              <a:rPr lang="zh-CN" altLang="en-US" sz="2400" dirty="0"/>
              <a:t>请求行</a:t>
            </a:r>
            <a:r>
              <a:rPr lang="en-US" altLang="zh-CN" sz="2400" dirty="0"/>
              <a:t>—</a:t>
            </a:r>
            <a:r>
              <a:rPr lang="zh-CN" altLang="en-US" sz="2400" dirty="0"/>
              <a:t>包含用于请求的方法，请求 </a:t>
            </a:r>
            <a:r>
              <a:rPr lang="en-US" altLang="zh-CN" sz="2400" dirty="0"/>
              <a:t>URI </a:t>
            </a:r>
            <a:r>
              <a:rPr lang="zh-CN" altLang="en-US" sz="2400" dirty="0"/>
              <a:t>和 </a:t>
            </a:r>
            <a:r>
              <a:rPr lang="en-US" altLang="zh-CN" sz="2400" dirty="0"/>
              <a:t>HTTP </a:t>
            </a:r>
            <a:r>
              <a:rPr lang="zh-CN" altLang="en-US" sz="2400" dirty="0"/>
              <a:t>版本。</a:t>
            </a:r>
          </a:p>
          <a:p>
            <a:pPr marL="342900" indent="-342900" fontAlgn="ctr">
              <a:buFont typeface="Wingdings" panose="05000000000000000000" pitchFamily="2" charset="2"/>
              <a:buChar char="l"/>
            </a:pPr>
            <a:r>
              <a:rPr lang="zh-CN" altLang="en-US" sz="2400" dirty="0"/>
              <a:t>状态行</a:t>
            </a:r>
            <a:r>
              <a:rPr lang="en-US" altLang="zh-CN" sz="2400" dirty="0"/>
              <a:t>—</a:t>
            </a:r>
            <a:r>
              <a:rPr lang="zh-CN" altLang="en-US" sz="2400" dirty="0"/>
              <a:t>包含表明响应结果的状态码，原因短语和 </a:t>
            </a:r>
            <a:r>
              <a:rPr lang="en-US" altLang="zh-CN" sz="2400" dirty="0"/>
              <a:t>HTTP </a:t>
            </a:r>
            <a:r>
              <a:rPr lang="zh-CN" altLang="en-US" sz="2400" dirty="0"/>
              <a:t>版本。</a:t>
            </a:r>
          </a:p>
          <a:p>
            <a:pPr marL="342900" indent="-342900" fontAlgn="ctr">
              <a:buFont typeface="Wingdings" panose="05000000000000000000" pitchFamily="2" charset="2"/>
              <a:buChar char="l"/>
            </a:pPr>
            <a:r>
              <a:rPr lang="zh-CN" altLang="en-US" sz="2400" dirty="0"/>
              <a:t>首部字段</a:t>
            </a:r>
            <a:r>
              <a:rPr lang="en-US" altLang="zh-CN" sz="2400" dirty="0"/>
              <a:t>—</a:t>
            </a:r>
            <a:r>
              <a:rPr lang="zh-CN" altLang="en-US" sz="2400" dirty="0"/>
              <a:t>包含表示请求和响应的各种条件和属性的各类首部。</a:t>
            </a:r>
          </a:p>
          <a:p>
            <a:pPr fontAlgn="ctr"/>
            <a:endParaRPr lang="en-US" altLang="zh-CN" sz="2800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380F2373-9424-4BF9-9D9B-BB24995DD8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5880" y="685237"/>
            <a:ext cx="6697010" cy="5982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353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5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8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2604" y="116631"/>
            <a:ext cx="6624736" cy="6614789"/>
          </a:xfrm>
          <a:prstGeom prst="rect">
            <a:avLst/>
          </a:prstGeom>
        </p:spPr>
      </p:pic>
      <p:sp>
        <p:nvSpPr>
          <p:cNvPr id="3" name="椭圆 2"/>
          <p:cNvSpPr/>
          <p:nvPr/>
        </p:nvSpPr>
        <p:spPr>
          <a:xfrm>
            <a:off x="2902604" y="89887"/>
            <a:ext cx="6619762" cy="6619762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6202121" y="40199"/>
            <a:ext cx="72008" cy="7200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/>
          <p:cNvCxnSpPr/>
          <p:nvPr/>
        </p:nvCxnSpPr>
        <p:spPr>
          <a:xfrm>
            <a:off x="5375920" y="2852936"/>
            <a:ext cx="18002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6239365" y="183666"/>
            <a:ext cx="0" cy="50405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5375920" y="1525073"/>
            <a:ext cx="1800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0" dirty="0">
                <a:solidFill>
                  <a:schemeClr val="bg1"/>
                </a:solidFill>
                <a:latin typeface="Agency FB" panose="020B0503020202020204" pitchFamily="34" charset="0"/>
              </a:rPr>
              <a:t>04</a:t>
            </a:r>
            <a:endParaRPr lang="zh-CN" altLang="en-US" sz="80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4439816" y="3024247"/>
            <a:ext cx="3672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bg1"/>
                </a:solidFill>
                <a:latin typeface="Agency FB" panose="020B0503020202020204" pitchFamily="34" charset="0"/>
              </a:rPr>
              <a:t>网页结构</a:t>
            </a:r>
          </a:p>
        </p:txBody>
      </p:sp>
    </p:spTree>
    <p:extLst>
      <p:ext uri="{BB962C8B-B14F-4D97-AF65-F5344CB8AC3E}">
        <p14:creationId xmlns:p14="http://schemas.microsoft.com/office/powerpoint/2010/main" val="3939553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path" presetSubtype="0" accel="50000" decel="50000" fill="hold" grpId="0" nodeType="withEffect">
                                  <p:stCondLst>
                                    <p:cond delay="50"/>
                                  </p:stCondLst>
                                  <p:childTnLst>
                                    <p:animMotion origin="layout" path="M 1.45833E-6 -1.11111E-6 C 0.15 -1.11111E-6 0.27174 0.21574 0.27174 0.48264 C 0.27174 0.74884 0.15 0.96528 1.45833E-6 0.96528 C -0.15 0.96528 -0.27123 0.74884 -0.27123 0.48264 C -0.27123 0.21574 -0.15 -1.11111E-6 1.45833E-6 -1.11111E-6 Z " pathEditMode="relative" rAng="0" ptsTypes="AAAAA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48264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21" presetClass="exit" presetSubtype="1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650"/>
                            </p:stCondLst>
                            <p:childTnLst>
                              <p:par>
                                <p:cTn id="24" presetID="42" presetClass="path" presetSubtype="0" ac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4.07407E-6 L 1.25E-6 0.28958 " pathEditMode="relative" rAng="0" ptsTypes="AA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4468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22" presetClass="exit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400"/>
                            </p:stCondLst>
                            <p:childTnLst>
                              <p:par>
                                <p:cTn id="30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3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750"/>
                            </p:stCondLst>
                            <p:childTnLst>
                              <p:par>
                                <p:cTn id="3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300"/>
                            </p:stCondLst>
                            <p:childTnLst>
                              <p:par>
                                <p:cTn id="39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4" grpId="0" animBg="1"/>
      <p:bldP spid="4" grpId="1" animBg="1"/>
      <p:bldP spid="15" grpId="0"/>
      <p:bldP spid="1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 flipV="1">
            <a:off x="3472892" y="836712"/>
            <a:ext cx="144016" cy="144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/>
          <p:cNvCxnSpPr>
            <a:endCxn id="3" idx="2"/>
          </p:cNvCxnSpPr>
          <p:nvPr/>
        </p:nvCxnSpPr>
        <p:spPr>
          <a:xfrm flipV="1">
            <a:off x="-30820" y="908720"/>
            <a:ext cx="3503712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283263" y="447055"/>
            <a:ext cx="31625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Agency FB" panose="020B0503020202020204" pitchFamily="34" charset="0"/>
              </a:rPr>
              <a:t>网页结构</a:t>
            </a:r>
            <a:endParaRPr lang="en-US" altLang="zh-CN" sz="2400" dirty="0">
              <a:latin typeface="Agency FB" panose="020B0503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183E92F-48CB-4784-B1D0-8DAC3C2FBA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392" y="1874728"/>
            <a:ext cx="10657184" cy="3108543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fontAlgn="ctr"/>
            <a:r>
              <a:rPr lang="zh-CN" altLang="en-US" sz="2800" dirty="0"/>
              <a:t>统一资源定位符（</a:t>
            </a:r>
            <a:r>
              <a:rPr lang="en-US" altLang="zh-CN" sz="2800" dirty="0"/>
              <a:t>Uniform Resource Locator</a:t>
            </a:r>
            <a:r>
              <a:rPr lang="zh-CN" altLang="en-US" sz="2800" dirty="0"/>
              <a:t>，缩写为</a:t>
            </a:r>
            <a:r>
              <a:rPr lang="en-US" altLang="zh-CN" sz="2800" dirty="0"/>
              <a:t>URL</a:t>
            </a:r>
            <a:r>
              <a:rPr lang="zh-CN" altLang="en-US" sz="2800" dirty="0"/>
              <a:t>），又叫做网页地址，是互联网上标准的资源的地址（</a:t>
            </a:r>
            <a:r>
              <a:rPr lang="en-US" altLang="zh-CN" sz="2800" dirty="0"/>
              <a:t>Address</a:t>
            </a:r>
            <a:r>
              <a:rPr lang="zh-CN" altLang="en-US" sz="2800" dirty="0"/>
              <a:t>）。互联网上的每个文件都有一个唯一的</a:t>
            </a:r>
            <a:r>
              <a:rPr lang="en-US" altLang="zh-CN" sz="2800" dirty="0"/>
              <a:t>URL</a:t>
            </a:r>
            <a:r>
              <a:rPr lang="zh-CN" altLang="en-US" sz="2800" dirty="0"/>
              <a:t>，它包含的信息指出文件的位置以及浏览器应该怎么处理它。它最初是由蒂姆</a:t>
            </a:r>
            <a:r>
              <a:rPr lang="en-US" altLang="zh-CN" sz="2800" dirty="0"/>
              <a:t>·</a:t>
            </a:r>
            <a:r>
              <a:rPr lang="zh-CN" altLang="en-US" sz="2800" dirty="0"/>
              <a:t>伯纳斯</a:t>
            </a:r>
            <a:r>
              <a:rPr lang="en-US" altLang="zh-CN" sz="2800" dirty="0"/>
              <a:t>-</a:t>
            </a:r>
            <a:r>
              <a:rPr lang="zh-CN" altLang="en-US" sz="2800" dirty="0"/>
              <a:t>李发明用来作为万维网的地址的。现在它已经被万维网联盟编制为因特网标准</a:t>
            </a:r>
            <a:r>
              <a:rPr lang="en-US" altLang="zh-CN" sz="2800" dirty="0"/>
              <a:t>RFC1738</a:t>
            </a:r>
            <a:r>
              <a:rPr lang="zh-CN" altLang="en-US" sz="2800" dirty="0"/>
              <a:t>了。统一资源定位符的开始，一般会标志着一个计算机网络所使用的网络协议。</a:t>
            </a:r>
            <a:endParaRPr kumimoji="0" lang="zh-CN" altLang="zh-CN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4705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5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8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 flipV="1">
            <a:off x="3472892" y="836712"/>
            <a:ext cx="144016" cy="144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/>
          <p:cNvCxnSpPr>
            <a:endCxn id="3" idx="2"/>
          </p:cNvCxnSpPr>
          <p:nvPr/>
        </p:nvCxnSpPr>
        <p:spPr>
          <a:xfrm flipV="1">
            <a:off x="-30820" y="908720"/>
            <a:ext cx="3503712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283263" y="447055"/>
            <a:ext cx="31625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Agency FB" panose="020B0503020202020204" pitchFamily="34" charset="0"/>
              </a:rPr>
              <a:t>网页结构</a:t>
            </a:r>
            <a:endParaRPr lang="en-US" altLang="zh-CN" sz="2400" dirty="0">
              <a:latin typeface="Agency FB" panose="020B0503020202020204" pitchFamily="34" charset="0"/>
            </a:endParaRP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29621CFC-C5E3-4CB2-AA56-2EF56A984D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203" y="1557373"/>
            <a:ext cx="10501593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网页一般由三部分组成:HTML标签、CSS样式、JavaScript语句。</a:t>
            </a:r>
            <a:endParaRPr kumimoji="0" lang="en-US" altLang="zh-CN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n"/>
              <a:tabLst/>
            </a:pP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HTML:&lt;&gt; 标签语言,整个网页的结构部分 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n"/>
              <a:tabLst/>
            </a:pP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CSS:&lt;a class=''&gt; 网页的样式实现 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n"/>
              <a:tabLst/>
            </a:pP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JavaScript:&lt;script&gt;网页功能实现</a:t>
            </a:r>
          </a:p>
        </p:txBody>
      </p:sp>
    </p:spTree>
    <p:extLst>
      <p:ext uri="{BB962C8B-B14F-4D97-AF65-F5344CB8AC3E}">
        <p14:creationId xmlns:p14="http://schemas.microsoft.com/office/powerpoint/2010/main" val="3238081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5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8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438135" y="3451961"/>
            <a:ext cx="11827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Agency FB" panose="020B0503020202020204" pitchFamily="34" charset="0"/>
              </a:rPr>
              <a:t>CONTENTS</a:t>
            </a:r>
            <a:endParaRPr lang="zh-CN" altLang="en-US" sz="2400" dirty="0">
              <a:latin typeface="Agency FB" panose="020B0503020202020204" pitchFamily="34" charset="0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6466426" y="1911465"/>
            <a:ext cx="481012" cy="479425"/>
            <a:chOff x="5810250" y="2244726"/>
            <a:chExt cx="481012" cy="479425"/>
          </a:xfrm>
        </p:grpSpPr>
        <p:sp>
          <p:nvSpPr>
            <p:cNvPr id="22" name="Freeform 125"/>
            <p:cNvSpPr>
              <a:spLocks/>
            </p:cNvSpPr>
            <p:nvPr/>
          </p:nvSpPr>
          <p:spPr bwMode="auto">
            <a:xfrm>
              <a:off x="5830888" y="2573338"/>
              <a:ext cx="41275" cy="60325"/>
            </a:xfrm>
            <a:custGeom>
              <a:avLst/>
              <a:gdLst>
                <a:gd name="T0" fmla="*/ 5 w 18"/>
                <a:gd name="T1" fmla="*/ 0 h 26"/>
                <a:gd name="T2" fmla="*/ 0 w 18"/>
                <a:gd name="T3" fmla="*/ 2 h 26"/>
                <a:gd name="T4" fmla="*/ 14 w 18"/>
                <a:gd name="T5" fmla="*/ 26 h 26"/>
                <a:gd name="T6" fmla="*/ 14 w 18"/>
                <a:gd name="T7" fmla="*/ 26 h 26"/>
                <a:gd name="T8" fmla="*/ 18 w 18"/>
                <a:gd name="T9" fmla="*/ 22 h 26"/>
                <a:gd name="T10" fmla="*/ 5 w 18"/>
                <a:gd name="T11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26">
                  <a:moveTo>
                    <a:pt x="5" y="0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3" y="11"/>
                    <a:pt x="8" y="19"/>
                    <a:pt x="14" y="26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13" y="16"/>
                    <a:pt x="8" y="8"/>
                    <a:pt x="5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126"/>
            <p:cNvSpPr>
              <a:spLocks/>
            </p:cNvSpPr>
            <p:nvPr/>
          </p:nvSpPr>
          <p:spPr bwMode="auto">
            <a:xfrm>
              <a:off x="5907088" y="2667001"/>
              <a:ext cx="58737" cy="39688"/>
            </a:xfrm>
            <a:custGeom>
              <a:avLst/>
              <a:gdLst>
                <a:gd name="T0" fmla="*/ 4 w 26"/>
                <a:gd name="T1" fmla="*/ 0 h 17"/>
                <a:gd name="T2" fmla="*/ 0 w 26"/>
                <a:gd name="T3" fmla="*/ 4 h 17"/>
                <a:gd name="T4" fmla="*/ 24 w 26"/>
                <a:gd name="T5" fmla="*/ 17 h 17"/>
                <a:gd name="T6" fmla="*/ 26 w 26"/>
                <a:gd name="T7" fmla="*/ 12 h 17"/>
                <a:gd name="T8" fmla="*/ 4 w 26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7">
                  <a:moveTo>
                    <a:pt x="4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8" y="10"/>
                    <a:pt x="16" y="14"/>
                    <a:pt x="24" y="17"/>
                  </a:cubicBezTo>
                  <a:cubicBezTo>
                    <a:pt x="26" y="12"/>
                    <a:pt x="26" y="12"/>
                    <a:pt x="26" y="12"/>
                  </a:cubicBezTo>
                  <a:cubicBezTo>
                    <a:pt x="18" y="9"/>
                    <a:pt x="10" y="5"/>
                    <a:pt x="4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127"/>
            <p:cNvSpPr>
              <a:spLocks/>
            </p:cNvSpPr>
            <p:nvPr/>
          </p:nvSpPr>
          <p:spPr bwMode="auto">
            <a:xfrm>
              <a:off x="5810250" y="2457451"/>
              <a:ext cx="15875" cy="61913"/>
            </a:xfrm>
            <a:custGeom>
              <a:avLst/>
              <a:gdLst>
                <a:gd name="T0" fmla="*/ 1 w 7"/>
                <a:gd name="T1" fmla="*/ 0 h 27"/>
                <a:gd name="T2" fmla="*/ 1 w 7"/>
                <a:gd name="T3" fmla="*/ 27 h 27"/>
                <a:gd name="T4" fmla="*/ 7 w 7"/>
                <a:gd name="T5" fmla="*/ 26 h 27"/>
                <a:gd name="T6" fmla="*/ 7 w 7"/>
                <a:gd name="T7" fmla="*/ 0 h 27"/>
                <a:gd name="T8" fmla="*/ 1 w 7"/>
                <a:gd name="T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27">
                  <a:moveTo>
                    <a:pt x="1" y="0"/>
                  </a:moveTo>
                  <a:cubicBezTo>
                    <a:pt x="0" y="9"/>
                    <a:pt x="0" y="18"/>
                    <a:pt x="1" y="27"/>
                  </a:cubicBezTo>
                  <a:cubicBezTo>
                    <a:pt x="7" y="26"/>
                    <a:pt x="7" y="26"/>
                    <a:pt x="7" y="26"/>
                  </a:cubicBezTo>
                  <a:cubicBezTo>
                    <a:pt x="6" y="18"/>
                    <a:pt x="6" y="9"/>
                    <a:pt x="7" y="0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128"/>
            <p:cNvSpPr>
              <a:spLocks/>
            </p:cNvSpPr>
            <p:nvPr/>
          </p:nvSpPr>
          <p:spPr bwMode="auto">
            <a:xfrm>
              <a:off x="6022975" y="2711451"/>
              <a:ext cx="61912" cy="12700"/>
            </a:xfrm>
            <a:custGeom>
              <a:avLst/>
              <a:gdLst>
                <a:gd name="T0" fmla="*/ 26 w 27"/>
                <a:gd name="T1" fmla="*/ 0 h 6"/>
                <a:gd name="T2" fmla="*/ 12 w 27"/>
                <a:gd name="T3" fmla="*/ 1 h 6"/>
                <a:gd name="T4" fmla="*/ 0 w 27"/>
                <a:gd name="T5" fmla="*/ 0 h 6"/>
                <a:gd name="T6" fmla="*/ 0 w 27"/>
                <a:gd name="T7" fmla="*/ 5 h 6"/>
                <a:gd name="T8" fmla="*/ 12 w 27"/>
                <a:gd name="T9" fmla="*/ 6 h 6"/>
                <a:gd name="T10" fmla="*/ 27 w 27"/>
                <a:gd name="T11" fmla="*/ 5 h 6"/>
                <a:gd name="T12" fmla="*/ 26 w 27"/>
                <a:gd name="T13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6">
                  <a:moveTo>
                    <a:pt x="26" y="0"/>
                  </a:moveTo>
                  <a:cubicBezTo>
                    <a:pt x="22" y="0"/>
                    <a:pt x="17" y="1"/>
                    <a:pt x="12" y="1"/>
                  </a:cubicBezTo>
                  <a:cubicBezTo>
                    <a:pt x="8" y="1"/>
                    <a:pt x="4" y="0"/>
                    <a:pt x="0" y="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4" y="6"/>
                    <a:pt x="8" y="6"/>
                    <a:pt x="12" y="6"/>
                  </a:cubicBezTo>
                  <a:cubicBezTo>
                    <a:pt x="17" y="6"/>
                    <a:pt x="22" y="6"/>
                    <a:pt x="27" y="5"/>
                  </a:cubicBezTo>
                  <a:cubicBezTo>
                    <a:pt x="26" y="0"/>
                    <a:pt x="26" y="0"/>
                    <a:pt x="26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129"/>
            <p:cNvSpPr>
              <a:spLocks/>
            </p:cNvSpPr>
            <p:nvPr/>
          </p:nvSpPr>
          <p:spPr bwMode="auto">
            <a:xfrm>
              <a:off x="5829300" y="2341563"/>
              <a:ext cx="41275" cy="58738"/>
            </a:xfrm>
            <a:custGeom>
              <a:avLst/>
              <a:gdLst>
                <a:gd name="T0" fmla="*/ 13 w 18"/>
                <a:gd name="T1" fmla="*/ 0 h 26"/>
                <a:gd name="T2" fmla="*/ 0 w 18"/>
                <a:gd name="T3" fmla="*/ 24 h 26"/>
                <a:gd name="T4" fmla="*/ 5 w 18"/>
                <a:gd name="T5" fmla="*/ 26 h 26"/>
                <a:gd name="T6" fmla="*/ 18 w 18"/>
                <a:gd name="T7" fmla="*/ 4 h 26"/>
                <a:gd name="T8" fmla="*/ 13 w 18"/>
                <a:gd name="T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26">
                  <a:moveTo>
                    <a:pt x="13" y="0"/>
                  </a:moveTo>
                  <a:cubicBezTo>
                    <a:pt x="8" y="8"/>
                    <a:pt x="3" y="16"/>
                    <a:pt x="0" y="24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8" y="18"/>
                    <a:pt x="13" y="10"/>
                    <a:pt x="18" y="4"/>
                  </a:cubicBezTo>
                  <a:cubicBezTo>
                    <a:pt x="13" y="0"/>
                    <a:pt x="13" y="0"/>
                    <a:pt x="13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130"/>
            <p:cNvSpPr>
              <a:spLocks/>
            </p:cNvSpPr>
            <p:nvPr/>
          </p:nvSpPr>
          <p:spPr bwMode="auto">
            <a:xfrm>
              <a:off x="6140450" y="2663826"/>
              <a:ext cx="58737" cy="42863"/>
            </a:xfrm>
            <a:custGeom>
              <a:avLst/>
              <a:gdLst>
                <a:gd name="T0" fmla="*/ 23 w 26"/>
                <a:gd name="T1" fmla="*/ 0 h 19"/>
                <a:gd name="T2" fmla="*/ 22 w 26"/>
                <a:gd name="T3" fmla="*/ 0 h 19"/>
                <a:gd name="T4" fmla="*/ 0 w 26"/>
                <a:gd name="T5" fmla="*/ 14 h 19"/>
                <a:gd name="T6" fmla="*/ 2 w 26"/>
                <a:gd name="T7" fmla="*/ 19 h 19"/>
                <a:gd name="T8" fmla="*/ 26 w 26"/>
                <a:gd name="T9" fmla="*/ 5 h 19"/>
                <a:gd name="T10" fmla="*/ 26 w 26"/>
                <a:gd name="T11" fmla="*/ 5 h 19"/>
                <a:gd name="T12" fmla="*/ 23 w 26"/>
                <a:gd name="T13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19">
                  <a:moveTo>
                    <a:pt x="23" y="0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16" y="6"/>
                    <a:pt x="8" y="10"/>
                    <a:pt x="0" y="14"/>
                  </a:cubicBezTo>
                  <a:cubicBezTo>
                    <a:pt x="2" y="19"/>
                    <a:pt x="2" y="19"/>
                    <a:pt x="2" y="19"/>
                  </a:cubicBezTo>
                  <a:cubicBezTo>
                    <a:pt x="11" y="15"/>
                    <a:pt x="19" y="10"/>
                    <a:pt x="26" y="5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23" y="0"/>
                    <a:pt x="23" y="0"/>
                    <a:pt x="23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131"/>
            <p:cNvSpPr>
              <a:spLocks/>
            </p:cNvSpPr>
            <p:nvPr/>
          </p:nvSpPr>
          <p:spPr bwMode="auto">
            <a:xfrm>
              <a:off x="5903913" y="2265363"/>
              <a:ext cx="57150" cy="41275"/>
            </a:xfrm>
            <a:custGeom>
              <a:avLst/>
              <a:gdLst>
                <a:gd name="T0" fmla="*/ 23 w 25"/>
                <a:gd name="T1" fmla="*/ 0 h 18"/>
                <a:gd name="T2" fmla="*/ 0 w 25"/>
                <a:gd name="T3" fmla="*/ 14 h 18"/>
                <a:gd name="T4" fmla="*/ 0 w 25"/>
                <a:gd name="T5" fmla="*/ 14 h 18"/>
                <a:gd name="T6" fmla="*/ 3 w 25"/>
                <a:gd name="T7" fmla="*/ 18 h 18"/>
                <a:gd name="T8" fmla="*/ 25 w 25"/>
                <a:gd name="T9" fmla="*/ 5 h 18"/>
                <a:gd name="T10" fmla="*/ 23 w 25"/>
                <a:gd name="T11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18">
                  <a:moveTo>
                    <a:pt x="23" y="0"/>
                  </a:moveTo>
                  <a:cubicBezTo>
                    <a:pt x="15" y="3"/>
                    <a:pt x="7" y="8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10" y="13"/>
                    <a:pt x="17" y="8"/>
                    <a:pt x="25" y="5"/>
                  </a:cubicBezTo>
                  <a:cubicBezTo>
                    <a:pt x="23" y="0"/>
                    <a:pt x="23" y="0"/>
                    <a:pt x="23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132"/>
            <p:cNvSpPr>
              <a:spLocks/>
            </p:cNvSpPr>
            <p:nvPr/>
          </p:nvSpPr>
          <p:spPr bwMode="auto">
            <a:xfrm>
              <a:off x="6234113" y="2570163"/>
              <a:ext cx="41275" cy="58738"/>
            </a:xfrm>
            <a:custGeom>
              <a:avLst/>
              <a:gdLst>
                <a:gd name="T0" fmla="*/ 12 w 18"/>
                <a:gd name="T1" fmla="*/ 0 h 26"/>
                <a:gd name="T2" fmla="*/ 0 w 18"/>
                <a:gd name="T3" fmla="*/ 23 h 26"/>
                <a:gd name="T4" fmla="*/ 4 w 18"/>
                <a:gd name="T5" fmla="*/ 26 h 26"/>
                <a:gd name="T6" fmla="*/ 18 w 18"/>
                <a:gd name="T7" fmla="*/ 2 h 26"/>
                <a:gd name="T8" fmla="*/ 12 w 18"/>
                <a:gd name="T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26">
                  <a:moveTo>
                    <a:pt x="12" y="0"/>
                  </a:moveTo>
                  <a:cubicBezTo>
                    <a:pt x="9" y="8"/>
                    <a:pt x="5" y="16"/>
                    <a:pt x="0" y="23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10" y="19"/>
                    <a:pt x="14" y="11"/>
                    <a:pt x="18" y="2"/>
                  </a:cubicBezTo>
                  <a:cubicBezTo>
                    <a:pt x="12" y="0"/>
                    <a:pt x="12" y="0"/>
                    <a:pt x="12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133"/>
            <p:cNvSpPr>
              <a:spLocks/>
            </p:cNvSpPr>
            <p:nvPr/>
          </p:nvSpPr>
          <p:spPr bwMode="auto">
            <a:xfrm>
              <a:off x="6016625" y="2244726"/>
              <a:ext cx="63500" cy="15875"/>
            </a:xfrm>
            <a:custGeom>
              <a:avLst/>
              <a:gdLst>
                <a:gd name="T0" fmla="*/ 15 w 28"/>
                <a:gd name="T1" fmla="*/ 0 h 7"/>
                <a:gd name="T2" fmla="*/ 0 w 28"/>
                <a:gd name="T3" fmla="*/ 1 h 7"/>
                <a:gd name="T4" fmla="*/ 1 w 28"/>
                <a:gd name="T5" fmla="*/ 7 h 7"/>
                <a:gd name="T6" fmla="*/ 15 w 28"/>
                <a:gd name="T7" fmla="*/ 6 h 7"/>
                <a:gd name="T8" fmla="*/ 27 w 28"/>
                <a:gd name="T9" fmla="*/ 7 h 7"/>
                <a:gd name="T10" fmla="*/ 28 w 28"/>
                <a:gd name="T11" fmla="*/ 1 h 7"/>
                <a:gd name="T12" fmla="*/ 15 w 28"/>
                <a:gd name="T13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" h="7">
                  <a:moveTo>
                    <a:pt x="15" y="0"/>
                  </a:moveTo>
                  <a:cubicBezTo>
                    <a:pt x="10" y="0"/>
                    <a:pt x="5" y="1"/>
                    <a:pt x="0" y="1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6" y="6"/>
                    <a:pt x="11" y="6"/>
                    <a:pt x="15" y="6"/>
                  </a:cubicBezTo>
                  <a:cubicBezTo>
                    <a:pt x="19" y="6"/>
                    <a:pt x="23" y="6"/>
                    <a:pt x="27" y="7"/>
                  </a:cubicBezTo>
                  <a:cubicBezTo>
                    <a:pt x="28" y="1"/>
                    <a:pt x="28" y="1"/>
                    <a:pt x="28" y="1"/>
                  </a:cubicBezTo>
                  <a:cubicBezTo>
                    <a:pt x="24" y="1"/>
                    <a:pt x="19" y="0"/>
                    <a:pt x="15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134"/>
            <p:cNvSpPr>
              <a:spLocks/>
            </p:cNvSpPr>
            <p:nvPr/>
          </p:nvSpPr>
          <p:spPr bwMode="auto">
            <a:xfrm>
              <a:off x="6276975" y="2451101"/>
              <a:ext cx="14287" cy="63500"/>
            </a:xfrm>
            <a:custGeom>
              <a:avLst/>
              <a:gdLst>
                <a:gd name="T0" fmla="*/ 5 w 6"/>
                <a:gd name="T1" fmla="*/ 0 h 28"/>
                <a:gd name="T2" fmla="*/ 0 w 6"/>
                <a:gd name="T3" fmla="*/ 1 h 28"/>
                <a:gd name="T4" fmla="*/ 0 w 6"/>
                <a:gd name="T5" fmla="*/ 27 h 28"/>
                <a:gd name="T6" fmla="*/ 5 w 6"/>
                <a:gd name="T7" fmla="*/ 28 h 28"/>
                <a:gd name="T8" fmla="*/ 5 w 6"/>
                <a:gd name="T9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28">
                  <a:moveTo>
                    <a:pt x="5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10"/>
                    <a:pt x="1" y="18"/>
                    <a:pt x="0" y="27"/>
                  </a:cubicBezTo>
                  <a:cubicBezTo>
                    <a:pt x="5" y="28"/>
                    <a:pt x="5" y="28"/>
                    <a:pt x="5" y="28"/>
                  </a:cubicBezTo>
                  <a:cubicBezTo>
                    <a:pt x="6" y="19"/>
                    <a:pt x="6" y="9"/>
                    <a:pt x="5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135"/>
            <p:cNvSpPr>
              <a:spLocks/>
            </p:cNvSpPr>
            <p:nvPr/>
          </p:nvSpPr>
          <p:spPr bwMode="auto">
            <a:xfrm>
              <a:off x="6135688" y="2263776"/>
              <a:ext cx="58737" cy="39688"/>
            </a:xfrm>
            <a:custGeom>
              <a:avLst/>
              <a:gdLst>
                <a:gd name="T0" fmla="*/ 2 w 26"/>
                <a:gd name="T1" fmla="*/ 0 h 18"/>
                <a:gd name="T2" fmla="*/ 0 w 26"/>
                <a:gd name="T3" fmla="*/ 5 h 18"/>
                <a:gd name="T4" fmla="*/ 23 w 26"/>
                <a:gd name="T5" fmla="*/ 18 h 18"/>
                <a:gd name="T6" fmla="*/ 26 w 26"/>
                <a:gd name="T7" fmla="*/ 13 h 18"/>
                <a:gd name="T8" fmla="*/ 2 w 26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8">
                  <a:moveTo>
                    <a:pt x="2" y="0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8" y="8"/>
                    <a:pt x="16" y="13"/>
                    <a:pt x="23" y="18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19" y="8"/>
                    <a:pt x="11" y="3"/>
                    <a:pt x="2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136"/>
            <p:cNvSpPr>
              <a:spLocks/>
            </p:cNvSpPr>
            <p:nvPr/>
          </p:nvSpPr>
          <p:spPr bwMode="auto">
            <a:xfrm>
              <a:off x="6229350" y="2338388"/>
              <a:ext cx="42862" cy="57150"/>
            </a:xfrm>
            <a:custGeom>
              <a:avLst/>
              <a:gdLst>
                <a:gd name="T0" fmla="*/ 5 w 19"/>
                <a:gd name="T1" fmla="*/ 0 h 25"/>
                <a:gd name="T2" fmla="*/ 0 w 19"/>
                <a:gd name="T3" fmla="*/ 3 h 25"/>
                <a:gd name="T4" fmla="*/ 1 w 19"/>
                <a:gd name="T5" fmla="*/ 3 h 25"/>
                <a:gd name="T6" fmla="*/ 1 w 19"/>
                <a:gd name="T7" fmla="*/ 3 h 25"/>
                <a:gd name="T8" fmla="*/ 1 w 19"/>
                <a:gd name="T9" fmla="*/ 3 h 25"/>
                <a:gd name="T10" fmla="*/ 9 w 19"/>
                <a:gd name="T11" fmla="*/ 16 h 25"/>
                <a:gd name="T12" fmla="*/ 9 w 19"/>
                <a:gd name="T13" fmla="*/ 16 h 25"/>
                <a:gd name="T14" fmla="*/ 10 w 19"/>
                <a:gd name="T15" fmla="*/ 17 h 25"/>
                <a:gd name="T16" fmla="*/ 14 w 19"/>
                <a:gd name="T17" fmla="*/ 25 h 25"/>
                <a:gd name="T18" fmla="*/ 19 w 19"/>
                <a:gd name="T19" fmla="*/ 23 h 25"/>
                <a:gd name="T20" fmla="*/ 14 w 19"/>
                <a:gd name="T21" fmla="*/ 14 h 25"/>
                <a:gd name="T22" fmla="*/ 14 w 19"/>
                <a:gd name="T23" fmla="*/ 13 h 25"/>
                <a:gd name="T24" fmla="*/ 5 w 19"/>
                <a:gd name="T25" fmla="*/ 0 h 25"/>
                <a:gd name="T26" fmla="*/ 5 w 19"/>
                <a:gd name="T27" fmla="*/ 0 h 25"/>
                <a:gd name="T28" fmla="*/ 5 w 19"/>
                <a:gd name="T29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" h="25">
                  <a:moveTo>
                    <a:pt x="5" y="0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4" y="7"/>
                    <a:pt x="7" y="12"/>
                    <a:pt x="9" y="16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1" y="20"/>
                    <a:pt x="12" y="22"/>
                    <a:pt x="14" y="25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17" y="20"/>
                    <a:pt x="16" y="17"/>
                    <a:pt x="14" y="14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1" y="9"/>
                    <a:pt x="8" y="4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67" name="组合 66"/>
          <p:cNvGrpSpPr/>
          <p:nvPr/>
        </p:nvGrpSpPr>
        <p:grpSpPr>
          <a:xfrm>
            <a:off x="6466426" y="600322"/>
            <a:ext cx="481012" cy="479425"/>
            <a:chOff x="5810250" y="2244726"/>
            <a:chExt cx="481012" cy="479425"/>
          </a:xfrm>
        </p:grpSpPr>
        <p:sp>
          <p:nvSpPr>
            <p:cNvPr id="68" name="Freeform 125"/>
            <p:cNvSpPr>
              <a:spLocks/>
            </p:cNvSpPr>
            <p:nvPr/>
          </p:nvSpPr>
          <p:spPr bwMode="auto">
            <a:xfrm>
              <a:off x="5830888" y="2573338"/>
              <a:ext cx="41275" cy="60325"/>
            </a:xfrm>
            <a:custGeom>
              <a:avLst/>
              <a:gdLst>
                <a:gd name="T0" fmla="*/ 5 w 18"/>
                <a:gd name="T1" fmla="*/ 0 h 26"/>
                <a:gd name="T2" fmla="*/ 0 w 18"/>
                <a:gd name="T3" fmla="*/ 2 h 26"/>
                <a:gd name="T4" fmla="*/ 14 w 18"/>
                <a:gd name="T5" fmla="*/ 26 h 26"/>
                <a:gd name="T6" fmla="*/ 14 w 18"/>
                <a:gd name="T7" fmla="*/ 26 h 26"/>
                <a:gd name="T8" fmla="*/ 18 w 18"/>
                <a:gd name="T9" fmla="*/ 22 h 26"/>
                <a:gd name="T10" fmla="*/ 5 w 18"/>
                <a:gd name="T11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26">
                  <a:moveTo>
                    <a:pt x="5" y="0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3" y="11"/>
                    <a:pt x="8" y="19"/>
                    <a:pt x="14" y="26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13" y="16"/>
                    <a:pt x="8" y="8"/>
                    <a:pt x="5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" name="Freeform 126"/>
            <p:cNvSpPr>
              <a:spLocks/>
            </p:cNvSpPr>
            <p:nvPr/>
          </p:nvSpPr>
          <p:spPr bwMode="auto">
            <a:xfrm>
              <a:off x="5907088" y="2667001"/>
              <a:ext cx="58737" cy="39688"/>
            </a:xfrm>
            <a:custGeom>
              <a:avLst/>
              <a:gdLst>
                <a:gd name="T0" fmla="*/ 4 w 26"/>
                <a:gd name="T1" fmla="*/ 0 h 17"/>
                <a:gd name="T2" fmla="*/ 0 w 26"/>
                <a:gd name="T3" fmla="*/ 4 h 17"/>
                <a:gd name="T4" fmla="*/ 24 w 26"/>
                <a:gd name="T5" fmla="*/ 17 h 17"/>
                <a:gd name="T6" fmla="*/ 26 w 26"/>
                <a:gd name="T7" fmla="*/ 12 h 17"/>
                <a:gd name="T8" fmla="*/ 4 w 26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7">
                  <a:moveTo>
                    <a:pt x="4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8" y="10"/>
                    <a:pt x="16" y="14"/>
                    <a:pt x="24" y="17"/>
                  </a:cubicBezTo>
                  <a:cubicBezTo>
                    <a:pt x="26" y="12"/>
                    <a:pt x="26" y="12"/>
                    <a:pt x="26" y="12"/>
                  </a:cubicBezTo>
                  <a:cubicBezTo>
                    <a:pt x="18" y="9"/>
                    <a:pt x="10" y="5"/>
                    <a:pt x="4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" name="Freeform 127"/>
            <p:cNvSpPr>
              <a:spLocks/>
            </p:cNvSpPr>
            <p:nvPr/>
          </p:nvSpPr>
          <p:spPr bwMode="auto">
            <a:xfrm>
              <a:off x="5810250" y="2457451"/>
              <a:ext cx="15875" cy="61913"/>
            </a:xfrm>
            <a:custGeom>
              <a:avLst/>
              <a:gdLst>
                <a:gd name="T0" fmla="*/ 1 w 7"/>
                <a:gd name="T1" fmla="*/ 0 h 27"/>
                <a:gd name="T2" fmla="*/ 1 w 7"/>
                <a:gd name="T3" fmla="*/ 27 h 27"/>
                <a:gd name="T4" fmla="*/ 7 w 7"/>
                <a:gd name="T5" fmla="*/ 26 h 27"/>
                <a:gd name="T6" fmla="*/ 7 w 7"/>
                <a:gd name="T7" fmla="*/ 0 h 27"/>
                <a:gd name="T8" fmla="*/ 1 w 7"/>
                <a:gd name="T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27">
                  <a:moveTo>
                    <a:pt x="1" y="0"/>
                  </a:moveTo>
                  <a:cubicBezTo>
                    <a:pt x="0" y="9"/>
                    <a:pt x="0" y="18"/>
                    <a:pt x="1" y="27"/>
                  </a:cubicBezTo>
                  <a:cubicBezTo>
                    <a:pt x="7" y="26"/>
                    <a:pt x="7" y="26"/>
                    <a:pt x="7" y="26"/>
                  </a:cubicBezTo>
                  <a:cubicBezTo>
                    <a:pt x="6" y="18"/>
                    <a:pt x="6" y="9"/>
                    <a:pt x="7" y="0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" name="Freeform 128"/>
            <p:cNvSpPr>
              <a:spLocks/>
            </p:cNvSpPr>
            <p:nvPr/>
          </p:nvSpPr>
          <p:spPr bwMode="auto">
            <a:xfrm>
              <a:off x="6022975" y="2711451"/>
              <a:ext cx="61912" cy="12700"/>
            </a:xfrm>
            <a:custGeom>
              <a:avLst/>
              <a:gdLst>
                <a:gd name="T0" fmla="*/ 26 w 27"/>
                <a:gd name="T1" fmla="*/ 0 h 6"/>
                <a:gd name="T2" fmla="*/ 12 w 27"/>
                <a:gd name="T3" fmla="*/ 1 h 6"/>
                <a:gd name="T4" fmla="*/ 0 w 27"/>
                <a:gd name="T5" fmla="*/ 0 h 6"/>
                <a:gd name="T6" fmla="*/ 0 w 27"/>
                <a:gd name="T7" fmla="*/ 5 h 6"/>
                <a:gd name="T8" fmla="*/ 12 w 27"/>
                <a:gd name="T9" fmla="*/ 6 h 6"/>
                <a:gd name="T10" fmla="*/ 27 w 27"/>
                <a:gd name="T11" fmla="*/ 5 h 6"/>
                <a:gd name="T12" fmla="*/ 26 w 27"/>
                <a:gd name="T13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6">
                  <a:moveTo>
                    <a:pt x="26" y="0"/>
                  </a:moveTo>
                  <a:cubicBezTo>
                    <a:pt x="22" y="0"/>
                    <a:pt x="17" y="1"/>
                    <a:pt x="12" y="1"/>
                  </a:cubicBezTo>
                  <a:cubicBezTo>
                    <a:pt x="8" y="1"/>
                    <a:pt x="4" y="0"/>
                    <a:pt x="0" y="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4" y="6"/>
                    <a:pt x="8" y="6"/>
                    <a:pt x="12" y="6"/>
                  </a:cubicBezTo>
                  <a:cubicBezTo>
                    <a:pt x="17" y="6"/>
                    <a:pt x="22" y="6"/>
                    <a:pt x="27" y="5"/>
                  </a:cubicBezTo>
                  <a:cubicBezTo>
                    <a:pt x="26" y="0"/>
                    <a:pt x="26" y="0"/>
                    <a:pt x="26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" name="Freeform 129"/>
            <p:cNvSpPr>
              <a:spLocks/>
            </p:cNvSpPr>
            <p:nvPr/>
          </p:nvSpPr>
          <p:spPr bwMode="auto">
            <a:xfrm>
              <a:off x="5829300" y="2341563"/>
              <a:ext cx="41275" cy="58738"/>
            </a:xfrm>
            <a:custGeom>
              <a:avLst/>
              <a:gdLst>
                <a:gd name="T0" fmla="*/ 13 w 18"/>
                <a:gd name="T1" fmla="*/ 0 h 26"/>
                <a:gd name="T2" fmla="*/ 0 w 18"/>
                <a:gd name="T3" fmla="*/ 24 h 26"/>
                <a:gd name="T4" fmla="*/ 5 w 18"/>
                <a:gd name="T5" fmla="*/ 26 h 26"/>
                <a:gd name="T6" fmla="*/ 18 w 18"/>
                <a:gd name="T7" fmla="*/ 4 h 26"/>
                <a:gd name="T8" fmla="*/ 13 w 18"/>
                <a:gd name="T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26">
                  <a:moveTo>
                    <a:pt x="13" y="0"/>
                  </a:moveTo>
                  <a:cubicBezTo>
                    <a:pt x="8" y="8"/>
                    <a:pt x="3" y="16"/>
                    <a:pt x="0" y="24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8" y="18"/>
                    <a:pt x="13" y="10"/>
                    <a:pt x="18" y="4"/>
                  </a:cubicBezTo>
                  <a:cubicBezTo>
                    <a:pt x="13" y="0"/>
                    <a:pt x="13" y="0"/>
                    <a:pt x="13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" name="Freeform 130"/>
            <p:cNvSpPr>
              <a:spLocks/>
            </p:cNvSpPr>
            <p:nvPr/>
          </p:nvSpPr>
          <p:spPr bwMode="auto">
            <a:xfrm>
              <a:off x="6140450" y="2663826"/>
              <a:ext cx="58737" cy="42863"/>
            </a:xfrm>
            <a:custGeom>
              <a:avLst/>
              <a:gdLst>
                <a:gd name="T0" fmla="*/ 23 w 26"/>
                <a:gd name="T1" fmla="*/ 0 h 19"/>
                <a:gd name="T2" fmla="*/ 22 w 26"/>
                <a:gd name="T3" fmla="*/ 0 h 19"/>
                <a:gd name="T4" fmla="*/ 0 w 26"/>
                <a:gd name="T5" fmla="*/ 14 h 19"/>
                <a:gd name="T6" fmla="*/ 2 w 26"/>
                <a:gd name="T7" fmla="*/ 19 h 19"/>
                <a:gd name="T8" fmla="*/ 26 w 26"/>
                <a:gd name="T9" fmla="*/ 5 h 19"/>
                <a:gd name="T10" fmla="*/ 26 w 26"/>
                <a:gd name="T11" fmla="*/ 5 h 19"/>
                <a:gd name="T12" fmla="*/ 23 w 26"/>
                <a:gd name="T13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19">
                  <a:moveTo>
                    <a:pt x="23" y="0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16" y="6"/>
                    <a:pt x="8" y="10"/>
                    <a:pt x="0" y="14"/>
                  </a:cubicBezTo>
                  <a:cubicBezTo>
                    <a:pt x="2" y="19"/>
                    <a:pt x="2" y="19"/>
                    <a:pt x="2" y="19"/>
                  </a:cubicBezTo>
                  <a:cubicBezTo>
                    <a:pt x="11" y="15"/>
                    <a:pt x="19" y="10"/>
                    <a:pt x="26" y="5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23" y="0"/>
                    <a:pt x="23" y="0"/>
                    <a:pt x="23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" name="Freeform 131"/>
            <p:cNvSpPr>
              <a:spLocks/>
            </p:cNvSpPr>
            <p:nvPr/>
          </p:nvSpPr>
          <p:spPr bwMode="auto">
            <a:xfrm>
              <a:off x="5903913" y="2265363"/>
              <a:ext cx="57150" cy="41275"/>
            </a:xfrm>
            <a:custGeom>
              <a:avLst/>
              <a:gdLst>
                <a:gd name="T0" fmla="*/ 23 w 25"/>
                <a:gd name="T1" fmla="*/ 0 h 18"/>
                <a:gd name="T2" fmla="*/ 0 w 25"/>
                <a:gd name="T3" fmla="*/ 14 h 18"/>
                <a:gd name="T4" fmla="*/ 0 w 25"/>
                <a:gd name="T5" fmla="*/ 14 h 18"/>
                <a:gd name="T6" fmla="*/ 3 w 25"/>
                <a:gd name="T7" fmla="*/ 18 h 18"/>
                <a:gd name="T8" fmla="*/ 25 w 25"/>
                <a:gd name="T9" fmla="*/ 5 h 18"/>
                <a:gd name="T10" fmla="*/ 23 w 25"/>
                <a:gd name="T11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18">
                  <a:moveTo>
                    <a:pt x="23" y="0"/>
                  </a:moveTo>
                  <a:cubicBezTo>
                    <a:pt x="15" y="3"/>
                    <a:pt x="7" y="8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10" y="13"/>
                    <a:pt x="17" y="8"/>
                    <a:pt x="25" y="5"/>
                  </a:cubicBezTo>
                  <a:cubicBezTo>
                    <a:pt x="23" y="0"/>
                    <a:pt x="23" y="0"/>
                    <a:pt x="23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" name="Freeform 132"/>
            <p:cNvSpPr>
              <a:spLocks/>
            </p:cNvSpPr>
            <p:nvPr/>
          </p:nvSpPr>
          <p:spPr bwMode="auto">
            <a:xfrm>
              <a:off x="6234113" y="2570163"/>
              <a:ext cx="41275" cy="58738"/>
            </a:xfrm>
            <a:custGeom>
              <a:avLst/>
              <a:gdLst>
                <a:gd name="T0" fmla="*/ 12 w 18"/>
                <a:gd name="T1" fmla="*/ 0 h 26"/>
                <a:gd name="T2" fmla="*/ 0 w 18"/>
                <a:gd name="T3" fmla="*/ 23 h 26"/>
                <a:gd name="T4" fmla="*/ 4 w 18"/>
                <a:gd name="T5" fmla="*/ 26 h 26"/>
                <a:gd name="T6" fmla="*/ 18 w 18"/>
                <a:gd name="T7" fmla="*/ 2 h 26"/>
                <a:gd name="T8" fmla="*/ 12 w 18"/>
                <a:gd name="T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26">
                  <a:moveTo>
                    <a:pt x="12" y="0"/>
                  </a:moveTo>
                  <a:cubicBezTo>
                    <a:pt x="9" y="8"/>
                    <a:pt x="5" y="16"/>
                    <a:pt x="0" y="23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10" y="19"/>
                    <a:pt x="14" y="11"/>
                    <a:pt x="18" y="2"/>
                  </a:cubicBezTo>
                  <a:cubicBezTo>
                    <a:pt x="12" y="0"/>
                    <a:pt x="12" y="0"/>
                    <a:pt x="12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" name="Freeform 133"/>
            <p:cNvSpPr>
              <a:spLocks/>
            </p:cNvSpPr>
            <p:nvPr/>
          </p:nvSpPr>
          <p:spPr bwMode="auto">
            <a:xfrm>
              <a:off x="6016625" y="2244726"/>
              <a:ext cx="63500" cy="15875"/>
            </a:xfrm>
            <a:custGeom>
              <a:avLst/>
              <a:gdLst>
                <a:gd name="T0" fmla="*/ 15 w 28"/>
                <a:gd name="T1" fmla="*/ 0 h 7"/>
                <a:gd name="T2" fmla="*/ 0 w 28"/>
                <a:gd name="T3" fmla="*/ 1 h 7"/>
                <a:gd name="T4" fmla="*/ 1 w 28"/>
                <a:gd name="T5" fmla="*/ 7 h 7"/>
                <a:gd name="T6" fmla="*/ 15 w 28"/>
                <a:gd name="T7" fmla="*/ 6 h 7"/>
                <a:gd name="T8" fmla="*/ 27 w 28"/>
                <a:gd name="T9" fmla="*/ 7 h 7"/>
                <a:gd name="T10" fmla="*/ 28 w 28"/>
                <a:gd name="T11" fmla="*/ 1 h 7"/>
                <a:gd name="T12" fmla="*/ 15 w 28"/>
                <a:gd name="T13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" h="7">
                  <a:moveTo>
                    <a:pt x="15" y="0"/>
                  </a:moveTo>
                  <a:cubicBezTo>
                    <a:pt x="10" y="0"/>
                    <a:pt x="5" y="1"/>
                    <a:pt x="0" y="1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6" y="6"/>
                    <a:pt x="11" y="6"/>
                    <a:pt x="15" y="6"/>
                  </a:cubicBezTo>
                  <a:cubicBezTo>
                    <a:pt x="19" y="6"/>
                    <a:pt x="23" y="6"/>
                    <a:pt x="27" y="7"/>
                  </a:cubicBezTo>
                  <a:cubicBezTo>
                    <a:pt x="28" y="1"/>
                    <a:pt x="28" y="1"/>
                    <a:pt x="28" y="1"/>
                  </a:cubicBezTo>
                  <a:cubicBezTo>
                    <a:pt x="24" y="1"/>
                    <a:pt x="19" y="0"/>
                    <a:pt x="15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" name="Freeform 134"/>
            <p:cNvSpPr>
              <a:spLocks/>
            </p:cNvSpPr>
            <p:nvPr/>
          </p:nvSpPr>
          <p:spPr bwMode="auto">
            <a:xfrm>
              <a:off x="6276975" y="2451101"/>
              <a:ext cx="14287" cy="63500"/>
            </a:xfrm>
            <a:custGeom>
              <a:avLst/>
              <a:gdLst>
                <a:gd name="T0" fmla="*/ 5 w 6"/>
                <a:gd name="T1" fmla="*/ 0 h 28"/>
                <a:gd name="T2" fmla="*/ 0 w 6"/>
                <a:gd name="T3" fmla="*/ 1 h 28"/>
                <a:gd name="T4" fmla="*/ 0 w 6"/>
                <a:gd name="T5" fmla="*/ 27 h 28"/>
                <a:gd name="T6" fmla="*/ 5 w 6"/>
                <a:gd name="T7" fmla="*/ 28 h 28"/>
                <a:gd name="T8" fmla="*/ 5 w 6"/>
                <a:gd name="T9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28">
                  <a:moveTo>
                    <a:pt x="5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10"/>
                    <a:pt x="1" y="18"/>
                    <a:pt x="0" y="27"/>
                  </a:cubicBezTo>
                  <a:cubicBezTo>
                    <a:pt x="5" y="28"/>
                    <a:pt x="5" y="28"/>
                    <a:pt x="5" y="28"/>
                  </a:cubicBezTo>
                  <a:cubicBezTo>
                    <a:pt x="6" y="19"/>
                    <a:pt x="6" y="9"/>
                    <a:pt x="5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" name="Freeform 135"/>
            <p:cNvSpPr>
              <a:spLocks/>
            </p:cNvSpPr>
            <p:nvPr/>
          </p:nvSpPr>
          <p:spPr bwMode="auto">
            <a:xfrm>
              <a:off x="6135688" y="2263776"/>
              <a:ext cx="58737" cy="39688"/>
            </a:xfrm>
            <a:custGeom>
              <a:avLst/>
              <a:gdLst>
                <a:gd name="T0" fmla="*/ 2 w 26"/>
                <a:gd name="T1" fmla="*/ 0 h 18"/>
                <a:gd name="T2" fmla="*/ 0 w 26"/>
                <a:gd name="T3" fmla="*/ 5 h 18"/>
                <a:gd name="T4" fmla="*/ 23 w 26"/>
                <a:gd name="T5" fmla="*/ 18 h 18"/>
                <a:gd name="T6" fmla="*/ 26 w 26"/>
                <a:gd name="T7" fmla="*/ 13 h 18"/>
                <a:gd name="T8" fmla="*/ 2 w 26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8">
                  <a:moveTo>
                    <a:pt x="2" y="0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8" y="8"/>
                    <a:pt x="16" y="13"/>
                    <a:pt x="23" y="18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19" y="8"/>
                    <a:pt x="11" y="3"/>
                    <a:pt x="2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" name="Freeform 136"/>
            <p:cNvSpPr>
              <a:spLocks/>
            </p:cNvSpPr>
            <p:nvPr/>
          </p:nvSpPr>
          <p:spPr bwMode="auto">
            <a:xfrm>
              <a:off x="6229350" y="2338388"/>
              <a:ext cx="42862" cy="57150"/>
            </a:xfrm>
            <a:custGeom>
              <a:avLst/>
              <a:gdLst>
                <a:gd name="T0" fmla="*/ 5 w 19"/>
                <a:gd name="T1" fmla="*/ 0 h 25"/>
                <a:gd name="T2" fmla="*/ 0 w 19"/>
                <a:gd name="T3" fmla="*/ 3 h 25"/>
                <a:gd name="T4" fmla="*/ 1 w 19"/>
                <a:gd name="T5" fmla="*/ 3 h 25"/>
                <a:gd name="T6" fmla="*/ 1 w 19"/>
                <a:gd name="T7" fmla="*/ 3 h 25"/>
                <a:gd name="T8" fmla="*/ 1 w 19"/>
                <a:gd name="T9" fmla="*/ 3 h 25"/>
                <a:gd name="T10" fmla="*/ 9 w 19"/>
                <a:gd name="T11" fmla="*/ 16 h 25"/>
                <a:gd name="T12" fmla="*/ 9 w 19"/>
                <a:gd name="T13" fmla="*/ 16 h 25"/>
                <a:gd name="T14" fmla="*/ 10 w 19"/>
                <a:gd name="T15" fmla="*/ 17 h 25"/>
                <a:gd name="T16" fmla="*/ 14 w 19"/>
                <a:gd name="T17" fmla="*/ 25 h 25"/>
                <a:gd name="T18" fmla="*/ 19 w 19"/>
                <a:gd name="T19" fmla="*/ 23 h 25"/>
                <a:gd name="T20" fmla="*/ 14 w 19"/>
                <a:gd name="T21" fmla="*/ 14 h 25"/>
                <a:gd name="T22" fmla="*/ 14 w 19"/>
                <a:gd name="T23" fmla="*/ 13 h 25"/>
                <a:gd name="T24" fmla="*/ 5 w 19"/>
                <a:gd name="T25" fmla="*/ 0 h 25"/>
                <a:gd name="T26" fmla="*/ 5 w 19"/>
                <a:gd name="T27" fmla="*/ 0 h 25"/>
                <a:gd name="T28" fmla="*/ 5 w 19"/>
                <a:gd name="T29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" h="25">
                  <a:moveTo>
                    <a:pt x="5" y="0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4" y="7"/>
                    <a:pt x="7" y="12"/>
                    <a:pt x="9" y="16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1" y="20"/>
                    <a:pt x="12" y="22"/>
                    <a:pt x="14" y="25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17" y="20"/>
                    <a:pt x="16" y="17"/>
                    <a:pt x="14" y="14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1" y="9"/>
                    <a:pt x="8" y="4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01" name="组合 100"/>
          <p:cNvGrpSpPr/>
          <p:nvPr/>
        </p:nvGrpSpPr>
        <p:grpSpPr>
          <a:xfrm>
            <a:off x="6466426" y="3222608"/>
            <a:ext cx="481012" cy="479425"/>
            <a:chOff x="5810250" y="2244726"/>
            <a:chExt cx="481012" cy="479425"/>
          </a:xfrm>
        </p:grpSpPr>
        <p:sp>
          <p:nvSpPr>
            <p:cNvPr id="102" name="Freeform 125"/>
            <p:cNvSpPr>
              <a:spLocks/>
            </p:cNvSpPr>
            <p:nvPr/>
          </p:nvSpPr>
          <p:spPr bwMode="auto">
            <a:xfrm>
              <a:off x="5830888" y="2573338"/>
              <a:ext cx="41275" cy="60325"/>
            </a:xfrm>
            <a:custGeom>
              <a:avLst/>
              <a:gdLst>
                <a:gd name="T0" fmla="*/ 5 w 18"/>
                <a:gd name="T1" fmla="*/ 0 h 26"/>
                <a:gd name="T2" fmla="*/ 0 w 18"/>
                <a:gd name="T3" fmla="*/ 2 h 26"/>
                <a:gd name="T4" fmla="*/ 14 w 18"/>
                <a:gd name="T5" fmla="*/ 26 h 26"/>
                <a:gd name="T6" fmla="*/ 14 w 18"/>
                <a:gd name="T7" fmla="*/ 26 h 26"/>
                <a:gd name="T8" fmla="*/ 18 w 18"/>
                <a:gd name="T9" fmla="*/ 22 h 26"/>
                <a:gd name="T10" fmla="*/ 5 w 18"/>
                <a:gd name="T11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26">
                  <a:moveTo>
                    <a:pt x="5" y="0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3" y="11"/>
                    <a:pt x="8" y="19"/>
                    <a:pt x="14" y="26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13" y="16"/>
                    <a:pt x="8" y="8"/>
                    <a:pt x="5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" name="Freeform 126"/>
            <p:cNvSpPr>
              <a:spLocks/>
            </p:cNvSpPr>
            <p:nvPr/>
          </p:nvSpPr>
          <p:spPr bwMode="auto">
            <a:xfrm>
              <a:off x="5907088" y="2667001"/>
              <a:ext cx="58737" cy="39688"/>
            </a:xfrm>
            <a:custGeom>
              <a:avLst/>
              <a:gdLst>
                <a:gd name="T0" fmla="*/ 4 w 26"/>
                <a:gd name="T1" fmla="*/ 0 h 17"/>
                <a:gd name="T2" fmla="*/ 0 w 26"/>
                <a:gd name="T3" fmla="*/ 4 h 17"/>
                <a:gd name="T4" fmla="*/ 24 w 26"/>
                <a:gd name="T5" fmla="*/ 17 h 17"/>
                <a:gd name="T6" fmla="*/ 26 w 26"/>
                <a:gd name="T7" fmla="*/ 12 h 17"/>
                <a:gd name="T8" fmla="*/ 4 w 26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7">
                  <a:moveTo>
                    <a:pt x="4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8" y="10"/>
                    <a:pt x="16" y="14"/>
                    <a:pt x="24" y="17"/>
                  </a:cubicBezTo>
                  <a:cubicBezTo>
                    <a:pt x="26" y="12"/>
                    <a:pt x="26" y="12"/>
                    <a:pt x="26" y="12"/>
                  </a:cubicBezTo>
                  <a:cubicBezTo>
                    <a:pt x="18" y="9"/>
                    <a:pt x="10" y="5"/>
                    <a:pt x="4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" name="Freeform 127"/>
            <p:cNvSpPr>
              <a:spLocks/>
            </p:cNvSpPr>
            <p:nvPr/>
          </p:nvSpPr>
          <p:spPr bwMode="auto">
            <a:xfrm>
              <a:off x="5810250" y="2457451"/>
              <a:ext cx="15875" cy="61913"/>
            </a:xfrm>
            <a:custGeom>
              <a:avLst/>
              <a:gdLst>
                <a:gd name="T0" fmla="*/ 1 w 7"/>
                <a:gd name="T1" fmla="*/ 0 h 27"/>
                <a:gd name="T2" fmla="*/ 1 w 7"/>
                <a:gd name="T3" fmla="*/ 27 h 27"/>
                <a:gd name="T4" fmla="*/ 7 w 7"/>
                <a:gd name="T5" fmla="*/ 26 h 27"/>
                <a:gd name="T6" fmla="*/ 7 w 7"/>
                <a:gd name="T7" fmla="*/ 0 h 27"/>
                <a:gd name="T8" fmla="*/ 1 w 7"/>
                <a:gd name="T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27">
                  <a:moveTo>
                    <a:pt x="1" y="0"/>
                  </a:moveTo>
                  <a:cubicBezTo>
                    <a:pt x="0" y="9"/>
                    <a:pt x="0" y="18"/>
                    <a:pt x="1" y="27"/>
                  </a:cubicBezTo>
                  <a:cubicBezTo>
                    <a:pt x="7" y="26"/>
                    <a:pt x="7" y="26"/>
                    <a:pt x="7" y="26"/>
                  </a:cubicBezTo>
                  <a:cubicBezTo>
                    <a:pt x="6" y="18"/>
                    <a:pt x="6" y="9"/>
                    <a:pt x="7" y="0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" name="Freeform 128"/>
            <p:cNvSpPr>
              <a:spLocks/>
            </p:cNvSpPr>
            <p:nvPr/>
          </p:nvSpPr>
          <p:spPr bwMode="auto">
            <a:xfrm>
              <a:off x="6022975" y="2711451"/>
              <a:ext cx="61912" cy="12700"/>
            </a:xfrm>
            <a:custGeom>
              <a:avLst/>
              <a:gdLst>
                <a:gd name="T0" fmla="*/ 26 w 27"/>
                <a:gd name="T1" fmla="*/ 0 h 6"/>
                <a:gd name="T2" fmla="*/ 12 w 27"/>
                <a:gd name="T3" fmla="*/ 1 h 6"/>
                <a:gd name="T4" fmla="*/ 0 w 27"/>
                <a:gd name="T5" fmla="*/ 0 h 6"/>
                <a:gd name="T6" fmla="*/ 0 w 27"/>
                <a:gd name="T7" fmla="*/ 5 h 6"/>
                <a:gd name="T8" fmla="*/ 12 w 27"/>
                <a:gd name="T9" fmla="*/ 6 h 6"/>
                <a:gd name="T10" fmla="*/ 27 w 27"/>
                <a:gd name="T11" fmla="*/ 5 h 6"/>
                <a:gd name="T12" fmla="*/ 26 w 27"/>
                <a:gd name="T13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6">
                  <a:moveTo>
                    <a:pt x="26" y="0"/>
                  </a:moveTo>
                  <a:cubicBezTo>
                    <a:pt x="22" y="0"/>
                    <a:pt x="17" y="1"/>
                    <a:pt x="12" y="1"/>
                  </a:cubicBezTo>
                  <a:cubicBezTo>
                    <a:pt x="8" y="1"/>
                    <a:pt x="4" y="0"/>
                    <a:pt x="0" y="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4" y="6"/>
                    <a:pt x="8" y="6"/>
                    <a:pt x="12" y="6"/>
                  </a:cubicBezTo>
                  <a:cubicBezTo>
                    <a:pt x="17" y="6"/>
                    <a:pt x="22" y="6"/>
                    <a:pt x="27" y="5"/>
                  </a:cubicBezTo>
                  <a:cubicBezTo>
                    <a:pt x="26" y="0"/>
                    <a:pt x="26" y="0"/>
                    <a:pt x="26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6" name="Freeform 129"/>
            <p:cNvSpPr>
              <a:spLocks/>
            </p:cNvSpPr>
            <p:nvPr/>
          </p:nvSpPr>
          <p:spPr bwMode="auto">
            <a:xfrm>
              <a:off x="5829300" y="2341563"/>
              <a:ext cx="41275" cy="58738"/>
            </a:xfrm>
            <a:custGeom>
              <a:avLst/>
              <a:gdLst>
                <a:gd name="T0" fmla="*/ 13 w 18"/>
                <a:gd name="T1" fmla="*/ 0 h 26"/>
                <a:gd name="T2" fmla="*/ 0 w 18"/>
                <a:gd name="T3" fmla="*/ 24 h 26"/>
                <a:gd name="T4" fmla="*/ 5 w 18"/>
                <a:gd name="T5" fmla="*/ 26 h 26"/>
                <a:gd name="T6" fmla="*/ 18 w 18"/>
                <a:gd name="T7" fmla="*/ 4 h 26"/>
                <a:gd name="T8" fmla="*/ 13 w 18"/>
                <a:gd name="T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26">
                  <a:moveTo>
                    <a:pt x="13" y="0"/>
                  </a:moveTo>
                  <a:cubicBezTo>
                    <a:pt x="8" y="8"/>
                    <a:pt x="3" y="16"/>
                    <a:pt x="0" y="24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8" y="18"/>
                    <a:pt x="13" y="10"/>
                    <a:pt x="18" y="4"/>
                  </a:cubicBezTo>
                  <a:cubicBezTo>
                    <a:pt x="13" y="0"/>
                    <a:pt x="13" y="0"/>
                    <a:pt x="13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7" name="Freeform 130"/>
            <p:cNvSpPr>
              <a:spLocks/>
            </p:cNvSpPr>
            <p:nvPr/>
          </p:nvSpPr>
          <p:spPr bwMode="auto">
            <a:xfrm>
              <a:off x="6140450" y="2663826"/>
              <a:ext cx="58737" cy="42863"/>
            </a:xfrm>
            <a:custGeom>
              <a:avLst/>
              <a:gdLst>
                <a:gd name="T0" fmla="*/ 23 w 26"/>
                <a:gd name="T1" fmla="*/ 0 h 19"/>
                <a:gd name="T2" fmla="*/ 22 w 26"/>
                <a:gd name="T3" fmla="*/ 0 h 19"/>
                <a:gd name="T4" fmla="*/ 0 w 26"/>
                <a:gd name="T5" fmla="*/ 14 h 19"/>
                <a:gd name="T6" fmla="*/ 2 w 26"/>
                <a:gd name="T7" fmla="*/ 19 h 19"/>
                <a:gd name="T8" fmla="*/ 26 w 26"/>
                <a:gd name="T9" fmla="*/ 5 h 19"/>
                <a:gd name="T10" fmla="*/ 26 w 26"/>
                <a:gd name="T11" fmla="*/ 5 h 19"/>
                <a:gd name="T12" fmla="*/ 23 w 26"/>
                <a:gd name="T13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19">
                  <a:moveTo>
                    <a:pt x="23" y="0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16" y="6"/>
                    <a:pt x="8" y="10"/>
                    <a:pt x="0" y="14"/>
                  </a:cubicBezTo>
                  <a:cubicBezTo>
                    <a:pt x="2" y="19"/>
                    <a:pt x="2" y="19"/>
                    <a:pt x="2" y="19"/>
                  </a:cubicBezTo>
                  <a:cubicBezTo>
                    <a:pt x="11" y="15"/>
                    <a:pt x="19" y="10"/>
                    <a:pt x="26" y="5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23" y="0"/>
                    <a:pt x="23" y="0"/>
                    <a:pt x="23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" name="Freeform 131"/>
            <p:cNvSpPr>
              <a:spLocks/>
            </p:cNvSpPr>
            <p:nvPr/>
          </p:nvSpPr>
          <p:spPr bwMode="auto">
            <a:xfrm>
              <a:off x="5903913" y="2265363"/>
              <a:ext cx="57150" cy="41275"/>
            </a:xfrm>
            <a:custGeom>
              <a:avLst/>
              <a:gdLst>
                <a:gd name="T0" fmla="*/ 23 w 25"/>
                <a:gd name="T1" fmla="*/ 0 h 18"/>
                <a:gd name="T2" fmla="*/ 0 w 25"/>
                <a:gd name="T3" fmla="*/ 14 h 18"/>
                <a:gd name="T4" fmla="*/ 0 w 25"/>
                <a:gd name="T5" fmla="*/ 14 h 18"/>
                <a:gd name="T6" fmla="*/ 3 w 25"/>
                <a:gd name="T7" fmla="*/ 18 h 18"/>
                <a:gd name="T8" fmla="*/ 25 w 25"/>
                <a:gd name="T9" fmla="*/ 5 h 18"/>
                <a:gd name="T10" fmla="*/ 23 w 25"/>
                <a:gd name="T11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18">
                  <a:moveTo>
                    <a:pt x="23" y="0"/>
                  </a:moveTo>
                  <a:cubicBezTo>
                    <a:pt x="15" y="3"/>
                    <a:pt x="7" y="8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10" y="13"/>
                    <a:pt x="17" y="8"/>
                    <a:pt x="25" y="5"/>
                  </a:cubicBezTo>
                  <a:cubicBezTo>
                    <a:pt x="23" y="0"/>
                    <a:pt x="23" y="0"/>
                    <a:pt x="23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" name="Freeform 132"/>
            <p:cNvSpPr>
              <a:spLocks/>
            </p:cNvSpPr>
            <p:nvPr/>
          </p:nvSpPr>
          <p:spPr bwMode="auto">
            <a:xfrm>
              <a:off x="6234113" y="2570163"/>
              <a:ext cx="41275" cy="58738"/>
            </a:xfrm>
            <a:custGeom>
              <a:avLst/>
              <a:gdLst>
                <a:gd name="T0" fmla="*/ 12 w 18"/>
                <a:gd name="T1" fmla="*/ 0 h 26"/>
                <a:gd name="T2" fmla="*/ 0 w 18"/>
                <a:gd name="T3" fmla="*/ 23 h 26"/>
                <a:gd name="T4" fmla="*/ 4 w 18"/>
                <a:gd name="T5" fmla="*/ 26 h 26"/>
                <a:gd name="T6" fmla="*/ 18 w 18"/>
                <a:gd name="T7" fmla="*/ 2 h 26"/>
                <a:gd name="T8" fmla="*/ 12 w 18"/>
                <a:gd name="T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26">
                  <a:moveTo>
                    <a:pt x="12" y="0"/>
                  </a:moveTo>
                  <a:cubicBezTo>
                    <a:pt x="9" y="8"/>
                    <a:pt x="5" y="16"/>
                    <a:pt x="0" y="23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10" y="19"/>
                    <a:pt x="14" y="11"/>
                    <a:pt x="18" y="2"/>
                  </a:cubicBezTo>
                  <a:cubicBezTo>
                    <a:pt x="12" y="0"/>
                    <a:pt x="12" y="0"/>
                    <a:pt x="12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" name="Freeform 133"/>
            <p:cNvSpPr>
              <a:spLocks/>
            </p:cNvSpPr>
            <p:nvPr/>
          </p:nvSpPr>
          <p:spPr bwMode="auto">
            <a:xfrm>
              <a:off x="6016625" y="2244726"/>
              <a:ext cx="63500" cy="15875"/>
            </a:xfrm>
            <a:custGeom>
              <a:avLst/>
              <a:gdLst>
                <a:gd name="T0" fmla="*/ 15 w 28"/>
                <a:gd name="T1" fmla="*/ 0 h 7"/>
                <a:gd name="T2" fmla="*/ 0 w 28"/>
                <a:gd name="T3" fmla="*/ 1 h 7"/>
                <a:gd name="T4" fmla="*/ 1 w 28"/>
                <a:gd name="T5" fmla="*/ 7 h 7"/>
                <a:gd name="T6" fmla="*/ 15 w 28"/>
                <a:gd name="T7" fmla="*/ 6 h 7"/>
                <a:gd name="T8" fmla="*/ 27 w 28"/>
                <a:gd name="T9" fmla="*/ 7 h 7"/>
                <a:gd name="T10" fmla="*/ 28 w 28"/>
                <a:gd name="T11" fmla="*/ 1 h 7"/>
                <a:gd name="T12" fmla="*/ 15 w 28"/>
                <a:gd name="T13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" h="7">
                  <a:moveTo>
                    <a:pt x="15" y="0"/>
                  </a:moveTo>
                  <a:cubicBezTo>
                    <a:pt x="10" y="0"/>
                    <a:pt x="5" y="1"/>
                    <a:pt x="0" y="1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6" y="6"/>
                    <a:pt x="11" y="6"/>
                    <a:pt x="15" y="6"/>
                  </a:cubicBezTo>
                  <a:cubicBezTo>
                    <a:pt x="19" y="6"/>
                    <a:pt x="23" y="6"/>
                    <a:pt x="27" y="7"/>
                  </a:cubicBezTo>
                  <a:cubicBezTo>
                    <a:pt x="28" y="1"/>
                    <a:pt x="28" y="1"/>
                    <a:pt x="28" y="1"/>
                  </a:cubicBezTo>
                  <a:cubicBezTo>
                    <a:pt x="24" y="1"/>
                    <a:pt x="19" y="0"/>
                    <a:pt x="15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1" name="Freeform 134"/>
            <p:cNvSpPr>
              <a:spLocks/>
            </p:cNvSpPr>
            <p:nvPr/>
          </p:nvSpPr>
          <p:spPr bwMode="auto">
            <a:xfrm>
              <a:off x="6276975" y="2451101"/>
              <a:ext cx="14287" cy="63500"/>
            </a:xfrm>
            <a:custGeom>
              <a:avLst/>
              <a:gdLst>
                <a:gd name="T0" fmla="*/ 5 w 6"/>
                <a:gd name="T1" fmla="*/ 0 h 28"/>
                <a:gd name="T2" fmla="*/ 0 w 6"/>
                <a:gd name="T3" fmla="*/ 1 h 28"/>
                <a:gd name="T4" fmla="*/ 0 w 6"/>
                <a:gd name="T5" fmla="*/ 27 h 28"/>
                <a:gd name="T6" fmla="*/ 5 w 6"/>
                <a:gd name="T7" fmla="*/ 28 h 28"/>
                <a:gd name="T8" fmla="*/ 5 w 6"/>
                <a:gd name="T9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28">
                  <a:moveTo>
                    <a:pt x="5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10"/>
                    <a:pt x="1" y="18"/>
                    <a:pt x="0" y="27"/>
                  </a:cubicBezTo>
                  <a:cubicBezTo>
                    <a:pt x="5" y="28"/>
                    <a:pt x="5" y="28"/>
                    <a:pt x="5" y="28"/>
                  </a:cubicBezTo>
                  <a:cubicBezTo>
                    <a:pt x="6" y="19"/>
                    <a:pt x="6" y="9"/>
                    <a:pt x="5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2" name="Freeform 135"/>
            <p:cNvSpPr>
              <a:spLocks/>
            </p:cNvSpPr>
            <p:nvPr/>
          </p:nvSpPr>
          <p:spPr bwMode="auto">
            <a:xfrm>
              <a:off x="6135688" y="2263776"/>
              <a:ext cx="58737" cy="39688"/>
            </a:xfrm>
            <a:custGeom>
              <a:avLst/>
              <a:gdLst>
                <a:gd name="T0" fmla="*/ 2 w 26"/>
                <a:gd name="T1" fmla="*/ 0 h 18"/>
                <a:gd name="T2" fmla="*/ 0 w 26"/>
                <a:gd name="T3" fmla="*/ 5 h 18"/>
                <a:gd name="T4" fmla="*/ 23 w 26"/>
                <a:gd name="T5" fmla="*/ 18 h 18"/>
                <a:gd name="T6" fmla="*/ 26 w 26"/>
                <a:gd name="T7" fmla="*/ 13 h 18"/>
                <a:gd name="T8" fmla="*/ 2 w 26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8">
                  <a:moveTo>
                    <a:pt x="2" y="0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8" y="8"/>
                    <a:pt x="16" y="13"/>
                    <a:pt x="23" y="18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19" y="8"/>
                    <a:pt x="11" y="3"/>
                    <a:pt x="2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3" name="Freeform 136"/>
            <p:cNvSpPr>
              <a:spLocks/>
            </p:cNvSpPr>
            <p:nvPr/>
          </p:nvSpPr>
          <p:spPr bwMode="auto">
            <a:xfrm>
              <a:off x="6229350" y="2338388"/>
              <a:ext cx="42862" cy="57150"/>
            </a:xfrm>
            <a:custGeom>
              <a:avLst/>
              <a:gdLst>
                <a:gd name="T0" fmla="*/ 5 w 19"/>
                <a:gd name="T1" fmla="*/ 0 h 25"/>
                <a:gd name="T2" fmla="*/ 0 w 19"/>
                <a:gd name="T3" fmla="*/ 3 h 25"/>
                <a:gd name="T4" fmla="*/ 1 w 19"/>
                <a:gd name="T5" fmla="*/ 3 h 25"/>
                <a:gd name="T6" fmla="*/ 1 w 19"/>
                <a:gd name="T7" fmla="*/ 3 h 25"/>
                <a:gd name="T8" fmla="*/ 1 w 19"/>
                <a:gd name="T9" fmla="*/ 3 h 25"/>
                <a:gd name="T10" fmla="*/ 9 w 19"/>
                <a:gd name="T11" fmla="*/ 16 h 25"/>
                <a:gd name="T12" fmla="*/ 9 w 19"/>
                <a:gd name="T13" fmla="*/ 16 h 25"/>
                <a:gd name="T14" fmla="*/ 10 w 19"/>
                <a:gd name="T15" fmla="*/ 17 h 25"/>
                <a:gd name="T16" fmla="*/ 14 w 19"/>
                <a:gd name="T17" fmla="*/ 25 h 25"/>
                <a:gd name="T18" fmla="*/ 19 w 19"/>
                <a:gd name="T19" fmla="*/ 23 h 25"/>
                <a:gd name="T20" fmla="*/ 14 w 19"/>
                <a:gd name="T21" fmla="*/ 14 h 25"/>
                <a:gd name="T22" fmla="*/ 14 w 19"/>
                <a:gd name="T23" fmla="*/ 13 h 25"/>
                <a:gd name="T24" fmla="*/ 5 w 19"/>
                <a:gd name="T25" fmla="*/ 0 h 25"/>
                <a:gd name="T26" fmla="*/ 5 w 19"/>
                <a:gd name="T27" fmla="*/ 0 h 25"/>
                <a:gd name="T28" fmla="*/ 5 w 19"/>
                <a:gd name="T29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" h="25">
                  <a:moveTo>
                    <a:pt x="5" y="0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4" y="7"/>
                    <a:pt x="7" y="12"/>
                    <a:pt x="9" y="16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1" y="20"/>
                    <a:pt x="12" y="22"/>
                    <a:pt x="14" y="25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17" y="20"/>
                    <a:pt x="16" y="17"/>
                    <a:pt x="14" y="14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1" y="9"/>
                    <a:pt x="8" y="4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17" name="组合 116"/>
          <p:cNvGrpSpPr/>
          <p:nvPr/>
        </p:nvGrpSpPr>
        <p:grpSpPr>
          <a:xfrm>
            <a:off x="6466426" y="4533751"/>
            <a:ext cx="481012" cy="479425"/>
            <a:chOff x="5810250" y="2244726"/>
            <a:chExt cx="481012" cy="479425"/>
          </a:xfrm>
        </p:grpSpPr>
        <p:sp>
          <p:nvSpPr>
            <p:cNvPr id="118" name="Freeform 125"/>
            <p:cNvSpPr>
              <a:spLocks/>
            </p:cNvSpPr>
            <p:nvPr/>
          </p:nvSpPr>
          <p:spPr bwMode="auto">
            <a:xfrm>
              <a:off x="5830888" y="2573338"/>
              <a:ext cx="41275" cy="60325"/>
            </a:xfrm>
            <a:custGeom>
              <a:avLst/>
              <a:gdLst>
                <a:gd name="T0" fmla="*/ 5 w 18"/>
                <a:gd name="T1" fmla="*/ 0 h 26"/>
                <a:gd name="T2" fmla="*/ 0 w 18"/>
                <a:gd name="T3" fmla="*/ 2 h 26"/>
                <a:gd name="T4" fmla="*/ 14 w 18"/>
                <a:gd name="T5" fmla="*/ 26 h 26"/>
                <a:gd name="T6" fmla="*/ 14 w 18"/>
                <a:gd name="T7" fmla="*/ 26 h 26"/>
                <a:gd name="T8" fmla="*/ 18 w 18"/>
                <a:gd name="T9" fmla="*/ 22 h 26"/>
                <a:gd name="T10" fmla="*/ 5 w 18"/>
                <a:gd name="T11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26">
                  <a:moveTo>
                    <a:pt x="5" y="0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3" y="11"/>
                    <a:pt x="8" y="19"/>
                    <a:pt x="14" y="26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13" y="16"/>
                    <a:pt x="8" y="8"/>
                    <a:pt x="5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9" name="Freeform 126"/>
            <p:cNvSpPr>
              <a:spLocks/>
            </p:cNvSpPr>
            <p:nvPr/>
          </p:nvSpPr>
          <p:spPr bwMode="auto">
            <a:xfrm>
              <a:off x="5907088" y="2667001"/>
              <a:ext cx="58737" cy="39688"/>
            </a:xfrm>
            <a:custGeom>
              <a:avLst/>
              <a:gdLst>
                <a:gd name="T0" fmla="*/ 4 w 26"/>
                <a:gd name="T1" fmla="*/ 0 h 17"/>
                <a:gd name="T2" fmla="*/ 0 w 26"/>
                <a:gd name="T3" fmla="*/ 4 h 17"/>
                <a:gd name="T4" fmla="*/ 24 w 26"/>
                <a:gd name="T5" fmla="*/ 17 h 17"/>
                <a:gd name="T6" fmla="*/ 26 w 26"/>
                <a:gd name="T7" fmla="*/ 12 h 17"/>
                <a:gd name="T8" fmla="*/ 4 w 26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7">
                  <a:moveTo>
                    <a:pt x="4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8" y="10"/>
                    <a:pt x="16" y="14"/>
                    <a:pt x="24" y="17"/>
                  </a:cubicBezTo>
                  <a:cubicBezTo>
                    <a:pt x="26" y="12"/>
                    <a:pt x="26" y="12"/>
                    <a:pt x="26" y="12"/>
                  </a:cubicBezTo>
                  <a:cubicBezTo>
                    <a:pt x="18" y="9"/>
                    <a:pt x="10" y="5"/>
                    <a:pt x="4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0" name="Freeform 127"/>
            <p:cNvSpPr>
              <a:spLocks/>
            </p:cNvSpPr>
            <p:nvPr/>
          </p:nvSpPr>
          <p:spPr bwMode="auto">
            <a:xfrm>
              <a:off x="5810250" y="2457451"/>
              <a:ext cx="15875" cy="61913"/>
            </a:xfrm>
            <a:custGeom>
              <a:avLst/>
              <a:gdLst>
                <a:gd name="T0" fmla="*/ 1 w 7"/>
                <a:gd name="T1" fmla="*/ 0 h 27"/>
                <a:gd name="T2" fmla="*/ 1 w 7"/>
                <a:gd name="T3" fmla="*/ 27 h 27"/>
                <a:gd name="T4" fmla="*/ 7 w 7"/>
                <a:gd name="T5" fmla="*/ 26 h 27"/>
                <a:gd name="T6" fmla="*/ 7 w 7"/>
                <a:gd name="T7" fmla="*/ 0 h 27"/>
                <a:gd name="T8" fmla="*/ 1 w 7"/>
                <a:gd name="T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27">
                  <a:moveTo>
                    <a:pt x="1" y="0"/>
                  </a:moveTo>
                  <a:cubicBezTo>
                    <a:pt x="0" y="9"/>
                    <a:pt x="0" y="18"/>
                    <a:pt x="1" y="27"/>
                  </a:cubicBezTo>
                  <a:cubicBezTo>
                    <a:pt x="7" y="26"/>
                    <a:pt x="7" y="26"/>
                    <a:pt x="7" y="26"/>
                  </a:cubicBezTo>
                  <a:cubicBezTo>
                    <a:pt x="6" y="18"/>
                    <a:pt x="6" y="9"/>
                    <a:pt x="7" y="0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1" name="Freeform 128"/>
            <p:cNvSpPr>
              <a:spLocks/>
            </p:cNvSpPr>
            <p:nvPr/>
          </p:nvSpPr>
          <p:spPr bwMode="auto">
            <a:xfrm>
              <a:off x="6022975" y="2711451"/>
              <a:ext cx="61912" cy="12700"/>
            </a:xfrm>
            <a:custGeom>
              <a:avLst/>
              <a:gdLst>
                <a:gd name="T0" fmla="*/ 26 w 27"/>
                <a:gd name="T1" fmla="*/ 0 h 6"/>
                <a:gd name="T2" fmla="*/ 12 w 27"/>
                <a:gd name="T3" fmla="*/ 1 h 6"/>
                <a:gd name="T4" fmla="*/ 0 w 27"/>
                <a:gd name="T5" fmla="*/ 0 h 6"/>
                <a:gd name="T6" fmla="*/ 0 w 27"/>
                <a:gd name="T7" fmla="*/ 5 h 6"/>
                <a:gd name="T8" fmla="*/ 12 w 27"/>
                <a:gd name="T9" fmla="*/ 6 h 6"/>
                <a:gd name="T10" fmla="*/ 27 w 27"/>
                <a:gd name="T11" fmla="*/ 5 h 6"/>
                <a:gd name="T12" fmla="*/ 26 w 27"/>
                <a:gd name="T13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6">
                  <a:moveTo>
                    <a:pt x="26" y="0"/>
                  </a:moveTo>
                  <a:cubicBezTo>
                    <a:pt x="22" y="0"/>
                    <a:pt x="17" y="1"/>
                    <a:pt x="12" y="1"/>
                  </a:cubicBezTo>
                  <a:cubicBezTo>
                    <a:pt x="8" y="1"/>
                    <a:pt x="4" y="0"/>
                    <a:pt x="0" y="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4" y="6"/>
                    <a:pt x="8" y="6"/>
                    <a:pt x="12" y="6"/>
                  </a:cubicBezTo>
                  <a:cubicBezTo>
                    <a:pt x="17" y="6"/>
                    <a:pt x="22" y="6"/>
                    <a:pt x="27" y="5"/>
                  </a:cubicBezTo>
                  <a:cubicBezTo>
                    <a:pt x="26" y="0"/>
                    <a:pt x="26" y="0"/>
                    <a:pt x="26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2" name="Freeform 129"/>
            <p:cNvSpPr>
              <a:spLocks/>
            </p:cNvSpPr>
            <p:nvPr/>
          </p:nvSpPr>
          <p:spPr bwMode="auto">
            <a:xfrm>
              <a:off x="5829300" y="2341563"/>
              <a:ext cx="41275" cy="58738"/>
            </a:xfrm>
            <a:custGeom>
              <a:avLst/>
              <a:gdLst>
                <a:gd name="T0" fmla="*/ 13 w 18"/>
                <a:gd name="T1" fmla="*/ 0 h 26"/>
                <a:gd name="T2" fmla="*/ 0 w 18"/>
                <a:gd name="T3" fmla="*/ 24 h 26"/>
                <a:gd name="T4" fmla="*/ 5 w 18"/>
                <a:gd name="T5" fmla="*/ 26 h 26"/>
                <a:gd name="T6" fmla="*/ 18 w 18"/>
                <a:gd name="T7" fmla="*/ 4 h 26"/>
                <a:gd name="T8" fmla="*/ 13 w 18"/>
                <a:gd name="T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26">
                  <a:moveTo>
                    <a:pt x="13" y="0"/>
                  </a:moveTo>
                  <a:cubicBezTo>
                    <a:pt x="8" y="8"/>
                    <a:pt x="3" y="16"/>
                    <a:pt x="0" y="24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8" y="18"/>
                    <a:pt x="13" y="10"/>
                    <a:pt x="18" y="4"/>
                  </a:cubicBezTo>
                  <a:cubicBezTo>
                    <a:pt x="13" y="0"/>
                    <a:pt x="13" y="0"/>
                    <a:pt x="13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3" name="Freeform 130"/>
            <p:cNvSpPr>
              <a:spLocks/>
            </p:cNvSpPr>
            <p:nvPr/>
          </p:nvSpPr>
          <p:spPr bwMode="auto">
            <a:xfrm>
              <a:off x="6140450" y="2663826"/>
              <a:ext cx="58737" cy="42863"/>
            </a:xfrm>
            <a:custGeom>
              <a:avLst/>
              <a:gdLst>
                <a:gd name="T0" fmla="*/ 23 w 26"/>
                <a:gd name="T1" fmla="*/ 0 h 19"/>
                <a:gd name="T2" fmla="*/ 22 w 26"/>
                <a:gd name="T3" fmla="*/ 0 h 19"/>
                <a:gd name="T4" fmla="*/ 0 w 26"/>
                <a:gd name="T5" fmla="*/ 14 h 19"/>
                <a:gd name="T6" fmla="*/ 2 w 26"/>
                <a:gd name="T7" fmla="*/ 19 h 19"/>
                <a:gd name="T8" fmla="*/ 26 w 26"/>
                <a:gd name="T9" fmla="*/ 5 h 19"/>
                <a:gd name="T10" fmla="*/ 26 w 26"/>
                <a:gd name="T11" fmla="*/ 5 h 19"/>
                <a:gd name="T12" fmla="*/ 23 w 26"/>
                <a:gd name="T13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19">
                  <a:moveTo>
                    <a:pt x="23" y="0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16" y="6"/>
                    <a:pt x="8" y="10"/>
                    <a:pt x="0" y="14"/>
                  </a:cubicBezTo>
                  <a:cubicBezTo>
                    <a:pt x="2" y="19"/>
                    <a:pt x="2" y="19"/>
                    <a:pt x="2" y="19"/>
                  </a:cubicBezTo>
                  <a:cubicBezTo>
                    <a:pt x="11" y="15"/>
                    <a:pt x="19" y="10"/>
                    <a:pt x="26" y="5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23" y="0"/>
                    <a:pt x="23" y="0"/>
                    <a:pt x="23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4" name="Freeform 131"/>
            <p:cNvSpPr>
              <a:spLocks/>
            </p:cNvSpPr>
            <p:nvPr/>
          </p:nvSpPr>
          <p:spPr bwMode="auto">
            <a:xfrm>
              <a:off x="5903913" y="2265363"/>
              <a:ext cx="57150" cy="41275"/>
            </a:xfrm>
            <a:custGeom>
              <a:avLst/>
              <a:gdLst>
                <a:gd name="T0" fmla="*/ 23 w 25"/>
                <a:gd name="T1" fmla="*/ 0 h 18"/>
                <a:gd name="T2" fmla="*/ 0 w 25"/>
                <a:gd name="T3" fmla="*/ 14 h 18"/>
                <a:gd name="T4" fmla="*/ 0 w 25"/>
                <a:gd name="T5" fmla="*/ 14 h 18"/>
                <a:gd name="T6" fmla="*/ 3 w 25"/>
                <a:gd name="T7" fmla="*/ 18 h 18"/>
                <a:gd name="T8" fmla="*/ 25 w 25"/>
                <a:gd name="T9" fmla="*/ 5 h 18"/>
                <a:gd name="T10" fmla="*/ 23 w 25"/>
                <a:gd name="T11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18">
                  <a:moveTo>
                    <a:pt x="23" y="0"/>
                  </a:moveTo>
                  <a:cubicBezTo>
                    <a:pt x="15" y="3"/>
                    <a:pt x="7" y="8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10" y="13"/>
                    <a:pt x="17" y="8"/>
                    <a:pt x="25" y="5"/>
                  </a:cubicBezTo>
                  <a:cubicBezTo>
                    <a:pt x="23" y="0"/>
                    <a:pt x="23" y="0"/>
                    <a:pt x="23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5" name="Freeform 132"/>
            <p:cNvSpPr>
              <a:spLocks/>
            </p:cNvSpPr>
            <p:nvPr/>
          </p:nvSpPr>
          <p:spPr bwMode="auto">
            <a:xfrm>
              <a:off x="6234113" y="2570163"/>
              <a:ext cx="41275" cy="58738"/>
            </a:xfrm>
            <a:custGeom>
              <a:avLst/>
              <a:gdLst>
                <a:gd name="T0" fmla="*/ 12 w 18"/>
                <a:gd name="T1" fmla="*/ 0 h 26"/>
                <a:gd name="T2" fmla="*/ 0 w 18"/>
                <a:gd name="T3" fmla="*/ 23 h 26"/>
                <a:gd name="T4" fmla="*/ 4 w 18"/>
                <a:gd name="T5" fmla="*/ 26 h 26"/>
                <a:gd name="T6" fmla="*/ 18 w 18"/>
                <a:gd name="T7" fmla="*/ 2 h 26"/>
                <a:gd name="T8" fmla="*/ 12 w 18"/>
                <a:gd name="T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26">
                  <a:moveTo>
                    <a:pt x="12" y="0"/>
                  </a:moveTo>
                  <a:cubicBezTo>
                    <a:pt x="9" y="8"/>
                    <a:pt x="5" y="16"/>
                    <a:pt x="0" y="23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10" y="19"/>
                    <a:pt x="14" y="11"/>
                    <a:pt x="18" y="2"/>
                  </a:cubicBezTo>
                  <a:cubicBezTo>
                    <a:pt x="12" y="0"/>
                    <a:pt x="12" y="0"/>
                    <a:pt x="12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6" name="Freeform 133"/>
            <p:cNvSpPr>
              <a:spLocks/>
            </p:cNvSpPr>
            <p:nvPr/>
          </p:nvSpPr>
          <p:spPr bwMode="auto">
            <a:xfrm>
              <a:off x="6016625" y="2244726"/>
              <a:ext cx="63500" cy="15875"/>
            </a:xfrm>
            <a:custGeom>
              <a:avLst/>
              <a:gdLst>
                <a:gd name="T0" fmla="*/ 15 w 28"/>
                <a:gd name="T1" fmla="*/ 0 h 7"/>
                <a:gd name="T2" fmla="*/ 0 w 28"/>
                <a:gd name="T3" fmla="*/ 1 h 7"/>
                <a:gd name="T4" fmla="*/ 1 w 28"/>
                <a:gd name="T5" fmla="*/ 7 h 7"/>
                <a:gd name="T6" fmla="*/ 15 w 28"/>
                <a:gd name="T7" fmla="*/ 6 h 7"/>
                <a:gd name="T8" fmla="*/ 27 w 28"/>
                <a:gd name="T9" fmla="*/ 7 h 7"/>
                <a:gd name="T10" fmla="*/ 28 w 28"/>
                <a:gd name="T11" fmla="*/ 1 h 7"/>
                <a:gd name="T12" fmla="*/ 15 w 28"/>
                <a:gd name="T13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" h="7">
                  <a:moveTo>
                    <a:pt x="15" y="0"/>
                  </a:moveTo>
                  <a:cubicBezTo>
                    <a:pt x="10" y="0"/>
                    <a:pt x="5" y="1"/>
                    <a:pt x="0" y="1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6" y="6"/>
                    <a:pt x="11" y="6"/>
                    <a:pt x="15" y="6"/>
                  </a:cubicBezTo>
                  <a:cubicBezTo>
                    <a:pt x="19" y="6"/>
                    <a:pt x="23" y="6"/>
                    <a:pt x="27" y="7"/>
                  </a:cubicBezTo>
                  <a:cubicBezTo>
                    <a:pt x="28" y="1"/>
                    <a:pt x="28" y="1"/>
                    <a:pt x="28" y="1"/>
                  </a:cubicBezTo>
                  <a:cubicBezTo>
                    <a:pt x="24" y="1"/>
                    <a:pt x="19" y="0"/>
                    <a:pt x="15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7" name="Freeform 134"/>
            <p:cNvSpPr>
              <a:spLocks/>
            </p:cNvSpPr>
            <p:nvPr/>
          </p:nvSpPr>
          <p:spPr bwMode="auto">
            <a:xfrm>
              <a:off x="6276975" y="2451101"/>
              <a:ext cx="14287" cy="63500"/>
            </a:xfrm>
            <a:custGeom>
              <a:avLst/>
              <a:gdLst>
                <a:gd name="T0" fmla="*/ 5 w 6"/>
                <a:gd name="T1" fmla="*/ 0 h 28"/>
                <a:gd name="T2" fmla="*/ 0 w 6"/>
                <a:gd name="T3" fmla="*/ 1 h 28"/>
                <a:gd name="T4" fmla="*/ 0 w 6"/>
                <a:gd name="T5" fmla="*/ 27 h 28"/>
                <a:gd name="T6" fmla="*/ 5 w 6"/>
                <a:gd name="T7" fmla="*/ 28 h 28"/>
                <a:gd name="T8" fmla="*/ 5 w 6"/>
                <a:gd name="T9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28">
                  <a:moveTo>
                    <a:pt x="5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10"/>
                    <a:pt x="1" y="18"/>
                    <a:pt x="0" y="27"/>
                  </a:cubicBezTo>
                  <a:cubicBezTo>
                    <a:pt x="5" y="28"/>
                    <a:pt x="5" y="28"/>
                    <a:pt x="5" y="28"/>
                  </a:cubicBezTo>
                  <a:cubicBezTo>
                    <a:pt x="6" y="19"/>
                    <a:pt x="6" y="9"/>
                    <a:pt x="5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8" name="Freeform 135"/>
            <p:cNvSpPr>
              <a:spLocks/>
            </p:cNvSpPr>
            <p:nvPr/>
          </p:nvSpPr>
          <p:spPr bwMode="auto">
            <a:xfrm>
              <a:off x="6135688" y="2263776"/>
              <a:ext cx="58737" cy="39688"/>
            </a:xfrm>
            <a:custGeom>
              <a:avLst/>
              <a:gdLst>
                <a:gd name="T0" fmla="*/ 2 w 26"/>
                <a:gd name="T1" fmla="*/ 0 h 18"/>
                <a:gd name="T2" fmla="*/ 0 w 26"/>
                <a:gd name="T3" fmla="*/ 5 h 18"/>
                <a:gd name="T4" fmla="*/ 23 w 26"/>
                <a:gd name="T5" fmla="*/ 18 h 18"/>
                <a:gd name="T6" fmla="*/ 26 w 26"/>
                <a:gd name="T7" fmla="*/ 13 h 18"/>
                <a:gd name="T8" fmla="*/ 2 w 26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8">
                  <a:moveTo>
                    <a:pt x="2" y="0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8" y="8"/>
                    <a:pt x="16" y="13"/>
                    <a:pt x="23" y="18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19" y="8"/>
                    <a:pt x="11" y="3"/>
                    <a:pt x="2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9" name="Freeform 136"/>
            <p:cNvSpPr>
              <a:spLocks/>
            </p:cNvSpPr>
            <p:nvPr/>
          </p:nvSpPr>
          <p:spPr bwMode="auto">
            <a:xfrm>
              <a:off x="6229350" y="2338388"/>
              <a:ext cx="42862" cy="57150"/>
            </a:xfrm>
            <a:custGeom>
              <a:avLst/>
              <a:gdLst>
                <a:gd name="T0" fmla="*/ 5 w 19"/>
                <a:gd name="T1" fmla="*/ 0 h 25"/>
                <a:gd name="T2" fmla="*/ 0 w 19"/>
                <a:gd name="T3" fmla="*/ 3 h 25"/>
                <a:gd name="T4" fmla="*/ 1 w 19"/>
                <a:gd name="T5" fmla="*/ 3 h 25"/>
                <a:gd name="T6" fmla="*/ 1 w 19"/>
                <a:gd name="T7" fmla="*/ 3 h 25"/>
                <a:gd name="T8" fmla="*/ 1 w 19"/>
                <a:gd name="T9" fmla="*/ 3 h 25"/>
                <a:gd name="T10" fmla="*/ 9 w 19"/>
                <a:gd name="T11" fmla="*/ 16 h 25"/>
                <a:gd name="T12" fmla="*/ 9 w 19"/>
                <a:gd name="T13" fmla="*/ 16 h 25"/>
                <a:gd name="T14" fmla="*/ 10 w 19"/>
                <a:gd name="T15" fmla="*/ 17 h 25"/>
                <a:gd name="T16" fmla="*/ 14 w 19"/>
                <a:gd name="T17" fmla="*/ 25 h 25"/>
                <a:gd name="T18" fmla="*/ 19 w 19"/>
                <a:gd name="T19" fmla="*/ 23 h 25"/>
                <a:gd name="T20" fmla="*/ 14 w 19"/>
                <a:gd name="T21" fmla="*/ 14 h 25"/>
                <a:gd name="T22" fmla="*/ 14 w 19"/>
                <a:gd name="T23" fmla="*/ 13 h 25"/>
                <a:gd name="T24" fmla="*/ 5 w 19"/>
                <a:gd name="T25" fmla="*/ 0 h 25"/>
                <a:gd name="T26" fmla="*/ 5 w 19"/>
                <a:gd name="T27" fmla="*/ 0 h 25"/>
                <a:gd name="T28" fmla="*/ 5 w 19"/>
                <a:gd name="T29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" h="25">
                  <a:moveTo>
                    <a:pt x="5" y="0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4" y="7"/>
                    <a:pt x="7" y="12"/>
                    <a:pt x="9" y="16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1" y="20"/>
                    <a:pt x="12" y="22"/>
                    <a:pt x="14" y="25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17" y="20"/>
                    <a:pt x="16" y="17"/>
                    <a:pt x="14" y="14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1" y="9"/>
                    <a:pt x="8" y="4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33" name="文本框 132"/>
          <p:cNvSpPr txBox="1"/>
          <p:nvPr/>
        </p:nvSpPr>
        <p:spPr>
          <a:xfrm>
            <a:off x="7054245" y="639216"/>
            <a:ext cx="28214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Agency FB" panose="020B0503020202020204" pitchFamily="34" charset="0"/>
              </a:rPr>
              <a:t>计算机广告系统</a:t>
            </a:r>
          </a:p>
        </p:txBody>
      </p:sp>
      <p:sp>
        <p:nvSpPr>
          <p:cNvPr id="134" name="文本框 133"/>
          <p:cNvSpPr txBox="1"/>
          <p:nvPr/>
        </p:nvSpPr>
        <p:spPr>
          <a:xfrm>
            <a:off x="7054245" y="1950868"/>
            <a:ext cx="28214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Agency FB" panose="020B0503020202020204" pitchFamily="34" charset="0"/>
              </a:rPr>
              <a:t>网络爬虫</a:t>
            </a:r>
          </a:p>
        </p:txBody>
      </p:sp>
      <p:sp>
        <p:nvSpPr>
          <p:cNvPr id="135" name="文本框 134"/>
          <p:cNvSpPr txBox="1"/>
          <p:nvPr/>
        </p:nvSpPr>
        <p:spPr>
          <a:xfrm>
            <a:off x="7054245" y="3262520"/>
            <a:ext cx="28214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Agency FB" panose="020B0503020202020204" pitchFamily="34" charset="0"/>
              </a:rPr>
              <a:t>HTTP</a:t>
            </a:r>
            <a:r>
              <a:rPr lang="zh-CN" altLang="en-US" sz="2000" dirty="0">
                <a:latin typeface="Agency FB" panose="020B0503020202020204" pitchFamily="34" charset="0"/>
              </a:rPr>
              <a:t>协议</a:t>
            </a:r>
          </a:p>
        </p:txBody>
      </p:sp>
      <p:sp>
        <p:nvSpPr>
          <p:cNvPr id="136" name="文本框 135"/>
          <p:cNvSpPr txBox="1"/>
          <p:nvPr/>
        </p:nvSpPr>
        <p:spPr>
          <a:xfrm>
            <a:off x="7054245" y="4592489"/>
            <a:ext cx="28214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Agency FB" panose="020B0503020202020204" pitchFamily="34" charset="0"/>
              </a:rPr>
              <a:t>网页结构</a:t>
            </a:r>
          </a:p>
        </p:txBody>
      </p:sp>
      <p:sp>
        <p:nvSpPr>
          <p:cNvPr id="262" name="文本框 261"/>
          <p:cNvSpPr txBox="1"/>
          <p:nvPr/>
        </p:nvSpPr>
        <p:spPr>
          <a:xfrm>
            <a:off x="6484710" y="648869"/>
            <a:ext cx="4342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Agency FB" panose="020B0503020202020204" pitchFamily="34" charset="0"/>
              </a:rPr>
              <a:t>01</a:t>
            </a:r>
            <a:endParaRPr lang="zh-CN" altLang="en-US" sz="2000" dirty="0">
              <a:latin typeface="Agency FB" panose="020B0503020202020204" pitchFamily="34" charset="0"/>
            </a:endParaRPr>
          </a:p>
        </p:txBody>
      </p:sp>
      <p:sp>
        <p:nvSpPr>
          <p:cNvPr id="263" name="文本框 262"/>
          <p:cNvSpPr txBox="1"/>
          <p:nvPr/>
        </p:nvSpPr>
        <p:spPr>
          <a:xfrm>
            <a:off x="6484710" y="1955091"/>
            <a:ext cx="4342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Agency FB" panose="020B0503020202020204" pitchFamily="34" charset="0"/>
              </a:rPr>
              <a:t>02</a:t>
            </a:r>
            <a:endParaRPr lang="zh-CN" altLang="en-US" sz="2000" dirty="0">
              <a:latin typeface="Agency FB" panose="020B0503020202020204" pitchFamily="34" charset="0"/>
            </a:endParaRPr>
          </a:p>
        </p:txBody>
      </p:sp>
      <p:sp>
        <p:nvSpPr>
          <p:cNvPr id="264" name="文本框 263"/>
          <p:cNvSpPr txBox="1"/>
          <p:nvPr/>
        </p:nvSpPr>
        <p:spPr>
          <a:xfrm>
            <a:off x="6484710" y="3284491"/>
            <a:ext cx="4342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Agency FB" panose="020B0503020202020204" pitchFamily="34" charset="0"/>
              </a:rPr>
              <a:t>03</a:t>
            </a:r>
            <a:endParaRPr lang="zh-CN" altLang="en-US" sz="2000" dirty="0">
              <a:latin typeface="Agency FB" panose="020B0503020202020204" pitchFamily="34" charset="0"/>
            </a:endParaRPr>
          </a:p>
        </p:txBody>
      </p:sp>
      <p:sp>
        <p:nvSpPr>
          <p:cNvPr id="265" name="文本框 264"/>
          <p:cNvSpPr txBox="1"/>
          <p:nvPr/>
        </p:nvSpPr>
        <p:spPr>
          <a:xfrm>
            <a:off x="6484710" y="4567059"/>
            <a:ext cx="4342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Agency FB" panose="020B0503020202020204" pitchFamily="34" charset="0"/>
              </a:rPr>
              <a:t>04</a:t>
            </a:r>
            <a:endParaRPr lang="zh-CN" altLang="en-US" sz="2000" dirty="0">
              <a:latin typeface="Agency FB" panose="020B0503020202020204" pitchFamily="34" charset="0"/>
            </a:endParaRPr>
          </a:p>
        </p:txBody>
      </p:sp>
      <p:grpSp>
        <p:nvGrpSpPr>
          <p:cNvPr id="334" name="组合 333"/>
          <p:cNvGrpSpPr/>
          <p:nvPr/>
        </p:nvGrpSpPr>
        <p:grpSpPr>
          <a:xfrm>
            <a:off x="1215569" y="1456867"/>
            <a:ext cx="3713304" cy="3715670"/>
            <a:chOff x="594320" y="877051"/>
            <a:chExt cx="4989661" cy="4992840"/>
          </a:xfrm>
        </p:grpSpPr>
        <p:sp>
          <p:nvSpPr>
            <p:cNvPr id="269" name="Freeform 70"/>
            <p:cNvSpPr>
              <a:spLocks noEditPoints="1"/>
            </p:cNvSpPr>
            <p:nvPr/>
          </p:nvSpPr>
          <p:spPr bwMode="auto">
            <a:xfrm>
              <a:off x="4032147" y="2003687"/>
              <a:ext cx="595398" cy="555219"/>
            </a:xfrm>
            <a:custGeom>
              <a:avLst/>
              <a:gdLst>
                <a:gd name="T0" fmla="*/ 27 w 113"/>
                <a:gd name="T1" fmla="*/ 98 h 106"/>
                <a:gd name="T2" fmla="*/ 8 w 113"/>
                <a:gd name="T3" fmla="*/ 76 h 106"/>
                <a:gd name="T4" fmla="*/ 76 w 113"/>
                <a:gd name="T5" fmla="*/ 9 h 106"/>
                <a:gd name="T6" fmla="*/ 104 w 113"/>
                <a:gd name="T7" fmla="*/ 43 h 106"/>
                <a:gd name="T8" fmla="*/ 27 w 113"/>
                <a:gd name="T9" fmla="*/ 98 h 106"/>
                <a:gd name="T10" fmla="*/ 76 w 113"/>
                <a:gd name="T11" fmla="*/ 0 h 106"/>
                <a:gd name="T12" fmla="*/ 0 w 113"/>
                <a:gd name="T13" fmla="*/ 76 h 106"/>
                <a:gd name="T14" fmla="*/ 25 w 113"/>
                <a:gd name="T15" fmla="*/ 106 h 106"/>
                <a:gd name="T16" fmla="*/ 113 w 113"/>
                <a:gd name="T17" fmla="*/ 44 h 106"/>
                <a:gd name="T18" fmla="*/ 76 w 113"/>
                <a:gd name="T19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3" h="106">
                  <a:moveTo>
                    <a:pt x="27" y="98"/>
                  </a:moveTo>
                  <a:cubicBezTo>
                    <a:pt x="21" y="90"/>
                    <a:pt x="15" y="83"/>
                    <a:pt x="8" y="76"/>
                  </a:cubicBezTo>
                  <a:cubicBezTo>
                    <a:pt x="76" y="9"/>
                    <a:pt x="76" y="9"/>
                    <a:pt x="76" y="9"/>
                  </a:cubicBezTo>
                  <a:cubicBezTo>
                    <a:pt x="86" y="19"/>
                    <a:pt x="96" y="31"/>
                    <a:pt x="104" y="43"/>
                  </a:cubicBezTo>
                  <a:cubicBezTo>
                    <a:pt x="27" y="98"/>
                    <a:pt x="27" y="98"/>
                    <a:pt x="27" y="98"/>
                  </a:cubicBezTo>
                  <a:moveTo>
                    <a:pt x="76" y="0"/>
                  </a:moveTo>
                  <a:cubicBezTo>
                    <a:pt x="0" y="76"/>
                    <a:pt x="0" y="76"/>
                    <a:pt x="0" y="76"/>
                  </a:cubicBezTo>
                  <a:cubicBezTo>
                    <a:pt x="9" y="86"/>
                    <a:pt x="18" y="96"/>
                    <a:pt x="25" y="106"/>
                  </a:cubicBezTo>
                  <a:cubicBezTo>
                    <a:pt x="113" y="44"/>
                    <a:pt x="113" y="44"/>
                    <a:pt x="113" y="44"/>
                  </a:cubicBezTo>
                  <a:cubicBezTo>
                    <a:pt x="102" y="29"/>
                    <a:pt x="89" y="14"/>
                    <a:pt x="76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0" name="Freeform 71"/>
            <p:cNvSpPr>
              <a:spLocks noEditPoints="1"/>
            </p:cNvSpPr>
            <p:nvPr/>
          </p:nvSpPr>
          <p:spPr bwMode="auto">
            <a:xfrm>
              <a:off x="4211131" y="2317824"/>
              <a:ext cx="617314" cy="493123"/>
            </a:xfrm>
            <a:custGeom>
              <a:avLst/>
              <a:gdLst>
                <a:gd name="T0" fmla="*/ 22 w 117"/>
                <a:gd name="T1" fmla="*/ 86 h 94"/>
                <a:gd name="T2" fmla="*/ 8 w 117"/>
                <a:gd name="T3" fmla="*/ 60 h 94"/>
                <a:gd name="T4" fmla="*/ 88 w 117"/>
                <a:gd name="T5" fmla="*/ 8 h 94"/>
                <a:gd name="T6" fmla="*/ 109 w 117"/>
                <a:gd name="T7" fmla="*/ 48 h 94"/>
                <a:gd name="T8" fmla="*/ 22 w 117"/>
                <a:gd name="T9" fmla="*/ 86 h 94"/>
                <a:gd name="T10" fmla="*/ 90 w 117"/>
                <a:gd name="T11" fmla="*/ 0 h 94"/>
                <a:gd name="T12" fmla="*/ 0 w 117"/>
                <a:gd name="T13" fmla="*/ 59 h 94"/>
                <a:gd name="T14" fmla="*/ 19 w 117"/>
                <a:gd name="T15" fmla="*/ 94 h 94"/>
                <a:gd name="T16" fmla="*/ 117 w 117"/>
                <a:gd name="T17" fmla="*/ 51 h 94"/>
                <a:gd name="T18" fmla="*/ 90 w 117"/>
                <a:gd name="T19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7" h="94">
                  <a:moveTo>
                    <a:pt x="22" y="86"/>
                  </a:moveTo>
                  <a:cubicBezTo>
                    <a:pt x="18" y="77"/>
                    <a:pt x="13" y="69"/>
                    <a:pt x="8" y="60"/>
                  </a:cubicBezTo>
                  <a:cubicBezTo>
                    <a:pt x="88" y="8"/>
                    <a:pt x="88" y="8"/>
                    <a:pt x="88" y="8"/>
                  </a:cubicBezTo>
                  <a:cubicBezTo>
                    <a:pt x="96" y="21"/>
                    <a:pt x="103" y="34"/>
                    <a:pt x="109" y="48"/>
                  </a:cubicBezTo>
                  <a:cubicBezTo>
                    <a:pt x="22" y="86"/>
                    <a:pt x="22" y="86"/>
                    <a:pt x="22" y="86"/>
                  </a:cubicBezTo>
                  <a:moveTo>
                    <a:pt x="90" y="0"/>
                  </a:moveTo>
                  <a:cubicBezTo>
                    <a:pt x="0" y="59"/>
                    <a:pt x="0" y="59"/>
                    <a:pt x="0" y="59"/>
                  </a:cubicBezTo>
                  <a:cubicBezTo>
                    <a:pt x="7" y="70"/>
                    <a:pt x="13" y="82"/>
                    <a:pt x="19" y="94"/>
                  </a:cubicBezTo>
                  <a:cubicBezTo>
                    <a:pt x="117" y="51"/>
                    <a:pt x="117" y="51"/>
                    <a:pt x="117" y="51"/>
                  </a:cubicBezTo>
                  <a:cubicBezTo>
                    <a:pt x="110" y="33"/>
                    <a:pt x="101" y="16"/>
                    <a:pt x="90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1" name="Freeform 72"/>
            <p:cNvSpPr>
              <a:spLocks noEditPoints="1"/>
            </p:cNvSpPr>
            <p:nvPr/>
          </p:nvSpPr>
          <p:spPr bwMode="auto">
            <a:xfrm>
              <a:off x="4338978" y="2679446"/>
              <a:ext cx="613663" cy="405457"/>
            </a:xfrm>
            <a:custGeom>
              <a:avLst/>
              <a:gdLst>
                <a:gd name="T0" fmla="*/ 16 w 117"/>
                <a:gd name="T1" fmla="*/ 69 h 77"/>
                <a:gd name="T2" fmla="*/ 8 w 117"/>
                <a:gd name="T3" fmla="*/ 42 h 77"/>
                <a:gd name="T4" fmla="*/ 97 w 117"/>
                <a:gd name="T5" fmla="*/ 8 h 77"/>
                <a:gd name="T6" fmla="*/ 110 w 117"/>
                <a:gd name="T7" fmla="*/ 51 h 77"/>
                <a:gd name="T8" fmla="*/ 16 w 117"/>
                <a:gd name="T9" fmla="*/ 69 h 77"/>
                <a:gd name="T10" fmla="*/ 101 w 117"/>
                <a:gd name="T11" fmla="*/ 0 h 77"/>
                <a:gd name="T12" fmla="*/ 0 w 117"/>
                <a:gd name="T13" fmla="*/ 38 h 77"/>
                <a:gd name="T14" fmla="*/ 12 w 117"/>
                <a:gd name="T15" fmla="*/ 77 h 77"/>
                <a:gd name="T16" fmla="*/ 117 w 117"/>
                <a:gd name="T17" fmla="*/ 55 h 77"/>
                <a:gd name="T18" fmla="*/ 101 w 117"/>
                <a:gd name="T19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7" h="77">
                  <a:moveTo>
                    <a:pt x="16" y="69"/>
                  </a:moveTo>
                  <a:cubicBezTo>
                    <a:pt x="14" y="60"/>
                    <a:pt x="11" y="51"/>
                    <a:pt x="8" y="42"/>
                  </a:cubicBezTo>
                  <a:cubicBezTo>
                    <a:pt x="97" y="8"/>
                    <a:pt x="97" y="8"/>
                    <a:pt x="97" y="8"/>
                  </a:cubicBezTo>
                  <a:cubicBezTo>
                    <a:pt x="102" y="22"/>
                    <a:pt x="106" y="36"/>
                    <a:pt x="110" y="51"/>
                  </a:cubicBezTo>
                  <a:cubicBezTo>
                    <a:pt x="16" y="69"/>
                    <a:pt x="16" y="69"/>
                    <a:pt x="16" y="69"/>
                  </a:cubicBezTo>
                  <a:moveTo>
                    <a:pt x="101" y="0"/>
                  </a:moveTo>
                  <a:cubicBezTo>
                    <a:pt x="0" y="38"/>
                    <a:pt x="0" y="38"/>
                    <a:pt x="0" y="38"/>
                  </a:cubicBezTo>
                  <a:cubicBezTo>
                    <a:pt x="5" y="51"/>
                    <a:pt x="9" y="64"/>
                    <a:pt x="12" y="77"/>
                  </a:cubicBezTo>
                  <a:cubicBezTo>
                    <a:pt x="117" y="55"/>
                    <a:pt x="117" y="55"/>
                    <a:pt x="117" y="55"/>
                  </a:cubicBezTo>
                  <a:cubicBezTo>
                    <a:pt x="113" y="37"/>
                    <a:pt x="108" y="18"/>
                    <a:pt x="101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2" name="Freeform 73"/>
            <p:cNvSpPr>
              <a:spLocks noEditPoints="1"/>
            </p:cNvSpPr>
            <p:nvPr/>
          </p:nvSpPr>
          <p:spPr bwMode="auto">
            <a:xfrm>
              <a:off x="4412034" y="3070292"/>
              <a:ext cx="584441" cy="303180"/>
            </a:xfrm>
            <a:custGeom>
              <a:avLst/>
              <a:gdLst>
                <a:gd name="T0" fmla="*/ 105 w 111"/>
                <a:gd name="T1" fmla="*/ 52 h 58"/>
                <a:gd name="T2" fmla="*/ 9 w 111"/>
                <a:gd name="T3" fmla="*/ 51 h 58"/>
                <a:gd name="T4" fmla="*/ 7 w 111"/>
                <a:gd name="T5" fmla="*/ 22 h 58"/>
                <a:gd name="T6" fmla="*/ 101 w 111"/>
                <a:gd name="T7" fmla="*/ 7 h 58"/>
                <a:gd name="T8" fmla="*/ 105 w 111"/>
                <a:gd name="T9" fmla="*/ 52 h 58"/>
                <a:gd name="T10" fmla="*/ 106 w 111"/>
                <a:gd name="T11" fmla="*/ 0 h 58"/>
                <a:gd name="T12" fmla="*/ 0 w 111"/>
                <a:gd name="T13" fmla="*/ 17 h 58"/>
                <a:gd name="T14" fmla="*/ 3 w 111"/>
                <a:gd name="T15" fmla="*/ 57 h 58"/>
                <a:gd name="T16" fmla="*/ 111 w 111"/>
                <a:gd name="T17" fmla="*/ 58 h 58"/>
                <a:gd name="T18" fmla="*/ 106 w 111"/>
                <a:gd name="T19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58">
                  <a:moveTo>
                    <a:pt x="105" y="52"/>
                  </a:moveTo>
                  <a:cubicBezTo>
                    <a:pt x="9" y="51"/>
                    <a:pt x="9" y="51"/>
                    <a:pt x="9" y="51"/>
                  </a:cubicBezTo>
                  <a:cubicBezTo>
                    <a:pt x="9" y="41"/>
                    <a:pt x="8" y="32"/>
                    <a:pt x="7" y="22"/>
                  </a:cubicBezTo>
                  <a:cubicBezTo>
                    <a:pt x="101" y="7"/>
                    <a:pt x="101" y="7"/>
                    <a:pt x="101" y="7"/>
                  </a:cubicBezTo>
                  <a:cubicBezTo>
                    <a:pt x="103" y="22"/>
                    <a:pt x="104" y="37"/>
                    <a:pt x="105" y="52"/>
                  </a:cubicBezTo>
                  <a:moveTo>
                    <a:pt x="106" y="0"/>
                  </a:moveTo>
                  <a:cubicBezTo>
                    <a:pt x="0" y="17"/>
                    <a:pt x="0" y="17"/>
                    <a:pt x="0" y="17"/>
                  </a:cubicBezTo>
                  <a:cubicBezTo>
                    <a:pt x="2" y="30"/>
                    <a:pt x="3" y="44"/>
                    <a:pt x="3" y="57"/>
                  </a:cubicBezTo>
                  <a:cubicBezTo>
                    <a:pt x="111" y="58"/>
                    <a:pt x="111" y="58"/>
                    <a:pt x="111" y="58"/>
                  </a:cubicBezTo>
                  <a:cubicBezTo>
                    <a:pt x="111" y="39"/>
                    <a:pt x="109" y="20"/>
                    <a:pt x="106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3" name="Freeform 74"/>
            <p:cNvSpPr>
              <a:spLocks noEditPoints="1"/>
            </p:cNvSpPr>
            <p:nvPr/>
          </p:nvSpPr>
          <p:spPr bwMode="auto">
            <a:xfrm>
              <a:off x="4401074" y="3450178"/>
              <a:ext cx="588092" cy="328748"/>
            </a:xfrm>
            <a:custGeom>
              <a:avLst/>
              <a:gdLst>
                <a:gd name="T0" fmla="*/ 100 w 112"/>
                <a:gd name="T1" fmla="*/ 55 h 63"/>
                <a:gd name="T2" fmla="*/ 7 w 112"/>
                <a:gd name="T3" fmla="*/ 35 h 63"/>
                <a:gd name="T4" fmla="*/ 10 w 112"/>
                <a:gd name="T5" fmla="*/ 6 h 63"/>
                <a:gd name="T6" fmla="*/ 106 w 112"/>
                <a:gd name="T7" fmla="*/ 11 h 63"/>
                <a:gd name="T8" fmla="*/ 100 w 112"/>
                <a:gd name="T9" fmla="*/ 55 h 63"/>
                <a:gd name="T10" fmla="*/ 5 w 112"/>
                <a:gd name="T11" fmla="*/ 0 h 63"/>
                <a:gd name="T12" fmla="*/ 0 w 112"/>
                <a:gd name="T13" fmla="*/ 39 h 63"/>
                <a:gd name="T14" fmla="*/ 104 w 112"/>
                <a:gd name="T15" fmla="*/ 63 h 63"/>
                <a:gd name="T16" fmla="*/ 112 w 112"/>
                <a:gd name="T17" fmla="*/ 5 h 63"/>
                <a:gd name="T18" fmla="*/ 5 w 112"/>
                <a:gd name="T19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63">
                  <a:moveTo>
                    <a:pt x="100" y="55"/>
                  </a:moveTo>
                  <a:cubicBezTo>
                    <a:pt x="7" y="35"/>
                    <a:pt x="7" y="35"/>
                    <a:pt x="7" y="35"/>
                  </a:cubicBezTo>
                  <a:cubicBezTo>
                    <a:pt x="8" y="25"/>
                    <a:pt x="10" y="16"/>
                    <a:pt x="10" y="6"/>
                  </a:cubicBezTo>
                  <a:cubicBezTo>
                    <a:pt x="106" y="11"/>
                    <a:pt x="106" y="11"/>
                    <a:pt x="106" y="11"/>
                  </a:cubicBezTo>
                  <a:cubicBezTo>
                    <a:pt x="105" y="26"/>
                    <a:pt x="103" y="41"/>
                    <a:pt x="100" y="55"/>
                  </a:cubicBezTo>
                  <a:moveTo>
                    <a:pt x="5" y="0"/>
                  </a:moveTo>
                  <a:cubicBezTo>
                    <a:pt x="4" y="13"/>
                    <a:pt x="2" y="26"/>
                    <a:pt x="0" y="39"/>
                  </a:cubicBezTo>
                  <a:cubicBezTo>
                    <a:pt x="104" y="63"/>
                    <a:pt x="104" y="63"/>
                    <a:pt x="104" y="63"/>
                  </a:cubicBezTo>
                  <a:cubicBezTo>
                    <a:pt x="108" y="44"/>
                    <a:pt x="111" y="25"/>
                    <a:pt x="112" y="5"/>
                  </a:cubicBezTo>
                  <a:cubicBezTo>
                    <a:pt x="5" y="0"/>
                    <a:pt x="5" y="0"/>
                    <a:pt x="5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4" name="Freeform 75"/>
            <p:cNvSpPr>
              <a:spLocks noEditPoints="1"/>
            </p:cNvSpPr>
            <p:nvPr/>
          </p:nvSpPr>
          <p:spPr bwMode="auto">
            <a:xfrm>
              <a:off x="4313408" y="3731439"/>
              <a:ext cx="613663" cy="431025"/>
            </a:xfrm>
            <a:custGeom>
              <a:avLst/>
              <a:gdLst>
                <a:gd name="T0" fmla="*/ 94 w 117"/>
                <a:gd name="T1" fmla="*/ 74 h 82"/>
                <a:gd name="T2" fmla="*/ 8 w 117"/>
                <a:gd name="T3" fmla="*/ 34 h 82"/>
                <a:gd name="T4" fmla="*/ 17 w 117"/>
                <a:gd name="T5" fmla="*/ 7 h 82"/>
                <a:gd name="T6" fmla="*/ 109 w 117"/>
                <a:gd name="T7" fmla="*/ 32 h 82"/>
                <a:gd name="T8" fmla="*/ 94 w 117"/>
                <a:gd name="T9" fmla="*/ 74 h 82"/>
                <a:gd name="T10" fmla="*/ 13 w 117"/>
                <a:gd name="T11" fmla="*/ 0 h 82"/>
                <a:gd name="T12" fmla="*/ 0 w 117"/>
                <a:gd name="T13" fmla="*/ 37 h 82"/>
                <a:gd name="T14" fmla="*/ 97 w 117"/>
                <a:gd name="T15" fmla="*/ 82 h 82"/>
                <a:gd name="T16" fmla="*/ 117 w 117"/>
                <a:gd name="T17" fmla="*/ 27 h 82"/>
                <a:gd name="T18" fmla="*/ 13 w 117"/>
                <a:gd name="T19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7" h="82">
                  <a:moveTo>
                    <a:pt x="94" y="74"/>
                  </a:moveTo>
                  <a:cubicBezTo>
                    <a:pt x="8" y="34"/>
                    <a:pt x="8" y="34"/>
                    <a:pt x="8" y="34"/>
                  </a:cubicBezTo>
                  <a:cubicBezTo>
                    <a:pt x="11" y="25"/>
                    <a:pt x="14" y="16"/>
                    <a:pt x="17" y="7"/>
                  </a:cubicBezTo>
                  <a:cubicBezTo>
                    <a:pt x="109" y="32"/>
                    <a:pt x="109" y="32"/>
                    <a:pt x="109" y="32"/>
                  </a:cubicBezTo>
                  <a:cubicBezTo>
                    <a:pt x="105" y="46"/>
                    <a:pt x="100" y="60"/>
                    <a:pt x="94" y="74"/>
                  </a:cubicBezTo>
                  <a:moveTo>
                    <a:pt x="13" y="0"/>
                  </a:moveTo>
                  <a:cubicBezTo>
                    <a:pt x="9" y="13"/>
                    <a:pt x="5" y="25"/>
                    <a:pt x="0" y="37"/>
                  </a:cubicBezTo>
                  <a:cubicBezTo>
                    <a:pt x="97" y="82"/>
                    <a:pt x="97" y="82"/>
                    <a:pt x="97" y="82"/>
                  </a:cubicBezTo>
                  <a:cubicBezTo>
                    <a:pt x="105" y="65"/>
                    <a:pt x="112" y="46"/>
                    <a:pt x="117" y="27"/>
                  </a:cubicBezTo>
                  <a:cubicBezTo>
                    <a:pt x="13" y="0"/>
                    <a:pt x="13" y="0"/>
                    <a:pt x="13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5" name="Freeform 76"/>
            <p:cNvSpPr>
              <a:spLocks noEditPoints="1"/>
            </p:cNvSpPr>
            <p:nvPr/>
          </p:nvSpPr>
          <p:spPr bwMode="auto">
            <a:xfrm>
              <a:off x="4163646" y="3994438"/>
              <a:ext cx="617314" cy="515040"/>
            </a:xfrm>
            <a:custGeom>
              <a:avLst/>
              <a:gdLst>
                <a:gd name="T0" fmla="*/ 85 w 117"/>
                <a:gd name="T1" fmla="*/ 90 h 98"/>
                <a:gd name="T2" fmla="*/ 9 w 117"/>
                <a:gd name="T3" fmla="*/ 33 h 98"/>
                <a:gd name="T4" fmla="*/ 24 w 117"/>
                <a:gd name="T5" fmla="*/ 9 h 98"/>
                <a:gd name="T6" fmla="*/ 109 w 117"/>
                <a:gd name="T7" fmla="*/ 52 h 98"/>
                <a:gd name="T8" fmla="*/ 85 w 117"/>
                <a:gd name="T9" fmla="*/ 90 h 98"/>
                <a:gd name="T10" fmla="*/ 21 w 117"/>
                <a:gd name="T11" fmla="*/ 0 h 98"/>
                <a:gd name="T12" fmla="*/ 0 w 117"/>
                <a:gd name="T13" fmla="*/ 34 h 98"/>
                <a:gd name="T14" fmla="*/ 87 w 117"/>
                <a:gd name="T15" fmla="*/ 98 h 98"/>
                <a:gd name="T16" fmla="*/ 117 w 117"/>
                <a:gd name="T17" fmla="*/ 49 h 98"/>
                <a:gd name="T18" fmla="*/ 21 w 117"/>
                <a:gd name="T19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7" h="98">
                  <a:moveTo>
                    <a:pt x="85" y="90"/>
                  </a:moveTo>
                  <a:cubicBezTo>
                    <a:pt x="9" y="33"/>
                    <a:pt x="9" y="33"/>
                    <a:pt x="9" y="33"/>
                  </a:cubicBezTo>
                  <a:cubicBezTo>
                    <a:pt x="14" y="25"/>
                    <a:pt x="19" y="17"/>
                    <a:pt x="24" y="9"/>
                  </a:cubicBezTo>
                  <a:cubicBezTo>
                    <a:pt x="109" y="52"/>
                    <a:pt x="109" y="52"/>
                    <a:pt x="109" y="52"/>
                  </a:cubicBezTo>
                  <a:cubicBezTo>
                    <a:pt x="102" y="65"/>
                    <a:pt x="94" y="78"/>
                    <a:pt x="85" y="90"/>
                  </a:cubicBezTo>
                  <a:moveTo>
                    <a:pt x="21" y="0"/>
                  </a:moveTo>
                  <a:cubicBezTo>
                    <a:pt x="15" y="12"/>
                    <a:pt x="8" y="24"/>
                    <a:pt x="0" y="34"/>
                  </a:cubicBezTo>
                  <a:cubicBezTo>
                    <a:pt x="87" y="98"/>
                    <a:pt x="87" y="98"/>
                    <a:pt x="87" y="98"/>
                  </a:cubicBezTo>
                  <a:cubicBezTo>
                    <a:pt x="98" y="83"/>
                    <a:pt x="108" y="67"/>
                    <a:pt x="117" y="49"/>
                  </a:cubicBezTo>
                  <a:cubicBezTo>
                    <a:pt x="21" y="0"/>
                    <a:pt x="21" y="0"/>
                    <a:pt x="21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6" name="Freeform 77"/>
            <p:cNvSpPr>
              <a:spLocks noEditPoints="1"/>
            </p:cNvSpPr>
            <p:nvPr/>
          </p:nvSpPr>
          <p:spPr bwMode="auto">
            <a:xfrm>
              <a:off x="3977355" y="4239173"/>
              <a:ext cx="580787" cy="577135"/>
            </a:xfrm>
            <a:custGeom>
              <a:avLst/>
              <a:gdLst>
                <a:gd name="T0" fmla="*/ 71 w 111"/>
                <a:gd name="T1" fmla="*/ 101 h 110"/>
                <a:gd name="T2" fmla="*/ 8 w 111"/>
                <a:gd name="T3" fmla="*/ 29 h 110"/>
                <a:gd name="T4" fmla="*/ 28 w 111"/>
                <a:gd name="T5" fmla="*/ 9 h 110"/>
                <a:gd name="T6" fmla="*/ 102 w 111"/>
                <a:gd name="T7" fmla="*/ 69 h 110"/>
                <a:gd name="T8" fmla="*/ 71 w 111"/>
                <a:gd name="T9" fmla="*/ 101 h 110"/>
                <a:gd name="T10" fmla="*/ 27 w 111"/>
                <a:gd name="T11" fmla="*/ 0 h 110"/>
                <a:gd name="T12" fmla="*/ 0 w 111"/>
                <a:gd name="T13" fmla="*/ 29 h 110"/>
                <a:gd name="T14" fmla="*/ 71 w 111"/>
                <a:gd name="T15" fmla="*/ 110 h 110"/>
                <a:gd name="T16" fmla="*/ 111 w 111"/>
                <a:gd name="T17" fmla="*/ 68 h 110"/>
                <a:gd name="T18" fmla="*/ 27 w 111"/>
                <a:gd name="T19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0">
                  <a:moveTo>
                    <a:pt x="71" y="101"/>
                  </a:moveTo>
                  <a:cubicBezTo>
                    <a:pt x="8" y="29"/>
                    <a:pt x="8" y="29"/>
                    <a:pt x="8" y="29"/>
                  </a:cubicBezTo>
                  <a:cubicBezTo>
                    <a:pt x="15" y="23"/>
                    <a:pt x="22" y="16"/>
                    <a:pt x="28" y="9"/>
                  </a:cubicBezTo>
                  <a:cubicBezTo>
                    <a:pt x="102" y="69"/>
                    <a:pt x="102" y="69"/>
                    <a:pt x="102" y="69"/>
                  </a:cubicBezTo>
                  <a:cubicBezTo>
                    <a:pt x="92" y="80"/>
                    <a:pt x="82" y="91"/>
                    <a:pt x="71" y="101"/>
                  </a:cubicBezTo>
                  <a:moveTo>
                    <a:pt x="27" y="0"/>
                  </a:moveTo>
                  <a:cubicBezTo>
                    <a:pt x="19" y="11"/>
                    <a:pt x="9" y="20"/>
                    <a:pt x="0" y="29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85" y="97"/>
                    <a:pt x="98" y="83"/>
                    <a:pt x="111" y="68"/>
                  </a:cubicBezTo>
                  <a:cubicBezTo>
                    <a:pt x="27" y="0"/>
                    <a:pt x="27" y="0"/>
                    <a:pt x="27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7" name="Freeform 78"/>
            <p:cNvSpPr>
              <a:spLocks noEditPoints="1"/>
            </p:cNvSpPr>
            <p:nvPr/>
          </p:nvSpPr>
          <p:spPr bwMode="auto">
            <a:xfrm>
              <a:off x="3739927" y="4436422"/>
              <a:ext cx="529648" cy="617317"/>
            </a:xfrm>
            <a:custGeom>
              <a:avLst/>
              <a:gdLst>
                <a:gd name="T0" fmla="*/ 55 w 101"/>
                <a:gd name="T1" fmla="*/ 108 h 117"/>
                <a:gd name="T2" fmla="*/ 9 w 101"/>
                <a:gd name="T3" fmla="*/ 25 h 117"/>
                <a:gd name="T4" fmla="*/ 32 w 101"/>
                <a:gd name="T5" fmla="*/ 9 h 117"/>
                <a:gd name="T6" fmla="*/ 92 w 101"/>
                <a:gd name="T7" fmla="*/ 83 h 117"/>
                <a:gd name="T8" fmla="*/ 55 w 101"/>
                <a:gd name="T9" fmla="*/ 108 h 117"/>
                <a:gd name="T10" fmla="*/ 33 w 101"/>
                <a:gd name="T11" fmla="*/ 0 h 117"/>
                <a:gd name="T12" fmla="*/ 0 w 101"/>
                <a:gd name="T13" fmla="*/ 23 h 117"/>
                <a:gd name="T14" fmla="*/ 53 w 101"/>
                <a:gd name="T15" fmla="*/ 117 h 117"/>
                <a:gd name="T16" fmla="*/ 101 w 101"/>
                <a:gd name="T17" fmla="*/ 84 h 117"/>
                <a:gd name="T18" fmla="*/ 33 w 101"/>
                <a:gd name="T19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1" h="117">
                  <a:moveTo>
                    <a:pt x="55" y="108"/>
                  </a:moveTo>
                  <a:cubicBezTo>
                    <a:pt x="9" y="25"/>
                    <a:pt x="9" y="25"/>
                    <a:pt x="9" y="25"/>
                  </a:cubicBezTo>
                  <a:cubicBezTo>
                    <a:pt x="17" y="20"/>
                    <a:pt x="25" y="15"/>
                    <a:pt x="32" y="9"/>
                  </a:cubicBezTo>
                  <a:cubicBezTo>
                    <a:pt x="92" y="83"/>
                    <a:pt x="92" y="83"/>
                    <a:pt x="92" y="83"/>
                  </a:cubicBezTo>
                  <a:cubicBezTo>
                    <a:pt x="80" y="92"/>
                    <a:pt x="68" y="101"/>
                    <a:pt x="55" y="108"/>
                  </a:cubicBezTo>
                  <a:moveTo>
                    <a:pt x="33" y="0"/>
                  </a:moveTo>
                  <a:cubicBezTo>
                    <a:pt x="23" y="9"/>
                    <a:pt x="12" y="16"/>
                    <a:pt x="0" y="23"/>
                  </a:cubicBezTo>
                  <a:cubicBezTo>
                    <a:pt x="53" y="117"/>
                    <a:pt x="53" y="117"/>
                    <a:pt x="53" y="117"/>
                  </a:cubicBezTo>
                  <a:cubicBezTo>
                    <a:pt x="70" y="107"/>
                    <a:pt x="86" y="96"/>
                    <a:pt x="101" y="84"/>
                  </a:cubicBezTo>
                  <a:cubicBezTo>
                    <a:pt x="33" y="0"/>
                    <a:pt x="33" y="0"/>
                    <a:pt x="33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8" name="Freeform 79"/>
            <p:cNvSpPr>
              <a:spLocks noEditPoints="1"/>
            </p:cNvSpPr>
            <p:nvPr/>
          </p:nvSpPr>
          <p:spPr bwMode="auto">
            <a:xfrm>
              <a:off x="3476928" y="4593489"/>
              <a:ext cx="452942" cy="620968"/>
            </a:xfrm>
            <a:custGeom>
              <a:avLst/>
              <a:gdLst>
                <a:gd name="T0" fmla="*/ 36 w 86"/>
                <a:gd name="T1" fmla="*/ 110 h 118"/>
                <a:gd name="T2" fmla="*/ 8 w 86"/>
                <a:gd name="T3" fmla="*/ 19 h 118"/>
                <a:gd name="T4" fmla="*/ 35 w 86"/>
                <a:gd name="T5" fmla="*/ 8 h 118"/>
                <a:gd name="T6" fmla="*/ 78 w 86"/>
                <a:gd name="T7" fmla="*/ 93 h 118"/>
                <a:gd name="T8" fmla="*/ 36 w 86"/>
                <a:gd name="T9" fmla="*/ 110 h 118"/>
                <a:gd name="T10" fmla="*/ 37 w 86"/>
                <a:gd name="T11" fmla="*/ 0 h 118"/>
                <a:gd name="T12" fmla="*/ 0 w 86"/>
                <a:gd name="T13" fmla="*/ 15 h 118"/>
                <a:gd name="T14" fmla="*/ 33 w 86"/>
                <a:gd name="T15" fmla="*/ 118 h 118"/>
                <a:gd name="T16" fmla="*/ 86 w 86"/>
                <a:gd name="T17" fmla="*/ 96 h 118"/>
                <a:gd name="T18" fmla="*/ 37 w 86"/>
                <a:gd name="T19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6" h="118">
                  <a:moveTo>
                    <a:pt x="36" y="110"/>
                  </a:moveTo>
                  <a:cubicBezTo>
                    <a:pt x="8" y="19"/>
                    <a:pt x="8" y="19"/>
                    <a:pt x="8" y="19"/>
                  </a:cubicBezTo>
                  <a:cubicBezTo>
                    <a:pt x="17" y="16"/>
                    <a:pt x="26" y="12"/>
                    <a:pt x="35" y="8"/>
                  </a:cubicBezTo>
                  <a:cubicBezTo>
                    <a:pt x="78" y="93"/>
                    <a:pt x="78" y="93"/>
                    <a:pt x="78" y="93"/>
                  </a:cubicBezTo>
                  <a:cubicBezTo>
                    <a:pt x="64" y="100"/>
                    <a:pt x="50" y="105"/>
                    <a:pt x="36" y="110"/>
                  </a:cubicBezTo>
                  <a:moveTo>
                    <a:pt x="37" y="0"/>
                  </a:moveTo>
                  <a:cubicBezTo>
                    <a:pt x="25" y="6"/>
                    <a:pt x="13" y="11"/>
                    <a:pt x="0" y="15"/>
                  </a:cubicBezTo>
                  <a:cubicBezTo>
                    <a:pt x="33" y="118"/>
                    <a:pt x="33" y="118"/>
                    <a:pt x="33" y="118"/>
                  </a:cubicBezTo>
                  <a:cubicBezTo>
                    <a:pt x="51" y="112"/>
                    <a:pt x="68" y="105"/>
                    <a:pt x="86" y="96"/>
                  </a:cubicBezTo>
                  <a:cubicBezTo>
                    <a:pt x="37" y="0"/>
                    <a:pt x="37" y="0"/>
                    <a:pt x="37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9" name="Freeform 80"/>
            <p:cNvSpPr>
              <a:spLocks noEditPoints="1"/>
            </p:cNvSpPr>
            <p:nvPr/>
          </p:nvSpPr>
          <p:spPr bwMode="auto">
            <a:xfrm>
              <a:off x="3199319" y="4695766"/>
              <a:ext cx="350664" cy="599052"/>
            </a:xfrm>
            <a:custGeom>
              <a:avLst/>
              <a:gdLst>
                <a:gd name="T0" fmla="*/ 15 w 67"/>
                <a:gd name="T1" fmla="*/ 108 h 114"/>
                <a:gd name="T2" fmla="*/ 7 w 67"/>
                <a:gd name="T3" fmla="*/ 13 h 114"/>
                <a:gd name="T4" fmla="*/ 35 w 67"/>
                <a:gd name="T5" fmla="*/ 7 h 114"/>
                <a:gd name="T6" fmla="*/ 59 w 67"/>
                <a:gd name="T7" fmla="*/ 100 h 114"/>
                <a:gd name="T8" fmla="*/ 15 w 67"/>
                <a:gd name="T9" fmla="*/ 108 h 114"/>
                <a:gd name="T10" fmla="*/ 39 w 67"/>
                <a:gd name="T11" fmla="*/ 0 h 114"/>
                <a:gd name="T12" fmla="*/ 0 w 67"/>
                <a:gd name="T13" fmla="*/ 7 h 114"/>
                <a:gd name="T14" fmla="*/ 10 w 67"/>
                <a:gd name="T15" fmla="*/ 114 h 114"/>
                <a:gd name="T16" fmla="*/ 67 w 67"/>
                <a:gd name="T17" fmla="*/ 104 h 114"/>
                <a:gd name="T18" fmla="*/ 39 w 67"/>
                <a:gd name="T19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7" h="114">
                  <a:moveTo>
                    <a:pt x="15" y="108"/>
                  </a:moveTo>
                  <a:cubicBezTo>
                    <a:pt x="7" y="13"/>
                    <a:pt x="7" y="13"/>
                    <a:pt x="7" y="13"/>
                  </a:cubicBezTo>
                  <a:cubicBezTo>
                    <a:pt x="16" y="11"/>
                    <a:pt x="26" y="10"/>
                    <a:pt x="35" y="7"/>
                  </a:cubicBezTo>
                  <a:cubicBezTo>
                    <a:pt x="59" y="100"/>
                    <a:pt x="59" y="100"/>
                    <a:pt x="59" y="100"/>
                  </a:cubicBezTo>
                  <a:cubicBezTo>
                    <a:pt x="45" y="103"/>
                    <a:pt x="30" y="106"/>
                    <a:pt x="15" y="108"/>
                  </a:cubicBezTo>
                  <a:moveTo>
                    <a:pt x="39" y="0"/>
                  </a:moveTo>
                  <a:cubicBezTo>
                    <a:pt x="26" y="4"/>
                    <a:pt x="13" y="6"/>
                    <a:pt x="0" y="7"/>
                  </a:cubicBezTo>
                  <a:cubicBezTo>
                    <a:pt x="10" y="114"/>
                    <a:pt x="10" y="114"/>
                    <a:pt x="10" y="114"/>
                  </a:cubicBezTo>
                  <a:cubicBezTo>
                    <a:pt x="29" y="112"/>
                    <a:pt x="48" y="109"/>
                    <a:pt x="67" y="104"/>
                  </a:cubicBezTo>
                  <a:cubicBezTo>
                    <a:pt x="39" y="0"/>
                    <a:pt x="39" y="0"/>
                    <a:pt x="39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0" name="Freeform 81"/>
            <p:cNvSpPr>
              <a:spLocks noEditPoints="1"/>
            </p:cNvSpPr>
            <p:nvPr/>
          </p:nvSpPr>
          <p:spPr bwMode="auto">
            <a:xfrm>
              <a:off x="2845001" y="4732294"/>
              <a:ext cx="306831" cy="573484"/>
            </a:xfrm>
            <a:custGeom>
              <a:avLst/>
              <a:gdLst>
                <a:gd name="T0" fmla="*/ 40 w 58"/>
                <a:gd name="T1" fmla="*/ 103 h 109"/>
                <a:gd name="T2" fmla="*/ 7 w 58"/>
                <a:gd name="T3" fmla="*/ 102 h 109"/>
                <a:gd name="T4" fmla="*/ 18 w 58"/>
                <a:gd name="T5" fmla="*/ 7 h 109"/>
                <a:gd name="T6" fmla="*/ 40 w 58"/>
                <a:gd name="T7" fmla="*/ 8 h 109"/>
                <a:gd name="T8" fmla="*/ 47 w 58"/>
                <a:gd name="T9" fmla="*/ 8 h 109"/>
                <a:gd name="T10" fmla="*/ 51 w 58"/>
                <a:gd name="T11" fmla="*/ 103 h 109"/>
                <a:gd name="T12" fmla="*/ 40 w 58"/>
                <a:gd name="T13" fmla="*/ 103 h 109"/>
                <a:gd name="T14" fmla="*/ 12 w 58"/>
                <a:gd name="T15" fmla="*/ 0 h 109"/>
                <a:gd name="T16" fmla="*/ 0 w 58"/>
                <a:gd name="T17" fmla="*/ 107 h 109"/>
                <a:gd name="T18" fmla="*/ 40 w 58"/>
                <a:gd name="T19" fmla="*/ 109 h 109"/>
                <a:gd name="T20" fmla="*/ 58 w 58"/>
                <a:gd name="T21" fmla="*/ 109 h 109"/>
                <a:gd name="T22" fmla="*/ 52 w 58"/>
                <a:gd name="T23" fmla="*/ 1 h 109"/>
                <a:gd name="T24" fmla="*/ 40 w 58"/>
                <a:gd name="T25" fmla="*/ 2 h 109"/>
                <a:gd name="T26" fmla="*/ 12 w 58"/>
                <a:gd name="T27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8" h="109">
                  <a:moveTo>
                    <a:pt x="40" y="103"/>
                  </a:moveTo>
                  <a:cubicBezTo>
                    <a:pt x="29" y="103"/>
                    <a:pt x="18" y="103"/>
                    <a:pt x="7" y="102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25" y="7"/>
                    <a:pt x="33" y="8"/>
                    <a:pt x="40" y="8"/>
                  </a:cubicBezTo>
                  <a:cubicBezTo>
                    <a:pt x="42" y="8"/>
                    <a:pt x="44" y="8"/>
                    <a:pt x="47" y="8"/>
                  </a:cubicBezTo>
                  <a:cubicBezTo>
                    <a:pt x="51" y="103"/>
                    <a:pt x="51" y="103"/>
                    <a:pt x="51" y="103"/>
                  </a:cubicBezTo>
                  <a:cubicBezTo>
                    <a:pt x="48" y="103"/>
                    <a:pt x="44" y="103"/>
                    <a:pt x="40" y="103"/>
                  </a:cubicBezTo>
                  <a:moveTo>
                    <a:pt x="12" y="0"/>
                  </a:moveTo>
                  <a:cubicBezTo>
                    <a:pt x="0" y="107"/>
                    <a:pt x="0" y="107"/>
                    <a:pt x="0" y="107"/>
                  </a:cubicBezTo>
                  <a:cubicBezTo>
                    <a:pt x="13" y="108"/>
                    <a:pt x="27" y="109"/>
                    <a:pt x="40" y="109"/>
                  </a:cubicBezTo>
                  <a:cubicBezTo>
                    <a:pt x="46" y="109"/>
                    <a:pt x="52" y="109"/>
                    <a:pt x="58" y="109"/>
                  </a:cubicBezTo>
                  <a:cubicBezTo>
                    <a:pt x="52" y="1"/>
                    <a:pt x="52" y="1"/>
                    <a:pt x="52" y="1"/>
                  </a:cubicBezTo>
                  <a:cubicBezTo>
                    <a:pt x="48" y="2"/>
                    <a:pt x="44" y="2"/>
                    <a:pt x="40" y="2"/>
                  </a:cubicBezTo>
                  <a:cubicBezTo>
                    <a:pt x="31" y="2"/>
                    <a:pt x="21" y="1"/>
                    <a:pt x="12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1" name="Freeform 82"/>
            <p:cNvSpPr>
              <a:spLocks noEditPoints="1"/>
            </p:cNvSpPr>
            <p:nvPr/>
          </p:nvSpPr>
          <p:spPr bwMode="auto">
            <a:xfrm>
              <a:off x="2450503" y="4673850"/>
              <a:ext cx="383538" cy="606357"/>
            </a:xfrm>
            <a:custGeom>
              <a:avLst/>
              <a:gdLst>
                <a:gd name="T0" fmla="*/ 51 w 73"/>
                <a:gd name="T1" fmla="*/ 108 h 115"/>
                <a:gd name="T2" fmla="*/ 7 w 73"/>
                <a:gd name="T3" fmla="*/ 98 h 115"/>
                <a:gd name="T4" fmla="*/ 38 w 73"/>
                <a:gd name="T5" fmla="*/ 7 h 115"/>
                <a:gd name="T6" fmla="*/ 66 w 73"/>
                <a:gd name="T7" fmla="*/ 14 h 115"/>
                <a:gd name="T8" fmla="*/ 51 w 73"/>
                <a:gd name="T9" fmla="*/ 108 h 115"/>
                <a:gd name="T10" fmla="*/ 34 w 73"/>
                <a:gd name="T11" fmla="*/ 0 h 115"/>
                <a:gd name="T12" fmla="*/ 0 w 73"/>
                <a:gd name="T13" fmla="*/ 101 h 115"/>
                <a:gd name="T14" fmla="*/ 56 w 73"/>
                <a:gd name="T15" fmla="*/ 115 h 115"/>
                <a:gd name="T16" fmla="*/ 73 w 73"/>
                <a:gd name="T17" fmla="*/ 9 h 115"/>
                <a:gd name="T18" fmla="*/ 34 w 73"/>
                <a:gd name="T19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3" h="115">
                  <a:moveTo>
                    <a:pt x="51" y="108"/>
                  </a:moveTo>
                  <a:cubicBezTo>
                    <a:pt x="36" y="106"/>
                    <a:pt x="21" y="102"/>
                    <a:pt x="7" y="98"/>
                  </a:cubicBezTo>
                  <a:cubicBezTo>
                    <a:pt x="38" y="7"/>
                    <a:pt x="38" y="7"/>
                    <a:pt x="38" y="7"/>
                  </a:cubicBezTo>
                  <a:cubicBezTo>
                    <a:pt x="47" y="10"/>
                    <a:pt x="56" y="12"/>
                    <a:pt x="66" y="14"/>
                  </a:cubicBezTo>
                  <a:cubicBezTo>
                    <a:pt x="51" y="108"/>
                    <a:pt x="51" y="108"/>
                    <a:pt x="51" y="108"/>
                  </a:cubicBezTo>
                  <a:moveTo>
                    <a:pt x="34" y="0"/>
                  </a:moveTo>
                  <a:cubicBezTo>
                    <a:pt x="0" y="101"/>
                    <a:pt x="0" y="101"/>
                    <a:pt x="0" y="101"/>
                  </a:cubicBezTo>
                  <a:cubicBezTo>
                    <a:pt x="18" y="107"/>
                    <a:pt x="36" y="112"/>
                    <a:pt x="56" y="115"/>
                  </a:cubicBezTo>
                  <a:cubicBezTo>
                    <a:pt x="73" y="9"/>
                    <a:pt x="73" y="9"/>
                    <a:pt x="73" y="9"/>
                  </a:cubicBezTo>
                  <a:cubicBezTo>
                    <a:pt x="59" y="7"/>
                    <a:pt x="46" y="4"/>
                    <a:pt x="34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2" name="Freeform 83"/>
            <p:cNvSpPr>
              <a:spLocks noEditPoints="1"/>
            </p:cNvSpPr>
            <p:nvPr/>
          </p:nvSpPr>
          <p:spPr bwMode="auto">
            <a:xfrm>
              <a:off x="2077922" y="4553310"/>
              <a:ext cx="478510" cy="620968"/>
            </a:xfrm>
            <a:custGeom>
              <a:avLst/>
              <a:gdLst>
                <a:gd name="T0" fmla="*/ 49 w 91"/>
                <a:gd name="T1" fmla="*/ 110 h 118"/>
                <a:gd name="T2" fmla="*/ 9 w 91"/>
                <a:gd name="T3" fmla="*/ 91 h 118"/>
                <a:gd name="T4" fmla="*/ 57 w 91"/>
                <a:gd name="T5" fmla="*/ 8 h 118"/>
                <a:gd name="T6" fmla="*/ 83 w 91"/>
                <a:gd name="T7" fmla="*/ 21 h 118"/>
                <a:gd name="T8" fmla="*/ 49 w 91"/>
                <a:gd name="T9" fmla="*/ 110 h 118"/>
                <a:gd name="T10" fmla="*/ 55 w 91"/>
                <a:gd name="T11" fmla="*/ 0 h 118"/>
                <a:gd name="T12" fmla="*/ 0 w 91"/>
                <a:gd name="T13" fmla="*/ 93 h 118"/>
                <a:gd name="T14" fmla="*/ 52 w 91"/>
                <a:gd name="T15" fmla="*/ 118 h 118"/>
                <a:gd name="T16" fmla="*/ 91 w 91"/>
                <a:gd name="T17" fmla="*/ 18 h 118"/>
                <a:gd name="T18" fmla="*/ 55 w 91"/>
                <a:gd name="T19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1" h="118">
                  <a:moveTo>
                    <a:pt x="49" y="110"/>
                  </a:moveTo>
                  <a:cubicBezTo>
                    <a:pt x="35" y="104"/>
                    <a:pt x="22" y="98"/>
                    <a:pt x="9" y="91"/>
                  </a:cubicBezTo>
                  <a:cubicBezTo>
                    <a:pt x="57" y="8"/>
                    <a:pt x="57" y="8"/>
                    <a:pt x="57" y="8"/>
                  </a:cubicBezTo>
                  <a:cubicBezTo>
                    <a:pt x="66" y="13"/>
                    <a:pt x="74" y="17"/>
                    <a:pt x="83" y="21"/>
                  </a:cubicBezTo>
                  <a:cubicBezTo>
                    <a:pt x="49" y="110"/>
                    <a:pt x="49" y="110"/>
                    <a:pt x="49" y="110"/>
                  </a:cubicBezTo>
                  <a:moveTo>
                    <a:pt x="55" y="0"/>
                  </a:moveTo>
                  <a:cubicBezTo>
                    <a:pt x="0" y="93"/>
                    <a:pt x="0" y="93"/>
                    <a:pt x="0" y="93"/>
                  </a:cubicBezTo>
                  <a:cubicBezTo>
                    <a:pt x="17" y="102"/>
                    <a:pt x="34" y="111"/>
                    <a:pt x="52" y="118"/>
                  </a:cubicBezTo>
                  <a:cubicBezTo>
                    <a:pt x="91" y="18"/>
                    <a:pt x="91" y="18"/>
                    <a:pt x="91" y="18"/>
                  </a:cubicBezTo>
                  <a:cubicBezTo>
                    <a:pt x="79" y="13"/>
                    <a:pt x="67" y="7"/>
                    <a:pt x="55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3" name="Freeform 84"/>
            <p:cNvSpPr>
              <a:spLocks noEditPoints="1"/>
            </p:cNvSpPr>
            <p:nvPr/>
          </p:nvSpPr>
          <p:spPr bwMode="auto">
            <a:xfrm>
              <a:off x="1752828" y="4385283"/>
              <a:ext cx="551565" cy="599052"/>
            </a:xfrm>
            <a:custGeom>
              <a:avLst/>
              <a:gdLst>
                <a:gd name="T0" fmla="*/ 44 w 105"/>
                <a:gd name="T1" fmla="*/ 106 h 114"/>
                <a:gd name="T2" fmla="*/ 9 w 105"/>
                <a:gd name="T3" fmla="*/ 79 h 114"/>
                <a:gd name="T4" fmla="*/ 74 w 105"/>
                <a:gd name="T5" fmla="*/ 8 h 114"/>
                <a:gd name="T6" fmla="*/ 96 w 105"/>
                <a:gd name="T7" fmla="*/ 26 h 114"/>
                <a:gd name="T8" fmla="*/ 44 w 105"/>
                <a:gd name="T9" fmla="*/ 106 h 114"/>
                <a:gd name="T10" fmla="*/ 73 w 105"/>
                <a:gd name="T11" fmla="*/ 0 h 114"/>
                <a:gd name="T12" fmla="*/ 0 w 105"/>
                <a:gd name="T13" fmla="*/ 79 h 114"/>
                <a:gd name="T14" fmla="*/ 46 w 105"/>
                <a:gd name="T15" fmla="*/ 114 h 114"/>
                <a:gd name="T16" fmla="*/ 105 w 105"/>
                <a:gd name="T17" fmla="*/ 24 h 114"/>
                <a:gd name="T18" fmla="*/ 73 w 105"/>
                <a:gd name="T19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5" h="114">
                  <a:moveTo>
                    <a:pt x="44" y="106"/>
                  </a:moveTo>
                  <a:cubicBezTo>
                    <a:pt x="32" y="98"/>
                    <a:pt x="20" y="88"/>
                    <a:pt x="9" y="79"/>
                  </a:cubicBezTo>
                  <a:cubicBezTo>
                    <a:pt x="74" y="8"/>
                    <a:pt x="74" y="8"/>
                    <a:pt x="74" y="8"/>
                  </a:cubicBezTo>
                  <a:cubicBezTo>
                    <a:pt x="81" y="15"/>
                    <a:pt x="88" y="21"/>
                    <a:pt x="96" y="26"/>
                  </a:cubicBezTo>
                  <a:cubicBezTo>
                    <a:pt x="44" y="106"/>
                    <a:pt x="44" y="106"/>
                    <a:pt x="44" y="106"/>
                  </a:cubicBezTo>
                  <a:moveTo>
                    <a:pt x="73" y="0"/>
                  </a:moveTo>
                  <a:cubicBezTo>
                    <a:pt x="0" y="79"/>
                    <a:pt x="0" y="79"/>
                    <a:pt x="0" y="79"/>
                  </a:cubicBezTo>
                  <a:cubicBezTo>
                    <a:pt x="14" y="92"/>
                    <a:pt x="29" y="104"/>
                    <a:pt x="46" y="114"/>
                  </a:cubicBezTo>
                  <a:cubicBezTo>
                    <a:pt x="105" y="24"/>
                    <a:pt x="105" y="24"/>
                    <a:pt x="105" y="24"/>
                  </a:cubicBezTo>
                  <a:cubicBezTo>
                    <a:pt x="93" y="17"/>
                    <a:pt x="83" y="9"/>
                    <a:pt x="73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4" name="Freeform 85"/>
            <p:cNvSpPr>
              <a:spLocks noEditPoints="1"/>
            </p:cNvSpPr>
            <p:nvPr/>
          </p:nvSpPr>
          <p:spPr bwMode="auto">
            <a:xfrm>
              <a:off x="1482524" y="4169770"/>
              <a:ext cx="595398" cy="555219"/>
            </a:xfrm>
            <a:custGeom>
              <a:avLst/>
              <a:gdLst>
                <a:gd name="T0" fmla="*/ 37 w 113"/>
                <a:gd name="T1" fmla="*/ 98 h 106"/>
                <a:gd name="T2" fmla="*/ 8 w 113"/>
                <a:gd name="T3" fmla="*/ 64 h 106"/>
                <a:gd name="T4" fmla="*/ 86 w 113"/>
                <a:gd name="T5" fmla="*/ 9 h 106"/>
                <a:gd name="T6" fmla="*/ 105 w 113"/>
                <a:gd name="T7" fmla="*/ 31 h 106"/>
                <a:gd name="T8" fmla="*/ 37 w 113"/>
                <a:gd name="T9" fmla="*/ 98 h 106"/>
                <a:gd name="T10" fmla="*/ 88 w 113"/>
                <a:gd name="T11" fmla="*/ 0 h 106"/>
                <a:gd name="T12" fmla="*/ 0 w 113"/>
                <a:gd name="T13" fmla="*/ 62 h 106"/>
                <a:gd name="T14" fmla="*/ 37 w 113"/>
                <a:gd name="T15" fmla="*/ 106 h 106"/>
                <a:gd name="T16" fmla="*/ 113 w 113"/>
                <a:gd name="T17" fmla="*/ 31 h 106"/>
                <a:gd name="T18" fmla="*/ 88 w 113"/>
                <a:gd name="T19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3" h="106">
                  <a:moveTo>
                    <a:pt x="37" y="98"/>
                  </a:moveTo>
                  <a:cubicBezTo>
                    <a:pt x="27" y="87"/>
                    <a:pt x="17" y="76"/>
                    <a:pt x="8" y="64"/>
                  </a:cubicBezTo>
                  <a:cubicBezTo>
                    <a:pt x="86" y="9"/>
                    <a:pt x="86" y="9"/>
                    <a:pt x="86" y="9"/>
                  </a:cubicBezTo>
                  <a:cubicBezTo>
                    <a:pt x="92" y="16"/>
                    <a:pt x="98" y="24"/>
                    <a:pt x="105" y="31"/>
                  </a:cubicBezTo>
                  <a:cubicBezTo>
                    <a:pt x="37" y="98"/>
                    <a:pt x="37" y="98"/>
                    <a:pt x="37" y="98"/>
                  </a:cubicBezTo>
                  <a:moveTo>
                    <a:pt x="88" y="0"/>
                  </a:moveTo>
                  <a:cubicBezTo>
                    <a:pt x="0" y="62"/>
                    <a:pt x="0" y="62"/>
                    <a:pt x="0" y="62"/>
                  </a:cubicBezTo>
                  <a:cubicBezTo>
                    <a:pt x="11" y="78"/>
                    <a:pt x="23" y="93"/>
                    <a:pt x="37" y="106"/>
                  </a:cubicBezTo>
                  <a:cubicBezTo>
                    <a:pt x="113" y="31"/>
                    <a:pt x="113" y="31"/>
                    <a:pt x="113" y="31"/>
                  </a:cubicBezTo>
                  <a:cubicBezTo>
                    <a:pt x="104" y="21"/>
                    <a:pt x="95" y="11"/>
                    <a:pt x="88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5" name="Freeform 89"/>
            <p:cNvSpPr>
              <a:spLocks/>
            </p:cNvSpPr>
            <p:nvPr/>
          </p:nvSpPr>
          <p:spPr bwMode="auto">
            <a:xfrm>
              <a:off x="2019478" y="4122285"/>
              <a:ext cx="284915" cy="284915"/>
            </a:xfrm>
            <a:custGeom>
              <a:avLst/>
              <a:gdLst>
                <a:gd name="T0" fmla="*/ 10 w 54"/>
                <a:gd name="T1" fmla="*/ 0 h 54"/>
                <a:gd name="T2" fmla="*/ 0 w 54"/>
                <a:gd name="T3" fmla="*/ 8 h 54"/>
                <a:gd name="T4" fmla="*/ 46 w 54"/>
                <a:gd name="T5" fmla="*/ 54 h 54"/>
                <a:gd name="T6" fmla="*/ 46 w 54"/>
                <a:gd name="T7" fmla="*/ 54 h 54"/>
                <a:gd name="T8" fmla="*/ 54 w 54"/>
                <a:gd name="T9" fmla="*/ 44 h 54"/>
                <a:gd name="T10" fmla="*/ 10 w 54"/>
                <a:gd name="T1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" h="54">
                  <a:moveTo>
                    <a:pt x="10" y="0"/>
                  </a:moveTo>
                  <a:cubicBezTo>
                    <a:pt x="0" y="8"/>
                    <a:pt x="0" y="8"/>
                    <a:pt x="0" y="8"/>
                  </a:cubicBezTo>
                  <a:cubicBezTo>
                    <a:pt x="13" y="25"/>
                    <a:pt x="29" y="41"/>
                    <a:pt x="46" y="54"/>
                  </a:cubicBezTo>
                  <a:cubicBezTo>
                    <a:pt x="46" y="54"/>
                    <a:pt x="46" y="54"/>
                    <a:pt x="46" y="54"/>
                  </a:cubicBezTo>
                  <a:cubicBezTo>
                    <a:pt x="54" y="44"/>
                    <a:pt x="54" y="44"/>
                    <a:pt x="54" y="44"/>
                  </a:cubicBezTo>
                  <a:cubicBezTo>
                    <a:pt x="37" y="31"/>
                    <a:pt x="23" y="16"/>
                    <a:pt x="10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6" name="Freeform 90"/>
            <p:cNvSpPr>
              <a:spLocks/>
            </p:cNvSpPr>
            <p:nvPr/>
          </p:nvSpPr>
          <p:spPr bwMode="auto">
            <a:xfrm>
              <a:off x="2556434" y="4509477"/>
              <a:ext cx="339705" cy="153416"/>
            </a:xfrm>
            <a:custGeom>
              <a:avLst/>
              <a:gdLst>
                <a:gd name="T0" fmla="*/ 5 w 65"/>
                <a:gd name="T1" fmla="*/ 0 h 29"/>
                <a:gd name="T2" fmla="*/ 0 w 65"/>
                <a:gd name="T3" fmla="*/ 12 h 29"/>
                <a:gd name="T4" fmla="*/ 63 w 65"/>
                <a:gd name="T5" fmla="*/ 29 h 29"/>
                <a:gd name="T6" fmla="*/ 65 w 65"/>
                <a:gd name="T7" fmla="*/ 16 h 29"/>
                <a:gd name="T8" fmla="*/ 5 w 65"/>
                <a:gd name="T9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29">
                  <a:moveTo>
                    <a:pt x="5" y="0"/>
                  </a:moveTo>
                  <a:cubicBezTo>
                    <a:pt x="0" y="12"/>
                    <a:pt x="0" y="12"/>
                    <a:pt x="0" y="12"/>
                  </a:cubicBezTo>
                  <a:cubicBezTo>
                    <a:pt x="20" y="21"/>
                    <a:pt x="41" y="26"/>
                    <a:pt x="63" y="29"/>
                  </a:cubicBezTo>
                  <a:cubicBezTo>
                    <a:pt x="65" y="16"/>
                    <a:pt x="65" y="16"/>
                    <a:pt x="65" y="16"/>
                  </a:cubicBezTo>
                  <a:cubicBezTo>
                    <a:pt x="44" y="14"/>
                    <a:pt x="24" y="8"/>
                    <a:pt x="5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7" name="Freeform 91"/>
            <p:cNvSpPr>
              <a:spLocks/>
            </p:cNvSpPr>
            <p:nvPr/>
          </p:nvSpPr>
          <p:spPr bwMode="auto">
            <a:xfrm>
              <a:off x="1763785" y="3526885"/>
              <a:ext cx="149762" cy="343359"/>
            </a:xfrm>
            <a:custGeom>
              <a:avLst/>
              <a:gdLst>
                <a:gd name="T0" fmla="*/ 13 w 29"/>
                <a:gd name="T1" fmla="*/ 0 h 65"/>
                <a:gd name="T2" fmla="*/ 0 w 29"/>
                <a:gd name="T3" fmla="*/ 2 h 65"/>
                <a:gd name="T4" fmla="*/ 17 w 29"/>
                <a:gd name="T5" fmla="*/ 65 h 65"/>
                <a:gd name="T6" fmla="*/ 29 w 29"/>
                <a:gd name="T7" fmla="*/ 60 h 65"/>
                <a:gd name="T8" fmla="*/ 13 w 29"/>
                <a:gd name="T9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65">
                  <a:moveTo>
                    <a:pt x="13" y="0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3" y="24"/>
                    <a:pt x="8" y="45"/>
                    <a:pt x="17" y="65"/>
                  </a:cubicBezTo>
                  <a:cubicBezTo>
                    <a:pt x="29" y="60"/>
                    <a:pt x="29" y="60"/>
                    <a:pt x="29" y="60"/>
                  </a:cubicBezTo>
                  <a:cubicBezTo>
                    <a:pt x="21" y="41"/>
                    <a:pt x="15" y="21"/>
                    <a:pt x="13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8" name="Freeform 92"/>
            <p:cNvSpPr>
              <a:spLocks/>
            </p:cNvSpPr>
            <p:nvPr/>
          </p:nvSpPr>
          <p:spPr bwMode="auto">
            <a:xfrm>
              <a:off x="3217582" y="4509477"/>
              <a:ext cx="336053" cy="153416"/>
            </a:xfrm>
            <a:custGeom>
              <a:avLst/>
              <a:gdLst>
                <a:gd name="T0" fmla="*/ 59 w 64"/>
                <a:gd name="T1" fmla="*/ 0 h 29"/>
                <a:gd name="T2" fmla="*/ 0 w 64"/>
                <a:gd name="T3" fmla="*/ 16 h 29"/>
                <a:gd name="T4" fmla="*/ 2 w 64"/>
                <a:gd name="T5" fmla="*/ 29 h 29"/>
                <a:gd name="T6" fmla="*/ 64 w 64"/>
                <a:gd name="T7" fmla="*/ 13 h 29"/>
                <a:gd name="T8" fmla="*/ 59 w 64"/>
                <a:gd name="T9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29">
                  <a:moveTo>
                    <a:pt x="59" y="0"/>
                  </a:moveTo>
                  <a:cubicBezTo>
                    <a:pt x="40" y="8"/>
                    <a:pt x="20" y="14"/>
                    <a:pt x="0" y="16"/>
                  </a:cubicBezTo>
                  <a:cubicBezTo>
                    <a:pt x="2" y="29"/>
                    <a:pt x="2" y="29"/>
                    <a:pt x="2" y="29"/>
                  </a:cubicBezTo>
                  <a:cubicBezTo>
                    <a:pt x="23" y="26"/>
                    <a:pt x="44" y="21"/>
                    <a:pt x="64" y="13"/>
                  </a:cubicBezTo>
                  <a:cubicBezTo>
                    <a:pt x="59" y="0"/>
                    <a:pt x="59" y="0"/>
                    <a:pt x="59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9" name="Freeform 93"/>
            <p:cNvSpPr>
              <a:spLocks/>
            </p:cNvSpPr>
            <p:nvPr/>
          </p:nvSpPr>
          <p:spPr bwMode="auto">
            <a:xfrm>
              <a:off x="1763785" y="2869389"/>
              <a:ext cx="149762" cy="336053"/>
            </a:xfrm>
            <a:custGeom>
              <a:avLst/>
              <a:gdLst>
                <a:gd name="T0" fmla="*/ 17 w 29"/>
                <a:gd name="T1" fmla="*/ 0 h 64"/>
                <a:gd name="T2" fmla="*/ 0 w 29"/>
                <a:gd name="T3" fmla="*/ 62 h 64"/>
                <a:gd name="T4" fmla="*/ 13 w 29"/>
                <a:gd name="T5" fmla="*/ 64 h 64"/>
                <a:gd name="T6" fmla="*/ 29 w 29"/>
                <a:gd name="T7" fmla="*/ 5 h 64"/>
                <a:gd name="T8" fmla="*/ 17 w 29"/>
                <a:gd name="T9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64">
                  <a:moveTo>
                    <a:pt x="17" y="0"/>
                  </a:moveTo>
                  <a:cubicBezTo>
                    <a:pt x="8" y="20"/>
                    <a:pt x="3" y="41"/>
                    <a:pt x="0" y="62"/>
                  </a:cubicBezTo>
                  <a:cubicBezTo>
                    <a:pt x="13" y="64"/>
                    <a:pt x="13" y="64"/>
                    <a:pt x="13" y="64"/>
                  </a:cubicBezTo>
                  <a:cubicBezTo>
                    <a:pt x="15" y="44"/>
                    <a:pt x="21" y="24"/>
                    <a:pt x="29" y="5"/>
                  </a:cubicBezTo>
                  <a:cubicBezTo>
                    <a:pt x="17" y="0"/>
                    <a:pt x="17" y="0"/>
                    <a:pt x="17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0" name="Freeform 94"/>
            <p:cNvSpPr>
              <a:spLocks/>
            </p:cNvSpPr>
            <p:nvPr/>
          </p:nvSpPr>
          <p:spPr bwMode="auto">
            <a:xfrm>
              <a:off x="3812982" y="4122285"/>
              <a:ext cx="284915" cy="284915"/>
            </a:xfrm>
            <a:custGeom>
              <a:avLst/>
              <a:gdLst>
                <a:gd name="T0" fmla="*/ 44 w 54"/>
                <a:gd name="T1" fmla="*/ 0 h 54"/>
                <a:gd name="T2" fmla="*/ 43 w 54"/>
                <a:gd name="T3" fmla="*/ 0 h 54"/>
                <a:gd name="T4" fmla="*/ 0 w 54"/>
                <a:gd name="T5" fmla="*/ 44 h 54"/>
                <a:gd name="T6" fmla="*/ 8 w 54"/>
                <a:gd name="T7" fmla="*/ 54 h 54"/>
                <a:gd name="T8" fmla="*/ 54 w 54"/>
                <a:gd name="T9" fmla="*/ 8 h 54"/>
                <a:gd name="T10" fmla="*/ 54 w 54"/>
                <a:gd name="T11" fmla="*/ 8 h 54"/>
                <a:gd name="T12" fmla="*/ 44 w 54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" h="54">
                  <a:moveTo>
                    <a:pt x="44" y="0"/>
                  </a:moveTo>
                  <a:cubicBezTo>
                    <a:pt x="43" y="0"/>
                    <a:pt x="43" y="0"/>
                    <a:pt x="43" y="0"/>
                  </a:cubicBezTo>
                  <a:cubicBezTo>
                    <a:pt x="31" y="17"/>
                    <a:pt x="16" y="31"/>
                    <a:pt x="0" y="44"/>
                  </a:cubicBezTo>
                  <a:cubicBezTo>
                    <a:pt x="8" y="54"/>
                    <a:pt x="8" y="54"/>
                    <a:pt x="8" y="54"/>
                  </a:cubicBezTo>
                  <a:cubicBezTo>
                    <a:pt x="25" y="41"/>
                    <a:pt x="40" y="25"/>
                    <a:pt x="54" y="8"/>
                  </a:cubicBezTo>
                  <a:cubicBezTo>
                    <a:pt x="54" y="8"/>
                    <a:pt x="54" y="8"/>
                    <a:pt x="54" y="8"/>
                  </a:cubicBezTo>
                  <a:cubicBezTo>
                    <a:pt x="44" y="0"/>
                    <a:pt x="44" y="0"/>
                    <a:pt x="44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1" name="Freeform 95"/>
            <p:cNvSpPr>
              <a:spLocks/>
            </p:cNvSpPr>
            <p:nvPr/>
          </p:nvSpPr>
          <p:spPr bwMode="auto">
            <a:xfrm>
              <a:off x="2019478" y="2328781"/>
              <a:ext cx="284915" cy="284915"/>
            </a:xfrm>
            <a:custGeom>
              <a:avLst/>
              <a:gdLst>
                <a:gd name="T0" fmla="*/ 46 w 54"/>
                <a:gd name="T1" fmla="*/ 0 h 54"/>
                <a:gd name="T2" fmla="*/ 0 w 54"/>
                <a:gd name="T3" fmla="*/ 46 h 54"/>
                <a:gd name="T4" fmla="*/ 0 w 54"/>
                <a:gd name="T5" fmla="*/ 46 h 54"/>
                <a:gd name="T6" fmla="*/ 11 w 54"/>
                <a:gd name="T7" fmla="*/ 54 h 54"/>
                <a:gd name="T8" fmla="*/ 54 w 54"/>
                <a:gd name="T9" fmla="*/ 11 h 54"/>
                <a:gd name="T10" fmla="*/ 46 w 54"/>
                <a:gd name="T1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" h="54">
                  <a:moveTo>
                    <a:pt x="46" y="0"/>
                  </a:moveTo>
                  <a:cubicBezTo>
                    <a:pt x="29" y="14"/>
                    <a:pt x="13" y="29"/>
                    <a:pt x="0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11" y="54"/>
                    <a:pt x="11" y="54"/>
                    <a:pt x="11" y="54"/>
                  </a:cubicBezTo>
                  <a:cubicBezTo>
                    <a:pt x="23" y="38"/>
                    <a:pt x="38" y="23"/>
                    <a:pt x="54" y="11"/>
                  </a:cubicBezTo>
                  <a:cubicBezTo>
                    <a:pt x="46" y="0"/>
                    <a:pt x="46" y="0"/>
                    <a:pt x="46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2" name="Freeform 96"/>
            <p:cNvSpPr>
              <a:spLocks/>
            </p:cNvSpPr>
            <p:nvPr/>
          </p:nvSpPr>
          <p:spPr bwMode="auto">
            <a:xfrm>
              <a:off x="4200174" y="3526885"/>
              <a:ext cx="153416" cy="343359"/>
            </a:xfrm>
            <a:custGeom>
              <a:avLst/>
              <a:gdLst>
                <a:gd name="T0" fmla="*/ 16 w 29"/>
                <a:gd name="T1" fmla="*/ 0 h 65"/>
                <a:gd name="T2" fmla="*/ 0 w 29"/>
                <a:gd name="T3" fmla="*/ 60 h 65"/>
                <a:gd name="T4" fmla="*/ 12 w 29"/>
                <a:gd name="T5" fmla="*/ 65 h 65"/>
                <a:gd name="T6" fmla="*/ 29 w 29"/>
                <a:gd name="T7" fmla="*/ 2 h 65"/>
                <a:gd name="T8" fmla="*/ 16 w 29"/>
                <a:gd name="T9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65">
                  <a:moveTo>
                    <a:pt x="16" y="0"/>
                  </a:moveTo>
                  <a:cubicBezTo>
                    <a:pt x="13" y="21"/>
                    <a:pt x="8" y="41"/>
                    <a:pt x="0" y="60"/>
                  </a:cubicBezTo>
                  <a:cubicBezTo>
                    <a:pt x="12" y="65"/>
                    <a:pt x="12" y="65"/>
                    <a:pt x="12" y="65"/>
                  </a:cubicBezTo>
                  <a:cubicBezTo>
                    <a:pt x="21" y="45"/>
                    <a:pt x="26" y="23"/>
                    <a:pt x="29" y="2"/>
                  </a:cubicBezTo>
                  <a:cubicBezTo>
                    <a:pt x="16" y="0"/>
                    <a:pt x="16" y="0"/>
                    <a:pt x="16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3" name="Freeform 97"/>
            <p:cNvSpPr>
              <a:spLocks/>
            </p:cNvSpPr>
            <p:nvPr/>
          </p:nvSpPr>
          <p:spPr bwMode="auto">
            <a:xfrm>
              <a:off x="2556434" y="2069437"/>
              <a:ext cx="336053" cy="153416"/>
            </a:xfrm>
            <a:custGeom>
              <a:avLst/>
              <a:gdLst>
                <a:gd name="T0" fmla="*/ 63 w 64"/>
                <a:gd name="T1" fmla="*/ 0 h 29"/>
                <a:gd name="T2" fmla="*/ 0 w 64"/>
                <a:gd name="T3" fmla="*/ 17 h 29"/>
                <a:gd name="T4" fmla="*/ 5 w 64"/>
                <a:gd name="T5" fmla="*/ 29 h 29"/>
                <a:gd name="T6" fmla="*/ 64 w 64"/>
                <a:gd name="T7" fmla="*/ 13 h 29"/>
                <a:gd name="T8" fmla="*/ 63 w 64"/>
                <a:gd name="T9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29">
                  <a:moveTo>
                    <a:pt x="63" y="0"/>
                  </a:moveTo>
                  <a:cubicBezTo>
                    <a:pt x="41" y="3"/>
                    <a:pt x="20" y="9"/>
                    <a:pt x="0" y="17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24" y="21"/>
                    <a:pt x="44" y="16"/>
                    <a:pt x="64" y="13"/>
                  </a:cubicBezTo>
                  <a:cubicBezTo>
                    <a:pt x="63" y="0"/>
                    <a:pt x="63" y="0"/>
                    <a:pt x="63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4" name="Freeform 98"/>
            <p:cNvSpPr>
              <a:spLocks/>
            </p:cNvSpPr>
            <p:nvPr/>
          </p:nvSpPr>
          <p:spPr bwMode="auto">
            <a:xfrm>
              <a:off x="4200174" y="2865737"/>
              <a:ext cx="153416" cy="339707"/>
            </a:xfrm>
            <a:custGeom>
              <a:avLst/>
              <a:gdLst>
                <a:gd name="T0" fmla="*/ 12 w 29"/>
                <a:gd name="T1" fmla="*/ 0 h 65"/>
                <a:gd name="T2" fmla="*/ 0 w 29"/>
                <a:gd name="T3" fmla="*/ 5 h 65"/>
                <a:gd name="T4" fmla="*/ 16 w 29"/>
                <a:gd name="T5" fmla="*/ 65 h 65"/>
                <a:gd name="T6" fmla="*/ 29 w 29"/>
                <a:gd name="T7" fmla="*/ 63 h 65"/>
                <a:gd name="T8" fmla="*/ 12 w 29"/>
                <a:gd name="T9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65">
                  <a:moveTo>
                    <a:pt x="12" y="0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8" y="24"/>
                    <a:pt x="13" y="44"/>
                    <a:pt x="16" y="65"/>
                  </a:cubicBezTo>
                  <a:cubicBezTo>
                    <a:pt x="29" y="63"/>
                    <a:pt x="29" y="63"/>
                    <a:pt x="29" y="63"/>
                  </a:cubicBezTo>
                  <a:cubicBezTo>
                    <a:pt x="26" y="41"/>
                    <a:pt x="20" y="20"/>
                    <a:pt x="12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5" name="Freeform 99"/>
            <p:cNvSpPr>
              <a:spLocks/>
            </p:cNvSpPr>
            <p:nvPr/>
          </p:nvSpPr>
          <p:spPr bwMode="auto">
            <a:xfrm>
              <a:off x="3217582" y="2069437"/>
              <a:ext cx="336053" cy="153416"/>
            </a:xfrm>
            <a:custGeom>
              <a:avLst/>
              <a:gdLst>
                <a:gd name="T0" fmla="*/ 2 w 64"/>
                <a:gd name="T1" fmla="*/ 0 h 29"/>
                <a:gd name="T2" fmla="*/ 0 w 64"/>
                <a:gd name="T3" fmla="*/ 13 h 29"/>
                <a:gd name="T4" fmla="*/ 59 w 64"/>
                <a:gd name="T5" fmla="*/ 29 h 29"/>
                <a:gd name="T6" fmla="*/ 64 w 64"/>
                <a:gd name="T7" fmla="*/ 17 h 29"/>
                <a:gd name="T8" fmla="*/ 2 w 64"/>
                <a:gd name="T9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29">
                  <a:moveTo>
                    <a:pt x="2" y="0"/>
                  </a:moveTo>
                  <a:cubicBezTo>
                    <a:pt x="0" y="13"/>
                    <a:pt x="0" y="13"/>
                    <a:pt x="0" y="13"/>
                  </a:cubicBezTo>
                  <a:cubicBezTo>
                    <a:pt x="20" y="16"/>
                    <a:pt x="40" y="21"/>
                    <a:pt x="59" y="29"/>
                  </a:cubicBezTo>
                  <a:cubicBezTo>
                    <a:pt x="64" y="17"/>
                    <a:pt x="64" y="17"/>
                    <a:pt x="64" y="17"/>
                  </a:cubicBezTo>
                  <a:cubicBezTo>
                    <a:pt x="44" y="9"/>
                    <a:pt x="23" y="3"/>
                    <a:pt x="2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6" name="Freeform 100"/>
            <p:cNvSpPr>
              <a:spLocks/>
            </p:cNvSpPr>
            <p:nvPr/>
          </p:nvSpPr>
          <p:spPr bwMode="auto">
            <a:xfrm>
              <a:off x="3812982" y="2328781"/>
              <a:ext cx="284915" cy="284915"/>
            </a:xfrm>
            <a:custGeom>
              <a:avLst/>
              <a:gdLst>
                <a:gd name="T0" fmla="*/ 8 w 54"/>
                <a:gd name="T1" fmla="*/ 0 h 54"/>
                <a:gd name="T2" fmla="*/ 0 w 54"/>
                <a:gd name="T3" fmla="*/ 11 h 54"/>
                <a:gd name="T4" fmla="*/ 0 w 54"/>
                <a:gd name="T5" fmla="*/ 11 h 54"/>
                <a:gd name="T6" fmla="*/ 0 w 54"/>
                <a:gd name="T7" fmla="*/ 11 h 54"/>
                <a:gd name="T8" fmla="*/ 1 w 54"/>
                <a:gd name="T9" fmla="*/ 11 h 54"/>
                <a:gd name="T10" fmla="*/ 27 w 54"/>
                <a:gd name="T11" fmla="*/ 36 h 54"/>
                <a:gd name="T12" fmla="*/ 28 w 54"/>
                <a:gd name="T13" fmla="*/ 36 h 54"/>
                <a:gd name="T14" fmla="*/ 29 w 54"/>
                <a:gd name="T15" fmla="*/ 37 h 54"/>
                <a:gd name="T16" fmla="*/ 43 w 54"/>
                <a:gd name="T17" fmla="*/ 54 h 54"/>
                <a:gd name="T18" fmla="*/ 54 w 54"/>
                <a:gd name="T19" fmla="*/ 46 h 54"/>
                <a:gd name="T20" fmla="*/ 38 w 54"/>
                <a:gd name="T21" fmla="*/ 28 h 54"/>
                <a:gd name="T22" fmla="*/ 37 w 54"/>
                <a:gd name="T23" fmla="*/ 27 h 54"/>
                <a:gd name="T24" fmla="*/ 9 w 54"/>
                <a:gd name="T25" fmla="*/ 1 h 54"/>
                <a:gd name="T26" fmla="*/ 8 w 54"/>
                <a:gd name="T27" fmla="*/ 1 h 54"/>
                <a:gd name="T28" fmla="*/ 8 w 54"/>
                <a:gd name="T29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4" h="54">
                  <a:moveTo>
                    <a:pt x="8" y="0"/>
                  </a:moveTo>
                  <a:cubicBezTo>
                    <a:pt x="0" y="11"/>
                    <a:pt x="0" y="11"/>
                    <a:pt x="0" y="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10" y="19"/>
                    <a:pt x="19" y="27"/>
                    <a:pt x="27" y="36"/>
                  </a:cubicBezTo>
                  <a:cubicBezTo>
                    <a:pt x="28" y="36"/>
                    <a:pt x="28" y="36"/>
                    <a:pt x="28" y="36"/>
                  </a:cubicBezTo>
                  <a:cubicBezTo>
                    <a:pt x="28" y="36"/>
                    <a:pt x="28" y="37"/>
                    <a:pt x="29" y="37"/>
                  </a:cubicBezTo>
                  <a:cubicBezTo>
                    <a:pt x="34" y="42"/>
                    <a:pt x="39" y="48"/>
                    <a:pt x="43" y="54"/>
                  </a:cubicBezTo>
                  <a:cubicBezTo>
                    <a:pt x="54" y="46"/>
                    <a:pt x="54" y="46"/>
                    <a:pt x="54" y="46"/>
                  </a:cubicBezTo>
                  <a:cubicBezTo>
                    <a:pt x="49" y="40"/>
                    <a:pt x="44" y="34"/>
                    <a:pt x="38" y="28"/>
                  </a:cubicBezTo>
                  <a:cubicBezTo>
                    <a:pt x="38" y="28"/>
                    <a:pt x="37" y="27"/>
                    <a:pt x="37" y="27"/>
                  </a:cubicBezTo>
                  <a:cubicBezTo>
                    <a:pt x="28" y="18"/>
                    <a:pt x="19" y="9"/>
                    <a:pt x="9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0"/>
                    <a:pt x="8" y="0"/>
                    <a:pt x="8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7" name="Freeform 149"/>
            <p:cNvSpPr>
              <a:spLocks/>
            </p:cNvSpPr>
            <p:nvPr/>
          </p:nvSpPr>
          <p:spPr bwMode="auto">
            <a:xfrm>
              <a:off x="854250" y="1824701"/>
              <a:ext cx="745162" cy="2107641"/>
            </a:xfrm>
            <a:custGeom>
              <a:avLst/>
              <a:gdLst>
                <a:gd name="T0" fmla="*/ 126 w 142"/>
                <a:gd name="T1" fmla="*/ 0 h 401"/>
                <a:gd name="T2" fmla="*/ 18 w 142"/>
                <a:gd name="T3" fmla="*/ 190 h 401"/>
                <a:gd name="T4" fmla="*/ 19 w 142"/>
                <a:gd name="T5" fmla="*/ 401 h 401"/>
                <a:gd name="T6" fmla="*/ 40 w 142"/>
                <a:gd name="T7" fmla="*/ 395 h 401"/>
                <a:gd name="T8" fmla="*/ 142 w 142"/>
                <a:gd name="T9" fmla="*/ 16 h 401"/>
                <a:gd name="T10" fmla="*/ 126 w 142"/>
                <a:gd name="T11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2" h="401">
                  <a:moveTo>
                    <a:pt x="126" y="0"/>
                  </a:moveTo>
                  <a:cubicBezTo>
                    <a:pt x="74" y="53"/>
                    <a:pt x="36" y="118"/>
                    <a:pt x="18" y="190"/>
                  </a:cubicBezTo>
                  <a:cubicBezTo>
                    <a:pt x="0" y="259"/>
                    <a:pt x="1" y="332"/>
                    <a:pt x="19" y="401"/>
                  </a:cubicBezTo>
                  <a:cubicBezTo>
                    <a:pt x="40" y="395"/>
                    <a:pt x="40" y="395"/>
                    <a:pt x="40" y="395"/>
                  </a:cubicBezTo>
                  <a:cubicBezTo>
                    <a:pt x="4" y="260"/>
                    <a:pt x="43" y="115"/>
                    <a:pt x="142" y="16"/>
                  </a:cubicBezTo>
                  <a:cubicBezTo>
                    <a:pt x="126" y="0"/>
                    <a:pt x="126" y="0"/>
                    <a:pt x="126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8" name="Freeform 150"/>
            <p:cNvSpPr>
              <a:spLocks/>
            </p:cNvSpPr>
            <p:nvPr/>
          </p:nvSpPr>
          <p:spPr bwMode="auto">
            <a:xfrm>
              <a:off x="2497990" y="4827266"/>
              <a:ext cx="2107638" cy="719594"/>
            </a:xfrm>
            <a:custGeom>
              <a:avLst/>
              <a:gdLst>
                <a:gd name="T0" fmla="*/ 385 w 401"/>
                <a:gd name="T1" fmla="*/ 0 h 137"/>
                <a:gd name="T2" fmla="*/ 385 w 401"/>
                <a:gd name="T3" fmla="*/ 0 h 137"/>
                <a:gd name="T4" fmla="*/ 106 w 401"/>
                <a:gd name="T5" fmla="*/ 115 h 137"/>
                <a:gd name="T6" fmla="*/ 5 w 401"/>
                <a:gd name="T7" fmla="*/ 102 h 137"/>
                <a:gd name="T8" fmla="*/ 0 w 401"/>
                <a:gd name="T9" fmla="*/ 123 h 137"/>
                <a:gd name="T10" fmla="*/ 107 w 401"/>
                <a:gd name="T11" fmla="*/ 137 h 137"/>
                <a:gd name="T12" fmla="*/ 211 w 401"/>
                <a:gd name="T13" fmla="*/ 124 h 137"/>
                <a:gd name="T14" fmla="*/ 400 w 401"/>
                <a:gd name="T15" fmla="*/ 16 h 137"/>
                <a:gd name="T16" fmla="*/ 401 w 401"/>
                <a:gd name="T17" fmla="*/ 15 h 137"/>
                <a:gd name="T18" fmla="*/ 385 w 401"/>
                <a:gd name="T19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1" h="137">
                  <a:moveTo>
                    <a:pt x="385" y="0"/>
                  </a:moveTo>
                  <a:cubicBezTo>
                    <a:pt x="385" y="0"/>
                    <a:pt x="385" y="0"/>
                    <a:pt x="385" y="0"/>
                  </a:cubicBezTo>
                  <a:cubicBezTo>
                    <a:pt x="310" y="75"/>
                    <a:pt x="209" y="115"/>
                    <a:pt x="106" y="115"/>
                  </a:cubicBezTo>
                  <a:cubicBezTo>
                    <a:pt x="72" y="115"/>
                    <a:pt x="38" y="111"/>
                    <a:pt x="5" y="102"/>
                  </a:cubicBezTo>
                  <a:cubicBezTo>
                    <a:pt x="0" y="123"/>
                    <a:pt x="0" y="123"/>
                    <a:pt x="0" y="123"/>
                  </a:cubicBezTo>
                  <a:cubicBezTo>
                    <a:pt x="35" y="132"/>
                    <a:pt x="71" y="137"/>
                    <a:pt x="107" y="137"/>
                  </a:cubicBezTo>
                  <a:cubicBezTo>
                    <a:pt x="142" y="137"/>
                    <a:pt x="177" y="133"/>
                    <a:pt x="211" y="124"/>
                  </a:cubicBezTo>
                  <a:cubicBezTo>
                    <a:pt x="282" y="105"/>
                    <a:pt x="348" y="68"/>
                    <a:pt x="400" y="16"/>
                  </a:cubicBezTo>
                  <a:cubicBezTo>
                    <a:pt x="401" y="15"/>
                    <a:pt x="401" y="15"/>
                    <a:pt x="401" y="15"/>
                  </a:cubicBezTo>
                  <a:cubicBezTo>
                    <a:pt x="385" y="0"/>
                    <a:pt x="385" y="0"/>
                    <a:pt x="385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9" name="Freeform 151"/>
            <p:cNvSpPr>
              <a:spLocks/>
            </p:cNvSpPr>
            <p:nvPr/>
          </p:nvSpPr>
          <p:spPr bwMode="auto">
            <a:xfrm>
              <a:off x="3590163" y="1262177"/>
              <a:ext cx="1574336" cy="1567033"/>
            </a:xfrm>
            <a:custGeom>
              <a:avLst/>
              <a:gdLst>
                <a:gd name="T0" fmla="*/ 5 w 299"/>
                <a:gd name="T1" fmla="*/ 0 h 298"/>
                <a:gd name="T2" fmla="*/ 0 w 299"/>
                <a:gd name="T3" fmla="*/ 21 h 298"/>
                <a:gd name="T4" fmla="*/ 177 w 299"/>
                <a:gd name="T5" fmla="*/ 122 h 298"/>
                <a:gd name="T6" fmla="*/ 278 w 299"/>
                <a:gd name="T7" fmla="*/ 298 h 298"/>
                <a:gd name="T8" fmla="*/ 299 w 299"/>
                <a:gd name="T9" fmla="*/ 292 h 298"/>
                <a:gd name="T10" fmla="*/ 192 w 299"/>
                <a:gd name="T11" fmla="*/ 107 h 298"/>
                <a:gd name="T12" fmla="*/ 5 w 299"/>
                <a:gd name="T13" fmla="*/ 0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9" h="298">
                  <a:moveTo>
                    <a:pt x="5" y="0"/>
                  </a:moveTo>
                  <a:cubicBezTo>
                    <a:pt x="0" y="21"/>
                    <a:pt x="0" y="21"/>
                    <a:pt x="0" y="21"/>
                  </a:cubicBezTo>
                  <a:cubicBezTo>
                    <a:pt x="66" y="38"/>
                    <a:pt x="128" y="73"/>
                    <a:pt x="177" y="122"/>
                  </a:cubicBezTo>
                  <a:cubicBezTo>
                    <a:pt x="225" y="171"/>
                    <a:pt x="260" y="232"/>
                    <a:pt x="278" y="298"/>
                  </a:cubicBezTo>
                  <a:cubicBezTo>
                    <a:pt x="299" y="292"/>
                    <a:pt x="299" y="292"/>
                    <a:pt x="299" y="292"/>
                  </a:cubicBezTo>
                  <a:cubicBezTo>
                    <a:pt x="280" y="222"/>
                    <a:pt x="243" y="158"/>
                    <a:pt x="192" y="107"/>
                  </a:cubicBezTo>
                  <a:cubicBezTo>
                    <a:pt x="140" y="55"/>
                    <a:pt x="76" y="18"/>
                    <a:pt x="5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0" name="Freeform 152"/>
            <p:cNvSpPr>
              <a:spLocks/>
            </p:cNvSpPr>
            <p:nvPr/>
          </p:nvSpPr>
          <p:spPr bwMode="auto">
            <a:xfrm>
              <a:off x="4079632" y="1970811"/>
              <a:ext cx="131499" cy="146110"/>
            </a:xfrm>
            <a:custGeom>
              <a:avLst/>
              <a:gdLst>
                <a:gd name="T0" fmla="*/ 20 w 25"/>
                <a:gd name="T1" fmla="*/ 0 h 28"/>
                <a:gd name="T2" fmla="*/ 0 w 25"/>
                <a:gd name="T3" fmla="*/ 25 h 28"/>
                <a:gd name="T4" fmla="*/ 4 w 25"/>
                <a:gd name="T5" fmla="*/ 28 h 28"/>
                <a:gd name="T6" fmla="*/ 25 w 25"/>
                <a:gd name="T7" fmla="*/ 4 h 28"/>
                <a:gd name="T8" fmla="*/ 20 w 25"/>
                <a:gd name="T9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8">
                  <a:moveTo>
                    <a:pt x="20" y="0"/>
                  </a:moveTo>
                  <a:cubicBezTo>
                    <a:pt x="0" y="25"/>
                    <a:pt x="0" y="25"/>
                    <a:pt x="0" y="25"/>
                  </a:cubicBezTo>
                  <a:cubicBezTo>
                    <a:pt x="2" y="26"/>
                    <a:pt x="3" y="27"/>
                    <a:pt x="4" y="28"/>
                  </a:cubicBezTo>
                  <a:cubicBezTo>
                    <a:pt x="25" y="4"/>
                    <a:pt x="25" y="4"/>
                    <a:pt x="25" y="4"/>
                  </a:cubicBezTo>
                  <a:cubicBezTo>
                    <a:pt x="23" y="2"/>
                    <a:pt x="22" y="1"/>
                    <a:pt x="20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1" name="Freeform 153"/>
            <p:cNvSpPr>
              <a:spLocks/>
            </p:cNvSpPr>
            <p:nvPr/>
          </p:nvSpPr>
          <p:spPr bwMode="auto">
            <a:xfrm>
              <a:off x="3955438" y="1864883"/>
              <a:ext cx="113234" cy="157070"/>
            </a:xfrm>
            <a:custGeom>
              <a:avLst/>
              <a:gdLst>
                <a:gd name="T0" fmla="*/ 17 w 22"/>
                <a:gd name="T1" fmla="*/ 0 h 30"/>
                <a:gd name="T2" fmla="*/ 0 w 22"/>
                <a:gd name="T3" fmla="*/ 27 h 30"/>
                <a:gd name="T4" fmla="*/ 4 w 22"/>
                <a:gd name="T5" fmla="*/ 30 h 30"/>
                <a:gd name="T6" fmla="*/ 22 w 22"/>
                <a:gd name="T7" fmla="*/ 3 h 30"/>
                <a:gd name="T8" fmla="*/ 17 w 22"/>
                <a:gd name="T9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30">
                  <a:moveTo>
                    <a:pt x="17" y="0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1" y="28"/>
                    <a:pt x="3" y="29"/>
                    <a:pt x="4" y="30"/>
                  </a:cubicBezTo>
                  <a:cubicBezTo>
                    <a:pt x="22" y="3"/>
                    <a:pt x="22" y="3"/>
                    <a:pt x="22" y="3"/>
                  </a:cubicBezTo>
                  <a:cubicBezTo>
                    <a:pt x="21" y="2"/>
                    <a:pt x="19" y="1"/>
                    <a:pt x="17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2" name="Freeform 154"/>
            <p:cNvSpPr>
              <a:spLocks/>
            </p:cNvSpPr>
            <p:nvPr/>
          </p:nvSpPr>
          <p:spPr bwMode="auto">
            <a:xfrm>
              <a:off x="3816633" y="1777216"/>
              <a:ext cx="105929" cy="160721"/>
            </a:xfrm>
            <a:custGeom>
              <a:avLst/>
              <a:gdLst>
                <a:gd name="T0" fmla="*/ 15 w 20"/>
                <a:gd name="T1" fmla="*/ 0 h 31"/>
                <a:gd name="T2" fmla="*/ 0 w 20"/>
                <a:gd name="T3" fmla="*/ 29 h 31"/>
                <a:gd name="T4" fmla="*/ 4 w 20"/>
                <a:gd name="T5" fmla="*/ 31 h 31"/>
                <a:gd name="T6" fmla="*/ 20 w 20"/>
                <a:gd name="T7" fmla="*/ 3 h 31"/>
                <a:gd name="T8" fmla="*/ 15 w 20"/>
                <a:gd name="T9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31">
                  <a:moveTo>
                    <a:pt x="15" y="0"/>
                  </a:moveTo>
                  <a:cubicBezTo>
                    <a:pt x="0" y="29"/>
                    <a:pt x="0" y="29"/>
                    <a:pt x="0" y="29"/>
                  </a:cubicBezTo>
                  <a:cubicBezTo>
                    <a:pt x="1" y="29"/>
                    <a:pt x="3" y="30"/>
                    <a:pt x="4" y="31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18" y="2"/>
                    <a:pt x="16" y="1"/>
                    <a:pt x="15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3" name="Freeform 155"/>
            <p:cNvSpPr>
              <a:spLocks/>
            </p:cNvSpPr>
            <p:nvPr/>
          </p:nvSpPr>
          <p:spPr bwMode="auto">
            <a:xfrm>
              <a:off x="3670523" y="1700507"/>
              <a:ext cx="94972" cy="171681"/>
            </a:xfrm>
            <a:custGeom>
              <a:avLst/>
              <a:gdLst>
                <a:gd name="T0" fmla="*/ 12 w 18"/>
                <a:gd name="T1" fmla="*/ 0 h 32"/>
                <a:gd name="T2" fmla="*/ 0 w 18"/>
                <a:gd name="T3" fmla="*/ 30 h 32"/>
                <a:gd name="T4" fmla="*/ 5 w 18"/>
                <a:gd name="T5" fmla="*/ 32 h 32"/>
                <a:gd name="T6" fmla="*/ 18 w 18"/>
                <a:gd name="T7" fmla="*/ 2 h 32"/>
                <a:gd name="T8" fmla="*/ 12 w 18"/>
                <a:gd name="T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32">
                  <a:moveTo>
                    <a:pt x="12" y="0"/>
                  </a:moveTo>
                  <a:cubicBezTo>
                    <a:pt x="0" y="30"/>
                    <a:pt x="0" y="30"/>
                    <a:pt x="0" y="30"/>
                  </a:cubicBezTo>
                  <a:cubicBezTo>
                    <a:pt x="2" y="30"/>
                    <a:pt x="4" y="31"/>
                    <a:pt x="5" y="32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6" y="2"/>
                    <a:pt x="14" y="1"/>
                    <a:pt x="12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4" name="Freeform 156"/>
            <p:cNvSpPr>
              <a:spLocks/>
            </p:cNvSpPr>
            <p:nvPr/>
          </p:nvSpPr>
          <p:spPr bwMode="auto">
            <a:xfrm>
              <a:off x="3524413" y="1645717"/>
              <a:ext cx="73055" cy="168027"/>
            </a:xfrm>
            <a:custGeom>
              <a:avLst/>
              <a:gdLst>
                <a:gd name="T0" fmla="*/ 9 w 14"/>
                <a:gd name="T1" fmla="*/ 0 h 32"/>
                <a:gd name="T2" fmla="*/ 0 w 14"/>
                <a:gd name="T3" fmla="*/ 31 h 32"/>
                <a:gd name="T4" fmla="*/ 5 w 14"/>
                <a:gd name="T5" fmla="*/ 32 h 32"/>
                <a:gd name="T6" fmla="*/ 14 w 14"/>
                <a:gd name="T7" fmla="*/ 2 h 32"/>
                <a:gd name="T8" fmla="*/ 9 w 14"/>
                <a:gd name="T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32">
                  <a:moveTo>
                    <a:pt x="9" y="0"/>
                  </a:moveTo>
                  <a:cubicBezTo>
                    <a:pt x="0" y="31"/>
                    <a:pt x="0" y="31"/>
                    <a:pt x="0" y="31"/>
                  </a:cubicBezTo>
                  <a:cubicBezTo>
                    <a:pt x="1" y="31"/>
                    <a:pt x="3" y="32"/>
                    <a:pt x="5" y="32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2" y="1"/>
                    <a:pt x="11" y="1"/>
                    <a:pt x="9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5" name="Freeform 157"/>
            <p:cNvSpPr>
              <a:spLocks/>
            </p:cNvSpPr>
            <p:nvPr/>
          </p:nvSpPr>
          <p:spPr bwMode="auto">
            <a:xfrm>
              <a:off x="3367346" y="1601884"/>
              <a:ext cx="62096" cy="175332"/>
            </a:xfrm>
            <a:custGeom>
              <a:avLst/>
              <a:gdLst>
                <a:gd name="T0" fmla="*/ 6 w 12"/>
                <a:gd name="T1" fmla="*/ 0 h 33"/>
                <a:gd name="T2" fmla="*/ 0 w 12"/>
                <a:gd name="T3" fmla="*/ 32 h 33"/>
                <a:gd name="T4" fmla="*/ 5 w 12"/>
                <a:gd name="T5" fmla="*/ 33 h 33"/>
                <a:gd name="T6" fmla="*/ 12 w 12"/>
                <a:gd name="T7" fmla="*/ 1 h 33"/>
                <a:gd name="T8" fmla="*/ 6 w 12"/>
                <a:gd name="T9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33">
                  <a:moveTo>
                    <a:pt x="6" y="0"/>
                  </a:moveTo>
                  <a:cubicBezTo>
                    <a:pt x="0" y="32"/>
                    <a:pt x="0" y="32"/>
                    <a:pt x="0" y="32"/>
                  </a:cubicBezTo>
                  <a:cubicBezTo>
                    <a:pt x="2" y="32"/>
                    <a:pt x="4" y="32"/>
                    <a:pt x="5" y="33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0" y="1"/>
                    <a:pt x="8" y="1"/>
                    <a:pt x="6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6" name="Freeform 158"/>
            <p:cNvSpPr>
              <a:spLocks/>
            </p:cNvSpPr>
            <p:nvPr/>
          </p:nvSpPr>
          <p:spPr bwMode="auto">
            <a:xfrm>
              <a:off x="3213930" y="1579968"/>
              <a:ext cx="40179" cy="168027"/>
            </a:xfrm>
            <a:custGeom>
              <a:avLst/>
              <a:gdLst>
                <a:gd name="T0" fmla="*/ 2 w 8"/>
                <a:gd name="T1" fmla="*/ 0 h 32"/>
                <a:gd name="T2" fmla="*/ 0 w 8"/>
                <a:gd name="T3" fmla="*/ 31 h 32"/>
                <a:gd name="T4" fmla="*/ 5 w 8"/>
                <a:gd name="T5" fmla="*/ 32 h 32"/>
                <a:gd name="T6" fmla="*/ 8 w 8"/>
                <a:gd name="T7" fmla="*/ 0 h 32"/>
                <a:gd name="T8" fmla="*/ 2 w 8"/>
                <a:gd name="T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32">
                  <a:moveTo>
                    <a:pt x="2" y="0"/>
                  </a:moveTo>
                  <a:cubicBezTo>
                    <a:pt x="0" y="31"/>
                    <a:pt x="0" y="31"/>
                    <a:pt x="0" y="31"/>
                  </a:cubicBezTo>
                  <a:cubicBezTo>
                    <a:pt x="1" y="32"/>
                    <a:pt x="3" y="32"/>
                    <a:pt x="5" y="32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6" y="0"/>
                    <a:pt x="4" y="0"/>
                    <a:pt x="2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7" name="Freeform 159"/>
            <p:cNvSpPr>
              <a:spLocks/>
            </p:cNvSpPr>
            <p:nvPr/>
          </p:nvSpPr>
          <p:spPr bwMode="auto">
            <a:xfrm>
              <a:off x="3045903" y="1569008"/>
              <a:ext cx="36528" cy="171681"/>
            </a:xfrm>
            <a:custGeom>
              <a:avLst/>
              <a:gdLst>
                <a:gd name="T0" fmla="*/ 3 w 7"/>
                <a:gd name="T1" fmla="*/ 0 h 32"/>
                <a:gd name="T2" fmla="*/ 1 w 7"/>
                <a:gd name="T3" fmla="*/ 0 h 32"/>
                <a:gd name="T4" fmla="*/ 0 w 7"/>
                <a:gd name="T5" fmla="*/ 0 h 32"/>
                <a:gd name="T6" fmla="*/ 1 w 7"/>
                <a:gd name="T7" fmla="*/ 32 h 32"/>
                <a:gd name="T8" fmla="*/ 1 w 7"/>
                <a:gd name="T9" fmla="*/ 32 h 32"/>
                <a:gd name="T10" fmla="*/ 3 w 7"/>
                <a:gd name="T11" fmla="*/ 32 h 32"/>
                <a:gd name="T12" fmla="*/ 6 w 7"/>
                <a:gd name="T13" fmla="*/ 32 h 32"/>
                <a:gd name="T14" fmla="*/ 7 w 7"/>
                <a:gd name="T15" fmla="*/ 0 h 32"/>
                <a:gd name="T16" fmla="*/ 3 w 7"/>
                <a:gd name="T17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32">
                  <a:moveTo>
                    <a:pt x="3" y="0"/>
                  </a:moveTo>
                  <a:cubicBezTo>
                    <a:pt x="3" y="0"/>
                    <a:pt x="2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2" y="32"/>
                    <a:pt x="3" y="32"/>
                    <a:pt x="3" y="32"/>
                  </a:cubicBezTo>
                  <a:cubicBezTo>
                    <a:pt x="4" y="32"/>
                    <a:pt x="5" y="32"/>
                    <a:pt x="6" y="32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4" y="0"/>
                    <a:pt x="3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8" name="Freeform 160"/>
            <p:cNvSpPr>
              <a:spLocks/>
            </p:cNvSpPr>
            <p:nvPr/>
          </p:nvSpPr>
          <p:spPr bwMode="auto">
            <a:xfrm>
              <a:off x="2870571" y="1579968"/>
              <a:ext cx="43833" cy="168027"/>
            </a:xfrm>
            <a:custGeom>
              <a:avLst/>
              <a:gdLst>
                <a:gd name="T0" fmla="*/ 6 w 8"/>
                <a:gd name="T1" fmla="*/ 0 h 32"/>
                <a:gd name="T2" fmla="*/ 0 w 8"/>
                <a:gd name="T3" fmla="*/ 0 h 32"/>
                <a:gd name="T4" fmla="*/ 3 w 8"/>
                <a:gd name="T5" fmla="*/ 32 h 32"/>
                <a:gd name="T6" fmla="*/ 8 w 8"/>
                <a:gd name="T7" fmla="*/ 31 h 32"/>
                <a:gd name="T8" fmla="*/ 6 w 8"/>
                <a:gd name="T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32">
                  <a:moveTo>
                    <a:pt x="6" y="0"/>
                  </a:moveTo>
                  <a:cubicBezTo>
                    <a:pt x="4" y="0"/>
                    <a:pt x="2" y="0"/>
                    <a:pt x="0" y="0"/>
                  </a:cubicBezTo>
                  <a:cubicBezTo>
                    <a:pt x="3" y="32"/>
                    <a:pt x="3" y="32"/>
                    <a:pt x="3" y="32"/>
                  </a:cubicBezTo>
                  <a:cubicBezTo>
                    <a:pt x="5" y="32"/>
                    <a:pt x="7" y="32"/>
                    <a:pt x="8" y="31"/>
                  </a:cubicBezTo>
                  <a:cubicBezTo>
                    <a:pt x="6" y="0"/>
                    <a:pt x="6" y="0"/>
                    <a:pt x="6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9" name="Freeform 161"/>
            <p:cNvSpPr>
              <a:spLocks/>
            </p:cNvSpPr>
            <p:nvPr/>
          </p:nvSpPr>
          <p:spPr bwMode="auto">
            <a:xfrm>
              <a:off x="2698890" y="1601884"/>
              <a:ext cx="62096" cy="175332"/>
            </a:xfrm>
            <a:custGeom>
              <a:avLst/>
              <a:gdLst>
                <a:gd name="T0" fmla="*/ 6 w 12"/>
                <a:gd name="T1" fmla="*/ 0 h 33"/>
                <a:gd name="T2" fmla="*/ 0 w 12"/>
                <a:gd name="T3" fmla="*/ 1 h 33"/>
                <a:gd name="T4" fmla="*/ 7 w 12"/>
                <a:gd name="T5" fmla="*/ 33 h 33"/>
                <a:gd name="T6" fmla="*/ 12 w 12"/>
                <a:gd name="T7" fmla="*/ 32 h 33"/>
                <a:gd name="T8" fmla="*/ 6 w 12"/>
                <a:gd name="T9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33">
                  <a:moveTo>
                    <a:pt x="6" y="0"/>
                  </a:moveTo>
                  <a:cubicBezTo>
                    <a:pt x="4" y="1"/>
                    <a:pt x="2" y="1"/>
                    <a:pt x="0" y="1"/>
                  </a:cubicBezTo>
                  <a:cubicBezTo>
                    <a:pt x="7" y="33"/>
                    <a:pt x="7" y="33"/>
                    <a:pt x="7" y="33"/>
                  </a:cubicBezTo>
                  <a:cubicBezTo>
                    <a:pt x="8" y="32"/>
                    <a:pt x="10" y="32"/>
                    <a:pt x="12" y="32"/>
                  </a:cubicBezTo>
                  <a:cubicBezTo>
                    <a:pt x="6" y="0"/>
                    <a:pt x="6" y="0"/>
                    <a:pt x="6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0" name="Freeform 162"/>
            <p:cNvSpPr>
              <a:spLocks/>
            </p:cNvSpPr>
            <p:nvPr/>
          </p:nvSpPr>
          <p:spPr bwMode="auto">
            <a:xfrm>
              <a:off x="2530864" y="1645717"/>
              <a:ext cx="73055" cy="168027"/>
            </a:xfrm>
            <a:custGeom>
              <a:avLst/>
              <a:gdLst>
                <a:gd name="T0" fmla="*/ 5 w 14"/>
                <a:gd name="T1" fmla="*/ 0 h 32"/>
                <a:gd name="T2" fmla="*/ 0 w 14"/>
                <a:gd name="T3" fmla="*/ 2 h 32"/>
                <a:gd name="T4" fmla="*/ 9 w 14"/>
                <a:gd name="T5" fmla="*/ 32 h 32"/>
                <a:gd name="T6" fmla="*/ 14 w 14"/>
                <a:gd name="T7" fmla="*/ 31 h 32"/>
                <a:gd name="T8" fmla="*/ 5 w 14"/>
                <a:gd name="T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32">
                  <a:moveTo>
                    <a:pt x="5" y="0"/>
                  </a:moveTo>
                  <a:cubicBezTo>
                    <a:pt x="3" y="1"/>
                    <a:pt x="2" y="1"/>
                    <a:pt x="0" y="2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11" y="32"/>
                    <a:pt x="13" y="31"/>
                    <a:pt x="14" y="31"/>
                  </a:cubicBezTo>
                  <a:cubicBezTo>
                    <a:pt x="5" y="0"/>
                    <a:pt x="5" y="0"/>
                    <a:pt x="5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1" name="Freeform 163"/>
            <p:cNvSpPr>
              <a:spLocks/>
            </p:cNvSpPr>
            <p:nvPr/>
          </p:nvSpPr>
          <p:spPr bwMode="auto">
            <a:xfrm>
              <a:off x="2366491" y="1700507"/>
              <a:ext cx="91318" cy="171681"/>
            </a:xfrm>
            <a:custGeom>
              <a:avLst/>
              <a:gdLst>
                <a:gd name="T0" fmla="*/ 5 w 17"/>
                <a:gd name="T1" fmla="*/ 0 h 32"/>
                <a:gd name="T2" fmla="*/ 0 w 17"/>
                <a:gd name="T3" fmla="*/ 2 h 32"/>
                <a:gd name="T4" fmla="*/ 12 w 17"/>
                <a:gd name="T5" fmla="*/ 32 h 32"/>
                <a:gd name="T6" fmla="*/ 17 w 17"/>
                <a:gd name="T7" fmla="*/ 30 h 32"/>
                <a:gd name="T8" fmla="*/ 5 w 17"/>
                <a:gd name="T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32">
                  <a:moveTo>
                    <a:pt x="5" y="0"/>
                  </a:moveTo>
                  <a:cubicBezTo>
                    <a:pt x="3" y="1"/>
                    <a:pt x="1" y="2"/>
                    <a:pt x="0" y="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4" y="31"/>
                    <a:pt x="15" y="30"/>
                    <a:pt x="17" y="30"/>
                  </a:cubicBezTo>
                  <a:cubicBezTo>
                    <a:pt x="5" y="0"/>
                    <a:pt x="5" y="0"/>
                    <a:pt x="5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2" name="Freeform 164"/>
            <p:cNvSpPr>
              <a:spLocks/>
            </p:cNvSpPr>
            <p:nvPr/>
          </p:nvSpPr>
          <p:spPr bwMode="auto">
            <a:xfrm>
              <a:off x="2209421" y="1777216"/>
              <a:ext cx="98623" cy="160721"/>
            </a:xfrm>
            <a:custGeom>
              <a:avLst/>
              <a:gdLst>
                <a:gd name="T0" fmla="*/ 4 w 19"/>
                <a:gd name="T1" fmla="*/ 0 h 31"/>
                <a:gd name="T2" fmla="*/ 0 w 19"/>
                <a:gd name="T3" fmla="*/ 3 h 31"/>
                <a:gd name="T4" fmla="*/ 15 w 19"/>
                <a:gd name="T5" fmla="*/ 31 h 31"/>
                <a:gd name="T6" fmla="*/ 19 w 19"/>
                <a:gd name="T7" fmla="*/ 28 h 31"/>
                <a:gd name="T8" fmla="*/ 4 w 19"/>
                <a:gd name="T9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31">
                  <a:moveTo>
                    <a:pt x="4" y="0"/>
                  </a:moveTo>
                  <a:cubicBezTo>
                    <a:pt x="3" y="1"/>
                    <a:pt x="1" y="2"/>
                    <a:pt x="0" y="3"/>
                  </a:cubicBezTo>
                  <a:cubicBezTo>
                    <a:pt x="15" y="31"/>
                    <a:pt x="15" y="31"/>
                    <a:pt x="15" y="31"/>
                  </a:cubicBezTo>
                  <a:cubicBezTo>
                    <a:pt x="16" y="30"/>
                    <a:pt x="18" y="29"/>
                    <a:pt x="19" y="28"/>
                  </a:cubicBezTo>
                  <a:cubicBezTo>
                    <a:pt x="4" y="0"/>
                    <a:pt x="4" y="0"/>
                    <a:pt x="4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3" name="Freeform 165"/>
            <p:cNvSpPr>
              <a:spLocks/>
            </p:cNvSpPr>
            <p:nvPr/>
          </p:nvSpPr>
          <p:spPr bwMode="auto">
            <a:xfrm>
              <a:off x="2056006" y="1864883"/>
              <a:ext cx="116888" cy="157070"/>
            </a:xfrm>
            <a:custGeom>
              <a:avLst/>
              <a:gdLst>
                <a:gd name="T0" fmla="*/ 5 w 22"/>
                <a:gd name="T1" fmla="*/ 0 h 30"/>
                <a:gd name="T2" fmla="*/ 0 w 22"/>
                <a:gd name="T3" fmla="*/ 3 h 30"/>
                <a:gd name="T4" fmla="*/ 18 w 22"/>
                <a:gd name="T5" fmla="*/ 30 h 30"/>
                <a:gd name="T6" fmla="*/ 22 w 22"/>
                <a:gd name="T7" fmla="*/ 27 h 30"/>
                <a:gd name="T8" fmla="*/ 5 w 22"/>
                <a:gd name="T9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30">
                  <a:moveTo>
                    <a:pt x="5" y="0"/>
                  </a:moveTo>
                  <a:cubicBezTo>
                    <a:pt x="3" y="1"/>
                    <a:pt x="2" y="2"/>
                    <a:pt x="0" y="3"/>
                  </a:cubicBezTo>
                  <a:cubicBezTo>
                    <a:pt x="18" y="30"/>
                    <a:pt x="18" y="30"/>
                    <a:pt x="18" y="30"/>
                  </a:cubicBezTo>
                  <a:cubicBezTo>
                    <a:pt x="19" y="29"/>
                    <a:pt x="21" y="28"/>
                    <a:pt x="22" y="27"/>
                  </a:cubicBezTo>
                  <a:cubicBezTo>
                    <a:pt x="5" y="0"/>
                    <a:pt x="5" y="0"/>
                    <a:pt x="5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4" name="Freeform 166"/>
            <p:cNvSpPr>
              <a:spLocks/>
            </p:cNvSpPr>
            <p:nvPr/>
          </p:nvSpPr>
          <p:spPr bwMode="auto">
            <a:xfrm>
              <a:off x="1913549" y="1970811"/>
              <a:ext cx="131499" cy="146110"/>
            </a:xfrm>
            <a:custGeom>
              <a:avLst/>
              <a:gdLst>
                <a:gd name="T0" fmla="*/ 5 w 25"/>
                <a:gd name="T1" fmla="*/ 0 h 28"/>
                <a:gd name="T2" fmla="*/ 0 w 25"/>
                <a:gd name="T3" fmla="*/ 3 h 28"/>
                <a:gd name="T4" fmla="*/ 21 w 25"/>
                <a:gd name="T5" fmla="*/ 28 h 28"/>
                <a:gd name="T6" fmla="*/ 25 w 25"/>
                <a:gd name="T7" fmla="*/ 25 h 28"/>
                <a:gd name="T8" fmla="*/ 5 w 25"/>
                <a:gd name="T9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8">
                  <a:moveTo>
                    <a:pt x="5" y="0"/>
                  </a:moveTo>
                  <a:cubicBezTo>
                    <a:pt x="3" y="1"/>
                    <a:pt x="2" y="2"/>
                    <a:pt x="0" y="3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2" y="27"/>
                    <a:pt x="23" y="26"/>
                    <a:pt x="25" y="25"/>
                  </a:cubicBezTo>
                  <a:cubicBezTo>
                    <a:pt x="5" y="0"/>
                    <a:pt x="5" y="0"/>
                    <a:pt x="5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5" name="Freeform 167"/>
            <p:cNvSpPr>
              <a:spLocks/>
            </p:cNvSpPr>
            <p:nvPr/>
          </p:nvSpPr>
          <p:spPr bwMode="auto">
            <a:xfrm>
              <a:off x="1789356" y="2087700"/>
              <a:ext cx="135151" cy="135153"/>
            </a:xfrm>
            <a:custGeom>
              <a:avLst/>
              <a:gdLst>
                <a:gd name="T0" fmla="*/ 4 w 26"/>
                <a:gd name="T1" fmla="*/ 0 h 26"/>
                <a:gd name="T2" fmla="*/ 0 w 26"/>
                <a:gd name="T3" fmla="*/ 4 h 26"/>
                <a:gd name="T4" fmla="*/ 23 w 26"/>
                <a:gd name="T5" fmla="*/ 26 h 26"/>
                <a:gd name="T6" fmla="*/ 26 w 26"/>
                <a:gd name="T7" fmla="*/ 23 h 26"/>
                <a:gd name="T8" fmla="*/ 4 w 26"/>
                <a:gd name="T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26">
                  <a:moveTo>
                    <a:pt x="4" y="0"/>
                  </a:moveTo>
                  <a:cubicBezTo>
                    <a:pt x="3" y="1"/>
                    <a:pt x="1" y="3"/>
                    <a:pt x="0" y="4"/>
                  </a:cubicBezTo>
                  <a:cubicBezTo>
                    <a:pt x="23" y="26"/>
                    <a:pt x="23" y="26"/>
                    <a:pt x="23" y="26"/>
                  </a:cubicBezTo>
                  <a:cubicBezTo>
                    <a:pt x="24" y="25"/>
                    <a:pt x="25" y="24"/>
                    <a:pt x="26" y="23"/>
                  </a:cubicBezTo>
                  <a:cubicBezTo>
                    <a:pt x="4" y="0"/>
                    <a:pt x="4" y="0"/>
                    <a:pt x="4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6" name="Freeform 168"/>
            <p:cNvSpPr>
              <a:spLocks/>
            </p:cNvSpPr>
            <p:nvPr/>
          </p:nvSpPr>
          <p:spPr bwMode="auto">
            <a:xfrm>
              <a:off x="1672467" y="2219199"/>
              <a:ext cx="146110" cy="124194"/>
            </a:xfrm>
            <a:custGeom>
              <a:avLst/>
              <a:gdLst>
                <a:gd name="T0" fmla="*/ 3 w 28"/>
                <a:gd name="T1" fmla="*/ 0 h 24"/>
                <a:gd name="T2" fmla="*/ 0 w 28"/>
                <a:gd name="T3" fmla="*/ 4 h 24"/>
                <a:gd name="T4" fmla="*/ 25 w 28"/>
                <a:gd name="T5" fmla="*/ 24 h 24"/>
                <a:gd name="T6" fmla="*/ 28 w 28"/>
                <a:gd name="T7" fmla="*/ 20 h 24"/>
                <a:gd name="T8" fmla="*/ 3 w 28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24">
                  <a:moveTo>
                    <a:pt x="3" y="0"/>
                  </a:moveTo>
                  <a:cubicBezTo>
                    <a:pt x="2" y="1"/>
                    <a:pt x="1" y="3"/>
                    <a:pt x="0" y="4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26" y="23"/>
                    <a:pt x="27" y="21"/>
                    <a:pt x="28" y="20"/>
                  </a:cubicBezTo>
                  <a:cubicBezTo>
                    <a:pt x="3" y="0"/>
                    <a:pt x="3" y="0"/>
                    <a:pt x="3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7" name="Freeform 169"/>
            <p:cNvSpPr>
              <a:spLocks/>
            </p:cNvSpPr>
            <p:nvPr/>
          </p:nvSpPr>
          <p:spPr bwMode="auto">
            <a:xfrm>
              <a:off x="1566536" y="2354352"/>
              <a:ext cx="160721" cy="116888"/>
            </a:xfrm>
            <a:custGeom>
              <a:avLst/>
              <a:gdLst>
                <a:gd name="T0" fmla="*/ 3 w 30"/>
                <a:gd name="T1" fmla="*/ 0 h 22"/>
                <a:gd name="T2" fmla="*/ 0 w 30"/>
                <a:gd name="T3" fmla="*/ 5 h 22"/>
                <a:gd name="T4" fmla="*/ 27 w 30"/>
                <a:gd name="T5" fmla="*/ 22 h 22"/>
                <a:gd name="T6" fmla="*/ 30 w 30"/>
                <a:gd name="T7" fmla="*/ 18 h 22"/>
                <a:gd name="T8" fmla="*/ 3 w 30"/>
                <a:gd name="T9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2">
                  <a:moveTo>
                    <a:pt x="3" y="0"/>
                  </a:moveTo>
                  <a:cubicBezTo>
                    <a:pt x="2" y="2"/>
                    <a:pt x="1" y="3"/>
                    <a:pt x="0" y="5"/>
                  </a:cubicBezTo>
                  <a:cubicBezTo>
                    <a:pt x="27" y="22"/>
                    <a:pt x="27" y="22"/>
                    <a:pt x="27" y="22"/>
                  </a:cubicBezTo>
                  <a:cubicBezTo>
                    <a:pt x="28" y="21"/>
                    <a:pt x="29" y="20"/>
                    <a:pt x="30" y="18"/>
                  </a:cubicBezTo>
                  <a:cubicBezTo>
                    <a:pt x="3" y="0"/>
                    <a:pt x="3" y="0"/>
                    <a:pt x="3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8" name="Freeform 170"/>
            <p:cNvSpPr>
              <a:spLocks/>
            </p:cNvSpPr>
            <p:nvPr/>
          </p:nvSpPr>
          <p:spPr bwMode="auto">
            <a:xfrm>
              <a:off x="1566536" y="4253784"/>
              <a:ext cx="160721" cy="116888"/>
            </a:xfrm>
            <a:custGeom>
              <a:avLst/>
              <a:gdLst>
                <a:gd name="T0" fmla="*/ 27 w 30"/>
                <a:gd name="T1" fmla="*/ 0 h 22"/>
                <a:gd name="T2" fmla="*/ 0 w 30"/>
                <a:gd name="T3" fmla="*/ 17 h 22"/>
                <a:gd name="T4" fmla="*/ 3 w 30"/>
                <a:gd name="T5" fmla="*/ 22 h 22"/>
                <a:gd name="T6" fmla="*/ 30 w 30"/>
                <a:gd name="T7" fmla="*/ 4 h 22"/>
                <a:gd name="T8" fmla="*/ 27 w 30"/>
                <a:gd name="T9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2">
                  <a:moveTo>
                    <a:pt x="27" y="0"/>
                  </a:moveTo>
                  <a:cubicBezTo>
                    <a:pt x="0" y="17"/>
                    <a:pt x="0" y="17"/>
                    <a:pt x="0" y="17"/>
                  </a:cubicBezTo>
                  <a:cubicBezTo>
                    <a:pt x="1" y="19"/>
                    <a:pt x="2" y="20"/>
                    <a:pt x="3" y="22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29" y="2"/>
                    <a:pt x="28" y="1"/>
                    <a:pt x="27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9" name="Freeform 171"/>
            <p:cNvSpPr>
              <a:spLocks/>
            </p:cNvSpPr>
            <p:nvPr/>
          </p:nvSpPr>
          <p:spPr bwMode="auto">
            <a:xfrm>
              <a:off x="1478870" y="2507767"/>
              <a:ext cx="160721" cy="105931"/>
            </a:xfrm>
            <a:custGeom>
              <a:avLst/>
              <a:gdLst>
                <a:gd name="T0" fmla="*/ 3 w 31"/>
                <a:gd name="T1" fmla="*/ 0 h 20"/>
                <a:gd name="T2" fmla="*/ 0 w 31"/>
                <a:gd name="T3" fmla="*/ 5 h 20"/>
                <a:gd name="T4" fmla="*/ 28 w 31"/>
                <a:gd name="T5" fmla="*/ 20 h 20"/>
                <a:gd name="T6" fmla="*/ 31 w 31"/>
                <a:gd name="T7" fmla="*/ 15 h 20"/>
                <a:gd name="T8" fmla="*/ 3 w 31"/>
                <a:gd name="T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0">
                  <a:moveTo>
                    <a:pt x="3" y="0"/>
                  </a:moveTo>
                  <a:cubicBezTo>
                    <a:pt x="2" y="1"/>
                    <a:pt x="1" y="3"/>
                    <a:pt x="0" y="5"/>
                  </a:cubicBezTo>
                  <a:cubicBezTo>
                    <a:pt x="28" y="20"/>
                    <a:pt x="28" y="20"/>
                    <a:pt x="28" y="20"/>
                  </a:cubicBezTo>
                  <a:cubicBezTo>
                    <a:pt x="29" y="18"/>
                    <a:pt x="30" y="17"/>
                    <a:pt x="31" y="15"/>
                  </a:cubicBezTo>
                  <a:cubicBezTo>
                    <a:pt x="3" y="0"/>
                    <a:pt x="3" y="0"/>
                    <a:pt x="3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0" name="Freeform 172"/>
            <p:cNvSpPr>
              <a:spLocks/>
            </p:cNvSpPr>
            <p:nvPr/>
          </p:nvSpPr>
          <p:spPr bwMode="auto">
            <a:xfrm>
              <a:off x="1478870" y="4114980"/>
              <a:ext cx="160721" cy="102277"/>
            </a:xfrm>
            <a:custGeom>
              <a:avLst/>
              <a:gdLst>
                <a:gd name="T0" fmla="*/ 28 w 31"/>
                <a:gd name="T1" fmla="*/ 0 h 19"/>
                <a:gd name="T2" fmla="*/ 0 w 31"/>
                <a:gd name="T3" fmla="*/ 14 h 19"/>
                <a:gd name="T4" fmla="*/ 3 w 31"/>
                <a:gd name="T5" fmla="*/ 19 h 19"/>
                <a:gd name="T6" fmla="*/ 31 w 31"/>
                <a:gd name="T7" fmla="*/ 4 h 19"/>
                <a:gd name="T8" fmla="*/ 28 w 31"/>
                <a:gd name="T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9">
                  <a:moveTo>
                    <a:pt x="28" y="0"/>
                  </a:moveTo>
                  <a:cubicBezTo>
                    <a:pt x="0" y="14"/>
                    <a:pt x="0" y="14"/>
                    <a:pt x="0" y="14"/>
                  </a:cubicBezTo>
                  <a:cubicBezTo>
                    <a:pt x="1" y="16"/>
                    <a:pt x="2" y="18"/>
                    <a:pt x="3" y="19"/>
                  </a:cubicBezTo>
                  <a:cubicBezTo>
                    <a:pt x="31" y="4"/>
                    <a:pt x="31" y="4"/>
                    <a:pt x="31" y="4"/>
                  </a:cubicBezTo>
                  <a:cubicBezTo>
                    <a:pt x="30" y="3"/>
                    <a:pt x="29" y="1"/>
                    <a:pt x="28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1" name="Freeform 173"/>
            <p:cNvSpPr>
              <a:spLocks/>
            </p:cNvSpPr>
            <p:nvPr/>
          </p:nvSpPr>
          <p:spPr bwMode="auto">
            <a:xfrm>
              <a:off x="1405815" y="2664835"/>
              <a:ext cx="168027" cy="87666"/>
            </a:xfrm>
            <a:custGeom>
              <a:avLst/>
              <a:gdLst>
                <a:gd name="T0" fmla="*/ 2 w 32"/>
                <a:gd name="T1" fmla="*/ 0 h 17"/>
                <a:gd name="T2" fmla="*/ 0 w 32"/>
                <a:gd name="T3" fmla="*/ 5 h 17"/>
                <a:gd name="T4" fmla="*/ 30 w 32"/>
                <a:gd name="T5" fmla="*/ 17 h 17"/>
                <a:gd name="T6" fmla="*/ 32 w 32"/>
                <a:gd name="T7" fmla="*/ 12 h 17"/>
                <a:gd name="T8" fmla="*/ 2 w 32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7">
                  <a:moveTo>
                    <a:pt x="2" y="0"/>
                  </a:moveTo>
                  <a:cubicBezTo>
                    <a:pt x="1" y="2"/>
                    <a:pt x="1" y="3"/>
                    <a:pt x="0" y="5"/>
                  </a:cubicBezTo>
                  <a:cubicBezTo>
                    <a:pt x="30" y="17"/>
                    <a:pt x="30" y="17"/>
                    <a:pt x="30" y="17"/>
                  </a:cubicBezTo>
                  <a:cubicBezTo>
                    <a:pt x="30" y="15"/>
                    <a:pt x="31" y="14"/>
                    <a:pt x="32" y="12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2" name="Freeform 174"/>
            <p:cNvSpPr>
              <a:spLocks/>
            </p:cNvSpPr>
            <p:nvPr/>
          </p:nvSpPr>
          <p:spPr bwMode="auto">
            <a:xfrm>
              <a:off x="1405815" y="3968869"/>
              <a:ext cx="168027" cy="91320"/>
            </a:xfrm>
            <a:custGeom>
              <a:avLst/>
              <a:gdLst>
                <a:gd name="T0" fmla="*/ 30 w 32"/>
                <a:gd name="T1" fmla="*/ 0 h 17"/>
                <a:gd name="T2" fmla="*/ 0 w 32"/>
                <a:gd name="T3" fmla="*/ 12 h 17"/>
                <a:gd name="T4" fmla="*/ 2 w 32"/>
                <a:gd name="T5" fmla="*/ 17 h 17"/>
                <a:gd name="T6" fmla="*/ 32 w 32"/>
                <a:gd name="T7" fmla="*/ 5 h 17"/>
                <a:gd name="T8" fmla="*/ 30 w 32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7">
                  <a:moveTo>
                    <a:pt x="30" y="0"/>
                  </a:moveTo>
                  <a:cubicBezTo>
                    <a:pt x="0" y="12"/>
                    <a:pt x="0" y="12"/>
                    <a:pt x="0" y="12"/>
                  </a:cubicBezTo>
                  <a:cubicBezTo>
                    <a:pt x="1" y="14"/>
                    <a:pt x="2" y="16"/>
                    <a:pt x="2" y="17"/>
                  </a:cubicBezTo>
                  <a:cubicBezTo>
                    <a:pt x="32" y="5"/>
                    <a:pt x="32" y="5"/>
                    <a:pt x="32" y="5"/>
                  </a:cubicBezTo>
                  <a:cubicBezTo>
                    <a:pt x="31" y="3"/>
                    <a:pt x="30" y="2"/>
                    <a:pt x="30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3" name="Freeform 175"/>
            <p:cNvSpPr>
              <a:spLocks/>
            </p:cNvSpPr>
            <p:nvPr/>
          </p:nvSpPr>
          <p:spPr bwMode="auto">
            <a:xfrm>
              <a:off x="1347371" y="2829210"/>
              <a:ext cx="168027" cy="76709"/>
            </a:xfrm>
            <a:custGeom>
              <a:avLst/>
              <a:gdLst>
                <a:gd name="T0" fmla="*/ 2 w 32"/>
                <a:gd name="T1" fmla="*/ 0 h 15"/>
                <a:gd name="T2" fmla="*/ 0 w 32"/>
                <a:gd name="T3" fmla="*/ 6 h 15"/>
                <a:gd name="T4" fmla="*/ 31 w 32"/>
                <a:gd name="T5" fmla="*/ 15 h 15"/>
                <a:gd name="T6" fmla="*/ 32 w 32"/>
                <a:gd name="T7" fmla="*/ 10 h 15"/>
                <a:gd name="T8" fmla="*/ 2 w 32"/>
                <a:gd name="T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5">
                  <a:moveTo>
                    <a:pt x="2" y="0"/>
                  </a:moveTo>
                  <a:cubicBezTo>
                    <a:pt x="1" y="2"/>
                    <a:pt x="1" y="4"/>
                    <a:pt x="0" y="6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31" y="13"/>
                    <a:pt x="32" y="11"/>
                    <a:pt x="32" y="10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4" name="Freeform 176"/>
            <p:cNvSpPr>
              <a:spLocks/>
            </p:cNvSpPr>
            <p:nvPr/>
          </p:nvSpPr>
          <p:spPr bwMode="auto">
            <a:xfrm>
              <a:off x="1347371" y="3822759"/>
              <a:ext cx="168027" cy="73055"/>
            </a:xfrm>
            <a:custGeom>
              <a:avLst/>
              <a:gdLst>
                <a:gd name="T0" fmla="*/ 31 w 32"/>
                <a:gd name="T1" fmla="*/ 0 h 14"/>
                <a:gd name="T2" fmla="*/ 0 w 32"/>
                <a:gd name="T3" fmla="*/ 9 h 14"/>
                <a:gd name="T4" fmla="*/ 2 w 32"/>
                <a:gd name="T5" fmla="*/ 14 h 14"/>
                <a:gd name="T6" fmla="*/ 32 w 32"/>
                <a:gd name="T7" fmla="*/ 4 h 14"/>
                <a:gd name="T8" fmla="*/ 31 w 32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4">
                  <a:moveTo>
                    <a:pt x="31" y="0"/>
                  </a:moveTo>
                  <a:cubicBezTo>
                    <a:pt x="0" y="9"/>
                    <a:pt x="0" y="9"/>
                    <a:pt x="0" y="9"/>
                  </a:cubicBezTo>
                  <a:cubicBezTo>
                    <a:pt x="1" y="10"/>
                    <a:pt x="1" y="12"/>
                    <a:pt x="2" y="14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32" y="3"/>
                    <a:pt x="31" y="1"/>
                    <a:pt x="31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5" name="Freeform 177"/>
            <p:cNvSpPr>
              <a:spLocks/>
            </p:cNvSpPr>
            <p:nvPr/>
          </p:nvSpPr>
          <p:spPr bwMode="auto">
            <a:xfrm>
              <a:off x="1303538" y="3000888"/>
              <a:ext cx="175332" cy="58444"/>
            </a:xfrm>
            <a:custGeom>
              <a:avLst/>
              <a:gdLst>
                <a:gd name="T0" fmla="*/ 1 w 33"/>
                <a:gd name="T1" fmla="*/ 0 h 11"/>
                <a:gd name="T2" fmla="*/ 0 w 33"/>
                <a:gd name="T3" fmla="*/ 5 h 11"/>
                <a:gd name="T4" fmla="*/ 32 w 33"/>
                <a:gd name="T5" fmla="*/ 11 h 11"/>
                <a:gd name="T6" fmla="*/ 33 w 33"/>
                <a:gd name="T7" fmla="*/ 6 h 11"/>
                <a:gd name="T8" fmla="*/ 1 w 33"/>
                <a:gd name="T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1">
                  <a:moveTo>
                    <a:pt x="1" y="0"/>
                  </a:moveTo>
                  <a:cubicBezTo>
                    <a:pt x="1" y="1"/>
                    <a:pt x="1" y="3"/>
                    <a:pt x="0" y="5"/>
                  </a:cubicBezTo>
                  <a:cubicBezTo>
                    <a:pt x="32" y="11"/>
                    <a:pt x="32" y="11"/>
                    <a:pt x="32" y="11"/>
                  </a:cubicBezTo>
                  <a:cubicBezTo>
                    <a:pt x="32" y="9"/>
                    <a:pt x="32" y="8"/>
                    <a:pt x="33" y="6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6" name="Freeform 178"/>
            <p:cNvSpPr>
              <a:spLocks/>
            </p:cNvSpPr>
            <p:nvPr/>
          </p:nvSpPr>
          <p:spPr bwMode="auto">
            <a:xfrm>
              <a:off x="1303538" y="3665690"/>
              <a:ext cx="175332" cy="62098"/>
            </a:xfrm>
            <a:custGeom>
              <a:avLst/>
              <a:gdLst>
                <a:gd name="T0" fmla="*/ 32 w 33"/>
                <a:gd name="T1" fmla="*/ 0 h 12"/>
                <a:gd name="T2" fmla="*/ 0 w 33"/>
                <a:gd name="T3" fmla="*/ 6 h 12"/>
                <a:gd name="T4" fmla="*/ 1 w 33"/>
                <a:gd name="T5" fmla="*/ 12 h 12"/>
                <a:gd name="T6" fmla="*/ 33 w 33"/>
                <a:gd name="T7" fmla="*/ 5 h 12"/>
                <a:gd name="T8" fmla="*/ 32 w 33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2">
                  <a:moveTo>
                    <a:pt x="32" y="0"/>
                  </a:moveTo>
                  <a:cubicBezTo>
                    <a:pt x="0" y="6"/>
                    <a:pt x="0" y="6"/>
                    <a:pt x="0" y="6"/>
                  </a:cubicBezTo>
                  <a:cubicBezTo>
                    <a:pt x="1" y="8"/>
                    <a:pt x="1" y="10"/>
                    <a:pt x="1" y="12"/>
                  </a:cubicBezTo>
                  <a:cubicBezTo>
                    <a:pt x="33" y="5"/>
                    <a:pt x="33" y="5"/>
                    <a:pt x="33" y="5"/>
                  </a:cubicBezTo>
                  <a:cubicBezTo>
                    <a:pt x="32" y="4"/>
                    <a:pt x="32" y="2"/>
                    <a:pt x="32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7" name="Freeform 179"/>
            <p:cNvSpPr>
              <a:spLocks/>
            </p:cNvSpPr>
            <p:nvPr/>
          </p:nvSpPr>
          <p:spPr bwMode="auto">
            <a:xfrm>
              <a:off x="1285275" y="3176220"/>
              <a:ext cx="168027" cy="40181"/>
            </a:xfrm>
            <a:custGeom>
              <a:avLst/>
              <a:gdLst>
                <a:gd name="T0" fmla="*/ 0 w 32"/>
                <a:gd name="T1" fmla="*/ 0 h 8"/>
                <a:gd name="T2" fmla="*/ 0 w 32"/>
                <a:gd name="T3" fmla="*/ 5 h 8"/>
                <a:gd name="T4" fmla="*/ 31 w 32"/>
                <a:gd name="T5" fmla="*/ 8 h 8"/>
                <a:gd name="T6" fmla="*/ 32 w 32"/>
                <a:gd name="T7" fmla="*/ 3 h 8"/>
                <a:gd name="T8" fmla="*/ 0 w 32"/>
                <a:gd name="T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8">
                  <a:moveTo>
                    <a:pt x="0" y="0"/>
                  </a:moveTo>
                  <a:cubicBezTo>
                    <a:pt x="0" y="1"/>
                    <a:pt x="0" y="3"/>
                    <a:pt x="0" y="5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2" y="6"/>
                    <a:pt x="32" y="5"/>
                    <a:pt x="32" y="3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8" name="Freeform 180"/>
            <p:cNvSpPr>
              <a:spLocks/>
            </p:cNvSpPr>
            <p:nvPr/>
          </p:nvSpPr>
          <p:spPr bwMode="auto">
            <a:xfrm>
              <a:off x="1285275" y="3504968"/>
              <a:ext cx="168027" cy="47487"/>
            </a:xfrm>
            <a:custGeom>
              <a:avLst/>
              <a:gdLst>
                <a:gd name="T0" fmla="*/ 31 w 32"/>
                <a:gd name="T1" fmla="*/ 0 h 9"/>
                <a:gd name="T2" fmla="*/ 0 w 32"/>
                <a:gd name="T3" fmla="*/ 3 h 9"/>
                <a:gd name="T4" fmla="*/ 0 w 32"/>
                <a:gd name="T5" fmla="*/ 9 h 9"/>
                <a:gd name="T6" fmla="*/ 32 w 32"/>
                <a:gd name="T7" fmla="*/ 5 h 9"/>
                <a:gd name="T8" fmla="*/ 31 w 32"/>
                <a:gd name="T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9">
                  <a:moveTo>
                    <a:pt x="31" y="0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0" y="5"/>
                    <a:pt x="0" y="7"/>
                    <a:pt x="0" y="9"/>
                  </a:cubicBezTo>
                  <a:cubicBezTo>
                    <a:pt x="32" y="5"/>
                    <a:pt x="32" y="5"/>
                    <a:pt x="32" y="5"/>
                  </a:cubicBezTo>
                  <a:cubicBezTo>
                    <a:pt x="32" y="4"/>
                    <a:pt x="32" y="2"/>
                    <a:pt x="31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9" name="Freeform 181"/>
            <p:cNvSpPr>
              <a:spLocks/>
            </p:cNvSpPr>
            <p:nvPr/>
          </p:nvSpPr>
          <p:spPr bwMode="auto">
            <a:xfrm>
              <a:off x="1274316" y="3347901"/>
              <a:ext cx="168027" cy="25570"/>
            </a:xfrm>
            <a:custGeom>
              <a:avLst/>
              <a:gdLst>
                <a:gd name="T0" fmla="*/ 0 w 32"/>
                <a:gd name="T1" fmla="*/ 0 h 5"/>
                <a:gd name="T2" fmla="*/ 0 w 32"/>
                <a:gd name="T3" fmla="*/ 5 h 5"/>
                <a:gd name="T4" fmla="*/ 0 w 32"/>
                <a:gd name="T5" fmla="*/ 5 h 5"/>
                <a:gd name="T6" fmla="*/ 32 w 32"/>
                <a:gd name="T7" fmla="*/ 5 h 5"/>
                <a:gd name="T8" fmla="*/ 32 w 32"/>
                <a:gd name="T9" fmla="*/ 5 h 5"/>
                <a:gd name="T10" fmla="*/ 32 w 32"/>
                <a:gd name="T11" fmla="*/ 0 h 5"/>
                <a:gd name="T12" fmla="*/ 0 w 32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5">
                  <a:moveTo>
                    <a:pt x="0" y="0"/>
                  </a:moveTo>
                  <a:cubicBezTo>
                    <a:pt x="0" y="2"/>
                    <a:pt x="0" y="3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32" y="5"/>
                    <a:pt x="32" y="5"/>
                    <a:pt x="32" y="5"/>
                  </a:cubicBezTo>
                  <a:cubicBezTo>
                    <a:pt x="32" y="5"/>
                    <a:pt x="32" y="5"/>
                    <a:pt x="32" y="5"/>
                  </a:cubicBezTo>
                  <a:cubicBezTo>
                    <a:pt x="32" y="3"/>
                    <a:pt x="32" y="2"/>
                    <a:pt x="32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1" name="Freeform 291"/>
            <p:cNvSpPr>
              <a:spLocks/>
            </p:cNvSpPr>
            <p:nvPr/>
          </p:nvSpPr>
          <p:spPr bwMode="auto">
            <a:xfrm>
              <a:off x="1058805" y="5440928"/>
              <a:ext cx="25568" cy="18265"/>
            </a:xfrm>
            <a:custGeom>
              <a:avLst/>
              <a:gdLst>
                <a:gd name="T0" fmla="*/ 3 w 5"/>
                <a:gd name="T1" fmla="*/ 0 h 3"/>
                <a:gd name="T2" fmla="*/ 0 w 5"/>
                <a:gd name="T3" fmla="*/ 0 h 3"/>
                <a:gd name="T4" fmla="*/ 4 w 5"/>
                <a:gd name="T5" fmla="*/ 3 h 3"/>
                <a:gd name="T6" fmla="*/ 5 w 5"/>
                <a:gd name="T7" fmla="*/ 2 h 3"/>
                <a:gd name="T8" fmla="*/ 3 w 5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3">
                  <a:moveTo>
                    <a:pt x="3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3" y="2"/>
                    <a:pt x="4" y="3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4" y="1"/>
                    <a:pt x="4" y="1"/>
                    <a:pt x="3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333" name="组合 332"/>
            <p:cNvGrpSpPr/>
            <p:nvPr/>
          </p:nvGrpSpPr>
          <p:grpSpPr>
            <a:xfrm>
              <a:off x="594320" y="877051"/>
              <a:ext cx="4989661" cy="4992840"/>
              <a:chOff x="174838" y="498750"/>
              <a:chExt cx="5734825" cy="5738479"/>
            </a:xfrm>
          </p:grpSpPr>
          <p:sp>
            <p:nvSpPr>
              <p:cNvPr id="330" name="Freeform 290"/>
              <p:cNvSpPr>
                <a:spLocks noEditPoints="1"/>
              </p:cNvSpPr>
              <p:nvPr/>
            </p:nvSpPr>
            <p:spPr bwMode="auto">
              <a:xfrm>
                <a:off x="174838" y="498750"/>
                <a:ext cx="5734825" cy="4942178"/>
              </a:xfrm>
              <a:custGeom>
                <a:avLst/>
                <a:gdLst>
                  <a:gd name="T0" fmla="*/ 171 w 1091"/>
                  <a:gd name="T1" fmla="*/ 940 h 940"/>
                  <a:gd name="T2" fmla="*/ 932 w 1091"/>
                  <a:gd name="T3" fmla="*/ 931 h 940"/>
                  <a:gd name="T4" fmla="*/ 109 w 1091"/>
                  <a:gd name="T5" fmla="*/ 874 h 940"/>
                  <a:gd name="T6" fmla="*/ 990 w 1091"/>
                  <a:gd name="T7" fmla="*/ 858 h 940"/>
                  <a:gd name="T8" fmla="*/ 990 w 1091"/>
                  <a:gd name="T9" fmla="*/ 858 h 940"/>
                  <a:gd name="T10" fmla="*/ 93 w 1091"/>
                  <a:gd name="T11" fmla="*/ 847 h 940"/>
                  <a:gd name="T12" fmla="*/ 1009 w 1091"/>
                  <a:gd name="T13" fmla="*/ 833 h 940"/>
                  <a:gd name="T14" fmla="*/ 46 w 1091"/>
                  <a:gd name="T15" fmla="*/ 766 h 940"/>
                  <a:gd name="T16" fmla="*/ 1050 w 1091"/>
                  <a:gd name="T17" fmla="*/ 749 h 940"/>
                  <a:gd name="T18" fmla="*/ 1050 w 1091"/>
                  <a:gd name="T19" fmla="*/ 749 h 940"/>
                  <a:gd name="T20" fmla="*/ 37 w 1091"/>
                  <a:gd name="T21" fmla="*/ 737 h 940"/>
                  <a:gd name="T22" fmla="*/ 1062 w 1091"/>
                  <a:gd name="T23" fmla="*/ 721 h 940"/>
                  <a:gd name="T24" fmla="*/ 9 w 1091"/>
                  <a:gd name="T25" fmla="*/ 648 h 940"/>
                  <a:gd name="T26" fmla="*/ 1083 w 1091"/>
                  <a:gd name="T27" fmla="*/ 630 h 940"/>
                  <a:gd name="T28" fmla="*/ 1083 w 1091"/>
                  <a:gd name="T29" fmla="*/ 630 h 940"/>
                  <a:gd name="T30" fmla="*/ 6 w 1091"/>
                  <a:gd name="T31" fmla="*/ 617 h 940"/>
                  <a:gd name="T32" fmla="*/ 1089 w 1091"/>
                  <a:gd name="T33" fmla="*/ 599 h 940"/>
                  <a:gd name="T34" fmla="*/ 0 w 1091"/>
                  <a:gd name="T35" fmla="*/ 555 h 940"/>
                  <a:gd name="T36" fmla="*/ 1090 w 1091"/>
                  <a:gd name="T37" fmla="*/ 506 h 940"/>
                  <a:gd name="T38" fmla="*/ 1090 w 1091"/>
                  <a:gd name="T39" fmla="*/ 506 h 940"/>
                  <a:gd name="T40" fmla="*/ 8 w 1091"/>
                  <a:gd name="T41" fmla="*/ 462 h 940"/>
                  <a:gd name="T42" fmla="*/ 1085 w 1091"/>
                  <a:gd name="T43" fmla="*/ 475 h 940"/>
                  <a:gd name="T44" fmla="*/ 12 w 1091"/>
                  <a:gd name="T45" fmla="*/ 431 h 940"/>
                  <a:gd name="T46" fmla="*/ 1067 w 1091"/>
                  <a:gd name="T47" fmla="*/ 384 h 940"/>
                  <a:gd name="T48" fmla="*/ 1067 w 1091"/>
                  <a:gd name="T49" fmla="*/ 384 h 940"/>
                  <a:gd name="T50" fmla="*/ 41 w 1091"/>
                  <a:gd name="T51" fmla="*/ 343 h 940"/>
                  <a:gd name="T52" fmla="*/ 1055 w 1091"/>
                  <a:gd name="T53" fmla="*/ 355 h 940"/>
                  <a:gd name="T54" fmla="*/ 52 w 1091"/>
                  <a:gd name="T55" fmla="*/ 312 h 940"/>
                  <a:gd name="T56" fmla="*/ 68 w 1091"/>
                  <a:gd name="T57" fmla="*/ 285 h 940"/>
                  <a:gd name="T58" fmla="*/ 1030 w 1091"/>
                  <a:gd name="T59" fmla="*/ 298 h 940"/>
                  <a:gd name="T60" fmla="*/ 82 w 1091"/>
                  <a:gd name="T61" fmla="*/ 258 h 940"/>
                  <a:gd name="T62" fmla="*/ 982 w 1091"/>
                  <a:gd name="T63" fmla="*/ 218 h 940"/>
                  <a:gd name="T64" fmla="*/ 982 w 1091"/>
                  <a:gd name="T65" fmla="*/ 218 h 940"/>
                  <a:gd name="T66" fmla="*/ 139 w 1091"/>
                  <a:gd name="T67" fmla="*/ 184 h 940"/>
                  <a:gd name="T68" fmla="*/ 961 w 1091"/>
                  <a:gd name="T69" fmla="*/ 195 h 940"/>
                  <a:gd name="T70" fmla="*/ 159 w 1091"/>
                  <a:gd name="T71" fmla="*/ 160 h 940"/>
                  <a:gd name="T72" fmla="*/ 896 w 1091"/>
                  <a:gd name="T73" fmla="*/ 128 h 940"/>
                  <a:gd name="T74" fmla="*/ 896 w 1091"/>
                  <a:gd name="T75" fmla="*/ 128 h 940"/>
                  <a:gd name="T76" fmla="*/ 232 w 1091"/>
                  <a:gd name="T77" fmla="*/ 101 h 940"/>
                  <a:gd name="T78" fmla="*/ 871 w 1091"/>
                  <a:gd name="T79" fmla="*/ 110 h 940"/>
                  <a:gd name="T80" fmla="*/ 257 w 1091"/>
                  <a:gd name="T81" fmla="*/ 83 h 940"/>
                  <a:gd name="T82" fmla="*/ 793 w 1091"/>
                  <a:gd name="T83" fmla="*/ 59 h 940"/>
                  <a:gd name="T84" fmla="*/ 793 w 1091"/>
                  <a:gd name="T85" fmla="*/ 59 h 940"/>
                  <a:gd name="T86" fmla="*/ 341 w 1091"/>
                  <a:gd name="T87" fmla="*/ 42 h 940"/>
                  <a:gd name="T88" fmla="*/ 764 w 1091"/>
                  <a:gd name="T89" fmla="*/ 48 h 940"/>
                  <a:gd name="T90" fmla="*/ 369 w 1091"/>
                  <a:gd name="T91" fmla="*/ 29 h 940"/>
                  <a:gd name="T92" fmla="*/ 676 w 1091"/>
                  <a:gd name="T93" fmla="*/ 16 h 940"/>
                  <a:gd name="T94" fmla="*/ 676 w 1091"/>
                  <a:gd name="T95" fmla="*/ 16 h 940"/>
                  <a:gd name="T96" fmla="*/ 460 w 1091"/>
                  <a:gd name="T97" fmla="*/ 9 h 940"/>
                  <a:gd name="T98" fmla="*/ 645 w 1091"/>
                  <a:gd name="T99" fmla="*/ 11 h 940"/>
                  <a:gd name="T100" fmla="*/ 491 w 1091"/>
                  <a:gd name="T101" fmla="*/ 3 h 940"/>
                  <a:gd name="T102" fmla="*/ 553 w 1091"/>
                  <a:gd name="T103" fmla="*/ 0 h 940"/>
                  <a:gd name="T104" fmla="*/ 553 w 1091"/>
                  <a:gd name="T105" fmla="*/ 0 h 9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091" h="940">
                    <a:moveTo>
                      <a:pt x="151" y="920"/>
                    </a:moveTo>
                    <a:cubicBezTo>
                      <a:pt x="150" y="921"/>
                      <a:pt x="150" y="921"/>
                      <a:pt x="150" y="921"/>
                    </a:cubicBezTo>
                    <a:cubicBezTo>
                      <a:pt x="156" y="928"/>
                      <a:pt x="162" y="934"/>
                      <a:pt x="168" y="940"/>
                    </a:cubicBezTo>
                    <a:cubicBezTo>
                      <a:pt x="171" y="940"/>
                      <a:pt x="171" y="940"/>
                      <a:pt x="171" y="940"/>
                    </a:cubicBezTo>
                    <a:cubicBezTo>
                      <a:pt x="164" y="934"/>
                      <a:pt x="158" y="927"/>
                      <a:pt x="151" y="920"/>
                    </a:cubicBezTo>
                    <a:moveTo>
                      <a:pt x="952" y="907"/>
                    </a:moveTo>
                    <a:cubicBezTo>
                      <a:pt x="945" y="914"/>
                      <a:pt x="938" y="922"/>
                      <a:pt x="931" y="929"/>
                    </a:cubicBezTo>
                    <a:cubicBezTo>
                      <a:pt x="932" y="931"/>
                      <a:pt x="932" y="931"/>
                      <a:pt x="932" y="931"/>
                    </a:cubicBezTo>
                    <a:cubicBezTo>
                      <a:pt x="940" y="923"/>
                      <a:pt x="947" y="916"/>
                      <a:pt x="954" y="908"/>
                    </a:cubicBezTo>
                    <a:cubicBezTo>
                      <a:pt x="952" y="907"/>
                      <a:pt x="952" y="907"/>
                      <a:pt x="952" y="907"/>
                    </a:cubicBezTo>
                    <a:moveTo>
                      <a:pt x="111" y="873"/>
                    </a:moveTo>
                    <a:cubicBezTo>
                      <a:pt x="109" y="874"/>
                      <a:pt x="109" y="874"/>
                      <a:pt x="109" y="874"/>
                    </a:cubicBezTo>
                    <a:cubicBezTo>
                      <a:pt x="116" y="882"/>
                      <a:pt x="122" y="890"/>
                      <a:pt x="129" y="898"/>
                    </a:cubicBezTo>
                    <a:cubicBezTo>
                      <a:pt x="130" y="897"/>
                      <a:pt x="130" y="897"/>
                      <a:pt x="130" y="897"/>
                    </a:cubicBezTo>
                    <a:cubicBezTo>
                      <a:pt x="124" y="889"/>
                      <a:pt x="117" y="881"/>
                      <a:pt x="111" y="873"/>
                    </a:cubicBezTo>
                    <a:moveTo>
                      <a:pt x="990" y="858"/>
                    </a:moveTo>
                    <a:cubicBezTo>
                      <a:pt x="985" y="866"/>
                      <a:pt x="978" y="875"/>
                      <a:pt x="972" y="883"/>
                    </a:cubicBezTo>
                    <a:cubicBezTo>
                      <a:pt x="974" y="884"/>
                      <a:pt x="974" y="884"/>
                      <a:pt x="974" y="884"/>
                    </a:cubicBezTo>
                    <a:cubicBezTo>
                      <a:pt x="980" y="876"/>
                      <a:pt x="986" y="868"/>
                      <a:pt x="992" y="859"/>
                    </a:cubicBezTo>
                    <a:cubicBezTo>
                      <a:pt x="990" y="858"/>
                      <a:pt x="990" y="858"/>
                      <a:pt x="990" y="858"/>
                    </a:cubicBezTo>
                    <a:moveTo>
                      <a:pt x="77" y="821"/>
                    </a:moveTo>
                    <a:cubicBezTo>
                      <a:pt x="75" y="822"/>
                      <a:pt x="75" y="822"/>
                      <a:pt x="75" y="822"/>
                    </a:cubicBezTo>
                    <a:cubicBezTo>
                      <a:pt x="80" y="831"/>
                      <a:pt x="86" y="840"/>
                      <a:pt x="91" y="848"/>
                    </a:cubicBezTo>
                    <a:cubicBezTo>
                      <a:pt x="93" y="847"/>
                      <a:pt x="93" y="847"/>
                      <a:pt x="93" y="847"/>
                    </a:cubicBezTo>
                    <a:cubicBezTo>
                      <a:pt x="87" y="839"/>
                      <a:pt x="82" y="830"/>
                      <a:pt x="77" y="821"/>
                    </a:cubicBezTo>
                    <a:moveTo>
                      <a:pt x="1023" y="805"/>
                    </a:moveTo>
                    <a:cubicBezTo>
                      <a:pt x="1018" y="814"/>
                      <a:pt x="1013" y="823"/>
                      <a:pt x="1008" y="832"/>
                    </a:cubicBezTo>
                    <a:cubicBezTo>
                      <a:pt x="1009" y="833"/>
                      <a:pt x="1009" y="833"/>
                      <a:pt x="1009" y="833"/>
                    </a:cubicBezTo>
                    <a:cubicBezTo>
                      <a:pt x="1015" y="824"/>
                      <a:pt x="1020" y="815"/>
                      <a:pt x="1025" y="806"/>
                    </a:cubicBezTo>
                    <a:cubicBezTo>
                      <a:pt x="1023" y="805"/>
                      <a:pt x="1023" y="805"/>
                      <a:pt x="1023" y="805"/>
                    </a:cubicBezTo>
                    <a:moveTo>
                      <a:pt x="48" y="766"/>
                    </a:moveTo>
                    <a:cubicBezTo>
                      <a:pt x="46" y="766"/>
                      <a:pt x="46" y="766"/>
                      <a:pt x="46" y="766"/>
                    </a:cubicBezTo>
                    <a:cubicBezTo>
                      <a:pt x="51" y="776"/>
                      <a:pt x="55" y="785"/>
                      <a:pt x="60" y="795"/>
                    </a:cubicBezTo>
                    <a:cubicBezTo>
                      <a:pt x="62" y="794"/>
                      <a:pt x="62" y="794"/>
                      <a:pt x="62" y="794"/>
                    </a:cubicBezTo>
                    <a:cubicBezTo>
                      <a:pt x="57" y="784"/>
                      <a:pt x="53" y="775"/>
                      <a:pt x="48" y="766"/>
                    </a:cubicBezTo>
                    <a:moveTo>
                      <a:pt x="1050" y="749"/>
                    </a:moveTo>
                    <a:cubicBezTo>
                      <a:pt x="1046" y="759"/>
                      <a:pt x="1042" y="768"/>
                      <a:pt x="1037" y="778"/>
                    </a:cubicBezTo>
                    <a:cubicBezTo>
                      <a:pt x="1039" y="778"/>
                      <a:pt x="1039" y="778"/>
                      <a:pt x="1039" y="778"/>
                    </a:cubicBezTo>
                    <a:cubicBezTo>
                      <a:pt x="1043" y="769"/>
                      <a:pt x="1048" y="759"/>
                      <a:pt x="1051" y="750"/>
                    </a:cubicBezTo>
                    <a:cubicBezTo>
                      <a:pt x="1050" y="749"/>
                      <a:pt x="1050" y="749"/>
                      <a:pt x="1050" y="749"/>
                    </a:cubicBezTo>
                    <a:moveTo>
                      <a:pt x="27" y="707"/>
                    </a:moveTo>
                    <a:cubicBezTo>
                      <a:pt x="25" y="708"/>
                      <a:pt x="25" y="708"/>
                      <a:pt x="25" y="708"/>
                    </a:cubicBezTo>
                    <a:cubicBezTo>
                      <a:pt x="28" y="718"/>
                      <a:pt x="31" y="728"/>
                      <a:pt x="35" y="738"/>
                    </a:cubicBezTo>
                    <a:cubicBezTo>
                      <a:pt x="37" y="737"/>
                      <a:pt x="37" y="737"/>
                      <a:pt x="37" y="737"/>
                    </a:cubicBezTo>
                    <a:cubicBezTo>
                      <a:pt x="33" y="727"/>
                      <a:pt x="30" y="717"/>
                      <a:pt x="27" y="707"/>
                    </a:cubicBezTo>
                    <a:moveTo>
                      <a:pt x="1070" y="690"/>
                    </a:moveTo>
                    <a:cubicBezTo>
                      <a:pt x="1067" y="700"/>
                      <a:pt x="1064" y="710"/>
                      <a:pt x="1060" y="720"/>
                    </a:cubicBezTo>
                    <a:cubicBezTo>
                      <a:pt x="1062" y="721"/>
                      <a:pt x="1062" y="721"/>
                      <a:pt x="1062" y="721"/>
                    </a:cubicBezTo>
                    <a:cubicBezTo>
                      <a:pt x="1066" y="711"/>
                      <a:pt x="1069" y="701"/>
                      <a:pt x="1072" y="691"/>
                    </a:cubicBezTo>
                    <a:cubicBezTo>
                      <a:pt x="1070" y="690"/>
                      <a:pt x="1070" y="690"/>
                      <a:pt x="1070" y="690"/>
                    </a:cubicBezTo>
                    <a:moveTo>
                      <a:pt x="11" y="647"/>
                    </a:moveTo>
                    <a:cubicBezTo>
                      <a:pt x="9" y="648"/>
                      <a:pt x="9" y="648"/>
                      <a:pt x="9" y="648"/>
                    </a:cubicBezTo>
                    <a:cubicBezTo>
                      <a:pt x="11" y="658"/>
                      <a:pt x="14" y="668"/>
                      <a:pt x="16" y="678"/>
                    </a:cubicBezTo>
                    <a:cubicBezTo>
                      <a:pt x="18" y="678"/>
                      <a:pt x="18" y="678"/>
                      <a:pt x="18" y="678"/>
                    </a:cubicBezTo>
                    <a:cubicBezTo>
                      <a:pt x="16" y="668"/>
                      <a:pt x="13" y="657"/>
                      <a:pt x="11" y="647"/>
                    </a:cubicBezTo>
                    <a:moveTo>
                      <a:pt x="1083" y="630"/>
                    </a:moveTo>
                    <a:cubicBezTo>
                      <a:pt x="1081" y="640"/>
                      <a:pt x="1079" y="650"/>
                      <a:pt x="1077" y="660"/>
                    </a:cubicBezTo>
                    <a:cubicBezTo>
                      <a:pt x="1079" y="661"/>
                      <a:pt x="1079" y="661"/>
                      <a:pt x="1079" y="661"/>
                    </a:cubicBezTo>
                    <a:cubicBezTo>
                      <a:pt x="1081" y="651"/>
                      <a:pt x="1083" y="640"/>
                      <a:pt x="1085" y="630"/>
                    </a:cubicBezTo>
                    <a:cubicBezTo>
                      <a:pt x="1083" y="630"/>
                      <a:pt x="1083" y="630"/>
                      <a:pt x="1083" y="630"/>
                    </a:cubicBezTo>
                    <a:moveTo>
                      <a:pt x="3" y="586"/>
                    </a:moveTo>
                    <a:cubicBezTo>
                      <a:pt x="1" y="586"/>
                      <a:pt x="1" y="586"/>
                      <a:pt x="1" y="586"/>
                    </a:cubicBezTo>
                    <a:cubicBezTo>
                      <a:pt x="2" y="596"/>
                      <a:pt x="3" y="607"/>
                      <a:pt x="4" y="617"/>
                    </a:cubicBezTo>
                    <a:cubicBezTo>
                      <a:pt x="6" y="617"/>
                      <a:pt x="6" y="617"/>
                      <a:pt x="6" y="617"/>
                    </a:cubicBezTo>
                    <a:cubicBezTo>
                      <a:pt x="5" y="606"/>
                      <a:pt x="4" y="596"/>
                      <a:pt x="3" y="586"/>
                    </a:cubicBezTo>
                    <a:moveTo>
                      <a:pt x="1089" y="568"/>
                    </a:moveTo>
                    <a:cubicBezTo>
                      <a:pt x="1088" y="578"/>
                      <a:pt x="1088" y="589"/>
                      <a:pt x="1087" y="599"/>
                    </a:cubicBezTo>
                    <a:cubicBezTo>
                      <a:pt x="1089" y="599"/>
                      <a:pt x="1089" y="599"/>
                      <a:pt x="1089" y="599"/>
                    </a:cubicBezTo>
                    <a:cubicBezTo>
                      <a:pt x="1090" y="589"/>
                      <a:pt x="1090" y="578"/>
                      <a:pt x="1091" y="568"/>
                    </a:cubicBezTo>
                    <a:cubicBezTo>
                      <a:pt x="1089" y="568"/>
                      <a:pt x="1089" y="568"/>
                      <a:pt x="1089" y="568"/>
                    </a:cubicBezTo>
                    <a:moveTo>
                      <a:pt x="0" y="524"/>
                    </a:moveTo>
                    <a:cubicBezTo>
                      <a:pt x="0" y="534"/>
                      <a:pt x="0" y="545"/>
                      <a:pt x="0" y="555"/>
                    </a:cubicBezTo>
                    <a:cubicBezTo>
                      <a:pt x="2" y="555"/>
                      <a:pt x="2" y="555"/>
                      <a:pt x="2" y="555"/>
                    </a:cubicBezTo>
                    <a:cubicBezTo>
                      <a:pt x="2" y="545"/>
                      <a:pt x="2" y="534"/>
                      <a:pt x="2" y="524"/>
                    </a:cubicBezTo>
                    <a:cubicBezTo>
                      <a:pt x="0" y="524"/>
                      <a:pt x="0" y="524"/>
                      <a:pt x="0" y="524"/>
                    </a:cubicBezTo>
                    <a:moveTo>
                      <a:pt x="1090" y="506"/>
                    </a:moveTo>
                    <a:cubicBezTo>
                      <a:pt x="1088" y="506"/>
                      <a:pt x="1088" y="506"/>
                      <a:pt x="1088" y="506"/>
                    </a:cubicBezTo>
                    <a:cubicBezTo>
                      <a:pt x="1088" y="516"/>
                      <a:pt x="1089" y="527"/>
                      <a:pt x="1089" y="537"/>
                    </a:cubicBezTo>
                    <a:cubicBezTo>
                      <a:pt x="1091" y="537"/>
                      <a:pt x="1091" y="537"/>
                      <a:pt x="1091" y="537"/>
                    </a:cubicBezTo>
                    <a:cubicBezTo>
                      <a:pt x="1091" y="527"/>
                      <a:pt x="1091" y="516"/>
                      <a:pt x="1090" y="506"/>
                    </a:cubicBezTo>
                    <a:moveTo>
                      <a:pt x="6" y="462"/>
                    </a:moveTo>
                    <a:cubicBezTo>
                      <a:pt x="5" y="472"/>
                      <a:pt x="3" y="482"/>
                      <a:pt x="2" y="493"/>
                    </a:cubicBezTo>
                    <a:cubicBezTo>
                      <a:pt x="4" y="493"/>
                      <a:pt x="4" y="493"/>
                      <a:pt x="4" y="493"/>
                    </a:cubicBezTo>
                    <a:cubicBezTo>
                      <a:pt x="5" y="483"/>
                      <a:pt x="7" y="472"/>
                      <a:pt x="8" y="462"/>
                    </a:cubicBezTo>
                    <a:cubicBezTo>
                      <a:pt x="6" y="462"/>
                      <a:pt x="6" y="462"/>
                      <a:pt x="6" y="462"/>
                    </a:cubicBezTo>
                    <a:moveTo>
                      <a:pt x="1082" y="444"/>
                    </a:moveTo>
                    <a:cubicBezTo>
                      <a:pt x="1080" y="445"/>
                      <a:pt x="1080" y="445"/>
                      <a:pt x="1080" y="445"/>
                    </a:cubicBezTo>
                    <a:cubicBezTo>
                      <a:pt x="1082" y="455"/>
                      <a:pt x="1083" y="465"/>
                      <a:pt x="1085" y="475"/>
                    </a:cubicBezTo>
                    <a:cubicBezTo>
                      <a:pt x="1087" y="475"/>
                      <a:pt x="1087" y="475"/>
                      <a:pt x="1087" y="475"/>
                    </a:cubicBezTo>
                    <a:cubicBezTo>
                      <a:pt x="1085" y="465"/>
                      <a:pt x="1084" y="454"/>
                      <a:pt x="1082" y="444"/>
                    </a:cubicBezTo>
                    <a:moveTo>
                      <a:pt x="19" y="401"/>
                    </a:moveTo>
                    <a:cubicBezTo>
                      <a:pt x="17" y="411"/>
                      <a:pt x="14" y="421"/>
                      <a:pt x="12" y="431"/>
                    </a:cubicBezTo>
                    <a:cubicBezTo>
                      <a:pt x="14" y="432"/>
                      <a:pt x="14" y="432"/>
                      <a:pt x="14" y="432"/>
                    </a:cubicBezTo>
                    <a:cubicBezTo>
                      <a:pt x="16" y="422"/>
                      <a:pt x="18" y="411"/>
                      <a:pt x="21" y="402"/>
                    </a:cubicBezTo>
                    <a:cubicBezTo>
                      <a:pt x="19" y="401"/>
                      <a:pt x="19" y="401"/>
                      <a:pt x="19" y="401"/>
                    </a:cubicBezTo>
                    <a:moveTo>
                      <a:pt x="1067" y="384"/>
                    </a:moveTo>
                    <a:cubicBezTo>
                      <a:pt x="1065" y="384"/>
                      <a:pt x="1065" y="384"/>
                      <a:pt x="1065" y="384"/>
                    </a:cubicBezTo>
                    <a:cubicBezTo>
                      <a:pt x="1068" y="394"/>
                      <a:pt x="1071" y="404"/>
                      <a:pt x="1073" y="414"/>
                    </a:cubicBezTo>
                    <a:cubicBezTo>
                      <a:pt x="1075" y="414"/>
                      <a:pt x="1075" y="414"/>
                      <a:pt x="1075" y="414"/>
                    </a:cubicBezTo>
                    <a:cubicBezTo>
                      <a:pt x="1072" y="404"/>
                      <a:pt x="1070" y="394"/>
                      <a:pt x="1067" y="384"/>
                    </a:cubicBezTo>
                    <a:moveTo>
                      <a:pt x="39" y="342"/>
                    </a:moveTo>
                    <a:cubicBezTo>
                      <a:pt x="35" y="352"/>
                      <a:pt x="32" y="361"/>
                      <a:pt x="28" y="371"/>
                    </a:cubicBezTo>
                    <a:cubicBezTo>
                      <a:pt x="30" y="372"/>
                      <a:pt x="30" y="372"/>
                      <a:pt x="30" y="372"/>
                    </a:cubicBezTo>
                    <a:cubicBezTo>
                      <a:pt x="34" y="362"/>
                      <a:pt x="37" y="352"/>
                      <a:pt x="41" y="343"/>
                    </a:cubicBezTo>
                    <a:cubicBezTo>
                      <a:pt x="39" y="342"/>
                      <a:pt x="39" y="342"/>
                      <a:pt x="39" y="342"/>
                    </a:cubicBezTo>
                    <a:moveTo>
                      <a:pt x="1045" y="325"/>
                    </a:moveTo>
                    <a:cubicBezTo>
                      <a:pt x="1043" y="326"/>
                      <a:pt x="1043" y="326"/>
                      <a:pt x="1043" y="326"/>
                    </a:cubicBezTo>
                    <a:cubicBezTo>
                      <a:pt x="1047" y="336"/>
                      <a:pt x="1051" y="345"/>
                      <a:pt x="1055" y="355"/>
                    </a:cubicBezTo>
                    <a:cubicBezTo>
                      <a:pt x="1057" y="354"/>
                      <a:pt x="1057" y="354"/>
                      <a:pt x="1057" y="354"/>
                    </a:cubicBezTo>
                    <a:cubicBezTo>
                      <a:pt x="1053" y="345"/>
                      <a:pt x="1049" y="335"/>
                      <a:pt x="1045" y="325"/>
                    </a:cubicBezTo>
                    <a:moveTo>
                      <a:pt x="66" y="284"/>
                    </a:moveTo>
                    <a:cubicBezTo>
                      <a:pt x="61" y="294"/>
                      <a:pt x="57" y="303"/>
                      <a:pt x="52" y="312"/>
                    </a:cubicBezTo>
                    <a:cubicBezTo>
                      <a:pt x="52" y="313"/>
                      <a:pt x="52" y="313"/>
                      <a:pt x="52" y="313"/>
                    </a:cubicBezTo>
                    <a:cubicBezTo>
                      <a:pt x="54" y="314"/>
                      <a:pt x="54" y="314"/>
                      <a:pt x="54" y="314"/>
                    </a:cubicBezTo>
                    <a:cubicBezTo>
                      <a:pt x="54" y="313"/>
                      <a:pt x="54" y="313"/>
                      <a:pt x="54" y="313"/>
                    </a:cubicBezTo>
                    <a:cubicBezTo>
                      <a:pt x="59" y="304"/>
                      <a:pt x="63" y="295"/>
                      <a:pt x="68" y="285"/>
                    </a:cubicBezTo>
                    <a:cubicBezTo>
                      <a:pt x="66" y="284"/>
                      <a:pt x="66" y="284"/>
                      <a:pt x="66" y="284"/>
                    </a:cubicBezTo>
                    <a:moveTo>
                      <a:pt x="1016" y="270"/>
                    </a:moveTo>
                    <a:cubicBezTo>
                      <a:pt x="1015" y="271"/>
                      <a:pt x="1015" y="271"/>
                      <a:pt x="1015" y="271"/>
                    </a:cubicBezTo>
                    <a:cubicBezTo>
                      <a:pt x="1020" y="280"/>
                      <a:pt x="1025" y="289"/>
                      <a:pt x="1030" y="298"/>
                    </a:cubicBezTo>
                    <a:cubicBezTo>
                      <a:pt x="1031" y="297"/>
                      <a:pt x="1031" y="297"/>
                      <a:pt x="1031" y="297"/>
                    </a:cubicBezTo>
                    <a:cubicBezTo>
                      <a:pt x="1027" y="288"/>
                      <a:pt x="1022" y="279"/>
                      <a:pt x="1016" y="270"/>
                    </a:cubicBezTo>
                    <a:moveTo>
                      <a:pt x="99" y="232"/>
                    </a:moveTo>
                    <a:cubicBezTo>
                      <a:pt x="93" y="240"/>
                      <a:pt x="87" y="249"/>
                      <a:pt x="82" y="258"/>
                    </a:cubicBezTo>
                    <a:cubicBezTo>
                      <a:pt x="84" y="259"/>
                      <a:pt x="84" y="259"/>
                      <a:pt x="84" y="259"/>
                    </a:cubicBezTo>
                    <a:cubicBezTo>
                      <a:pt x="89" y="250"/>
                      <a:pt x="95" y="241"/>
                      <a:pt x="101" y="233"/>
                    </a:cubicBezTo>
                    <a:cubicBezTo>
                      <a:pt x="99" y="232"/>
                      <a:pt x="99" y="232"/>
                      <a:pt x="99" y="232"/>
                    </a:cubicBezTo>
                    <a:moveTo>
                      <a:pt x="982" y="218"/>
                    </a:moveTo>
                    <a:cubicBezTo>
                      <a:pt x="980" y="219"/>
                      <a:pt x="980" y="219"/>
                      <a:pt x="980" y="219"/>
                    </a:cubicBezTo>
                    <a:cubicBezTo>
                      <a:pt x="987" y="227"/>
                      <a:pt x="993" y="236"/>
                      <a:pt x="998" y="245"/>
                    </a:cubicBezTo>
                    <a:cubicBezTo>
                      <a:pt x="1000" y="244"/>
                      <a:pt x="1000" y="244"/>
                      <a:pt x="1000" y="244"/>
                    </a:cubicBezTo>
                    <a:cubicBezTo>
                      <a:pt x="994" y="235"/>
                      <a:pt x="988" y="226"/>
                      <a:pt x="982" y="218"/>
                    </a:cubicBezTo>
                    <a:moveTo>
                      <a:pt x="138" y="183"/>
                    </a:moveTo>
                    <a:cubicBezTo>
                      <a:pt x="131" y="190"/>
                      <a:pt x="124" y="198"/>
                      <a:pt x="118" y="207"/>
                    </a:cubicBezTo>
                    <a:cubicBezTo>
                      <a:pt x="119" y="208"/>
                      <a:pt x="119" y="208"/>
                      <a:pt x="119" y="208"/>
                    </a:cubicBezTo>
                    <a:cubicBezTo>
                      <a:pt x="126" y="200"/>
                      <a:pt x="133" y="192"/>
                      <a:pt x="139" y="184"/>
                    </a:cubicBezTo>
                    <a:cubicBezTo>
                      <a:pt x="138" y="183"/>
                      <a:pt x="138" y="183"/>
                      <a:pt x="138" y="183"/>
                    </a:cubicBezTo>
                    <a:moveTo>
                      <a:pt x="942" y="170"/>
                    </a:moveTo>
                    <a:cubicBezTo>
                      <a:pt x="940" y="172"/>
                      <a:pt x="940" y="172"/>
                      <a:pt x="940" y="172"/>
                    </a:cubicBezTo>
                    <a:cubicBezTo>
                      <a:pt x="947" y="179"/>
                      <a:pt x="954" y="187"/>
                      <a:pt x="961" y="195"/>
                    </a:cubicBezTo>
                    <a:cubicBezTo>
                      <a:pt x="963" y="194"/>
                      <a:pt x="963" y="194"/>
                      <a:pt x="963" y="194"/>
                    </a:cubicBezTo>
                    <a:cubicBezTo>
                      <a:pt x="956" y="186"/>
                      <a:pt x="949" y="178"/>
                      <a:pt x="942" y="170"/>
                    </a:cubicBezTo>
                    <a:moveTo>
                      <a:pt x="182" y="139"/>
                    </a:moveTo>
                    <a:cubicBezTo>
                      <a:pt x="174" y="145"/>
                      <a:pt x="167" y="153"/>
                      <a:pt x="159" y="160"/>
                    </a:cubicBezTo>
                    <a:cubicBezTo>
                      <a:pt x="161" y="161"/>
                      <a:pt x="161" y="161"/>
                      <a:pt x="161" y="161"/>
                    </a:cubicBezTo>
                    <a:cubicBezTo>
                      <a:pt x="168" y="154"/>
                      <a:pt x="176" y="147"/>
                      <a:pt x="183" y="140"/>
                    </a:cubicBezTo>
                    <a:cubicBezTo>
                      <a:pt x="182" y="139"/>
                      <a:pt x="182" y="139"/>
                      <a:pt x="182" y="139"/>
                    </a:cubicBezTo>
                    <a:moveTo>
                      <a:pt x="896" y="128"/>
                    </a:moveTo>
                    <a:cubicBezTo>
                      <a:pt x="895" y="129"/>
                      <a:pt x="895" y="129"/>
                      <a:pt x="895" y="129"/>
                    </a:cubicBezTo>
                    <a:cubicBezTo>
                      <a:pt x="903" y="136"/>
                      <a:pt x="911" y="143"/>
                      <a:pt x="918" y="150"/>
                    </a:cubicBezTo>
                    <a:cubicBezTo>
                      <a:pt x="920" y="148"/>
                      <a:pt x="920" y="148"/>
                      <a:pt x="920" y="148"/>
                    </a:cubicBezTo>
                    <a:cubicBezTo>
                      <a:pt x="912" y="141"/>
                      <a:pt x="904" y="134"/>
                      <a:pt x="896" y="128"/>
                    </a:cubicBezTo>
                    <a:moveTo>
                      <a:pt x="231" y="100"/>
                    </a:moveTo>
                    <a:cubicBezTo>
                      <a:pt x="222" y="106"/>
                      <a:pt x="214" y="112"/>
                      <a:pt x="206" y="119"/>
                    </a:cubicBezTo>
                    <a:cubicBezTo>
                      <a:pt x="207" y="120"/>
                      <a:pt x="207" y="120"/>
                      <a:pt x="207" y="120"/>
                    </a:cubicBezTo>
                    <a:cubicBezTo>
                      <a:pt x="215" y="114"/>
                      <a:pt x="223" y="107"/>
                      <a:pt x="232" y="101"/>
                    </a:cubicBezTo>
                    <a:cubicBezTo>
                      <a:pt x="231" y="100"/>
                      <a:pt x="231" y="100"/>
                      <a:pt x="231" y="100"/>
                    </a:cubicBezTo>
                    <a:moveTo>
                      <a:pt x="846" y="90"/>
                    </a:moveTo>
                    <a:cubicBezTo>
                      <a:pt x="845" y="92"/>
                      <a:pt x="845" y="92"/>
                      <a:pt x="845" y="92"/>
                    </a:cubicBezTo>
                    <a:cubicBezTo>
                      <a:pt x="854" y="98"/>
                      <a:pt x="862" y="104"/>
                      <a:pt x="871" y="110"/>
                    </a:cubicBezTo>
                    <a:cubicBezTo>
                      <a:pt x="872" y="108"/>
                      <a:pt x="872" y="108"/>
                      <a:pt x="872" y="108"/>
                    </a:cubicBezTo>
                    <a:cubicBezTo>
                      <a:pt x="864" y="102"/>
                      <a:pt x="855" y="96"/>
                      <a:pt x="846" y="90"/>
                    </a:cubicBezTo>
                    <a:moveTo>
                      <a:pt x="284" y="67"/>
                    </a:moveTo>
                    <a:cubicBezTo>
                      <a:pt x="275" y="72"/>
                      <a:pt x="266" y="77"/>
                      <a:pt x="257" y="83"/>
                    </a:cubicBezTo>
                    <a:cubicBezTo>
                      <a:pt x="258" y="84"/>
                      <a:pt x="258" y="84"/>
                      <a:pt x="258" y="84"/>
                    </a:cubicBezTo>
                    <a:cubicBezTo>
                      <a:pt x="267" y="79"/>
                      <a:pt x="276" y="74"/>
                      <a:pt x="285" y="69"/>
                    </a:cubicBezTo>
                    <a:cubicBezTo>
                      <a:pt x="284" y="67"/>
                      <a:pt x="284" y="67"/>
                      <a:pt x="284" y="67"/>
                    </a:cubicBezTo>
                    <a:moveTo>
                      <a:pt x="793" y="59"/>
                    </a:moveTo>
                    <a:cubicBezTo>
                      <a:pt x="792" y="61"/>
                      <a:pt x="792" y="61"/>
                      <a:pt x="792" y="61"/>
                    </a:cubicBezTo>
                    <a:cubicBezTo>
                      <a:pt x="801" y="66"/>
                      <a:pt x="810" y="71"/>
                      <a:pt x="819" y="76"/>
                    </a:cubicBezTo>
                    <a:cubicBezTo>
                      <a:pt x="820" y="74"/>
                      <a:pt x="820" y="74"/>
                      <a:pt x="820" y="74"/>
                    </a:cubicBezTo>
                    <a:cubicBezTo>
                      <a:pt x="811" y="69"/>
                      <a:pt x="802" y="64"/>
                      <a:pt x="793" y="59"/>
                    </a:cubicBezTo>
                    <a:moveTo>
                      <a:pt x="340" y="40"/>
                    </a:moveTo>
                    <a:cubicBezTo>
                      <a:pt x="330" y="44"/>
                      <a:pt x="321" y="48"/>
                      <a:pt x="311" y="53"/>
                    </a:cubicBezTo>
                    <a:cubicBezTo>
                      <a:pt x="312" y="55"/>
                      <a:pt x="312" y="55"/>
                      <a:pt x="312" y="55"/>
                    </a:cubicBezTo>
                    <a:cubicBezTo>
                      <a:pt x="322" y="50"/>
                      <a:pt x="331" y="46"/>
                      <a:pt x="341" y="42"/>
                    </a:cubicBezTo>
                    <a:cubicBezTo>
                      <a:pt x="340" y="40"/>
                      <a:pt x="340" y="40"/>
                      <a:pt x="340" y="40"/>
                    </a:cubicBezTo>
                    <a:moveTo>
                      <a:pt x="736" y="34"/>
                    </a:moveTo>
                    <a:cubicBezTo>
                      <a:pt x="735" y="36"/>
                      <a:pt x="735" y="36"/>
                      <a:pt x="735" y="36"/>
                    </a:cubicBezTo>
                    <a:cubicBezTo>
                      <a:pt x="744" y="40"/>
                      <a:pt x="754" y="44"/>
                      <a:pt x="764" y="48"/>
                    </a:cubicBezTo>
                    <a:cubicBezTo>
                      <a:pt x="764" y="46"/>
                      <a:pt x="764" y="46"/>
                      <a:pt x="764" y="46"/>
                    </a:cubicBezTo>
                    <a:cubicBezTo>
                      <a:pt x="755" y="42"/>
                      <a:pt x="745" y="38"/>
                      <a:pt x="736" y="34"/>
                    </a:cubicBezTo>
                    <a:moveTo>
                      <a:pt x="399" y="20"/>
                    </a:moveTo>
                    <a:cubicBezTo>
                      <a:pt x="389" y="23"/>
                      <a:pt x="379" y="26"/>
                      <a:pt x="369" y="29"/>
                    </a:cubicBezTo>
                    <a:cubicBezTo>
                      <a:pt x="370" y="31"/>
                      <a:pt x="370" y="31"/>
                      <a:pt x="370" y="31"/>
                    </a:cubicBezTo>
                    <a:cubicBezTo>
                      <a:pt x="380" y="28"/>
                      <a:pt x="390" y="25"/>
                      <a:pt x="399" y="22"/>
                    </a:cubicBezTo>
                    <a:cubicBezTo>
                      <a:pt x="399" y="20"/>
                      <a:pt x="399" y="20"/>
                      <a:pt x="399" y="20"/>
                    </a:cubicBezTo>
                    <a:moveTo>
                      <a:pt x="676" y="16"/>
                    </a:moveTo>
                    <a:cubicBezTo>
                      <a:pt x="676" y="18"/>
                      <a:pt x="676" y="18"/>
                      <a:pt x="676" y="18"/>
                    </a:cubicBezTo>
                    <a:cubicBezTo>
                      <a:pt x="686" y="20"/>
                      <a:pt x="696" y="23"/>
                      <a:pt x="705" y="26"/>
                    </a:cubicBezTo>
                    <a:cubicBezTo>
                      <a:pt x="706" y="24"/>
                      <a:pt x="706" y="24"/>
                      <a:pt x="706" y="24"/>
                    </a:cubicBezTo>
                    <a:cubicBezTo>
                      <a:pt x="696" y="21"/>
                      <a:pt x="686" y="18"/>
                      <a:pt x="676" y="16"/>
                    </a:cubicBezTo>
                    <a:moveTo>
                      <a:pt x="460" y="7"/>
                    </a:moveTo>
                    <a:cubicBezTo>
                      <a:pt x="450" y="8"/>
                      <a:pt x="439" y="10"/>
                      <a:pt x="429" y="13"/>
                    </a:cubicBezTo>
                    <a:cubicBezTo>
                      <a:pt x="430" y="15"/>
                      <a:pt x="430" y="15"/>
                      <a:pt x="430" y="15"/>
                    </a:cubicBezTo>
                    <a:cubicBezTo>
                      <a:pt x="440" y="12"/>
                      <a:pt x="450" y="10"/>
                      <a:pt x="460" y="9"/>
                    </a:cubicBezTo>
                    <a:cubicBezTo>
                      <a:pt x="460" y="7"/>
                      <a:pt x="460" y="7"/>
                      <a:pt x="460" y="7"/>
                    </a:cubicBezTo>
                    <a:moveTo>
                      <a:pt x="615" y="4"/>
                    </a:moveTo>
                    <a:cubicBezTo>
                      <a:pt x="615" y="6"/>
                      <a:pt x="615" y="6"/>
                      <a:pt x="615" y="6"/>
                    </a:cubicBezTo>
                    <a:cubicBezTo>
                      <a:pt x="625" y="8"/>
                      <a:pt x="635" y="9"/>
                      <a:pt x="645" y="11"/>
                    </a:cubicBezTo>
                    <a:cubicBezTo>
                      <a:pt x="646" y="9"/>
                      <a:pt x="646" y="9"/>
                      <a:pt x="646" y="9"/>
                    </a:cubicBezTo>
                    <a:cubicBezTo>
                      <a:pt x="635" y="7"/>
                      <a:pt x="625" y="6"/>
                      <a:pt x="615" y="4"/>
                    </a:cubicBezTo>
                    <a:moveTo>
                      <a:pt x="522" y="0"/>
                    </a:moveTo>
                    <a:cubicBezTo>
                      <a:pt x="511" y="1"/>
                      <a:pt x="501" y="2"/>
                      <a:pt x="491" y="3"/>
                    </a:cubicBezTo>
                    <a:cubicBezTo>
                      <a:pt x="491" y="5"/>
                      <a:pt x="491" y="5"/>
                      <a:pt x="491" y="5"/>
                    </a:cubicBezTo>
                    <a:cubicBezTo>
                      <a:pt x="501" y="4"/>
                      <a:pt x="511" y="3"/>
                      <a:pt x="522" y="2"/>
                    </a:cubicBezTo>
                    <a:cubicBezTo>
                      <a:pt x="522" y="0"/>
                      <a:pt x="522" y="0"/>
                      <a:pt x="522" y="0"/>
                    </a:cubicBezTo>
                    <a:moveTo>
                      <a:pt x="553" y="0"/>
                    </a:moveTo>
                    <a:cubicBezTo>
                      <a:pt x="553" y="2"/>
                      <a:pt x="553" y="2"/>
                      <a:pt x="553" y="2"/>
                    </a:cubicBezTo>
                    <a:cubicBezTo>
                      <a:pt x="563" y="2"/>
                      <a:pt x="573" y="3"/>
                      <a:pt x="584" y="3"/>
                    </a:cubicBezTo>
                    <a:cubicBezTo>
                      <a:pt x="584" y="1"/>
                      <a:pt x="584" y="1"/>
                      <a:pt x="584" y="1"/>
                    </a:cubicBezTo>
                    <a:cubicBezTo>
                      <a:pt x="574" y="0"/>
                      <a:pt x="563" y="0"/>
                      <a:pt x="553" y="0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2" name="Freeform 292"/>
              <p:cNvSpPr>
                <a:spLocks noEditPoints="1"/>
              </p:cNvSpPr>
              <p:nvPr/>
            </p:nvSpPr>
            <p:spPr bwMode="auto">
              <a:xfrm>
                <a:off x="1201261" y="5499373"/>
                <a:ext cx="3758684" cy="737856"/>
              </a:xfrm>
              <a:custGeom>
                <a:avLst/>
                <a:gdLst>
                  <a:gd name="T0" fmla="*/ 350 w 715"/>
                  <a:gd name="T1" fmla="*/ 138 h 140"/>
                  <a:gd name="T2" fmla="*/ 344 w 715"/>
                  <a:gd name="T3" fmla="*/ 140 h 140"/>
                  <a:gd name="T4" fmla="*/ 375 w 715"/>
                  <a:gd name="T5" fmla="*/ 140 h 140"/>
                  <a:gd name="T6" fmla="*/ 282 w 715"/>
                  <a:gd name="T7" fmla="*/ 134 h 140"/>
                  <a:gd name="T8" fmla="*/ 313 w 715"/>
                  <a:gd name="T9" fmla="*/ 139 h 140"/>
                  <a:gd name="T10" fmla="*/ 282 w 715"/>
                  <a:gd name="T11" fmla="*/ 134 h 140"/>
                  <a:gd name="T12" fmla="*/ 406 w 715"/>
                  <a:gd name="T13" fmla="*/ 135 h 140"/>
                  <a:gd name="T14" fmla="*/ 437 w 715"/>
                  <a:gd name="T15" fmla="*/ 133 h 140"/>
                  <a:gd name="T16" fmla="*/ 221 w 715"/>
                  <a:gd name="T17" fmla="*/ 123 h 140"/>
                  <a:gd name="T18" fmla="*/ 251 w 715"/>
                  <a:gd name="T19" fmla="*/ 131 h 140"/>
                  <a:gd name="T20" fmla="*/ 221 w 715"/>
                  <a:gd name="T21" fmla="*/ 123 h 140"/>
                  <a:gd name="T22" fmla="*/ 467 w 715"/>
                  <a:gd name="T23" fmla="*/ 126 h 140"/>
                  <a:gd name="T24" fmla="*/ 498 w 715"/>
                  <a:gd name="T25" fmla="*/ 120 h 140"/>
                  <a:gd name="T26" fmla="*/ 162 w 715"/>
                  <a:gd name="T27" fmla="*/ 104 h 140"/>
                  <a:gd name="T28" fmla="*/ 191 w 715"/>
                  <a:gd name="T29" fmla="*/ 116 h 140"/>
                  <a:gd name="T30" fmla="*/ 162 w 715"/>
                  <a:gd name="T31" fmla="*/ 104 h 140"/>
                  <a:gd name="T32" fmla="*/ 527 w 715"/>
                  <a:gd name="T33" fmla="*/ 109 h 140"/>
                  <a:gd name="T34" fmla="*/ 557 w 715"/>
                  <a:gd name="T35" fmla="*/ 100 h 140"/>
                  <a:gd name="T36" fmla="*/ 105 w 715"/>
                  <a:gd name="T37" fmla="*/ 80 h 140"/>
                  <a:gd name="T38" fmla="*/ 132 w 715"/>
                  <a:gd name="T39" fmla="*/ 95 h 140"/>
                  <a:gd name="T40" fmla="*/ 105 w 715"/>
                  <a:gd name="T41" fmla="*/ 80 h 140"/>
                  <a:gd name="T42" fmla="*/ 584 w 715"/>
                  <a:gd name="T43" fmla="*/ 85 h 140"/>
                  <a:gd name="T44" fmla="*/ 613 w 715"/>
                  <a:gd name="T45" fmla="*/ 73 h 140"/>
                  <a:gd name="T46" fmla="*/ 51 w 715"/>
                  <a:gd name="T47" fmla="*/ 49 h 140"/>
                  <a:gd name="T48" fmla="*/ 77 w 715"/>
                  <a:gd name="T49" fmla="*/ 67 h 140"/>
                  <a:gd name="T50" fmla="*/ 51 w 715"/>
                  <a:gd name="T51" fmla="*/ 49 h 140"/>
                  <a:gd name="T52" fmla="*/ 639 w 715"/>
                  <a:gd name="T53" fmla="*/ 56 h 140"/>
                  <a:gd name="T54" fmla="*/ 666 w 715"/>
                  <a:gd name="T55" fmla="*/ 40 h 140"/>
                  <a:gd name="T56" fmla="*/ 1 w 715"/>
                  <a:gd name="T57" fmla="*/ 12 h 140"/>
                  <a:gd name="T58" fmla="*/ 25 w 715"/>
                  <a:gd name="T59" fmla="*/ 32 h 140"/>
                  <a:gd name="T60" fmla="*/ 1 w 715"/>
                  <a:gd name="T61" fmla="*/ 12 h 140"/>
                  <a:gd name="T62" fmla="*/ 689 w 715"/>
                  <a:gd name="T63" fmla="*/ 20 h 140"/>
                  <a:gd name="T64" fmla="*/ 715 w 715"/>
                  <a:gd name="T65" fmla="*/ 1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715" h="140">
                    <a:moveTo>
                      <a:pt x="375" y="138"/>
                    </a:moveTo>
                    <a:cubicBezTo>
                      <a:pt x="367" y="138"/>
                      <a:pt x="358" y="138"/>
                      <a:pt x="350" y="138"/>
                    </a:cubicBezTo>
                    <a:cubicBezTo>
                      <a:pt x="348" y="138"/>
                      <a:pt x="346" y="138"/>
                      <a:pt x="344" y="138"/>
                    </a:cubicBezTo>
                    <a:cubicBezTo>
                      <a:pt x="344" y="140"/>
                      <a:pt x="344" y="140"/>
                      <a:pt x="344" y="140"/>
                    </a:cubicBezTo>
                    <a:cubicBezTo>
                      <a:pt x="346" y="140"/>
                      <a:pt x="348" y="140"/>
                      <a:pt x="350" y="140"/>
                    </a:cubicBezTo>
                    <a:cubicBezTo>
                      <a:pt x="358" y="140"/>
                      <a:pt x="367" y="140"/>
                      <a:pt x="375" y="140"/>
                    </a:cubicBezTo>
                    <a:cubicBezTo>
                      <a:pt x="375" y="138"/>
                      <a:pt x="375" y="138"/>
                      <a:pt x="375" y="138"/>
                    </a:cubicBezTo>
                    <a:moveTo>
                      <a:pt x="282" y="134"/>
                    </a:moveTo>
                    <a:cubicBezTo>
                      <a:pt x="282" y="136"/>
                      <a:pt x="282" y="136"/>
                      <a:pt x="282" y="136"/>
                    </a:cubicBezTo>
                    <a:cubicBezTo>
                      <a:pt x="292" y="137"/>
                      <a:pt x="303" y="138"/>
                      <a:pt x="313" y="139"/>
                    </a:cubicBezTo>
                    <a:cubicBezTo>
                      <a:pt x="313" y="137"/>
                      <a:pt x="313" y="137"/>
                      <a:pt x="313" y="137"/>
                    </a:cubicBezTo>
                    <a:cubicBezTo>
                      <a:pt x="303" y="136"/>
                      <a:pt x="292" y="135"/>
                      <a:pt x="282" y="134"/>
                    </a:cubicBezTo>
                    <a:moveTo>
                      <a:pt x="437" y="131"/>
                    </a:moveTo>
                    <a:cubicBezTo>
                      <a:pt x="426" y="133"/>
                      <a:pt x="416" y="134"/>
                      <a:pt x="406" y="135"/>
                    </a:cubicBezTo>
                    <a:cubicBezTo>
                      <a:pt x="406" y="138"/>
                      <a:pt x="406" y="138"/>
                      <a:pt x="406" y="138"/>
                    </a:cubicBezTo>
                    <a:cubicBezTo>
                      <a:pt x="416" y="136"/>
                      <a:pt x="427" y="135"/>
                      <a:pt x="437" y="133"/>
                    </a:cubicBezTo>
                    <a:cubicBezTo>
                      <a:pt x="437" y="131"/>
                      <a:pt x="437" y="131"/>
                      <a:pt x="437" y="131"/>
                    </a:cubicBezTo>
                    <a:moveTo>
                      <a:pt x="221" y="123"/>
                    </a:moveTo>
                    <a:cubicBezTo>
                      <a:pt x="221" y="125"/>
                      <a:pt x="221" y="125"/>
                      <a:pt x="221" y="125"/>
                    </a:cubicBezTo>
                    <a:cubicBezTo>
                      <a:pt x="231" y="127"/>
                      <a:pt x="241" y="129"/>
                      <a:pt x="251" y="131"/>
                    </a:cubicBezTo>
                    <a:cubicBezTo>
                      <a:pt x="251" y="129"/>
                      <a:pt x="251" y="129"/>
                      <a:pt x="251" y="129"/>
                    </a:cubicBezTo>
                    <a:cubicBezTo>
                      <a:pt x="241" y="127"/>
                      <a:pt x="231" y="125"/>
                      <a:pt x="221" y="123"/>
                    </a:cubicBezTo>
                    <a:moveTo>
                      <a:pt x="497" y="118"/>
                    </a:moveTo>
                    <a:cubicBezTo>
                      <a:pt x="487" y="121"/>
                      <a:pt x="477" y="123"/>
                      <a:pt x="467" y="126"/>
                    </a:cubicBezTo>
                    <a:cubicBezTo>
                      <a:pt x="467" y="128"/>
                      <a:pt x="467" y="128"/>
                      <a:pt x="467" y="128"/>
                    </a:cubicBezTo>
                    <a:cubicBezTo>
                      <a:pt x="478" y="125"/>
                      <a:pt x="488" y="123"/>
                      <a:pt x="498" y="120"/>
                    </a:cubicBezTo>
                    <a:cubicBezTo>
                      <a:pt x="497" y="118"/>
                      <a:pt x="497" y="118"/>
                      <a:pt x="497" y="118"/>
                    </a:cubicBezTo>
                    <a:moveTo>
                      <a:pt x="162" y="104"/>
                    </a:moveTo>
                    <a:cubicBezTo>
                      <a:pt x="161" y="106"/>
                      <a:pt x="161" y="106"/>
                      <a:pt x="161" y="106"/>
                    </a:cubicBezTo>
                    <a:cubicBezTo>
                      <a:pt x="171" y="110"/>
                      <a:pt x="181" y="113"/>
                      <a:pt x="191" y="116"/>
                    </a:cubicBezTo>
                    <a:cubicBezTo>
                      <a:pt x="191" y="114"/>
                      <a:pt x="191" y="114"/>
                      <a:pt x="191" y="114"/>
                    </a:cubicBezTo>
                    <a:cubicBezTo>
                      <a:pt x="181" y="111"/>
                      <a:pt x="171" y="108"/>
                      <a:pt x="162" y="104"/>
                    </a:cubicBezTo>
                    <a:moveTo>
                      <a:pt x="556" y="98"/>
                    </a:moveTo>
                    <a:cubicBezTo>
                      <a:pt x="546" y="102"/>
                      <a:pt x="537" y="106"/>
                      <a:pt x="527" y="109"/>
                    </a:cubicBezTo>
                    <a:cubicBezTo>
                      <a:pt x="527" y="111"/>
                      <a:pt x="527" y="111"/>
                      <a:pt x="527" y="111"/>
                    </a:cubicBezTo>
                    <a:cubicBezTo>
                      <a:pt x="537" y="107"/>
                      <a:pt x="547" y="104"/>
                      <a:pt x="557" y="100"/>
                    </a:cubicBezTo>
                    <a:cubicBezTo>
                      <a:pt x="556" y="98"/>
                      <a:pt x="556" y="98"/>
                      <a:pt x="556" y="98"/>
                    </a:cubicBezTo>
                    <a:moveTo>
                      <a:pt x="105" y="80"/>
                    </a:moveTo>
                    <a:cubicBezTo>
                      <a:pt x="104" y="81"/>
                      <a:pt x="104" y="81"/>
                      <a:pt x="104" y="81"/>
                    </a:cubicBezTo>
                    <a:cubicBezTo>
                      <a:pt x="113" y="86"/>
                      <a:pt x="123" y="91"/>
                      <a:pt x="132" y="95"/>
                    </a:cubicBezTo>
                    <a:cubicBezTo>
                      <a:pt x="133" y="93"/>
                      <a:pt x="133" y="93"/>
                      <a:pt x="133" y="93"/>
                    </a:cubicBezTo>
                    <a:cubicBezTo>
                      <a:pt x="124" y="89"/>
                      <a:pt x="114" y="84"/>
                      <a:pt x="105" y="80"/>
                    </a:cubicBezTo>
                    <a:moveTo>
                      <a:pt x="612" y="71"/>
                    </a:moveTo>
                    <a:cubicBezTo>
                      <a:pt x="603" y="76"/>
                      <a:pt x="594" y="81"/>
                      <a:pt x="584" y="85"/>
                    </a:cubicBezTo>
                    <a:cubicBezTo>
                      <a:pt x="585" y="87"/>
                      <a:pt x="585" y="87"/>
                      <a:pt x="585" y="87"/>
                    </a:cubicBezTo>
                    <a:cubicBezTo>
                      <a:pt x="594" y="83"/>
                      <a:pt x="604" y="78"/>
                      <a:pt x="613" y="73"/>
                    </a:cubicBezTo>
                    <a:cubicBezTo>
                      <a:pt x="612" y="71"/>
                      <a:pt x="612" y="71"/>
                      <a:pt x="612" y="71"/>
                    </a:cubicBezTo>
                    <a:moveTo>
                      <a:pt x="51" y="49"/>
                    </a:moveTo>
                    <a:cubicBezTo>
                      <a:pt x="50" y="50"/>
                      <a:pt x="50" y="50"/>
                      <a:pt x="50" y="50"/>
                    </a:cubicBezTo>
                    <a:cubicBezTo>
                      <a:pt x="59" y="56"/>
                      <a:pt x="68" y="61"/>
                      <a:pt x="77" y="67"/>
                    </a:cubicBezTo>
                    <a:cubicBezTo>
                      <a:pt x="78" y="65"/>
                      <a:pt x="78" y="65"/>
                      <a:pt x="78" y="65"/>
                    </a:cubicBezTo>
                    <a:cubicBezTo>
                      <a:pt x="69" y="60"/>
                      <a:pt x="60" y="54"/>
                      <a:pt x="51" y="49"/>
                    </a:cubicBezTo>
                    <a:moveTo>
                      <a:pt x="665" y="38"/>
                    </a:moveTo>
                    <a:cubicBezTo>
                      <a:pt x="656" y="44"/>
                      <a:pt x="647" y="50"/>
                      <a:pt x="639" y="56"/>
                    </a:cubicBezTo>
                    <a:cubicBezTo>
                      <a:pt x="640" y="57"/>
                      <a:pt x="640" y="57"/>
                      <a:pt x="640" y="57"/>
                    </a:cubicBezTo>
                    <a:cubicBezTo>
                      <a:pt x="649" y="52"/>
                      <a:pt x="657" y="46"/>
                      <a:pt x="666" y="40"/>
                    </a:cubicBezTo>
                    <a:cubicBezTo>
                      <a:pt x="665" y="38"/>
                      <a:pt x="665" y="38"/>
                      <a:pt x="665" y="38"/>
                    </a:cubicBezTo>
                    <a:moveTo>
                      <a:pt x="1" y="12"/>
                    </a:moveTo>
                    <a:cubicBezTo>
                      <a:pt x="0" y="13"/>
                      <a:pt x="0" y="13"/>
                      <a:pt x="0" y="13"/>
                    </a:cubicBezTo>
                    <a:cubicBezTo>
                      <a:pt x="8" y="20"/>
                      <a:pt x="16" y="26"/>
                      <a:pt x="25" y="32"/>
                    </a:cubicBezTo>
                    <a:cubicBezTo>
                      <a:pt x="26" y="31"/>
                      <a:pt x="26" y="31"/>
                      <a:pt x="26" y="31"/>
                    </a:cubicBezTo>
                    <a:cubicBezTo>
                      <a:pt x="18" y="25"/>
                      <a:pt x="9" y="18"/>
                      <a:pt x="1" y="12"/>
                    </a:cubicBezTo>
                    <a:moveTo>
                      <a:pt x="713" y="0"/>
                    </a:moveTo>
                    <a:cubicBezTo>
                      <a:pt x="706" y="7"/>
                      <a:pt x="698" y="13"/>
                      <a:pt x="689" y="20"/>
                    </a:cubicBezTo>
                    <a:cubicBezTo>
                      <a:pt x="691" y="21"/>
                      <a:pt x="691" y="21"/>
                      <a:pt x="691" y="21"/>
                    </a:cubicBezTo>
                    <a:cubicBezTo>
                      <a:pt x="699" y="15"/>
                      <a:pt x="707" y="8"/>
                      <a:pt x="715" y="1"/>
                    </a:cubicBezTo>
                    <a:cubicBezTo>
                      <a:pt x="713" y="0"/>
                      <a:pt x="713" y="0"/>
                      <a:pt x="713" y="0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cxnSp>
        <p:nvCxnSpPr>
          <p:cNvPr id="336" name="直接连接符 335"/>
          <p:cNvCxnSpPr/>
          <p:nvPr/>
        </p:nvCxnSpPr>
        <p:spPr>
          <a:xfrm>
            <a:off x="7054245" y="1109209"/>
            <a:ext cx="282146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直接连接符 336"/>
          <p:cNvCxnSpPr/>
          <p:nvPr/>
        </p:nvCxnSpPr>
        <p:spPr>
          <a:xfrm>
            <a:off x="7054245" y="2412813"/>
            <a:ext cx="282146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直接连接符 337"/>
          <p:cNvCxnSpPr/>
          <p:nvPr/>
        </p:nvCxnSpPr>
        <p:spPr>
          <a:xfrm>
            <a:off x="7054245" y="3689798"/>
            <a:ext cx="282146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直接连接符 338"/>
          <p:cNvCxnSpPr/>
          <p:nvPr/>
        </p:nvCxnSpPr>
        <p:spPr>
          <a:xfrm>
            <a:off x="7054245" y="5013176"/>
            <a:ext cx="282146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0" name="文本框 339"/>
          <p:cNvSpPr txBox="1"/>
          <p:nvPr/>
        </p:nvSpPr>
        <p:spPr>
          <a:xfrm>
            <a:off x="2335265" y="2790528"/>
            <a:ext cx="14235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>
                <a:latin typeface="迷你简幼线" panose="03000509000000000000" pitchFamily="65" charset="-122"/>
                <a:ea typeface="迷你简幼线" panose="03000509000000000000" pitchFamily="65" charset="-122"/>
              </a:rPr>
              <a:t>目录</a:t>
            </a:r>
          </a:p>
        </p:txBody>
      </p:sp>
      <p:grpSp>
        <p:nvGrpSpPr>
          <p:cNvPr id="137" name="组合 136">
            <a:extLst>
              <a:ext uri="{FF2B5EF4-FFF2-40B4-BE49-F238E27FC236}">
                <a16:creationId xmlns:a16="http://schemas.microsoft.com/office/drawing/2014/main" id="{B86F5D4E-7A77-4F80-ADEB-B4185E093F43}"/>
              </a:ext>
            </a:extLst>
          </p:cNvPr>
          <p:cNvGrpSpPr/>
          <p:nvPr/>
        </p:nvGrpSpPr>
        <p:grpSpPr>
          <a:xfrm>
            <a:off x="6475517" y="5637387"/>
            <a:ext cx="481012" cy="479425"/>
            <a:chOff x="5810250" y="2244726"/>
            <a:chExt cx="481012" cy="479425"/>
          </a:xfrm>
        </p:grpSpPr>
        <p:sp>
          <p:nvSpPr>
            <p:cNvPr id="138" name="Freeform 125">
              <a:extLst>
                <a:ext uri="{FF2B5EF4-FFF2-40B4-BE49-F238E27FC236}">
                  <a16:creationId xmlns:a16="http://schemas.microsoft.com/office/drawing/2014/main" id="{01234117-D339-49EF-84D6-0C19E00C9BC3}"/>
                </a:ext>
              </a:extLst>
            </p:cNvPr>
            <p:cNvSpPr>
              <a:spLocks/>
            </p:cNvSpPr>
            <p:nvPr/>
          </p:nvSpPr>
          <p:spPr bwMode="auto">
            <a:xfrm>
              <a:off x="5830888" y="2573338"/>
              <a:ext cx="41275" cy="60325"/>
            </a:xfrm>
            <a:custGeom>
              <a:avLst/>
              <a:gdLst>
                <a:gd name="T0" fmla="*/ 5 w 18"/>
                <a:gd name="T1" fmla="*/ 0 h 26"/>
                <a:gd name="T2" fmla="*/ 0 w 18"/>
                <a:gd name="T3" fmla="*/ 2 h 26"/>
                <a:gd name="T4" fmla="*/ 14 w 18"/>
                <a:gd name="T5" fmla="*/ 26 h 26"/>
                <a:gd name="T6" fmla="*/ 14 w 18"/>
                <a:gd name="T7" fmla="*/ 26 h 26"/>
                <a:gd name="T8" fmla="*/ 18 w 18"/>
                <a:gd name="T9" fmla="*/ 22 h 26"/>
                <a:gd name="T10" fmla="*/ 5 w 18"/>
                <a:gd name="T11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26">
                  <a:moveTo>
                    <a:pt x="5" y="0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3" y="11"/>
                    <a:pt x="8" y="19"/>
                    <a:pt x="14" y="26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13" y="16"/>
                    <a:pt x="8" y="8"/>
                    <a:pt x="5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9" name="Freeform 126">
              <a:extLst>
                <a:ext uri="{FF2B5EF4-FFF2-40B4-BE49-F238E27FC236}">
                  <a16:creationId xmlns:a16="http://schemas.microsoft.com/office/drawing/2014/main" id="{A4B44FE7-7F05-44B7-8240-3F58E8BB61F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7088" y="2667001"/>
              <a:ext cx="58737" cy="39688"/>
            </a:xfrm>
            <a:custGeom>
              <a:avLst/>
              <a:gdLst>
                <a:gd name="T0" fmla="*/ 4 w 26"/>
                <a:gd name="T1" fmla="*/ 0 h 17"/>
                <a:gd name="T2" fmla="*/ 0 w 26"/>
                <a:gd name="T3" fmla="*/ 4 h 17"/>
                <a:gd name="T4" fmla="*/ 24 w 26"/>
                <a:gd name="T5" fmla="*/ 17 h 17"/>
                <a:gd name="T6" fmla="*/ 26 w 26"/>
                <a:gd name="T7" fmla="*/ 12 h 17"/>
                <a:gd name="T8" fmla="*/ 4 w 26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7">
                  <a:moveTo>
                    <a:pt x="4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8" y="10"/>
                    <a:pt x="16" y="14"/>
                    <a:pt x="24" y="17"/>
                  </a:cubicBezTo>
                  <a:cubicBezTo>
                    <a:pt x="26" y="12"/>
                    <a:pt x="26" y="12"/>
                    <a:pt x="26" y="12"/>
                  </a:cubicBezTo>
                  <a:cubicBezTo>
                    <a:pt x="18" y="9"/>
                    <a:pt x="10" y="5"/>
                    <a:pt x="4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0" name="Freeform 127">
              <a:extLst>
                <a:ext uri="{FF2B5EF4-FFF2-40B4-BE49-F238E27FC236}">
                  <a16:creationId xmlns:a16="http://schemas.microsoft.com/office/drawing/2014/main" id="{A709828A-E457-47DE-8F59-309268E11A72}"/>
                </a:ext>
              </a:extLst>
            </p:cNvPr>
            <p:cNvSpPr>
              <a:spLocks/>
            </p:cNvSpPr>
            <p:nvPr/>
          </p:nvSpPr>
          <p:spPr bwMode="auto">
            <a:xfrm>
              <a:off x="5810250" y="2457451"/>
              <a:ext cx="15875" cy="61913"/>
            </a:xfrm>
            <a:custGeom>
              <a:avLst/>
              <a:gdLst>
                <a:gd name="T0" fmla="*/ 1 w 7"/>
                <a:gd name="T1" fmla="*/ 0 h 27"/>
                <a:gd name="T2" fmla="*/ 1 w 7"/>
                <a:gd name="T3" fmla="*/ 27 h 27"/>
                <a:gd name="T4" fmla="*/ 7 w 7"/>
                <a:gd name="T5" fmla="*/ 26 h 27"/>
                <a:gd name="T6" fmla="*/ 7 w 7"/>
                <a:gd name="T7" fmla="*/ 0 h 27"/>
                <a:gd name="T8" fmla="*/ 1 w 7"/>
                <a:gd name="T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27">
                  <a:moveTo>
                    <a:pt x="1" y="0"/>
                  </a:moveTo>
                  <a:cubicBezTo>
                    <a:pt x="0" y="9"/>
                    <a:pt x="0" y="18"/>
                    <a:pt x="1" y="27"/>
                  </a:cubicBezTo>
                  <a:cubicBezTo>
                    <a:pt x="7" y="26"/>
                    <a:pt x="7" y="26"/>
                    <a:pt x="7" y="26"/>
                  </a:cubicBezTo>
                  <a:cubicBezTo>
                    <a:pt x="6" y="18"/>
                    <a:pt x="6" y="9"/>
                    <a:pt x="7" y="0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1" name="Freeform 128">
              <a:extLst>
                <a:ext uri="{FF2B5EF4-FFF2-40B4-BE49-F238E27FC236}">
                  <a16:creationId xmlns:a16="http://schemas.microsoft.com/office/drawing/2014/main" id="{3FA792DE-A9D7-469E-A5A9-FD0B9B50B7D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22975" y="2711451"/>
              <a:ext cx="61912" cy="12700"/>
            </a:xfrm>
            <a:custGeom>
              <a:avLst/>
              <a:gdLst>
                <a:gd name="T0" fmla="*/ 26 w 27"/>
                <a:gd name="T1" fmla="*/ 0 h 6"/>
                <a:gd name="T2" fmla="*/ 12 w 27"/>
                <a:gd name="T3" fmla="*/ 1 h 6"/>
                <a:gd name="T4" fmla="*/ 0 w 27"/>
                <a:gd name="T5" fmla="*/ 0 h 6"/>
                <a:gd name="T6" fmla="*/ 0 w 27"/>
                <a:gd name="T7" fmla="*/ 5 h 6"/>
                <a:gd name="T8" fmla="*/ 12 w 27"/>
                <a:gd name="T9" fmla="*/ 6 h 6"/>
                <a:gd name="T10" fmla="*/ 27 w 27"/>
                <a:gd name="T11" fmla="*/ 5 h 6"/>
                <a:gd name="T12" fmla="*/ 26 w 27"/>
                <a:gd name="T13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6">
                  <a:moveTo>
                    <a:pt x="26" y="0"/>
                  </a:moveTo>
                  <a:cubicBezTo>
                    <a:pt x="22" y="0"/>
                    <a:pt x="17" y="1"/>
                    <a:pt x="12" y="1"/>
                  </a:cubicBezTo>
                  <a:cubicBezTo>
                    <a:pt x="8" y="1"/>
                    <a:pt x="4" y="0"/>
                    <a:pt x="0" y="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4" y="6"/>
                    <a:pt x="8" y="6"/>
                    <a:pt x="12" y="6"/>
                  </a:cubicBezTo>
                  <a:cubicBezTo>
                    <a:pt x="17" y="6"/>
                    <a:pt x="22" y="6"/>
                    <a:pt x="27" y="5"/>
                  </a:cubicBezTo>
                  <a:cubicBezTo>
                    <a:pt x="26" y="0"/>
                    <a:pt x="26" y="0"/>
                    <a:pt x="26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2" name="Freeform 129">
              <a:extLst>
                <a:ext uri="{FF2B5EF4-FFF2-40B4-BE49-F238E27FC236}">
                  <a16:creationId xmlns:a16="http://schemas.microsoft.com/office/drawing/2014/main" id="{E09CF396-B19A-4EC8-8229-691B58947C20}"/>
                </a:ext>
              </a:extLst>
            </p:cNvPr>
            <p:cNvSpPr>
              <a:spLocks/>
            </p:cNvSpPr>
            <p:nvPr/>
          </p:nvSpPr>
          <p:spPr bwMode="auto">
            <a:xfrm>
              <a:off x="5829300" y="2341563"/>
              <a:ext cx="41275" cy="58738"/>
            </a:xfrm>
            <a:custGeom>
              <a:avLst/>
              <a:gdLst>
                <a:gd name="T0" fmla="*/ 13 w 18"/>
                <a:gd name="T1" fmla="*/ 0 h 26"/>
                <a:gd name="T2" fmla="*/ 0 w 18"/>
                <a:gd name="T3" fmla="*/ 24 h 26"/>
                <a:gd name="T4" fmla="*/ 5 w 18"/>
                <a:gd name="T5" fmla="*/ 26 h 26"/>
                <a:gd name="T6" fmla="*/ 18 w 18"/>
                <a:gd name="T7" fmla="*/ 4 h 26"/>
                <a:gd name="T8" fmla="*/ 13 w 18"/>
                <a:gd name="T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26">
                  <a:moveTo>
                    <a:pt x="13" y="0"/>
                  </a:moveTo>
                  <a:cubicBezTo>
                    <a:pt x="8" y="8"/>
                    <a:pt x="3" y="16"/>
                    <a:pt x="0" y="24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8" y="18"/>
                    <a:pt x="13" y="10"/>
                    <a:pt x="18" y="4"/>
                  </a:cubicBezTo>
                  <a:cubicBezTo>
                    <a:pt x="13" y="0"/>
                    <a:pt x="13" y="0"/>
                    <a:pt x="13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3" name="Freeform 130">
              <a:extLst>
                <a:ext uri="{FF2B5EF4-FFF2-40B4-BE49-F238E27FC236}">
                  <a16:creationId xmlns:a16="http://schemas.microsoft.com/office/drawing/2014/main" id="{31AE704F-D606-48D2-82C7-3E0D7DDC26B3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0450" y="2663826"/>
              <a:ext cx="58737" cy="42863"/>
            </a:xfrm>
            <a:custGeom>
              <a:avLst/>
              <a:gdLst>
                <a:gd name="T0" fmla="*/ 23 w 26"/>
                <a:gd name="T1" fmla="*/ 0 h 19"/>
                <a:gd name="T2" fmla="*/ 22 w 26"/>
                <a:gd name="T3" fmla="*/ 0 h 19"/>
                <a:gd name="T4" fmla="*/ 0 w 26"/>
                <a:gd name="T5" fmla="*/ 14 h 19"/>
                <a:gd name="T6" fmla="*/ 2 w 26"/>
                <a:gd name="T7" fmla="*/ 19 h 19"/>
                <a:gd name="T8" fmla="*/ 26 w 26"/>
                <a:gd name="T9" fmla="*/ 5 h 19"/>
                <a:gd name="T10" fmla="*/ 26 w 26"/>
                <a:gd name="T11" fmla="*/ 5 h 19"/>
                <a:gd name="T12" fmla="*/ 23 w 26"/>
                <a:gd name="T13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19">
                  <a:moveTo>
                    <a:pt x="23" y="0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16" y="6"/>
                    <a:pt x="8" y="10"/>
                    <a:pt x="0" y="14"/>
                  </a:cubicBezTo>
                  <a:cubicBezTo>
                    <a:pt x="2" y="19"/>
                    <a:pt x="2" y="19"/>
                    <a:pt x="2" y="19"/>
                  </a:cubicBezTo>
                  <a:cubicBezTo>
                    <a:pt x="11" y="15"/>
                    <a:pt x="19" y="10"/>
                    <a:pt x="26" y="5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23" y="0"/>
                    <a:pt x="23" y="0"/>
                    <a:pt x="23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4" name="Freeform 131">
              <a:extLst>
                <a:ext uri="{FF2B5EF4-FFF2-40B4-BE49-F238E27FC236}">
                  <a16:creationId xmlns:a16="http://schemas.microsoft.com/office/drawing/2014/main" id="{B69D3E2B-57ED-4327-A26E-30C6ACD15BD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3913" y="2265363"/>
              <a:ext cx="57150" cy="41275"/>
            </a:xfrm>
            <a:custGeom>
              <a:avLst/>
              <a:gdLst>
                <a:gd name="T0" fmla="*/ 23 w 25"/>
                <a:gd name="T1" fmla="*/ 0 h 18"/>
                <a:gd name="T2" fmla="*/ 0 w 25"/>
                <a:gd name="T3" fmla="*/ 14 h 18"/>
                <a:gd name="T4" fmla="*/ 0 w 25"/>
                <a:gd name="T5" fmla="*/ 14 h 18"/>
                <a:gd name="T6" fmla="*/ 3 w 25"/>
                <a:gd name="T7" fmla="*/ 18 h 18"/>
                <a:gd name="T8" fmla="*/ 25 w 25"/>
                <a:gd name="T9" fmla="*/ 5 h 18"/>
                <a:gd name="T10" fmla="*/ 23 w 25"/>
                <a:gd name="T11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18">
                  <a:moveTo>
                    <a:pt x="23" y="0"/>
                  </a:moveTo>
                  <a:cubicBezTo>
                    <a:pt x="15" y="3"/>
                    <a:pt x="7" y="8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10" y="13"/>
                    <a:pt x="17" y="8"/>
                    <a:pt x="25" y="5"/>
                  </a:cubicBezTo>
                  <a:cubicBezTo>
                    <a:pt x="23" y="0"/>
                    <a:pt x="23" y="0"/>
                    <a:pt x="23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5" name="Freeform 132">
              <a:extLst>
                <a:ext uri="{FF2B5EF4-FFF2-40B4-BE49-F238E27FC236}">
                  <a16:creationId xmlns:a16="http://schemas.microsoft.com/office/drawing/2014/main" id="{161D42C1-21B4-4D8A-8E5D-35A50D0E6C0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34113" y="2570163"/>
              <a:ext cx="41275" cy="58738"/>
            </a:xfrm>
            <a:custGeom>
              <a:avLst/>
              <a:gdLst>
                <a:gd name="T0" fmla="*/ 12 w 18"/>
                <a:gd name="T1" fmla="*/ 0 h 26"/>
                <a:gd name="T2" fmla="*/ 0 w 18"/>
                <a:gd name="T3" fmla="*/ 23 h 26"/>
                <a:gd name="T4" fmla="*/ 4 w 18"/>
                <a:gd name="T5" fmla="*/ 26 h 26"/>
                <a:gd name="T6" fmla="*/ 18 w 18"/>
                <a:gd name="T7" fmla="*/ 2 h 26"/>
                <a:gd name="T8" fmla="*/ 12 w 18"/>
                <a:gd name="T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26">
                  <a:moveTo>
                    <a:pt x="12" y="0"/>
                  </a:moveTo>
                  <a:cubicBezTo>
                    <a:pt x="9" y="8"/>
                    <a:pt x="5" y="16"/>
                    <a:pt x="0" y="23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10" y="19"/>
                    <a:pt x="14" y="11"/>
                    <a:pt x="18" y="2"/>
                  </a:cubicBezTo>
                  <a:cubicBezTo>
                    <a:pt x="12" y="0"/>
                    <a:pt x="12" y="0"/>
                    <a:pt x="12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6" name="Freeform 133">
              <a:extLst>
                <a:ext uri="{FF2B5EF4-FFF2-40B4-BE49-F238E27FC236}">
                  <a16:creationId xmlns:a16="http://schemas.microsoft.com/office/drawing/2014/main" id="{2AD91610-10D5-4EBE-AB39-41E52A7770E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16625" y="2244726"/>
              <a:ext cx="63500" cy="15875"/>
            </a:xfrm>
            <a:custGeom>
              <a:avLst/>
              <a:gdLst>
                <a:gd name="T0" fmla="*/ 15 w 28"/>
                <a:gd name="T1" fmla="*/ 0 h 7"/>
                <a:gd name="T2" fmla="*/ 0 w 28"/>
                <a:gd name="T3" fmla="*/ 1 h 7"/>
                <a:gd name="T4" fmla="*/ 1 w 28"/>
                <a:gd name="T5" fmla="*/ 7 h 7"/>
                <a:gd name="T6" fmla="*/ 15 w 28"/>
                <a:gd name="T7" fmla="*/ 6 h 7"/>
                <a:gd name="T8" fmla="*/ 27 w 28"/>
                <a:gd name="T9" fmla="*/ 7 h 7"/>
                <a:gd name="T10" fmla="*/ 28 w 28"/>
                <a:gd name="T11" fmla="*/ 1 h 7"/>
                <a:gd name="T12" fmla="*/ 15 w 28"/>
                <a:gd name="T13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" h="7">
                  <a:moveTo>
                    <a:pt x="15" y="0"/>
                  </a:moveTo>
                  <a:cubicBezTo>
                    <a:pt x="10" y="0"/>
                    <a:pt x="5" y="1"/>
                    <a:pt x="0" y="1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6" y="6"/>
                    <a:pt x="11" y="6"/>
                    <a:pt x="15" y="6"/>
                  </a:cubicBezTo>
                  <a:cubicBezTo>
                    <a:pt x="19" y="6"/>
                    <a:pt x="23" y="6"/>
                    <a:pt x="27" y="7"/>
                  </a:cubicBezTo>
                  <a:cubicBezTo>
                    <a:pt x="28" y="1"/>
                    <a:pt x="28" y="1"/>
                    <a:pt x="28" y="1"/>
                  </a:cubicBezTo>
                  <a:cubicBezTo>
                    <a:pt x="24" y="1"/>
                    <a:pt x="19" y="0"/>
                    <a:pt x="15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7" name="Freeform 134">
              <a:extLst>
                <a:ext uri="{FF2B5EF4-FFF2-40B4-BE49-F238E27FC236}">
                  <a16:creationId xmlns:a16="http://schemas.microsoft.com/office/drawing/2014/main" id="{EC05B6E9-A10C-4581-AD6E-1BF0E0D9988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76975" y="2451101"/>
              <a:ext cx="14287" cy="63500"/>
            </a:xfrm>
            <a:custGeom>
              <a:avLst/>
              <a:gdLst>
                <a:gd name="T0" fmla="*/ 5 w 6"/>
                <a:gd name="T1" fmla="*/ 0 h 28"/>
                <a:gd name="T2" fmla="*/ 0 w 6"/>
                <a:gd name="T3" fmla="*/ 1 h 28"/>
                <a:gd name="T4" fmla="*/ 0 w 6"/>
                <a:gd name="T5" fmla="*/ 27 h 28"/>
                <a:gd name="T6" fmla="*/ 5 w 6"/>
                <a:gd name="T7" fmla="*/ 28 h 28"/>
                <a:gd name="T8" fmla="*/ 5 w 6"/>
                <a:gd name="T9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28">
                  <a:moveTo>
                    <a:pt x="5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10"/>
                    <a:pt x="1" y="18"/>
                    <a:pt x="0" y="27"/>
                  </a:cubicBezTo>
                  <a:cubicBezTo>
                    <a:pt x="5" y="28"/>
                    <a:pt x="5" y="28"/>
                    <a:pt x="5" y="28"/>
                  </a:cubicBezTo>
                  <a:cubicBezTo>
                    <a:pt x="6" y="19"/>
                    <a:pt x="6" y="9"/>
                    <a:pt x="5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8" name="Freeform 135">
              <a:extLst>
                <a:ext uri="{FF2B5EF4-FFF2-40B4-BE49-F238E27FC236}">
                  <a16:creationId xmlns:a16="http://schemas.microsoft.com/office/drawing/2014/main" id="{5A5F9328-9CD9-40F0-B54F-53557FEC84EE}"/>
                </a:ext>
              </a:extLst>
            </p:cNvPr>
            <p:cNvSpPr>
              <a:spLocks/>
            </p:cNvSpPr>
            <p:nvPr/>
          </p:nvSpPr>
          <p:spPr bwMode="auto">
            <a:xfrm>
              <a:off x="6135688" y="2263776"/>
              <a:ext cx="58737" cy="39688"/>
            </a:xfrm>
            <a:custGeom>
              <a:avLst/>
              <a:gdLst>
                <a:gd name="T0" fmla="*/ 2 w 26"/>
                <a:gd name="T1" fmla="*/ 0 h 18"/>
                <a:gd name="T2" fmla="*/ 0 w 26"/>
                <a:gd name="T3" fmla="*/ 5 h 18"/>
                <a:gd name="T4" fmla="*/ 23 w 26"/>
                <a:gd name="T5" fmla="*/ 18 h 18"/>
                <a:gd name="T6" fmla="*/ 26 w 26"/>
                <a:gd name="T7" fmla="*/ 13 h 18"/>
                <a:gd name="T8" fmla="*/ 2 w 26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8">
                  <a:moveTo>
                    <a:pt x="2" y="0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8" y="8"/>
                    <a:pt x="16" y="13"/>
                    <a:pt x="23" y="18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19" y="8"/>
                    <a:pt x="11" y="3"/>
                    <a:pt x="2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9" name="Freeform 136">
              <a:extLst>
                <a:ext uri="{FF2B5EF4-FFF2-40B4-BE49-F238E27FC236}">
                  <a16:creationId xmlns:a16="http://schemas.microsoft.com/office/drawing/2014/main" id="{23C7A0FD-4B3D-4B6D-B11E-85FCE86C3F3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29350" y="2338388"/>
              <a:ext cx="42862" cy="57150"/>
            </a:xfrm>
            <a:custGeom>
              <a:avLst/>
              <a:gdLst>
                <a:gd name="T0" fmla="*/ 5 w 19"/>
                <a:gd name="T1" fmla="*/ 0 h 25"/>
                <a:gd name="T2" fmla="*/ 0 w 19"/>
                <a:gd name="T3" fmla="*/ 3 h 25"/>
                <a:gd name="T4" fmla="*/ 1 w 19"/>
                <a:gd name="T5" fmla="*/ 3 h 25"/>
                <a:gd name="T6" fmla="*/ 1 w 19"/>
                <a:gd name="T7" fmla="*/ 3 h 25"/>
                <a:gd name="T8" fmla="*/ 1 w 19"/>
                <a:gd name="T9" fmla="*/ 3 h 25"/>
                <a:gd name="T10" fmla="*/ 9 w 19"/>
                <a:gd name="T11" fmla="*/ 16 h 25"/>
                <a:gd name="T12" fmla="*/ 9 w 19"/>
                <a:gd name="T13" fmla="*/ 16 h 25"/>
                <a:gd name="T14" fmla="*/ 10 w 19"/>
                <a:gd name="T15" fmla="*/ 17 h 25"/>
                <a:gd name="T16" fmla="*/ 14 w 19"/>
                <a:gd name="T17" fmla="*/ 25 h 25"/>
                <a:gd name="T18" fmla="*/ 19 w 19"/>
                <a:gd name="T19" fmla="*/ 23 h 25"/>
                <a:gd name="T20" fmla="*/ 14 w 19"/>
                <a:gd name="T21" fmla="*/ 14 h 25"/>
                <a:gd name="T22" fmla="*/ 14 w 19"/>
                <a:gd name="T23" fmla="*/ 13 h 25"/>
                <a:gd name="T24" fmla="*/ 5 w 19"/>
                <a:gd name="T25" fmla="*/ 0 h 25"/>
                <a:gd name="T26" fmla="*/ 5 w 19"/>
                <a:gd name="T27" fmla="*/ 0 h 25"/>
                <a:gd name="T28" fmla="*/ 5 w 19"/>
                <a:gd name="T29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" h="25">
                  <a:moveTo>
                    <a:pt x="5" y="0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4" y="7"/>
                    <a:pt x="7" y="12"/>
                    <a:pt x="9" y="16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1" y="20"/>
                    <a:pt x="12" y="22"/>
                    <a:pt x="14" y="25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17" y="20"/>
                    <a:pt x="16" y="17"/>
                    <a:pt x="14" y="14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1" y="9"/>
                    <a:pt x="8" y="4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50" name="文本框 149">
            <a:extLst>
              <a:ext uri="{FF2B5EF4-FFF2-40B4-BE49-F238E27FC236}">
                <a16:creationId xmlns:a16="http://schemas.microsoft.com/office/drawing/2014/main" id="{BE7D47D0-7FA0-485B-BE2B-335272A26441}"/>
              </a:ext>
            </a:extLst>
          </p:cNvPr>
          <p:cNvSpPr txBox="1"/>
          <p:nvPr/>
        </p:nvSpPr>
        <p:spPr>
          <a:xfrm>
            <a:off x="7063336" y="5696125"/>
            <a:ext cx="28214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Agency FB" panose="020B0503020202020204" pitchFamily="34" charset="0"/>
              </a:rPr>
              <a:t>内容传输</a:t>
            </a:r>
          </a:p>
        </p:txBody>
      </p:sp>
      <p:sp>
        <p:nvSpPr>
          <p:cNvPr id="151" name="文本框 150">
            <a:extLst>
              <a:ext uri="{FF2B5EF4-FFF2-40B4-BE49-F238E27FC236}">
                <a16:creationId xmlns:a16="http://schemas.microsoft.com/office/drawing/2014/main" id="{08EFF890-3404-4307-B2BB-49958BFC7DD2}"/>
              </a:ext>
            </a:extLst>
          </p:cNvPr>
          <p:cNvSpPr txBox="1"/>
          <p:nvPr/>
        </p:nvSpPr>
        <p:spPr>
          <a:xfrm>
            <a:off x="6493801" y="5670695"/>
            <a:ext cx="4342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Agency FB" panose="020B0503020202020204" pitchFamily="34" charset="0"/>
              </a:rPr>
              <a:t>05</a:t>
            </a:r>
            <a:endParaRPr lang="zh-CN" altLang="en-US" sz="2000" dirty="0">
              <a:latin typeface="Agency FB" panose="020B0503020202020204" pitchFamily="34" charset="0"/>
            </a:endParaRPr>
          </a:p>
        </p:txBody>
      </p:sp>
      <p:cxnSp>
        <p:nvCxnSpPr>
          <p:cNvPr id="152" name="直接连接符 151">
            <a:extLst>
              <a:ext uri="{FF2B5EF4-FFF2-40B4-BE49-F238E27FC236}">
                <a16:creationId xmlns:a16="http://schemas.microsoft.com/office/drawing/2014/main" id="{DFA2FBD6-8B82-4648-8243-D448B0CDA9DD}"/>
              </a:ext>
            </a:extLst>
          </p:cNvPr>
          <p:cNvCxnSpPr/>
          <p:nvPr/>
        </p:nvCxnSpPr>
        <p:spPr>
          <a:xfrm>
            <a:off x="7063336" y="6116812"/>
            <a:ext cx="282146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2639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50"/>
                            </p:stCondLst>
                            <p:childTnLst>
                              <p:par>
                                <p:cTn id="1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900"/>
                            </p:stCondLst>
                            <p:childTnLst>
                              <p:par>
                                <p:cTn id="20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400"/>
                            </p:stCondLst>
                            <p:childTnLst>
                              <p:par>
                                <p:cTn id="2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95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450"/>
                            </p:stCondLst>
                            <p:childTnLst>
                              <p:par>
                                <p:cTn id="33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250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6" dur="25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850"/>
                            </p:stCondLst>
                            <p:childTnLst>
                              <p:par>
                                <p:cTn id="38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350"/>
                            </p:stCondLst>
                            <p:childTnLst>
                              <p:par>
                                <p:cTn id="42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9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400"/>
                            </p:stCondLst>
                            <p:childTnLst>
                              <p:par>
                                <p:cTn id="51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250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54" dur="25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725"/>
                            </p:stCondLst>
                            <p:childTnLst>
                              <p:par>
                                <p:cTn id="56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8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6225"/>
                            </p:stCondLst>
                            <p:childTnLst>
                              <p:par>
                                <p:cTn id="6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775"/>
                            </p:stCondLst>
                            <p:childTnLst>
                              <p:par>
                                <p:cTn id="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7275"/>
                            </p:stCondLst>
                            <p:childTnLst>
                              <p:par>
                                <p:cTn id="69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250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72" dur="25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7650"/>
                            </p:stCondLst>
                            <p:childTnLst>
                              <p:par>
                                <p:cTn id="74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6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8150"/>
                            </p:stCondLst>
                            <p:childTnLst>
                              <p:par>
                                <p:cTn id="7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8700"/>
                            </p:stCondLst>
                            <p:childTnLst>
                              <p:par>
                                <p:cTn id="8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9200"/>
                            </p:stCondLst>
                            <p:childTnLst>
                              <p:par>
                                <p:cTn id="87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250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90" dur="25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9525"/>
                            </p:stCondLst>
                            <p:childTnLst>
                              <p:par>
                                <p:cTn id="92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4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0025"/>
                            </p:stCondLst>
                            <p:childTnLst>
                              <p:par>
                                <p:cTn id="96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0575"/>
                            </p:stCondLst>
                            <p:childTnLst>
                              <p:par>
                                <p:cTn id="10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1075"/>
                            </p:stCondLst>
                            <p:childTnLst>
                              <p:par>
                                <p:cTn id="10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250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08" dur="25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33" grpId="0"/>
      <p:bldP spid="134" grpId="0"/>
      <p:bldP spid="135" grpId="0"/>
      <p:bldP spid="136" grpId="0"/>
      <p:bldP spid="262" grpId="0"/>
      <p:bldP spid="263" grpId="0"/>
      <p:bldP spid="264" grpId="0"/>
      <p:bldP spid="265" grpId="0"/>
      <p:bldP spid="340" grpId="0"/>
      <p:bldP spid="150" grpId="0"/>
      <p:bldP spid="15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 flipV="1">
            <a:off x="3472892" y="836712"/>
            <a:ext cx="144016" cy="144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/>
          <p:cNvCxnSpPr>
            <a:endCxn id="3" idx="2"/>
          </p:cNvCxnSpPr>
          <p:nvPr/>
        </p:nvCxnSpPr>
        <p:spPr>
          <a:xfrm flipV="1">
            <a:off x="-30820" y="908720"/>
            <a:ext cx="3503712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283263" y="447055"/>
            <a:ext cx="31625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Agency FB" panose="020B0503020202020204" pitchFamily="34" charset="0"/>
              </a:rPr>
              <a:t>网页结构</a:t>
            </a:r>
            <a:endParaRPr lang="en-US" altLang="zh-CN" sz="2400" dirty="0">
              <a:latin typeface="Agency FB" panose="020B0503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183E92F-48CB-4784-B1D0-8DAC3C2FBA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408" y="1730132"/>
            <a:ext cx="3960440" cy="2677656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C7254E"/>
                </a:solidFill>
                <a:effectLst/>
                <a:latin typeface="+mn-ea"/>
                <a:cs typeface="Consolas" panose="020B0609020204030204" pitchFamily="49" charset="0"/>
              </a:rPr>
              <a:t>html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+mn-ea"/>
              </a:rPr>
              <a:t>指的是超文本标记语言(Hyper Text Markup Language)，</a:t>
            </a:r>
            <a:b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</a:b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C7254E"/>
                </a:solidFill>
                <a:effectLst/>
                <a:latin typeface="+mn-ea"/>
                <a:cs typeface="Consolas" panose="020B0609020204030204" pitchFamily="49" charset="0"/>
              </a:rPr>
              <a:t>html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+mn-ea"/>
              </a:rPr>
              <a:t>是专门写给浏览器去看的语言，</a:t>
            </a:r>
            <a:b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</a:b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C7254E"/>
                </a:solidFill>
                <a:effectLst/>
                <a:latin typeface="+mn-ea"/>
                <a:cs typeface="Consolas" panose="020B0609020204030204" pitchFamily="49" charset="0"/>
              </a:rPr>
              <a:t>html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+mn-ea"/>
              </a:rPr>
              <a:t>并不是编程语言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 </a:t>
            </a:r>
          </a:p>
        </p:txBody>
      </p:sp>
      <p:pic>
        <p:nvPicPr>
          <p:cNvPr id="1028" name="Picture 4" descr="常见网页结构">
            <a:extLst>
              <a:ext uri="{FF2B5EF4-FFF2-40B4-BE49-F238E27FC236}">
                <a16:creationId xmlns:a16="http://schemas.microsoft.com/office/drawing/2014/main" id="{F3AB614C-C511-44F7-83A8-4C873A83F8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3872" y="961184"/>
            <a:ext cx="6969769" cy="5270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7946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5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8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 flipV="1">
            <a:off x="3472892" y="836712"/>
            <a:ext cx="144016" cy="144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/>
          <p:cNvCxnSpPr>
            <a:endCxn id="3" idx="2"/>
          </p:cNvCxnSpPr>
          <p:nvPr/>
        </p:nvCxnSpPr>
        <p:spPr>
          <a:xfrm flipV="1">
            <a:off x="-30820" y="908720"/>
            <a:ext cx="3503712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283263" y="447055"/>
            <a:ext cx="31625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Agency FB" panose="020B0503020202020204" pitchFamily="34" charset="0"/>
              </a:rPr>
              <a:t>网页结构</a:t>
            </a:r>
            <a:endParaRPr lang="en-US" altLang="zh-CN" sz="2400" dirty="0">
              <a:latin typeface="Agency FB" panose="020B0503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183E92F-48CB-4784-B1D0-8DAC3C2FBA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8425" y="1453294"/>
            <a:ext cx="3960440" cy="4801314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b="1" dirty="0"/>
              <a:t>层叠样式表</a:t>
            </a:r>
            <a:r>
              <a:rPr lang="zh-CN" altLang="en-US" dirty="0"/>
              <a:t> </a:t>
            </a:r>
            <a:r>
              <a:rPr lang="en-US" altLang="zh-CN" dirty="0"/>
              <a:t>(Cascading Style Sheets</a:t>
            </a:r>
            <a:r>
              <a:rPr lang="zh-CN" altLang="en-US" dirty="0"/>
              <a:t>，缩写为 </a:t>
            </a:r>
            <a:r>
              <a:rPr lang="en-US" altLang="zh-CN" b="1" dirty="0"/>
              <a:t>CSS</a:t>
            </a:r>
            <a:r>
              <a:rPr lang="zh-CN" altLang="en-US" dirty="0"/>
              <a:t>），是一种 </a:t>
            </a:r>
            <a:r>
              <a:rPr lang="zh-CN" altLang="en-US" dirty="0">
                <a:hlinkClick r:id="rId3"/>
              </a:rPr>
              <a:t>样式表</a:t>
            </a:r>
            <a:r>
              <a:rPr lang="zh-CN" altLang="en-US" dirty="0"/>
              <a:t> 语言，用来描述 </a:t>
            </a:r>
            <a:r>
              <a:rPr lang="en-US" altLang="zh-CN" dirty="0">
                <a:hlinkClick r:id="rId4" tooltip="The HyperText Mark-up Language"/>
              </a:rPr>
              <a:t>HTML</a:t>
            </a:r>
            <a:r>
              <a:rPr lang="zh-CN" altLang="en-US" dirty="0"/>
              <a:t> 或 </a:t>
            </a:r>
            <a:r>
              <a:rPr lang="en-US" altLang="zh-CN" dirty="0">
                <a:hlinkClick r:id="rId5" tooltip="zh-CN/docs/XML"/>
              </a:rPr>
              <a:t>XML</a:t>
            </a:r>
            <a:r>
              <a:rPr lang="zh-CN" altLang="en-US" dirty="0"/>
              <a:t>（包括如 </a:t>
            </a:r>
            <a:r>
              <a:rPr lang="en-US" altLang="zh-CN" dirty="0">
                <a:hlinkClick r:id="rId6" tooltip="zh-CN/docs/SVG"/>
              </a:rPr>
              <a:t>SVG</a:t>
            </a:r>
            <a:r>
              <a:rPr lang="zh-CN" altLang="en-US" dirty="0"/>
              <a:t>、</a:t>
            </a:r>
            <a:r>
              <a:rPr lang="en-US" altLang="zh-CN" dirty="0">
                <a:hlinkClick r:id="rId7"/>
              </a:rPr>
              <a:t>MathML</a:t>
            </a:r>
            <a:r>
              <a:rPr lang="zh-CN" altLang="en-US" dirty="0"/>
              <a:t>、</a:t>
            </a:r>
            <a:r>
              <a:rPr lang="en-US" altLang="zh-CN" dirty="0">
                <a:hlinkClick r:id="rId8" tooltip="zh-CN/docs/XHTML"/>
              </a:rPr>
              <a:t>XHTML</a:t>
            </a:r>
            <a:r>
              <a:rPr lang="zh-CN" altLang="en-US" dirty="0"/>
              <a:t> 之类的 </a:t>
            </a:r>
            <a:r>
              <a:rPr lang="en-US" altLang="zh-CN" dirty="0"/>
              <a:t>XML </a:t>
            </a:r>
            <a:r>
              <a:rPr lang="zh-CN" altLang="en-US" dirty="0"/>
              <a:t>分支语言）文档的呈现。</a:t>
            </a:r>
            <a:r>
              <a:rPr lang="en-US" altLang="zh-CN" dirty="0"/>
              <a:t>CSS </a:t>
            </a:r>
            <a:r>
              <a:rPr lang="zh-CN" altLang="en-US" dirty="0"/>
              <a:t>描述了在屏幕、纸质、音频等其它媒体上的元素应该如何被渲染的问题。</a:t>
            </a:r>
          </a:p>
          <a:p>
            <a:r>
              <a:rPr lang="en-US" altLang="zh-CN" dirty="0"/>
              <a:t>CSS </a:t>
            </a:r>
            <a:r>
              <a:rPr lang="zh-CN" altLang="en-US" dirty="0"/>
              <a:t>是</a:t>
            </a:r>
            <a:r>
              <a:rPr lang="zh-CN" altLang="en-US" b="1" dirty="0"/>
              <a:t>开放网络</a:t>
            </a:r>
            <a:r>
              <a:rPr lang="zh-CN" altLang="en-US" dirty="0"/>
              <a:t>的核心语言之一，由 </a:t>
            </a:r>
            <a:r>
              <a:rPr lang="en-US" altLang="zh-CN" dirty="0">
                <a:hlinkClick r:id="rId9"/>
              </a:rPr>
              <a:t>W3C </a:t>
            </a:r>
            <a:r>
              <a:rPr lang="zh-CN" altLang="en-US" dirty="0">
                <a:hlinkClick r:id="rId9"/>
              </a:rPr>
              <a:t>规范</a:t>
            </a:r>
            <a:r>
              <a:rPr lang="zh-CN" altLang="en-US" dirty="0"/>
              <a:t> 实现跨浏览器的标准化。</a:t>
            </a:r>
            <a:r>
              <a:rPr lang="en-US" altLang="zh-CN" dirty="0"/>
              <a:t>CSS</a:t>
            </a:r>
            <a:r>
              <a:rPr lang="zh-CN" altLang="en-US" dirty="0"/>
              <a:t>节省了大量的工作。 样式可以通过定义保存在外部</a:t>
            </a:r>
            <a:r>
              <a:rPr lang="en-US" altLang="zh-CN" dirty="0"/>
              <a:t>.</a:t>
            </a:r>
            <a:r>
              <a:rPr lang="en-US" altLang="zh-CN" dirty="0" err="1"/>
              <a:t>css</a:t>
            </a:r>
            <a:r>
              <a:rPr lang="zh-CN" altLang="en-US" dirty="0"/>
              <a:t>文件中，同时控制多个网页的布局，这意味着开发者不必经历在所有网页上编辑布局的麻烦。</a:t>
            </a:r>
            <a:r>
              <a:rPr lang="en-US" altLang="zh-CN" dirty="0"/>
              <a:t>CSS </a:t>
            </a:r>
            <a:r>
              <a:rPr lang="zh-CN" altLang="en-US" dirty="0"/>
              <a:t>被分为不同等级：</a:t>
            </a:r>
            <a:r>
              <a:rPr lang="en-US" altLang="zh-CN" dirty="0"/>
              <a:t>CSS1 </a:t>
            </a:r>
            <a:r>
              <a:rPr lang="zh-CN" altLang="en-US" dirty="0"/>
              <a:t>现已废弃， </a:t>
            </a:r>
            <a:r>
              <a:rPr lang="en-US" altLang="zh-CN" dirty="0"/>
              <a:t>CSS2.1 </a:t>
            </a:r>
            <a:r>
              <a:rPr lang="zh-CN" altLang="en-US" dirty="0"/>
              <a:t>是推荐标准， </a:t>
            </a:r>
            <a:r>
              <a:rPr lang="en-US" altLang="zh-CN" dirty="0">
                <a:hlinkClick r:id="rId10" tooltip="CSS3"/>
              </a:rPr>
              <a:t>CSS3</a:t>
            </a:r>
            <a:r>
              <a:rPr lang="zh-CN" altLang="en-US" dirty="0"/>
              <a:t> 分成多个小模块且正在标准化中。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BA54A8E-CCBC-4E6A-AC1B-A56EC7F326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9544" y="678341"/>
            <a:ext cx="6484031" cy="5576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0401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5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8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2604" y="116631"/>
            <a:ext cx="6624736" cy="6614789"/>
          </a:xfrm>
          <a:prstGeom prst="rect">
            <a:avLst/>
          </a:prstGeom>
        </p:spPr>
      </p:pic>
      <p:sp>
        <p:nvSpPr>
          <p:cNvPr id="3" name="椭圆 2"/>
          <p:cNvSpPr/>
          <p:nvPr/>
        </p:nvSpPr>
        <p:spPr>
          <a:xfrm>
            <a:off x="2902604" y="89887"/>
            <a:ext cx="6619762" cy="6619762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6202121" y="40199"/>
            <a:ext cx="72008" cy="7200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/>
          <p:cNvCxnSpPr/>
          <p:nvPr/>
        </p:nvCxnSpPr>
        <p:spPr>
          <a:xfrm>
            <a:off x="5375920" y="2852936"/>
            <a:ext cx="18002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6239365" y="183666"/>
            <a:ext cx="0" cy="50405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5375920" y="1525073"/>
            <a:ext cx="1800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0" dirty="0">
                <a:solidFill>
                  <a:schemeClr val="bg1"/>
                </a:solidFill>
                <a:latin typeface="Agency FB" panose="020B0503020202020204" pitchFamily="34" charset="0"/>
              </a:rPr>
              <a:t>05</a:t>
            </a:r>
            <a:endParaRPr lang="zh-CN" altLang="en-US" sz="80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4439816" y="3024247"/>
            <a:ext cx="3672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bg1"/>
                </a:solidFill>
                <a:latin typeface="Agency FB" panose="020B0503020202020204" pitchFamily="34" charset="0"/>
              </a:rPr>
              <a:t>内容传输</a:t>
            </a:r>
          </a:p>
        </p:txBody>
      </p:sp>
    </p:spTree>
    <p:extLst>
      <p:ext uri="{BB962C8B-B14F-4D97-AF65-F5344CB8AC3E}">
        <p14:creationId xmlns:p14="http://schemas.microsoft.com/office/powerpoint/2010/main" val="1048311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path" presetSubtype="0" accel="50000" decel="50000" fill="hold" grpId="0" nodeType="withEffect">
                                  <p:stCondLst>
                                    <p:cond delay="50"/>
                                  </p:stCondLst>
                                  <p:childTnLst>
                                    <p:animMotion origin="layout" path="M 1.45833E-6 -1.11111E-6 C 0.15 -1.11111E-6 0.27174 0.21574 0.27174 0.48264 C 0.27174 0.74884 0.15 0.96528 1.45833E-6 0.96528 C -0.15 0.96528 -0.27123 0.74884 -0.27123 0.48264 C -0.27123 0.21574 -0.15 -1.11111E-6 1.45833E-6 -1.11111E-6 Z " pathEditMode="relative" rAng="0" ptsTypes="AAAAA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48264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21" presetClass="exit" presetSubtype="1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650"/>
                            </p:stCondLst>
                            <p:childTnLst>
                              <p:par>
                                <p:cTn id="24" presetID="42" presetClass="path" presetSubtype="0" ac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4.07407E-6 L 1.25E-6 0.28958 " pathEditMode="relative" rAng="0" ptsTypes="AA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4468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22" presetClass="exit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400"/>
                            </p:stCondLst>
                            <p:childTnLst>
                              <p:par>
                                <p:cTn id="30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3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750"/>
                            </p:stCondLst>
                            <p:childTnLst>
                              <p:par>
                                <p:cTn id="3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300"/>
                            </p:stCondLst>
                            <p:childTnLst>
                              <p:par>
                                <p:cTn id="39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4" grpId="0" animBg="1"/>
      <p:bldP spid="4" grpId="1" animBg="1"/>
      <p:bldP spid="15" grpId="0"/>
      <p:bldP spid="1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 flipV="1">
            <a:off x="3472892" y="836712"/>
            <a:ext cx="144016" cy="144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/>
          <p:cNvCxnSpPr>
            <a:endCxn id="3" idx="2"/>
          </p:cNvCxnSpPr>
          <p:nvPr/>
        </p:nvCxnSpPr>
        <p:spPr>
          <a:xfrm flipV="1">
            <a:off x="-30820" y="908720"/>
            <a:ext cx="3503712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283263" y="447055"/>
            <a:ext cx="31625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Agency FB" panose="020B0503020202020204" pitchFamily="34" charset="0"/>
              </a:rPr>
              <a:t>内容传输</a:t>
            </a:r>
            <a:endParaRPr lang="en-US" altLang="zh-CN" sz="2400" dirty="0">
              <a:latin typeface="Agency FB" panose="020B0503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183E92F-48CB-4784-B1D0-8DAC3C2FBA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368" y="1773971"/>
            <a:ext cx="4464496" cy="4247317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ctr"/>
            <a:r>
              <a:rPr lang="zh-CN" altLang="en-US" b="1" dirty="0"/>
              <a:t>编码提升传输速率：</a:t>
            </a:r>
          </a:p>
          <a:p>
            <a:r>
              <a:rPr lang="zh-CN" altLang="en-US" b="1" dirty="0"/>
              <a:t>压缩传输的内容编码</a:t>
            </a:r>
            <a:endParaRPr lang="zh-CN" altLang="en-US" dirty="0"/>
          </a:p>
          <a:p>
            <a:r>
              <a:rPr lang="zh-CN" altLang="en-US" dirty="0"/>
              <a:t>向待发送邮件内增加附件时，为了使邮件容量变小，我们会先用 </a:t>
            </a:r>
            <a:r>
              <a:rPr lang="en-US" altLang="zh-CN" dirty="0"/>
              <a:t>ZIP </a:t>
            </a:r>
            <a:r>
              <a:rPr lang="zh-CN" altLang="en-US" dirty="0"/>
              <a:t>压缩文件之后再添加附件发送。</a:t>
            </a:r>
            <a:r>
              <a:rPr lang="en-US" altLang="zh-CN" dirty="0"/>
              <a:t>HTTP </a:t>
            </a:r>
            <a:r>
              <a:rPr lang="zh-CN" altLang="en-US" dirty="0"/>
              <a:t>协议中有一种被称为内容编码 的功能也能进行类似的操作。内容编码指明应用在实体内容上的编码格式，并保持实体信息原样压缩。内容编码后的实体由客户端接收并负责解码。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i="1" dirty="0"/>
              <a:t>常用的内容编码有以下几种：</a:t>
            </a:r>
            <a:endParaRPr lang="zh-CN" altLang="en-US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 err="1"/>
              <a:t>gzip</a:t>
            </a:r>
            <a:r>
              <a:rPr lang="zh-CN" altLang="en-US" dirty="0"/>
              <a:t>（</a:t>
            </a:r>
            <a:r>
              <a:rPr lang="en-US" altLang="zh-CN" dirty="0"/>
              <a:t>GNU zip</a:t>
            </a:r>
            <a:r>
              <a:rPr lang="zh-CN" altLang="en-US" dirty="0"/>
              <a:t>）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/>
              <a:t>compress</a:t>
            </a:r>
            <a:r>
              <a:rPr lang="zh-CN" altLang="en-US" dirty="0"/>
              <a:t>（</a:t>
            </a:r>
            <a:r>
              <a:rPr lang="en-US" altLang="zh-CN" dirty="0"/>
              <a:t>UNIX </a:t>
            </a:r>
            <a:r>
              <a:rPr lang="zh-CN" altLang="en-US" dirty="0"/>
              <a:t>系统的标准压缩）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/>
              <a:t>deflate</a:t>
            </a:r>
            <a:r>
              <a:rPr lang="zh-CN" altLang="en-US" dirty="0"/>
              <a:t>（</a:t>
            </a:r>
            <a:r>
              <a:rPr lang="en-US" altLang="zh-CN" dirty="0" err="1"/>
              <a:t>zlib</a:t>
            </a:r>
            <a:r>
              <a:rPr lang="zh-CN" altLang="en-US" dirty="0"/>
              <a:t>）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/>
              <a:t>identity</a:t>
            </a:r>
            <a:r>
              <a:rPr lang="zh-CN" altLang="en-US" dirty="0"/>
              <a:t>（不进行编码）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A775B9F-25CE-4B89-8273-9C653ABEFA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9896" y="1957955"/>
            <a:ext cx="6858957" cy="3886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660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5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8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 flipV="1">
            <a:off x="3472892" y="836712"/>
            <a:ext cx="144016" cy="144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/>
          <p:cNvCxnSpPr>
            <a:endCxn id="3" idx="2"/>
          </p:cNvCxnSpPr>
          <p:nvPr/>
        </p:nvCxnSpPr>
        <p:spPr>
          <a:xfrm flipV="1">
            <a:off x="-30820" y="908720"/>
            <a:ext cx="3503712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283263" y="447055"/>
            <a:ext cx="31625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Agency FB" panose="020B0503020202020204" pitchFamily="34" charset="0"/>
              </a:rPr>
              <a:t>内容传输</a:t>
            </a:r>
            <a:endParaRPr lang="en-US" altLang="zh-CN" sz="2400" dirty="0">
              <a:latin typeface="Agency FB" panose="020B0503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183E92F-48CB-4784-B1D0-8DAC3C2FBA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368" y="2604967"/>
            <a:ext cx="4464496" cy="2585323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ctr"/>
            <a:r>
              <a:rPr lang="zh-CN" altLang="en-US" b="1" dirty="0"/>
              <a:t>编码提升传输速率：</a:t>
            </a:r>
          </a:p>
          <a:p>
            <a:r>
              <a:rPr lang="zh-CN" altLang="en-US" b="1" dirty="0"/>
              <a:t>分割发送的分块传输编码</a:t>
            </a:r>
            <a:endParaRPr lang="zh-CN" altLang="en-US" dirty="0"/>
          </a:p>
          <a:p>
            <a:r>
              <a:rPr lang="zh-CN" altLang="en-US" dirty="0"/>
              <a:t>在 </a:t>
            </a:r>
            <a:r>
              <a:rPr lang="en-US" altLang="zh-CN" dirty="0"/>
              <a:t>HTTP </a:t>
            </a:r>
            <a:r>
              <a:rPr lang="zh-CN" altLang="en-US" dirty="0"/>
              <a:t>通信过程中，请求的编码实体资源尚未全部传输完成之前， 浏览器无法显示请求页面。在传输大容量数据时，通过把数据分割成 多块，能够让浏览器逐步显示页面。这种把实体主体分块的功能称为分块传输编码（</a:t>
            </a:r>
            <a:r>
              <a:rPr lang="en-US" altLang="zh-CN" dirty="0"/>
              <a:t>Chunked Transfer Coding</a:t>
            </a:r>
            <a:r>
              <a:rPr lang="zh-CN" altLang="en-US" dirty="0"/>
              <a:t>）。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9816B0B-8AF6-4825-92B2-E21E6F403D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7888" y="1844824"/>
            <a:ext cx="6944694" cy="392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003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5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8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 flipV="1">
            <a:off x="3472892" y="836712"/>
            <a:ext cx="144016" cy="144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/>
          <p:cNvCxnSpPr>
            <a:endCxn id="3" idx="2"/>
          </p:cNvCxnSpPr>
          <p:nvPr/>
        </p:nvCxnSpPr>
        <p:spPr>
          <a:xfrm flipV="1">
            <a:off x="-30820" y="908720"/>
            <a:ext cx="3503712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283263" y="447055"/>
            <a:ext cx="31625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Agency FB" panose="020B0503020202020204" pitchFamily="34" charset="0"/>
              </a:rPr>
              <a:t>内容传输</a:t>
            </a:r>
            <a:endParaRPr lang="en-US" altLang="zh-CN" sz="2400" dirty="0">
              <a:latin typeface="Agency FB" panose="020B0503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183E92F-48CB-4784-B1D0-8DAC3C2FBA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9376" y="1556792"/>
            <a:ext cx="10801200" cy="2031325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b="1" dirty="0"/>
              <a:t>发送多种数据的多部分对象集合：</a:t>
            </a:r>
          </a:p>
          <a:p>
            <a:r>
              <a:rPr lang="zh-CN" altLang="en-US" dirty="0"/>
              <a:t>发送邮件时，我们可以在邮件里写入文字并添加多份附件。这是因为采用了 </a:t>
            </a:r>
            <a:r>
              <a:rPr lang="en-US" altLang="zh-CN" dirty="0"/>
              <a:t>MIME</a:t>
            </a:r>
            <a:r>
              <a:rPr lang="zh-CN" altLang="en-US" dirty="0"/>
              <a:t>（</a:t>
            </a:r>
            <a:r>
              <a:rPr lang="en-US" altLang="zh-CN" dirty="0"/>
              <a:t>Multipurpose Internet Mail Extensions</a:t>
            </a:r>
            <a:r>
              <a:rPr lang="zh-CN" altLang="en-US" dirty="0"/>
              <a:t>，多用途因特网邮 件扩展）机制，它允许邮件处理文本、图片、视频等多个不同类型的数据。例如，图片等二进制数据以 </a:t>
            </a:r>
            <a:r>
              <a:rPr lang="en-US" altLang="zh-CN" dirty="0"/>
              <a:t>ASCII </a:t>
            </a:r>
            <a:r>
              <a:rPr lang="zh-CN" altLang="en-US" dirty="0"/>
              <a:t>码字符串编码的方式指明， 就是利用 </a:t>
            </a:r>
            <a:r>
              <a:rPr lang="en-US" altLang="zh-CN" dirty="0"/>
              <a:t>MIME </a:t>
            </a:r>
            <a:r>
              <a:rPr lang="zh-CN" altLang="en-US" dirty="0"/>
              <a:t>来描述标记数据类型。而在 </a:t>
            </a:r>
            <a:r>
              <a:rPr lang="en-US" altLang="zh-CN" dirty="0"/>
              <a:t>MIME </a:t>
            </a:r>
            <a:r>
              <a:rPr lang="zh-CN" altLang="en-US" dirty="0"/>
              <a:t>扩展中会使用一 种称为多部分对象集合（</a:t>
            </a:r>
            <a:r>
              <a:rPr lang="en-US" altLang="zh-CN" dirty="0"/>
              <a:t>Multipart</a:t>
            </a:r>
            <a:r>
              <a:rPr lang="zh-CN" altLang="en-US" dirty="0"/>
              <a:t>）的方法，来容纳多份不同类型的数据。相应地，</a:t>
            </a:r>
            <a:r>
              <a:rPr lang="en-US" altLang="zh-CN" dirty="0"/>
              <a:t>HTTP </a:t>
            </a:r>
            <a:r>
              <a:rPr lang="zh-CN" altLang="en-US" dirty="0"/>
              <a:t>协议中也采纳了多部分对象集合，发送的一份报文主体内可含有多类型实体。通常是在图片或文本文件等上传时使用。</a:t>
            </a:r>
          </a:p>
        </p:txBody>
      </p:sp>
    </p:spTree>
    <p:extLst>
      <p:ext uri="{BB962C8B-B14F-4D97-AF65-F5344CB8AC3E}">
        <p14:creationId xmlns:p14="http://schemas.microsoft.com/office/powerpoint/2010/main" val="319849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5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8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 flipV="1">
            <a:off x="3472892" y="836712"/>
            <a:ext cx="144016" cy="144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/>
          <p:cNvCxnSpPr>
            <a:endCxn id="3" idx="2"/>
          </p:cNvCxnSpPr>
          <p:nvPr/>
        </p:nvCxnSpPr>
        <p:spPr>
          <a:xfrm flipV="1">
            <a:off x="-30820" y="908720"/>
            <a:ext cx="3503712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283263" y="447055"/>
            <a:ext cx="31625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Agency FB" panose="020B0503020202020204" pitchFamily="34" charset="0"/>
              </a:rPr>
              <a:t>内容传输</a:t>
            </a:r>
            <a:endParaRPr lang="en-US" altLang="zh-CN" sz="2400" dirty="0">
              <a:latin typeface="Agency FB" panose="020B0503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183E92F-48CB-4784-B1D0-8DAC3C2FBA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368" y="2189469"/>
            <a:ext cx="4464496" cy="3416320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ctr"/>
            <a:r>
              <a:rPr lang="zh-CN" altLang="en-US" b="1" dirty="0"/>
              <a:t>获取部分内容的范围请求：</a:t>
            </a:r>
          </a:p>
          <a:p>
            <a:r>
              <a:rPr lang="zh-CN" altLang="en-US" dirty="0"/>
              <a:t>以前，用户不能使用现在这种高速的带宽访问互联网，当时，下载一 个尺寸稍大的图片或文件就已经很吃力了。如果下载过程中遇到网络 中断的情况，那就必须重头开始。为了解决上述问题，需要一种可恢 复的机制。所谓恢复是指能从之前下载中断处恢复下载。要实现该功能需要指定下载的实体范围。像这样，指定范围发送的请 求叫做范围请求（</a:t>
            </a:r>
            <a:r>
              <a:rPr lang="en-US" altLang="zh-CN" dirty="0"/>
              <a:t>Range Request</a:t>
            </a:r>
            <a:r>
              <a:rPr lang="zh-CN" altLang="en-US" dirty="0"/>
              <a:t>）。</a:t>
            </a:r>
          </a:p>
          <a:p>
            <a:r>
              <a:rPr lang="zh-CN" altLang="en-US" dirty="0"/>
              <a:t>执行范围请求时，会用到首部字段 </a:t>
            </a:r>
            <a:r>
              <a:rPr lang="en-US" altLang="zh-CN" b="1" dirty="0"/>
              <a:t>Range</a:t>
            </a:r>
            <a:r>
              <a:rPr lang="zh-CN" altLang="en-US" dirty="0"/>
              <a:t> 来指定资源的 </a:t>
            </a:r>
            <a:r>
              <a:rPr lang="en-US" altLang="zh-CN" dirty="0"/>
              <a:t>byte </a:t>
            </a:r>
            <a:r>
              <a:rPr lang="zh-CN" altLang="en-US" dirty="0"/>
              <a:t>范围。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4BC8B0F-13F4-4833-832D-CD1200D503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9896" y="1260014"/>
            <a:ext cx="6763694" cy="4963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352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5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8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 flipV="1">
            <a:off x="3472892" y="836712"/>
            <a:ext cx="144016" cy="144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/>
          <p:cNvCxnSpPr>
            <a:endCxn id="3" idx="2"/>
          </p:cNvCxnSpPr>
          <p:nvPr/>
        </p:nvCxnSpPr>
        <p:spPr>
          <a:xfrm flipV="1">
            <a:off x="-30820" y="908720"/>
            <a:ext cx="3503712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283263" y="447055"/>
            <a:ext cx="31625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Agency FB" panose="020B0503020202020204" pitchFamily="34" charset="0"/>
              </a:rPr>
              <a:t>内容传输</a:t>
            </a:r>
            <a:endParaRPr lang="en-US" altLang="zh-CN" sz="2400" dirty="0">
              <a:latin typeface="Agency FB" panose="020B0503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183E92F-48CB-4784-B1D0-8DAC3C2FBA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364" y="1309603"/>
            <a:ext cx="11449272" cy="5078313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ctr"/>
            <a:r>
              <a:rPr lang="zh-CN" altLang="en-US" b="1" dirty="0"/>
              <a:t>内容协商返回最合适的内容：</a:t>
            </a:r>
            <a:endParaRPr lang="en-US" altLang="zh-CN" b="1" dirty="0"/>
          </a:p>
          <a:p>
            <a:pPr fontAlgn="ctr"/>
            <a:endParaRPr lang="zh-CN" altLang="en-US" b="1" dirty="0"/>
          </a:p>
          <a:p>
            <a:r>
              <a:rPr lang="zh-CN" altLang="en-US" dirty="0"/>
              <a:t>当浏览器的默认语言为英语或中文，访问相同 </a:t>
            </a:r>
            <a:r>
              <a:rPr lang="en-US" altLang="zh-CN" dirty="0"/>
              <a:t>URI </a:t>
            </a:r>
            <a:r>
              <a:rPr lang="zh-CN" altLang="en-US" dirty="0"/>
              <a:t>的 </a:t>
            </a:r>
            <a:r>
              <a:rPr lang="en-US" altLang="zh-CN" dirty="0"/>
              <a:t>Web </a:t>
            </a:r>
            <a:r>
              <a:rPr lang="zh-CN" altLang="en-US" dirty="0"/>
              <a:t>页面时， 则会显示对应的英语版或中文版的 </a:t>
            </a:r>
            <a:r>
              <a:rPr lang="en-US" altLang="zh-CN" dirty="0"/>
              <a:t>Web </a:t>
            </a:r>
            <a:r>
              <a:rPr lang="zh-CN" altLang="en-US" dirty="0"/>
              <a:t>页面。这样的机制称为内容协商（</a:t>
            </a:r>
            <a:r>
              <a:rPr lang="en-US" altLang="zh-CN" dirty="0"/>
              <a:t>Content Negotiation</a:t>
            </a:r>
            <a:r>
              <a:rPr lang="zh-CN" altLang="en-US" dirty="0"/>
              <a:t>）。</a:t>
            </a:r>
          </a:p>
          <a:p>
            <a:r>
              <a:rPr lang="zh-CN" altLang="en-US" dirty="0"/>
              <a:t>内容协商机制是指客户端和服务器端就响应的资源内容进行交涉，然后提供给客户端最为适合的资源。内容协商会以响应资源的语言、字符集、编码方式等作为判断的基准。</a:t>
            </a:r>
            <a:endParaRPr lang="en-US" altLang="zh-CN" dirty="0"/>
          </a:p>
          <a:p>
            <a:endParaRPr lang="zh-CN" altLang="en-US" dirty="0"/>
          </a:p>
          <a:p>
            <a:r>
              <a:rPr lang="zh-CN" altLang="en-US" b="1" dirty="0"/>
              <a:t>内容协商技术有以下 </a:t>
            </a:r>
            <a:r>
              <a:rPr lang="en-US" altLang="zh-CN" b="1" dirty="0"/>
              <a:t>3 </a:t>
            </a:r>
            <a:r>
              <a:rPr lang="zh-CN" altLang="en-US" b="1" dirty="0"/>
              <a:t>种类型</a:t>
            </a:r>
          </a:p>
          <a:p>
            <a:r>
              <a:rPr lang="zh-CN" altLang="en-US" b="1" dirty="0"/>
              <a:t>服务器驱动协商（</a:t>
            </a:r>
            <a:r>
              <a:rPr lang="en-US" altLang="zh-CN" b="1" dirty="0"/>
              <a:t>Server-driven Negotiation</a:t>
            </a:r>
            <a:r>
              <a:rPr lang="zh-CN" altLang="en-US" b="1" dirty="0"/>
              <a:t>）</a:t>
            </a:r>
            <a:endParaRPr lang="zh-CN" altLang="en-US" dirty="0"/>
          </a:p>
          <a:p>
            <a:r>
              <a:rPr lang="zh-CN" altLang="en-US" dirty="0"/>
              <a:t>由服务器端进行内容协商。以请求的首部字段为参考，在服务器端自 动处理。但对用户来说，以浏览器发送的信息作为判定的依据，并不一定能筛选出最优内容。</a:t>
            </a:r>
            <a:endParaRPr lang="en-US" altLang="zh-CN" dirty="0"/>
          </a:p>
          <a:p>
            <a:endParaRPr lang="zh-CN" altLang="en-US" dirty="0"/>
          </a:p>
          <a:p>
            <a:r>
              <a:rPr lang="zh-CN" altLang="en-US" b="1" dirty="0"/>
              <a:t>客户端驱动协商（</a:t>
            </a:r>
            <a:r>
              <a:rPr lang="en-US" altLang="zh-CN" b="1" dirty="0"/>
              <a:t>Agent-driven Negotiation</a:t>
            </a:r>
            <a:r>
              <a:rPr lang="zh-CN" altLang="en-US" b="1" dirty="0"/>
              <a:t>）</a:t>
            </a:r>
            <a:endParaRPr lang="zh-CN" altLang="en-US" dirty="0"/>
          </a:p>
          <a:p>
            <a:r>
              <a:rPr lang="zh-CN" altLang="en-US" dirty="0"/>
              <a:t>由客户端进行内容协商的方式。用户从浏览器显示的可选项列表中手 动选择。还可以利用 </a:t>
            </a:r>
            <a:r>
              <a:rPr lang="en-US" altLang="zh-CN" dirty="0"/>
              <a:t>JavaScript </a:t>
            </a:r>
            <a:r>
              <a:rPr lang="zh-CN" altLang="en-US" dirty="0"/>
              <a:t>脚本在 </a:t>
            </a:r>
            <a:r>
              <a:rPr lang="en-US" altLang="zh-CN" dirty="0"/>
              <a:t>Web </a:t>
            </a:r>
            <a:r>
              <a:rPr lang="zh-CN" altLang="en-US" dirty="0"/>
              <a:t>页面上自动进行上述选择。比如按 </a:t>
            </a:r>
            <a:r>
              <a:rPr lang="en-US" altLang="zh-CN" dirty="0"/>
              <a:t>OS </a:t>
            </a:r>
            <a:r>
              <a:rPr lang="zh-CN" altLang="en-US" dirty="0"/>
              <a:t>的类型或浏览器类型，自行切换成 </a:t>
            </a:r>
            <a:r>
              <a:rPr lang="en-US" altLang="zh-CN" dirty="0"/>
              <a:t>PC </a:t>
            </a:r>
            <a:r>
              <a:rPr lang="zh-CN" altLang="en-US" dirty="0"/>
              <a:t>版页面或手机版页面。</a:t>
            </a:r>
            <a:endParaRPr lang="en-US" altLang="zh-CN" dirty="0"/>
          </a:p>
          <a:p>
            <a:endParaRPr lang="zh-CN" altLang="en-US" dirty="0"/>
          </a:p>
          <a:p>
            <a:r>
              <a:rPr lang="zh-CN" altLang="en-US" b="1" dirty="0"/>
              <a:t>透明协商（</a:t>
            </a:r>
            <a:r>
              <a:rPr lang="en-US" altLang="zh-CN" b="1" dirty="0"/>
              <a:t>Transparent Negotiation</a:t>
            </a:r>
            <a:r>
              <a:rPr lang="zh-CN" altLang="en-US" b="1" dirty="0"/>
              <a:t>）</a:t>
            </a:r>
            <a:endParaRPr lang="zh-CN" altLang="en-US" dirty="0"/>
          </a:p>
          <a:p>
            <a:r>
              <a:rPr lang="zh-CN" altLang="en-US" dirty="0"/>
              <a:t>是服务器驱动和客户端驱动的结合体，是由服务器端和客户端各自进 行内容协商的一种方法。</a:t>
            </a:r>
          </a:p>
        </p:txBody>
      </p:sp>
    </p:spTree>
    <p:extLst>
      <p:ext uri="{BB962C8B-B14F-4D97-AF65-F5344CB8AC3E}">
        <p14:creationId xmlns:p14="http://schemas.microsoft.com/office/powerpoint/2010/main" val="313767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5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8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517232"/>
            <a:ext cx="12192000" cy="14625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935760" y="1988840"/>
            <a:ext cx="45365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latin typeface="迷你简幼线" panose="03000509000000000000" pitchFamily="65" charset="-122"/>
                <a:ea typeface="迷你简幼线" panose="03000509000000000000" pitchFamily="65" charset="-122"/>
              </a:rPr>
              <a:t>感谢聆听</a:t>
            </a:r>
          </a:p>
        </p:txBody>
      </p:sp>
      <p:sp>
        <p:nvSpPr>
          <p:cNvPr id="4" name="矩形 3"/>
          <p:cNvSpPr/>
          <p:nvPr/>
        </p:nvSpPr>
        <p:spPr>
          <a:xfrm>
            <a:off x="4829832" y="2731714"/>
            <a:ext cx="298511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latin typeface="Agency FB" panose="020B0503020202020204" pitchFamily="34" charset="0"/>
              </a:rPr>
              <a:t>Thanks for your listening</a:t>
            </a:r>
            <a:endParaRPr lang="zh-CN" altLang="en-US" sz="2800" dirty="0">
              <a:latin typeface="Agency FB" panose="020B050302020202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067113" y="3647419"/>
            <a:ext cx="45105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BankGothic Lt BT" panose="020B0607020203060204" pitchFamily="34" charset="0"/>
              </a:rPr>
              <a:t>Prof. </a:t>
            </a:r>
            <a:r>
              <a:rPr lang="zh-CN" altLang="en-US" sz="1400" dirty="0">
                <a:latin typeface="BankGothic Lt BT" panose="020B0607020203060204" pitchFamily="34" charset="0"/>
              </a:rPr>
              <a:t>：</a:t>
            </a:r>
            <a:r>
              <a:rPr lang="en-US" altLang="zh-CN" sz="1400" dirty="0">
                <a:latin typeface="BankGothic Lt BT" panose="020B0607020203060204" pitchFamily="34" charset="0"/>
              </a:rPr>
              <a:t>leon              time  :  2020.09</a:t>
            </a:r>
          </a:p>
        </p:txBody>
      </p:sp>
      <p:cxnSp>
        <p:nvCxnSpPr>
          <p:cNvPr id="6" name="直接连接符 5"/>
          <p:cNvCxnSpPr/>
          <p:nvPr/>
        </p:nvCxnSpPr>
        <p:spPr>
          <a:xfrm>
            <a:off x="4593079" y="2712115"/>
            <a:ext cx="322186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7581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15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650"/>
                            </p:stCondLst>
                            <p:childTnLst>
                              <p:par>
                                <p:cTn id="1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15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2604" y="116631"/>
            <a:ext cx="6624736" cy="6614789"/>
          </a:xfrm>
          <a:prstGeom prst="rect">
            <a:avLst/>
          </a:prstGeom>
        </p:spPr>
      </p:pic>
      <p:sp>
        <p:nvSpPr>
          <p:cNvPr id="3" name="椭圆 2"/>
          <p:cNvSpPr/>
          <p:nvPr/>
        </p:nvSpPr>
        <p:spPr>
          <a:xfrm>
            <a:off x="2902604" y="89887"/>
            <a:ext cx="6619762" cy="6619762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6202121" y="40199"/>
            <a:ext cx="72008" cy="7200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/>
          <p:cNvCxnSpPr/>
          <p:nvPr/>
        </p:nvCxnSpPr>
        <p:spPr>
          <a:xfrm>
            <a:off x="5375920" y="2852936"/>
            <a:ext cx="18002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6239365" y="183666"/>
            <a:ext cx="0" cy="50405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5375920" y="1525073"/>
            <a:ext cx="1800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0" dirty="0">
                <a:solidFill>
                  <a:schemeClr val="bg1"/>
                </a:solidFill>
                <a:latin typeface="Agency FB" panose="020B0503020202020204" pitchFamily="34" charset="0"/>
              </a:rPr>
              <a:t>01</a:t>
            </a:r>
            <a:endParaRPr lang="zh-CN" altLang="en-US" sz="80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4439816" y="3024247"/>
            <a:ext cx="3672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bg1"/>
                </a:solidFill>
                <a:latin typeface="Agency FB" panose="020B0503020202020204" pitchFamily="34" charset="0"/>
              </a:rPr>
              <a:t>计算广告系统</a:t>
            </a:r>
          </a:p>
        </p:txBody>
      </p:sp>
    </p:spTree>
    <p:extLst>
      <p:ext uri="{BB962C8B-B14F-4D97-AF65-F5344CB8AC3E}">
        <p14:creationId xmlns:p14="http://schemas.microsoft.com/office/powerpoint/2010/main" val="3977730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path" presetSubtype="0" accel="50000" decel="50000" fill="hold" grpId="0" nodeType="withEffect">
                                  <p:stCondLst>
                                    <p:cond delay="50"/>
                                  </p:stCondLst>
                                  <p:childTnLst>
                                    <p:animMotion origin="layout" path="M 1.45833E-6 -1.11111E-6 C 0.15 -1.11111E-6 0.27174 0.21574 0.27174 0.48264 C 0.27174 0.74884 0.15 0.96528 1.45833E-6 0.96528 C -0.15 0.96528 -0.27123 0.74884 -0.27123 0.48264 C -0.27123 0.21574 -0.15 -1.11111E-6 1.45833E-6 -1.11111E-6 Z " pathEditMode="relative" rAng="0" ptsTypes="AAAAA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48264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21" presetClass="exit" presetSubtype="1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650"/>
                            </p:stCondLst>
                            <p:childTnLst>
                              <p:par>
                                <p:cTn id="24" presetID="42" presetClass="path" presetSubtype="0" ac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4.07407E-6 L 1.25E-6 0.28958 " pathEditMode="relative" rAng="0" ptsTypes="AA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4468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22" presetClass="exit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400"/>
                            </p:stCondLst>
                            <p:childTnLst>
                              <p:par>
                                <p:cTn id="30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3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750"/>
                            </p:stCondLst>
                            <p:childTnLst>
                              <p:par>
                                <p:cTn id="3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300"/>
                            </p:stCondLst>
                            <p:childTnLst>
                              <p:par>
                                <p:cTn id="39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4" grpId="0" animBg="1"/>
      <p:bldP spid="4" grpId="2" animBg="1"/>
      <p:bldP spid="15" grpId="0"/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 flipV="1">
            <a:off x="3472892" y="836712"/>
            <a:ext cx="144016" cy="144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>
            <a:endCxn id="4" idx="2"/>
          </p:cNvCxnSpPr>
          <p:nvPr/>
        </p:nvCxnSpPr>
        <p:spPr>
          <a:xfrm flipV="1">
            <a:off x="-30820" y="908720"/>
            <a:ext cx="3503712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283263" y="447055"/>
            <a:ext cx="31625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Agency FB" panose="020B0503020202020204" pitchFamily="34" charset="0"/>
              </a:rPr>
              <a:t>计算广告系统</a:t>
            </a:r>
            <a:endParaRPr lang="en-US" altLang="zh-CN" sz="2400" dirty="0">
              <a:latin typeface="Agency FB" panose="020B0503020202020204" pitchFamily="34" charset="0"/>
            </a:endParaRP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BE995EA8-2C23-4CE2-821A-42D095C2C4DE}"/>
              </a:ext>
            </a:extLst>
          </p:cNvPr>
          <p:cNvSpPr/>
          <p:nvPr/>
        </p:nvSpPr>
        <p:spPr>
          <a:xfrm>
            <a:off x="757484" y="1988840"/>
            <a:ext cx="4781672" cy="58237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广告投放系统</a:t>
            </a: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70A66840-4D59-48E0-9B4C-142DF29E42BE}"/>
              </a:ext>
            </a:extLst>
          </p:cNvPr>
          <p:cNvSpPr/>
          <p:nvPr/>
        </p:nvSpPr>
        <p:spPr>
          <a:xfrm>
            <a:off x="749283" y="2817256"/>
            <a:ext cx="7146917" cy="58237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数据管道（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Apache Kafka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DE00D624-87BF-4427-B523-E12C88A5BAB6}"/>
              </a:ext>
            </a:extLst>
          </p:cNvPr>
          <p:cNvSpPr/>
          <p:nvPr/>
        </p:nvSpPr>
        <p:spPr>
          <a:xfrm>
            <a:off x="8058400" y="2817255"/>
            <a:ext cx="2459232" cy="58237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外部数据（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Spider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327DCED7-6422-4712-887A-0C46190BCCA0}"/>
              </a:ext>
            </a:extLst>
          </p:cNvPr>
          <p:cNvSpPr/>
          <p:nvPr/>
        </p:nvSpPr>
        <p:spPr>
          <a:xfrm>
            <a:off x="763692" y="3692310"/>
            <a:ext cx="2448272" cy="200777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广告日志存储平台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HDFS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D3C3E9C2-9907-4268-B3E8-6C637D813A01}"/>
              </a:ext>
            </a:extLst>
          </p:cNvPr>
          <p:cNvSpPr/>
          <p:nvPr/>
        </p:nvSpPr>
        <p:spPr>
          <a:xfrm>
            <a:off x="3616908" y="3713696"/>
            <a:ext cx="1224136" cy="88881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CTR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预测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Spark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5CACEA3D-E27F-4006-AC9B-EB44EA7F2B22}"/>
              </a:ext>
            </a:extLst>
          </p:cNvPr>
          <p:cNvSpPr/>
          <p:nvPr/>
        </p:nvSpPr>
        <p:spPr>
          <a:xfrm>
            <a:off x="5144486" y="3692310"/>
            <a:ext cx="1224136" cy="88881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推荐系统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Spark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11297F4F-C995-4087-9276-9E2215EE23B7}"/>
              </a:ext>
            </a:extLst>
          </p:cNvPr>
          <p:cNvSpPr/>
          <p:nvPr/>
        </p:nvSpPr>
        <p:spPr>
          <a:xfrm>
            <a:off x="5735960" y="1988839"/>
            <a:ext cx="4781672" cy="58237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用户点击追踪</a:t>
            </a: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522161F5-B652-4976-AD03-99119B4E59D8}"/>
              </a:ext>
            </a:extLst>
          </p:cNvPr>
          <p:cNvSpPr/>
          <p:nvPr/>
        </p:nvSpPr>
        <p:spPr>
          <a:xfrm>
            <a:off x="6672064" y="3692310"/>
            <a:ext cx="1224136" cy="88881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业务分析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Hive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BF6EB7E5-2DF4-4219-B77D-9D106C7BEC1D}"/>
              </a:ext>
            </a:extLst>
          </p:cNvPr>
          <p:cNvSpPr/>
          <p:nvPr/>
        </p:nvSpPr>
        <p:spPr>
          <a:xfrm>
            <a:off x="3616908" y="4916581"/>
            <a:ext cx="4279292" cy="7835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批量数据处理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MapReduce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82F2A0D3-4632-4A8B-AEB0-F8D4B530DDF3}"/>
              </a:ext>
            </a:extLst>
          </p:cNvPr>
          <p:cNvSpPr/>
          <p:nvPr/>
        </p:nvSpPr>
        <p:spPr>
          <a:xfrm>
            <a:off x="8058400" y="3713696"/>
            <a:ext cx="2459232" cy="8674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用户库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HBase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17EF48A1-20B8-471A-A319-C3FFD89D13BA}"/>
              </a:ext>
            </a:extLst>
          </p:cNvPr>
          <p:cNvSpPr/>
          <p:nvPr/>
        </p:nvSpPr>
        <p:spPr>
          <a:xfrm>
            <a:off x="8058400" y="4832649"/>
            <a:ext cx="2459232" cy="8674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广告库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HBase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310431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5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8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7768" y="1844824"/>
            <a:ext cx="3889757" cy="3895732"/>
          </a:xfrm>
          <a:prstGeom prst="rect">
            <a:avLst/>
          </a:prstGeom>
        </p:spPr>
      </p:pic>
      <p:sp>
        <p:nvSpPr>
          <p:cNvPr id="4" name="椭圆 3"/>
          <p:cNvSpPr/>
          <p:nvPr/>
        </p:nvSpPr>
        <p:spPr>
          <a:xfrm flipV="1">
            <a:off x="3472892" y="836712"/>
            <a:ext cx="144016" cy="144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>
            <a:endCxn id="4" idx="2"/>
          </p:cNvCxnSpPr>
          <p:nvPr/>
        </p:nvCxnSpPr>
        <p:spPr>
          <a:xfrm flipV="1">
            <a:off x="-30820" y="908720"/>
            <a:ext cx="3503712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283263" y="447055"/>
            <a:ext cx="31625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Agency FB" panose="020B0503020202020204" pitchFamily="34" charset="0"/>
              </a:rPr>
              <a:t>计算广告系统</a:t>
            </a:r>
            <a:endParaRPr lang="en-US" altLang="zh-CN" sz="2400" dirty="0">
              <a:latin typeface="Agency FB" panose="020B0503020202020204" pitchFamily="34" charset="0"/>
            </a:endParaRP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9856" y="2636912"/>
            <a:ext cx="2274298" cy="2274298"/>
          </a:xfrm>
          <a:prstGeom prst="rect">
            <a:avLst/>
          </a:prstGeom>
        </p:spPr>
      </p:pic>
      <p:cxnSp>
        <p:nvCxnSpPr>
          <p:cNvPr id="27" name="直接连接符 26"/>
          <p:cNvCxnSpPr/>
          <p:nvPr/>
        </p:nvCxnSpPr>
        <p:spPr>
          <a:xfrm>
            <a:off x="2927806" y="2700440"/>
            <a:ext cx="1886356" cy="1"/>
          </a:xfrm>
          <a:prstGeom prst="line">
            <a:avLst/>
          </a:prstGeom>
          <a:ln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911582" y="2469607"/>
            <a:ext cx="2016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数据采集过程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34339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5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8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375"/>
                            </p:stCondLst>
                            <p:childTnLst>
                              <p:par>
                                <p:cTn id="2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875"/>
                            </p:stCondLst>
                            <p:childTnLst>
                              <p:par>
                                <p:cTn id="2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375"/>
                            </p:stCondLst>
                            <p:childTnLst>
                              <p:par>
                                <p:cTn id="3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875"/>
                            </p:stCondLst>
                            <p:childTnLst>
                              <p:par>
                                <p:cTn id="3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/>
      <p:bldP spid="3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917023">
            <a:off x="3885145" y="1366554"/>
            <a:ext cx="4240873" cy="4016385"/>
          </a:xfrm>
          <a:prstGeom prst="rect">
            <a:avLst/>
          </a:prstGeom>
        </p:spPr>
      </p:pic>
      <p:sp>
        <p:nvSpPr>
          <p:cNvPr id="3" name="椭圆 2"/>
          <p:cNvSpPr/>
          <p:nvPr/>
        </p:nvSpPr>
        <p:spPr>
          <a:xfrm flipV="1">
            <a:off x="3472892" y="836712"/>
            <a:ext cx="144016" cy="144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/>
          <p:cNvCxnSpPr>
            <a:endCxn id="3" idx="2"/>
          </p:cNvCxnSpPr>
          <p:nvPr/>
        </p:nvCxnSpPr>
        <p:spPr>
          <a:xfrm flipV="1">
            <a:off x="-30820" y="908720"/>
            <a:ext cx="3503712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283263" y="447055"/>
            <a:ext cx="31625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Agency FB" panose="020B0503020202020204" pitchFamily="34" charset="0"/>
              </a:rPr>
              <a:t>计算广告系统</a:t>
            </a:r>
            <a:endParaRPr lang="en-US" altLang="zh-CN" sz="2400" dirty="0">
              <a:latin typeface="Agency FB" panose="020B0503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343472" y="2150211"/>
            <a:ext cx="244827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华文宋体" panose="02010600040101010101" pitchFamily="2" charset="-122"/>
                <a:ea typeface="华文宋体" panose="02010600040101010101" pitchFamily="2" charset="-122"/>
              </a:rPr>
              <a:t>数据采集</a:t>
            </a:r>
            <a:endParaRPr lang="en-US" altLang="zh-CN" b="1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endParaRPr lang="en-US" altLang="zh-CN" b="1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r>
              <a:rPr lang="zh-CN" altLang="en-US" b="1" dirty="0">
                <a:latin typeface="华文宋体" panose="02010600040101010101" pitchFamily="2" charset="-122"/>
                <a:ea typeface="华文宋体" panose="02010600040101010101" pitchFamily="2" charset="-122"/>
              </a:rPr>
              <a:t>网络爬虫（</a:t>
            </a:r>
            <a:r>
              <a:rPr lang="en-US" altLang="zh-CN" b="1" dirty="0">
                <a:latin typeface="华文宋体" panose="02010600040101010101" pitchFamily="2" charset="-122"/>
                <a:ea typeface="华文宋体" panose="02010600040101010101" pitchFamily="2" charset="-122"/>
              </a:rPr>
              <a:t>Web Crawler</a:t>
            </a:r>
            <a:r>
              <a:rPr lang="zh-CN" altLang="en-US" b="1" dirty="0">
                <a:latin typeface="华文宋体" panose="02010600040101010101" pitchFamily="2" charset="-122"/>
                <a:ea typeface="华文宋体" panose="02010600040101010101" pitchFamily="2" charset="-122"/>
              </a:rPr>
              <a:t>）</a:t>
            </a:r>
            <a:endParaRPr lang="en-US" altLang="zh-CN" b="1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endParaRPr lang="en-US" altLang="zh-CN" sz="1200" b="1" dirty="0">
              <a:latin typeface="Agency FB" panose="020B0503020202020204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C0BC94C-5D32-4794-98A7-21230F4D1554}"/>
              </a:ext>
            </a:extLst>
          </p:cNvPr>
          <p:cNvSpPr txBox="1"/>
          <p:nvPr/>
        </p:nvSpPr>
        <p:spPr>
          <a:xfrm>
            <a:off x="9120336" y="2162340"/>
            <a:ext cx="244827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华文宋体" panose="02010600040101010101" pitchFamily="2" charset="-122"/>
                <a:ea typeface="华文宋体" panose="02010600040101010101" pitchFamily="2" charset="-122"/>
              </a:rPr>
              <a:t>数据管道</a:t>
            </a:r>
            <a:endParaRPr lang="en-US" altLang="zh-CN" b="1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endParaRPr lang="en-US" altLang="zh-CN" b="1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r>
              <a:rPr lang="zh-CN" altLang="en-US" b="1" dirty="0">
                <a:latin typeface="华文宋体" panose="02010600040101010101" pitchFamily="2" charset="-122"/>
                <a:ea typeface="华文宋体" panose="02010600040101010101" pitchFamily="2" charset="-122"/>
              </a:rPr>
              <a:t>消息中间件（</a:t>
            </a:r>
            <a:r>
              <a:rPr lang="en-US" altLang="zh-CN" b="1" dirty="0">
                <a:latin typeface="华文宋体" panose="02010600040101010101" pitchFamily="2" charset="-122"/>
                <a:ea typeface="华文宋体" panose="02010600040101010101" pitchFamily="2" charset="-122"/>
              </a:rPr>
              <a:t>Apache </a:t>
            </a:r>
            <a:r>
              <a:rPr lang="en-US" altLang="zh-CN" b="1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kafka</a:t>
            </a:r>
            <a:r>
              <a:rPr lang="zh-CN" altLang="en-US" b="1" dirty="0">
                <a:latin typeface="华文宋体" panose="02010600040101010101" pitchFamily="2" charset="-122"/>
                <a:ea typeface="华文宋体" panose="02010600040101010101" pitchFamily="2" charset="-122"/>
              </a:rPr>
              <a:t>）</a:t>
            </a:r>
            <a:endParaRPr lang="en-US" altLang="zh-CN" b="1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endParaRPr lang="en-US" altLang="zh-CN" sz="1200" b="1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3001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5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8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375"/>
                            </p:stCondLst>
                            <p:childTnLst>
                              <p:par>
                                <p:cTn id="20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875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375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  <p:bldP spid="7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2604" y="116631"/>
            <a:ext cx="6624736" cy="6614789"/>
          </a:xfrm>
          <a:prstGeom prst="rect">
            <a:avLst/>
          </a:prstGeom>
        </p:spPr>
      </p:pic>
      <p:sp>
        <p:nvSpPr>
          <p:cNvPr id="3" name="椭圆 2"/>
          <p:cNvSpPr/>
          <p:nvPr/>
        </p:nvSpPr>
        <p:spPr>
          <a:xfrm>
            <a:off x="2902604" y="89887"/>
            <a:ext cx="6619762" cy="6619762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6202121" y="40199"/>
            <a:ext cx="72008" cy="7200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/>
          <p:cNvCxnSpPr/>
          <p:nvPr/>
        </p:nvCxnSpPr>
        <p:spPr>
          <a:xfrm>
            <a:off x="5375920" y="2852936"/>
            <a:ext cx="18002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6239365" y="183666"/>
            <a:ext cx="0" cy="50405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5375920" y="1525073"/>
            <a:ext cx="1800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0" dirty="0">
                <a:solidFill>
                  <a:schemeClr val="bg1"/>
                </a:solidFill>
                <a:latin typeface="Agency FB" panose="020B0503020202020204" pitchFamily="34" charset="0"/>
              </a:rPr>
              <a:t>02</a:t>
            </a:r>
            <a:endParaRPr lang="zh-CN" altLang="en-US" sz="80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4439816" y="3024247"/>
            <a:ext cx="3672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bg1"/>
                </a:solidFill>
                <a:latin typeface="Agency FB" panose="020B0503020202020204" pitchFamily="34" charset="0"/>
              </a:rPr>
              <a:t>网络爬虫</a:t>
            </a:r>
          </a:p>
        </p:txBody>
      </p:sp>
    </p:spTree>
    <p:extLst>
      <p:ext uri="{BB962C8B-B14F-4D97-AF65-F5344CB8AC3E}">
        <p14:creationId xmlns:p14="http://schemas.microsoft.com/office/powerpoint/2010/main" val="1093615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path" presetSubtype="0" accel="50000" decel="50000" fill="hold" grpId="0" nodeType="withEffect">
                                  <p:stCondLst>
                                    <p:cond delay="50"/>
                                  </p:stCondLst>
                                  <p:childTnLst>
                                    <p:animMotion origin="layout" path="M 1.45833E-6 -1.11111E-6 C 0.15 -1.11111E-6 0.27174 0.21574 0.27174 0.48264 C 0.27174 0.74884 0.15 0.96528 1.45833E-6 0.96528 C -0.15 0.96528 -0.27123 0.74884 -0.27123 0.48264 C -0.27123 0.21574 -0.15 -1.11111E-6 1.45833E-6 -1.11111E-6 Z " pathEditMode="relative" rAng="0" ptsTypes="AAAAA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48264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21" presetClass="exit" presetSubtype="1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650"/>
                            </p:stCondLst>
                            <p:childTnLst>
                              <p:par>
                                <p:cTn id="24" presetID="42" presetClass="path" presetSubtype="0" ac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4.07407E-6 L 1.25E-6 0.28958 " pathEditMode="relative" rAng="0" ptsTypes="AA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4468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22" presetClass="exit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400"/>
                            </p:stCondLst>
                            <p:childTnLst>
                              <p:par>
                                <p:cTn id="30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3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750"/>
                            </p:stCondLst>
                            <p:childTnLst>
                              <p:par>
                                <p:cTn id="3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300"/>
                            </p:stCondLst>
                            <p:childTnLst>
                              <p:par>
                                <p:cTn id="39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4" grpId="0" animBg="1"/>
      <p:bldP spid="4" grpId="1" animBg="1"/>
      <p:bldP spid="15" grpId="0"/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 flipV="1">
            <a:off x="3472892" y="836712"/>
            <a:ext cx="144016" cy="144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>
            <a:endCxn id="4" idx="2"/>
          </p:cNvCxnSpPr>
          <p:nvPr/>
        </p:nvCxnSpPr>
        <p:spPr>
          <a:xfrm flipV="1">
            <a:off x="-30820" y="908720"/>
            <a:ext cx="3503712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283263" y="447055"/>
            <a:ext cx="31625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Agency FB" panose="020B0503020202020204" pitchFamily="34" charset="0"/>
              </a:rPr>
              <a:t>网络爬虫</a:t>
            </a:r>
            <a:endParaRPr lang="en-US" altLang="zh-CN" sz="2400" dirty="0">
              <a:latin typeface="Agency FB" panose="020B0503020202020204" pitchFamily="34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6456C5E-E2F6-455F-8336-6D7E519E22A5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560" y="1539109"/>
            <a:ext cx="7632848" cy="469820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75560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5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8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 flipV="1">
            <a:off x="3472892" y="836712"/>
            <a:ext cx="144016" cy="144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>
            <a:endCxn id="4" idx="2"/>
          </p:cNvCxnSpPr>
          <p:nvPr/>
        </p:nvCxnSpPr>
        <p:spPr>
          <a:xfrm flipV="1">
            <a:off x="-30820" y="908720"/>
            <a:ext cx="3503712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283263" y="447055"/>
            <a:ext cx="31625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Agency FB" panose="020B0503020202020204" pitchFamily="34" charset="0"/>
              </a:rPr>
              <a:t>网络爬虫</a:t>
            </a:r>
            <a:endParaRPr lang="en-US" altLang="zh-CN" sz="2400" dirty="0">
              <a:latin typeface="Agency FB" panose="020B0503020202020204" pitchFamily="3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DC7499C-B09A-43F4-8AE6-1CA5152CCBC4}"/>
              </a:ext>
            </a:extLst>
          </p:cNvPr>
          <p:cNvSpPr txBox="1"/>
          <p:nvPr/>
        </p:nvSpPr>
        <p:spPr>
          <a:xfrm>
            <a:off x="839416" y="1442393"/>
            <a:ext cx="1065718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/>
              <a:t>抓取豆瓣电影（</a:t>
            </a:r>
            <a:r>
              <a:rPr lang="en-US" altLang="zh-CN" dirty="0"/>
              <a:t>https://movie.douban.com/chart</a:t>
            </a:r>
            <a:r>
              <a:rPr lang="zh-CN" altLang="zh-CN" dirty="0"/>
              <a:t>）</a:t>
            </a:r>
          </a:p>
          <a:p>
            <a:r>
              <a:rPr lang="zh-CN" altLang="en-US" sz="1600" dirty="0"/>
              <a:t>　　</a:t>
            </a:r>
            <a:endParaRPr lang="en-US" altLang="zh-CN" sz="1600" dirty="0"/>
          </a:p>
          <a:p>
            <a:r>
              <a:rPr lang="en-US" altLang="zh-CN" dirty="0"/>
              <a:t>1</a:t>
            </a:r>
            <a:r>
              <a:rPr lang="zh-CN" altLang="zh-CN" dirty="0"/>
              <a:t>、抓取数据的必备知识</a:t>
            </a:r>
            <a:r>
              <a:rPr lang="en-US" altLang="zh-CN" dirty="0"/>
              <a:t>(</a:t>
            </a:r>
            <a:r>
              <a:rPr lang="zh-CN" altLang="zh-CN" dirty="0"/>
              <a:t>获取及打印网页内容</a:t>
            </a:r>
            <a:r>
              <a:rPr lang="en-US" altLang="zh-CN" dirty="0"/>
              <a:t>)</a:t>
            </a:r>
            <a:br>
              <a:rPr lang="en-US" altLang="zh-CN" dirty="0"/>
            </a:br>
            <a:r>
              <a:rPr lang="en-US" altLang="zh-CN" dirty="0"/>
              <a:t>2</a:t>
            </a:r>
            <a:r>
              <a:rPr lang="zh-CN" altLang="zh-CN" dirty="0"/>
              <a:t>、使用</a:t>
            </a:r>
            <a:r>
              <a:rPr lang="en-US" altLang="zh-CN" dirty="0" err="1"/>
              <a:t>BeautifulSoup</a:t>
            </a:r>
            <a:r>
              <a:rPr lang="zh-CN" altLang="zh-CN" dirty="0"/>
              <a:t>库的必备知识</a:t>
            </a:r>
            <a:br>
              <a:rPr lang="en-US" altLang="zh-CN" dirty="0"/>
            </a:br>
            <a:r>
              <a:rPr lang="en-US" altLang="zh-CN" dirty="0"/>
              <a:t>3</a:t>
            </a:r>
            <a:r>
              <a:rPr lang="zh-CN" altLang="zh-CN" dirty="0"/>
              <a:t>、使用</a:t>
            </a:r>
            <a:r>
              <a:rPr lang="en-US" altLang="zh-CN" dirty="0"/>
              <a:t>Beautiful Soup</a:t>
            </a:r>
            <a:r>
              <a:rPr lang="zh-CN" altLang="zh-CN" dirty="0"/>
              <a:t>库抓取网页数据</a:t>
            </a:r>
          </a:p>
        </p:txBody>
      </p:sp>
    </p:spTree>
    <p:extLst>
      <p:ext uri="{BB962C8B-B14F-4D97-AF65-F5344CB8AC3E}">
        <p14:creationId xmlns:p14="http://schemas.microsoft.com/office/powerpoint/2010/main" val="3579378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5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8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325"/>
                            </p:stCondLst>
                            <p:childTnLst>
                              <p:par>
                                <p:cTn id="2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/>
      <p:bldP spid="8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科技线条商务PPT模板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1051</TotalTime>
  <Words>1550</Words>
  <Application>Microsoft Office PowerPoint</Application>
  <PresentationFormat>宽屏</PresentationFormat>
  <Paragraphs>154</Paragraphs>
  <Slides>28</Slides>
  <Notes>28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8" baseType="lpstr">
      <vt:lpstr>Calibri</vt:lpstr>
      <vt:lpstr>微软雅黑</vt:lpstr>
      <vt:lpstr>迷你简幼线</vt:lpstr>
      <vt:lpstr>宋体</vt:lpstr>
      <vt:lpstr>Wingdings</vt:lpstr>
      <vt:lpstr>华文宋体</vt:lpstr>
      <vt:lpstr>BankGothic Lt BT</vt:lpstr>
      <vt:lpstr>Agency FB</vt:lpstr>
      <vt:lpstr>Arial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熊猫办公</dc:title>
  <dc:subject>tukuppt</dc:subject>
  <dc:creator>www.tukuppt.com</dc:creator>
  <cp:lastModifiedBy>Administrator</cp:lastModifiedBy>
  <cp:revision>379</cp:revision>
  <dcterms:created xsi:type="dcterms:W3CDTF">2017-04-25T09:03:07Z</dcterms:created>
  <dcterms:modified xsi:type="dcterms:W3CDTF">2020-09-29T11:21:51Z</dcterms:modified>
</cp:coreProperties>
</file>