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81" r:id="rId2"/>
    <p:sldId id="266" r:id="rId3"/>
    <p:sldId id="276" r:id="rId4"/>
    <p:sldId id="351" r:id="rId5"/>
    <p:sldId id="352" r:id="rId6"/>
    <p:sldId id="361" r:id="rId7"/>
    <p:sldId id="353" r:id="rId8"/>
    <p:sldId id="354" r:id="rId9"/>
    <p:sldId id="355" r:id="rId10"/>
    <p:sldId id="356" r:id="rId11"/>
    <p:sldId id="357" r:id="rId12"/>
    <p:sldId id="358" r:id="rId13"/>
    <p:sldId id="359" r:id="rId14"/>
    <p:sldId id="382" r:id="rId15"/>
    <p:sldId id="381" r:id="rId16"/>
    <p:sldId id="321" r:id="rId17"/>
    <p:sldId id="360" r:id="rId18"/>
    <p:sldId id="362" r:id="rId19"/>
    <p:sldId id="383" r:id="rId20"/>
    <p:sldId id="363" r:id="rId21"/>
    <p:sldId id="364" r:id="rId22"/>
    <p:sldId id="366" r:id="rId23"/>
    <p:sldId id="365" r:id="rId24"/>
    <p:sldId id="370" r:id="rId25"/>
    <p:sldId id="371" r:id="rId26"/>
    <p:sldId id="367" r:id="rId27"/>
    <p:sldId id="368" r:id="rId28"/>
    <p:sldId id="369" r:id="rId29"/>
    <p:sldId id="372" r:id="rId30"/>
    <p:sldId id="373" r:id="rId31"/>
    <p:sldId id="374" r:id="rId32"/>
    <p:sldId id="375" r:id="rId33"/>
    <p:sldId id="376" r:id="rId34"/>
    <p:sldId id="377" r:id="rId35"/>
    <p:sldId id="378" r:id="rId36"/>
    <p:sldId id="379" r:id="rId37"/>
    <p:sldId id="380" r:id="rId38"/>
    <p:sldId id="274" r:id="rId39"/>
  </p:sldIdLst>
  <p:sldSz cx="12192000" cy="6858000"/>
  <p:notesSz cx="6858000" cy="9144000"/>
  <p:embeddedFontLst>
    <p:embeddedFont>
      <p:font typeface="迷你简幼线" panose="02010600030101010101" charset="-122"/>
      <p:regular r:id="rId41"/>
    </p:embeddedFont>
    <p:embeddedFont>
      <p:font typeface="Agency FB" panose="020B0503020202020204" pitchFamily="34" charset="0"/>
      <p:regular r:id="rId42"/>
      <p:bold r:id="rId43"/>
    </p:embeddedFont>
    <p:embeddedFont>
      <p:font typeface="BankGothic Lt BT" panose="020B0607020203060204"/>
      <p:regular r:id="rId44"/>
    </p:embeddedFont>
    <p:embeddedFont>
      <p:font typeface="Calibri" panose="020F0502020204030204" pitchFamily="3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Lst>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p:cViewPr varScale="1">
        <p:scale>
          <a:sx n="71" d="100"/>
          <a:sy n="71" d="100"/>
        </p:scale>
        <p:origin x="72" y="33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789869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026755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2394854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48932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84062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1899675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61589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3486452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1201278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4033402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92839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829593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8415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366639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461732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1511653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125929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1692124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410858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3390225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3799676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2262497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2279025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344265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3014611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36</a:t>
            </a:fld>
            <a:endParaRPr lang="zh-CN" altLang="en-US"/>
          </a:p>
        </p:txBody>
      </p:sp>
    </p:spTree>
    <p:extLst>
      <p:ext uri="{BB962C8B-B14F-4D97-AF65-F5344CB8AC3E}">
        <p14:creationId xmlns:p14="http://schemas.microsoft.com/office/powerpoint/2010/main" val="3514080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37</a:t>
            </a:fld>
            <a:endParaRPr lang="zh-CN" altLang="en-US"/>
          </a:p>
        </p:txBody>
      </p:sp>
    </p:spTree>
    <p:extLst>
      <p:ext uri="{BB962C8B-B14F-4D97-AF65-F5344CB8AC3E}">
        <p14:creationId xmlns:p14="http://schemas.microsoft.com/office/powerpoint/2010/main" val="40161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38</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7462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10447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09602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138738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2353043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39585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link.jianshu.com/?t=http://activemq.apache.or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link.jianshu.com/?t=https://github.com/facebookarchive/scribe/wiki" TargetMode="External"/><Relationship Id="rId5" Type="http://schemas.openxmlformats.org/officeDocument/2006/relationships/hyperlink" Target="https://link.jianshu.com/?t=http://flume.apache.org/" TargetMode="External"/><Relationship Id="rId4" Type="http://schemas.openxmlformats.org/officeDocument/2006/relationships/hyperlink" Target="https://link.jianshu.com/?t=https://www.rabbitmq.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226" y="1097880"/>
            <a:ext cx="6845721" cy="57601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Topic</a:t>
            </a:r>
            <a:r>
              <a:rPr lang="zh-CN" altLang="en-US" sz="2400" b="1" dirty="0">
                <a:latin typeface="+mn-lt"/>
              </a:rPr>
              <a:t>和数据日志：</a:t>
            </a:r>
            <a:endParaRPr lang="en-US" altLang="zh-CN" sz="2400" b="1" dirty="0">
              <a:latin typeface="+mn-lt"/>
            </a:endParaRPr>
          </a:p>
          <a:p>
            <a:endParaRPr lang="en-US" altLang="zh-CN" dirty="0"/>
          </a:p>
          <a:p>
            <a:r>
              <a:rPr lang="en-US" altLang="zh-CN" dirty="0"/>
              <a:t>Kafka</a:t>
            </a:r>
            <a:r>
              <a:rPr lang="zh-CN" altLang="en-US" dirty="0"/>
              <a:t>可以配置一个保留期限，用来标识日志会在</a:t>
            </a:r>
            <a:r>
              <a:rPr lang="en-US" altLang="zh-CN" dirty="0"/>
              <a:t>Kafka</a:t>
            </a:r>
            <a:r>
              <a:rPr lang="zh-CN" altLang="en-US" dirty="0"/>
              <a:t>集群内保留多长时间。</a:t>
            </a:r>
            <a:r>
              <a:rPr lang="en-US" altLang="zh-CN" dirty="0"/>
              <a:t>Kafka</a:t>
            </a:r>
            <a:r>
              <a:rPr lang="zh-CN" altLang="en-US" dirty="0"/>
              <a:t>集群会保留在保留期限内所有被发布的消息，不管这些消息是否被消费过。比如保留期限设置为两天，那么数据被发布到</a:t>
            </a:r>
            <a:r>
              <a:rPr lang="en-US" altLang="zh-CN" dirty="0"/>
              <a:t>Kafka</a:t>
            </a:r>
            <a:r>
              <a:rPr lang="zh-CN" altLang="en-US" dirty="0"/>
              <a:t>集群的两天以内，所有的这些数据都可以被消费。当超过两天，这些数据将会被清空，以便为后续的数据腾出空间。由于</a:t>
            </a:r>
            <a:r>
              <a:rPr lang="en-US" altLang="zh-CN" dirty="0"/>
              <a:t>Kafka</a:t>
            </a:r>
            <a:r>
              <a:rPr lang="zh-CN" altLang="en-US" dirty="0"/>
              <a:t>会将数据进行持久化存储（即写入到硬盘上），所以保留的数据大小可以设置为一个比较大的值。</a:t>
            </a:r>
            <a:endParaRPr lang="en-US" altLang="zh-CN" dirty="0"/>
          </a:p>
          <a:p>
            <a:endParaRPr lang="en-US" altLang="zh-CN" dirty="0"/>
          </a:p>
          <a:p>
            <a:r>
              <a:rPr lang="zh-CN" altLang="en-US" dirty="0"/>
              <a:t>每个</a:t>
            </a:r>
            <a:r>
              <a:rPr lang="en-US" altLang="zh-CN" dirty="0"/>
              <a:t>Partition</a:t>
            </a:r>
            <a:r>
              <a:rPr lang="zh-CN" altLang="en-US" dirty="0"/>
              <a:t>中的消息都是有序的，生产的消息被不断追加到</a:t>
            </a:r>
            <a:r>
              <a:rPr lang="en-US" altLang="zh-CN" dirty="0"/>
              <a:t>Partition log</a:t>
            </a:r>
            <a:r>
              <a:rPr lang="zh-CN" altLang="en-US" dirty="0"/>
              <a:t>上，其中的每一个消息都被赋予了一个唯一的</a:t>
            </a:r>
            <a:r>
              <a:rPr lang="en-US" altLang="zh-CN" dirty="0"/>
              <a:t>offset</a:t>
            </a:r>
            <a:r>
              <a:rPr lang="zh-CN" altLang="en-US" dirty="0"/>
              <a:t>值。</a:t>
            </a:r>
          </a:p>
          <a:p>
            <a:br>
              <a:rPr lang="zh-CN" altLang="en-US" dirty="0"/>
            </a:br>
            <a:r>
              <a:rPr lang="zh-CN" altLang="en-US" dirty="0"/>
              <a:t>事实上，在单个消费者层面上，每个消费者保存的唯一的元数据就是它所消费的数据日志文件的偏移量。偏移量是由消费者来控制的，通常情况下，消费者会在读取记录时线性的提高其偏移量。不过由于偏移量是由消费者控制，所以消费者可以将偏移量设置到任何位置，比如设置到以前的位置对数据进行重复消费，或者设置到最新位置来跳过一些数据。</a:t>
            </a:r>
          </a:p>
        </p:txBody>
      </p:sp>
      <p:pic>
        <p:nvPicPr>
          <p:cNvPr id="6" name="图片 5">
            <a:extLst>
              <a:ext uri="{FF2B5EF4-FFF2-40B4-BE49-F238E27FC236}">
                <a16:creationId xmlns:a16="http://schemas.microsoft.com/office/drawing/2014/main" id="{7B0C22B0-E5B0-4D1C-9A7B-DBCA2570E233}"/>
              </a:ext>
            </a:extLst>
          </p:cNvPr>
          <p:cNvPicPr>
            <a:picLocks noChangeAspect="1"/>
          </p:cNvPicPr>
          <p:nvPr/>
        </p:nvPicPr>
        <p:blipFill>
          <a:blip r:embed="rId3"/>
          <a:stretch>
            <a:fillRect/>
          </a:stretch>
        </p:blipFill>
        <p:spPr>
          <a:xfrm>
            <a:off x="6847947" y="1113905"/>
            <a:ext cx="5341827" cy="3140394"/>
          </a:xfrm>
          <a:prstGeom prst="rect">
            <a:avLst/>
          </a:prstGeom>
        </p:spPr>
      </p:pic>
    </p:spTree>
    <p:extLst>
      <p:ext uri="{BB962C8B-B14F-4D97-AF65-F5344CB8AC3E}">
        <p14:creationId xmlns:p14="http://schemas.microsoft.com/office/powerpoint/2010/main" val="31957115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7" y="1424956"/>
            <a:ext cx="11377265" cy="323165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容错：</a:t>
            </a:r>
            <a:endParaRPr lang="en-US" altLang="zh-CN" sz="2400" b="1" dirty="0">
              <a:latin typeface="+mn-lt"/>
            </a:endParaRPr>
          </a:p>
          <a:p>
            <a:endParaRPr lang="en-US" altLang="zh-CN" dirty="0"/>
          </a:p>
          <a:p>
            <a:r>
              <a:rPr lang="zh-CN" altLang="en-US" dirty="0"/>
              <a:t>每个</a:t>
            </a:r>
            <a:r>
              <a:rPr lang="en-US" altLang="zh-CN" dirty="0"/>
              <a:t>topic</a:t>
            </a:r>
            <a:r>
              <a:rPr lang="zh-CN" altLang="en-US" dirty="0"/>
              <a:t>的分区都可以分布在</a:t>
            </a:r>
            <a:r>
              <a:rPr lang="en-US" altLang="zh-CN" dirty="0"/>
              <a:t>Kafka</a:t>
            </a:r>
            <a:r>
              <a:rPr lang="zh-CN" altLang="en-US" dirty="0"/>
              <a:t>集群的不同服务器上。比如</a:t>
            </a:r>
            <a:r>
              <a:rPr lang="en-US" altLang="zh-CN" dirty="0"/>
              <a:t>topic A</a:t>
            </a:r>
            <a:r>
              <a:rPr lang="zh-CN" altLang="en-US" dirty="0"/>
              <a:t>有</a:t>
            </a:r>
            <a:r>
              <a:rPr lang="en-US" altLang="zh-CN" dirty="0"/>
              <a:t>partition 0,1,2</a:t>
            </a:r>
            <a:r>
              <a:rPr lang="zh-CN" altLang="en-US" dirty="0"/>
              <a:t>，分别分布在</a:t>
            </a:r>
            <a:r>
              <a:rPr lang="en-US" altLang="zh-CN" dirty="0"/>
              <a:t>Broker 1,2,3</a:t>
            </a:r>
            <a:r>
              <a:rPr lang="zh-CN" altLang="en-US" dirty="0"/>
              <a:t>上面。每个服务器都可以处理分布在它上面的分区的写入和读取操作。另外，每个分区也可以配置多个副本用来提高容错性。</a:t>
            </a:r>
          </a:p>
          <a:p>
            <a:br>
              <a:rPr lang="zh-CN" altLang="en-US" dirty="0"/>
            </a:br>
            <a:br>
              <a:rPr lang="zh-CN" altLang="en-US" dirty="0"/>
            </a:br>
            <a:r>
              <a:rPr lang="zh-CN" altLang="en-US" dirty="0"/>
              <a:t>每个</a:t>
            </a:r>
            <a:r>
              <a:rPr lang="en-US" altLang="zh-CN" dirty="0"/>
              <a:t>partition</a:t>
            </a:r>
            <a:r>
              <a:rPr lang="zh-CN" altLang="en-US" dirty="0"/>
              <a:t>有一个服务器充当“</a:t>
            </a:r>
            <a:r>
              <a:rPr lang="en-US" altLang="zh-CN" dirty="0"/>
              <a:t>leader”</a:t>
            </a:r>
            <a:r>
              <a:rPr lang="zh-CN" altLang="en-US" dirty="0"/>
              <a:t>，零至多个服务器充当“</a:t>
            </a:r>
            <a:r>
              <a:rPr lang="en-US" altLang="zh-CN" dirty="0"/>
              <a:t>follower”</a:t>
            </a:r>
            <a:r>
              <a:rPr lang="zh-CN" altLang="en-US" dirty="0"/>
              <a:t>。</a:t>
            </a:r>
            <a:r>
              <a:rPr lang="en-US" altLang="zh-CN" dirty="0"/>
              <a:t>Leader</a:t>
            </a:r>
            <a:r>
              <a:rPr lang="zh-CN" altLang="en-US" dirty="0"/>
              <a:t>会处理针对于这个分区的所有读写操作，而</a:t>
            </a:r>
            <a:r>
              <a:rPr lang="en-US" altLang="zh-CN" dirty="0"/>
              <a:t>follower</a:t>
            </a:r>
            <a:r>
              <a:rPr lang="zh-CN" altLang="en-US" dirty="0"/>
              <a:t>只是被动的从</a:t>
            </a:r>
            <a:r>
              <a:rPr lang="en-US" altLang="zh-CN" dirty="0"/>
              <a:t>leader</a:t>
            </a:r>
            <a:r>
              <a:rPr lang="zh-CN" altLang="en-US" dirty="0"/>
              <a:t>中复制数据。当</a:t>
            </a:r>
            <a:r>
              <a:rPr lang="en-US" altLang="zh-CN" dirty="0"/>
              <a:t>leader</a:t>
            </a:r>
            <a:r>
              <a:rPr lang="zh-CN" altLang="en-US" dirty="0"/>
              <a:t>挂掉了，那么原有的</a:t>
            </a:r>
            <a:r>
              <a:rPr lang="en-US" altLang="zh-CN" dirty="0"/>
              <a:t>follower</a:t>
            </a:r>
            <a:r>
              <a:rPr lang="zh-CN" altLang="en-US" dirty="0"/>
              <a:t>会自动选举出一个新的</a:t>
            </a:r>
            <a:r>
              <a:rPr lang="en-US" altLang="zh-CN" dirty="0"/>
              <a:t>leader</a:t>
            </a:r>
            <a:r>
              <a:rPr lang="zh-CN" altLang="en-US" dirty="0"/>
              <a:t>。每台服务器都会作为一些分区的</a:t>
            </a:r>
            <a:r>
              <a:rPr lang="en-US" altLang="zh-CN" dirty="0"/>
              <a:t>leader</a:t>
            </a:r>
            <a:r>
              <a:rPr lang="zh-CN" altLang="en-US" dirty="0"/>
              <a:t>，也会作为其他分区的</a:t>
            </a:r>
            <a:r>
              <a:rPr lang="en-US" altLang="zh-CN" dirty="0"/>
              <a:t>follower</a:t>
            </a:r>
            <a:r>
              <a:rPr lang="zh-CN" altLang="en-US" dirty="0"/>
              <a:t>，所以</a:t>
            </a:r>
            <a:r>
              <a:rPr lang="en-US" altLang="zh-CN" dirty="0"/>
              <a:t>Kafka</a:t>
            </a:r>
            <a:r>
              <a:rPr lang="zh-CN" altLang="en-US" dirty="0"/>
              <a:t>集群内的负载会比较均衡。</a:t>
            </a:r>
          </a:p>
        </p:txBody>
      </p:sp>
    </p:spTree>
    <p:extLst>
      <p:ext uri="{BB962C8B-B14F-4D97-AF65-F5344CB8AC3E}">
        <p14:creationId xmlns:p14="http://schemas.microsoft.com/office/powerpoint/2010/main" val="28053416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7" y="1628507"/>
            <a:ext cx="11377265" cy="360098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生产者：</a:t>
            </a:r>
            <a:endParaRPr lang="en-US" altLang="zh-CN" sz="2400" b="1" dirty="0">
              <a:latin typeface="+mn-lt"/>
            </a:endParaRPr>
          </a:p>
          <a:p>
            <a:endParaRPr lang="en-US" altLang="zh-CN" dirty="0"/>
          </a:p>
          <a:p>
            <a:r>
              <a:rPr lang="zh-CN" altLang="en-US" dirty="0"/>
              <a:t>生产者可以将数据写入到选定的主题。生产者负责决定要将哪条记录写入到那个分区当中。可以使用轮询方式，即每次取一小段时间的数据写入某个</a:t>
            </a:r>
            <a:r>
              <a:rPr lang="en-US" altLang="zh-CN" dirty="0"/>
              <a:t>partition</a:t>
            </a:r>
            <a:r>
              <a:rPr lang="zh-CN" altLang="en-US" dirty="0"/>
              <a:t>，下一小段的时间写入下一个</a:t>
            </a:r>
            <a:r>
              <a:rPr lang="en-US" altLang="zh-CN" dirty="0"/>
              <a:t>partition</a:t>
            </a:r>
            <a:r>
              <a:rPr lang="zh-CN" altLang="en-US" dirty="0"/>
              <a:t>；也可以使用一些分区函数（比如哈希），根据</a:t>
            </a:r>
            <a:r>
              <a:rPr lang="en-US" altLang="zh-CN" dirty="0"/>
              <a:t>record</a:t>
            </a:r>
            <a:r>
              <a:rPr lang="zh-CN" altLang="en-US" dirty="0"/>
              <a:t>的</a:t>
            </a:r>
            <a:r>
              <a:rPr lang="en-US" altLang="zh-CN" dirty="0"/>
              <a:t>key</a:t>
            </a:r>
            <a:r>
              <a:rPr lang="zh-CN" altLang="en-US" dirty="0"/>
              <a:t>值将记录写入不同的分区。</a:t>
            </a:r>
          </a:p>
          <a:p>
            <a:br>
              <a:rPr lang="zh-CN" altLang="en-US" dirty="0"/>
            </a:br>
            <a:r>
              <a:rPr lang="zh-CN" altLang="en-US" sz="2400" b="1" dirty="0">
                <a:latin typeface="+mn-lt"/>
              </a:rPr>
              <a:t>消费者：</a:t>
            </a:r>
          </a:p>
          <a:p>
            <a:br>
              <a:rPr lang="zh-CN" altLang="en-US" dirty="0"/>
            </a:br>
            <a:r>
              <a:rPr lang="zh-CN" altLang="en-US" dirty="0"/>
              <a:t>多个消费者实例可以组成一个消费者组，并用一个标签来标识这个消费者组。一个消费者组中的不同消费者实例可以运行在不同的进程甚至不同的服务器上。如果所有的消费者实例都在同一个消费者组中，那么消息记录会被很好的均衡的发送到每个消费者实例。如果所有的消费者实例都在不同的消费者组，那么每一条消息记录会被广播到每一个消费者实例。</a:t>
            </a:r>
          </a:p>
        </p:txBody>
      </p:sp>
    </p:spTree>
    <p:extLst>
      <p:ext uri="{BB962C8B-B14F-4D97-AF65-F5344CB8AC3E}">
        <p14:creationId xmlns:p14="http://schemas.microsoft.com/office/powerpoint/2010/main" val="38108704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312307"/>
            <a:ext cx="5507749" cy="47089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生产者</a:t>
            </a:r>
            <a:r>
              <a:rPr lang="en-US" altLang="zh-CN" sz="2400" b="1" dirty="0">
                <a:latin typeface="+mn-lt"/>
              </a:rPr>
              <a:t>&amp;</a:t>
            </a:r>
            <a:r>
              <a:rPr lang="zh-CN" altLang="en-US" sz="2400" b="1" dirty="0">
                <a:latin typeface="+mn-lt"/>
              </a:rPr>
              <a:t>消费者：</a:t>
            </a:r>
            <a:endParaRPr lang="en-US" altLang="zh-CN" sz="2400" b="1" dirty="0">
              <a:latin typeface="+mn-lt"/>
            </a:endParaRPr>
          </a:p>
          <a:p>
            <a:endParaRPr lang="zh-CN" altLang="en-US" sz="2400" b="1" dirty="0">
              <a:latin typeface="+mn-lt"/>
            </a:endParaRPr>
          </a:p>
          <a:p>
            <a:r>
              <a:rPr lang="zh-CN" altLang="en-US" dirty="0"/>
              <a:t>举个例子。如图所示，一个两个节点的</a:t>
            </a:r>
            <a:r>
              <a:rPr lang="en-US" altLang="zh-CN" dirty="0"/>
              <a:t>Kafka</a:t>
            </a:r>
            <a:r>
              <a:rPr lang="zh-CN" altLang="en-US" dirty="0"/>
              <a:t>集群上拥有一个四个</a:t>
            </a:r>
            <a:r>
              <a:rPr lang="en-US" altLang="zh-CN" dirty="0"/>
              <a:t>partition</a:t>
            </a:r>
            <a:r>
              <a:rPr lang="zh-CN" altLang="en-US" dirty="0"/>
              <a:t>（</a:t>
            </a:r>
            <a:r>
              <a:rPr lang="en-US" altLang="zh-CN" dirty="0"/>
              <a:t>P0-P3</a:t>
            </a:r>
            <a:r>
              <a:rPr lang="zh-CN" altLang="en-US" dirty="0"/>
              <a:t>）的</a:t>
            </a:r>
            <a:r>
              <a:rPr lang="en-US" altLang="zh-CN" dirty="0"/>
              <a:t>topic</a:t>
            </a:r>
            <a:r>
              <a:rPr lang="zh-CN" altLang="en-US" dirty="0"/>
              <a:t>。有两个消费者组都在消费这个</a:t>
            </a:r>
            <a:r>
              <a:rPr lang="en-US" altLang="zh-CN" dirty="0"/>
              <a:t>topic</a:t>
            </a:r>
            <a:r>
              <a:rPr lang="zh-CN" altLang="en-US" dirty="0"/>
              <a:t>中的数据，消费者组</a:t>
            </a:r>
            <a:r>
              <a:rPr lang="en-US" altLang="zh-CN" dirty="0"/>
              <a:t>A</a:t>
            </a:r>
            <a:r>
              <a:rPr lang="zh-CN" altLang="en-US" dirty="0"/>
              <a:t>有两个消费者实例，消费者组</a:t>
            </a:r>
            <a:r>
              <a:rPr lang="en-US" altLang="zh-CN" dirty="0"/>
              <a:t>B</a:t>
            </a:r>
            <a:r>
              <a:rPr lang="zh-CN" altLang="en-US" dirty="0"/>
              <a:t>有四个消费者实例。</a:t>
            </a:r>
            <a:br>
              <a:rPr lang="zh-CN" altLang="en-US" dirty="0"/>
            </a:br>
            <a:r>
              <a:rPr lang="zh-CN" altLang="en-US" dirty="0"/>
              <a:t>从图中我们可以看到，在同一个消费者组中，每个消费者实例可以消费多个</a:t>
            </a:r>
            <a:r>
              <a:rPr lang="en-US" altLang="zh-CN" dirty="0"/>
              <a:t>partition </a:t>
            </a:r>
            <a:r>
              <a:rPr lang="zh-CN" altLang="en-US" dirty="0"/>
              <a:t>，但是每个</a:t>
            </a:r>
            <a:r>
              <a:rPr lang="en-US" altLang="zh-CN" dirty="0"/>
              <a:t>partition</a:t>
            </a:r>
            <a:r>
              <a:rPr lang="zh-CN" altLang="en-US" dirty="0"/>
              <a:t>最多只能被消费者组中的一个实例消费。也就是说，如果有一个</a:t>
            </a:r>
            <a:r>
              <a:rPr lang="en-US" altLang="zh-CN" dirty="0"/>
              <a:t>4</a:t>
            </a:r>
            <a:r>
              <a:rPr lang="zh-CN" altLang="en-US" dirty="0"/>
              <a:t>个</a:t>
            </a:r>
            <a:r>
              <a:rPr lang="en-US" altLang="zh-CN" dirty="0"/>
              <a:t>partition</a:t>
            </a:r>
            <a:r>
              <a:rPr lang="zh-CN" altLang="en-US" dirty="0"/>
              <a:t>的</a:t>
            </a:r>
            <a:r>
              <a:rPr lang="en-US" altLang="zh-CN" dirty="0"/>
              <a:t>Topic</a:t>
            </a:r>
            <a:r>
              <a:rPr lang="zh-CN" altLang="en-US" dirty="0"/>
              <a:t>，那么消费者组中最多只能有</a:t>
            </a:r>
            <a:r>
              <a:rPr lang="en-US" altLang="zh-CN" dirty="0"/>
              <a:t>4</a:t>
            </a:r>
            <a:r>
              <a:rPr lang="zh-CN" altLang="en-US" dirty="0"/>
              <a:t>个消费者实例去消费，多出来的都不会被分配到分区。其实这也很好理解，如果允许两个消费者实例同时消费同一个分区，那么就无法记录这个分区被这个消费者组消费的</a:t>
            </a:r>
            <a:r>
              <a:rPr lang="en-US" altLang="zh-CN" dirty="0"/>
              <a:t>offset</a:t>
            </a:r>
            <a:r>
              <a:rPr lang="zh-CN" altLang="en-US" dirty="0"/>
              <a:t>了。如果在消费者组中动态的上线或下线消费者，那么</a:t>
            </a:r>
            <a:r>
              <a:rPr lang="en-US" altLang="zh-CN" dirty="0"/>
              <a:t>Kafka</a:t>
            </a:r>
            <a:r>
              <a:rPr lang="zh-CN" altLang="en-US" dirty="0"/>
              <a:t>集群会自动调整分区与消费者实例间的对应关系。</a:t>
            </a:r>
            <a:endParaRPr lang="en-US" altLang="zh-CN" dirty="0"/>
          </a:p>
        </p:txBody>
      </p:sp>
      <p:pic>
        <p:nvPicPr>
          <p:cNvPr id="6" name="图片 5">
            <a:extLst>
              <a:ext uri="{FF2B5EF4-FFF2-40B4-BE49-F238E27FC236}">
                <a16:creationId xmlns:a16="http://schemas.microsoft.com/office/drawing/2014/main" id="{9CF57765-753B-43E7-9EDA-A6509DEEC904}"/>
              </a:ext>
            </a:extLst>
          </p:cNvPr>
          <p:cNvPicPr>
            <a:picLocks noChangeAspect="1"/>
          </p:cNvPicPr>
          <p:nvPr/>
        </p:nvPicPr>
        <p:blipFill>
          <a:blip r:embed="rId3"/>
          <a:stretch>
            <a:fillRect/>
          </a:stretch>
        </p:blipFill>
        <p:spPr>
          <a:xfrm>
            <a:off x="5783506" y="1171440"/>
            <a:ext cx="6150328" cy="3104726"/>
          </a:xfrm>
          <a:prstGeom prst="rect">
            <a:avLst/>
          </a:prstGeom>
        </p:spPr>
      </p:pic>
    </p:spTree>
    <p:extLst>
      <p:ext uri="{BB962C8B-B14F-4D97-AF65-F5344CB8AC3E}">
        <p14:creationId xmlns:p14="http://schemas.microsoft.com/office/powerpoint/2010/main" val="25753036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312308"/>
            <a:ext cx="11645385" cy="47089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Kafka</a:t>
            </a:r>
            <a:r>
              <a:rPr lang="zh-CN" altLang="en-US" sz="2400" b="1" dirty="0">
                <a:latin typeface="+mn-lt"/>
              </a:rPr>
              <a:t>交互流程：</a:t>
            </a:r>
            <a:endParaRPr lang="en-US" altLang="zh-CN" sz="2400" b="1" dirty="0">
              <a:latin typeface="+mn-lt"/>
            </a:endParaRPr>
          </a:p>
          <a:p>
            <a:endParaRPr lang="zh-CN" altLang="en-US" sz="2400" b="1" dirty="0">
              <a:latin typeface="+mn-lt"/>
            </a:endParaRPr>
          </a:p>
          <a:p>
            <a:r>
              <a:rPr lang="en-US" altLang="zh-CN" dirty="0"/>
              <a:t>Kafka </a:t>
            </a:r>
            <a:r>
              <a:rPr lang="zh-CN" altLang="en-US" dirty="0"/>
              <a:t>是一个基于分布式的消息发布</a:t>
            </a:r>
            <a:r>
              <a:rPr lang="en-US" altLang="zh-CN" dirty="0"/>
              <a:t>-</a:t>
            </a:r>
            <a:r>
              <a:rPr lang="zh-CN" altLang="en-US" dirty="0"/>
              <a:t>订阅系统，它被设计成快速、可扩展的、持久的。与其他消息发布</a:t>
            </a:r>
            <a:r>
              <a:rPr lang="en-US" altLang="zh-CN" dirty="0"/>
              <a:t>-</a:t>
            </a:r>
            <a:r>
              <a:rPr lang="zh-CN" altLang="en-US" dirty="0"/>
              <a:t>订阅系统类似，</a:t>
            </a:r>
            <a:r>
              <a:rPr lang="en-US" altLang="zh-CN" dirty="0"/>
              <a:t>Kafka </a:t>
            </a:r>
            <a:r>
              <a:rPr lang="zh-CN" altLang="en-US" dirty="0"/>
              <a:t>在主题当中保存消息的信息。生产者向主题写入数据，消费者从主题读取数据。由于 </a:t>
            </a:r>
            <a:r>
              <a:rPr lang="en-US" altLang="zh-CN" dirty="0"/>
              <a:t>Kafka </a:t>
            </a:r>
            <a:r>
              <a:rPr lang="zh-CN" altLang="en-US" dirty="0"/>
              <a:t>的特性是支持分布式，同时也是基于分布式的，所以主题也是可以在多个节点上被分区和覆盖的。</a:t>
            </a:r>
            <a:endParaRPr lang="en-US" altLang="zh-CN" dirty="0"/>
          </a:p>
          <a:p>
            <a:endParaRPr lang="zh-CN" altLang="en-US" dirty="0"/>
          </a:p>
          <a:p>
            <a:r>
              <a:rPr lang="zh-CN" altLang="en-US" dirty="0"/>
              <a:t>信息是一个字节数组，程序员可以在这些字节数组中存储任何对象，支持的数据格式包括 </a:t>
            </a:r>
            <a:r>
              <a:rPr lang="en-US" altLang="zh-CN" dirty="0"/>
              <a:t>String</a:t>
            </a:r>
            <a:r>
              <a:rPr lang="zh-CN" altLang="en-US" dirty="0"/>
              <a:t>、</a:t>
            </a:r>
            <a:r>
              <a:rPr lang="en-US" altLang="zh-CN" dirty="0"/>
              <a:t>JSON</a:t>
            </a:r>
            <a:r>
              <a:rPr lang="zh-CN" altLang="en-US" dirty="0"/>
              <a:t>、</a:t>
            </a:r>
            <a:r>
              <a:rPr lang="en-US" altLang="zh-CN" dirty="0"/>
              <a:t>Avro</a:t>
            </a:r>
            <a:r>
              <a:rPr lang="zh-CN" altLang="en-US" dirty="0"/>
              <a:t>。</a:t>
            </a:r>
            <a:r>
              <a:rPr lang="en-US" altLang="zh-CN" dirty="0"/>
              <a:t>Kafka </a:t>
            </a:r>
            <a:r>
              <a:rPr lang="zh-CN" altLang="en-US" dirty="0"/>
              <a:t>通过给每一个消息绑定一个键值的方式来保证生产者可以把所有的消息发送到指定位置。属于某一个消费者群组的消费者订阅了一个主题，通过该订阅消费者可以跨节点地接收所有与该主题相关的消息，每一个消息只会发送给群组中的一个消费者，所有拥有相同键值的消息都会被确保发给这一个消费者。</a:t>
            </a:r>
            <a:endParaRPr lang="en-US" altLang="zh-CN" dirty="0"/>
          </a:p>
          <a:p>
            <a:endParaRPr lang="zh-CN" altLang="en-US" dirty="0"/>
          </a:p>
          <a:p>
            <a:r>
              <a:rPr lang="en-US" altLang="zh-CN" dirty="0"/>
              <a:t>Kafka </a:t>
            </a:r>
            <a:r>
              <a:rPr lang="zh-CN" altLang="en-US" dirty="0"/>
              <a:t>设计中将每一个主题分区当作一个具有顺序排列的日志。同处于一个分区中的消息都被设置了一个唯一的偏移量。</a:t>
            </a:r>
            <a:r>
              <a:rPr lang="en-US" altLang="zh-CN" dirty="0"/>
              <a:t>Kafka </a:t>
            </a:r>
            <a:r>
              <a:rPr lang="zh-CN" altLang="en-US" dirty="0"/>
              <a:t>只会保持跟踪未读消息，一旦消息被置为已读状态，</a:t>
            </a:r>
            <a:r>
              <a:rPr lang="en-US" altLang="zh-CN" dirty="0"/>
              <a:t>Kafka </a:t>
            </a:r>
            <a:r>
              <a:rPr lang="zh-CN" altLang="en-US" dirty="0"/>
              <a:t>就不会再去管理它了。</a:t>
            </a:r>
            <a:r>
              <a:rPr lang="en-US" altLang="zh-CN" dirty="0"/>
              <a:t>Kafka </a:t>
            </a:r>
            <a:r>
              <a:rPr lang="zh-CN" altLang="en-US" dirty="0"/>
              <a:t>的生产者负责在消息队列中对生产出来的消息保证一定时间的占有，消费者负责追踪每一个主题 </a:t>
            </a:r>
            <a:r>
              <a:rPr lang="en-US" altLang="zh-CN" dirty="0"/>
              <a:t>(</a:t>
            </a:r>
            <a:r>
              <a:rPr lang="zh-CN" altLang="en-US" dirty="0"/>
              <a:t>可以理解为一个日志通道</a:t>
            </a:r>
            <a:r>
              <a:rPr lang="en-US" altLang="zh-CN" dirty="0"/>
              <a:t>) </a:t>
            </a:r>
            <a:r>
              <a:rPr lang="zh-CN" altLang="en-US" dirty="0"/>
              <a:t>的消息并及时获取它们。基于这样的设计，</a:t>
            </a:r>
            <a:r>
              <a:rPr lang="en-US" altLang="zh-CN" dirty="0"/>
              <a:t>Kafka </a:t>
            </a:r>
            <a:r>
              <a:rPr lang="zh-CN" altLang="en-US" dirty="0"/>
              <a:t>可以在消息队列中保存大量的开销很小的数据，并且支持大量的消费者订阅。</a:t>
            </a:r>
          </a:p>
        </p:txBody>
      </p:sp>
    </p:spTree>
    <p:extLst>
      <p:ext uri="{BB962C8B-B14F-4D97-AF65-F5344CB8AC3E}">
        <p14:creationId xmlns:p14="http://schemas.microsoft.com/office/powerpoint/2010/main" val="23829096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68165" y="1474619"/>
            <a:ext cx="11645385" cy="390876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latin typeface="+mn-lt"/>
              </a:rPr>
              <a:t>使用场景：</a:t>
            </a:r>
            <a:endParaRPr lang="en-US" altLang="zh-CN" sz="2400" b="1" dirty="0">
              <a:latin typeface="+mn-lt"/>
            </a:endParaRPr>
          </a:p>
          <a:p>
            <a:endParaRPr lang="zh-CN" altLang="en-US" sz="2400" b="1" dirty="0">
              <a:latin typeface="+mn-lt"/>
            </a:endParaRPr>
          </a:p>
          <a:p>
            <a:r>
              <a:rPr lang="zh-CN" altLang="en-US" b="1" dirty="0"/>
              <a:t>消息队列（</a:t>
            </a:r>
            <a:r>
              <a:rPr lang="en-US" altLang="zh-CN" b="1" dirty="0"/>
              <a:t>MQ</a:t>
            </a:r>
            <a:r>
              <a:rPr lang="zh-CN" altLang="en-US" b="1" dirty="0"/>
              <a:t>）</a:t>
            </a:r>
          </a:p>
          <a:p>
            <a:r>
              <a:rPr lang="zh-CN" altLang="en-US" sz="1600" dirty="0"/>
              <a:t>在系统架构设计中，经常会使用消息队列（</a:t>
            </a:r>
            <a:r>
              <a:rPr lang="en-US" altLang="zh-CN" sz="1600" dirty="0"/>
              <a:t>Message Queue</a:t>
            </a:r>
            <a:r>
              <a:rPr lang="zh-CN" altLang="en-US" sz="1600" dirty="0"/>
              <a:t>）</a:t>
            </a:r>
            <a:r>
              <a:rPr lang="en-US" altLang="zh-CN" sz="1600" dirty="0"/>
              <a:t>——MQ</a:t>
            </a:r>
            <a:r>
              <a:rPr lang="zh-CN" altLang="en-US" sz="1600" dirty="0"/>
              <a:t>。</a:t>
            </a:r>
            <a:r>
              <a:rPr lang="en-US" altLang="zh-CN" sz="1600" dirty="0"/>
              <a:t>MQ</a:t>
            </a:r>
            <a:r>
              <a:rPr lang="zh-CN" altLang="en-US" sz="1600" dirty="0"/>
              <a:t>是一种跨进程的通信机制，用于上下游的消息传递，使用</a:t>
            </a:r>
            <a:r>
              <a:rPr lang="en-US" altLang="zh-CN" sz="1600" dirty="0"/>
              <a:t>MQ</a:t>
            </a:r>
            <a:r>
              <a:rPr lang="zh-CN" altLang="en-US" sz="1600" dirty="0"/>
              <a:t>可以使上下游解耦，消息发送上游只需要依赖</a:t>
            </a:r>
            <a:r>
              <a:rPr lang="en-US" altLang="zh-CN" sz="1600" dirty="0"/>
              <a:t>MQ</a:t>
            </a:r>
            <a:r>
              <a:rPr lang="zh-CN" altLang="en-US" sz="1600" dirty="0"/>
              <a:t>，逻辑上和物理上都不需要依赖其他下游服务。</a:t>
            </a:r>
            <a:r>
              <a:rPr lang="en-US" altLang="zh-CN" sz="1600" dirty="0"/>
              <a:t>MQ</a:t>
            </a:r>
            <a:r>
              <a:rPr lang="zh-CN" altLang="en-US" sz="1600" dirty="0"/>
              <a:t>的常见使用场景如流量削峰、数据驱动的任务依赖等等。在</a:t>
            </a:r>
            <a:r>
              <a:rPr lang="en-US" altLang="zh-CN" sz="1600" dirty="0"/>
              <a:t>MQ</a:t>
            </a:r>
            <a:r>
              <a:rPr lang="zh-CN" altLang="en-US" sz="1600" dirty="0"/>
              <a:t>领域，除了</a:t>
            </a:r>
            <a:r>
              <a:rPr lang="en-US" altLang="zh-CN" sz="1600" dirty="0"/>
              <a:t>Kafka</a:t>
            </a:r>
            <a:r>
              <a:rPr lang="zh-CN" altLang="en-US" sz="1600" dirty="0"/>
              <a:t>外还有传统的消息队列如</a:t>
            </a:r>
            <a:r>
              <a:rPr lang="en-US" altLang="zh-CN" sz="1600" dirty="0">
                <a:hlinkClick r:id="rId3"/>
              </a:rPr>
              <a:t>ActiveMQ</a:t>
            </a:r>
            <a:r>
              <a:rPr lang="zh-CN" altLang="en-US" sz="1600" dirty="0"/>
              <a:t>和</a:t>
            </a:r>
            <a:r>
              <a:rPr lang="en-US" altLang="zh-CN" sz="1600" dirty="0">
                <a:hlinkClick r:id="rId4"/>
              </a:rPr>
              <a:t>RabbitMQ</a:t>
            </a:r>
            <a:r>
              <a:rPr lang="zh-CN" altLang="en-US" sz="1600" dirty="0"/>
              <a:t>等。</a:t>
            </a:r>
          </a:p>
          <a:p>
            <a:r>
              <a:rPr lang="zh-CN" altLang="en-US" b="1" dirty="0"/>
              <a:t>追踪网站活动</a:t>
            </a:r>
          </a:p>
          <a:p>
            <a:r>
              <a:rPr lang="en-US" altLang="zh-CN" sz="1600" dirty="0"/>
              <a:t>Kafka</a:t>
            </a:r>
            <a:r>
              <a:rPr lang="zh-CN" altLang="en-US" sz="1600" dirty="0"/>
              <a:t>最出就是被设计用来进行网站活动（比如</a:t>
            </a:r>
            <a:r>
              <a:rPr lang="en-US" altLang="zh-CN" sz="1600" dirty="0"/>
              <a:t>PV</a:t>
            </a:r>
            <a:r>
              <a:rPr lang="zh-CN" altLang="en-US" sz="1600" dirty="0"/>
              <a:t>、</a:t>
            </a:r>
            <a:r>
              <a:rPr lang="en-US" altLang="zh-CN" sz="1600" dirty="0"/>
              <a:t>UV</a:t>
            </a:r>
            <a:r>
              <a:rPr lang="zh-CN" altLang="en-US" sz="1600" dirty="0"/>
              <a:t>、搜索记录等）的追踪。可以将不同的活动放入不同的主题，供后续的实时计算、实时监控等程序使用，也可以将数据导入到数据仓库中进行后续的离线处理和生成报表等。</a:t>
            </a:r>
          </a:p>
          <a:p>
            <a:r>
              <a:rPr lang="en-US" altLang="zh-CN" b="1" dirty="0"/>
              <a:t>Metrics</a:t>
            </a:r>
          </a:p>
          <a:p>
            <a:r>
              <a:rPr lang="en-US" altLang="zh-CN" sz="1600" dirty="0"/>
              <a:t>Kafka</a:t>
            </a:r>
            <a:r>
              <a:rPr lang="zh-CN" altLang="en-US" sz="1600" dirty="0"/>
              <a:t>经常被用来传输监控数据。主要用来聚合分布式应用程序的统计数据，将数据集中后进行统一的分析和展示等。</a:t>
            </a:r>
          </a:p>
          <a:p>
            <a:r>
              <a:rPr lang="zh-CN" altLang="en-US" b="1" dirty="0"/>
              <a:t>日志聚合</a:t>
            </a:r>
          </a:p>
          <a:p>
            <a:r>
              <a:rPr lang="zh-CN" altLang="en-US" sz="1600" dirty="0"/>
              <a:t>很多人使用</a:t>
            </a:r>
            <a:r>
              <a:rPr lang="en-US" altLang="zh-CN" sz="1600" dirty="0"/>
              <a:t>Kafka</a:t>
            </a:r>
            <a:r>
              <a:rPr lang="zh-CN" altLang="en-US" sz="1600" dirty="0"/>
              <a:t>作为日志聚合的解决方案。日志聚合通常指将不同服务器上的日志收集起来并放入一个日志中心，比如一台文件服务器或者</a:t>
            </a:r>
            <a:r>
              <a:rPr lang="en-US" altLang="zh-CN" sz="1600" dirty="0"/>
              <a:t>HDFS</a:t>
            </a:r>
            <a:r>
              <a:rPr lang="zh-CN" altLang="en-US" sz="1600" dirty="0"/>
              <a:t>中的一个目录，供后续进行分析处理。相比于</a:t>
            </a:r>
            <a:r>
              <a:rPr lang="en-US" altLang="zh-CN" sz="1600" dirty="0">
                <a:hlinkClick r:id="rId5">
                  <a:extLst>
                    <a:ext uri="{A12FA001-AC4F-418D-AE19-62706E023703}">
                      <ahyp:hlinkClr xmlns:ahyp="http://schemas.microsoft.com/office/drawing/2018/hyperlinkcolor" val="tx"/>
                    </a:ext>
                  </a:extLst>
                </a:hlinkClick>
              </a:rPr>
              <a:t>Flume</a:t>
            </a:r>
            <a:r>
              <a:rPr lang="zh-CN" altLang="en-US" sz="1600" dirty="0"/>
              <a:t>和</a:t>
            </a:r>
            <a:r>
              <a:rPr lang="en-US" altLang="zh-CN" sz="1600" dirty="0">
                <a:hlinkClick r:id="rId6">
                  <a:extLst>
                    <a:ext uri="{A12FA001-AC4F-418D-AE19-62706E023703}">
                      <ahyp:hlinkClr xmlns:ahyp="http://schemas.microsoft.com/office/drawing/2018/hyperlinkcolor" val="tx"/>
                    </a:ext>
                  </a:extLst>
                </a:hlinkClick>
              </a:rPr>
              <a:t>Scribe</a:t>
            </a:r>
            <a:r>
              <a:rPr lang="zh-CN" altLang="en-US" sz="1600" dirty="0"/>
              <a:t>等日志聚合工具，</a:t>
            </a:r>
            <a:r>
              <a:rPr lang="en-US" altLang="zh-CN" sz="1600" dirty="0"/>
              <a:t>Kafka</a:t>
            </a:r>
            <a:r>
              <a:rPr lang="zh-CN" altLang="en-US" sz="1600" dirty="0"/>
              <a:t>具有更出色的性能。</a:t>
            </a:r>
          </a:p>
        </p:txBody>
      </p:sp>
    </p:spTree>
    <p:extLst>
      <p:ext uri="{BB962C8B-B14F-4D97-AF65-F5344CB8AC3E}">
        <p14:creationId xmlns:p14="http://schemas.microsoft.com/office/powerpoint/2010/main" val="23317818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Apache  Kafka </a:t>
            </a:r>
            <a:r>
              <a:rPr lang="zh-CN" altLang="en-US" sz="2800" dirty="0">
                <a:solidFill>
                  <a:schemeClr val="bg1"/>
                </a:solidFill>
                <a:latin typeface="Agency FB" panose="020B0503020202020204" pitchFamily="34" charset="0"/>
              </a:rPr>
              <a:t>设计原理</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pic>
        <p:nvPicPr>
          <p:cNvPr id="7172" name="Picture 4">
            <a:extLst>
              <a:ext uri="{FF2B5EF4-FFF2-40B4-BE49-F238E27FC236}">
                <a16:creationId xmlns:a16="http://schemas.microsoft.com/office/drawing/2014/main" id="{6E6813BD-559A-4F08-8439-623ADEBFF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20" y="1124744"/>
            <a:ext cx="11136560" cy="555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3089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35405" y="1083221"/>
            <a:ext cx="5508612" cy="353943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一个 </a:t>
            </a:r>
            <a:r>
              <a:rPr lang="en-US" altLang="zh-CN" sz="1600" dirty="0"/>
              <a:t>Topic</a:t>
            </a:r>
            <a:r>
              <a:rPr lang="zh-CN" altLang="en-US" sz="1600" dirty="0"/>
              <a:t>（主题）对应一个消息队列。</a:t>
            </a:r>
            <a:r>
              <a:rPr lang="en-US" altLang="zh-CN" sz="1600" dirty="0"/>
              <a:t>Kafka </a:t>
            </a:r>
            <a:r>
              <a:rPr lang="zh-CN" altLang="en-US" sz="1600" dirty="0"/>
              <a:t>支持多生产者，多消费者，对应如图：</a:t>
            </a:r>
            <a:endParaRPr lang="en-US" altLang="zh-CN" sz="1600" dirty="0"/>
          </a:p>
          <a:p>
            <a:endParaRPr lang="en-US" altLang="zh-CN" sz="1600" dirty="0"/>
          </a:p>
          <a:p>
            <a:r>
              <a:rPr lang="zh-CN" altLang="en-US" sz="1600" dirty="0"/>
              <a:t>多个生产者将数据发送到 </a:t>
            </a:r>
            <a:r>
              <a:rPr lang="en-US" altLang="zh-CN" sz="1600" dirty="0"/>
              <a:t>Kafka </a:t>
            </a:r>
            <a:r>
              <a:rPr lang="zh-CN" altLang="en-US" sz="1600" dirty="0"/>
              <a:t>中，</a:t>
            </a:r>
            <a:r>
              <a:rPr lang="en-US" altLang="zh-CN" sz="1600" dirty="0"/>
              <a:t>Kafka </a:t>
            </a:r>
            <a:r>
              <a:rPr lang="zh-CN" altLang="en-US" sz="1600" dirty="0"/>
              <a:t>将它们顺序存储，消费者的行为留到下面讨论。我们知道 </a:t>
            </a:r>
            <a:r>
              <a:rPr lang="en-US" altLang="zh-CN" sz="1600" dirty="0"/>
              <a:t>Kafka </a:t>
            </a:r>
            <a:r>
              <a:rPr lang="zh-CN" altLang="en-US" sz="1600" dirty="0"/>
              <a:t>的目标是大数据，如果将消息存在一个“中心”队列中，势必缺少可伸缩性。无论是生产者</a:t>
            </a:r>
            <a:r>
              <a:rPr lang="en-US" altLang="zh-CN" sz="1600" dirty="0"/>
              <a:t>/</a:t>
            </a:r>
            <a:r>
              <a:rPr lang="zh-CN" altLang="en-US" sz="1600" dirty="0"/>
              <a:t>消费者数目的增加，还是消息数量的增加，都可能耗尽机器的性能或存储。</a:t>
            </a:r>
            <a:endParaRPr lang="en-US" altLang="zh-CN" sz="1600" dirty="0"/>
          </a:p>
          <a:p>
            <a:endParaRPr lang="zh-CN" altLang="en-US" sz="1600" dirty="0"/>
          </a:p>
          <a:p>
            <a:r>
              <a:rPr lang="zh-CN" altLang="en-US" sz="1600" dirty="0"/>
              <a:t>因此，</a:t>
            </a:r>
            <a:r>
              <a:rPr lang="en-US" altLang="zh-CN" sz="1600" dirty="0"/>
              <a:t>Kafka </a:t>
            </a:r>
            <a:r>
              <a:rPr lang="zh-CN" altLang="en-US" sz="1600" dirty="0"/>
              <a:t>在概念上将一个 </a:t>
            </a:r>
            <a:r>
              <a:rPr lang="en-US" altLang="zh-CN" sz="1600" dirty="0"/>
              <a:t>Topic </a:t>
            </a:r>
            <a:r>
              <a:rPr lang="zh-CN" altLang="en-US" sz="1600" dirty="0"/>
              <a:t>分成了多个 </a:t>
            </a:r>
            <a:r>
              <a:rPr lang="en-US" altLang="zh-CN" sz="1600" dirty="0"/>
              <a:t>Partition</a:t>
            </a:r>
            <a:r>
              <a:rPr lang="zh-CN" altLang="en-US" sz="1600" dirty="0"/>
              <a:t>，写入 </a:t>
            </a:r>
            <a:r>
              <a:rPr lang="en-US" altLang="zh-CN" sz="1600" dirty="0"/>
              <a:t>topic </a:t>
            </a:r>
            <a:r>
              <a:rPr lang="zh-CN" altLang="en-US" sz="1600" dirty="0"/>
              <a:t>的消息会被（平均）分配到其中一个 </a:t>
            </a:r>
            <a:r>
              <a:rPr lang="en-US" altLang="zh-CN" sz="1600" dirty="0"/>
              <a:t>Partition</a:t>
            </a:r>
            <a:r>
              <a:rPr lang="zh-CN" altLang="en-US" sz="1600" dirty="0"/>
              <a:t>。</a:t>
            </a:r>
            <a:r>
              <a:rPr lang="en-US" altLang="zh-CN" sz="1600" dirty="0"/>
              <a:t>Partition </a:t>
            </a:r>
            <a:r>
              <a:rPr lang="zh-CN" altLang="en-US" sz="1600" dirty="0"/>
              <a:t>中会为消息保存一个 </a:t>
            </a:r>
            <a:r>
              <a:rPr lang="en-US" altLang="zh-CN" sz="1600" dirty="0"/>
              <a:t>Partition </a:t>
            </a:r>
            <a:r>
              <a:rPr lang="zh-CN" altLang="en-US" sz="1600" dirty="0"/>
              <a:t>内唯一的 </a:t>
            </a:r>
            <a:r>
              <a:rPr lang="en-US" altLang="zh-CN" sz="1600" dirty="0"/>
              <a:t>ID </a:t>
            </a:r>
            <a:r>
              <a:rPr lang="zh-CN" altLang="en-US" sz="1600" dirty="0"/>
              <a:t>，一般称为偏移量</a:t>
            </a:r>
            <a:r>
              <a:rPr lang="en-US" altLang="zh-CN" sz="1600" dirty="0"/>
              <a:t>(offset)</a:t>
            </a:r>
            <a:r>
              <a:rPr lang="zh-CN" altLang="en-US" sz="1600" dirty="0"/>
              <a:t>。这样当性能</a:t>
            </a:r>
            <a:r>
              <a:rPr lang="en-US" altLang="zh-CN" sz="1600" dirty="0"/>
              <a:t>/</a:t>
            </a:r>
            <a:r>
              <a:rPr lang="zh-CN" altLang="en-US" sz="1600" dirty="0"/>
              <a:t>存储不足时 </a:t>
            </a:r>
            <a:r>
              <a:rPr lang="en-US" altLang="zh-CN" sz="1600" dirty="0"/>
              <a:t>Kafka </a:t>
            </a:r>
            <a:r>
              <a:rPr lang="zh-CN" altLang="en-US" sz="1600" dirty="0"/>
              <a:t>就可以通过增加 </a:t>
            </a:r>
            <a:r>
              <a:rPr lang="en-US" altLang="zh-CN" sz="1600" dirty="0"/>
              <a:t>Partition </a:t>
            </a:r>
            <a:r>
              <a:rPr lang="zh-CN" altLang="en-US" sz="1600" dirty="0"/>
              <a:t>实现横向扩展。</a:t>
            </a:r>
          </a:p>
        </p:txBody>
      </p:sp>
      <p:pic>
        <p:nvPicPr>
          <p:cNvPr id="9" name="图片 8">
            <a:extLst>
              <a:ext uri="{FF2B5EF4-FFF2-40B4-BE49-F238E27FC236}">
                <a16:creationId xmlns:a16="http://schemas.microsoft.com/office/drawing/2014/main" id="{8A59F6C4-C678-4C31-A140-B2A2B13A3AEE}"/>
              </a:ext>
            </a:extLst>
          </p:cNvPr>
          <p:cNvPicPr>
            <a:picLocks noChangeAspect="1"/>
          </p:cNvPicPr>
          <p:nvPr/>
        </p:nvPicPr>
        <p:blipFill>
          <a:blip r:embed="rId3"/>
          <a:stretch>
            <a:fillRect/>
          </a:stretch>
        </p:blipFill>
        <p:spPr>
          <a:xfrm>
            <a:off x="6312024" y="980728"/>
            <a:ext cx="5063133" cy="3053953"/>
          </a:xfrm>
          <a:prstGeom prst="rect">
            <a:avLst/>
          </a:prstGeom>
        </p:spPr>
      </p:pic>
      <p:pic>
        <p:nvPicPr>
          <p:cNvPr id="10" name="图片 9">
            <a:extLst>
              <a:ext uri="{FF2B5EF4-FFF2-40B4-BE49-F238E27FC236}">
                <a16:creationId xmlns:a16="http://schemas.microsoft.com/office/drawing/2014/main" id="{7E1C1AFF-27F7-4C54-9B70-04EAEC88B461}"/>
              </a:ext>
            </a:extLst>
          </p:cNvPr>
          <p:cNvPicPr>
            <a:picLocks noChangeAspect="1"/>
          </p:cNvPicPr>
          <p:nvPr/>
        </p:nvPicPr>
        <p:blipFill>
          <a:blip r:embed="rId4"/>
          <a:stretch>
            <a:fillRect/>
          </a:stretch>
        </p:blipFill>
        <p:spPr>
          <a:xfrm>
            <a:off x="5876001" y="4452118"/>
            <a:ext cx="6326579" cy="2405882"/>
          </a:xfrm>
          <a:prstGeom prst="rect">
            <a:avLst/>
          </a:prstGeom>
        </p:spPr>
      </p:pic>
    </p:spTree>
    <p:extLst>
      <p:ext uri="{BB962C8B-B14F-4D97-AF65-F5344CB8AC3E}">
        <p14:creationId xmlns:p14="http://schemas.microsoft.com/office/powerpoint/2010/main" val="41334798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27348" y="1124165"/>
            <a:ext cx="11737304" cy="535531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数据存储设计：</a:t>
            </a:r>
            <a:endParaRPr lang="en-US" altLang="zh-CN"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panose="020B0604020202020204" pitchFamily="34" charset="0"/>
                <a:ea typeface="pingfang SC"/>
              </a:rPr>
              <a:t>partition以文件形式存储在文件系统，目录命名规则：</a:t>
            </a:r>
            <a:r>
              <a:rPr kumimoji="0" lang="zh-CN" altLang="zh-CN" sz="1600" b="0" i="0" u="none" strike="noStrike" cap="none" normalizeH="0" baseline="0" dirty="0">
                <a:ln>
                  <a:noFill/>
                </a:ln>
                <a:solidFill>
                  <a:srgbClr val="0ABF5B"/>
                </a:solidFill>
                <a:effectLst/>
                <a:latin typeface="Consolas" panose="020B0609020204030204" pitchFamily="49" charset="0"/>
                <a:cs typeface="Consolas" panose="020B0609020204030204" pitchFamily="49" charset="0"/>
              </a:rPr>
              <a:t>&lt;topic_name&gt;-&lt;partition_id&gt;</a:t>
            </a:r>
            <a:r>
              <a:rPr kumimoji="0" lang="zh-CN" altLang="zh-CN" sz="1600" b="0" i="0" u="none" strike="noStrike" cap="none" normalizeH="0" baseline="0" dirty="0">
                <a:ln>
                  <a:noFill/>
                </a:ln>
                <a:solidFill>
                  <a:srgbClr val="333333"/>
                </a:solidFill>
                <a:effectLst/>
                <a:ea typeface="pingfang SC"/>
              </a:rPr>
              <a:t>，例如，名为test的topic，其有3个partition，则Kafka数据目录中有3个目录：test-0, test-1, test-2，分别存储相应partition的数据。</a:t>
            </a:r>
            <a:r>
              <a:rPr kumimoji="0" lang="zh-CN" altLang="zh-CN" sz="1600" b="0" i="0" u="none" strike="noStrike" cap="none" normalizeH="0" baseline="0" dirty="0">
                <a:ln>
                  <a:noFill/>
                </a:ln>
                <a:solidFill>
                  <a:schemeClr val="tx1"/>
                </a:solidFill>
                <a:effectLst/>
                <a:latin typeface="Arial" panose="020B0604020202020204" pitchFamily="34" charset="0"/>
              </a:rPr>
              <a:t> </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p>
          <a:p>
            <a:r>
              <a:rPr lang="en-US" altLang="zh-CN" sz="1600" b="1" dirty="0"/>
              <a:t>partition</a:t>
            </a:r>
            <a:r>
              <a:rPr lang="zh-CN" altLang="en-US" sz="1600" b="1" dirty="0"/>
              <a:t>的数据文件</a:t>
            </a:r>
            <a:endParaRPr lang="zh-CN" altLang="en-US" sz="1600" dirty="0"/>
          </a:p>
          <a:p>
            <a:r>
              <a:rPr lang="en-US" altLang="zh-CN" sz="1600" dirty="0"/>
              <a:t>partition</a:t>
            </a:r>
            <a:r>
              <a:rPr lang="zh-CN" altLang="en-US" sz="1600" dirty="0"/>
              <a:t>中的每条</a:t>
            </a:r>
            <a:r>
              <a:rPr lang="en-US" altLang="zh-CN" sz="1600" dirty="0"/>
              <a:t>Message</a:t>
            </a:r>
            <a:r>
              <a:rPr lang="zh-CN" altLang="en-US" sz="1600" dirty="0"/>
              <a:t>包含了以下三个属性：</a:t>
            </a:r>
          </a:p>
          <a:p>
            <a:pPr marL="285750" indent="-285750">
              <a:buFont typeface="Wingdings" panose="05000000000000000000" pitchFamily="2" charset="2"/>
              <a:buChar char="l"/>
            </a:pPr>
            <a:r>
              <a:rPr lang="en-US" altLang="zh-CN" sz="1600" dirty="0"/>
              <a:t>offset</a:t>
            </a:r>
          </a:p>
          <a:p>
            <a:pPr marL="285750" indent="-285750">
              <a:buFont typeface="Wingdings" panose="05000000000000000000" pitchFamily="2" charset="2"/>
              <a:buChar char="l"/>
            </a:pPr>
            <a:r>
              <a:rPr lang="en-US" altLang="zh-CN" sz="1600" dirty="0" err="1"/>
              <a:t>MessageSize</a:t>
            </a:r>
            <a:endParaRPr lang="en-US" altLang="zh-CN" sz="1600" dirty="0"/>
          </a:p>
          <a:p>
            <a:pPr marL="285750" indent="-285750">
              <a:buFont typeface="Wingdings" panose="05000000000000000000" pitchFamily="2" charset="2"/>
              <a:buChar char="l"/>
            </a:pPr>
            <a:r>
              <a:rPr lang="en-US" altLang="zh-CN" sz="1600" dirty="0"/>
              <a:t>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Arial" panose="020B0604020202020204" pitchFamily="34" charset="0"/>
            </a:endParaRPr>
          </a:p>
          <a:p>
            <a:r>
              <a:rPr lang="zh-CN" altLang="en-US" sz="1600" dirty="0"/>
              <a:t>其中</a:t>
            </a:r>
            <a:r>
              <a:rPr lang="en-US" altLang="zh-CN" sz="1600" dirty="0"/>
              <a:t>offset</a:t>
            </a:r>
            <a:r>
              <a:rPr lang="zh-CN" altLang="en-US" sz="1600" dirty="0"/>
              <a:t>表示</a:t>
            </a:r>
            <a:r>
              <a:rPr lang="en-US" altLang="zh-CN" sz="1600" dirty="0"/>
              <a:t>Message</a:t>
            </a:r>
            <a:r>
              <a:rPr lang="zh-CN" altLang="en-US" sz="1600" dirty="0"/>
              <a:t>在这个</a:t>
            </a:r>
            <a:r>
              <a:rPr lang="en-US" altLang="zh-CN" sz="1600" dirty="0"/>
              <a:t>partition</a:t>
            </a:r>
            <a:r>
              <a:rPr lang="zh-CN" altLang="en-US" sz="1600" dirty="0"/>
              <a:t>中的偏移量，</a:t>
            </a:r>
            <a:r>
              <a:rPr lang="en-US" altLang="zh-CN" sz="1600" dirty="0"/>
              <a:t>offset</a:t>
            </a:r>
            <a:r>
              <a:rPr lang="zh-CN" altLang="en-US" sz="1600" dirty="0"/>
              <a:t>不是该</a:t>
            </a:r>
            <a:r>
              <a:rPr lang="en-US" altLang="zh-CN" sz="1600" dirty="0"/>
              <a:t>Message</a:t>
            </a:r>
            <a:r>
              <a:rPr lang="zh-CN" altLang="en-US" sz="1600" dirty="0"/>
              <a:t>在</a:t>
            </a:r>
            <a:r>
              <a:rPr lang="en-US" altLang="zh-CN" sz="1600" dirty="0"/>
              <a:t>partition</a:t>
            </a:r>
            <a:r>
              <a:rPr lang="zh-CN" altLang="en-US" sz="1600" dirty="0"/>
              <a:t>数据文件中的实际存储位置，而是逻辑上一个值，它唯一确定了</a:t>
            </a:r>
            <a:r>
              <a:rPr lang="en-US" altLang="zh-CN" sz="1600" dirty="0"/>
              <a:t>partition</a:t>
            </a:r>
            <a:r>
              <a:rPr lang="zh-CN" altLang="en-US" sz="1600" dirty="0"/>
              <a:t>中的一条</a:t>
            </a:r>
            <a:r>
              <a:rPr lang="en-US" altLang="zh-CN" sz="1600" dirty="0"/>
              <a:t>Message</a:t>
            </a:r>
            <a:r>
              <a:rPr lang="zh-CN" altLang="en-US" sz="1600" dirty="0"/>
              <a:t>，可以认为</a:t>
            </a:r>
            <a:r>
              <a:rPr lang="en-US" altLang="zh-CN" sz="1600" dirty="0"/>
              <a:t>offset</a:t>
            </a:r>
            <a:r>
              <a:rPr lang="zh-CN" altLang="en-US" sz="1600" dirty="0"/>
              <a:t>是</a:t>
            </a:r>
            <a:r>
              <a:rPr lang="en-US" altLang="zh-CN" sz="1600" dirty="0"/>
              <a:t>partition</a:t>
            </a:r>
            <a:r>
              <a:rPr lang="zh-CN" altLang="en-US" sz="1600" dirty="0"/>
              <a:t>中</a:t>
            </a:r>
            <a:r>
              <a:rPr lang="en-US" altLang="zh-CN" sz="1600" dirty="0"/>
              <a:t>Message</a:t>
            </a:r>
            <a:r>
              <a:rPr lang="zh-CN" altLang="en-US" sz="1600" dirty="0"/>
              <a:t>的</a:t>
            </a:r>
            <a:r>
              <a:rPr lang="en-US" altLang="zh-CN" sz="1600" dirty="0"/>
              <a:t>id</a:t>
            </a:r>
            <a:r>
              <a:rPr lang="zh-CN" altLang="en-US" sz="1600" dirty="0"/>
              <a:t>；</a:t>
            </a:r>
            <a:r>
              <a:rPr lang="en-US" altLang="zh-CN" sz="1600" dirty="0" err="1"/>
              <a:t>MessageSize</a:t>
            </a:r>
            <a:r>
              <a:rPr lang="zh-CN" altLang="en-US" sz="1600" dirty="0"/>
              <a:t>表示消息内容</a:t>
            </a:r>
            <a:r>
              <a:rPr lang="en-US" altLang="zh-CN" sz="1600" dirty="0"/>
              <a:t>data</a:t>
            </a:r>
            <a:r>
              <a:rPr lang="zh-CN" altLang="en-US" sz="1600" dirty="0"/>
              <a:t>的大小；</a:t>
            </a:r>
            <a:r>
              <a:rPr lang="en-US" altLang="zh-CN" sz="1600" dirty="0"/>
              <a:t>data</a:t>
            </a:r>
            <a:r>
              <a:rPr lang="zh-CN" altLang="en-US" sz="1600" dirty="0"/>
              <a:t>为</a:t>
            </a:r>
            <a:r>
              <a:rPr lang="en-US" altLang="zh-CN" sz="1600" dirty="0"/>
              <a:t>Message</a:t>
            </a:r>
            <a:r>
              <a:rPr lang="zh-CN" altLang="en-US" sz="1600" dirty="0"/>
              <a:t>的具体内容。</a:t>
            </a:r>
          </a:p>
          <a:p>
            <a:r>
              <a:rPr lang="en-US" altLang="zh-CN" sz="1600" dirty="0"/>
              <a:t>partition</a:t>
            </a:r>
            <a:r>
              <a:rPr lang="zh-CN" altLang="en-US" sz="1600" dirty="0"/>
              <a:t>的数据文件由以上格式的</a:t>
            </a:r>
            <a:r>
              <a:rPr lang="en-US" altLang="zh-CN" sz="1600" dirty="0"/>
              <a:t>Message</a:t>
            </a:r>
            <a:r>
              <a:rPr lang="zh-CN" altLang="en-US" sz="1600" dirty="0"/>
              <a:t>组成，按</a:t>
            </a:r>
            <a:r>
              <a:rPr lang="en-US" altLang="zh-CN" sz="1600" dirty="0"/>
              <a:t>offset</a:t>
            </a:r>
            <a:r>
              <a:rPr lang="zh-CN" altLang="en-US" sz="1600" dirty="0"/>
              <a:t>由小到大排列在一起。</a:t>
            </a:r>
            <a:endParaRPr lang="en-US" altLang="zh-CN" sz="1600" dirty="0"/>
          </a:p>
          <a:p>
            <a:endParaRPr lang="en-US" altLang="zh-CN" sz="1600" dirty="0"/>
          </a:p>
          <a:p>
            <a:r>
              <a:rPr lang="zh-CN" altLang="en-US" sz="1600" dirty="0"/>
              <a:t>如果一个</a:t>
            </a:r>
            <a:r>
              <a:rPr lang="en-US" altLang="zh-CN" sz="1600" dirty="0"/>
              <a:t>partition</a:t>
            </a:r>
            <a:r>
              <a:rPr lang="zh-CN" altLang="en-US" sz="1600" dirty="0"/>
              <a:t>只有一个数据文件：</a:t>
            </a:r>
          </a:p>
          <a:p>
            <a:r>
              <a:rPr lang="zh-CN" altLang="en-US" sz="1600" dirty="0"/>
              <a:t>新数据是添加在文件末尾，不论文件数据文件有多大，这个操作永远都是</a:t>
            </a:r>
            <a:r>
              <a:rPr lang="en-US" altLang="zh-CN" sz="1600" dirty="0"/>
              <a:t>O(1)</a:t>
            </a:r>
            <a:r>
              <a:rPr lang="zh-CN" altLang="en-US" sz="1600" dirty="0"/>
              <a:t>的。</a:t>
            </a:r>
          </a:p>
          <a:p>
            <a:r>
              <a:rPr lang="zh-CN" altLang="en-US" sz="1600" dirty="0"/>
              <a:t>查找某个</a:t>
            </a:r>
            <a:r>
              <a:rPr lang="en-US" altLang="zh-CN" sz="1600" dirty="0"/>
              <a:t>offset</a:t>
            </a:r>
            <a:r>
              <a:rPr lang="zh-CN" altLang="en-US" sz="1600" dirty="0"/>
              <a:t>的</a:t>
            </a:r>
            <a:r>
              <a:rPr lang="en-US" altLang="zh-CN" sz="1600" dirty="0"/>
              <a:t>Message</a:t>
            </a:r>
            <a:r>
              <a:rPr lang="zh-CN" altLang="en-US" sz="1600" dirty="0"/>
              <a:t>是顺序查找的。因此，如果数据文件很大的话，查找的效率就低。</a:t>
            </a:r>
            <a:endParaRPr lang="en-US" altLang="zh-CN" sz="1600" dirty="0"/>
          </a:p>
          <a:p>
            <a:endParaRPr lang="en-US" altLang="zh-CN" sz="1600" dirty="0"/>
          </a:p>
          <a:p>
            <a:r>
              <a:rPr lang="en-US" altLang="zh-CN" dirty="0">
                <a:solidFill>
                  <a:srgbClr val="FF0000"/>
                </a:solidFill>
              </a:rPr>
              <a:t>Kafka</a:t>
            </a:r>
            <a:r>
              <a:rPr lang="zh-CN" altLang="en-US" dirty="0">
                <a:solidFill>
                  <a:srgbClr val="FF0000"/>
                </a:solidFill>
              </a:rPr>
              <a:t>通过</a:t>
            </a:r>
            <a:r>
              <a:rPr lang="zh-CN" altLang="en-US" b="1" dirty="0">
                <a:solidFill>
                  <a:srgbClr val="FF0000"/>
                </a:solidFill>
              </a:rPr>
              <a:t>分段</a:t>
            </a:r>
            <a:r>
              <a:rPr lang="zh-CN" altLang="en-US" dirty="0">
                <a:solidFill>
                  <a:srgbClr val="FF0000"/>
                </a:solidFill>
              </a:rPr>
              <a:t>和</a:t>
            </a:r>
            <a:r>
              <a:rPr lang="zh-CN" altLang="en-US" b="1" dirty="0">
                <a:solidFill>
                  <a:srgbClr val="FF0000"/>
                </a:solidFill>
              </a:rPr>
              <a:t>索引</a:t>
            </a:r>
            <a:r>
              <a:rPr lang="zh-CN" altLang="en-US" dirty="0">
                <a:solidFill>
                  <a:srgbClr val="FF0000"/>
                </a:solidFill>
              </a:rPr>
              <a:t>来提高查找效率。</a:t>
            </a:r>
            <a:endParaRPr lang="zh-CN" altLang="en-US" sz="1600" dirty="0">
              <a:solidFill>
                <a:srgbClr val="FF0000"/>
              </a:solidFill>
            </a:endParaRPr>
          </a:p>
        </p:txBody>
      </p:sp>
    </p:spTree>
    <p:extLst>
      <p:ext uri="{BB962C8B-B14F-4D97-AF65-F5344CB8AC3E}">
        <p14:creationId xmlns:p14="http://schemas.microsoft.com/office/powerpoint/2010/main" val="110170157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02749" y="3799678"/>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02749" y="2748441"/>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6990568" y="2787335"/>
            <a:ext cx="2821466" cy="400110"/>
          </a:xfrm>
          <a:prstGeom prst="rect">
            <a:avLst/>
          </a:prstGeom>
          <a:noFill/>
        </p:spPr>
        <p:txBody>
          <a:bodyPr wrap="square" rtlCol="0">
            <a:spAutoFit/>
          </a:bodyPr>
          <a:lstStyle/>
          <a:p>
            <a:r>
              <a:rPr lang="zh-CN" altLang="en-US" sz="2000" dirty="0">
                <a:latin typeface="Agency FB" panose="020B0503020202020204" pitchFamily="34" charset="0"/>
              </a:rPr>
              <a:t>从消息队列到</a:t>
            </a:r>
            <a:r>
              <a:rPr lang="en-US" altLang="zh-CN" sz="2000" dirty="0">
                <a:latin typeface="Agency FB" panose="020B0503020202020204" pitchFamily="34" charset="0"/>
              </a:rPr>
              <a:t>Kafka</a:t>
            </a:r>
            <a:endParaRPr lang="zh-CN" altLang="en-US" sz="2000" dirty="0">
              <a:latin typeface="Agency FB" panose="020B0503020202020204" pitchFamily="34" charset="0"/>
            </a:endParaRPr>
          </a:p>
        </p:txBody>
      </p:sp>
      <p:sp>
        <p:nvSpPr>
          <p:cNvPr id="134" name="文本框 133"/>
          <p:cNvSpPr txBox="1"/>
          <p:nvPr/>
        </p:nvSpPr>
        <p:spPr>
          <a:xfrm>
            <a:off x="6990568" y="3839081"/>
            <a:ext cx="2821466" cy="400110"/>
          </a:xfrm>
          <a:prstGeom prst="rect">
            <a:avLst/>
          </a:prstGeom>
          <a:noFill/>
        </p:spPr>
        <p:txBody>
          <a:bodyPr wrap="square" rtlCol="0">
            <a:spAutoFit/>
          </a:bodyPr>
          <a:lstStyle/>
          <a:p>
            <a:r>
              <a:rPr lang="en-US" altLang="zh-CN" sz="2000" dirty="0">
                <a:latin typeface="Agency FB" panose="020B0503020202020204" pitchFamily="34" charset="0"/>
              </a:rPr>
              <a:t>Apache Kafka</a:t>
            </a:r>
            <a:r>
              <a:rPr lang="zh-CN" altLang="en-US" sz="2000" dirty="0">
                <a:latin typeface="Agency FB" panose="020B0503020202020204" pitchFamily="34" charset="0"/>
              </a:rPr>
              <a:t>设计原理</a:t>
            </a:r>
          </a:p>
        </p:txBody>
      </p:sp>
      <p:sp>
        <p:nvSpPr>
          <p:cNvPr id="262" name="文本框 261"/>
          <p:cNvSpPr txBox="1"/>
          <p:nvPr/>
        </p:nvSpPr>
        <p:spPr>
          <a:xfrm>
            <a:off x="6421033" y="2796988"/>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21033" y="3843304"/>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6990568" y="325732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6990568" y="430102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95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45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50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77710" y="1350059"/>
            <a:ext cx="8297384" cy="3170099"/>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数据存储设计：</a:t>
            </a:r>
            <a:endParaRPr lang="en-US" altLang="zh-CN"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rgbClr val="333333"/>
              </a:solidFill>
              <a:effectLst/>
              <a:latin typeface="Arial" panose="020B0604020202020204" pitchFamily="34" charset="0"/>
              <a:ea typeface="pingfang SC"/>
            </a:endParaRPr>
          </a:p>
          <a:p>
            <a:r>
              <a:rPr lang="zh-CN" altLang="en-US" sz="1600" b="1" dirty="0"/>
              <a:t>数据文件分段</a:t>
            </a:r>
            <a:r>
              <a:rPr lang="en-US" altLang="zh-CN" sz="1600" b="1" dirty="0"/>
              <a:t>segment</a:t>
            </a:r>
          </a:p>
          <a:p>
            <a:r>
              <a:rPr lang="en-US" altLang="zh-CN" sz="1600" dirty="0"/>
              <a:t>partition</a:t>
            </a:r>
            <a:r>
              <a:rPr lang="zh-CN" altLang="en-US" sz="1600" dirty="0"/>
              <a:t>物理上由多个</a:t>
            </a:r>
            <a:r>
              <a:rPr lang="en-US" altLang="zh-CN" sz="1600" dirty="0"/>
              <a:t>segment</a:t>
            </a:r>
            <a:r>
              <a:rPr lang="zh-CN" altLang="en-US" sz="1600" dirty="0"/>
              <a:t>文件组成，每个</a:t>
            </a:r>
            <a:r>
              <a:rPr lang="en-US" altLang="zh-CN" sz="1600" dirty="0"/>
              <a:t>segment</a:t>
            </a:r>
            <a:r>
              <a:rPr lang="zh-CN" altLang="en-US" sz="1600" dirty="0"/>
              <a:t>大小相等，顺序读写。每个</a:t>
            </a:r>
            <a:r>
              <a:rPr lang="en-US" altLang="zh-CN" sz="1600" dirty="0"/>
              <a:t>segment</a:t>
            </a:r>
            <a:r>
              <a:rPr lang="zh-CN" altLang="en-US" sz="1600" dirty="0"/>
              <a:t>数据文件以该段中最小的</a:t>
            </a:r>
            <a:r>
              <a:rPr lang="en-US" altLang="zh-CN" sz="1600" dirty="0"/>
              <a:t>offset</a:t>
            </a:r>
            <a:r>
              <a:rPr lang="zh-CN" altLang="en-US" sz="1600" dirty="0"/>
              <a:t>命名，文件扩展名为</a:t>
            </a:r>
            <a:r>
              <a:rPr lang="en-US" altLang="zh-CN" sz="1600" dirty="0"/>
              <a:t>.log</a:t>
            </a:r>
            <a:r>
              <a:rPr lang="zh-CN" altLang="en-US" sz="1600" dirty="0"/>
              <a:t>。这样在查找指定</a:t>
            </a:r>
            <a:r>
              <a:rPr lang="en-US" altLang="zh-CN" sz="1600" dirty="0"/>
              <a:t>offset</a:t>
            </a:r>
            <a:r>
              <a:rPr lang="zh-CN" altLang="en-US" sz="1600" dirty="0"/>
              <a:t>的</a:t>
            </a:r>
            <a:r>
              <a:rPr lang="en-US" altLang="zh-CN" sz="1600" dirty="0"/>
              <a:t>Message</a:t>
            </a:r>
            <a:r>
              <a:rPr lang="zh-CN" altLang="en-US" sz="1600" dirty="0"/>
              <a:t>的时候，用二分查找就可以定位到该</a:t>
            </a:r>
            <a:r>
              <a:rPr lang="en-US" altLang="zh-CN" sz="1600" dirty="0"/>
              <a:t>Message</a:t>
            </a:r>
            <a:r>
              <a:rPr lang="zh-CN" altLang="en-US" sz="1600" dirty="0"/>
              <a:t>在哪个</a:t>
            </a:r>
            <a:r>
              <a:rPr lang="en-US" altLang="zh-CN" sz="1600" dirty="0"/>
              <a:t>segment</a:t>
            </a:r>
            <a:r>
              <a:rPr lang="zh-CN" altLang="en-US" sz="1600" dirty="0"/>
              <a:t>数据文件中。</a:t>
            </a:r>
            <a:endParaRPr lang="en-US" altLang="zh-CN" sz="1600" dirty="0"/>
          </a:p>
          <a:p>
            <a:endParaRPr lang="en-US" altLang="zh-CN" dirty="0"/>
          </a:p>
          <a:p>
            <a:r>
              <a:rPr lang="zh-CN" altLang="en-US" sz="1600" b="1" dirty="0"/>
              <a:t>数据文件索引</a:t>
            </a:r>
          </a:p>
          <a:p>
            <a:r>
              <a:rPr lang="zh-CN" altLang="en-US" sz="1600" dirty="0"/>
              <a:t>数据文件分段使得可以在一个较小的数据文件中查找对应</a:t>
            </a:r>
            <a:r>
              <a:rPr lang="en-US" altLang="zh-CN" sz="1600" dirty="0"/>
              <a:t>offset</a:t>
            </a:r>
            <a:r>
              <a:rPr lang="zh-CN" altLang="en-US" sz="1600" dirty="0"/>
              <a:t>的</a:t>
            </a:r>
            <a:r>
              <a:rPr lang="en-US" altLang="zh-CN" sz="1600" dirty="0"/>
              <a:t>Message</a:t>
            </a:r>
            <a:r>
              <a:rPr lang="zh-CN" altLang="en-US" sz="1600" dirty="0"/>
              <a:t>了，但是这依然需要顺序扫描才能找到对应</a:t>
            </a:r>
            <a:r>
              <a:rPr lang="en-US" altLang="zh-CN" sz="1600" dirty="0"/>
              <a:t>offset</a:t>
            </a:r>
            <a:r>
              <a:rPr lang="zh-CN" altLang="en-US" sz="1600" dirty="0"/>
              <a:t>的</a:t>
            </a:r>
            <a:r>
              <a:rPr lang="en-US" altLang="zh-CN" sz="1600" dirty="0"/>
              <a:t>Message</a:t>
            </a:r>
            <a:r>
              <a:rPr lang="zh-CN" altLang="en-US" sz="1600" dirty="0"/>
              <a:t>。为了进一步提高查找的效率，</a:t>
            </a:r>
            <a:r>
              <a:rPr lang="en-US" altLang="zh-CN" sz="1600" dirty="0"/>
              <a:t>Kafka</a:t>
            </a:r>
            <a:r>
              <a:rPr lang="zh-CN" altLang="en-US" sz="1600" dirty="0"/>
              <a:t>为每个分段后的数据文件建立了索引文件，文件名与数据文件的名字是一样的，只是文件扩展名为</a:t>
            </a:r>
            <a:r>
              <a:rPr lang="en-US" altLang="zh-CN" sz="1600" dirty="0"/>
              <a:t>.index</a:t>
            </a:r>
            <a:r>
              <a:rPr lang="zh-CN" altLang="en-US" sz="1600" dirty="0"/>
              <a:t>。</a:t>
            </a:r>
          </a:p>
        </p:txBody>
      </p:sp>
      <p:pic>
        <p:nvPicPr>
          <p:cNvPr id="6" name="图片 5">
            <a:extLst>
              <a:ext uri="{FF2B5EF4-FFF2-40B4-BE49-F238E27FC236}">
                <a16:creationId xmlns:a16="http://schemas.microsoft.com/office/drawing/2014/main" id="{7AEBA88E-FD78-4181-A1B3-5F8AA51B7478}"/>
              </a:ext>
            </a:extLst>
          </p:cNvPr>
          <p:cNvPicPr>
            <a:picLocks noChangeAspect="1"/>
          </p:cNvPicPr>
          <p:nvPr/>
        </p:nvPicPr>
        <p:blipFill>
          <a:blip r:embed="rId3"/>
          <a:stretch>
            <a:fillRect/>
          </a:stretch>
        </p:blipFill>
        <p:spPr>
          <a:xfrm>
            <a:off x="8575094" y="1484784"/>
            <a:ext cx="3305175" cy="2124075"/>
          </a:xfrm>
          <a:prstGeom prst="rect">
            <a:avLst/>
          </a:prstGeom>
        </p:spPr>
      </p:pic>
    </p:spTree>
    <p:extLst>
      <p:ext uri="{BB962C8B-B14F-4D97-AF65-F5344CB8AC3E}">
        <p14:creationId xmlns:p14="http://schemas.microsoft.com/office/powerpoint/2010/main" val="14632210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5710520" y="0"/>
            <a:ext cx="6394354" cy="680186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数据存储设计：</a:t>
            </a:r>
            <a:endParaRPr lang="en-US" altLang="zh-CN" b="1" dirty="0"/>
          </a:p>
          <a:p>
            <a:endParaRPr lang="en-US" altLang="zh-CN" dirty="0"/>
          </a:p>
          <a:p>
            <a:r>
              <a:rPr lang="zh-CN" altLang="en-US" sz="1600" b="1" dirty="0"/>
              <a:t>数据文件索引</a:t>
            </a:r>
          </a:p>
          <a:p>
            <a:r>
              <a:rPr lang="zh-CN" altLang="en-US" sz="1600" dirty="0"/>
              <a:t>索引文件中包含若干个索引条目，每个条目表示数据文件中一条</a:t>
            </a:r>
            <a:r>
              <a:rPr lang="en-US" altLang="zh-CN" sz="1600" dirty="0"/>
              <a:t>Message</a:t>
            </a:r>
            <a:r>
              <a:rPr lang="zh-CN" altLang="en-US" sz="1600" dirty="0"/>
              <a:t>的索引。索引包含两个部分，分别为相对</a:t>
            </a:r>
            <a:r>
              <a:rPr lang="en-US" altLang="zh-CN" sz="1600" dirty="0"/>
              <a:t>offset</a:t>
            </a:r>
            <a:r>
              <a:rPr lang="zh-CN" altLang="en-US" sz="1600" dirty="0"/>
              <a:t>和</a:t>
            </a:r>
            <a:r>
              <a:rPr lang="en-US" altLang="zh-CN" sz="1600" dirty="0"/>
              <a:t>position</a:t>
            </a:r>
            <a:r>
              <a:rPr lang="zh-CN" altLang="en-US" sz="1600" dirty="0"/>
              <a:t>。</a:t>
            </a:r>
            <a:endParaRPr lang="en-US" altLang="zh-CN" sz="1600" dirty="0"/>
          </a:p>
          <a:p>
            <a:pPr marL="285750" indent="-285750">
              <a:buFont typeface="Wingdings" panose="05000000000000000000" pitchFamily="2" charset="2"/>
              <a:buChar char="l"/>
            </a:pPr>
            <a:r>
              <a:rPr lang="zh-CN" altLang="en-US" sz="1600" dirty="0"/>
              <a:t>相对</a:t>
            </a:r>
            <a:r>
              <a:rPr lang="en-US" altLang="zh-CN" sz="1600" dirty="0"/>
              <a:t>offset</a:t>
            </a:r>
            <a:r>
              <a:rPr lang="zh-CN" altLang="en-US" sz="1600" dirty="0"/>
              <a:t>：因为数据文件分段以后，每个数据文件的起始</a:t>
            </a:r>
            <a:r>
              <a:rPr lang="en-US" altLang="zh-CN" sz="1600" dirty="0"/>
              <a:t>offset</a:t>
            </a:r>
            <a:r>
              <a:rPr lang="zh-CN" altLang="en-US" sz="1600" dirty="0"/>
              <a:t>不为</a:t>
            </a:r>
            <a:r>
              <a:rPr lang="en-US" altLang="zh-CN" sz="1600" dirty="0"/>
              <a:t>0</a:t>
            </a:r>
            <a:r>
              <a:rPr lang="zh-CN" altLang="en-US" sz="1600" dirty="0"/>
              <a:t>，相对</a:t>
            </a:r>
            <a:r>
              <a:rPr lang="en-US" altLang="zh-CN" sz="1600" dirty="0"/>
              <a:t>offset</a:t>
            </a:r>
            <a:r>
              <a:rPr lang="zh-CN" altLang="en-US" sz="1600" dirty="0"/>
              <a:t>表示这条</a:t>
            </a:r>
            <a:r>
              <a:rPr lang="en-US" altLang="zh-CN" sz="1600" dirty="0"/>
              <a:t>Message</a:t>
            </a:r>
            <a:r>
              <a:rPr lang="zh-CN" altLang="en-US" sz="1600" dirty="0"/>
              <a:t>相对于其所属数据文件中最小的</a:t>
            </a:r>
            <a:r>
              <a:rPr lang="en-US" altLang="zh-CN" sz="1600" dirty="0"/>
              <a:t>offset</a:t>
            </a:r>
            <a:r>
              <a:rPr lang="zh-CN" altLang="en-US" sz="1600" dirty="0"/>
              <a:t>的大小。举例，分段后的一个数据文件的</a:t>
            </a:r>
            <a:r>
              <a:rPr lang="en-US" altLang="zh-CN" sz="1600" dirty="0"/>
              <a:t>offset</a:t>
            </a:r>
            <a:r>
              <a:rPr lang="zh-CN" altLang="en-US" sz="1600" dirty="0"/>
              <a:t>是从</a:t>
            </a:r>
            <a:r>
              <a:rPr lang="en-US" altLang="zh-CN" sz="1600" dirty="0"/>
              <a:t>20</a:t>
            </a:r>
            <a:r>
              <a:rPr lang="zh-CN" altLang="en-US" sz="1600" dirty="0"/>
              <a:t>开始，那么</a:t>
            </a:r>
            <a:r>
              <a:rPr lang="en-US" altLang="zh-CN" sz="1600" dirty="0"/>
              <a:t>offset</a:t>
            </a:r>
            <a:r>
              <a:rPr lang="zh-CN" altLang="en-US" sz="1600" dirty="0"/>
              <a:t>为</a:t>
            </a:r>
            <a:r>
              <a:rPr lang="en-US" altLang="zh-CN" sz="1600" dirty="0"/>
              <a:t>25</a:t>
            </a:r>
            <a:r>
              <a:rPr lang="zh-CN" altLang="en-US" sz="1600" dirty="0"/>
              <a:t>的</a:t>
            </a:r>
            <a:r>
              <a:rPr lang="en-US" altLang="zh-CN" sz="1600" dirty="0"/>
              <a:t>Message</a:t>
            </a:r>
            <a:r>
              <a:rPr lang="zh-CN" altLang="en-US" sz="1600" dirty="0"/>
              <a:t>在</a:t>
            </a:r>
            <a:r>
              <a:rPr lang="en-US" altLang="zh-CN" sz="1600" dirty="0"/>
              <a:t>index</a:t>
            </a:r>
            <a:r>
              <a:rPr lang="zh-CN" altLang="en-US" sz="1600" dirty="0"/>
              <a:t>文件中的相对</a:t>
            </a:r>
            <a:r>
              <a:rPr lang="en-US" altLang="zh-CN" sz="1600" dirty="0"/>
              <a:t>offset</a:t>
            </a:r>
            <a:r>
              <a:rPr lang="zh-CN" altLang="en-US" sz="1600" dirty="0"/>
              <a:t>就是</a:t>
            </a:r>
            <a:r>
              <a:rPr lang="en-US" altLang="zh-CN" sz="1600" dirty="0"/>
              <a:t>25-20 = 5</a:t>
            </a:r>
            <a:r>
              <a:rPr lang="zh-CN" altLang="en-US" sz="1600" dirty="0"/>
              <a:t>。存储相对</a:t>
            </a:r>
            <a:r>
              <a:rPr lang="en-US" altLang="zh-CN" sz="1600" dirty="0"/>
              <a:t>offset</a:t>
            </a:r>
            <a:r>
              <a:rPr lang="zh-CN" altLang="en-US" sz="1600" dirty="0"/>
              <a:t>可以减小索引文件占用的空间。</a:t>
            </a:r>
          </a:p>
          <a:p>
            <a:pPr marL="285750" indent="-285750">
              <a:buFont typeface="Wingdings" panose="05000000000000000000" pitchFamily="2" charset="2"/>
              <a:buChar char="l"/>
            </a:pPr>
            <a:r>
              <a:rPr lang="en-US" altLang="zh-CN" sz="1600" dirty="0"/>
              <a:t>position</a:t>
            </a:r>
            <a:r>
              <a:rPr lang="zh-CN" altLang="en-US" sz="1600" dirty="0"/>
              <a:t>，表示该条</a:t>
            </a:r>
            <a:r>
              <a:rPr lang="en-US" altLang="zh-CN" sz="1600" dirty="0"/>
              <a:t>Message</a:t>
            </a:r>
            <a:r>
              <a:rPr lang="zh-CN" altLang="en-US" sz="1600" dirty="0"/>
              <a:t>在数据文件中的绝对位置。只要打开文件并移动文件指针到这个</a:t>
            </a:r>
            <a:r>
              <a:rPr lang="en-US" altLang="zh-CN" sz="1600" dirty="0"/>
              <a:t>position</a:t>
            </a:r>
            <a:r>
              <a:rPr lang="zh-CN" altLang="en-US" sz="1600" dirty="0"/>
              <a:t>就可以读取对应的</a:t>
            </a:r>
            <a:r>
              <a:rPr lang="en-US" altLang="zh-CN" sz="1600" dirty="0"/>
              <a:t>Message</a:t>
            </a:r>
            <a:r>
              <a:rPr lang="zh-CN" altLang="en-US" sz="1600" dirty="0"/>
              <a:t>了。 </a:t>
            </a:r>
            <a:r>
              <a:rPr lang="en-US" altLang="zh-CN" sz="1600" dirty="0"/>
              <a:t>index</a:t>
            </a:r>
            <a:r>
              <a:rPr lang="zh-CN" altLang="en-US" sz="1600" dirty="0"/>
              <a:t>文件中并没有为数据文件中的每条</a:t>
            </a:r>
            <a:r>
              <a:rPr lang="en-US" altLang="zh-CN" sz="1600" dirty="0"/>
              <a:t>Message</a:t>
            </a:r>
            <a:r>
              <a:rPr lang="zh-CN" altLang="en-US" sz="1600" dirty="0"/>
              <a:t>建立索引，而是采用了稀疏存储的方式，每隔一定字节的数据建立一条索引。这样避免了索引文件占用过多的空间，从而可以将索引文件保留在内存中。但缺点是没有建立索引的</a:t>
            </a:r>
            <a:r>
              <a:rPr lang="en-US" altLang="zh-CN" sz="1600" dirty="0"/>
              <a:t>Message</a:t>
            </a:r>
            <a:r>
              <a:rPr lang="zh-CN" altLang="en-US" sz="1600" dirty="0"/>
              <a:t>也不能一次定位到其在数据文件的位置，从而需要做一次顺序扫描，但是这次顺序扫描的范围就很小了。</a:t>
            </a:r>
            <a:endParaRPr lang="en-US" altLang="zh-CN" sz="1600" dirty="0"/>
          </a:p>
          <a:p>
            <a:r>
              <a:rPr lang="zh-CN" altLang="en-US" sz="1600" dirty="0"/>
              <a:t>查找某个</a:t>
            </a:r>
            <a:r>
              <a:rPr lang="en-US" altLang="zh-CN" sz="1600" dirty="0"/>
              <a:t>offset</a:t>
            </a:r>
            <a:r>
              <a:rPr lang="zh-CN" altLang="en-US" sz="1600" dirty="0"/>
              <a:t>的消息，先二分法找出消息所在的</a:t>
            </a:r>
            <a:r>
              <a:rPr lang="en-US" altLang="zh-CN" sz="1600" dirty="0"/>
              <a:t>segment</a:t>
            </a:r>
            <a:r>
              <a:rPr lang="zh-CN" altLang="en-US" sz="1600" dirty="0"/>
              <a:t>文件（因为每个</a:t>
            </a:r>
            <a:r>
              <a:rPr lang="en-US" altLang="zh-CN" sz="1600" dirty="0"/>
              <a:t>segment</a:t>
            </a:r>
            <a:r>
              <a:rPr lang="zh-CN" altLang="en-US" sz="1600" dirty="0"/>
              <a:t>的命名都是以该文件中消息</a:t>
            </a:r>
            <a:r>
              <a:rPr lang="en-US" altLang="zh-CN" sz="1600" dirty="0"/>
              <a:t>offset</a:t>
            </a:r>
            <a:r>
              <a:rPr lang="zh-CN" altLang="en-US" sz="1600" dirty="0"/>
              <a:t>最小的值命名）；然后，加载对应的</a:t>
            </a:r>
            <a:r>
              <a:rPr lang="en-US" altLang="zh-CN" sz="1600" dirty="0"/>
              <a:t>.index</a:t>
            </a:r>
            <a:r>
              <a:rPr lang="zh-CN" altLang="en-US" sz="1600" dirty="0"/>
              <a:t>索引文件到内存，同样二分法找出小于等于给定</a:t>
            </a:r>
            <a:r>
              <a:rPr lang="en-US" altLang="zh-CN" sz="1600" dirty="0"/>
              <a:t>offset</a:t>
            </a:r>
            <a:r>
              <a:rPr lang="zh-CN" altLang="en-US" sz="1600" dirty="0"/>
              <a:t>的最大的那个</a:t>
            </a:r>
            <a:r>
              <a:rPr lang="en-US" altLang="zh-CN" sz="1600" dirty="0"/>
              <a:t>offset</a:t>
            </a:r>
            <a:r>
              <a:rPr lang="zh-CN" altLang="en-US" sz="1600" dirty="0"/>
              <a:t>记录（相对</a:t>
            </a:r>
            <a:r>
              <a:rPr lang="en-US" altLang="zh-CN" sz="1600" dirty="0"/>
              <a:t>offset</a:t>
            </a:r>
            <a:r>
              <a:rPr lang="zh-CN" altLang="en-US" sz="1600" dirty="0"/>
              <a:t>，</a:t>
            </a:r>
            <a:r>
              <a:rPr lang="en-US" altLang="zh-CN" sz="1600" dirty="0"/>
              <a:t>position</a:t>
            </a:r>
            <a:r>
              <a:rPr lang="zh-CN" altLang="en-US" sz="1600" dirty="0"/>
              <a:t>）；最后，根据</a:t>
            </a:r>
            <a:r>
              <a:rPr lang="en-US" altLang="zh-CN" sz="1600" dirty="0"/>
              <a:t>position</a:t>
            </a:r>
            <a:r>
              <a:rPr lang="zh-CN" altLang="en-US" sz="1600" dirty="0"/>
              <a:t>到</a:t>
            </a:r>
            <a:r>
              <a:rPr lang="en-US" altLang="zh-CN" sz="1600" dirty="0"/>
              <a:t>.log</a:t>
            </a:r>
            <a:r>
              <a:rPr lang="zh-CN" altLang="en-US" sz="1600" dirty="0"/>
              <a:t>文件中，顺序查找出</a:t>
            </a:r>
            <a:r>
              <a:rPr lang="en-US" altLang="zh-CN" sz="1600" dirty="0"/>
              <a:t>offset</a:t>
            </a:r>
            <a:r>
              <a:rPr lang="zh-CN" altLang="en-US" sz="1600" dirty="0"/>
              <a:t>等于给定</a:t>
            </a:r>
            <a:r>
              <a:rPr lang="en-US" altLang="zh-CN" sz="1600" dirty="0"/>
              <a:t>offset</a:t>
            </a:r>
            <a:r>
              <a:rPr lang="zh-CN" altLang="en-US" sz="1600" dirty="0"/>
              <a:t>值的消息。</a:t>
            </a:r>
          </a:p>
          <a:p>
            <a:r>
              <a:rPr lang="zh-CN" altLang="en-US" sz="1600" dirty="0"/>
              <a:t>由于消息在</a:t>
            </a:r>
            <a:r>
              <a:rPr lang="en-US" altLang="zh-CN" sz="1600" dirty="0"/>
              <a:t>partition</a:t>
            </a:r>
            <a:r>
              <a:rPr lang="zh-CN" altLang="en-US" sz="1600" dirty="0"/>
              <a:t>的</a:t>
            </a:r>
            <a:r>
              <a:rPr lang="en-US" altLang="zh-CN" sz="1600" dirty="0"/>
              <a:t>segment</a:t>
            </a:r>
            <a:r>
              <a:rPr lang="zh-CN" altLang="en-US" sz="1600" dirty="0"/>
              <a:t>数据文件中是顺序读写的，且消息消费后不会删除（删除策略是针对过期的</a:t>
            </a:r>
            <a:r>
              <a:rPr lang="en-US" altLang="zh-CN" sz="1600" dirty="0"/>
              <a:t>segment</a:t>
            </a:r>
            <a:r>
              <a:rPr lang="zh-CN" altLang="en-US" sz="1600" dirty="0"/>
              <a:t>文件），这种顺序磁盘</a:t>
            </a:r>
            <a:r>
              <a:rPr lang="en-US" altLang="zh-CN" sz="1600" dirty="0"/>
              <a:t>IO</a:t>
            </a:r>
            <a:r>
              <a:rPr lang="zh-CN" altLang="en-US" sz="1600" dirty="0"/>
              <a:t>存储设计是</a:t>
            </a:r>
            <a:r>
              <a:rPr lang="en-US" altLang="zh-CN" sz="1600" dirty="0"/>
              <a:t>Kafka</a:t>
            </a:r>
            <a:r>
              <a:rPr lang="zh-CN" altLang="en-US" sz="1600" dirty="0"/>
              <a:t>高性能很重要的原因。</a:t>
            </a:r>
          </a:p>
        </p:txBody>
      </p:sp>
      <p:pic>
        <p:nvPicPr>
          <p:cNvPr id="8" name="图片 7">
            <a:extLst>
              <a:ext uri="{FF2B5EF4-FFF2-40B4-BE49-F238E27FC236}">
                <a16:creationId xmlns:a16="http://schemas.microsoft.com/office/drawing/2014/main" id="{8D6F62F7-87EA-4DEE-831A-8F2F69908878}"/>
              </a:ext>
            </a:extLst>
          </p:cNvPr>
          <p:cNvPicPr>
            <a:picLocks noChangeAspect="1"/>
          </p:cNvPicPr>
          <p:nvPr/>
        </p:nvPicPr>
        <p:blipFill>
          <a:blip r:embed="rId3"/>
          <a:stretch>
            <a:fillRect/>
          </a:stretch>
        </p:blipFill>
        <p:spPr>
          <a:xfrm>
            <a:off x="253502" y="2276872"/>
            <a:ext cx="5463307" cy="3037930"/>
          </a:xfrm>
          <a:prstGeom prst="rect">
            <a:avLst/>
          </a:prstGeom>
        </p:spPr>
      </p:pic>
    </p:spTree>
    <p:extLst>
      <p:ext uri="{BB962C8B-B14F-4D97-AF65-F5344CB8AC3E}">
        <p14:creationId xmlns:p14="http://schemas.microsoft.com/office/powerpoint/2010/main" val="37804268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48675" y="1251376"/>
            <a:ext cx="4903325" cy="3354765"/>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生产者设计：</a:t>
            </a:r>
            <a:endParaRPr lang="en-US" altLang="zh-CN" b="1" dirty="0"/>
          </a:p>
          <a:p>
            <a:endParaRPr lang="en-US" altLang="zh-CN" dirty="0"/>
          </a:p>
          <a:p>
            <a:pPr marL="285750" indent="-285750">
              <a:buFont typeface="Wingdings" panose="05000000000000000000" pitchFamily="2" charset="2"/>
              <a:buChar char="n"/>
            </a:pPr>
            <a:r>
              <a:rPr lang="zh-CN" altLang="en-US" sz="1600" dirty="0"/>
              <a:t>负载均衡：由于消息</a:t>
            </a:r>
            <a:r>
              <a:rPr lang="en-US" altLang="zh-CN" sz="1600" dirty="0"/>
              <a:t>topic</a:t>
            </a:r>
            <a:r>
              <a:rPr lang="zh-CN" altLang="en-US" sz="1600" dirty="0"/>
              <a:t>由多个</a:t>
            </a:r>
            <a:r>
              <a:rPr lang="en-US" altLang="zh-CN" sz="1600" dirty="0"/>
              <a:t>partition</a:t>
            </a:r>
            <a:r>
              <a:rPr lang="zh-CN" altLang="en-US" sz="1600" dirty="0"/>
              <a:t>组成，且</a:t>
            </a:r>
            <a:r>
              <a:rPr lang="en-US" altLang="zh-CN" sz="1600" dirty="0"/>
              <a:t>partition</a:t>
            </a:r>
            <a:r>
              <a:rPr lang="zh-CN" altLang="en-US" sz="1600" dirty="0"/>
              <a:t>会均衡分布到不同</a:t>
            </a:r>
            <a:r>
              <a:rPr lang="en-US" altLang="zh-CN" sz="1600" dirty="0"/>
              <a:t>broker</a:t>
            </a:r>
            <a:r>
              <a:rPr lang="zh-CN" altLang="en-US" sz="1600" dirty="0"/>
              <a:t>上，因此，为了有效利用</a:t>
            </a:r>
            <a:r>
              <a:rPr lang="en-US" altLang="zh-CN" sz="1600" dirty="0"/>
              <a:t>broker</a:t>
            </a:r>
            <a:r>
              <a:rPr lang="zh-CN" altLang="en-US" sz="1600" dirty="0"/>
              <a:t>集群的性能，提高消息的吞吐量，</a:t>
            </a:r>
            <a:r>
              <a:rPr lang="en-US" altLang="zh-CN" sz="1600" dirty="0"/>
              <a:t>producer</a:t>
            </a:r>
            <a:r>
              <a:rPr lang="zh-CN" altLang="en-US" sz="1600" dirty="0"/>
              <a:t>可以通过随机或者</a:t>
            </a:r>
            <a:r>
              <a:rPr lang="en-US" altLang="zh-CN" sz="1600" dirty="0"/>
              <a:t>hash</a:t>
            </a:r>
            <a:r>
              <a:rPr lang="zh-CN" altLang="en-US" sz="1600" dirty="0"/>
              <a:t>等方式，将消息平均发送到多个</a:t>
            </a:r>
            <a:r>
              <a:rPr lang="en-US" altLang="zh-CN" sz="1600" dirty="0"/>
              <a:t>partition</a:t>
            </a:r>
            <a:r>
              <a:rPr lang="zh-CN" altLang="en-US" sz="1600" dirty="0"/>
              <a:t>上，以实现负载均衡。</a:t>
            </a:r>
          </a:p>
          <a:p>
            <a:pPr marL="285750" indent="-285750">
              <a:buFont typeface="Wingdings" panose="05000000000000000000" pitchFamily="2" charset="2"/>
              <a:buChar char="n"/>
            </a:pPr>
            <a:r>
              <a:rPr lang="zh-CN" altLang="en-US" sz="1600" dirty="0"/>
              <a:t>批量发送：是提高消息吞吐量重要的方式，</a:t>
            </a:r>
            <a:r>
              <a:rPr lang="en-US" altLang="zh-CN" sz="1600" dirty="0"/>
              <a:t>Producer</a:t>
            </a:r>
            <a:r>
              <a:rPr lang="zh-CN" altLang="en-US" sz="1600" dirty="0"/>
              <a:t>端可以在内存中合并多条消息后，以一次请求的方式发送了批量的消息给</a:t>
            </a:r>
            <a:r>
              <a:rPr lang="en-US" altLang="zh-CN" sz="1600" dirty="0"/>
              <a:t>broker</a:t>
            </a:r>
            <a:r>
              <a:rPr lang="zh-CN" altLang="en-US" sz="1600" dirty="0"/>
              <a:t>，从而大大减少</a:t>
            </a:r>
            <a:r>
              <a:rPr lang="en-US" altLang="zh-CN" sz="1600" dirty="0"/>
              <a:t>broker</a:t>
            </a:r>
            <a:r>
              <a:rPr lang="zh-CN" altLang="en-US" sz="1600" dirty="0"/>
              <a:t>存储消息的</a:t>
            </a:r>
            <a:r>
              <a:rPr lang="en-US" altLang="zh-CN" sz="1600" dirty="0"/>
              <a:t>IO</a:t>
            </a:r>
            <a:r>
              <a:rPr lang="zh-CN" altLang="en-US" sz="1600" dirty="0"/>
              <a:t>操作次数。但也一定程度上影响了消息的实时性，相当于以时延代价，换取更好的吞吐量。</a:t>
            </a:r>
          </a:p>
        </p:txBody>
      </p:sp>
      <p:pic>
        <p:nvPicPr>
          <p:cNvPr id="2" name="图片 1">
            <a:extLst>
              <a:ext uri="{FF2B5EF4-FFF2-40B4-BE49-F238E27FC236}">
                <a16:creationId xmlns:a16="http://schemas.microsoft.com/office/drawing/2014/main" id="{D5382DFC-F84D-41CC-938B-A3CBFDCEAAF2}"/>
              </a:ext>
            </a:extLst>
          </p:cNvPr>
          <p:cNvPicPr>
            <a:picLocks noChangeAspect="1"/>
          </p:cNvPicPr>
          <p:nvPr/>
        </p:nvPicPr>
        <p:blipFill>
          <a:blip r:embed="rId3"/>
          <a:stretch>
            <a:fillRect/>
          </a:stretch>
        </p:blipFill>
        <p:spPr>
          <a:xfrm>
            <a:off x="5152000" y="1176158"/>
            <a:ext cx="6791325" cy="3505200"/>
          </a:xfrm>
          <a:prstGeom prst="rect">
            <a:avLst/>
          </a:prstGeom>
        </p:spPr>
      </p:pic>
    </p:spTree>
    <p:extLst>
      <p:ext uri="{BB962C8B-B14F-4D97-AF65-F5344CB8AC3E}">
        <p14:creationId xmlns:p14="http://schemas.microsoft.com/office/powerpoint/2010/main" val="20333026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83263" y="1573917"/>
            <a:ext cx="4741400" cy="4093428"/>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消费者设计：</a:t>
            </a:r>
            <a:endParaRPr lang="en-US" altLang="zh-CN" b="1" dirty="0"/>
          </a:p>
          <a:p>
            <a:endParaRPr lang="en-US" altLang="zh-CN" dirty="0"/>
          </a:p>
          <a:p>
            <a:pPr marL="285750" indent="-285750">
              <a:buFont typeface="Wingdings" panose="05000000000000000000" pitchFamily="2" charset="2"/>
              <a:buChar char="n"/>
            </a:pPr>
            <a:r>
              <a:rPr lang="zh-CN" altLang="en-US" sz="1600" dirty="0"/>
              <a:t>任何</a:t>
            </a:r>
            <a:r>
              <a:rPr lang="en-US" altLang="zh-CN" sz="1600" dirty="0"/>
              <a:t>Consumer</a:t>
            </a:r>
            <a:r>
              <a:rPr lang="zh-CN" altLang="en-US" sz="1600" dirty="0"/>
              <a:t>必须属于一个</a:t>
            </a:r>
            <a:r>
              <a:rPr lang="en-US" altLang="zh-CN" sz="1600" dirty="0"/>
              <a:t>Consumer Group</a:t>
            </a:r>
          </a:p>
          <a:p>
            <a:pPr marL="285750" indent="-285750">
              <a:buFont typeface="Wingdings" panose="05000000000000000000" pitchFamily="2" charset="2"/>
              <a:buChar char="n"/>
            </a:pPr>
            <a:r>
              <a:rPr lang="zh-CN" altLang="en-US" sz="1600" dirty="0"/>
              <a:t>同一</a:t>
            </a:r>
            <a:r>
              <a:rPr lang="en-US" altLang="zh-CN" sz="1600" dirty="0"/>
              <a:t>Consumer Group</a:t>
            </a:r>
            <a:r>
              <a:rPr lang="zh-CN" altLang="en-US" sz="1600" dirty="0"/>
              <a:t>中的多个</a:t>
            </a:r>
            <a:r>
              <a:rPr lang="en-US" altLang="zh-CN" sz="1600" dirty="0"/>
              <a:t>Consumer</a:t>
            </a:r>
            <a:r>
              <a:rPr lang="zh-CN" altLang="en-US" sz="1600" dirty="0"/>
              <a:t>实例，不同时消费同一个</a:t>
            </a:r>
            <a:r>
              <a:rPr lang="en-US" altLang="zh-CN" sz="1600" dirty="0"/>
              <a:t>partition</a:t>
            </a:r>
            <a:r>
              <a:rPr lang="zh-CN" altLang="en-US" sz="1600" dirty="0"/>
              <a:t>，等效于队列模式。如图，</a:t>
            </a:r>
            <a:r>
              <a:rPr lang="en-US" altLang="zh-CN" sz="1600" dirty="0"/>
              <a:t>Consumer Group 1</a:t>
            </a:r>
            <a:r>
              <a:rPr lang="zh-CN" altLang="en-US" sz="1600" dirty="0"/>
              <a:t>的三个</a:t>
            </a:r>
            <a:r>
              <a:rPr lang="en-US" altLang="zh-CN" sz="1600" dirty="0"/>
              <a:t>Consumer</a:t>
            </a:r>
            <a:r>
              <a:rPr lang="zh-CN" altLang="en-US" sz="1600" dirty="0"/>
              <a:t>实例分别消费不同的</a:t>
            </a:r>
            <a:r>
              <a:rPr lang="en-US" altLang="zh-CN" sz="1600" dirty="0"/>
              <a:t>partition</a:t>
            </a:r>
            <a:r>
              <a:rPr lang="zh-CN" altLang="en-US" sz="1600" dirty="0"/>
              <a:t>的消息，即，</a:t>
            </a:r>
            <a:r>
              <a:rPr lang="en-US" altLang="zh-CN" sz="1600" dirty="0"/>
              <a:t>TopicA-part0</a:t>
            </a:r>
            <a:r>
              <a:rPr lang="zh-CN" altLang="en-US" sz="1600" dirty="0"/>
              <a:t>、</a:t>
            </a:r>
            <a:r>
              <a:rPr lang="en-US" altLang="zh-CN" sz="1600" dirty="0"/>
              <a:t>TopicA-part1</a:t>
            </a:r>
            <a:r>
              <a:rPr lang="zh-CN" altLang="en-US" sz="1600" dirty="0"/>
              <a:t>、</a:t>
            </a:r>
            <a:r>
              <a:rPr lang="en-US" altLang="zh-CN" sz="1600" dirty="0"/>
              <a:t>TopicA-part2</a:t>
            </a:r>
            <a:r>
              <a:rPr lang="zh-CN" altLang="en-US" sz="1600" dirty="0"/>
              <a:t>。</a:t>
            </a:r>
          </a:p>
          <a:p>
            <a:pPr marL="285750" indent="-285750">
              <a:buFont typeface="Wingdings" panose="05000000000000000000" pitchFamily="2" charset="2"/>
              <a:buChar char="n"/>
            </a:pPr>
            <a:r>
              <a:rPr lang="zh-CN" altLang="en-US" sz="1600" dirty="0"/>
              <a:t>不同</a:t>
            </a:r>
            <a:r>
              <a:rPr lang="en-US" altLang="zh-CN" sz="1600" dirty="0"/>
              <a:t>Consumer Group</a:t>
            </a:r>
            <a:r>
              <a:rPr lang="zh-CN" altLang="en-US" sz="1600" dirty="0"/>
              <a:t>的</a:t>
            </a:r>
            <a:r>
              <a:rPr lang="en-US" altLang="zh-CN" sz="1600" dirty="0"/>
              <a:t>Consumer</a:t>
            </a:r>
            <a:r>
              <a:rPr lang="zh-CN" altLang="en-US" sz="1600" dirty="0"/>
              <a:t>实例可以同时消费同一个</a:t>
            </a:r>
            <a:r>
              <a:rPr lang="en-US" altLang="zh-CN" sz="1600" dirty="0"/>
              <a:t>partition</a:t>
            </a:r>
            <a:r>
              <a:rPr lang="zh-CN" altLang="en-US" sz="1600" dirty="0"/>
              <a:t>，等效于发布订阅模式。如图，</a:t>
            </a:r>
            <a:r>
              <a:rPr lang="en-US" altLang="zh-CN" sz="1600" dirty="0"/>
              <a:t>Consumer Group 1</a:t>
            </a:r>
            <a:r>
              <a:rPr lang="zh-CN" altLang="en-US" sz="1600" dirty="0"/>
              <a:t>的</a:t>
            </a:r>
            <a:r>
              <a:rPr lang="en-US" altLang="zh-CN" sz="1600" dirty="0"/>
              <a:t>Consumer1</a:t>
            </a:r>
            <a:r>
              <a:rPr lang="zh-CN" altLang="en-US" sz="1600" dirty="0"/>
              <a:t>和</a:t>
            </a:r>
            <a:r>
              <a:rPr lang="en-US" altLang="zh-CN" sz="1600" dirty="0"/>
              <a:t>Consumer Group 2</a:t>
            </a:r>
            <a:r>
              <a:rPr lang="zh-CN" altLang="en-US" sz="1600" dirty="0"/>
              <a:t>的</a:t>
            </a:r>
            <a:r>
              <a:rPr lang="en-US" altLang="zh-CN" sz="1600" dirty="0"/>
              <a:t>Consumer4</a:t>
            </a:r>
            <a:r>
              <a:rPr lang="zh-CN" altLang="en-US" sz="1600" dirty="0"/>
              <a:t>，同时消费</a:t>
            </a:r>
            <a:r>
              <a:rPr lang="en-US" altLang="zh-CN" sz="1600" dirty="0"/>
              <a:t>TopicA-part0</a:t>
            </a:r>
            <a:r>
              <a:rPr lang="zh-CN" altLang="en-US" sz="1600" dirty="0"/>
              <a:t>的消息。</a:t>
            </a:r>
          </a:p>
          <a:p>
            <a:pPr marL="285750" indent="-285750">
              <a:buFont typeface="Wingdings" panose="05000000000000000000" pitchFamily="2" charset="2"/>
              <a:buChar char="n"/>
            </a:pPr>
            <a:r>
              <a:rPr lang="en-US" altLang="zh-CN" sz="1600" dirty="0"/>
              <a:t>partition</a:t>
            </a:r>
            <a:r>
              <a:rPr lang="zh-CN" altLang="en-US" sz="1600" dirty="0"/>
              <a:t>内消息是有序的，</a:t>
            </a:r>
            <a:r>
              <a:rPr lang="en-US" altLang="zh-CN" sz="1600" dirty="0"/>
              <a:t>Consumer</a:t>
            </a:r>
            <a:r>
              <a:rPr lang="zh-CN" altLang="en-US" sz="1600" dirty="0"/>
              <a:t>通过</a:t>
            </a:r>
            <a:r>
              <a:rPr lang="en-US" altLang="zh-CN" sz="1600" dirty="0"/>
              <a:t>pull</a:t>
            </a:r>
            <a:r>
              <a:rPr lang="zh-CN" altLang="en-US" sz="1600" dirty="0"/>
              <a:t>方式消费消息。</a:t>
            </a:r>
          </a:p>
          <a:p>
            <a:pPr marL="285750" indent="-285750">
              <a:buFont typeface="Wingdings" panose="05000000000000000000" pitchFamily="2" charset="2"/>
              <a:buChar char="n"/>
            </a:pPr>
            <a:r>
              <a:rPr lang="en-US" altLang="zh-CN" sz="1600" dirty="0"/>
              <a:t>Kafka</a:t>
            </a:r>
            <a:r>
              <a:rPr lang="zh-CN" altLang="en-US" sz="1600" dirty="0"/>
              <a:t>不删除已消费的消息。</a:t>
            </a:r>
          </a:p>
        </p:txBody>
      </p:sp>
      <p:pic>
        <p:nvPicPr>
          <p:cNvPr id="6" name="图片 5">
            <a:extLst>
              <a:ext uri="{FF2B5EF4-FFF2-40B4-BE49-F238E27FC236}">
                <a16:creationId xmlns:a16="http://schemas.microsoft.com/office/drawing/2014/main" id="{89E54018-04CF-4172-9FDC-C3EC89A74420}"/>
              </a:ext>
            </a:extLst>
          </p:cNvPr>
          <p:cNvPicPr>
            <a:picLocks noChangeAspect="1"/>
          </p:cNvPicPr>
          <p:nvPr/>
        </p:nvPicPr>
        <p:blipFill>
          <a:blip r:embed="rId3"/>
          <a:stretch>
            <a:fillRect/>
          </a:stretch>
        </p:blipFill>
        <p:spPr>
          <a:xfrm>
            <a:off x="4982091" y="1573917"/>
            <a:ext cx="6953250" cy="4295775"/>
          </a:xfrm>
          <a:prstGeom prst="rect">
            <a:avLst/>
          </a:prstGeom>
        </p:spPr>
      </p:pic>
    </p:spTree>
    <p:extLst>
      <p:ext uri="{BB962C8B-B14F-4D97-AF65-F5344CB8AC3E}">
        <p14:creationId xmlns:p14="http://schemas.microsoft.com/office/powerpoint/2010/main" val="22102072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19336" y="1700808"/>
            <a:ext cx="4741400" cy="3847207"/>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消费者消费过程：</a:t>
            </a:r>
            <a:endParaRPr lang="en-US" altLang="zh-CN" b="1" dirty="0"/>
          </a:p>
          <a:p>
            <a:endParaRPr lang="en-US" altLang="zh-CN" dirty="0"/>
          </a:p>
          <a:p>
            <a:r>
              <a:rPr lang="en-US" altLang="zh-CN" sz="1600" dirty="0"/>
              <a:t>Consumer</a:t>
            </a:r>
            <a:r>
              <a:rPr lang="zh-CN" altLang="en-US" sz="1600" dirty="0"/>
              <a:t>是以</a:t>
            </a:r>
            <a:r>
              <a:rPr lang="en-US" altLang="zh-CN" sz="1600" dirty="0"/>
              <a:t>Consumer Group</a:t>
            </a:r>
            <a:r>
              <a:rPr lang="zh-CN" altLang="en-US" sz="1600" dirty="0"/>
              <a:t>的方式工作，由一个或者多个</a:t>
            </a:r>
            <a:r>
              <a:rPr lang="en-US" altLang="zh-CN" sz="1600" dirty="0"/>
              <a:t>Consumer</a:t>
            </a:r>
            <a:r>
              <a:rPr lang="zh-CN" altLang="en-US" sz="1600" dirty="0"/>
              <a:t>组成一个</a:t>
            </a:r>
            <a:r>
              <a:rPr lang="en-US" altLang="zh-CN" sz="1600" dirty="0"/>
              <a:t>Group</a:t>
            </a:r>
            <a:r>
              <a:rPr lang="zh-CN" altLang="en-US" sz="1600" dirty="0"/>
              <a:t>，共同消费一个</a:t>
            </a:r>
            <a:r>
              <a:rPr lang="en-US" altLang="zh-CN" sz="1600" dirty="0"/>
              <a:t>Topic</a:t>
            </a:r>
            <a:r>
              <a:rPr lang="zh-CN" altLang="en-US" sz="1600" dirty="0"/>
              <a:t>。每个</a:t>
            </a:r>
            <a:r>
              <a:rPr lang="en-US" altLang="zh-CN" sz="1600" dirty="0"/>
              <a:t>Partition</a:t>
            </a:r>
            <a:r>
              <a:rPr lang="zh-CN" altLang="en-US" sz="1600" dirty="0"/>
              <a:t>在同一时间只能由</a:t>
            </a:r>
            <a:r>
              <a:rPr lang="en-US" altLang="zh-CN" sz="1600" dirty="0"/>
              <a:t>Group</a:t>
            </a:r>
            <a:r>
              <a:rPr lang="zh-CN" altLang="en-US" sz="1600" dirty="0"/>
              <a:t>中的一个</a:t>
            </a:r>
            <a:r>
              <a:rPr lang="en-US" altLang="zh-CN" sz="1600" dirty="0"/>
              <a:t>Consumer</a:t>
            </a:r>
            <a:r>
              <a:rPr lang="zh-CN" altLang="en-US" sz="1600" dirty="0"/>
              <a:t>读取，但是多个</a:t>
            </a:r>
            <a:r>
              <a:rPr lang="en-US" altLang="zh-CN" sz="1600" dirty="0"/>
              <a:t>Group</a:t>
            </a:r>
            <a:r>
              <a:rPr lang="zh-CN" altLang="en-US" sz="1600" dirty="0"/>
              <a:t>可以同时消费同一个</a:t>
            </a:r>
            <a:r>
              <a:rPr lang="en-US" altLang="zh-CN" sz="1600" dirty="0"/>
              <a:t>Partition</a:t>
            </a:r>
            <a:r>
              <a:rPr lang="zh-CN" altLang="en-US" sz="1600" dirty="0"/>
              <a:t>。在图中，有一个由三个</a:t>
            </a:r>
            <a:r>
              <a:rPr lang="en-US" altLang="zh-CN" sz="1600" dirty="0"/>
              <a:t>Consumer</a:t>
            </a:r>
            <a:r>
              <a:rPr lang="zh-CN" altLang="en-US" sz="1600" dirty="0"/>
              <a:t>组成的</a:t>
            </a:r>
            <a:r>
              <a:rPr lang="en-US" altLang="zh-CN" sz="1600" dirty="0"/>
              <a:t>Group</a:t>
            </a:r>
            <a:r>
              <a:rPr lang="zh-CN" altLang="en-US" sz="1600" dirty="0"/>
              <a:t>，有一个</a:t>
            </a:r>
            <a:r>
              <a:rPr lang="en-US" altLang="zh-CN" sz="1600" dirty="0"/>
              <a:t>Consumer</a:t>
            </a:r>
            <a:r>
              <a:rPr lang="zh-CN" altLang="en-US" sz="1600" dirty="0"/>
              <a:t>读取</a:t>
            </a:r>
            <a:r>
              <a:rPr lang="en-US" altLang="zh-CN" sz="1600" dirty="0"/>
              <a:t>Topic</a:t>
            </a:r>
            <a:r>
              <a:rPr lang="zh-CN" altLang="en-US" sz="1600" dirty="0"/>
              <a:t>中的两个</a:t>
            </a:r>
            <a:r>
              <a:rPr lang="en-US" altLang="zh-CN" sz="1600" dirty="0"/>
              <a:t>Partition</a:t>
            </a:r>
            <a:r>
              <a:rPr lang="zh-CN" altLang="en-US" sz="1600" dirty="0"/>
              <a:t>，另外两个</a:t>
            </a:r>
            <a:r>
              <a:rPr lang="en-US" altLang="zh-CN" sz="1600" dirty="0"/>
              <a:t>Consumer</a:t>
            </a:r>
            <a:r>
              <a:rPr lang="zh-CN" altLang="en-US" sz="1600" dirty="0"/>
              <a:t>分别读取一个</a:t>
            </a:r>
            <a:r>
              <a:rPr lang="en-US" altLang="zh-CN" sz="1600" dirty="0"/>
              <a:t>Partition</a:t>
            </a:r>
            <a:r>
              <a:rPr lang="zh-CN" altLang="en-US" sz="1600" dirty="0"/>
              <a:t>。某个</a:t>
            </a:r>
            <a:r>
              <a:rPr lang="en-US" altLang="zh-CN" sz="1600" dirty="0"/>
              <a:t>Consumer</a:t>
            </a:r>
            <a:r>
              <a:rPr lang="zh-CN" altLang="en-US" sz="1600" dirty="0"/>
              <a:t>读取某个</a:t>
            </a:r>
            <a:r>
              <a:rPr lang="en-US" altLang="zh-CN" sz="1600" dirty="0"/>
              <a:t>Partition</a:t>
            </a:r>
            <a:r>
              <a:rPr lang="zh-CN" altLang="en-US" sz="1600" dirty="0"/>
              <a:t>，也可以叫做某个</a:t>
            </a:r>
            <a:r>
              <a:rPr lang="en-US" altLang="zh-CN" sz="1600" dirty="0"/>
              <a:t>Consumer</a:t>
            </a:r>
            <a:r>
              <a:rPr lang="zh-CN" altLang="en-US" sz="1600" dirty="0"/>
              <a:t>是某个</a:t>
            </a:r>
            <a:r>
              <a:rPr lang="en-US" altLang="zh-CN" sz="1600" dirty="0"/>
              <a:t>Partition</a:t>
            </a:r>
            <a:r>
              <a:rPr lang="zh-CN" altLang="en-US" sz="1600" dirty="0"/>
              <a:t>的拥有者。</a:t>
            </a:r>
            <a:br>
              <a:rPr lang="zh-CN" altLang="en-US" sz="1600" dirty="0"/>
            </a:br>
            <a:r>
              <a:rPr lang="zh-CN" altLang="en-US" sz="1600" dirty="0"/>
              <a:t>在这种情况下，</a:t>
            </a:r>
            <a:r>
              <a:rPr lang="en-US" altLang="zh-CN" sz="1600" dirty="0"/>
              <a:t>Consumer</a:t>
            </a:r>
            <a:r>
              <a:rPr lang="zh-CN" altLang="en-US" sz="1600" dirty="0"/>
              <a:t>可以通过水平扩展的方式同时读取大量的消息。另外，如果一个</a:t>
            </a:r>
            <a:r>
              <a:rPr lang="en-US" altLang="zh-CN" sz="1600" dirty="0"/>
              <a:t>Consumer</a:t>
            </a:r>
            <a:r>
              <a:rPr lang="zh-CN" altLang="en-US" sz="1600" dirty="0"/>
              <a:t>失败了，那么</a:t>
            </a:r>
            <a:r>
              <a:rPr lang="en-US" altLang="zh-CN" sz="1600" dirty="0"/>
              <a:t>Group</a:t>
            </a:r>
            <a:r>
              <a:rPr lang="zh-CN" altLang="en-US" sz="1600" dirty="0"/>
              <a:t>中其它的</a:t>
            </a:r>
            <a:r>
              <a:rPr lang="en-US" altLang="zh-CN" sz="1600" dirty="0"/>
              <a:t>Consumer</a:t>
            </a:r>
            <a:r>
              <a:rPr lang="zh-CN" altLang="en-US" sz="1600" dirty="0"/>
              <a:t>会自动负载均衡读取之前失败的</a:t>
            </a:r>
            <a:r>
              <a:rPr lang="en-US" altLang="zh-CN" sz="1600" dirty="0"/>
              <a:t>Consumer</a:t>
            </a:r>
            <a:r>
              <a:rPr lang="zh-CN" altLang="en-US" sz="1600" dirty="0"/>
              <a:t>读取的</a:t>
            </a:r>
            <a:r>
              <a:rPr lang="en-US" altLang="zh-CN" sz="1600" dirty="0"/>
              <a:t>Partition</a:t>
            </a:r>
            <a:r>
              <a:rPr lang="zh-CN" altLang="en-US" sz="1600" dirty="0"/>
              <a:t>。</a:t>
            </a:r>
          </a:p>
        </p:txBody>
      </p:sp>
      <p:pic>
        <p:nvPicPr>
          <p:cNvPr id="11266" name="Picture 2">
            <a:extLst>
              <a:ext uri="{FF2B5EF4-FFF2-40B4-BE49-F238E27FC236}">
                <a16:creationId xmlns:a16="http://schemas.microsoft.com/office/drawing/2014/main" id="{E9A9DB27-13EE-4413-ADA8-08E1A9FE1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736" y="1700808"/>
            <a:ext cx="7181116" cy="358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109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19336" y="1341270"/>
            <a:ext cx="4741400" cy="507831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消费者消费方式：</a:t>
            </a:r>
            <a:endParaRPr lang="en-US" altLang="zh-CN" b="1" dirty="0"/>
          </a:p>
          <a:p>
            <a:endParaRPr lang="en-US" altLang="zh-CN" dirty="0"/>
          </a:p>
          <a:p>
            <a:r>
              <a:rPr lang="en-US" altLang="zh-CN" sz="1600" dirty="0"/>
              <a:t>Consumer</a:t>
            </a:r>
            <a:r>
              <a:rPr lang="zh-CN" altLang="en-US" sz="1600" dirty="0"/>
              <a:t>采用</a:t>
            </a:r>
            <a:r>
              <a:rPr lang="en-US" altLang="zh-CN" sz="1600" dirty="0"/>
              <a:t>Pull</a:t>
            </a:r>
            <a:r>
              <a:rPr lang="zh-CN" altLang="en-US" sz="1600" dirty="0"/>
              <a:t>模式从</a:t>
            </a:r>
            <a:r>
              <a:rPr lang="en-US" altLang="zh-CN" sz="1600" dirty="0"/>
              <a:t>Broker</a:t>
            </a:r>
            <a:r>
              <a:rPr lang="zh-CN" altLang="en-US" sz="1600" dirty="0"/>
              <a:t>中读取数据。</a:t>
            </a:r>
            <a:br>
              <a:rPr lang="zh-CN" altLang="en-US" sz="1600" dirty="0"/>
            </a:br>
            <a:r>
              <a:rPr lang="en-US" altLang="zh-CN" sz="1600" dirty="0"/>
              <a:t>Push</a:t>
            </a:r>
            <a:r>
              <a:rPr lang="zh-CN" altLang="en-US" sz="1600" dirty="0"/>
              <a:t>模式很难适应消费速率不同的</a:t>
            </a:r>
            <a:r>
              <a:rPr lang="en-US" altLang="zh-CN" sz="1600" dirty="0"/>
              <a:t>Consumer</a:t>
            </a:r>
            <a:r>
              <a:rPr lang="zh-CN" altLang="en-US" sz="1600" dirty="0"/>
              <a:t>，因为消息发送速率是由</a:t>
            </a:r>
            <a:r>
              <a:rPr lang="en-US" altLang="zh-CN" sz="1600" dirty="0"/>
              <a:t>Broker</a:t>
            </a:r>
            <a:r>
              <a:rPr lang="zh-CN" altLang="en-US" sz="1600" dirty="0"/>
              <a:t>决定的。它的目标是尽可能以最快速度传递消息，但是这样很容易造成</a:t>
            </a:r>
            <a:r>
              <a:rPr lang="en-US" altLang="zh-CN" sz="1600" dirty="0"/>
              <a:t>Consumer</a:t>
            </a:r>
            <a:r>
              <a:rPr lang="zh-CN" altLang="en-US" sz="1600" dirty="0"/>
              <a:t>来不及处理消息，典型的表现就是拒绝服务以及网络拥塞。而</a:t>
            </a:r>
            <a:r>
              <a:rPr lang="en-US" altLang="zh-CN" sz="1600" dirty="0"/>
              <a:t>Pull</a:t>
            </a:r>
            <a:r>
              <a:rPr lang="zh-CN" altLang="en-US" sz="1600" dirty="0"/>
              <a:t>模式则可以根据</a:t>
            </a:r>
            <a:r>
              <a:rPr lang="en-US" altLang="zh-CN" sz="1600" dirty="0"/>
              <a:t>Consumer</a:t>
            </a:r>
            <a:r>
              <a:rPr lang="zh-CN" altLang="en-US" sz="1600" dirty="0"/>
              <a:t>的消费能力以适当的速率消费消息。</a:t>
            </a:r>
            <a:br>
              <a:rPr lang="zh-CN" altLang="en-US" sz="1600" dirty="0"/>
            </a:br>
            <a:r>
              <a:rPr lang="zh-CN" altLang="en-US" sz="1600" dirty="0"/>
              <a:t>对于</a:t>
            </a:r>
            <a:r>
              <a:rPr lang="en-US" altLang="zh-CN" sz="1600" dirty="0"/>
              <a:t>Kafka</a:t>
            </a:r>
            <a:r>
              <a:rPr lang="zh-CN" altLang="en-US" sz="1600" dirty="0"/>
              <a:t>而言，</a:t>
            </a:r>
            <a:r>
              <a:rPr lang="en-US" altLang="zh-CN" sz="1600" dirty="0"/>
              <a:t>Pull</a:t>
            </a:r>
            <a:r>
              <a:rPr lang="zh-CN" altLang="en-US" sz="1600" dirty="0"/>
              <a:t>模式更合适，它可简化</a:t>
            </a:r>
            <a:r>
              <a:rPr lang="en-US" altLang="zh-CN" sz="1600" dirty="0"/>
              <a:t>Broker</a:t>
            </a:r>
            <a:r>
              <a:rPr lang="zh-CN" altLang="en-US" sz="1600" dirty="0"/>
              <a:t>的设计，</a:t>
            </a:r>
            <a:r>
              <a:rPr lang="en-US" altLang="zh-CN" sz="1600" dirty="0"/>
              <a:t>Consumer</a:t>
            </a:r>
            <a:r>
              <a:rPr lang="zh-CN" altLang="en-US" sz="1600" dirty="0"/>
              <a:t>可自主控制消费消息的速率，同时</a:t>
            </a:r>
            <a:r>
              <a:rPr lang="en-US" altLang="zh-CN" sz="1600" dirty="0"/>
              <a:t>Consumer</a:t>
            </a:r>
            <a:r>
              <a:rPr lang="zh-CN" altLang="en-US" sz="1600" dirty="0"/>
              <a:t>可以自己控制消费方式</a:t>
            </a:r>
            <a:r>
              <a:rPr lang="en-US" altLang="zh-CN" sz="1600" dirty="0"/>
              <a:t>——</a:t>
            </a:r>
            <a:r>
              <a:rPr lang="zh-CN" altLang="en-US" sz="1600" dirty="0"/>
              <a:t>即可以批量消费也可以逐条消费，同时还能选择不同的提交方式从而实现不同的传输语义。</a:t>
            </a:r>
            <a:br>
              <a:rPr lang="zh-CN" altLang="en-US" sz="1600" dirty="0"/>
            </a:br>
            <a:r>
              <a:rPr lang="en-US" altLang="zh-CN" sz="1600" dirty="0"/>
              <a:t>Pull</a:t>
            </a:r>
            <a:r>
              <a:rPr lang="zh-CN" altLang="en-US" sz="1600" dirty="0"/>
              <a:t>模式不足之处是，如果</a:t>
            </a:r>
            <a:r>
              <a:rPr lang="en-US" altLang="zh-CN" sz="1600" dirty="0"/>
              <a:t>Kafka</a:t>
            </a:r>
            <a:r>
              <a:rPr lang="zh-CN" altLang="en-US" sz="1600" dirty="0"/>
              <a:t>没有数据，消费者可能会陷入循环中，一直等待数据到达。为了避免这种情况，可以</a:t>
            </a:r>
            <a:r>
              <a:rPr lang="en-US" altLang="zh-CN" sz="1600" dirty="0"/>
              <a:t>Pull</a:t>
            </a:r>
            <a:r>
              <a:rPr lang="zh-CN" altLang="en-US" sz="1600" dirty="0"/>
              <a:t>请求中设置参数，允许</a:t>
            </a:r>
            <a:r>
              <a:rPr lang="en-US" altLang="zh-CN" sz="1600" dirty="0"/>
              <a:t>Consumer</a:t>
            </a:r>
            <a:r>
              <a:rPr lang="zh-CN" altLang="en-US" sz="1600" dirty="0"/>
              <a:t>请求在等待数据到达的“长轮询”中进行阻塞（并且可选地等待到给定的字节数，以确保大的传输大小）。</a:t>
            </a:r>
          </a:p>
        </p:txBody>
      </p:sp>
      <p:pic>
        <p:nvPicPr>
          <p:cNvPr id="11266" name="Picture 2">
            <a:extLst>
              <a:ext uri="{FF2B5EF4-FFF2-40B4-BE49-F238E27FC236}">
                <a16:creationId xmlns:a16="http://schemas.microsoft.com/office/drawing/2014/main" id="{E9A9DB27-13EE-4413-ADA8-08E1A9FE1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736" y="1700808"/>
            <a:ext cx="7181116" cy="358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559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83263" y="1103838"/>
            <a:ext cx="11645385" cy="3600986"/>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队列模式：</a:t>
            </a:r>
            <a:endParaRPr lang="en-US" altLang="zh-CN" b="1" dirty="0"/>
          </a:p>
          <a:p>
            <a:endParaRPr lang="en-US" altLang="zh-CN" dirty="0"/>
          </a:p>
          <a:p>
            <a:r>
              <a:rPr lang="zh-CN" altLang="en-US" sz="1600" dirty="0"/>
              <a:t>队列模式，指每条消息只会有一个</a:t>
            </a:r>
            <a:r>
              <a:rPr lang="en-US" altLang="zh-CN" sz="1600" dirty="0"/>
              <a:t>Consumer</a:t>
            </a:r>
            <a:r>
              <a:rPr lang="zh-CN" altLang="en-US" sz="1600" dirty="0"/>
              <a:t>消费到。</a:t>
            </a:r>
            <a:r>
              <a:rPr lang="en-US" altLang="zh-CN" sz="1600" dirty="0"/>
              <a:t>Kafka</a:t>
            </a:r>
            <a:r>
              <a:rPr lang="zh-CN" altLang="en-US" sz="1600" dirty="0"/>
              <a:t>保证同一</a:t>
            </a:r>
            <a:r>
              <a:rPr lang="en-US" altLang="zh-CN" sz="1600" dirty="0"/>
              <a:t>Consumer Group</a:t>
            </a:r>
            <a:r>
              <a:rPr lang="zh-CN" altLang="en-US" sz="1600" dirty="0"/>
              <a:t>中只有一个</a:t>
            </a:r>
            <a:r>
              <a:rPr lang="en-US" altLang="zh-CN" sz="1600" dirty="0"/>
              <a:t>Consumer</a:t>
            </a:r>
            <a:r>
              <a:rPr lang="zh-CN" altLang="en-US" sz="1600" dirty="0"/>
              <a:t>会消费某条消息。</a:t>
            </a:r>
          </a:p>
          <a:p>
            <a:pPr marL="285750" indent="-285750">
              <a:buFont typeface="Wingdings" panose="05000000000000000000" pitchFamily="2" charset="2"/>
              <a:buChar char="l"/>
            </a:pPr>
            <a:r>
              <a:rPr lang="zh-CN" altLang="en-US" sz="1600" dirty="0"/>
              <a:t>在</a:t>
            </a:r>
            <a:r>
              <a:rPr lang="en-US" altLang="zh-CN" sz="1600" dirty="0"/>
              <a:t>Consumer Group</a:t>
            </a:r>
            <a:r>
              <a:rPr lang="zh-CN" altLang="en-US" sz="1600" dirty="0"/>
              <a:t>稳定状态下，每一个</a:t>
            </a:r>
            <a:r>
              <a:rPr lang="en-US" altLang="zh-CN" sz="1600" dirty="0"/>
              <a:t>Consumer</a:t>
            </a:r>
            <a:r>
              <a:rPr lang="zh-CN" altLang="en-US" sz="1600" dirty="0"/>
              <a:t>实例只会消费某一个或多个特定</a:t>
            </a:r>
            <a:r>
              <a:rPr lang="en-US" altLang="zh-CN" sz="1600" dirty="0"/>
              <a:t>partition</a:t>
            </a:r>
            <a:r>
              <a:rPr lang="zh-CN" altLang="en-US" sz="1600" dirty="0"/>
              <a:t>的数据，而某个</a:t>
            </a:r>
            <a:r>
              <a:rPr lang="en-US" altLang="zh-CN" sz="1600" dirty="0"/>
              <a:t>partition</a:t>
            </a:r>
            <a:r>
              <a:rPr lang="zh-CN" altLang="en-US" sz="1600" dirty="0"/>
              <a:t>的数据只会被某一个特定的</a:t>
            </a:r>
            <a:r>
              <a:rPr lang="en-US" altLang="zh-CN" sz="1600" dirty="0"/>
              <a:t>Consumer</a:t>
            </a:r>
            <a:r>
              <a:rPr lang="zh-CN" altLang="en-US" sz="1600" dirty="0"/>
              <a:t>实例所消费，也就是说</a:t>
            </a:r>
            <a:r>
              <a:rPr lang="en-US" altLang="zh-CN" sz="1600" dirty="0"/>
              <a:t>Kafka</a:t>
            </a:r>
            <a:r>
              <a:rPr lang="zh-CN" altLang="en-US" sz="1600" dirty="0"/>
              <a:t>对消息的分配是以</a:t>
            </a:r>
            <a:r>
              <a:rPr lang="en-US" altLang="zh-CN" sz="1600" dirty="0"/>
              <a:t>partition</a:t>
            </a:r>
            <a:r>
              <a:rPr lang="zh-CN" altLang="en-US" sz="1600" dirty="0"/>
              <a:t>为单位分配的，而非以每一条消息作为分配单元；</a:t>
            </a:r>
          </a:p>
          <a:p>
            <a:pPr marL="285750" indent="-285750">
              <a:buFont typeface="Wingdings" panose="05000000000000000000" pitchFamily="2" charset="2"/>
              <a:buChar char="l"/>
            </a:pPr>
            <a:r>
              <a:rPr lang="zh-CN" altLang="en-US" sz="1600" dirty="0"/>
              <a:t>同一</a:t>
            </a:r>
            <a:r>
              <a:rPr lang="en-US" altLang="zh-CN" sz="1600" dirty="0"/>
              <a:t>Consumer Group</a:t>
            </a:r>
            <a:r>
              <a:rPr lang="zh-CN" altLang="en-US" sz="1600" dirty="0"/>
              <a:t>中，如果</a:t>
            </a:r>
            <a:r>
              <a:rPr lang="en-US" altLang="zh-CN" sz="1600" dirty="0"/>
              <a:t>Consumer</a:t>
            </a:r>
            <a:r>
              <a:rPr lang="zh-CN" altLang="en-US" sz="1600" dirty="0"/>
              <a:t>实例数量少于</a:t>
            </a:r>
            <a:r>
              <a:rPr lang="en-US" altLang="zh-CN" sz="1600" dirty="0"/>
              <a:t>partition</a:t>
            </a:r>
            <a:r>
              <a:rPr lang="zh-CN" altLang="en-US" sz="1600" dirty="0"/>
              <a:t>数量，则至少有一个</a:t>
            </a:r>
            <a:r>
              <a:rPr lang="en-US" altLang="zh-CN" sz="1600" dirty="0"/>
              <a:t>Consumer</a:t>
            </a:r>
            <a:r>
              <a:rPr lang="zh-CN" altLang="en-US" sz="1600" dirty="0"/>
              <a:t>会消费多个</a:t>
            </a:r>
            <a:r>
              <a:rPr lang="en-US" altLang="zh-CN" sz="1600" dirty="0"/>
              <a:t>partition</a:t>
            </a:r>
            <a:r>
              <a:rPr lang="zh-CN" altLang="en-US" sz="1600" dirty="0"/>
              <a:t>的数据；如果</a:t>
            </a:r>
            <a:r>
              <a:rPr lang="en-US" altLang="zh-CN" sz="1600" dirty="0"/>
              <a:t>Consumer</a:t>
            </a:r>
            <a:r>
              <a:rPr lang="zh-CN" altLang="en-US" sz="1600" dirty="0"/>
              <a:t>的数量与</a:t>
            </a:r>
            <a:r>
              <a:rPr lang="en-US" altLang="zh-CN" sz="1600" dirty="0"/>
              <a:t>partition</a:t>
            </a:r>
            <a:r>
              <a:rPr lang="zh-CN" altLang="en-US" sz="1600" dirty="0"/>
              <a:t>数量相同，则正好一个</a:t>
            </a:r>
            <a:r>
              <a:rPr lang="en-US" altLang="zh-CN" sz="1600" dirty="0"/>
              <a:t>Consumer</a:t>
            </a:r>
            <a:r>
              <a:rPr lang="zh-CN" altLang="en-US" sz="1600" dirty="0"/>
              <a:t>消费一个</a:t>
            </a:r>
            <a:r>
              <a:rPr lang="en-US" altLang="zh-CN" sz="1600" dirty="0"/>
              <a:t>partition</a:t>
            </a:r>
            <a:r>
              <a:rPr lang="zh-CN" altLang="en-US" sz="1600" dirty="0"/>
              <a:t>的数据；而如果</a:t>
            </a:r>
            <a:r>
              <a:rPr lang="en-US" altLang="zh-CN" sz="1600" dirty="0"/>
              <a:t>Consumer</a:t>
            </a:r>
            <a:r>
              <a:rPr lang="zh-CN" altLang="en-US" sz="1600" dirty="0"/>
              <a:t>的数量多于</a:t>
            </a:r>
            <a:r>
              <a:rPr lang="en-US" altLang="zh-CN" sz="1600" dirty="0"/>
              <a:t>partition</a:t>
            </a:r>
            <a:r>
              <a:rPr lang="zh-CN" altLang="en-US" sz="1600" dirty="0"/>
              <a:t>的数量时，会有部分</a:t>
            </a:r>
            <a:r>
              <a:rPr lang="en-US" altLang="zh-CN" sz="1600" dirty="0"/>
              <a:t>Consumer</a:t>
            </a:r>
            <a:r>
              <a:rPr lang="zh-CN" altLang="en-US" sz="1600" dirty="0"/>
              <a:t>无法消费该</a:t>
            </a:r>
            <a:r>
              <a:rPr lang="en-US" altLang="zh-CN" sz="1600" dirty="0"/>
              <a:t>Topic</a:t>
            </a:r>
            <a:r>
              <a:rPr lang="zh-CN" altLang="en-US" sz="1600" dirty="0"/>
              <a:t>下任何一条消息；</a:t>
            </a:r>
          </a:p>
          <a:p>
            <a:pPr marL="285750" indent="-285750">
              <a:buFont typeface="Wingdings" panose="05000000000000000000" pitchFamily="2" charset="2"/>
              <a:buChar char="l"/>
            </a:pPr>
            <a:r>
              <a:rPr lang="zh-CN" altLang="en-US" sz="1600" dirty="0"/>
              <a:t>设计的优势是：每个</a:t>
            </a:r>
            <a:r>
              <a:rPr lang="en-US" altLang="zh-CN" sz="1600" dirty="0"/>
              <a:t>Consumer</a:t>
            </a:r>
            <a:r>
              <a:rPr lang="zh-CN" altLang="en-US" sz="1600" dirty="0"/>
              <a:t>不用都跟大量的</a:t>
            </a:r>
            <a:r>
              <a:rPr lang="en-US" altLang="zh-CN" sz="1600" dirty="0"/>
              <a:t>broker</a:t>
            </a:r>
            <a:r>
              <a:rPr lang="zh-CN" altLang="en-US" sz="1600" dirty="0"/>
              <a:t>通信，减少通信开销，同时也降低了分配难度，实现也更简单；可以保证每个</a:t>
            </a:r>
            <a:r>
              <a:rPr lang="en-US" altLang="zh-CN" sz="1600" dirty="0"/>
              <a:t>partition</a:t>
            </a:r>
            <a:r>
              <a:rPr lang="zh-CN" altLang="en-US" sz="1600" dirty="0"/>
              <a:t>里的数据可以被</a:t>
            </a:r>
            <a:r>
              <a:rPr lang="en-US" altLang="zh-CN" sz="1600" dirty="0"/>
              <a:t>Consumer</a:t>
            </a:r>
            <a:r>
              <a:rPr lang="zh-CN" altLang="en-US" sz="1600" dirty="0"/>
              <a:t>有序消费。</a:t>
            </a:r>
          </a:p>
          <a:p>
            <a:pPr marL="285750" indent="-285750">
              <a:buFont typeface="Wingdings" panose="05000000000000000000" pitchFamily="2" charset="2"/>
              <a:buChar char="l"/>
            </a:pPr>
            <a:r>
              <a:rPr lang="zh-CN" altLang="en-US" sz="1600" dirty="0"/>
              <a:t>设计的劣势是：无法保证同一个</a:t>
            </a:r>
            <a:r>
              <a:rPr lang="en-US" altLang="zh-CN" sz="1600" dirty="0"/>
              <a:t>Consumer Group</a:t>
            </a:r>
            <a:r>
              <a:rPr lang="zh-CN" altLang="en-US" sz="1600" dirty="0"/>
              <a:t>里的</a:t>
            </a:r>
            <a:r>
              <a:rPr lang="en-US" altLang="zh-CN" sz="1600" dirty="0"/>
              <a:t>Consumer</a:t>
            </a:r>
            <a:r>
              <a:rPr lang="zh-CN" altLang="en-US" sz="1600" dirty="0"/>
              <a:t>均匀消费数据，且在</a:t>
            </a:r>
            <a:r>
              <a:rPr lang="en-US" altLang="zh-CN" sz="1600" dirty="0"/>
              <a:t>Consumer</a:t>
            </a:r>
            <a:r>
              <a:rPr lang="zh-CN" altLang="en-US" sz="1600" dirty="0"/>
              <a:t>实例多于</a:t>
            </a:r>
            <a:r>
              <a:rPr lang="en-US" altLang="zh-CN" sz="1600" dirty="0"/>
              <a:t>partition</a:t>
            </a:r>
            <a:r>
              <a:rPr lang="zh-CN" altLang="en-US" sz="1600" dirty="0"/>
              <a:t>个数时导致有些</a:t>
            </a:r>
            <a:r>
              <a:rPr lang="en-US" altLang="zh-CN" sz="1600" dirty="0"/>
              <a:t>Consumer</a:t>
            </a:r>
            <a:r>
              <a:rPr lang="zh-CN" altLang="en-US" sz="1600" dirty="0"/>
              <a:t>会饿死。</a:t>
            </a:r>
          </a:p>
          <a:p>
            <a:r>
              <a:rPr lang="zh-CN" altLang="en-US" sz="1600" dirty="0"/>
              <a:t>如果有</a:t>
            </a:r>
            <a:r>
              <a:rPr lang="en-US" altLang="zh-CN" sz="1600" dirty="0"/>
              <a:t>partition</a:t>
            </a:r>
            <a:r>
              <a:rPr lang="zh-CN" altLang="en-US" sz="1600" dirty="0"/>
              <a:t>或者</a:t>
            </a:r>
            <a:r>
              <a:rPr lang="en-US" altLang="zh-CN" sz="1600" dirty="0"/>
              <a:t>Consumer</a:t>
            </a:r>
            <a:r>
              <a:rPr lang="zh-CN" altLang="en-US" sz="1600" dirty="0"/>
              <a:t>的增减，为了保证均衡消费，需要实现</a:t>
            </a:r>
            <a:r>
              <a:rPr lang="en-US" altLang="zh-CN" sz="1600" dirty="0"/>
              <a:t>Consumer Rebalance</a:t>
            </a:r>
            <a:r>
              <a:rPr lang="zh-CN" altLang="en-US" sz="1600" dirty="0"/>
              <a:t>，分配算法如下：</a:t>
            </a:r>
          </a:p>
        </p:txBody>
      </p:sp>
      <p:pic>
        <p:nvPicPr>
          <p:cNvPr id="2" name="图片 1">
            <a:extLst>
              <a:ext uri="{FF2B5EF4-FFF2-40B4-BE49-F238E27FC236}">
                <a16:creationId xmlns:a16="http://schemas.microsoft.com/office/drawing/2014/main" id="{E6C0C1DE-4BE9-4E46-85D8-475895C2CD6D}"/>
              </a:ext>
            </a:extLst>
          </p:cNvPr>
          <p:cNvPicPr>
            <a:picLocks noChangeAspect="1"/>
          </p:cNvPicPr>
          <p:nvPr/>
        </p:nvPicPr>
        <p:blipFill>
          <a:blip r:embed="rId3"/>
          <a:stretch>
            <a:fillRect/>
          </a:stretch>
        </p:blipFill>
        <p:spPr>
          <a:xfrm>
            <a:off x="305511" y="4704824"/>
            <a:ext cx="7942583" cy="2153176"/>
          </a:xfrm>
          <a:prstGeom prst="rect">
            <a:avLst/>
          </a:prstGeom>
        </p:spPr>
      </p:pic>
    </p:spTree>
    <p:extLst>
      <p:ext uri="{BB962C8B-B14F-4D97-AF65-F5344CB8AC3E}">
        <p14:creationId xmlns:p14="http://schemas.microsoft.com/office/powerpoint/2010/main" val="39166012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64499" y="1059120"/>
            <a:ext cx="11645385" cy="236988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队列模式：</a:t>
            </a:r>
            <a:endParaRPr lang="en-US" altLang="zh-CN" b="1" dirty="0"/>
          </a:p>
          <a:p>
            <a:endParaRPr lang="en-US" altLang="zh-CN" dirty="0"/>
          </a:p>
          <a:p>
            <a:r>
              <a:rPr lang="en-US" altLang="zh-CN" sz="1600" dirty="0"/>
              <a:t>broker</a:t>
            </a:r>
            <a:r>
              <a:rPr lang="zh-CN" altLang="en-US" sz="1600" dirty="0"/>
              <a:t>对</a:t>
            </a:r>
            <a:r>
              <a:rPr lang="en-US" altLang="zh-CN" sz="1600" dirty="0"/>
              <a:t>Consumer</a:t>
            </a:r>
            <a:r>
              <a:rPr lang="zh-CN" altLang="en-US" sz="1600" dirty="0"/>
              <a:t>设计原理：</a:t>
            </a:r>
          </a:p>
          <a:p>
            <a:pPr marL="285750" indent="-285750">
              <a:buFont typeface="Wingdings" panose="05000000000000000000" pitchFamily="2" charset="2"/>
              <a:buChar char="l"/>
            </a:pPr>
            <a:r>
              <a:rPr lang="zh-CN" altLang="en-US" sz="1600" dirty="0"/>
              <a:t>对于每个</a:t>
            </a:r>
            <a:r>
              <a:rPr lang="en-US" altLang="zh-CN" sz="1600" dirty="0"/>
              <a:t>Consumer Group</a:t>
            </a:r>
            <a:r>
              <a:rPr lang="zh-CN" altLang="en-US" sz="1600" dirty="0"/>
              <a:t>，选举出一个</a:t>
            </a:r>
            <a:r>
              <a:rPr lang="en-US" altLang="zh-CN" sz="1600" dirty="0"/>
              <a:t>Broker</a:t>
            </a:r>
            <a:r>
              <a:rPr lang="zh-CN" altLang="en-US" sz="1600" dirty="0"/>
              <a:t>作为</a:t>
            </a:r>
            <a:r>
              <a:rPr lang="en-US" altLang="zh-CN" sz="1600" dirty="0"/>
              <a:t>Coordinator</a:t>
            </a:r>
            <a:r>
              <a:rPr lang="zh-CN" altLang="en-US" sz="1600" dirty="0"/>
              <a:t>（</a:t>
            </a:r>
            <a:r>
              <a:rPr lang="en-US" altLang="zh-CN" sz="1600" dirty="0"/>
              <a:t>0.9</a:t>
            </a:r>
            <a:r>
              <a:rPr lang="zh-CN" altLang="en-US" sz="1600" dirty="0"/>
              <a:t>版本以上），由它</a:t>
            </a:r>
            <a:r>
              <a:rPr lang="en-US" altLang="zh-CN" sz="1600" dirty="0"/>
              <a:t>Watch Zookeeper</a:t>
            </a:r>
            <a:r>
              <a:rPr lang="zh-CN" altLang="en-US" sz="1600" dirty="0"/>
              <a:t>，从而监控判断是否有</a:t>
            </a:r>
            <a:r>
              <a:rPr lang="en-US" altLang="zh-CN" sz="1600" dirty="0"/>
              <a:t>partition</a:t>
            </a:r>
            <a:r>
              <a:rPr lang="zh-CN" altLang="en-US" sz="1600" dirty="0"/>
              <a:t>或者</a:t>
            </a:r>
            <a:r>
              <a:rPr lang="en-US" altLang="zh-CN" sz="1600" dirty="0"/>
              <a:t>Consumer</a:t>
            </a:r>
            <a:r>
              <a:rPr lang="zh-CN" altLang="en-US" sz="1600" dirty="0"/>
              <a:t>的增减，然后生成</a:t>
            </a:r>
            <a:r>
              <a:rPr lang="en-US" altLang="zh-CN" sz="1600" dirty="0"/>
              <a:t>Rebalance</a:t>
            </a:r>
            <a:r>
              <a:rPr lang="zh-CN" altLang="en-US" sz="1600" dirty="0"/>
              <a:t>命令，按照以上算法重新分配。</a:t>
            </a:r>
          </a:p>
          <a:p>
            <a:pPr marL="285750" indent="-285750">
              <a:buFont typeface="Wingdings" panose="05000000000000000000" pitchFamily="2" charset="2"/>
              <a:buChar char="l"/>
            </a:pPr>
            <a:r>
              <a:rPr lang="zh-CN" altLang="en-US" sz="1600" dirty="0"/>
              <a:t>当</a:t>
            </a:r>
            <a:r>
              <a:rPr lang="en-US" altLang="zh-CN" sz="1600" dirty="0"/>
              <a:t>Consumer Group</a:t>
            </a:r>
            <a:r>
              <a:rPr lang="zh-CN" altLang="en-US" sz="1600" dirty="0"/>
              <a:t>第一次被初始化时，</a:t>
            </a:r>
            <a:r>
              <a:rPr lang="en-US" altLang="zh-CN" sz="1600" dirty="0"/>
              <a:t>Consumer</a:t>
            </a:r>
            <a:r>
              <a:rPr lang="zh-CN" altLang="en-US" sz="1600" dirty="0"/>
              <a:t>通常会读取每个</a:t>
            </a:r>
            <a:r>
              <a:rPr lang="en-US" altLang="zh-CN" sz="1600" dirty="0"/>
              <a:t>partition</a:t>
            </a:r>
            <a:r>
              <a:rPr lang="zh-CN" altLang="en-US" sz="1600" dirty="0"/>
              <a:t>的最早或最近的</a:t>
            </a:r>
            <a:r>
              <a:rPr lang="en-US" altLang="zh-CN" sz="1600" dirty="0"/>
              <a:t>offset</a:t>
            </a:r>
            <a:r>
              <a:rPr lang="zh-CN" altLang="en-US" sz="1600" dirty="0"/>
              <a:t>（</a:t>
            </a:r>
            <a:r>
              <a:rPr lang="en-US" altLang="zh-CN" sz="1600" dirty="0"/>
              <a:t>Zookeeper</a:t>
            </a:r>
            <a:r>
              <a:rPr lang="zh-CN" altLang="en-US" sz="1600" dirty="0"/>
              <a:t>记录），然后顺序地读取每个</a:t>
            </a:r>
            <a:r>
              <a:rPr lang="en-US" altLang="zh-CN" sz="1600" dirty="0"/>
              <a:t>partition log</a:t>
            </a:r>
            <a:r>
              <a:rPr lang="zh-CN" altLang="en-US" sz="1600" dirty="0"/>
              <a:t>的消息，在</a:t>
            </a:r>
            <a:r>
              <a:rPr lang="en-US" altLang="zh-CN" sz="1600" dirty="0"/>
              <a:t>Consumer</a:t>
            </a:r>
            <a:r>
              <a:rPr lang="zh-CN" altLang="en-US" sz="1600" dirty="0"/>
              <a:t>读取过程中，它会提交已经成功处理的消息的</a:t>
            </a:r>
            <a:r>
              <a:rPr lang="en-US" altLang="zh-CN" sz="1600" dirty="0"/>
              <a:t>offsets</a:t>
            </a:r>
            <a:r>
              <a:rPr lang="zh-CN" altLang="en-US" sz="1600" dirty="0"/>
              <a:t>（由</a:t>
            </a:r>
            <a:r>
              <a:rPr lang="en-US" altLang="zh-CN" sz="1600" dirty="0"/>
              <a:t>Zookeeper</a:t>
            </a:r>
            <a:r>
              <a:rPr lang="zh-CN" altLang="en-US" sz="1600" dirty="0"/>
              <a:t>记录）。</a:t>
            </a:r>
          </a:p>
          <a:p>
            <a:pPr marL="285750" indent="-285750">
              <a:buFont typeface="Wingdings" panose="05000000000000000000" pitchFamily="2" charset="2"/>
              <a:buChar char="l"/>
            </a:pPr>
            <a:r>
              <a:rPr lang="zh-CN" altLang="en-US" sz="1600" dirty="0"/>
              <a:t>当一个</a:t>
            </a:r>
            <a:r>
              <a:rPr lang="en-US" altLang="zh-CN" sz="1600" dirty="0"/>
              <a:t>partition</a:t>
            </a:r>
            <a:r>
              <a:rPr lang="zh-CN" altLang="en-US" sz="1600" dirty="0"/>
              <a:t>被重新分配给</a:t>
            </a:r>
            <a:r>
              <a:rPr lang="en-US" altLang="zh-CN" sz="1600" dirty="0"/>
              <a:t>Consumer Group</a:t>
            </a:r>
            <a:r>
              <a:rPr lang="zh-CN" altLang="en-US" sz="1600" dirty="0"/>
              <a:t>中的其他</a:t>
            </a:r>
            <a:r>
              <a:rPr lang="en-US" altLang="zh-CN" sz="1600" dirty="0"/>
              <a:t>Consumer</a:t>
            </a:r>
            <a:r>
              <a:rPr lang="zh-CN" altLang="en-US" sz="1600" dirty="0"/>
              <a:t>，新的</a:t>
            </a:r>
            <a:r>
              <a:rPr lang="en-US" altLang="zh-CN" sz="1600" dirty="0"/>
              <a:t>Consumer</a:t>
            </a:r>
            <a:r>
              <a:rPr lang="zh-CN" altLang="en-US" sz="1600" dirty="0"/>
              <a:t>消费的初始位置会设置为</a:t>
            </a:r>
            <a:r>
              <a:rPr lang="en-US" altLang="zh-CN" sz="1600" dirty="0"/>
              <a:t>(</a:t>
            </a:r>
            <a:r>
              <a:rPr lang="zh-CN" altLang="en-US" sz="1600" dirty="0"/>
              <a:t>原来</a:t>
            </a:r>
            <a:r>
              <a:rPr lang="en-US" altLang="zh-CN" sz="1600" dirty="0"/>
              <a:t>Consumer)</a:t>
            </a:r>
            <a:r>
              <a:rPr lang="zh-CN" altLang="en-US" sz="1600" dirty="0"/>
              <a:t>最近提交的</a:t>
            </a:r>
            <a:r>
              <a:rPr lang="en-US" altLang="zh-CN" sz="1600" dirty="0"/>
              <a:t>offset</a:t>
            </a:r>
            <a:r>
              <a:rPr lang="zh-CN" altLang="en-US" sz="1600" dirty="0"/>
              <a:t>。</a:t>
            </a:r>
          </a:p>
        </p:txBody>
      </p:sp>
      <p:pic>
        <p:nvPicPr>
          <p:cNvPr id="6" name="图片 5">
            <a:extLst>
              <a:ext uri="{FF2B5EF4-FFF2-40B4-BE49-F238E27FC236}">
                <a16:creationId xmlns:a16="http://schemas.microsoft.com/office/drawing/2014/main" id="{DFA6D6C8-3891-4FA7-A74B-E1D2E5D4C5F4}"/>
              </a:ext>
            </a:extLst>
          </p:cNvPr>
          <p:cNvPicPr>
            <a:picLocks noChangeAspect="1"/>
          </p:cNvPicPr>
          <p:nvPr/>
        </p:nvPicPr>
        <p:blipFill>
          <a:blip r:embed="rId3"/>
          <a:stretch>
            <a:fillRect/>
          </a:stretch>
        </p:blipFill>
        <p:spPr>
          <a:xfrm>
            <a:off x="264499" y="3429000"/>
            <a:ext cx="6067425" cy="1990725"/>
          </a:xfrm>
          <a:prstGeom prst="rect">
            <a:avLst/>
          </a:prstGeom>
        </p:spPr>
      </p:pic>
      <p:sp>
        <p:nvSpPr>
          <p:cNvPr id="8" name="Rectangle 1">
            <a:extLst>
              <a:ext uri="{FF2B5EF4-FFF2-40B4-BE49-F238E27FC236}">
                <a16:creationId xmlns:a16="http://schemas.microsoft.com/office/drawing/2014/main" id="{4AE469A9-761D-46A1-8D1F-1008AD273F5F}"/>
              </a:ext>
            </a:extLst>
          </p:cNvPr>
          <p:cNvSpPr>
            <a:spLocks noChangeArrowheads="1"/>
          </p:cNvSpPr>
          <p:nvPr/>
        </p:nvSpPr>
        <p:spPr bwMode="auto">
          <a:xfrm>
            <a:off x="6664423" y="3455129"/>
            <a:ext cx="5237821" cy="206210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如图，</a:t>
            </a:r>
            <a:r>
              <a:rPr lang="en-US" altLang="zh-CN" sz="1600" dirty="0"/>
              <a:t>Last </a:t>
            </a:r>
            <a:r>
              <a:rPr lang="en-US" altLang="zh-CN" sz="1600" dirty="0" err="1"/>
              <a:t>Commited</a:t>
            </a:r>
            <a:r>
              <a:rPr lang="en-US" altLang="zh-CN" sz="1600" dirty="0"/>
              <a:t> Offset</a:t>
            </a:r>
            <a:r>
              <a:rPr lang="zh-CN" altLang="en-US" sz="1600" dirty="0"/>
              <a:t>指</a:t>
            </a:r>
            <a:r>
              <a:rPr lang="en-US" altLang="zh-CN" sz="1600" dirty="0"/>
              <a:t>Consumer</a:t>
            </a:r>
            <a:r>
              <a:rPr lang="zh-CN" altLang="en-US" sz="1600" dirty="0"/>
              <a:t>最近一次提交的消费记录</a:t>
            </a:r>
            <a:r>
              <a:rPr lang="en-US" altLang="zh-CN" sz="1600" dirty="0"/>
              <a:t>offset</a:t>
            </a:r>
            <a:r>
              <a:rPr lang="zh-CN" altLang="en-US" sz="1600" dirty="0"/>
              <a:t>，</a:t>
            </a:r>
            <a:r>
              <a:rPr lang="en-US" altLang="zh-CN" sz="1600" dirty="0"/>
              <a:t>Current Position</a:t>
            </a:r>
            <a:r>
              <a:rPr lang="zh-CN" altLang="en-US" sz="1600" dirty="0"/>
              <a:t>是当前消费的位置，</a:t>
            </a:r>
            <a:r>
              <a:rPr lang="en-US" altLang="zh-CN" sz="1600" dirty="0"/>
              <a:t>High Watermark</a:t>
            </a:r>
            <a:r>
              <a:rPr lang="zh-CN" altLang="en-US" sz="1600" dirty="0"/>
              <a:t>是成功拷贝到</a:t>
            </a:r>
            <a:r>
              <a:rPr lang="en-US" altLang="zh-CN" sz="1600" dirty="0"/>
              <a:t>log</a:t>
            </a:r>
            <a:r>
              <a:rPr lang="zh-CN" altLang="en-US" sz="1600" dirty="0"/>
              <a:t>的所有副本节点（</a:t>
            </a:r>
            <a:r>
              <a:rPr lang="en-US" altLang="zh-CN" sz="1600" dirty="0"/>
              <a:t>partition</a:t>
            </a:r>
            <a:r>
              <a:rPr lang="zh-CN" altLang="en-US" sz="1600" dirty="0"/>
              <a:t>的所有</a:t>
            </a:r>
            <a:r>
              <a:rPr lang="en-US" altLang="zh-CN" sz="1600" dirty="0"/>
              <a:t>ISR</a:t>
            </a:r>
            <a:r>
              <a:rPr lang="zh-CN" altLang="en-US" sz="1600" dirty="0"/>
              <a:t>节点，下文介绍）的最近消息的</a:t>
            </a:r>
            <a:r>
              <a:rPr lang="en-US" altLang="zh-CN" sz="1600" dirty="0"/>
              <a:t>offset</a:t>
            </a:r>
            <a:r>
              <a:rPr lang="zh-CN" altLang="en-US" sz="1600" dirty="0"/>
              <a:t>，</a:t>
            </a:r>
            <a:r>
              <a:rPr lang="en-US" altLang="zh-CN" sz="1600" dirty="0"/>
              <a:t>Log End Offset</a:t>
            </a:r>
            <a:r>
              <a:rPr lang="zh-CN" altLang="en-US" sz="1600" dirty="0"/>
              <a:t>是写入</a:t>
            </a:r>
            <a:r>
              <a:rPr lang="en-US" altLang="zh-CN" sz="1600" dirty="0"/>
              <a:t>log</a:t>
            </a:r>
            <a:r>
              <a:rPr lang="zh-CN" altLang="en-US" sz="1600" dirty="0"/>
              <a:t>中最后一条消息的</a:t>
            </a:r>
            <a:r>
              <a:rPr lang="en-US" altLang="zh-CN" sz="1600" dirty="0"/>
              <a:t>offset+1</a:t>
            </a:r>
            <a:r>
              <a:rPr lang="zh-CN" altLang="en-US" sz="1600" dirty="0"/>
              <a:t>。</a:t>
            </a:r>
          </a:p>
          <a:p>
            <a:r>
              <a:rPr lang="zh-CN" altLang="en-US" sz="1600" dirty="0"/>
              <a:t>从</a:t>
            </a:r>
            <a:r>
              <a:rPr lang="en-US" altLang="zh-CN" sz="1600" dirty="0"/>
              <a:t>Consumer</a:t>
            </a:r>
            <a:r>
              <a:rPr lang="zh-CN" altLang="en-US" sz="1600" dirty="0"/>
              <a:t>的角度来看，最多只能读取到</a:t>
            </a:r>
            <a:r>
              <a:rPr lang="en-US" altLang="zh-CN" sz="1600" dirty="0"/>
              <a:t>High watermark</a:t>
            </a:r>
            <a:r>
              <a:rPr lang="zh-CN" altLang="en-US" sz="1600" dirty="0"/>
              <a:t>的位置，后面的消息对消费者不可见，因为未完全复制的数据还没可靠存储，有丢失可能。</a:t>
            </a:r>
          </a:p>
        </p:txBody>
      </p:sp>
    </p:spTree>
    <p:extLst>
      <p:ext uri="{BB962C8B-B14F-4D97-AF65-F5344CB8AC3E}">
        <p14:creationId xmlns:p14="http://schemas.microsoft.com/office/powerpoint/2010/main" val="25513234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64499" y="1643895"/>
            <a:ext cx="11645385" cy="1200329"/>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发布订阅模式：</a:t>
            </a:r>
            <a:endParaRPr lang="en-US" altLang="zh-CN" b="1" dirty="0"/>
          </a:p>
          <a:p>
            <a:endParaRPr lang="en-US" altLang="zh-CN" dirty="0"/>
          </a:p>
          <a:p>
            <a:r>
              <a:rPr lang="zh-CN" altLang="en-US" dirty="0"/>
              <a:t>发布订阅模式，又指广播模式，</a:t>
            </a:r>
            <a:r>
              <a:rPr lang="en-US" altLang="zh-CN" dirty="0"/>
              <a:t>Kafka</a:t>
            </a:r>
            <a:r>
              <a:rPr lang="zh-CN" altLang="en-US" dirty="0"/>
              <a:t>保证</a:t>
            </a:r>
            <a:r>
              <a:rPr lang="en-US" altLang="zh-CN" dirty="0"/>
              <a:t>topic</a:t>
            </a:r>
            <a:r>
              <a:rPr lang="zh-CN" altLang="en-US" dirty="0"/>
              <a:t>的每条消息会被所有</a:t>
            </a:r>
            <a:r>
              <a:rPr lang="en-US" altLang="zh-CN" dirty="0"/>
              <a:t>Consumer Group</a:t>
            </a:r>
            <a:r>
              <a:rPr lang="zh-CN" altLang="en-US" dirty="0"/>
              <a:t>消费到，而对于同一个</a:t>
            </a:r>
            <a:r>
              <a:rPr lang="en-US" altLang="zh-CN" dirty="0"/>
              <a:t>Consumer Group</a:t>
            </a:r>
            <a:r>
              <a:rPr lang="zh-CN" altLang="en-US" dirty="0"/>
              <a:t>，还是保证只有一个</a:t>
            </a:r>
            <a:r>
              <a:rPr lang="en-US" altLang="zh-CN" dirty="0"/>
              <a:t>Consumer</a:t>
            </a:r>
            <a:r>
              <a:rPr lang="zh-CN" altLang="en-US" dirty="0"/>
              <a:t>实例消费到这条消息。</a:t>
            </a:r>
            <a:endParaRPr lang="zh-CN" altLang="en-US" sz="1600" dirty="0"/>
          </a:p>
        </p:txBody>
      </p:sp>
    </p:spTree>
    <p:extLst>
      <p:ext uri="{BB962C8B-B14F-4D97-AF65-F5344CB8AC3E}">
        <p14:creationId xmlns:p14="http://schemas.microsoft.com/office/powerpoint/2010/main" val="1776816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67294" y="1076325"/>
            <a:ext cx="2375117" cy="4585871"/>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t>Replication</a:t>
            </a:r>
            <a:r>
              <a:rPr lang="zh-CN" altLang="en-US" b="1" dirty="0"/>
              <a:t>设计：</a:t>
            </a:r>
            <a:endParaRPr lang="en-US" altLang="zh-CN" b="1" dirty="0"/>
          </a:p>
          <a:p>
            <a:endParaRPr lang="en-US" altLang="zh-CN" dirty="0"/>
          </a:p>
          <a:p>
            <a:r>
              <a:rPr lang="zh-CN" altLang="en-US" sz="1600" dirty="0"/>
              <a:t>作为消息中间件，数据的可靠性以及系统的可用性，必然依赖数据副本的设计。</a:t>
            </a:r>
          </a:p>
          <a:p>
            <a:r>
              <a:rPr lang="en-US" altLang="zh-CN" sz="1600" dirty="0"/>
              <a:t>Kafka</a:t>
            </a:r>
            <a:r>
              <a:rPr lang="zh-CN" altLang="en-US" sz="1600" dirty="0"/>
              <a:t>的</a:t>
            </a:r>
            <a:r>
              <a:rPr lang="en-US" altLang="zh-CN" sz="1600" dirty="0"/>
              <a:t>replica</a:t>
            </a:r>
            <a:r>
              <a:rPr lang="zh-CN" altLang="en-US" sz="1600" dirty="0"/>
              <a:t>副本单元是</a:t>
            </a:r>
            <a:r>
              <a:rPr lang="en-US" altLang="zh-CN" sz="1600" dirty="0"/>
              <a:t>topic</a:t>
            </a:r>
            <a:r>
              <a:rPr lang="zh-CN" altLang="en-US" sz="1600" dirty="0"/>
              <a:t>的</a:t>
            </a:r>
            <a:r>
              <a:rPr lang="en-US" altLang="zh-CN" sz="1600" dirty="0"/>
              <a:t>partition</a:t>
            </a:r>
            <a:r>
              <a:rPr lang="zh-CN" altLang="en-US" sz="1600" dirty="0"/>
              <a:t>，一个</a:t>
            </a:r>
            <a:r>
              <a:rPr lang="en-US" altLang="zh-CN" sz="1600" dirty="0"/>
              <a:t>partition</a:t>
            </a:r>
            <a:r>
              <a:rPr lang="zh-CN" altLang="en-US" sz="1600" dirty="0"/>
              <a:t>的</a:t>
            </a:r>
            <a:r>
              <a:rPr lang="en-US" altLang="zh-CN" sz="1600" dirty="0"/>
              <a:t>replica</a:t>
            </a:r>
            <a:r>
              <a:rPr lang="zh-CN" altLang="en-US" sz="1600" dirty="0"/>
              <a:t>数量不能超过</a:t>
            </a:r>
            <a:r>
              <a:rPr lang="en-US" altLang="zh-CN" sz="1600" dirty="0"/>
              <a:t>broker</a:t>
            </a:r>
            <a:r>
              <a:rPr lang="zh-CN" altLang="en-US" sz="1600" dirty="0"/>
              <a:t>的数量，因为一个</a:t>
            </a:r>
            <a:r>
              <a:rPr lang="en-US" altLang="zh-CN" sz="1600" dirty="0"/>
              <a:t>broker</a:t>
            </a:r>
            <a:r>
              <a:rPr lang="zh-CN" altLang="en-US" sz="1600" dirty="0"/>
              <a:t>最多只会存储这个</a:t>
            </a:r>
            <a:r>
              <a:rPr lang="en-US" altLang="zh-CN" sz="1600" dirty="0"/>
              <a:t>partition</a:t>
            </a:r>
            <a:r>
              <a:rPr lang="zh-CN" altLang="en-US" sz="1600" dirty="0"/>
              <a:t>的一个副本。所有消息生产、消费请求都是由</a:t>
            </a:r>
            <a:r>
              <a:rPr lang="en-US" altLang="zh-CN" sz="1600" dirty="0"/>
              <a:t>partition</a:t>
            </a:r>
            <a:r>
              <a:rPr lang="zh-CN" altLang="en-US" sz="1600" dirty="0"/>
              <a:t>的</a:t>
            </a:r>
            <a:r>
              <a:rPr lang="en-US" altLang="zh-CN" sz="1600" dirty="0"/>
              <a:t>leader replica</a:t>
            </a:r>
            <a:r>
              <a:rPr lang="zh-CN" altLang="en-US" sz="1600" dirty="0"/>
              <a:t>来处理，其他</a:t>
            </a:r>
            <a:r>
              <a:rPr lang="en-US" altLang="zh-CN" sz="1600" dirty="0"/>
              <a:t>follower replica</a:t>
            </a:r>
            <a:r>
              <a:rPr lang="zh-CN" altLang="en-US" sz="1600" dirty="0"/>
              <a:t>负责从</a:t>
            </a:r>
            <a:r>
              <a:rPr lang="en-US" altLang="zh-CN" sz="1600" dirty="0"/>
              <a:t>leader</a:t>
            </a:r>
            <a:r>
              <a:rPr lang="zh-CN" altLang="en-US" sz="1600" dirty="0"/>
              <a:t>复制数据进行备份。</a:t>
            </a:r>
          </a:p>
        </p:txBody>
      </p:sp>
      <p:pic>
        <p:nvPicPr>
          <p:cNvPr id="17410" name="Picture 2">
            <a:extLst>
              <a:ext uri="{FF2B5EF4-FFF2-40B4-BE49-F238E27FC236}">
                <a16:creationId xmlns:a16="http://schemas.microsoft.com/office/drawing/2014/main" id="{145542D6-3CDA-41F7-B5C6-59AC5FE7F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182" y="1084546"/>
            <a:ext cx="940117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728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从消息队列到</a:t>
            </a:r>
            <a:r>
              <a:rPr lang="en-US" altLang="zh-CN" sz="2800" dirty="0">
                <a:solidFill>
                  <a:schemeClr val="bg1"/>
                </a:solidFill>
                <a:latin typeface="Agency FB" panose="020B0503020202020204" pitchFamily="34" charset="0"/>
              </a:rPr>
              <a:t>Kafka</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73307" y="1401979"/>
            <a:ext cx="11645385" cy="1077218"/>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dirty="0"/>
              <a:t>Replica</a:t>
            </a:r>
            <a:r>
              <a:rPr lang="zh-CN" altLang="en-US" sz="1600" dirty="0"/>
              <a:t>均匀分布到整个集群，</a:t>
            </a:r>
            <a:r>
              <a:rPr lang="en-US" altLang="zh-CN" sz="1600" dirty="0"/>
              <a:t>Replica</a:t>
            </a:r>
            <a:r>
              <a:rPr lang="zh-CN" altLang="en-US" sz="1600" dirty="0"/>
              <a:t>的算法如下：</a:t>
            </a:r>
          </a:p>
          <a:p>
            <a:r>
              <a:rPr lang="zh-CN" altLang="en-US" sz="1600" dirty="0"/>
              <a:t>将所有</a:t>
            </a:r>
            <a:r>
              <a:rPr lang="en-US" altLang="zh-CN" sz="1600" dirty="0"/>
              <a:t>Broker</a:t>
            </a:r>
            <a:r>
              <a:rPr lang="zh-CN" altLang="en-US" sz="1600" dirty="0"/>
              <a:t>（假设共</a:t>
            </a:r>
            <a:r>
              <a:rPr lang="en-US" altLang="zh-CN" sz="1600" dirty="0"/>
              <a:t>n</a:t>
            </a:r>
            <a:r>
              <a:rPr lang="zh-CN" altLang="en-US" sz="1600" dirty="0"/>
              <a:t>个</a:t>
            </a:r>
            <a:r>
              <a:rPr lang="en-US" altLang="zh-CN" sz="1600" dirty="0"/>
              <a:t>Broker</a:t>
            </a:r>
            <a:r>
              <a:rPr lang="zh-CN" altLang="en-US" sz="1600" dirty="0"/>
              <a:t>）和待分配的</a:t>
            </a:r>
            <a:r>
              <a:rPr lang="en-US" altLang="zh-CN" sz="1600" dirty="0"/>
              <a:t>Partition</a:t>
            </a:r>
            <a:r>
              <a:rPr lang="zh-CN" altLang="en-US" sz="1600" dirty="0"/>
              <a:t>排序</a:t>
            </a:r>
          </a:p>
          <a:p>
            <a:r>
              <a:rPr lang="zh-CN" altLang="en-US" sz="1600" dirty="0"/>
              <a:t>将第个</a:t>
            </a:r>
            <a:r>
              <a:rPr lang="en-US" altLang="zh-CN" sz="1600" dirty="0"/>
              <a:t>Partition</a:t>
            </a:r>
            <a:r>
              <a:rPr lang="zh-CN" altLang="en-US" sz="1600" dirty="0"/>
              <a:t>分配到第（</a:t>
            </a:r>
            <a:r>
              <a:rPr lang="en-US" altLang="zh-CN" sz="1600" dirty="0" err="1"/>
              <a:t>i</a:t>
            </a:r>
            <a:r>
              <a:rPr lang="en-US" altLang="zh-CN" sz="1600" dirty="0"/>
              <a:t> mod n</a:t>
            </a:r>
            <a:r>
              <a:rPr lang="zh-CN" altLang="en-US" sz="1600" dirty="0"/>
              <a:t>）个</a:t>
            </a:r>
            <a:r>
              <a:rPr lang="en-US" altLang="zh-CN" sz="1600" dirty="0"/>
              <a:t>Broker</a:t>
            </a:r>
            <a:r>
              <a:rPr lang="zh-CN" altLang="en-US" sz="1600" dirty="0"/>
              <a:t>上</a:t>
            </a:r>
          </a:p>
          <a:p>
            <a:r>
              <a:rPr lang="zh-CN" altLang="en-US" sz="1600" dirty="0"/>
              <a:t>将第</a:t>
            </a:r>
            <a:r>
              <a:rPr lang="en-US" altLang="zh-CN" sz="1600" dirty="0"/>
              <a:t>ii</a:t>
            </a:r>
            <a:r>
              <a:rPr lang="zh-CN" altLang="en-US" sz="1600" dirty="0"/>
              <a:t>个</a:t>
            </a:r>
            <a:r>
              <a:rPr lang="en-US" altLang="zh-CN" sz="1600" dirty="0"/>
              <a:t>Partition</a:t>
            </a:r>
            <a:r>
              <a:rPr lang="zh-CN" altLang="en-US" sz="1600" dirty="0"/>
              <a:t>的第</a:t>
            </a:r>
            <a:r>
              <a:rPr lang="en-US" altLang="zh-CN" sz="1600" dirty="0"/>
              <a:t>j</a:t>
            </a:r>
            <a:r>
              <a:rPr lang="zh-CN" altLang="en-US" sz="1600" dirty="0"/>
              <a:t>个</a:t>
            </a:r>
            <a:r>
              <a:rPr lang="en-US" altLang="zh-CN" sz="1600" dirty="0"/>
              <a:t>Replica</a:t>
            </a:r>
            <a:r>
              <a:rPr lang="zh-CN" altLang="en-US" sz="1600" dirty="0"/>
              <a:t>分配到第（</a:t>
            </a:r>
            <a:r>
              <a:rPr lang="en-US" altLang="zh-CN" sz="1600" dirty="0"/>
              <a:t>(</a:t>
            </a:r>
            <a:r>
              <a:rPr lang="en-US" altLang="zh-CN" sz="1600" dirty="0" err="1"/>
              <a:t>i</a:t>
            </a:r>
            <a:r>
              <a:rPr lang="en-US" altLang="zh-CN" sz="1600" dirty="0"/>
              <a:t> + j) mode n</a:t>
            </a:r>
            <a:r>
              <a:rPr lang="zh-CN" altLang="en-US" sz="1600" dirty="0"/>
              <a:t>）个</a:t>
            </a:r>
            <a:r>
              <a:rPr lang="en-US" altLang="zh-CN" sz="1600" dirty="0"/>
              <a:t>Broker</a:t>
            </a:r>
            <a:r>
              <a:rPr lang="zh-CN" altLang="en-US" sz="1600" dirty="0"/>
              <a:t>上</a:t>
            </a:r>
          </a:p>
        </p:txBody>
      </p:sp>
      <p:pic>
        <p:nvPicPr>
          <p:cNvPr id="19458" name="Picture 2">
            <a:extLst>
              <a:ext uri="{FF2B5EF4-FFF2-40B4-BE49-F238E27FC236}">
                <a16:creationId xmlns:a16="http://schemas.microsoft.com/office/drawing/2014/main" id="{AD11C914-CF26-4459-9963-C818EC23C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3212976"/>
            <a:ext cx="6868400" cy="25444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1B74183A-E349-4D63-B8F0-9930BA679355}"/>
              </a:ext>
            </a:extLst>
          </p:cNvPr>
          <p:cNvSpPr>
            <a:spLocks noChangeArrowheads="1"/>
          </p:cNvSpPr>
          <p:nvPr/>
        </p:nvSpPr>
        <p:spPr bwMode="auto">
          <a:xfrm>
            <a:off x="7297218" y="3505408"/>
            <a:ext cx="4703438" cy="181588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如图，</a:t>
            </a:r>
            <a:r>
              <a:rPr lang="en-US" altLang="zh-CN" sz="1600" dirty="0" err="1"/>
              <a:t>TopicA</a:t>
            </a:r>
            <a:r>
              <a:rPr lang="zh-CN" altLang="en-US" sz="1600" dirty="0"/>
              <a:t>有三个</a:t>
            </a:r>
            <a:r>
              <a:rPr lang="en-US" altLang="zh-CN" sz="1600" dirty="0"/>
              <a:t>partition</a:t>
            </a:r>
            <a:r>
              <a:rPr lang="zh-CN" altLang="en-US" sz="1600" dirty="0"/>
              <a:t>：</a:t>
            </a:r>
            <a:r>
              <a:rPr lang="en-US" altLang="zh-CN" sz="1600" dirty="0"/>
              <a:t>part0</a:t>
            </a:r>
            <a:r>
              <a:rPr lang="zh-CN" altLang="en-US" sz="1600" dirty="0"/>
              <a:t>、</a:t>
            </a:r>
            <a:r>
              <a:rPr lang="en-US" altLang="zh-CN" sz="1600" dirty="0"/>
              <a:t>part1</a:t>
            </a:r>
            <a:r>
              <a:rPr lang="zh-CN" altLang="en-US" sz="1600" dirty="0"/>
              <a:t>、</a:t>
            </a:r>
            <a:r>
              <a:rPr lang="en-US" altLang="zh-CN" sz="1600" dirty="0"/>
              <a:t>part2</a:t>
            </a:r>
            <a:r>
              <a:rPr lang="zh-CN" altLang="en-US" sz="1600" dirty="0"/>
              <a:t>，每个</a:t>
            </a:r>
            <a:r>
              <a:rPr lang="en-US" altLang="zh-CN" sz="1600" dirty="0"/>
              <a:t>partition</a:t>
            </a:r>
            <a:r>
              <a:rPr lang="zh-CN" altLang="en-US" sz="1600" dirty="0"/>
              <a:t>的</a:t>
            </a:r>
            <a:r>
              <a:rPr lang="en-US" altLang="zh-CN" sz="1600" dirty="0"/>
              <a:t>replica</a:t>
            </a:r>
            <a:r>
              <a:rPr lang="zh-CN" altLang="en-US" sz="1600" dirty="0"/>
              <a:t>数等于</a:t>
            </a:r>
            <a:r>
              <a:rPr lang="en-US" altLang="zh-CN" sz="1600" dirty="0"/>
              <a:t>2</a:t>
            </a:r>
            <a:r>
              <a:rPr lang="zh-CN" altLang="en-US" sz="1600" dirty="0"/>
              <a:t>（一个是</a:t>
            </a:r>
            <a:r>
              <a:rPr lang="en-US" altLang="zh-CN" sz="1600" dirty="0"/>
              <a:t>leader</a:t>
            </a:r>
            <a:r>
              <a:rPr lang="zh-CN" altLang="en-US" sz="1600" dirty="0"/>
              <a:t>，另一个是</a:t>
            </a:r>
            <a:r>
              <a:rPr lang="en-US" altLang="zh-CN" sz="1600" dirty="0"/>
              <a:t>follower</a:t>
            </a:r>
            <a:r>
              <a:rPr lang="zh-CN" altLang="en-US" sz="1600" dirty="0"/>
              <a:t>），按照以上算法会均匀落到三个</a:t>
            </a:r>
            <a:r>
              <a:rPr lang="en-US" altLang="zh-CN" sz="1600" dirty="0"/>
              <a:t>broker</a:t>
            </a:r>
            <a:r>
              <a:rPr lang="zh-CN" altLang="en-US" sz="1600" dirty="0"/>
              <a:t>上。</a:t>
            </a:r>
          </a:p>
          <a:p>
            <a:r>
              <a:rPr lang="en-US" altLang="zh-CN" sz="1600" dirty="0"/>
              <a:t>broker</a:t>
            </a:r>
            <a:r>
              <a:rPr lang="zh-CN" altLang="en-US" sz="1600" dirty="0"/>
              <a:t>对</a:t>
            </a:r>
            <a:r>
              <a:rPr lang="en-US" altLang="zh-CN" sz="1600" dirty="0"/>
              <a:t>replica</a:t>
            </a:r>
            <a:r>
              <a:rPr lang="zh-CN" altLang="en-US" sz="1600" dirty="0"/>
              <a:t>管理： 选举出一个</a:t>
            </a:r>
            <a:r>
              <a:rPr lang="en-US" altLang="zh-CN" sz="1600" dirty="0"/>
              <a:t>broker</a:t>
            </a:r>
            <a:r>
              <a:rPr lang="zh-CN" altLang="en-US" sz="1600" dirty="0"/>
              <a:t>作为</a:t>
            </a:r>
            <a:r>
              <a:rPr lang="en-US" altLang="zh-CN" sz="1600" dirty="0"/>
              <a:t>controller</a:t>
            </a:r>
            <a:r>
              <a:rPr lang="zh-CN" altLang="en-US" sz="1600" dirty="0"/>
              <a:t>，由它</a:t>
            </a:r>
            <a:r>
              <a:rPr lang="en-US" altLang="zh-CN" sz="1600" dirty="0"/>
              <a:t>Watch Zookeeper</a:t>
            </a:r>
            <a:r>
              <a:rPr lang="zh-CN" altLang="en-US" sz="1600" dirty="0"/>
              <a:t>，负责</a:t>
            </a:r>
            <a:r>
              <a:rPr lang="en-US" altLang="zh-CN" sz="1600" dirty="0"/>
              <a:t>partition</a:t>
            </a:r>
            <a:r>
              <a:rPr lang="zh-CN" altLang="en-US" sz="1600" dirty="0"/>
              <a:t>的</a:t>
            </a:r>
            <a:r>
              <a:rPr lang="en-US" altLang="zh-CN" sz="1600" dirty="0"/>
              <a:t>replica</a:t>
            </a:r>
            <a:r>
              <a:rPr lang="zh-CN" altLang="en-US" sz="1600" dirty="0"/>
              <a:t>的集群分配，以及</a:t>
            </a:r>
            <a:r>
              <a:rPr lang="en-US" altLang="zh-CN" sz="1600" dirty="0"/>
              <a:t>leader</a:t>
            </a:r>
            <a:r>
              <a:rPr lang="zh-CN" altLang="en-US" sz="1600" dirty="0"/>
              <a:t>切换选举等流程。</a:t>
            </a:r>
          </a:p>
        </p:txBody>
      </p:sp>
    </p:spTree>
    <p:extLst>
      <p:ext uri="{BB962C8B-B14F-4D97-AF65-F5344CB8AC3E}">
        <p14:creationId xmlns:p14="http://schemas.microsoft.com/office/powerpoint/2010/main" val="3392476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407368" y="1505690"/>
            <a:ext cx="11305256" cy="310854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t>In-Sync-Replica(ISR)</a:t>
            </a:r>
            <a:r>
              <a:rPr lang="zh-CN" altLang="en-US" b="1" dirty="0"/>
              <a:t>：</a:t>
            </a:r>
            <a:endParaRPr lang="en-US" altLang="zh-CN" b="1" dirty="0"/>
          </a:p>
          <a:p>
            <a:endParaRPr lang="en-US" altLang="zh-CN" dirty="0"/>
          </a:p>
          <a:p>
            <a:r>
              <a:rPr lang="zh-CN" altLang="en-US" sz="1600" dirty="0"/>
              <a:t>分布式系统在处理节点故障时，需要预先明确节点的”</a:t>
            </a:r>
            <a:r>
              <a:rPr lang="en-US" altLang="zh-CN" sz="1600" dirty="0"/>
              <a:t>failure”</a:t>
            </a:r>
            <a:r>
              <a:rPr lang="zh-CN" altLang="en-US" sz="1600" dirty="0"/>
              <a:t>和”</a:t>
            </a:r>
            <a:r>
              <a:rPr lang="en-US" altLang="zh-CN" sz="1600" dirty="0"/>
              <a:t>alive”</a:t>
            </a:r>
            <a:r>
              <a:rPr lang="zh-CN" altLang="en-US" sz="1600" dirty="0"/>
              <a:t>的定义。对于</a:t>
            </a:r>
            <a:r>
              <a:rPr lang="en-US" altLang="zh-CN" sz="1600" dirty="0"/>
              <a:t>Kafka</a:t>
            </a:r>
            <a:r>
              <a:rPr lang="zh-CN" altLang="en-US" sz="1600" dirty="0"/>
              <a:t>节点，判断是”</a:t>
            </a:r>
            <a:r>
              <a:rPr lang="en-US" altLang="zh-CN" sz="1600" dirty="0"/>
              <a:t>alive”</a:t>
            </a:r>
            <a:r>
              <a:rPr lang="zh-CN" altLang="en-US" sz="1600" dirty="0"/>
              <a:t>有以下两个条件：</a:t>
            </a:r>
            <a:endParaRPr lang="en-US" altLang="zh-CN" sz="1600" dirty="0"/>
          </a:p>
          <a:p>
            <a:endParaRPr lang="zh-CN" altLang="en-US" sz="1600" dirty="0"/>
          </a:p>
          <a:p>
            <a:pPr marL="285750" indent="-285750">
              <a:buFont typeface="Wingdings" panose="05000000000000000000" pitchFamily="2" charset="2"/>
              <a:buChar char="l"/>
            </a:pPr>
            <a:r>
              <a:rPr lang="zh-CN" altLang="en-US" sz="1600" dirty="0"/>
              <a:t>节点必须和</a:t>
            </a:r>
            <a:r>
              <a:rPr lang="en-US" altLang="zh-CN" sz="1600" dirty="0"/>
              <a:t>Zookeeper</a:t>
            </a:r>
            <a:r>
              <a:rPr lang="zh-CN" altLang="en-US" sz="1600" dirty="0"/>
              <a:t>保持心跳连接</a:t>
            </a:r>
          </a:p>
          <a:p>
            <a:pPr marL="285750" indent="-285750">
              <a:buFont typeface="Wingdings" panose="05000000000000000000" pitchFamily="2" charset="2"/>
              <a:buChar char="l"/>
            </a:pPr>
            <a:r>
              <a:rPr lang="zh-CN" altLang="en-US" sz="1600" dirty="0"/>
              <a:t>如果节点是</a:t>
            </a:r>
            <a:r>
              <a:rPr lang="en-US" altLang="zh-CN" sz="1600" dirty="0"/>
              <a:t>follower</a:t>
            </a:r>
            <a:r>
              <a:rPr lang="zh-CN" altLang="en-US" sz="1600" dirty="0"/>
              <a:t>，必须从</a:t>
            </a:r>
            <a:r>
              <a:rPr lang="en-US" altLang="zh-CN" sz="1600" dirty="0"/>
              <a:t>leader</a:t>
            </a:r>
            <a:r>
              <a:rPr lang="zh-CN" altLang="en-US" sz="1600" dirty="0"/>
              <a:t>节点上复制数据来备份，而且备份的数据相比</a:t>
            </a:r>
            <a:r>
              <a:rPr lang="en-US" altLang="zh-CN" sz="1600" dirty="0"/>
              <a:t>leader</a:t>
            </a:r>
            <a:r>
              <a:rPr lang="zh-CN" altLang="en-US" sz="1600" dirty="0"/>
              <a:t>而言，不能落后太多。</a:t>
            </a:r>
            <a:endParaRPr lang="en-US" altLang="zh-CN" sz="1600" dirty="0"/>
          </a:p>
          <a:p>
            <a:endParaRPr lang="zh-CN" altLang="en-US" sz="1600" dirty="0"/>
          </a:p>
          <a:p>
            <a:r>
              <a:rPr lang="en-US" altLang="zh-CN" sz="1600" dirty="0"/>
              <a:t>Kafka</a:t>
            </a:r>
            <a:r>
              <a:rPr lang="zh-CN" altLang="en-US" sz="1600" dirty="0"/>
              <a:t>将满足以上条件的</a:t>
            </a:r>
            <a:r>
              <a:rPr lang="en-US" altLang="zh-CN" sz="1600" dirty="0"/>
              <a:t>replica</a:t>
            </a:r>
            <a:r>
              <a:rPr lang="zh-CN" altLang="en-US" sz="1600" dirty="0"/>
              <a:t>节点认为是”</a:t>
            </a:r>
            <a:r>
              <a:rPr lang="en-US" altLang="zh-CN" sz="1600" dirty="0"/>
              <a:t>in sync”</a:t>
            </a:r>
            <a:r>
              <a:rPr lang="zh-CN" altLang="en-US" sz="1600" dirty="0"/>
              <a:t>（同步中），称为</a:t>
            </a:r>
            <a:r>
              <a:rPr lang="en-US" altLang="zh-CN" sz="1600" dirty="0"/>
              <a:t>In-Sync-Replica(ISR)</a:t>
            </a:r>
            <a:r>
              <a:rPr lang="zh-CN" altLang="en-US" sz="1600" dirty="0"/>
              <a:t>。</a:t>
            </a:r>
          </a:p>
          <a:p>
            <a:r>
              <a:rPr lang="en-US" altLang="zh-CN" sz="1600" dirty="0"/>
              <a:t>Kafka</a:t>
            </a:r>
            <a:r>
              <a:rPr lang="zh-CN" altLang="en-US" sz="1600" dirty="0"/>
              <a:t>的</a:t>
            </a:r>
            <a:r>
              <a:rPr lang="en-US" altLang="zh-CN" sz="1600" dirty="0"/>
              <a:t>Zookeeper</a:t>
            </a:r>
            <a:r>
              <a:rPr lang="zh-CN" altLang="en-US" sz="1600" dirty="0"/>
              <a:t>维护了每个</a:t>
            </a:r>
            <a:r>
              <a:rPr lang="en-US" altLang="zh-CN" sz="1600" dirty="0"/>
              <a:t>partition</a:t>
            </a:r>
            <a:r>
              <a:rPr lang="zh-CN" altLang="en-US" sz="1600" dirty="0"/>
              <a:t>的</a:t>
            </a:r>
            <a:r>
              <a:rPr lang="en-US" altLang="zh-CN" sz="1600" dirty="0"/>
              <a:t>ISR</a:t>
            </a:r>
            <a:r>
              <a:rPr lang="zh-CN" altLang="en-US" sz="1600" dirty="0"/>
              <a:t>信息，理想情况下，</a:t>
            </a:r>
            <a:r>
              <a:rPr lang="en-US" altLang="zh-CN" sz="1600" dirty="0"/>
              <a:t>ISR</a:t>
            </a:r>
            <a:r>
              <a:rPr lang="zh-CN" altLang="en-US" sz="1600" dirty="0"/>
              <a:t>包含了</a:t>
            </a:r>
            <a:r>
              <a:rPr lang="en-US" altLang="zh-CN" sz="1600" dirty="0"/>
              <a:t>partition</a:t>
            </a:r>
            <a:r>
              <a:rPr lang="zh-CN" altLang="en-US" sz="1600" dirty="0"/>
              <a:t>的所有</a:t>
            </a:r>
            <a:r>
              <a:rPr lang="en-US" altLang="zh-CN" sz="1600" dirty="0"/>
              <a:t>replica</a:t>
            </a:r>
            <a:r>
              <a:rPr lang="zh-CN" altLang="en-US" sz="1600" dirty="0"/>
              <a:t>所在的</a:t>
            </a:r>
            <a:r>
              <a:rPr lang="en-US" altLang="zh-CN" sz="1600" dirty="0"/>
              <a:t>broker</a:t>
            </a:r>
            <a:r>
              <a:rPr lang="zh-CN" altLang="en-US" sz="1600" dirty="0"/>
              <a:t>节点信息，而当某些节点不满足以上条件时，</a:t>
            </a:r>
            <a:r>
              <a:rPr lang="en-US" altLang="zh-CN" sz="1600" dirty="0"/>
              <a:t>ISR</a:t>
            </a:r>
            <a:r>
              <a:rPr lang="zh-CN" altLang="en-US" sz="1600" dirty="0"/>
              <a:t>可能只包含部分</a:t>
            </a:r>
            <a:r>
              <a:rPr lang="en-US" altLang="zh-CN" sz="1600" dirty="0"/>
              <a:t>replica</a:t>
            </a:r>
            <a:r>
              <a:rPr lang="zh-CN" altLang="en-US" sz="1600" dirty="0"/>
              <a:t>。例如，上图中的</a:t>
            </a:r>
            <a:r>
              <a:rPr lang="en-US" altLang="zh-CN" sz="1600" dirty="0"/>
              <a:t>TopicA-part0</a:t>
            </a:r>
            <a:r>
              <a:rPr lang="zh-CN" altLang="en-US" sz="1600" dirty="0"/>
              <a:t>的</a:t>
            </a:r>
            <a:r>
              <a:rPr lang="en-US" altLang="zh-CN" sz="1600" dirty="0"/>
              <a:t>ISR</a:t>
            </a:r>
            <a:r>
              <a:rPr lang="zh-CN" altLang="en-US" sz="1600" dirty="0"/>
              <a:t>列表可能是</a:t>
            </a:r>
            <a:r>
              <a:rPr lang="en-US" altLang="zh-CN" sz="1600" dirty="0"/>
              <a:t>[broker1,broker2,broker3]</a:t>
            </a:r>
            <a:r>
              <a:rPr lang="zh-CN" altLang="en-US" sz="1600" dirty="0"/>
              <a:t>，也可能是</a:t>
            </a:r>
            <a:r>
              <a:rPr lang="en-US" altLang="zh-CN" sz="1600" dirty="0"/>
              <a:t>[broker1,broker3]</a:t>
            </a:r>
            <a:r>
              <a:rPr lang="zh-CN" altLang="en-US" sz="1600" dirty="0"/>
              <a:t>和</a:t>
            </a:r>
            <a:r>
              <a:rPr lang="en-US" altLang="zh-CN" sz="1600" dirty="0"/>
              <a:t>[broker1]</a:t>
            </a:r>
            <a:r>
              <a:rPr lang="zh-CN" altLang="en-US" sz="1600" dirty="0"/>
              <a:t>。</a:t>
            </a:r>
          </a:p>
        </p:txBody>
      </p:sp>
    </p:spTree>
    <p:extLst>
      <p:ext uri="{BB962C8B-B14F-4D97-AF65-F5344CB8AC3E}">
        <p14:creationId xmlns:p14="http://schemas.microsoft.com/office/powerpoint/2010/main" val="21822269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85229" y="1196752"/>
            <a:ext cx="8544272" cy="5078313"/>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数据可靠性：</a:t>
            </a:r>
            <a:endParaRPr lang="en-US" altLang="zh-CN" b="1" dirty="0"/>
          </a:p>
          <a:p>
            <a:endParaRPr lang="en-US" altLang="zh-CN" dirty="0"/>
          </a:p>
          <a:p>
            <a:r>
              <a:rPr lang="en-US" altLang="zh-CN" sz="1600" dirty="0"/>
              <a:t>Kafka</a:t>
            </a:r>
            <a:r>
              <a:rPr lang="zh-CN" altLang="en-US" sz="1600" dirty="0"/>
              <a:t>如何保证数据可靠性？首先看下，</a:t>
            </a:r>
            <a:r>
              <a:rPr lang="en-US" altLang="zh-CN" sz="1600" dirty="0"/>
              <a:t>Producer</a:t>
            </a:r>
            <a:r>
              <a:rPr lang="zh-CN" altLang="en-US" sz="1600" dirty="0"/>
              <a:t>生产一条消息，该消息被认为是”</a:t>
            </a:r>
            <a:r>
              <a:rPr lang="en-US" altLang="zh-CN" sz="1600" dirty="0"/>
              <a:t>committed”</a:t>
            </a:r>
            <a:r>
              <a:rPr lang="zh-CN" altLang="en-US" sz="1600" dirty="0"/>
              <a:t>（即</a:t>
            </a:r>
            <a:r>
              <a:rPr lang="en-US" altLang="zh-CN" sz="1600" dirty="0"/>
              <a:t>broker</a:t>
            </a:r>
            <a:r>
              <a:rPr lang="zh-CN" altLang="en-US" sz="1600" dirty="0"/>
              <a:t>认为消息已经可靠存储）的过程：</a:t>
            </a:r>
          </a:p>
          <a:p>
            <a:r>
              <a:rPr lang="zh-CN" altLang="en-US" sz="1600" dirty="0"/>
              <a:t>消息所在</a:t>
            </a:r>
            <a:r>
              <a:rPr lang="en-US" altLang="zh-CN" sz="1600" dirty="0"/>
              <a:t>partition</a:t>
            </a:r>
            <a:r>
              <a:rPr lang="zh-CN" altLang="en-US" sz="1600" dirty="0"/>
              <a:t>的</a:t>
            </a:r>
            <a:r>
              <a:rPr lang="en-US" altLang="zh-CN" sz="1600" dirty="0"/>
              <a:t>ISR replicas</a:t>
            </a:r>
            <a:r>
              <a:rPr lang="zh-CN" altLang="en-US" sz="1600" dirty="0"/>
              <a:t>会定时异步从</a:t>
            </a:r>
            <a:r>
              <a:rPr lang="en-US" altLang="zh-CN" sz="1600" dirty="0"/>
              <a:t>leader</a:t>
            </a:r>
            <a:r>
              <a:rPr lang="zh-CN" altLang="en-US" sz="1600" dirty="0"/>
              <a:t>上批量复制数据</a:t>
            </a:r>
            <a:r>
              <a:rPr lang="en-US" altLang="zh-CN" sz="1600" dirty="0"/>
              <a:t>log</a:t>
            </a:r>
          </a:p>
          <a:p>
            <a:r>
              <a:rPr lang="zh-CN" altLang="en-US" sz="1600" dirty="0"/>
              <a:t>当所有</a:t>
            </a:r>
            <a:r>
              <a:rPr lang="en-US" altLang="zh-CN" sz="1600" dirty="0"/>
              <a:t>ISR replica</a:t>
            </a:r>
            <a:r>
              <a:rPr lang="zh-CN" altLang="en-US" sz="1600" dirty="0"/>
              <a:t>都返回</a:t>
            </a:r>
            <a:r>
              <a:rPr lang="en-US" altLang="zh-CN" sz="1600" dirty="0"/>
              <a:t>ack</a:t>
            </a:r>
            <a:r>
              <a:rPr lang="zh-CN" altLang="en-US" sz="1600" dirty="0"/>
              <a:t>，告诉</a:t>
            </a:r>
            <a:r>
              <a:rPr lang="en-US" altLang="zh-CN" sz="1600" dirty="0"/>
              <a:t>leader</a:t>
            </a:r>
            <a:r>
              <a:rPr lang="zh-CN" altLang="en-US" sz="1600" dirty="0"/>
              <a:t>该消息已经写</a:t>
            </a:r>
            <a:r>
              <a:rPr lang="en-US" altLang="zh-CN" sz="1600" dirty="0"/>
              <a:t>log</a:t>
            </a:r>
            <a:r>
              <a:rPr lang="zh-CN" altLang="en-US" sz="1600" dirty="0"/>
              <a:t>成功后，</a:t>
            </a:r>
            <a:r>
              <a:rPr lang="en-US" altLang="zh-CN" sz="1600" dirty="0"/>
              <a:t>leader</a:t>
            </a:r>
            <a:r>
              <a:rPr lang="zh-CN" altLang="en-US" sz="1600" dirty="0"/>
              <a:t>认为该消息</a:t>
            </a:r>
            <a:r>
              <a:rPr lang="en-US" altLang="zh-CN" sz="1600" dirty="0"/>
              <a:t>committed</a:t>
            </a:r>
            <a:r>
              <a:rPr lang="zh-CN" altLang="en-US" sz="1600" dirty="0"/>
              <a:t>，并告诉</a:t>
            </a:r>
            <a:r>
              <a:rPr lang="en-US" altLang="zh-CN" sz="1600" dirty="0"/>
              <a:t>Producer</a:t>
            </a:r>
            <a:r>
              <a:rPr lang="zh-CN" altLang="en-US" sz="1600" dirty="0"/>
              <a:t>生产成功。这里和以上”</a:t>
            </a:r>
            <a:r>
              <a:rPr lang="en-US" altLang="zh-CN" sz="1600" dirty="0"/>
              <a:t>alive”</a:t>
            </a:r>
            <a:r>
              <a:rPr lang="zh-CN" altLang="en-US" sz="1600" dirty="0"/>
              <a:t>条件的第二点是不矛盾的，因为</a:t>
            </a:r>
            <a:r>
              <a:rPr lang="en-US" altLang="zh-CN" sz="1600" dirty="0"/>
              <a:t>leader</a:t>
            </a:r>
            <a:r>
              <a:rPr lang="zh-CN" altLang="en-US" sz="1600" dirty="0"/>
              <a:t>有超时机制，</a:t>
            </a:r>
            <a:r>
              <a:rPr lang="en-US" altLang="zh-CN" sz="1600" dirty="0"/>
              <a:t>leader</a:t>
            </a:r>
            <a:r>
              <a:rPr lang="zh-CN" altLang="en-US" sz="1600" dirty="0"/>
              <a:t>等</a:t>
            </a:r>
            <a:r>
              <a:rPr lang="en-US" altLang="zh-CN" sz="1600" dirty="0"/>
              <a:t>ISR</a:t>
            </a:r>
            <a:r>
              <a:rPr lang="zh-CN" altLang="en-US" sz="1600" dirty="0"/>
              <a:t>的</a:t>
            </a:r>
            <a:r>
              <a:rPr lang="en-US" altLang="zh-CN" sz="1600" dirty="0"/>
              <a:t>follower</a:t>
            </a:r>
            <a:r>
              <a:rPr lang="zh-CN" altLang="en-US" sz="1600" dirty="0"/>
              <a:t>复制数据，如果一定时间不返回</a:t>
            </a:r>
            <a:r>
              <a:rPr lang="en-US" altLang="zh-CN" sz="1600" dirty="0"/>
              <a:t>ack</a:t>
            </a:r>
            <a:r>
              <a:rPr lang="zh-CN" altLang="en-US" sz="1600" dirty="0"/>
              <a:t>（可能数据复制进度落后太多），则</a:t>
            </a:r>
            <a:r>
              <a:rPr lang="en-US" altLang="zh-CN" sz="1600" dirty="0"/>
              <a:t>leader</a:t>
            </a:r>
            <a:r>
              <a:rPr lang="zh-CN" altLang="en-US" sz="1600" dirty="0"/>
              <a:t>将该</a:t>
            </a:r>
            <a:r>
              <a:rPr lang="en-US" altLang="zh-CN" sz="1600" dirty="0"/>
              <a:t>follower replica</a:t>
            </a:r>
            <a:r>
              <a:rPr lang="zh-CN" altLang="en-US" sz="1600" dirty="0"/>
              <a:t>从</a:t>
            </a:r>
            <a:r>
              <a:rPr lang="en-US" altLang="zh-CN" sz="1600" dirty="0"/>
              <a:t>ISR</a:t>
            </a:r>
            <a:r>
              <a:rPr lang="zh-CN" altLang="en-US" sz="1600" dirty="0"/>
              <a:t>中剔除。</a:t>
            </a:r>
          </a:p>
          <a:p>
            <a:r>
              <a:rPr lang="zh-CN" altLang="en-US" sz="1600" dirty="0"/>
              <a:t>消息</a:t>
            </a:r>
            <a:r>
              <a:rPr lang="en-US" altLang="zh-CN" sz="1600" dirty="0"/>
              <a:t>committed</a:t>
            </a:r>
            <a:r>
              <a:rPr lang="zh-CN" altLang="en-US" sz="1600" dirty="0"/>
              <a:t>之后，</a:t>
            </a:r>
            <a:r>
              <a:rPr lang="en-US" altLang="zh-CN" sz="1600" dirty="0"/>
              <a:t>Consumer</a:t>
            </a:r>
            <a:r>
              <a:rPr lang="zh-CN" altLang="en-US" sz="1600" dirty="0"/>
              <a:t>才能消费到。</a:t>
            </a:r>
            <a:endParaRPr lang="en-US" altLang="zh-CN" sz="1600" dirty="0"/>
          </a:p>
          <a:p>
            <a:endParaRPr lang="en-US" altLang="zh-CN" sz="1600" dirty="0"/>
          </a:p>
          <a:p>
            <a:r>
              <a:rPr lang="en-US" altLang="zh-CN" sz="1600" dirty="0"/>
              <a:t>ISR</a:t>
            </a:r>
            <a:r>
              <a:rPr lang="zh-CN" altLang="en-US" sz="1600" dirty="0"/>
              <a:t>机制下的数据复制，既不是完全的同步复制，也不是单纯的异步复制，这是</a:t>
            </a:r>
            <a:r>
              <a:rPr lang="en-US" altLang="zh-CN" sz="1600" dirty="0"/>
              <a:t>Kafka</a:t>
            </a:r>
            <a:r>
              <a:rPr lang="zh-CN" altLang="en-US" sz="1600" dirty="0"/>
              <a:t>高吞吐很重要的机制。同步复制要求所有能工作的</a:t>
            </a:r>
            <a:r>
              <a:rPr lang="en-US" altLang="zh-CN" sz="1600" dirty="0"/>
              <a:t>follower</a:t>
            </a:r>
            <a:r>
              <a:rPr lang="zh-CN" altLang="en-US" sz="1600" dirty="0"/>
              <a:t>都复制完，这条消息才会被认为</a:t>
            </a:r>
            <a:r>
              <a:rPr lang="en-US" altLang="zh-CN" sz="1600" dirty="0"/>
              <a:t>committed</a:t>
            </a:r>
            <a:r>
              <a:rPr lang="zh-CN" altLang="en-US" sz="1600" dirty="0"/>
              <a:t>，这种复制方式极大的影响了吞吐量。而异步复制方式下，</a:t>
            </a:r>
            <a:r>
              <a:rPr lang="en-US" altLang="zh-CN" sz="1600" dirty="0"/>
              <a:t>follower</a:t>
            </a:r>
            <a:r>
              <a:rPr lang="zh-CN" altLang="en-US" sz="1600" dirty="0"/>
              <a:t>异步的从</a:t>
            </a:r>
            <a:r>
              <a:rPr lang="en-US" altLang="zh-CN" sz="1600" dirty="0"/>
              <a:t>leader</a:t>
            </a:r>
            <a:r>
              <a:rPr lang="zh-CN" altLang="en-US" sz="1600" dirty="0"/>
              <a:t>复制数据，数据只要被</a:t>
            </a:r>
            <a:r>
              <a:rPr lang="en-US" altLang="zh-CN" sz="1600" dirty="0"/>
              <a:t>leader</a:t>
            </a:r>
            <a:r>
              <a:rPr lang="zh-CN" altLang="en-US" sz="1600" dirty="0"/>
              <a:t>写入</a:t>
            </a:r>
            <a:r>
              <a:rPr lang="en-US" altLang="zh-CN" sz="1600" dirty="0"/>
              <a:t>log</a:t>
            </a:r>
            <a:r>
              <a:rPr lang="zh-CN" altLang="en-US" sz="1600" dirty="0"/>
              <a:t>就被认为已经</a:t>
            </a:r>
            <a:r>
              <a:rPr lang="en-US" altLang="zh-CN" sz="1600" dirty="0"/>
              <a:t>committed</a:t>
            </a:r>
            <a:r>
              <a:rPr lang="zh-CN" altLang="en-US" sz="1600" dirty="0"/>
              <a:t>，这种情况下如果</a:t>
            </a:r>
            <a:r>
              <a:rPr lang="en-US" altLang="zh-CN" sz="1600" dirty="0"/>
              <a:t>follower</a:t>
            </a:r>
            <a:r>
              <a:rPr lang="zh-CN" altLang="en-US" sz="1600" dirty="0"/>
              <a:t>都复制完都落后于</a:t>
            </a:r>
            <a:r>
              <a:rPr lang="en-US" altLang="zh-CN" sz="1600" dirty="0"/>
              <a:t>leader</a:t>
            </a:r>
            <a:r>
              <a:rPr lang="zh-CN" altLang="en-US" sz="1600" dirty="0"/>
              <a:t>，而如果</a:t>
            </a:r>
            <a:r>
              <a:rPr lang="en-US" altLang="zh-CN" sz="1600" dirty="0"/>
              <a:t>leader</a:t>
            </a:r>
            <a:r>
              <a:rPr lang="zh-CN" altLang="en-US" sz="1600" dirty="0"/>
              <a:t>突然宕机，则会丢失数据。而</a:t>
            </a:r>
            <a:r>
              <a:rPr lang="en-US" altLang="zh-CN" sz="1600" dirty="0"/>
              <a:t>Kafka</a:t>
            </a:r>
            <a:r>
              <a:rPr lang="zh-CN" altLang="en-US" sz="1600" dirty="0"/>
              <a:t>的这种使用</a:t>
            </a:r>
            <a:r>
              <a:rPr lang="en-US" altLang="zh-CN" sz="1600" dirty="0"/>
              <a:t>ISR</a:t>
            </a:r>
            <a:r>
              <a:rPr lang="zh-CN" altLang="en-US" sz="1600" dirty="0"/>
              <a:t>的方式则很好的均衡了确保数据不丢失以及吞吐量，</a:t>
            </a:r>
            <a:r>
              <a:rPr lang="en-US" altLang="zh-CN" sz="1600" dirty="0"/>
              <a:t>follower</a:t>
            </a:r>
            <a:r>
              <a:rPr lang="zh-CN" altLang="en-US" sz="1600" dirty="0"/>
              <a:t>可以批量的从</a:t>
            </a:r>
            <a:r>
              <a:rPr lang="en-US" altLang="zh-CN" sz="1600" dirty="0"/>
              <a:t>leader</a:t>
            </a:r>
            <a:r>
              <a:rPr lang="zh-CN" altLang="en-US" sz="1600" dirty="0"/>
              <a:t>复制数据，数据复制到内存即返回</a:t>
            </a:r>
            <a:r>
              <a:rPr lang="en-US" altLang="zh-CN" sz="1600" dirty="0"/>
              <a:t>ack</a:t>
            </a:r>
            <a:r>
              <a:rPr lang="zh-CN" altLang="en-US" sz="1600" dirty="0"/>
              <a:t>，这样极大的提高复制性能，当然数据仍然是有丢失风险的。</a:t>
            </a:r>
          </a:p>
          <a:p>
            <a:r>
              <a:rPr lang="en-US" altLang="zh-CN" sz="1600" dirty="0"/>
              <a:t>Kafka</a:t>
            </a:r>
            <a:r>
              <a:rPr lang="zh-CN" altLang="en-US" sz="1600" dirty="0"/>
              <a:t>本身定位于高性能的</a:t>
            </a:r>
            <a:r>
              <a:rPr lang="en-US" altLang="zh-CN" sz="1600" dirty="0"/>
              <a:t>MQ</a:t>
            </a:r>
            <a:r>
              <a:rPr lang="zh-CN" altLang="en-US" sz="1600" dirty="0"/>
              <a:t>，更多注重消息吞吐量，在此基础上结合</a:t>
            </a:r>
            <a:r>
              <a:rPr lang="en-US" altLang="zh-CN" sz="1600" dirty="0"/>
              <a:t>ISR</a:t>
            </a:r>
            <a:r>
              <a:rPr lang="zh-CN" altLang="en-US" sz="1600" dirty="0"/>
              <a:t>的机制去尽量保证消息的可靠性，但不是绝对可靠的。</a:t>
            </a:r>
          </a:p>
        </p:txBody>
      </p:sp>
      <p:pic>
        <p:nvPicPr>
          <p:cNvPr id="2" name="图片 1">
            <a:extLst>
              <a:ext uri="{FF2B5EF4-FFF2-40B4-BE49-F238E27FC236}">
                <a16:creationId xmlns:a16="http://schemas.microsoft.com/office/drawing/2014/main" id="{89FB7AAF-853A-439D-933B-456A68CE975E}"/>
              </a:ext>
            </a:extLst>
          </p:cNvPr>
          <p:cNvPicPr>
            <a:picLocks noChangeAspect="1"/>
          </p:cNvPicPr>
          <p:nvPr/>
        </p:nvPicPr>
        <p:blipFill>
          <a:blip r:embed="rId3"/>
          <a:stretch>
            <a:fillRect/>
          </a:stretch>
        </p:blipFill>
        <p:spPr>
          <a:xfrm>
            <a:off x="8860581" y="38100"/>
            <a:ext cx="3143250" cy="6819900"/>
          </a:xfrm>
          <a:prstGeom prst="rect">
            <a:avLst/>
          </a:prstGeom>
        </p:spPr>
      </p:pic>
    </p:spTree>
    <p:extLst>
      <p:ext uri="{BB962C8B-B14F-4D97-AF65-F5344CB8AC3E}">
        <p14:creationId xmlns:p14="http://schemas.microsoft.com/office/powerpoint/2010/main" val="11074380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91308" y="1052736"/>
            <a:ext cx="12009383" cy="286232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服务可用性：</a:t>
            </a:r>
            <a:endParaRPr lang="en-US" altLang="zh-CN" b="1" dirty="0"/>
          </a:p>
          <a:p>
            <a:endParaRPr lang="en-US" altLang="zh-CN" dirty="0"/>
          </a:p>
          <a:p>
            <a:r>
              <a:rPr lang="en-US" altLang="zh-CN" dirty="0"/>
              <a:t>Kafka</a:t>
            </a:r>
            <a:r>
              <a:rPr lang="zh-CN" altLang="en-US" dirty="0"/>
              <a:t>所有收发消息请求都由</a:t>
            </a:r>
            <a:r>
              <a:rPr lang="en-US" altLang="zh-CN" dirty="0"/>
              <a:t>leader</a:t>
            </a:r>
            <a:r>
              <a:rPr lang="zh-CN" altLang="en-US" dirty="0"/>
              <a:t>节点处理，由以上数据可靠性设计可知，当</a:t>
            </a:r>
            <a:r>
              <a:rPr lang="en-US" altLang="zh-CN" dirty="0"/>
              <a:t>ISR</a:t>
            </a:r>
            <a:r>
              <a:rPr lang="zh-CN" altLang="en-US" dirty="0"/>
              <a:t>的</a:t>
            </a:r>
            <a:r>
              <a:rPr lang="en-US" altLang="zh-CN" dirty="0"/>
              <a:t>follower replica</a:t>
            </a:r>
            <a:r>
              <a:rPr lang="zh-CN" altLang="en-US" dirty="0"/>
              <a:t>故障后，</a:t>
            </a:r>
            <a:r>
              <a:rPr lang="en-US" altLang="zh-CN" dirty="0"/>
              <a:t>leader</a:t>
            </a:r>
            <a:r>
              <a:rPr lang="zh-CN" altLang="en-US" dirty="0"/>
              <a:t>会及时地从</a:t>
            </a:r>
            <a:r>
              <a:rPr lang="en-US" altLang="zh-CN" dirty="0"/>
              <a:t>ISR</a:t>
            </a:r>
            <a:r>
              <a:rPr lang="zh-CN" altLang="en-US" dirty="0"/>
              <a:t>列表中把它剔除掉，并不影响服务可用性，那么当</a:t>
            </a:r>
            <a:r>
              <a:rPr lang="en-US" altLang="zh-CN" dirty="0"/>
              <a:t>leader</a:t>
            </a:r>
            <a:r>
              <a:rPr lang="zh-CN" altLang="en-US" dirty="0"/>
              <a:t>故障后会怎样呢？如何选举新的</a:t>
            </a:r>
            <a:r>
              <a:rPr lang="en-US" altLang="zh-CN" dirty="0"/>
              <a:t>leader</a:t>
            </a:r>
            <a:r>
              <a:rPr lang="zh-CN" altLang="en-US" dirty="0"/>
              <a:t>？</a:t>
            </a:r>
          </a:p>
          <a:p>
            <a:r>
              <a:rPr lang="en-US" altLang="zh-CN" dirty="0"/>
              <a:t>leader</a:t>
            </a:r>
            <a:r>
              <a:rPr lang="zh-CN" altLang="en-US" dirty="0"/>
              <a:t>选举</a:t>
            </a:r>
          </a:p>
          <a:p>
            <a:pPr marL="285750" indent="-285750">
              <a:buFont typeface="Wingdings" panose="05000000000000000000" pitchFamily="2" charset="2"/>
              <a:buChar char="l"/>
            </a:pPr>
            <a:r>
              <a:rPr lang="en-US" altLang="zh-CN" dirty="0"/>
              <a:t>Kafka</a:t>
            </a:r>
            <a:r>
              <a:rPr lang="zh-CN" altLang="en-US" dirty="0"/>
              <a:t>在</a:t>
            </a:r>
            <a:r>
              <a:rPr lang="en-US" altLang="zh-CN" dirty="0"/>
              <a:t>Zookeeper</a:t>
            </a:r>
            <a:r>
              <a:rPr lang="zh-CN" altLang="en-US" dirty="0"/>
              <a:t>存储</a:t>
            </a:r>
            <a:r>
              <a:rPr lang="en-US" altLang="zh-CN" dirty="0"/>
              <a:t>partition</a:t>
            </a:r>
            <a:r>
              <a:rPr lang="zh-CN" altLang="en-US" dirty="0"/>
              <a:t>的</a:t>
            </a:r>
            <a:r>
              <a:rPr lang="en-US" altLang="zh-CN" dirty="0"/>
              <a:t>ISR</a:t>
            </a:r>
            <a:r>
              <a:rPr lang="zh-CN" altLang="en-US" dirty="0"/>
              <a:t>信息，并且能动态调整</a:t>
            </a:r>
            <a:r>
              <a:rPr lang="en-US" altLang="zh-CN" dirty="0"/>
              <a:t>ISR</a:t>
            </a:r>
            <a:r>
              <a:rPr lang="zh-CN" altLang="en-US" dirty="0"/>
              <a:t>列表的成员，只有</a:t>
            </a:r>
            <a:r>
              <a:rPr lang="en-US" altLang="zh-CN" dirty="0"/>
              <a:t>ISR</a:t>
            </a:r>
            <a:r>
              <a:rPr lang="zh-CN" altLang="en-US" dirty="0"/>
              <a:t>里的成员</a:t>
            </a:r>
            <a:r>
              <a:rPr lang="en-US" altLang="zh-CN" dirty="0"/>
              <a:t>replica</a:t>
            </a:r>
            <a:r>
              <a:rPr lang="zh-CN" altLang="en-US" dirty="0"/>
              <a:t>才会被选为</a:t>
            </a:r>
            <a:r>
              <a:rPr lang="en-US" altLang="zh-CN" dirty="0"/>
              <a:t>leader</a:t>
            </a:r>
            <a:r>
              <a:rPr lang="zh-CN" altLang="en-US" dirty="0"/>
              <a:t>，并且</a:t>
            </a:r>
            <a:r>
              <a:rPr lang="en-US" altLang="zh-CN" dirty="0"/>
              <a:t>ISR</a:t>
            </a:r>
            <a:r>
              <a:rPr lang="zh-CN" altLang="en-US" dirty="0"/>
              <a:t>所有的</a:t>
            </a:r>
            <a:r>
              <a:rPr lang="en-US" altLang="zh-CN" dirty="0"/>
              <a:t>replica</a:t>
            </a:r>
            <a:r>
              <a:rPr lang="zh-CN" altLang="en-US" dirty="0"/>
              <a:t>都有可能成为</a:t>
            </a:r>
            <a:r>
              <a:rPr lang="en-US" altLang="zh-CN" dirty="0"/>
              <a:t>leader</a:t>
            </a:r>
            <a:r>
              <a:rPr lang="zh-CN" altLang="en-US" dirty="0"/>
              <a:t>；</a:t>
            </a:r>
          </a:p>
          <a:p>
            <a:pPr marL="285750" indent="-285750">
              <a:buFont typeface="Wingdings" panose="05000000000000000000" pitchFamily="2" charset="2"/>
              <a:buChar char="l"/>
            </a:pPr>
            <a:r>
              <a:rPr lang="en-US" altLang="zh-CN" dirty="0"/>
              <a:t>leader</a:t>
            </a:r>
            <a:r>
              <a:rPr lang="zh-CN" altLang="en-US" dirty="0"/>
              <a:t>节点宕机后，</a:t>
            </a:r>
            <a:r>
              <a:rPr lang="en-US" altLang="zh-CN" dirty="0"/>
              <a:t>Zookeeper</a:t>
            </a:r>
            <a:r>
              <a:rPr lang="zh-CN" altLang="en-US" dirty="0"/>
              <a:t>能监控发现，并由</a:t>
            </a:r>
            <a:r>
              <a:rPr lang="en-US" altLang="zh-CN" dirty="0"/>
              <a:t>broker</a:t>
            </a:r>
            <a:r>
              <a:rPr lang="zh-CN" altLang="en-US" dirty="0"/>
              <a:t>的</a:t>
            </a:r>
            <a:r>
              <a:rPr lang="en-US" altLang="zh-CN" dirty="0"/>
              <a:t>controller</a:t>
            </a:r>
            <a:r>
              <a:rPr lang="zh-CN" altLang="en-US" dirty="0"/>
              <a:t>节点从</a:t>
            </a:r>
            <a:r>
              <a:rPr lang="en-US" altLang="zh-CN" dirty="0"/>
              <a:t>ISR</a:t>
            </a:r>
            <a:r>
              <a:rPr lang="zh-CN" altLang="en-US" dirty="0"/>
              <a:t>中选举出新的</a:t>
            </a:r>
            <a:r>
              <a:rPr lang="en-US" altLang="zh-CN" dirty="0"/>
              <a:t>leader</a:t>
            </a:r>
            <a:r>
              <a:rPr lang="zh-CN" altLang="en-US" dirty="0"/>
              <a:t>，并通知</a:t>
            </a:r>
            <a:r>
              <a:rPr lang="en-US" altLang="zh-CN" dirty="0"/>
              <a:t>ISR</a:t>
            </a:r>
            <a:r>
              <a:rPr lang="zh-CN" altLang="en-US" dirty="0"/>
              <a:t>内的所有</a:t>
            </a:r>
            <a:r>
              <a:rPr lang="en-US" altLang="zh-CN" dirty="0"/>
              <a:t>broker</a:t>
            </a:r>
            <a:r>
              <a:rPr lang="zh-CN" altLang="en-US" dirty="0"/>
              <a:t>节点。</a:t>
            </a:r>
            <a:endParaRPr lang="en-US" altLang="zh-CN" dirty="0"/>
          </a:p>
          <a:p>
            <a:pPr marL="285750" indent="-285750">
              <a:buFont typeface="Wingdings" panose="05000000000000000000" pitchFamily="2" charset="2"/>
              <a:buChar char="l"/>
            </a:pPr>
            <a:r>
              <a:rPr lang="zh-CN" altLang="en-US" dirty="0"/>
              <a:t>因此，可以看出，只要</a:t>
            </a:r>
            <a:r>
              <a:rPr lang="en-US" altLang="zh-CN" dirty="0"/>
              <a:t>ISR</a:t>
            </a:r>
            <a:r>
              <a:rPr lang="zh-CN" altLang="en-US" dirty="0"/>
              <a:t>中至少有一个</a:t>
            </a:r>
            <a:r>
              <a:rPr lang="en-US" altLang="zh-CN" dirty="0"/>
              <a:t>replica</a:t>
            </a:r>
            <a:r>
              <a:rPr lang="zh-CN" altLang="en-US" dirty="0"/>
              <a:t>，</a:t>
            </a:r>
            <a:r>
              <a:rPr lang="en-US" altLang="zh-CN" dirty="0"/>
              <a:t>Kafka</a:t>
            </a:r>
            <a:r>
              <a:rPr lang="zh-CN" altLang="en-US" dirty="0"/>
              <a:t>就能保证服务的可用性（但不保证网络分区下的可用性）。</a:t>
            </a:r>
          </a:p>
        </p:txBody>
      </p:sp>
      <p:pic>
        <p:nvPicPr>
          <p:cNvPr id="20482" name="Picture 2">
            <a:extLst>
              <a:ext uri="{FF2B5EF4-FFF2-40B4-BE49-F238E27FC236}">
                <a16:creationId xmlns:a16="http://schemas.microsoft.com/office/drawing/2014/main" id="{CF9B78D2-E75C-4F7E-8D03-06C2C6E83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16" y="3924150"/>
            <a:ext cx="5578275" cy="28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918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91308" y="1374406"/>
            <a:ext cx="12009383" cy="433965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容灾和数据一致性：</a:t>
            </a:r>
            <a:endParaRPr lang="en-US" altLang="zh-CN" b="1" dirty="0"/>
          </a:p>
          <a:p>
            <a:endParaRPr lang="en-US" altLang="zh-CN" dirty="0"/>
          </a:p>
          <a:p>
            <a:r>
              <a:rPr lang="zh-CN" altLang="en-US" sz="1600" dirty="0"/>
              <a:t>分布式系统的容灾能力，跟其本身针对数据一致性考虑所选择的算法有关，例如，</a:t>
            </a:r>
            <a:r>
              <a:rPr lang="en-US" altLang="zh-CN" sz="1600" dirty="0"/>
              <a:t>Zookeeper</a:t>
            </a:r>
            <a:r>
              <a:rPr lang="zh-CN" altLang="en-US" sz="1600" dirty="0"/>
              <a:t>的</a:t>
            </a:r>
            <a:r>
              <a:rPr lang="en-US" altLang="zh-CN" sz="1600" dirty="0" err="1"/>
              <a:t>Zab</a:t>
            </a:r>
            <a:r>
              <a:rPr lang="zh-CN" altLang="en-US" sz="1600" dirty="0"/>
              <a:t>算法，</a:t>
            </a:r>
            <a:r>
              <a:rPr lang="en-US" altLang="zh-CN" sz="1600" dirty="0"/>
              <a:t>raft</a:t>
            </a:r>
            <a:r>
              <a:rPr lang="zh-CN" altLang="en-US" sz="1600" dirty="0"/>
              <a:t>算法等。</a:t>
            </a:r>
            <a:r>
              <a:rPr lang="en-US" altLang="zh-CN" sz="1600" dirty="0"/>
              <a:t>Kafka</a:t>
            </a:r>
            <a:r>
              <a:rPr lang="zh-CN" altLang="en-US" sz="1600" dirty="0"/>
              <a:t>的</a:t>
            </a:r>
            <a:r>
              <a:rPr lang="en-US" altLang="zh-CN" sz="1600" dirty="0"/>
              <a:t>ISR</a:t>
            </a:r>
            <a:r>
              <a:rPr lang="zh-CN" altLang="en-US" sz="1600" dirty="0"/>
              <a:t>机制和这些</a:t>
            </a:r>
            <a:r>
              <a:rPr lang="en-US" altLang="zh-CN" sz="1600" dirty="0"/>
              <a:t>Majority Vote</a:t>
            </a:r>
            <a:r>
              <a:rPr lang="zh-CN" altLang="en-US" sz="1600" dirty="0"/>
              <a:t>算法对比如下：</a:t>
            </a:r>
          </a:p>
          <a:p>
            <a:pPr marL="285750" indent="-285750">
              <a:buFont typeface="Wingdings" panose="05000000000000000000" pitchFamily="2" charset="2"/>
              <a:buChar char="l"/>
            </a:pPr>
            <a:r>
              <a:rPr lang="en-US" altLang="zh-CN" sz="1600" dirty="0"/>
              <a:t>ISR</a:t>
            </a:r>
            <a:r>
              <a:rPr lang="zh-CN" altLang="en-US" sz="1600" dirty="0"/>
              <a:t>机制能容忍更多的节点失败。假如</a:t>
            </a:r>
            <a:r>
              <a:rPr lang="en-US" altLang="zh-CN" sz="1600" dirty="0"/>
              <a:t>replica</a:t>
            </a:r>
            <a:r>
              <a:rPr lang="zh-CN" altLang="en-US" sz="1600" dirty="0"/>
              <a:t>节点有</a:t>
            </a:r>
            <a:r>
              <a:rPr lang="en-US" altLang="zh-CN" sz="1600" dirty="0"/>
              <a:t>2f+1</a:t>
            </a:r>
            <a:r>
              <a:rPr lang="zh-CN" altLang="en-US" sz="1600" dirty="0"/>
              <a:t>个，每个</a:t>
            </a:r>
            <a:r>
              <a:rPr lang="en-US" altLang="zh-CN" sz="1600" dirty="0"/>
              <a:t>partition</a:t>
            </a:r>
            <a:r>
              <a:rPr lang="zh-CN" altLang="en-US" sz="1600" dirty="0"/>
              <a:t>最多能容忍</a:t>
            </a:r>
            <a:r>
              <a:rPr lang="en-US" altLang="zh-CN" sz="1600" dirty="0"/>
              <a:t>2f</a:t>
            </a:r>
            <a:r>
              <a:rPr lang="zh-CN" altLang="en-US" sz="1600" dirty="0"/>
              <a:t>个失败，且不丢失消息数据；但相对</a:t>
            </a:r>
            <a:r>
              <a:rPr lang="en-US" altLang="zh-CN" sz="1600" dirty="0"/>
              <a:t>Majority Vote</a:t>
            </a:r>
            <a:r>
              <a:rPr lang="zh-CN" altLang="en-US" sz="1600" dirty="0"/>
              <a:t>选举算法，只能最多容忍</a:t>
            </a:r>
            <a:r>
              <a:rPr lang="en-US" altLang="zh-CN" sz="1600" dirty="0"/>
              <a:t>f</a:t>
            </a:r>
            <a:r>
              <a:rPr lang="zh-CN" altLang="en-US" sz="1600" dirty="0"/>
              <a:t>个失败。</a:t>
            </a:r>
          </a:p>
          <a:p>
            <a:pPr marL="285750" indent="-285750">
              <a:buFont typeface="Wingdings" panose="05000000000000000000" pitchFamily="2" charset="2"/>
              <a:buChar char="l"/>
            </a:pPr>
            <a:r>
              <a:rPr lang="zh-CN" altLang="en-US" sz="1600" dirty="0"/>
              <a:t>在消息</a:t>
            </a:r>
            <a:r>
              <a:rPr lang="en-US" altLang="zh-CN" sz="1600" dirty="0"/>
              <a:t>committed</a:t>
            </a:r>
            <a:r>
              <a:rPr lang="zh-CN" altLang="en-US" sz="1600" dirty="0"/>
              <a:t>持久化上，</a:t>
            </a:r>
            <a:r>
              <a:rPr lang="en-US" altLang="zh-CN" sz="1600" dirty="0"/>
              <a:t>ISR</a:t>
            </a:r>
            <a:r>
              <a:rPr lang="zh-CN" altLang="en-US" sz="1600" dirty="0"/>
              <a:t>需要等</a:t>
            </a:r>
            <a:r>
              <a:rPr lang="en-US" altLang="zh-CN" sz="1600" dirty="0"/>
              <a:t>2f</a:t>
            </a:r>
            <a:r>
              <a:rPr lang="zh-CN" altLang="en-US" sz="1600" dirty="0"/>
              <a:t>个节点返回</a:t>
            </a:r>
            <a:r>
              <a:rPr lang="en-US" altLang="zh-CN" sz="1600" dirty="0"/>
              <a:t>ack</a:t>
            </a:r>
            <a:r>
              <a:rPr lang="zh-CN" altLang="en-US" sz="1600" dirty="0"/>
              <a:t>，但</a:t>
            </a:r>
            <a:r>
              <a:rPr lang="en-US" altLang="zh-CN" sz="1600" dirty="0"/>
              <a:t>Majority Vote</a:t>
            </a:r>
            <a:r>
              <a:rPr lang="zh-CN" altLang="en-US" sz="1600" dirty="0"/>
              <a:t>只需等</a:t>
            </a:r>
            <a:r>
              <a:rPr lang="en-US" altLang="zh-CN" sz="1600" dirty="0"/>
              <a:t>f+1</a:t>
            </a:r>
            <a:r>
              <a:rPr lang="zh-CN" altLang="en-US" sz="1600" dirty="0"/>
              <a:t>个节点返回</a:t>
            </a:r>
            <a:r>
              <a:rPr lang="en-US" altLang="zh-CN" sz="1600" dirty="0"/>
              <a:t>ack</a:t>
            </a:r>
            <a:r>
              <a:rPr lang="zh-CN" altLang="en-US" sz="1600" dirty="0"/>
              <a:t>，且不依赖处理最慢的</a:t>
            </a:r>
            <a:r>
              <a:rPr lang="en-US" altLang="zh-CN" sz="1600" dirty="0"/>
              <a:t>follower</a:t>
            </a:r>
            <a:r>
              <a:rPr lang="zh-CN" altLang="en-US" sz="1600" dirty="0"/>
              <a:t>节点，因此</a:t>
            </a:r>
            <a:r>
              <a:rPr lang="en-US" altLang="zh-CN" sz="1600" dirty="0"/>
              <a:t>Majority Vote</a:t>
            </a:r>
            <a:r>
              <a:rPr lang="zh-CN" altLang="en-US" sz="1600" dirty="0"/>
              <a:t>有优势</a:t>
            </a:r>
          </a:p>
          <a:p>
            <a:pPr marL="285750" indent="-285750">
              <a:buFont typeface="Wingdings" panose="05000000000000000000" pitchFamily="2" charset="2"/>
              <a:buChar char="l"/>
            </a:pPr>
            <a:r>
              <a:rPr lang="en-US" altLang="zh-CN" sz="1600" dirty="0"/>
              <a:t>ISR</a:t>
            </a:r>
            <a:r>
              <a:rPr lang="zh-CN" altLang="en-US" sz="1600" dirty="0"/>
              <a:t>机制能节省更多</a:t>
            </a:r>
            <a:r>
              <a:rPr lang="en-US" altLang="zh-CN" sz="1600" dirty="0"/>
              <a:t>replica</a:t>
            </a:r>
            <a:r>
              <a:rPr lang="zh-CN" altLang="en-US" sz="1600" dirty="0"/>
              <a:t>节点数。例如，要保证</a:t>
            </a:r>
            <a:r>
              <a:rPr lang="en-US" altLang="zh-CN" sz="1600" dirty="0"/>
              <a:t>f</a:t>
            </a:r>
            <a:r>
              <a:rPr lang="zh-CN" altLang="en-US" sz="1600" dirty="0"/>
              <a:t>个节点可用，</a:t>
            </a:r>
            <a:r>
              <a:rPr lang="en-US" altLang="zh-CN" sz="1600" dirty="0"/>
              <a:t>ISR</a:t>
            </a:r>
            <a:r>
              <a:rPr lang="zh-CN" altLang="en-US" sz="1600" dirty="0"/>
              <a:t>方式至少要</a:t>
            </a:r>
            <a:r>
              <a:rPr lang="en-US" altLang="zh-CN" sz="1600" dirty="0"/>
              <a:t>f</a:t>
            </a:r>
            <a:r>
              <a:rPr lang="zh-CN" altLang="en-US" sz="1600" dirty="0"/>
              <a:t>个节点，而</a:t>
            </a:r>
            <a:r>
              <a:rPr lang="en-US" altLang="zh-CN" sz="1600" dirty="0"/>
              <a:t>Majority Vote</a:t>
            </a:r>
            <a:r>
              <a:rPr lang="zh-CN" altLang="en-US" sz="1600" dirty="0"/>
              <a:t>至少需要</a:t>
            </a:r>
            <a:r>
              <a:rPr lang="en-US" altLang="zh-CN" sz="1600" dirty="0"/>
              <a:t>2f+1</a:t>
            </a:r>
            <a:r>
              <a:rPr lang="zh-CN" altLang="en-US" sz="1600" dirty="0"/>
              <a:t>个节点。</a:t>
            </a:r>
          </a:p>
          <a:p>
            <a:endParaRPr lang="en-US" altLang="zh-CN" sz="1600" dirty="0"/>
          </a:p>
          <a:p>
            <a:r>
              <a:rPr lang="zh-CN" altLang="en-US" sz="1600" dirty="0"/>
              <a:t>如果所有</a:t>
            </a:r>
            <a:r>
              <a:rPr lang="en-US" altLang="zh-CN" sz="1600" dirty="0"/>
              <a:t>replica</a:t>
            </a:r>
            <a:r>
              <a:rPr lang="zh-CN" altLang="en-US" sz="1600" dirty="0"/>
              <a:t>都宕机了，有两种方式恢复服务：</a:t>
            </a:r>
          </a:p>
          <a:p>
            <a:pPr marL="342900" indent="-342900">
              <a:buFont typeface="+mj-lt"/>
              <a:buAutoNum type="arabicPeriod"/>
            </a:pPr>
            <a:r>
              <a:rPr lang="zh-CN" altLang="en-US" sz="1600" dirty="0"/>
              <a:t>等</a:t>
            </a:r>
            <a:r>
              <a:rPr lang="en-US" altLang="zh-CN" sz="1600" dirty="0"/>
              <a:t>ISR</a:t>
            </a:r>
            <a:r>
              <a:rPr lang="zh-CN" altLang="en-US" sz="1600" dirty="0"/>
              <a:t>任一节点恢复，并选举为</a:t>
            </a:r>
            <a:r>
              <a:rPr lang="en-US" altLang="zh-CN" sz="1600" dirty="0"/>
              <a:t>leader</a:t>
            </a:r>
            <a:r>
              <a:rPr lang="zh-CN" altLang="en-US" sz="1600" dirty="0"/>
              <a:t>；</a:t>
            </a:r>
          </a:p>
          <a:p>
            <a:pPr marL="342900" indent="-342900">
              <a:buFont typeface="+mj-lt"/>
              <a:buAutoNum type="arabicPeriod"/>
            </a:pPr>
            <a:r>
              <a:rPr lang="zh-CN" altLang="en-US" sz="1600" dirty="0"/>
              <a:t>选择第一个恢复的节点（不一定是</a:t>
            </a:r>
            <a:r>
              <a:rPr lang="en-US" altLang="zh-CN" sz="1600" dirty="0"/>
              <a:t>ISR</a:t>
            </a:r>
            <a:r>
              <a:rPr lang="zh-CN" altLang="en-US" sz="1600" dirty="0"/>
              <a:t>中的节点）为</a:t>
            </a:r>
            <a:r>
              <a:rPr lang="en-US" altLang="zh-CN" sz="1600" dirty="0"/>
              <a:t>leader</a:t>
            </a:r>
          </a:p>
          <a:p>
            <a:r>
              <a:rPr lang="zh-CN" altLang="en-US" sz="1600" dirty="0"/>
              <a:t>第一种方式消息不会丢失（只能说这种方式最有可能不丢而已），第二种方式可能会丢消息，但能尽快恢复服务可用。这是可用性和一致性场景的两种考虑，</a:t>
            </a:r>
            <a:r>
              <a:rPr lang="en-US" altLang="zh-CN" sz="1600" dirty="0"/>
              <a:t>Kafka</a:t>
            </a:r>
            <a:r>
              <a:rPr lang="zh-CN" altLang="en-US" sz="1600" dirty="0"/>
              <a:t>默认选择第二种，用户也可以自主配置。</a:t>
            </a:r>
          </a:p>
          <a:p>
            <a:r>
              <a:rPr lang="zh-CN" altLang="en-US" sz="1600" dirty="0"/>
              <a:t>大部分考虑</a:t>
            </a:r>
            <a:r>
              <a:rPr lang="en-US" altLang="zh-CN" sz="1600" dirty="0"/>
              <a:t>CP</a:t>
            </a:r>
            <a:r>
              <a:rPr lang="zh-CN" altLang="en-US" sz="1600" dirty="0"/>
              <a:t>的分布式系统（假设</a:t>
            </a:r>
            <a:r>
              <a:rPr lang="en-US" altLang="zh-CN" sz="1600" dirty="0"/>
              <a:t>2f+1</a:t>
            </a:r>
            <a:r>
              <a:rPr lang="zh-CN" altLang="en-US" sz="1600" dirty="0"/>
              <a:t>个节点），为了保证数据一致性，最多只能容忍</a:t>
            </a:r>
            <a:r>
              <a:rPr lang="en-US" altLang="zh-CN" sz="1600" dirty="0"/>
              <a:t>f</a:t>
            </a:r>
            <a:r>
              <a:rPr lang="zh-CN" altLang="en-US" sz="1600" dirty="0"/>
              <a:t>个节点的失败，而</a:t>
            </a:r>
            <a:r>
              <a:rPr lang="en-US" altLang="zh-CN" sz="1600" dirty="0"/>
              <a:t>Kafka</a:t>
            </a:r>
            <a:r>
              <a:rPr lang="zh-CN" altLang="en-US" sz="1600" dirty="0"/>
              <a:t>为了兼顾可用性，允许最多</a:t>
            </a:r>
            <a:r>
              <a:rPr lang="en-US" altLang="zh-CN" sz="1600" dirty="0"/>
              <a:t>2f</a:t>
            </a:r>
            <a:r>
              <a:rPr lang="zh-CN" altLang="en-US" sz="1600" dirty="0"/>
              <a:t>个节点失败，因此是无法保证数据强一致的。</a:t>
            </a:r>
          </a:p>
        </p:txBody>
      </p:sp>
    </p:spTree>
    <p:extLst>
      <p:ext uri="{BB962C8B-B14F-4D97-AF65-F5344CB8AC3E}">
        <p14:creationId xmlns:p14="http://schemas.microsoft.com/office/powerpoint/2010/main" val="30596523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407368" y="1648827"/>
            <a:ext cx="6196166" cy="3416320"/>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容灾和数据一致性：</a:t>
            </a:r>
            <a:endParaRPr lang="en-US" altLang="zh-CN" b="1" dirty="0"/>
          </a:p>
          <a:p>
            <a:endParaRPr lang="en-US" altLang="zh-CN" dirty="0"/>
          </a:p>
          <a:p>
            <a:r>
              <a:rPr lang="zh-CN" altLang="en-US" dirty="0"/>
              <a:t>如图所示，一开始</a:t>
            </a:r>
            <a:r>
              <a:rPr lang="en-US" altLang="zh-CN" dirty="0"/>
              <a:t>ISR</a:t>
            </a:r>
            <a:r>
              <a:rPr lang="zh-CN" altLang="en-US" dirty="0"/>
              <a:t>数量等于</a:t>
            </a:r>
            <a:r>
              <a:rPr lang="en-US" altLang="zh-CN" dirty="0"/>
              <a:t>3</a:t>
            </a:r>
            <a:r>
              <a:rPr lang="zh-CN" altLang="en-US" dirty="0"/>
              <a:t>，正常同步数据，红色部分开始，</a:t>
            </a:r>
            <a:r>
              <a:rPr lang="en-US" altLang="zh-CN" dirty="0"/>
              <a:t>leader</a:t>
            </a:r>
            <a:r>
              <a:rPr lang="zh-CN" altLang="en-US" dirty="0"/>
              <a:t>发现其他两个</a:t>
            </a:r>
            <a:r>
              <a:rPr lang="en-US" altLang="zh-CN" dirty="0"/>
              <a:t>follower</a:t>
            </a:r>
            <a:r>
              <a:rPr lang="zh-CN" altLang="en-US" dirty="0"/>
              <a:t>复制进度太慢或者其他原因（网络分区、节点故障等），将其从</a:t>
            </a:r>
            <a:r>
              <a:rPr lang="en-US" altLang="zh-CN" dirty="0"/>
              <a:t>ISR</a:t>
            </a:r>
            <a:r>
              <a:rPr lang="zh-CN" altLang="en-US" dirty="0"/>
              <a:t>剔除后，</a:t>
            </a:r>
            <a:r>
              <a:rPr lang="en-US" altLang="zh-CN" dirty="0"/>
              <a:t>leader</a:t>
            </a:r>
            <a:r>
              <a:rPr lang="zh-CN" altLang="en-US" dirty="0"/>
              <a:t>单节点存储数据；然后，</a:t>
            </a:r>
            <a:r>
              <a:rPr lang="en-US" altLang="zh-CN" dirty="0"/>
              <a:t>leader</a:t>
            </a:r>
            <a:r>
              <a:rPr lang="zh-CN" altLang="en-US" dirty="0"/>
              <a:t>宕机，触发重新选举第二节点为</a:t>
            </a:r>
            <a:r>
              <a:rPr lang="en-US" altLang="zh-CN" dirty="0"/>
              <a:t>leader</a:t>
            </a:r>
            <a:r>
              <a:rPr lang="zh-CN" altLang="en-US" dirty="0"/>
              <a:t>，重新开始同步数据，但红色部分的数据在新</a:t>
            </a:r>
            <a:r>
              <a:rPr lang="en-US" altLang="zh-CN" dirty="0"/>
              <a:t>leader</a:t>
            </a:r>
            <a:r>
              <a:rPr lang="zh-CN" altLang="en-US" dirty="0"/>
              <a:t>上是没有的；最后原</a:t>
            </a:r>
            <a:r>
              <a:rPr lang="en-US" altLang="zh-CN" dirty="0"/>
              <a:t>leader</a:t>
            </a:r>
            <a:r>
              <a:rPr lang="zh-CN" altLang="en-US" dirty="0"/>
              <a:t>节点恢复服务后，重新从新</a:t>
            </a:r>
            <a:r>
              <a:rPr lang="en-US" altLang="zh-CN" dirty="0"/>
              <a:t>leader</a:t>
            </a:r>
            <a:r>
              <a:rPr lang="zh-CN" altLang="en-US" dirty="0"/>
              <a:t>上复制数据，而红色部分的数据已经消费不到了。</a:t>
            </a:r>
          </a:p>
          <a:p>
            <a:r>
              <a:rPr lang="zh-CN" altLang="en-US" dirty="0"/>
              <a:t>因此，为了减少数据丢失的概率，可以设置</a:t>
            </a:r>
            <a:r>
              <a:rPr lang="en-US" altLang="zh-CN" dirty="0"/>
              <a:t>Kafka</a:t>
            </a:r>
            <a:r>
              <a:rPr lang="zh-CN" altLang="en-US" dirty="0"/>
              <a:t>的</a:t>
            </a:r>
            <a:r>
              <a:rPr lang="en-US" altLang="zh-CN" dirty="0"/>
              <a:t>ISR</a:t>
            </a:r>
            <a:r>
              <a:rPr lang="zh-CN" altLang="en-US" dirty="0"/>
              <a:t>最小</a:t>
            </a:r>
            <a:r>
              <a:rPr lang="en-US" altLang="zh-CN" dirty="0"/>
              <a:t>replica</a:t>
            </a:r>
            <a:r>
              <a:rPr lang="zh-CN" altLang="en-US" dirty="0"/>
              <a:t>数，低于该值后直接返回不可用，当然是以牺牲一定可用性和吞吐量为前提了。</a:t>
            </a:r>
          </a:p>
        </p:txBody>
      </p:sp>
      <p:pic>
        <p:nvPicPr>
          <p:cNvPr id="23554" name="Picture 2">
            <a:extLst>
              <a:ext uri="{FF2B5EF4-FFF2-40B4-BE49-F238E27FC236}">
                <a16:creationId xmlns:a16="http://schemas.microsoft.com/office/drawing/2014/main" id="{CB04D5D8-DFAA-4266-A06D-436F28A85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534" y="893491"/>
            <a:ext cx="5040560" cy="507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800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283263" y="1105309"/>
            <a:ext cx="11521280" cy="1877437"/>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重复消息：</a:t>
            </a:r>
            <a:endParaRPr lang="en-US" altLang="zh-CN" b="1" dirty="0"/>
          </a:p>
          <a:p>
            <a:endParaRPr lang="en-US" altLang="zh-CN" b="1" dirty="0"/>
          </a:p>
          <a:p>
            <a:r>
              <a:rPr lang="zh-CN" altLang="en-US" sz="1600" dirty="0"/>
              <a:t>消息传输有三种方式：</a:t>
            </a:r>
          </a:p>
          <a:p>
            <a:pPr marL="342900" indent="-342900">
              <a:buFont typeface="+mj-lt"/>
              <a:buAutoNum type="arabicPeriod"/>
            </a:pPr>
            <a:r>
              <a:rPr lang="en-US" altLang="zh-CN" sz="1600" dirty="0"/>
              <a:t>At most once</a:t>
            </a:r>
            <a:r>
              <a:rPr lang="zh-CN" altLang="en-US" sz="1600" dirty="0"/>
              <a:t>：消息可能会丢失，但不会重复传输</a:t>
            </a:r>
          </a:p>
          <a:p>
            <a:pPr marL="342900" indent="-342900">
              <a:buFont typeface="+mj-lt"/>
              <a:buAutoNum type="arabicPeriod"/>
            </a:pPr>
            <a:r>
              <a:rPr lang="en-US" altLang="zh-CN" sz="1600" dirty="0"/>
              <a:t>At least once</a:t>
            </a:r>
            <a:r>
              <a:rPr lang="zh-CN" altLang="en-US" sz="1600" dirty="0"/>
              <a:t>：消息不会丢失，但可能重复传输</a:t>
            </a:r>
          </a:p>
          <a:p>
            <a:pPr marL="342900" indent="-342900">
              <a:buFont typeface="+mj-lt"/>
              <a:buAutoNum type="arabicPeriod"/>
            </a:pPr>
            <a:r>
              <a:rPr lang="en-US" altLang="zh-CN" sz="1600" dirty="0"/>
              <a:t>Exactly once</a:t>
            </a:r>
            <a:r>
              <a:rPr lang="zh-CN" altLang="en-US" sz="1600" dirty="0"/>
              <a:t>：消息保证会被传输一次且仅传输一次</a:t>
            </a:r>
          </a:p>
          <a:p>
            <a:r>
              <a:rPr lang="en-US" altLang="zh-CN" sz="1600" dirty="0"/>
              <a:t>Kafka</a:t>
            </a:r>
            <a:r>
              <a:rPr lang="zh-CN" altLang="en-US" sz="1600" dirty="0"/>
              <a:t>实现了第二种方式，即，可能存在重复消息，需要业务自己保证消息幂等性处理。</a:t>
            </a:r>
          </a:p>
        </p:txBody>
      </p:sp>
    </p:spTree>
    <p:extLst>
      <p:ext uri="{BB962C8B-B14F-4D97-AF65-F5344CB8AC3E}">
        <p14:creationId xmlns:p14="http://schemas.microsoft.com/office/powerpoint/2010/main" val="22051173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设计原理</a:t>
            </a:r>
          </a:p>
        </p:txBody>
      </p:sp>
      <p:sp>
        <p:nvSpPr>
          <p:cNvPr id="7" name="Rectangle 1">
            <a:extLst>
              <a:ext uri="{FF2B5EF4-FFF2-40B4-BE49-F238E27FC236}">
                <a16:creationId xmlns:a16="http://schemas.microsoft.com/office/drawing/2014/main" id="{9F8D8CD4-8EF5-4F03-BF30-C355884D5D3F}"/>
              </a:ext>
            </a:extLst>
          </p:cNvPr>
          <p:cNvSpPr>
            <a:spLocks noChangeArrowheads="1"/>
          </p:cNvSpPr>
          <p:nvPr/>
        </p:nvSpPr>
        <p:spPr bwMode="auto">
          <a:xfrm>
            <a:off x="119336" y="1066148"/>
            <a:ext cx="11593288" cy="2862322"/>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高吞吐设计：</a:t>
            </a:r>
            <a:endParaRPr lang="en-US" altLang="zh-CN" b="1" dirty="0"/>
          </a:p>
          <a:p>
            <a:endParaRPr lang="en-US" altLang="zh-CN" b="1" dirty="0"/>
          </a:p>
          <a:p>
            <a:pPr marL="342900" indent="-342900">
              <a:buFont typeface="+mj-lt"/>
              <a:buAutoNum type="arabicPeriod"/>
            </a:pPr>
            <a:r>
              <a:rPr lang="zh-CN" altLang="en-US" sz="1600" dirty="0"/>
              <a:t>对于</a:t>
            </a:r>
            <a:r>
              <a:rPr lang="en-US" altLang="zh-CN" sz="1600" dirty="0"/>
              <a:t>partition</a:t>
            </a:r>
            <a:r>
              <a:rPr lang="zh-CN" altLang="en-US" sz="1600" dirty="0"/>
              <a:t>，顺序读写磁盘数据，以时间复杂度</a:t>
            </a:r>
            <a:r>
              <a:rPr lang="en-US" altLang="zh-CN" sz="1600" dirty="0"/>
              <a:t>O(1)</a:t>
            </a:r>
            <a:r>
              <a:rPr lang="zh-CN" altLang="en-US" sz="1600" dirty="0"/>
              <a:t>方式提供消息持久化能力。</a:t>
            </a:r>
          </a:p>
          <a:p>
            <a:pPr marL="342900" indent="-342900">
              <a:buFont typeface="+mj-lt"/>
              <a:buAutoNum type="arabicPeriod"/>
            </a:pPr>
            <a:r>
              <a:rPr lang="en-US" altLang="zh-CN" sz="1600" dirty="0"/>
              <a:t>Producer</a:t>
            </a:r>
            <a:r>
              <a:rPr lang="zh-CN" altLang="en-US" sz="1600" dirty="0"/>
              <a:t>批量向</a:t>
            </a:r>
            <a:r>
              <a:rPr lang="en-US" altLang="zh-CN" sz="1600" dirty="0"/>
              <a:t>broker</a:t>
            </a:r>
            <a:r>
              <a:rPr lang="zh-CN" altLang="en-US" sz="1600" dirty="0"/>
              <a:t>写数据</a:t>
            </a:r>
          </a:p>
          <a:p>
            <a:pPr marL="342900" indent="-342900">
              <a:buFont typeface="+mj-lt"/>
              <a:buAutoNum type="arabicPeriod"/>
            </a:pPr>
            <a:r>
              <a:rPr lang="en-US" altLang="zh-CN" sz="1600" dirty="0"/>
              <a:t>Consumer</a:t>
            </a:r>
            <a:r>
              <a:rPr lang="zh-CN" altLang="en-US" sz="1600" dirty="0"/>
              <a:t>批量从</a:t>
            </a:r>
            <a:r>
              <a:rPr lang="en-US" altLang="zh-CN" sz="1600" dirty="0"/>
              <a:t>broker</a:t>
            </a:r>
            <a:r>
              <a:rPr lang="zh-CN" altLang="en-US" sz="1600" dirty="0"/>
              <a:t>拉数据</a:t>
            </a:r>
          </a:p>
          <a:p>
            <a:pPr marL="342900" indent="-342900">
              <a:buFont typeface="+mj-lt"/>
              <a:buAutoNum type="arabicPeriod"/>
            </a:pPr>
            <a:r>
              <a:rPr lang="zh-CN" altLang="en-US" sz="1600" dirty="0"/>
              <a:t>日志压缩</a:t>
            </a:r>
          </a:p>
          <a:p>
            <a:pPr marL="342900" indent="-342900">
              <a:buFont typeface="+mj-lt"/>
              <a:buAutoNum type="arabicPeriod"/>
            </a:pPr>
            <a:r>
              <a:rPr lang="en-US" altLang="zh-CN" sz="1600" dirty="0"/>
              <a:t>Topic</a:t>
            </a:r>
            <a:r>
              <a:rPr lang="zh-CN" altLang="en-US" sz="1600" dirty="0"/>
              <a:t>分多个</a:t>
            </a:r>
            <a:r>
              <a:rPr lang="en-US" altLang="zh-CN" sz="1600" dirty="0"/>
              <a:t>partition</a:t>
            </a:r>
            <a:r>
              <a:rPr lang="zh-CN" altLang="en-US" sz="1600" dirty="0"/>
              <a:t>，提高并发</a:t>
            </a:r>
          </a:p>
          <a:p>
            <a:pPr marL="342900" indent="-342900">
              <a:buFont typeface="+mj-lt"/>
              <a:buAutoNum type="arabicPeriod"/>
            </a:pPr>
            <a:r>
              <a:rPr lang="en-US" altLang="zh-CN" sz="1600" dirty="0"/>
              <a:t>broker</a:t>
            </a:r>
            <a:r>
              <a:rPr lang="zh-CN" altLang="en-US" sz="1600" dirty="0"/>
              <a:t>零拷贝（</a:t>
            </a:r>
            <a:r>
              <a:rPr lang="en-US" altLang="zh-CN" sz="1600" dirty="0"/>
              <a:t>Zero Copy</a:t>
            </a:r>
            <a:r>
              <a:rPr lang="zh-CN" altLang="en-US" sz="1600" dirty="0"/>
              <a:t>），使用</a:t>
            </a:r>
            <a:r>
              <a:rPr lang="en-US" altLang="zh-CN" sz="1600" dirty="0" err="1"/>
              <a:t>sendfile</a:t>
            </a:r>
            <a:r>
              <a:rPr lang="zh-CN" altLang="en-US" sz="1600" dirty="0"/>
              <a:t>系统调用，将数据直接从</a:t>
            </a:r>
            <a:r>
              <a:rPr lang="en-US" altLang="zh-CN" sz="1600" dirty="0"/>
              <a:t>page cache</a:t>
            </a:r>
            <a:r>
              <a:rPr lang="zh-CN" altLang="en-US" sz="1600" dirty="0"/>
              <a:t>发送到</a:t>
            </a:r>
            <a:r>
              <a:rPr lang="en-US" altLang="zh-CN" sz="1600" dirty="0"/>
              <a:t>socket</a:t>
            </a:r>
            <a:r>
              <a:rPr lang="zh-CN" altLang="en-US" sz="1600" dirty="0"/>
              <a:t>上</a:t>
            </a:r>
          </a:p>
          <a:p>
            <a:pPr marL="342900" indent="-342900">
              <a:buFont typeface="+mj-lt"/>
              <a:buAutoNum type="arabicPeriod"/>
            </a:pPr>
            <a:r>
              <a:rPr lang="en-US" altLang="zh-CN" sz="1600" dirty="0"/>
              <a:t>Producer</a:t>
            </a:r>
            <a:r>
              <a:rPr lang="zh-CN" altLang="en-US" sz="1600" dirty="0"/>
              <a:t>可配置是否等待消息</a:t>
            </a:r>
            <a:r>
              <a:rPr lang="en-US" altLang="zh-CN" sz="1600" dirty="0"/>
              <a:t>committed</a:t>
            </a:r>
            <a:r>
              <a:rPr lang="zh-CN" altLang="en-US" sz="1600" dirty="0"/>
              <a:t>。如果</a:t>
            </a:r>
            <a:r>
              <a:rPr lang="en-US" altLang="zh-CN" sz="1600" dirty="0"/>
              <a:t>Producer</a:t>
            </a:r>
            <a:r>
              <a:rPr lang="zh-CN" altLang="en-US" sz="1600" dirty="0"/>
              <a:t>生产消息，每次都必须等</a:t>
            </a:r>
            <a:r>
              <a:rPr lang="en-US" altLang="zh-CN" sz="1600" dirty="0"/>
              <a:t>ISR</a:t>
            </a:r>
            <a:r>
              <a:rPr lang="zh-CN" altLang="en-US" sz="1600" dirty="0"/>
              <a:t>存储后才返回，时延会很高，进而影响整体消息的吞吐量。为了解决这个问题，一方面</a:t>
            </a:r>
            <a:r>
              <a:rPr lang="en-US" altLang="zh-CN" sz="1600" dirty="0"/>
              <a:t>Producer</a:t>
            </a:r>
            <a:r>
              <a:rPr lang="zh-CN" altLang="en-US" sz="1600" dirty="0"/>
              <a:t>可以配置减少</a:t>
            </a:r>
            <a:r>
              <a:rPr lang="en-US" altLang="zh-CN" sz="1600" dirty="0"/>
              <a:t>partition</a:t>
            </a:r>
            <a:r>
              <a:rPr lang="zh-CN" altLang="en-US" sz="1600" dirty="0"/>
              <a:t>的副本数，例如，</a:t>
            </a:r>
            <a:r>
              <a:rPr lang="en-US" altLang="zh-CN" sz="1600" dirty="0"/>
              <a:t>ISR</a:t>
            </a:r>
            <a:r>
              <a:rPr lang="zh-CN" altLang="en-US" sz="1600" dirty="0"/>
              <a:t>大小为</a:t>
            </a:r>
            <a:r>
              <a:rPr lang="en-US" altLang="zh-CN" sz="1600" dirty="0"/>
              <a:t>1</a:t>
            </a:r>
            <a:r>
              <a:rPr lang="zh-CN" altLang="en-US" sz="1600" dirty="0"/>
              <a:t>；另一方面，在不太关注消息可靠存储的场景下，</a:t>
            </a:r>
            <a:r>
              <a:rPr lang="en-US" altLang="zh-CN" sz="1600" dirty="0"/>
              <a:t>Producer</a:t>
            </a:r>
            <a:r>
              <a:rPr lang="zh-CN" altLang="en-US" sz="1600" dirty="0"/>
              <a:t>可以通过配置选择是否等待消息</a:t>
            </a:r>
            <a:r>
              <a:rPr lang="en-US" altLang="zh-CN" sz="1600" dirty="0"/>
              <a:t>committed</a:t>
            </a:r>
            <a:r>
              <a:rPr lang="zh-CN" altLang="en-US" sz="1600" dirty="0"/>
              <a:t>，如下：</a:t>
            </a:r>
            <a:endParaRPr lang="en-US" altLang="zh-CN" sz="1600" dirty="0"/>
          </a:p>
        </p:txBody>
      </p:sp>
      <p:pic>
        <p:nvPicPr>
          <p:cNvPr id="2" name="图片 1">
            <a:extLst>
              <a:ext uri="{FF2B5EF4-FFF2-40B4-BE49-F238E27FC236}">
                <a16:creationId xmlns:a16="http://schemas.microsoft.com/office/drawing/2014/main" id="{939EC930-E44F-4D23-9597-C3C6B2DD0A8B}"/>
              </a:ext>
            </a:extLst>
          </p:cNvPr>
          <p:cNvPicPr>
            <a:picLocks noChangeAspect="1"/>
          </p:cNvPicPr>
          <p:nvPr/>
        </p:nvPicPr>
        <p:blipFill>
          <a:blip r:embed="rId3"/>
          <a:stretch>
            <a:fillRect/>
          </a:stretch>
        </p:blipFill>
        <p:spPr>
          <a:xfrm>
            <a:off x="1864557" y="3915023"/>
            <a:ext cx="7086600" cy="1971675"/>
          </a:xfrm>
          <a:prstGeom prst="rect">
            <a:avLst/>
          </a:prstGeom>
        </p:spPr>
      </p:pic>
      <p:sp>
        <p:nvSpPr>
          <p:cNvPr id="8" name="Rectangle 1">
            <a:extLst>
              <a:ext uri="{FF2B5EF4-FFF2-40B4-BE49-F238E27FC236}">
                <a16:creationId xmlns:a16="http://schemas.microsoft.com/office/drawing/2014/main" id="{3A690673-DE0B-4DD8-9A67-AA3F43DBAA5F}"/>
              </a:ext>
            </a:extLst>
          </p:cNvPr>
          <p:cNvSpPr>
            <a:spLocks noChangeArrowheads="1"/>
          </p:cNvSpPr>
          <p:nvPr/>
        </p:nvSpPr>
        <p:spPr bwMode="auto">
          <a:xfrm>
            <a:off x="254718" y="5917476"/>
            <a:ext cx="11593288" cy="584775"/>
          </a:xfrm>
          <a:prstGeom prst="rect">
            <a:avLst/>
          </a:prstGeom>
          <a:solidFill>
            <a:srgbClr val="F3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4761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这是用户在消息吞吐量和持久化之间做的权衡选择，持久化等级越高，生产消息吞吐量越小，反之，持久化等级越低，吞吐量越高。</a:t>
            </a:r>
            <a:endParaRPr lang="en-US" altLang="zh-CN" sz="1600" dirty="0"/>
          </a:p>
        </p:txBody>
      </p:sp>
    </p:spTree>
    <p:extLst>
      <p:ext uri="{BB962C8B-B14F-4D97-AF65-F5344CB8AC3E}">
        <p14:creationId xmlns:p14="http://schemas.microsoft.com/office/powerpoint/2010/main" val="10978514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767408" y="1124744"/>
            <a:ext cx="10657184" cy="267765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sz="2400" dirty="0"/>
              <a:t>消息队列技术是分布式应用间交换信息的一种技术。消息队列可驻留在内存或磁盘上</a:t>
            </a:r>
            <a:r>
              <a:rPr lang="en-US" altLang="zh-CN" sz="2400" dirty="0"/>
              <a:t>, </a:t>
            </a:r>
            <a:r>
              <a:rPr lang="zh-CN" altLang="en-US" sz="2400" dirty="0"/>
              <a:t>队列存储消息直到它们被应用程序读走。通过消息队列，应用程序可独立地执行</a:t>
            </a:r>
            <a:r>
              <a:rPr lang="en-US" altLang="zh-CN" sz="2400" dirty="0"/>
              <a:t>–</a:t>
            </a:r>
            <a:r>
              <a:rPr lang="zh-CN" altLang="en-US" sz="2400" dirty="0"/>
              <a:t>它们不需要知道彼此的位置、或在继续执行前不需要等待接收程序接收此消息。在分布式计算环境中，为了集成分布式应用，开发者需要对异构网络环境下的分布式应用提供有效的通信手段。为了管理需要共享的信息，对应用提供公共的信息交换机制是重要的。常用的消息队列技术是 </a:t>
            </a:r>
            <a:r>
              <a:rPr lang="en-US" altLang="zh-CN" sz="2400" dirty="0"/>
              <a:t>Message Queue</a:t>
            </a:r>
            <a:r>
              <a:rPr lang="zh-CN" altLang="en-US" sz="2400" dirty="0"/>
              <a:t>。</a:t>
            </a:r>
            <a:endParaRPr lang="zh-CN" altLang="zh-CN" sz="2400" dirty="0"/>
          </a:p>
        </p:txBody>
      </p:sp>
    </p:spTree>
    <p:extLst>
      <p:ext uri="{BB962C8B-B14F-4D97-AF65-F5344CB8AC3E}">
        <p14:creationId xmlns:p14="http://schemas.microsoft.com/office/powerpoint/2010/main" val="643869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980728"/>
            <a:ext cx="11305256" cy="59400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a:t>Message Queue </a:t>
            </a:r>
            <a:r>
              <a:rPr lang="zh-CN" altLang="en-US" sz="2000" dirty="0"/>
              <a:t>的通讯模式：</a:t>
            </a:r>
          </a:p>
          <a:p>
            <a:pPr marL="342900" indent="-342900">
              <a:buFont typeface="+mj-lt"/>
              <a:buAutoNum type="arabicPeriod"/>
            </a:pPr>
            <a:r>
              <a:rPr lang="zh-CN" altLang="en-US" sz="2000" dirty="0"/>
              <a:t>点对点通讯：点对点方式是最为传统和常见的通讯方式，它支持一对一、一对多、多对多、多对一等多种配置方式，支持树状、网状等多种拓扑结构。</a:t>
            </a:r>
          </a:p>
          <a:p>
            <a:pPr marL="342900" indent="-342900">
              <a:buFont typeface="+mj-lt"/>
              <a:buAutoNum type="arabicPeriod"/>
            </a:pPr>
            <a:r>
              <a:rPr lang="zh-CN" altLang="en-US" sz="2000" dirty="0"/>
              <a:t>多点广播：</a:t>
            </a:r>
            <a:r>
              <a:rPr lang="en-US" altLang="zh-CN" sz="2000" dirty="0"/>
              <a:t>MQ </a:t>
            </a:r>
            <a:r>
              <a:rPr lang="zh-CN" altLang="en-US" sz="2000" dirty="0"/>
              <a:t>适用于不同类型的应用。其中重要的，也是正在发展中的是”多点广播”应用，即能够将消息发送到多个目标站点 </a:t>
            </a:r>
            <a:r>
              <a:rPr lang="en-US" altLang="zh-CN" sz="2000" dirty="0"/>
              <a:t>(Destination List)</a:t>
            </a:r>
            <a:r>
              <a:rPr lang="zh-CN" altLang="en-US" sz="2000" dirty="0"/>
              <a:t>。可以使用一条 </a:t>
            </a:r>
            <a:r>
              <a:rPr lang="en-US" altLang="zh-CN" sz="2000" dirty="0"/>
              <a:t>MQ </a:t>
            </a:r>
            <a:r>
              <a:rPr lang="zh-CN" altLang="en-US" sz="2000" dirty="0"/>
              <a:t>指令将单一消息发送到多个目标站点，并确保为每一站点可靠地提供信息。</a:t>
            </a:r>
            <a:r>
              <a:rPr lang="en-US" altLang="zh-CN" sz="2000" dirty="0"/>
              <a:t>MQ </a:t>
            </a:r>
            <a:r>
              <a:rPr lang="zh-CN" altLang="en-US" sz="2000" dirty="0"/>
              <a:t>不仅提供了多点广播的功能，而且还拥有智能消息分发功能，在将一条消息发送到同一系统上的多个用户时，</a:t>
            </a:r>
            <a:r>
              <a:rPr lang="en-US" altLang="zh-CN" sz="2000" dirty="0"/>
              <a:t>MQ </a:t>
            </a:r>
            <a:r>
              <a:rPr lang="zh-CN" altLang="en-US" sz="2000" dirty="0"/>
              <a:t>将消息的一个复制版本和该系统上接收者的名单发送到目标 </a:t>
            </a:r>
            <a:r>
              <a:rPr lang="en-US" altLang="zh-CN" sz="2000" dirty="0"/>
              <a:t>MQ </a:t>
            </a:r>
            <a:r>
              <a:rPr lang="zh-CN" altLang="en-US" sz="2000" dirty="0"/>
              <a:t>系统。目标 </a:t>
            </a:r>
            <a:r>
              <a:rPr lang="en-US" altLang="zh-CN" sz="2000" dirty="0"/>
              <a:t>MQ </a:t>
            </a:r>
            <a:r>
              <a:rPr lang="zh-CN" altLang="en-US" sz="2000" dirty="0"/>
              <a:t>系统在本地复制这些消息，并将它们发送到名单上的队列，从而尽可能减少网络的传输量。</a:t>
            </a:r>
          </a:p>
          <a:p>
            <a:pPr marL="342900" indent="-342900">
              <a:buFont typeface="+mj-lt"/>
              <a:buAutoNum type="arabicPeriod"/>
            </a:pPr>
            <a:r>
              <a:rPr lang="zh-CN" altLang="en-US" sz="2000" dirty="0"/>
              <a:t>发布</a:t>
            </a:r>
            <a:r>
              <a:rPr lang="en-US" altLang="zh-CN" sz="2000" dirty="0"/>
              <a:t>/</a:t>
            </a:r>
            <a:r>
              <a:rPr lang="zh-CN" altLang="en-US" sz="2000" dirty="0"/>
              <a:t>订阅 </a:t>
            </a:r>
            <a:r>
              <a:rPr lang="en-US" altLang="zh-CN" sz="2000" dirty="0"/>
              <a:t>(Publish/Subscribe) </a:t>
            </a:r>
            <a:r>
              <a:rPr lang="zh-CN" altLang="en-US" sz="2000" dirty="0"/>
              <a:t>模式：发布</a:t>
            </a:r>
            <a:r>
              <a:rPr lang="en-US" altLang="zh-CN" sz="2000" dirty="0"/>
              <a:t>/</a:t>
            </a:r>
            <a:r>
              <a:rPr lang="zh-CN" altLang="en-US" sz="2000" dirty="0"/>
              <a:t>订阅功能使消息的分发可以突破目的队列地理指向的限制，使消息按照特定的主题甚至内容进行分发，用户或应用程序可以根据主题或内容接收到所需要的消息。发布</a:t>
            </a:r>
            <a:r>
              <a:rPr lang="en-US" altLang="zh-CN" sz="2000" dirty="0"/>
              <a:t>/</a:t>
            </a:r>
            <a:r>
              <a:rPr lang="zh-CN" altLang="en-US" sz="2000" dirty="0"/>
              <a:t>订阅功能使得发送者和接收者之间的耦合关系变得更为松散，发送者不必关心接收者的目的地址，而接收者也不必关心消息的发送地址，而只是根据消息的主题进行消息的收发。</a:t>
            </a:r>
          </a:p>
          <a:p>
            <a:pPr marL="342900" indent="-342900">
              <a:buFont typeface="+mj-lt"/>
              <a:buAutoNum type="arabicPeriod"/>
            </a:pPr>
            <a:r>
              <a:rPr lang="zh-CN" altLang="en-US" sz="2000" dirty="0"/>
              <a:t>群集 </a:t>
            </a:r>
            <a:r>
              <a:rPr lang="en-US" altLang="zh-CN" sz="2000" dirty="0"/>
              <a:t>(Cluster)</a:t>
            </a:r>
            <a:r>
              <a:rPr lang="zh-CN" altLang="en-US" sz="2000" dirty="0"/>
              <a:t>：为了简化点对点通讯模式中的系统配置，</a:t>
            </a:r>
            <a:r>
              <a:rPr lang="en-US" altLang="zh-CN" sz="2000" dirty="0"/>
              <a:t>MQ </a:t>
            </a:r>
            <a:r>
              <a:rPr lang="zh-CN" altLang="en-US" sz="2000" dirty="0"/>
              <a:t>提供 </a:t>
            </a:r>
            <a:r>
              <a:rPr lang="en-US" altLang="zh-CN" sz="2000" dirty="0"/>
              <a:t>Cluster(</a:t>
            </a:r>
            <a:r>
              <a:rPr lang="zh-CN" altLang="en-US" sz="2000" dirty="0"/>
              <a:t>群集</a:t>
            </a:r>
            <a:r>
              <a:rPr lang="en-US" altLang="zh-CN" sz="2000" dirty="0"/>
              <a:t>) </a:t>
            </a:r>
            <a:r>
              <a:rPr lang="zh-CN" altLang="en-US" sz="2000" dirty="0"/>
              <a:t>的解决方案。群集类似于一个域 </a:t>
            </a:r>
            <a:r>
              <a:rPr lang="en-US" altLang="zh-CN" sz="2000" dirty="0"/>
              <a:t>(Domain)</a:t>
            </a:r>
            <a:r>
              <a:rPr lang="zh-CN" altLang="en-US" sz="2000" dirty="0"/>
              <a:t>，群集内部的队列管理器之间通讯时，不需要两两之间建立消息通道，而是采用群集 </a:t>
            </a:r>
            <a:r>
              <a:rPr lang="en-US" altLang="zh-CN" sz="2000" dirty="0"/>
              <a:t>(Cluster) </a:t>
            </a:r>
            <a:r>
              <a:rPr lang="zh-CN" altLang="en-US" sz="2000" dirty="0"/>
              <a:t>通道与其它成员通讯，从而大大简化了系统配置。此外，群集中的队列管理器之间能够自动进行负载均衡，当某一队列管理器出现故障时，其它队列管理器可以接管它的工作，从而大大提高系统的高可靠性。</a:t>
            </a:r>
          </a:p>
        </p:txBody>
      </p:sp>
    </p:spTree>
    <p:extLst>
      <p:ext uri="{BB962C8B-B14F-4D97-AF65-F5344CB8AC3E}">
        <p14:creationId xmlns:p14="http://schemas.microsoft.com/office/powerpoint/2010/main" val="11630029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pic>
        <p:nvPicPr>
          <p:cNvPr id="6" name="图片 5">
            <a:extLst>
              <a:ext uri="{FF2B5EF4-FFF2-40B4-BE49-F238E27FC236}">
                <a16:creationId xmlns:a16="http://schemas.microsoft.com/office/drawing/2014/main" id="{0D2553F8-6E71-402E-89AF-A5466B937E93}"/>
              </a:ext>
            </a:extLst>
          </p:cNvPr>
          <p:cNvPicPr>
            <a:picLocks noChangeAspect="1"/>
          </p:cNvPicPr>
          <p:nvPr/>
        </p:nvPicPr>
        <p:blipFill>
          <a:blip r:embed="rId3"/>
          <a:stretch>
            <a:fillRect/>
          </a:stretch>
        </p:blipFill>
        <p:spPr>
          <a:xfrm>
            <a:off x="1055439" y="1079457"/>
            <a:ext cx="10048935" cy="5331476"/>
          </a:xfrm>
          <a:prstGeom prst="rect">
            <a:avLst/>
          </a:prstGeom>
        </p:spPr>
      </p:pic>
    </p:spTree>
    <p:extLst>
      <p:ext uri="{BB962C8B-B14F-4D97-AF65-F5344CB8AC3E}">
        <p14:creationId xmlns:p14="http://schemas.microsoft.com/office/powerpoint/2010/main" val="7892300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43372" y="1370385"/>
            <a:ext cx="11305256" cy="175432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t>Kafka </a:t>
            </a:r>
            <a:r>
              <a:rPr lang="zh-CN" altLang="en-US" dirty="0"/>
              <a:t>是一个消息系统，原本开发自 </a:t>
            </a:r>
            <a:r>
              <a:rPr lang="en-US" altLang="zh-CN" dirty="0"/>
              <a:t>LinkedIn</a:t>
            </a:r>
            <a:r>
              <a:rPr lang="zh-CN" altLang="en-US" dirty="0"/>
              <a:t>，用作 </a:t>
            </a:r>
            <a:r>
              <a:rPr lang="en-US" altLang="zh-CN" dirty="0"/>
              <a:t>LinkedIn </a:t>
            </a:r>
            <a:r>
              <a:rPr lang="zh-CN" altLang="en-US" dirty="0"/>
              <a:t>的活动流（</a:t>
            </a:r>
            <a:r>
              <a:rPr lang="en-US" altLang="zh-CN" dirty="0"/>
              <a:t>Activity Stream</a:t>
            </a:r>
            <a:r>
              <a:rPr lang="zh-CN" altLang="en-US" dirty="0"/>
              <a:t>）和运营数据处理管道（</a:t>
            </a:r>
            <a:r>
              <a:rPr lang="en-US" altLang="zh-CN" dirty="0"/>
              <a:t>Pipeline</a:t>
            </a:r>
            <a:r>
              <a:rPr lang="zh-CN" altLang="en-US" dirty="0"/>
              <a:t>）的基础。现在它已被多家公司作为多种类型的数据管道和消息系统使用。活动流数据是几乎所有站点在对其网站使用情况做报表时都要用到的数据中最常规的部分。活动数据包括页面访问量（</a:t>
            </a:r>
            <a:r>
              <a:rPr lang="en-US" altLang="zh-CN" dirty="0"/>
              <a:t>Page View</a:t>
            </a:r>
            <a:r>
              <a:rPr lang="zh-CN" altLang="en-US" dirty="0"/>
              <a:t>）、被查看内容方面的信息以及搜索情况等内容。这种数据通常的处理方式是先把各种活动以日志的形式写入某种文件，然后周期性地对这些文件进行统计分析。运营数据指的是服务器的性能数据（</a:t>
            </a:r>
            <a:r>
              <a:rPr lang="en-US" altLang="zh-CN" dirty="0"/>
              <a:t>CPU</a:t>
            </a:r>
            <a:r>
              <a:rPr lang="zh-CN" altLang="en-US" dirty="0"/>
              <a:t>、</a:t>
            </a:r>
            <a:r>
              <a:rPr lang="en-US" altLang="zh-CN" dirty="0"/>
              <a:t>IO </a:t>
            </a:r>
            <a:r>
              <a:rPr lang="zh-CN" altLang="en-US" dirty="0"/>
              <a:t>使用率、请求时间、服务日志等等数据</a:t>
            </a:r>
            <a:r>
              <a:rPr lang="en-US" altLang="zh-CN" dirty="0"/>
              <a:t>)</a:t>
            </a:r>
            <a:r>
              <a:rPr lang="zh-CN" altLang="en-US" dirty="0"/>
              <a:t>，总的来说，运营数据的统计方法种类繁多。</a:t>
            </a:r>
            <a:endParaRPr lang="zh-CN" altLang="en-US" sz="2000" dirty="0"/>
          </a:p>
        </p:txBody>
      </p:sp>
    </p:spTree>
    <p:extLst>
      <p:ext uri="{BB962C8B-B14F-4D97-AF65-F5344CB8AC3E}">
        <p14:creationId xmlns:p14="http://schemas.microsoft.com/office/powerpoint/2010/main" val="14048673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1174532"/>
            <a:ext cx="5436604" cy="40010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b="1" dirty="0">
                <a:latin typeface="+mn-lt"/>
              </a:rPr>
              <a:t>基本概念：</a:t>
            </a:r>
          </a:p>
          <a:p>
            <a:r>
              <a:rPr lang="en-US" altLang="zh-CN" b="1" dirty="0"/>
              <a:t>broker</a:t>
            </a:r>
            <a:r>
              <a:rPr lang="zh-CN" altLang="en-US" b="1" dirty="0"/>
              <a:t>：</a:t>
            </a:r>
            <a:r>
              <a:rPr lang="en-US" altLang="zh-CN" dirty="0"/>
              <a:t>Kafka</a:t>
            </a:r>
            <a:r>
              <a:rPr lang="zh-CN" altLang="en-US" dirty="0"/>
              <a:t>服务器，负责消息存储和转发</a:t>
            </a:r>
          </a:p>
          <a:p>
            <a:r>
              <a:rPr lang="en-US" altLang="zh-CN" b="1" dirty="0"/>
              <a:t>topic</a:t>
            </a:r>
            <a:r>
              <a:rPr lang="zh-CN" altLang="en-US" b="1" dirty="0"/>
              <a:t>：</a:t>
            </a:r>
            <a:r>
              <a:rPr lang="zh-CN" altLang="en-US" dirty="0"/>
              <a:t>消息类别，</a:t>
            </a:r>
            <a:r>
              <a:rPr lang="en-US" altLang="zh-CN" dirty="0"/>
              <a:t>Kafka</a:t>
            </a:r>
            <a:r>
              <a:rPr lang="zh-CN" altLang="en-US" dirty="0"/>
              <a:t>按照</a:t>
            </a:r>
            <a:r>
              <a:rPr lang="en-US" altLang="zh-CN" dirty="0"/>
              <a:t>topic</a:t>
            </a:r>
            <a:r>
              <a:rPr lang="zh-CN" altLang="en-US" dirty="0"/>
              <a:t>来分类消息</a:t>
            </a:r>
          </a:p>
          <a:p>
            <a:r>
              <a:rPr lang="en-US" altLang="zh-CN" b="1" dirty="0"/>
              <a:t>partition</a:t>
            </a:r>
            <a:r>
              <a:rPr lang="zh-CN" altLang="en-US" b="1" dirty="0"/>
              <a:t>：</a:t>
            </a:r>
            <a:r>
              <a:rPr lang="en-US" altLang="zh-CN" dirty="0"/>
              <a:t>topic</a:t>
            </a:r>
            <a:r>
              <a:rPr lang="zh-CN" altLang="en-US" dirty="0"/>
              <a:t>的分区，一个</a:t>
            </a:r>
            <a:r>
              <a:rPr lang="en-US" altLang="zh-CN" dirty="0"/>
              <a:t>topic</a:t>
            </a:r>
            <a:r>
              <a:rPr lang="zh-CN" altLang="en-US" dirty="0"/>
              <a:t>可以包含多个</a:t>
            </a:r>
            <a:r>
              <a:rPr lang="en-US" altLang="zh-CN" dirty="0"/>
              <a:t>partition</a:t>
            </a:r>
            <a:r>
              <a:rPr lang="zh-CN" altLang="en-US" dirty="0"/>
              <a:t>，</a:t>
            </a:r>
            <a:r>
              <a:rPr lang="en-US" altLang="zh-CN" dirty="0"/>
              <a:t>topic</a:t>
            </a:r>
            <a:r>
              <a:rPr lang="zh-CN" altLang="en-US" dirty="0"/>
              <a:t>消息保存在各个</a:t>
            </a:r>
            <a:r>
              <a:rPr lang="en-US" altLang="zh-CN" dirty="0"/>
              <a:t>partition</a:t>
            </a:r>
            <a:r>
              <a:rPr lang="zh-CN" altLang="en-US" dirty="0"/>
              <a:t>上</a:t>
            </a:r>
          </a:p>
          <a:p>
            <a:r>
              <a:rPr lang="en-US" altLang="zh-CN" b="1" dirty="0"/>
              <a:t>offset</a:t>
            </a:r>
            <a:r>
              <a:rPr lang="zh-CN" altLang="en-US" b="1" dirty="0"/>
              <a:t>：</a:t>
            </a:r>
            <a:r>
              <a:rPr lang="zh-CN" altLang="en-US" dirty="0"/>
              <a:t>消息在日志中的位置，可以理解是消息在</a:t>
            </a:r>
            <a:r>
              <a:rPr lang="en-US" altLang="zh-CN" dirty="0"/>
              <a:t>partition</a:t>
            </a:r>
            <a:r>
              <a:rPr lang="zh-CN" altLang="en-US" dirty="0"/>
              <a:t>上的偏移量，也是代表该消息的唯一序号</a:t>
            </a:r>
          </a:p>
          <a:p>
            <a:r>
              <a:rPr lang="en-US" altLang="zh-CN" b="1" dirty="0"/>
              <a:t>Producer</a:t>
            </a:r>
            <a:r>
              <a:rPr lang="zh-CN" altLang="en-US" b="1" dirty="0"/>
              <a:t>：</a:t>
            </a:r>
            <a:r>
              <a:rPr lang="zh-CN" altLang="en-US" dirty="0"/>
              <a:t>消息生产者</a:t>
            </a:r>
          </a:p>
          <a:p>
            <a:r>
              <a:rPr lang="en-US" altLang="zh-CN" b="1" dirty="0"/>
              <a:t>Consumer</a:t>
            </a:r>
            <a:r>
              <a:rPr lang="zh-CN" altLang="en-US" b="1" dirty="0"/>
              <a:t>：</a:t>
            </a:r>
            <a:r>
              <a:rPr lang="zh-CN" altLang="en-US" dirty="0"/>
              <a:t>消息消费者</a:t>
            </a:r>
          </a:p>
          <a:p>
            <a:r>
              <a:rPr lang="en-US" altLang="zh-CN" b="1" dirty="0"/>
              <a:t>Consumer Group</a:t>
            </a:r>
            <a:r>
              <a:rPr lang="zh-CN" altLang="en-US" b="1" dirty="0"/>
              <a:t>：</a:t>
            </a:r>
            <a:r>
              <a:rPr lang="zh-CN" altLang="en-US" dirty="0"/>
              <a:t>消费者分组，每个</a:t>
            </a:r>
            <a:r>
              <a:rPr lang="en-US" altLang="zh-CN" dirty="0"/>
              <a:t>Consumer</a:t>
            </a:r>
            <a:r>
              <a:rPr lang="zh-CN" altLang="en-US" dirty="0"/>
              <a:t>必须属于一个</a:t>
            </a:r>
            <a:r>
              <a:rPr lang="en-US" altLang="zh-CN" dirty="0"/>
              <a:t>group</a:t>
            </a:r>
          </a:p>
          <a:p>
            <a:r>
              <a:rPr lang="en-US" altLang="zh-CN" b="1" dirty="0"/>
              <a:t>Zookeeper</a:t>
            </a:r>
            <a:r>
              <a:rPr lang="zh-CN" altLang="en-US" b="1" dirty="0"/>
              <a:t>：</a:t>
            </a:r>
            <a:r>
              <a:rPr lang="zh-CN" altLang="en-US" dirty="0"/>
              <a:t>保存着集群</a:t>
            </a:r>
            <a:r>
              <a:rPr lang="en-US" altLang="zh-CN" dirty="0"/>
              <a:t>broker</a:t>
            </a:r>
            <a:r>
              <a:rPr lang="zh-CN" altLang="en-US" dirty="0"/>
              <a:t>、</a:t>
            </a:r>
            <a:r>
              <a:rPr lang="en-US" altLang="zh-CN" dirty="0"/>
              <a:t>topic</a:t>
            </a:r>
            <a:r>
              <a:rPr lang="zh-CN" altLang="en-US" dirty="0"/>
              <a:t>、</a:t>
            </a:r>
            <a:r>
              <a:rPr lang="en-US" altLang="zh-CN" dirty="0"/>
              <a:t>partition</a:t>
            </a:r>
            <a:r>
              <a:rPr lang="zh-CN" altLang="en-US" dirty="0"/>
              <a:t>等</a:t>
            </a:r>
            <a:r>
              <a:rPr lang="en-US" altLang="zh-CN" dirty="0"/>
              <a:t>meta</a:t>
            </a:r>
            <a:r>
              <a:rPr lang="zh-CN" altLang="en-US" dirty="0"/>
              <a:t>数据；另外，还负责</a:t>
            </a:r>
            <a:r>
              <a:rPr lang="en-US" altLang="zh-CN" dirty="0"/>
              <a:t>broker</a:t>
            </a:r>
            <a:r>
              <a:rPr lang="zh-CN" altLang="en-US" dirty="0"/>
              <a:t>故障发现，</a:t>
            </a:r>
            <a:r>
              <a:rPr lang="en-US" altLang="zh-CN" dirty="0"/>
              <a:t>partition leader</a:t>
            </a:r>
            <a:r>
              <a:rPr lang="zh-CN" altLang="en-US" dirty="0"/>
              <a:t>选举，负载均衡等功能</a:t>
            </a:r>
          </a:p>
        </p:txBody>
      </p:sp>
      <p:pic>
        <p:nvPicPr>
          <p:cNvPr id="2050" name="Picture 2">
            <a:extLst>
              <a:ext uri="{FF2B5EF4-FFF2-40B4-BE49-F238E27FC236}">
                <a16:creationId xmlns:a16="http://schemas.microsoft.com/office/drawing/2014/main" id="{2F6790E5-BC1C-448E-9888-15B06F695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972" y="1174532"/>
            <a:ext cx="6096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983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基本介绍</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3592" y="1171439"/>
            <a:ext cx="5507749" cy="39703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Topic</a:t>
            </a:r>
            <a:r>
              <a:rPr lang="zh-CN" altLang="en-US" sz="2400" b="1" dirty="0">
                <a:latin typeface="+mn-lt"/>
              </a:rPr>
              <a:t>和数据日志：</a:t>
            </a:r>
            <a:endParaRPr lang="en-US" altLang="zh-CN" sz="2400" b="1" dirty="0">
              <a:latin typeface="+mn-lt"/>
            </a:endParaRPr>
          </a:p>
          <a:p>
            <a:endParaRPr lang="zh-CN" altLang="en-US" sz="2400" b="1" dirty="0">
              <a:latin typeface="+mn-lt"/>
            </a:endParaRPr>
          </a:p>
          <a:p>
            <a:r>
              <a:rPr lang="en-US" altLang="zh-CN" dirty="0"/>
              <a:t>Topic</a:t>
            </a:r>
            <a:r>
              <a:rPr lang="zh-CN" altLang="en-US" dirty="0"/>
              <a:t>是同一类别的消息记录（</a:t>
            </a:r>
            <a:r>
              <a:rPr lang="en-US" altLang="zh-CN" dirty="0"/>
              <a:t>record</a:t>
            </a:r>
            <a:r>
              <a:rPr lang="zh-CN" altLang="en-US" dirty="0"/>
              <a:t>）的集合。在</a:t>
            </a:r>
            <a:r>
              <a:rPr lang="en-US" altLang="zh-CN" dirty="0"/>
              <a:t>Kafka</a:t>
            </a:r>
            <a:r>
              <a:rPr lang="zh-CN" altLang="en-US" dirty="0"/>
              <a:t>中，一个主题通常有多个订阅者。对于每个主题，</a:t>
            </a:r>
            <a:r>
              <a:rPr lang="en-US" altLang="zh-CN" dirty="0"/>
              <a:t>Kafka</a:t>
            </a:r>
            <a:r>
              <a:rPr lang="zh-CN" altLang="en-US" dirty="0"/>
              <a:t>集群维护了一个分区数据日志文件结构，结构如图所示：</a:t>
            </a:r>
            <a:endParaRPr lang="en-US" altLang="zh-CN" dirty="0"/>
          </a:p>
          <a:p>
            <a:endParaRPr lang="en-US" altLang="zh-CN" sz="2400" dirty="0">
              <a:latin typeface="+mn-lt"/>
            </a:endParaRPr>
          </a:p>
          <a:p>
            <a:r>
              <a:rPr lang="zh-CN" altLang="en-US" dirty="0"/>
              <a:t>每个</a:t>
            </a:r>
            <a:r>
              <a:rPr lang="en-US" altLang="zh-CN" dirty="0"/>
              <a:t>partition</a:t>
            </a:r>
            <a:r>
              <a:rPr lang="zh-CN" altLang="en-US" dirty="0"/>
              <a:t>都是一个有序并且不可变的消息记录集合。当新的数据写入时，就被追加到</a:t>
            </a:r>
            <a:r>
              <a:rPr lang="en-US" altLang="zh-CN" dirty="0"/>
              <a:t>partition</a:t>
            </a:r>
            <a:r>
              <a:rPr lang="zh-CN" altLang="en-US" dirty="0"/>
              <a:t>的末尾。在每个</a:t>
            </a:r>
            <a:r>
              <a:rPr lang="en-US" altLang="zh-CN" dirty="0"/>
              <a:t>partition</a:t>
            </a:r>
            <a:r>
              <a:rPr lang="zh-CN" altLang="en-US" dirty="0"/>
              <a:t>中，每条消息都会被分配一个顺序的唯一标识，这个标识被称为</a:t>
            </a:r>
            <a:r>
              <a:rPr lang="en-US" altLang="zh-CN" dirty="0"/>
              <a:t>offset</a:t>
            </a:r>
            <a:r>
              <a:rPr lang="zh-CN" altLang="en-US" dirty="0"/>
              <a:t>，即偏移量。注意，</a:t>
            </a:r>
            <a:r>
              <a:rPr lang="en-US" altLang="zh-CN" dirty="0"/>
              <a:t>Kafka</a:t>
            </a:r>
            <a:r>
              <a:rPr lang="zh-CN" altLang="en-US" dirty="0"/>
              <a:t>只保证在同一个</a:t>
            </a:r>
            <a:r>
              <a:rPr lang="en-US" altLang="zh-CN" dirty="0"/>
              <a:t>partition</a:t>
            </a:r>
            <a:r>
              <a:rPr lang="zh-CN" altLang="en-US" dirty="0"/>
              <a:t>内部消息是有序的，在不同</a:t>
            </a:r>
            <a:r>
              <a:rPr lang="en-US" altLang="zh-CN" dirty="0"/>
              <a:t>partition</a:t>
            </a:r>
            <a:r>
              <a:rPr lang="zh-CN" altLang="en-US" dirty="0"/>
              <a:t>之间，并不能保证消息有序。</a:t>
            </a:r>
          </a:p>
        </p:txBody>
      </p:sp>
      <p:pic>
        <p:nvPicPr>
          <p:cNvPr id="7" name="图片 6">
            <a:extLst>
              <a:ext uri="{FF2B5EF4-FFF2-40B4-BE49-F238E27FC236}">
                <a16:creationId xmlns:a16="http://schemas.microsoft.com/office/drawing/2014/main" id="{4BE24223-48B4-46E3-8C5E-A37F9E2F9368}"/>
              </a:ext>
            </a:extLst>
          </p:cNvPr>
          <p:cNvPicPr>
            <a:picLocks noChangeAspect="1"/>
          </p:cNvPicPr>
          <p:nvPr/>
        </p:nvPicPr>
        <p:blipFill>
          <a:blip r:embed="rId3"/>
          <a:stretch>
            <a:fillRect/>
          </a:stretch>
        </p:blipFill>
        <p:spPr>
          <a:xfrm>
            <a:off x="5915116" y="1171439"/>
            <a:ext cx="5865777" cy="3744416"/>
          </a:xfrm>
          <a:prstGeom prst="rect">
            <a:avLst/>
          </a:prstGeom>
        </p:spPr>
      </p:pic>
    </p:spTree>
    <p:extLst>
      <p:ext uri="{BB962C8B-B14F-4D97-AF65-F5344CB8AC3E}">
        <p14:creationId xmlns:p14="http://schemas.microsoft.com/office/powerpoint/2010/main" val="32728076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8187</TotalTime>
  <Words>6378</Words>
  <Application>Microsoft Office PowerPoint</Application>
  <PresentationFormat>宽屏</PresentationFormat>
  <Paragraphs>287</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Calibri</vt:lpstr>
      <vt:lpstr>迷你简幼线</vt:lpstr>
      <vt:lpstr>Wingdings</vt:lpstr>
      <vt:lpstr>Consolas</vt:lpstr>
      <vt:lpstr>BankGothic Lt BT</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602</cp:revision>
  <dcterms:created xsi:type="dcterms:W3CDTF">2017-04-25T09:03:07Z</dcterms:created>
  <dcterms:modified xsi:type="dcterms:W3CDTF">2020-10-05T06:45:40Z</dcterms:modified>
</cp:coreProperties>
</file>