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81" r:id="rId2"/>
    <p:sldId id="266" r:id="rId3"/>
    <p:sldId id="321" r:id="rId4"/>
    <p:sldId id="351" r:id="rId5"/>
    <p:sldId id="350" r:id="rId6"/>
    <p:sldId id="353" r:id="rId7"/>
    <p:sldId id="352" r:id="rId8"/>
    <p:sldId id="371" r:id="rId9"/>
    <p:sldId id="372" r:id="rId10"/>
    <p:sldId id="373" r:id="rId11"/>
    <p:sldId id="374" r:id="rId12"/>
    <p:sldId id="375" r:id="rId13"/>
    <p:sldId id="376" r:id="rId14"/>
    <p:sldId id="354" r:id="rId15"/>
    <p:sldId id="355" r:id="rId16"/>
    <p:sldId id="356" r:id="rId17"/>
    <p:sldId id="357" r:id="rId18"/>
    <p:sldId id="276" r:id="rId19"/>
    <p:sldId id="345" r:id="rId20"/>
    <p:sldId id="346" r:id="rId21"/>
    <p:sldId id="347" r:id="rId22"/>
    <p:sldId id="348" r:id="rId23"/>
    <p:sldId id="349" r:id="rId24"/>
    <p:sldId id="361" r:id="rId25"/>
    <p:sldId id="362" r:id="rId26"/>
    <p:sldId id="363" r:id="rId27"/>
    <p:sldId id="364" r:id="rId28"/>
    <p:sldId id="365" r:id="rId29"/>
    <p:sldId id="366" r:id="rId30"/>
    <p:sldId id="367" r:id="rId31"/>
    <p:sldId id="368" r:id="rId32"/>
    <p:sldId id="360" r:id="rId33"/>
    <p:sldId id="369" r:id="rId34"/>
    <p:sldId id="370" r:id="rId35"/>
    <p:sldId id="274" r:id="rId36"/>
  </p:sldIdLst>
  <p:sldSz cx="12192000" cy="6858000"/>
  <p:notesSz cx="6858000" cy="9144000"/>
  <p:embeddedFontLst>
    <p:embeddedFont>
      <p:font typeface="迷你简幼线" panose="02010600030101010101" charset="-122"/>
      <p:regular r:id="rId38"/>
    </p:embeddedFont>
    <p:embeddedFont>
      <p:font typeface="Agency FB" panose="020B0503020202020204" pitchFamily="34" charset="0"/>
      <p:regular r:id="rId39"/>
      <p:bold r:id="rId40"/>
    </p:embeddedFont>
    <p:embeddedFont>
      <p:font typeface="BankGothic Lt BT" panose="020B0607020203060204"/>
      <p:regular r:id="rId41"/>
    </p:embeddedFont>
    <p:embeddedFont>
      <p:font typeface="Calibri" panose="020F0502020204030204" pitchFamily="34" charset="0"/>
      <p:regular r:id="rId42"/>
      <p:bold r:id="rId43"/>
      <p:italic r:id="rId44"/>
      <p:boldItalic r:id="rId45"/>
    </p:embeddedFont>
  </p:embeddedFontLst>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4" d="100"/>
          <a:sy n="74" d="100"/>
        </p:scale>
        <p:origin x="72" y="10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26155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89086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66796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38941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689602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3289435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848856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413414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2583011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30584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2334559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6301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176249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905883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344728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800592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487989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65253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242199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1099279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2248278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526844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2488955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939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70304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87548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149275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34530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2" y="1196752"/>
            <a:ext cx="11501369" cy="2862322"/>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dirty="0"/>
          </a:p>
          <a:p>
            <a:r>
              <a:rPr lang="en-US" altLang="zh-CN" dirty="0">
                <a:latin typeface="+mn-ea"/>
              </a:rPr>
              <a:t>2.</a:t>
            </a:r>
            <a:r>
              <a:rPr lang="zh-CN" altLang="en-US" b="1" dirty="0">
                <a:latin typeface="+mn-ea"/>
              </a:rPr>
              <a:t>概率解释</a:t>
            </a:r>
          </a:p>
          <a:p>
            <a:r>
              <a:rPr lang="en-US" altLang="zh-CN" dirty="0"/>
              <a:t>LR</a:t>
            </a:r>
            <a:r>
              <a:rPr lang="zh-CN" altLang="en-US" dirty="0"/>
              <a:t>模型多用于解决二分类问题，如广告是否被点击（是</a:t>
            </a:r>
            <a:r>
              <a:rPr lang="en-US" altLang="zh-CN" dirty="0"/>
              <a:t>/</a:t>
            </a:r>
            <a:r>
              <a:rPr lang="zh-CN" altLang="en-US" dirty="0"/>
              <a:t>否）、商品是否被购买（是</a:t>
            </a:r>
            <a:r>
              <a:rPr lang="en-US" altLang="zh-CN" dirty="0"/>
              <a:t>/</a:t>
            </a:r>
            <a:r>
              <a:rPr lang="zh-CN" altLang="en-US" dirty="0"/>
              <a:t>否）等互联网领域中常见的应用场景。但是实际场景中，我们又不把它处理成“绝对的”分类问题，而是用其预测值作为事件发生的概率。</a:t>
            </a:r>
            <a:endParaRPr lang="en-US" altLang="zh-CN" dirty="0"/>
          </a:p>
          <a:p>
            <a:r>
              <a:rPr lang="zh-CN" altLang="en-US" dirty="0"/>
              <a:t>这里从事件、变量以及结果的角度给予解释。</a:t>
            </a:r>
          </a:p>
          <a:p>
            <a:r>
              <a:rPr lang="zh-CN" altLang="en-US" dirty="0"/>
              <a:t>我们所能拿到的训练数据统称为观测样本。问题：样本是如何生成的？</a:t>
            </a:r>
          </a:p>
          <a:p>
            <a:r>
              <a:rPr lang="zh-CN" altLang="en-US" dirty="0"/>
              <a:t>一个样本可以理解为发生的一次事件，样本生成的过程即事件发生的过程。对于</a:t>
            </a:r>
            <a:r>
              <a:rPr lang="en-US" altLang="zh-CN" dirty="0"/>
              <a:t>0-1</a:t>
            </a:r>
            <a:r>
              <a:rPr lang="zh-CN" altLang="en-US" dirty="0"/>
              <a:t>分类问题来讲，产生的结果有两种可能，符合伯努利试验的概率假设。因此，我们可以说样本的生成过程即为伯努利试验过程，产生的结果（</a:t>
            </a:r>
            <a:r>
              <a:rPr lang="en-US" altLang="zh-CN" dirty="0"/>
              <a:t>0-1</a:t>
            </a:r>
            <a:r>
              <a:rPr lang="zh-CN" altLang="en-US" dirty="0"/>
              <a:t>）服从伯努利分布。</a:t>
            </a:r>
            <a:endParaRPr lang="en-US" altLang="zh-CN" dirty="0">
              <a:latin typeface="+mn-ea"/>
            </a:endParaRPr>
          </a:p>
        </p:txBody>
      </p:sp>
      <p:pic>
        <p:nvPicPr>
          <p:cNvPr id="3" name="图片 2">
            <a:extLst>
              <a:ext uri="{FF2B5EF4-FFF2-40B4-BE49-F238E27FC236}">
                <a16:creationId xmlns:a16="http://schemas.microsoft.com/office/drawing/2014/main" id="{FC9B0D18-7F1E-4BF2-808B-BAD089AAE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827" y="3717032"/>
            <a:ext cx="5555493" cy="399415"/>
          </a:xfrm>
          <a:prstGeom prst="rect">
            <a:avLst/>
          </a:prstGeom>
        </p:spPr>
      </p:pic>
      <p:sp>
        <p:nvSpPr>
          <p:cNvPr id="8" name="Rectangle 2">
            <a:extLst>
              <a:ext uri="{FF2B5EF4-FFF2-40B4-BE49-F238E27FC236}">
                <a16:creationId xmlns:a16="http://schemas.microsoft.com/office/drawing/2014/main" id="{293B0C23-2CD2-4D9E-9071-9717A86EAEE8}"/>
              </a:ext>
            </a:extLst>
          </p:cNvPr>
          <p:cNvSpPr>
            <a:spLocks noChangeArrowheads="1"/>
          </p:cNvSpPr>
          <p:nvPr/>
        </p:nvSpPr>
        <p:spPr bwMode="auto">
          <a:xfrm>
            <a:off x="283262" y="4090432"/>
            <a:ext cx="81122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那么对于第ii个样本，概率公式表示如下： </a:t>
            </a:r>
          </a:p>
        </p:txBody>
      </p:sp>
      <p:pic>
        <p:nvPicPr>
          <p:cNvPr id="11" name="图片 10">
            <a:extLst>
              <a:ext uri="{FF2B5EF4-FFF2-40B4-BE49-F238E27FC236}">
                <a16:creationId xmlns:a16="http://schemas.microsoft.com/office/drawing/2014/main" id="{0697503A-E1B0-4289-B2B6-7C9065B53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7077" y="4179533"/>
            <a:ext cx="2657846" cy="838317"/>
          </a:xfrm>
          <a:prstGeom prst="rect">
            <a:avLst/>
          </a:prstGeom>
        </p:spPr>
      </p:pic>
      <p:sp>
        <p:nvSpPr>
          <p:cNvPr id="12" name="矩形 11">
            <a:extLst>
              <a:ext uri="{FF2B5EF4-FFF2-40B4-BE49-F238E27FC236}">
                <a16:creationId xmlns:a16="http://schemas.microsoft.com/office/drawing/2014/main" id="{E3C96143-FAFE-4756-895D-106D2E11160A}"/>
              </a:ext>
            </a:extLst>
          </p:cNvPr>
          <p:cNvSpPr/>
          <p:nvPr/>
        </p:nvSpPr>
        <p:spPr>
          <a:xfrm>
            <a:off x="292746" y="5017850"/>
            <a:ext cx="6704079" cy="369332"/>
          </a:xfrm>
          <a:prstGeom prst="rect">
            <a:avLst/>
          </a:prstGeom>
        </p:spPr>
        <p:txBody>
          <a:bodyPr wrap="none">
            <a:spAutoFit/>
          </a:bodyPr>
          <a:lstStyle/>
          <a:p>
            <a:r>
              <a:rPr lang="zh-CN" altLang="en-US" dirty="0">
                <a:solidFill>
                  <a:srgbClr val="646464"/>
                </a:solidFill>
                <a:latin typeface="+mn-ea"/>
              </a:rPr>
              <a:t>将上面两个公式合并在一起，可得到第</a:t>
            </a:r>
            <a:r>
              <a:rPr lang="en-US" altLang="zh-CN" dirty="0" err="1">
                <a:solidFill>
                  <a:srgbClr val="646464"/>
                </a:solidFill>
                <a:latin typeface="+mn-ea"/>
              </a:rPr>
              <a:t>i</a:t>
            </a:r>
            <a:r>
              <a:rPr lang="zh-CN" altLang="en-US" dirty="0">
                <a:latin typeface="+mn-ea"/>
              </a:rPr>
              <a:t>个样本正确预测的概率：</a:t>
            </a:r>
          </a:p>
        </p:txBody>
      </p:sp>
      <p:pic>
        <p:nvPicPr>
          <p:cNvPr id="15" name="图片 14">
            <a:extLst>
              <a:ext uri="{FF2B5EF4-FFF2-40B4-BE49-F238E27FC236}">
                <a16:creationId xmlns:a16="http://schemas.microsoft.com/office/drawing/2014/main" id="{D998A654-0637-42D7-B758-8DBDA48A0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6825" y="4936679"/>
            <a:ext cx="4734311" cy="508545"/>
          </a:xfrm>
          <a:prstGeom prst="rect">
            <a:avLst/>
          </a:prstGeom>
        </p:spPr>
      </p:pic>
      <p:sp>
        <p:nvSpPr>
          <p:cNvPr id="16" name="矩形 15">
            <a:extLst>
              <a:ext uri="{FF2B5EF4-FFF2-40B4-BE49-F238E27FC236}">
                <a16:creationId xmlns:a16="http://schemas.microsoft.com/office/drawing/2014/main" id="{661C94B7-0C40-40E5-A32D-9307820ED154}"/>
              </a:ext>
            </a:extLst>
          </p:cNvPr>
          <p:cNvSpPr/>
          <p:nvPr/>
        </p:nvSpPr>
        <p:spPr>
          <a:xfrm>
            <a:off x="292746" y="5411662"/>
            <a:ext cx="11491885" cy="646331"/>
          </a:xfrm>
          <a:prstGeom prst="rect">
            <a:avLst/>
          </a:prstGeom>
        </p:spPr>
        <p:txBody>
          <a:bodyPr wrap="square">
            <a:spAutoFit/>
          </a:bodyPr>
          <a:lstStyle/>
          <a:p>
            <a:r>
              <a:rPr lang="zh-CN" altLang="en-US" dirty="0">
                <a:solidFill>
                  <a:srgbClr val="646464"/>
                </a:solidFill>
                <a:latin typeface="+mn-ea"/>
              </a:rPr>
              <a:t>上式是对一个样本进行建模的数据表达。对于所有的样本，假设每条样本生成过程独立，在整个样本空间中（</a:t>
            </a:r>
            <a:r>
              <a:rPr lang="en-US" altLang="zh-CN" dirty="0">
                <a:solidFill>
                  <a:srgbClr val="646464"/>
                </a:solidFill>
                <a:latin typeface="+mn-ea"/>
              </a:rPr>
              <a:t>N</a:t>
            </a:r>
            <a:r>
              <a:rPr lang="zh-CN" altLang="en-US" dirty="0">
                <a:solidFill>
                  <a:srgbClr val="646464"/>
                </a:solidFill>
                <a:latin typeface="+mn-ea"/>
              </a:rPr>
              <a:t>个样本）的概率分布（即似然函数）为：</a:t>
            </a:r>
            <a:endParaRPr lang="zh-CN" altLang="en-US" dirty="0">
              <a:latin typeface="+mn-ea"/>
            </a:endParaRPr>
          </a:p>
        </p:txBody>
      </p:sp>
      <p:pic>
        <p:nvPicPr>
          <p:cNvPr id="18" name="图片 17">
            <a:extLst>
              <a:ext uri="{FF2B5EF4-FFF2-40B4-BE49-F238E27FC236}">
                <a16:creationId xmlns:a16="http://schemas.microsoft.com/office/drawing/2014/main" id="{CF27BAA2-5DE8-4ED1-9163-134DEFBCC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3756" y="5734827"/>
            <a:ext cx="3867690" cy="562053"/>
          </a:xfrm>
          <a:prstGeom prst="rect">
            <a:avLst/>
          </a:prstGeom>
        </p:spPr>
      </p:pic>
      <p:sp>
        <p:nvSpPr>
          <p:cNvPr id="19" name="矩形 18">
            <a:extLst>
              <a:ext uri="{FF2B5EF4-FFF2-40B4-BE49-F238E27FC236}">
                <a16:creationId xmlns:a16="http://schemas.microsoft.com/office/drawing/2014/main" id="{4F366B49-0252-4BAC-A8CA-EDFD14772FFF}"/>
              </a:ext>
            </a:extLst>
          </p:cNvPr>
          <p:cNvSpPr/>
          <p:nvPr/>
        </p:nvSpPr>
        <p:spPr>
          <a:xfrm>
            <a:off x="397851" y="6287212"/>
            <a:ext cx="11386779" cy="646331"/>
          </a:xfrm>
          <a:prstGeom prst="rect">
            <a:avLst/>
          </a:prstGeom>
        </p:spPr>
        <p:txBody>
          <a:bodyPr wrap="square">
            <a:spAutoFit/>
          </a:bodyPr>
          <a:lstStyle/>
          <a:p>
            <a:r>
              <a:rPr lang="zh-CN" altLang="en-US" dirty="0">
                <a:solidFill>
                  <a:srgbClr val="646464"/>
                </a:solidFill>
                <a:latin typeface="+mn-ea"/>
              </a:rPr>
              <a:t>通过极大似然估计（</a:t>
            </a:r>
            <a:r>
              <a:rPr lang="en-US" altLang="zh-CN" dirty="0">
                <a:solidFill>
                  <a:srgbClr val="646464"/>
                </a:solidFill>
                <a:latin typeface="+mn-ea"/>
              </a:rPr>
              <a:t>Maximum Likelihood Evaluation</a:t>
            </a:r>
            <a:r>
              <a:rPr lang="zh-CN" altLang="en-US" dirty="0">
                <a:solidFill>
                  <a:srgbClr val="646464"/>
                </a:solidFill>
                <a:latin typeface="+mn-ea"/>
              </a:rPr>
              <a:t>，简称</a:t>
            </a:r>
            <a:r>
              <a:rPr lang="en-US" altLang="zh-CN" dirty="0">
                <a:solidFill>
                  <a:srgbClr val="646464"/>
                </a:solidFill>
                <a:latin typeface="+mn-ea"/>
              </a:rPr>
              <a:t>MLE</a:t>
            </a:r>
            <a:r>
              <a:rPr lang="zh-CN" altLang="en-US" dirty="0">
                <a:solidFill>
                  <a:srgbClr val="646464"/>
                </a:solidFill>
                <a:latin typeface="+mn-ea"/>
              </a:rPr>
              <a:t>）方法求概率参数。具体地，后面讲通过随机梯度下降法（</a:t>
            </a:r>
            <a:r>
              <a:rPr lang="en-US" altLang="zh-CN" dirty="0">
                <a:solidFill>
                  <a:srgbClr val="646464"/>
                </a:solidFill>
                <a:latin typeface="+mn-ea"/>
              </a:rPr>
              <a:t>SGD</a:t>
            </a:r>
            <a:r>
              <a:rPr lang="zh-CN" altLang="en-US" dirty="0">
                <a:solidFill>
                  <a:srgbClr val="646464"/>
                </a:solidFill>
                <a:latin typeface="+mn-ea"/>
              </a:rPr>
              <a:t>）求参数。</a:t>
            </a:r>
            <a:endParaRPr lang="zh-CN" altLang="en-US" dirty="0">
              <a:latin typeface="+mn-ea"/>
            </a:endParaRPr>
          </a:p>
        </p:txBody>
      </p:sp>
    </p:spTree>
    <p:extLst>
      <p:ext uri="{BB962C8B-B14F-4D97-AF65-F5344CB8AC3E}">
        <p14:creationId xmlns:p14="http://schemas.microsoft.com/office/powerpoint/2010/main" val="33469305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2" y="1196752"/>
            <a:ext cx="11501369" cy="923330"/>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dirty="0"/>
          </a:p>
          <a:p>
            <a:r>
              <a:rPr lang="en-US" altLang="zh-CN" b="1" dirty="0"/>
              <a:t>Sigmoid</a:t>
            </a:r>
            <a:r>
              <a:rPr lang="zh-CN" altLang="en-US" b="1" dirty="0"/>
              <a:t>函数</a:t>
            </a:r>
          </a:p>
        </p:txBody>
      </p:sp>
      <p:pic>
        <p:nvPicPr>
          <p:cNvPr id="4098" name="Picture 2">
            <a:extLst>
              <a:ext uri="{FF2B5EF4-FFF2-40B4-BE49-F238E27FC236}">
                <a16:creationId xmlns:a16="http://schemas.microsoft.com/office/drawing/2014/main" id="{96B319B5-6BCD-4476-97D7-2D4911EEB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2336106"/>
            <a:ext cx="43815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D3695DE-7FCA-4513-A9B0-CDC54025E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064" y="447055"/>
            <a:ext cx="4362450" cy="22193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6D810AE-C71A-41FB-BC33-ED0F3684FB67}"/>
              </a:ext>
            </a:extLst>
          </p:cNvPr>
          <p:cNvSpPr/>
          <p:nvPr/>
        </p:nvSpPr>
        <p:spPr>
          <a:xfrm>
            <a:off x="4860876" y="2784109"/>
            <a:ext cx="7067772" cy="2031325"/>
          </a:xfrm>
          <a:prstGeom prst="rect">
            <a:avLst/>
          </a:prstGeom>
        </p:spPr>
        <p:txBody>
          <a:bodyPr wrap="square">
            <a:spAutoFit/>
          </a:bodyPr>
          <a:lstStyle/>
          <a:p>
            <a:r>
              <a:rPr lang="zh-CN" altLang="en-US" dirty="0">
                <a:solidFill>
                  <a:srgbClr val="646464"/>
                </a:solidFill>
                <a:latin typeface="+mn-ea"/>
              </a:rPr>
              <a:t>左图所示即为</a:t>
            </a:r>
            <a:r>
              <a:rPr lang="en-US" altLang="zh-CN" dirty="0">
                <a:solidFill>
                  <a:srgbClr val="646464"/>
                </a:solidFill>
                <a:latin typeface="+mn-ea"/>
              </a:rPr>
              <a:t>sigmoid</a:t>
            </a:r>
            <a:r>
              <a:rPr lang="zh-CN" altLang="en-US" dirty="0">
                <a:solidFill>
                  <a:srgbClr val="646464"/>
                </a:solidFill>
                <a:latin typeface="+mn-ea"/>
              </a:rPr>
              <a:t>函数，</a:t>
            </a:r>
            <a:r>
              <a:rPr lang="zh-CN" altLang="en-US" dirty="0">
                <a:latin typeface="+mn-ea"/>
              </a:rPr>
              <a:t>它的输入范围为</a:t>
            </a:r>
            <a:r>
              <a:rPr lang="en-US" altLang="zh-CN" dirty="0">
                <a:latin typeface="+mn-ea"/>
              </a:rPr>
              <a:t>-∞-&gt;+∞, </a:t>
            </a:r>
            <a:r>
              <a:rPr lang="zh-CN" altLang="en-US" dirty="0">
                <a:latin typeface="+mn-ea"/>
              </a:rPr>
              <a:t>而值域刚好为（</a:t>
            </a:r>
            <a:r>
              <a:rPr lang="en-US" altLang="zh-CN" dirty="0">
                <a:latin typeface="+mn-ea"/>
              </a:rPr>
              <a:t>0,1</a:t>
            </a:r>
            <a:r>
              <a:rPr lang="zh-CN" altLang="en-US" dirty="0">
                <a:latin typeface="+mn-ea"/>
              </a:rPr>
              <a:t>），正好满足概率分布为（</a:t>
            </a:r>
            <a:r>
              <a:rPr lang="en-US" altLang="zh-CN" dirty="0">
                <a:latin typeface="+mn-ea"/>
              </a:rPr>
              <a:t>0,1</a:t>
            </a:r>
            <a:r>
              <a:rPr lang="zh-CN" altLang="en-US" dirty="0">
                <a:latin typeface="+mn-ea"/>
              </a:rPr>
              <a:t>），的要求。用概率去描述分类器，自然要比阈值要来的方便。而且它是一个单调上升的函数，具有良好的连续性，不存在不连续点。</a:t>
            </a:r>
            <a:endParaRPr lang="en-US" altLang="zh-CN" dirty="0">
              <a:latin typeface="+mn-ea"/>
            </a:endParaRPr>
          </a:p>
          <a:p>
            <a:endParaRPr lang="zh-CN" altLang="en-US" dirty="0">
              <a:latin typeface="+mn-ea"/>
            </a:endParaRPr>
          </a:p>
          <a:p>
            <a:r>
              <a:rPr lang="zh-CN" altLang="en-US" dirty="0">
                <a:latin typeface="+mn-ea"/>
              </a:rPr>
              <a:t>此外非常重要的，</a:t>
            </a:r>
            <a:r>
              <a:rPr lang="en-US" altLang="zh-CN" dirty="0">
                <a:latin typeface="+mn-ea"/>
              </a:rPr>
              <a:t>sigmoid</a:t>
            </a:r>
            <a:r>
              <a:rPr lang="zh-CN" altLang="en-US" dirty="0">
                <a:latin typeface="+mn-ea"/>
              </a:rPr>
              <a:t>函数求导后为上图所示，为公式推导带来了很大的便利。</a:t>
            </a:r>
          </a:p>
        </p:txBody>
      </p:sp>
    </p:spTree>
    <p:extLst>
      <p:ext uri="{BB962C8B-B14F-4D97-AF65-F5344CB8AC3E}">
        <p14:creationId xmlns:p14="http://schemas.microsoft.com/office/powerpoint/2010/main" val="39505942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07368" y="1196752"/>
            <a:ext cx="11377263" cy="2308324"/>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p>
          <a:p>
            <a:r>
              <a:rPr lang="zh-CN" altLang="en-US" b="1" dirty="0"/>
              <a:t>参数估计推导</a:t>
            </a:r>
            <a:endParaRPr lang="en-US" altLang="zh-CN" b="1" dirty="0"/>
          </a:p>
          <a:p>
            <a:endParaRPr lang="en-US" altLang="zh-CN" b="1" dirty="0"/>
          </a:p>
          <a:p>
            <a:r>
              <a:rPr lang="zh-CN" altLang="en-US" dirty="0"/>
              <a:t>上面的公式不仅可以理解为在已观测的样本空间中的概率分布表达式。如果从统计学的角度可以理解为参数</a:t>
            </a:r>
            <a:r>
              <a:rPr lang="el-GR" altLang="zh-CN" dirty="0"/>
              <a:t>θ</a:t>
            </a:r>
            <a:r>
              <a:rPr lang="zh-CN" altLang="en-US" dirty="0"/>
              <a:t>似然性的函数表达式（即似然函数表达式）。就是利用已知的样本分布，找到最有可能（即最大概率）导致这种分布的参数值；或者说什么样的参数才能使我们观测到目前这组数据的概率最大。参数在整个样本空间的似然函数可表示为：</a:t>
            </a:r>
            <a:endParaRPr lang="zh-CN" altLang="en-US" dirty="0">
              <a:latin typeface="+mn-ea"/>
            </a:endParaRPr>
          </a:p>
        </p:txBody>
      </p:sp>
      <p:pic>
        <p:nvPicPr>
          <p:cNvPr id="8" name="图片 7">
            <a:extLst>
              <a:ext uri="{FF2B5EF4-FFF2-40B4-BE49-F238E27FC236}">
                <a16:creationId xmlns:a16="http://schemas.microsoft.com/office/drawing/2014/main" id="{CC03767D-3530-419C-A803-517E2DB3C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3284984"/>
            <a:ext cx="4191585" cy="1933845"/>
          </a:xfrm>
          <a:prstGeom prst="rect">
            <a:avLst/>
          </a:prstGeom>
        </p:spPr>
      </p:pic>
      <p:sp>
        <p:nvSpPr>
          <p:cNvPr id="10" name="矩形 9">
            <a:extLst>
              <a:ext uri="{FF2B5EF4-FFF2-40B4-BE49-F238E27FC236}">
                <a16:creationId xmlns:a16="http://schemas.microsoft.com/office/drawing/2014/main" id="{1A651339-10C7-4618-91B4-CB5FCBB79C51}"/>
              </a:ext>
            </a:extLst>
          </p:cNvPr>
          <p:cNvSpPr/>
          <p:nvPr/>
        </p:nvSpPr>
        <p:spPr>
          <a:xfrm>
            <a:off x="378782" y="5218829"/>
            <a:ext cx="11377263" cy="369332"/>
          </a:xfrm>
          <a:prstGeom prst="rect">
            <a:avLst/>
          </a:prstGeom>
        </p:spPr>
        <p:txBody>
          <a:bodyPr wrap="square">
            <a:spAutoFit/>
          </a:bodyPr>
          <a:lstStyle/>
          <a:p>
            <a:r>
              <a:rPr lang="zh-CN" altLang="en-US" dirty="0">
                <a:solidFill>
                  <a:srgbClr val="646464"/>
                </a:solidFill>
                <a:latin typeface="+mn-ea"/>
              </a:rPr>
              <a:t>为了方便参数求解，对这个公式取对数，可得对数似然函数：</a:t>
            </a:r>
            <a:endParaRPr lang="zh-CN" altLang="en-US" dirty="0">
              <a:latin typeface="+mn-ea"/>
            </a:endParaRPr>
          </a:p>
        </p:txBody>
      </p:sp>
      <p:pic>
        <p:nvPicPr>
          <p:cNvPr id="12" name="图片 11">
            <a:extLst>
              <a:ext uri="{FF2B5EF4-FFF2-40B4-BE49-F238E27FC236}">
                <a16:creationId xmlns:a16="http://schemas.microsoft.com/office/drawing/2014/main" id="{DD847A4C-B96A-415B-BE0B-DD6CB0A7B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5218829"/>
            <a:ext cx="5361599" cy="1488071"/>
          </a:xfrm>
          <a:prstGeom prst="rect">
            <a:avLst/>
          </a:prstGeom>
        </p:spPr>
      </p:pic>
      <p:sp>
        <p:nvSpPr>
          <p:cNvPr id="13" name="矩形 12">
            <a:extLst>
              <a:ext uri="{FF2B5EF4-FFF2-40B4-BE49-F238E27FC236}">
                <a16:creationId xmlns:a16="http://schemas.microsoft.com/office/drawing/2014/main" id="{84547006-583C-4CAE-9DF4-96F71BA0E8EC}"/>
              </a:ext>
            </a:extLst>
          </p:cNvPr>
          <p:cNvSpPr/>
          <p:nvPr/>
        </p:nvSpPr>
        <p:spPr>
          <a:xfrm>
            <a:off x="364856" y="6087779"/>
            <a:ext cx="6096000" cy="646331"/>
          </a:xfrm>
          <a:prstGeom prst="rect">
            <a:avLst/>
          </a:prstGeom>
        </p:spPr>
        <p:txBody>
          <a:bodyPr>
            <a:spAutoFit/>
          </a:bodyPr>
          <a:lstStyle/>
          <a:p>
            <a:r>
              <a:rPr lang="zh-CN" altLang="en-US" dirty="0">
                <a:solidFill>
                  <a:srgbClr val="646464"/>
                </a:solidFill>
                <a:latin typeface="+mn-ea"/>
              </a:rPr>
              <a:t>最大化对数似然函数其实就是最小化交叉熵误差（</a:t>
            </a:r>
            <a:r>
              <a:rPr lang="en-US" altLang="zh-CN" dirty="0">
                <a:solidFill>
                  <a:srgbClr val="646464"/>
                </a:solidFill>
                <a:latin typeface="+mn-ea"/>
              </a:rPr>
              <a:t>Cross Entropy Error</a:t>
            </a:r>
            <a:r>
              <a:rPr lang="zh-CN" altLang="en-US" dirty="0">
                <a:solidFill>
                  <a:srgbClr val="646464"/>
                </a:solidFill>
                <a:latin typeface="+mn-ea"/>
              </a:rPr>
              <a:t>）。</a:t>
            </a:r>
            <a:endParaRPr lang="zh-CN" altLang="en-US" dirty="0">
              <a:latin typeface="+mn-ea"/>
            </a:endParaRPr>
          </a:p>
        </p:txBody>
      </p:sp>
    </p:spTree>
    <p:extLst>
      <p:ext uri="{BB962C8B-B14F-4D97-AF65-F5344CB8AC3E}">
        <p14:creationId xmlns:p14="http://schemas.microsoft.com/office/powerpoint/2010/main" val="13395258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07368" y="1196752"/>
            <a:ext cx="11377263" cy="1477328"/>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p>
          <a:p>
            <a:r>
              <a:rPr lang="zh-CN" altLang="en-US" b="1" dirty="0"/>
              <a:t>参数估计推导</a:t>
            </a:r>
            <a:endParaRPr lang="en-US" altLang="zh-CN" b="1" dirty="0"/>
          </a:p>
          <a:p>
            <a:endParaRPr lang="en-US" altLang="zh-CN" b="1" dirty="0"/>
          </a:p>
          <a:p>
            <a:r>
              <a:rPr lang="zh-CN" altLang="en-US" dirty="0">
                <a:solidFill>
                  <a:srgbClr val="646464"/>
                </a:solidFill>
                <a:latin typeface="+mn-ea"/>
              </a:rPr>
              <a:t>最大化对数似然函数其实就是最小化交叉熵误差（</a:t>
            </a:r>
            <a:r>
              <a:rPr lang="en-US" altLang="zh-CN" dirty="0">
                <a:solidFill>
                  <a:srgbClr val="646464"/>
                </a:solidFill>
                <a:latin typeface="+mn-ea"/>
              </a:rPr>
              <a:t>Cross Entropy Error</a:t>
            </a:r>
            <a:r>
              <a:rPr lang="zh-CN" altLang="en-US" dirty="0">
                <a:solidFill>
                  <a:srgbClr val="646464"/>
                </a:solidFill>
                <a:latin typeface="+mn-ea"/>
              </a:rPr>
              <a:t>）。</a:t>
            </a:r>
            <a:endParaRPr lang="zh-CN" altLang="en-US" dirty="0">
              <a:latin typeface="+mn-ea"/>
            </a:endParaRPr>
          </a:p>
        </p:txBody>
      </p:sp>
      <p:pic>
        <p:nvPicPr>
          <p:cNvPr id="3" name="图片 2">
            <a:extLst>
              <a:ext uri="{FF2B5EF4-FFF2-40B4-BE49-F238E27FC236}">
                <a16:creationId xmlns:a16="http://schemas.microsoft.com/office/drawing/2014/main" id="{0F54EB40-472F-4E6F-B9EB-0AB643EB4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557" y="2674080"/>
            <a:ext cx="9204189" cy="3923272"/>
          </a:xfrm>
          <a:prstGeom prst="rect">
            <a:avLst/>
          </a:prstGeom>
        </p:spPr>
      </p:pic>
    </p:spTree>
    <p:extLst>
      <p:ext uri="{BB962C8B-B14F-4D97-AF65-F5344CB8AC3E}">
        <p14:creationId xmlns:p14="http://schemas.microsoft.com/office/powerpoint/2010/main" val="36319329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逻辑回归分类器</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3693319"/>
          </a:xfrm>
          <a:prstGeom prst="rect">
            <a:avLst/>
          </a:prstGeom>
          <a:noFill/>
        </p:spPr>
        <p:txBody>
          <a:bodyPr wrap="square" rtlCol="0">
            <a:spAutoFit/>
          </a:bodyPr>
          <a:lstStyle/>
          <a:p>
            <a:r>
              <a:rPr lang="zh-CN" altLang="en-US" b="1" dirty="0"/>
              <a:t>对数似然比</a:t>
            </a:r>
            <a:endParaRPr lang="en-US" altLang="zh-CN" b="1" dirty="0"/>
          </a:p>
          <a:p>
            <a:endParaRPr lang="zh-CN" altLang="en-US" b="1" dirty="0"/>
          </a:p>
          <a:p>
            <a:r>
              <a:rPr lang="zh-CN" altLang="en-US" dirty="0"/>
              <a:t>根据前面的定义，一个样本属于正样本的概率为： </a:t>
            </a:r>
            <a:endParaRPr lang="en-US" altLang="zh-CN" dirty="0"/>
          </a:p>
          <a:p>
            <a:endParaRPr lang="en-US" altLang="zh-CN" dirty="0"/>
          </a:p>
          <a:p>
            <a:r>
              <a:rPr lang="en-US" altLang="zh-CN" dirty="0"/>
              <a:t>p(y=1|x) = h(x)</a:t>
            </a:r>
          </a:p>
          <a:p>
            <a:endParaRPr lang="en-US" altLang="zh-CN" dirty="0"/>
          </a:p>
          <a:p>
            <a:r>
              <a:rPr lang="zh-CN" altLang="en-US" dirty="0"/>
              <a:t>由于不是正样本就是负样本，因此属于负样本的概率为：</a:t>
            </a:r>
            <a:endParaRPr lang="en-US" altLang="zh-CN" dirty="0"/>
          </a:p>
          <a:p>
            <a:endParaRPr lang="en-US" altLang="zh-CN" dirty="0"/>
          </a:p>
          <a:p>
            <a:r>
              <a:rPr lang="en-US" altLang="zh-CN" dirty="0"/>
              <a:t>p(y=0|x) = 1 - h(x)</a:t>
            </a:r>
          </a:p>
          <a:p>
            <a:endParaRPr lang="en-US" altLang="zh-CN" dirty="0"/>
          </a:p>
          <a:p>
            <a:r>
              <a:rPr lang="zh-CN" altLang="en-US" dirty="0"/>
              <a:t>其中</a:t>
            </a:r>
            <a:r>
              <a:rPr lang="en-US" altLang="zh-CN" dirty="0"/>
              <a:t>y</a:t>
            </a:r>
            <a:r>
              <a:rPr lang="zh-CN" altLang="en-US" dirty="0"/>
              <a:t>为类别标签，取值为</a:t>
            </a:r>
            <a:r>
              <a:rPr lang="en-US" altLang="zh-CN" dirty="0"/>
              <a:t>1</a:t>
            </a:r>
            <a:r>
              <a:rPr lang="zh-CN" altLang="en-US" dirty="0"/>
              <a:t>或者</a:t>
            </a:r>
            <a:r>
              <a:rPr lang="en-US" altLang="zh-CN" dirty="0"/>
              <a:t>0</a:t>
            </a:r>
            <a:r>
              <a:rPr lang="zh-CN" altLang="en-US" dirty="0"/>
              <a:t>，分别对应正负样本。样本属于正样本和负样本概率值比的对数称为对数似然比：</a:t>
            </a:r>
            <a:endParaRPr lang="en-US" altLang="zh-CN" dirty="0"/>
          </a:p>
          <a:p>
            <a:endParaRPr lang="zh-CN" altLang="en-US" dirty="0"/>
          </a:p>
        </p:txBody>
      </p:sp>
      <p:pic>
        <p:nvPicPr>
          <p:cNvPr id="10242" name="Picture 2">
            <a:extLst>
              <a:ext uri="{FF2B5EF4-FFF2-40B4-BE49-F238E27FC236}">
                <a16:creationId xmlns:a16="http://schemas.microsoft.com/office/drawing/2014/main" id="{61F999D5-E3B3-4056-B780-A51EF6D7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4941168"/>
            <a:ext cx="6858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62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dirty="0"/>
              <a:t>按照常理，分类规则为，如果如果正样本的概率大于负样本的概率，即：</a:t>
            </a:r>
          </a:p>
          <a:p>
            <a:br>
              <a:rPr lang="zh-CN" altLang="en-US" dirty="0"/>
            </a:br>
            <a:r>
              <a:rPr lang="en-US" altLang="zh-CN" dirty="0"/>
              <a:t>h(x) &gt; 0.5</a:t>
            </a:r>
          </a:p>
          <a:p>
            <a:endParaRPr lang="en-US" altLang="zh-CN" dirty="0"/>
          </a:p>
          <a:p>
            <a:r>
              <a:rPr lang="zh-CN" altLang="en-US" dirty="0"/>
              <a:t>则样本被判定为正样本；否则被判定为负样本。而这等价于：</a:t>
            </a:r>
            <a:endParaRPr lang="en-US" altLang="zh-CN" dirty="0"/>
          </a:p>
        </p:txBody>
      </p:sp>
      <p:pic>
        <p:nvPicPr>
          <p:cNvPr id="5" name="图片 4">
            <a:extLst>
              <a:ext uri="{FF2B5EF4-FFF2-40B4-BE49-F238E27FC236}">
                <a16:creationId xmlns:a16="http://schemas.microsoft.com/office/drawing/2014/main" id="{716CD183-F60C-4425-9E99-DBFE96EE0A5C}"/>
              </a:ext>
            </a:extLst>
          </p:cNvPr>
          <p:cNvPicPr>
            <a:picLocks noChangeAspect="1"/>
          </p:cNvPicPr>
          <p:nvPr/>
        </p:nvPicPr>
        <p:blipFill>
          <a:blip r:embed="rId3"/>
          <a:stretch>
            <a:fillRect/>
          </a:stretch>
        </p:blipFill>
        <p:spPr>
          <a:xfrm>
            <a:off x="701117" y="2957523"/>
            <a:ext cx="2771775" cy="847725"/>
          </a:xfrm>
          <a:prstGeom prst="rect">
            <a:avLst/>
          </a:prstGeom>
        </p:spPr>
      </p:pic>
      <p:sp>
        <p:nvSpPr>
          <p:cNvPr id="8" name="文本框 7">
            <a:extLst>
              <a:ext uri="{FF2B5EF4-FFF2-40B4-BE49-F238E27FC236}">
                <a16:creationId xmlns:a16="http://schemas.microsoft.com/office/drawing/2014/main" id="{EE6572D4-E88E-419D-92A9-0E7EC74D50B3}"/>
              </a:ext>
            </a:extLst>
          </p:cNvPr>
          <p:cNvSpPr txBox="1"/>
          <p:nvPr/>
        </p:nvSpPr>
        <p:spPr>
          <a:xfrm>
            <a:off x="3791744" y="3196719"/>
            <a:ext cx="415498" cy="369332"/>
          </a:xfrm>
          <a:prstGeom prst="rect">
            <a:avLst/>
          </a:prstGeom>
          <a:noFill/>
        </p:spPr>
        <p:txBody>
          <a:bodyPr wrap="none" rtlCol="0">
            <a:spAutoFit/>
          </a:bodyPr>
          <a:lstStyle/>
          <a:p>
            <a:r>
              <a:rPr lang="zh-CN" altLang="en-US" dirty="0"/>
              <a:t>即</a:t>
            </a:r>
          </a:p>
        </p:txBody>
      </p:sp>
      <p:pic>
        <p:nvPicPr>
          <p:cNvPr id="10" name="图片 9">
            <a:extLst>
              <a:ext uri="{FF2B5EF4-FFF2-40B4-BE49-F238E27FC236}">
                <a16:creationId xmlns:a16="http://schemas.microsoft.com/office/drawing/2014/main" id="{C309B73B-4117-4D12-BEDB-CE49FE72209E}"/>
              </a:ext>
            </a:extLst>
          </p:cNvPr>
          <p:cNvPicPr>
            <a:picLocks noChangeAspect="1"/>
          </p:cNvPicPr>
          <p:nvPr/>
        </p:nvPicPr>
        <p:blipFill>
          <a:blip r:embed="rId4"/>
          <a:stretch>
            <a:fillRect/>
          </a:stretch>
        </p:blipFill>
        <p:spPr>
          <a:xfrm>
            <a:off x="4743450" y="3028950"/>
            <a:ext cx="2705100" cy="800100"/>
          </a:xfrm>
          <a:prstGeom prst="rect">
            <a:avLst/>
          </a:prstGeom>
        </p:spPr>
      </p:pic>
      <p:sp>
        <p:nvSpPr>
          <p:cNvPr id="11" name="文本框 10">
            <a:extLst>
              <a:ext uri="{FF2B5EF4-FFF2-40B4-BE49-F238E27FC236}">
                <a16:creationId xmlns:a16="http://schemas.microsoft.com/office/drawing/2014/main" id="{23AEB809-AA54-4A58-B749-D96A513A1CEA}"/>
              </a:ext>
            </a:extLst>
          </p:cNvPr>
          <p:cNvSpPr txBox="1"/>
          <p:nvPr/>
        </p:nvSpPr>
        <p:spPr>
          <a:xfrm>
            <a:off x="479376" y="4149080"/>
            <a:ext cx="2954655" cy="369332"/>
          </a:xfrm>
          <a:prstGeom prst="rect">
            <a:avLst/>
          </a:prstGeom>
          <a:noFill/>
        </p:spPr>
        <p:txBody>
          <a:bodyPr wrap="none" rtlCol="0">
            <a:spAutoFit/>
          </a:bodyPr>
          <a:lstStyle/>
          <a:p>
            <a:r>
              <a:rPr lang="zh-CN" altLang="en-US" dirty="0"/>
              <a:t>也就是下面的线性不等式：</a:t>
            </a:r>
          </a:p>
        </p:txBody>
      </p:sp>
      <p:pic>
        <p:nvPicPr>
          <p:cNvPr id="12" name="图片 11">
            <a:extLst>
              <a:ext uri="{FF2B5EF4-FFF2-40B4-BE49-F238E27FC236}">
                <a16:creationId xmlns:a16="http://schemas.microsoft.com/office/drawing/2014/main" id="{F8DD8816-3449-4559-A6F5-52E27D8E6752}"/>
              </a:ext>
            </a:extLst>
          </p:cNvPr>
          <p:cNvPicPr>
            <a:picLocks noChangeAspect="1"/>
          </p:cNvPicPr>
          <p:nvPr/>
        </p:nvPicPr>
        <p:blipFill>
          <a:blip r:embed="rId5"/>
          <a:stretch>
            <a:fillRect/>
          </a:stretch>
        </p:blipFill>
        <p:spPr>
          <a:xfrm>
            <a:off x="839417" y="4802864"/>
            <a:ext cx="2160240" cy="678031"/>
          </a:xfrm>
          <a:prstGeom prst="rect">
            <a:avLst/>
          </a:prstGeom>
        </p:spPr>
      </p:pic>
    </p:spTree>
    <p:extLst>
      <p:ext uri="{BB962C8B-B14F-4D97-AF65-F5344CB8AC3E}">
        <p14:creationId xmlns:p14="http://schemas.microsoft.com/office/powerpoint/2010/main" val="3480469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200329"/>
          </a:xfrm>
          <a:prstGeom prst="rect">
            <a:avLst/>
          </a:prstGeom>
          <a:noFill/>
        </p:spPr>
        <p:txBody>
          <a:bodyPr wrap="square" rtlCol="0">
            <a:spAutoFit/>
          </a:bodyPr>
          <a:lstStyle/>
          <a:p>
            <a:r>
              <a:rPr lang="zh-CN" altLang="en-US" dirty="0"/>
              <a:t>因此</a:t>
            </a:r>
            <a:r>
              <a:rPr lang="en-US" altLang="zh-CN" dirty="0"/>
              <a:t>logistic</a:t>
            </a:r>
            <a:r>
              <a:rPr lang="zh-CN" altLang="en-US" dirty="0"/>
              <a:t>回归是一个线性模型。在预测时，只需要计算上面这个线性函数的值，然后和</a:t>
            </a:r>
            <a:r>
              <a:rPr lang="en-US" altLang="zh-CN" dirty="0"/>
              <a:t>0</a:t>
            </a:r>
            <a:r>
              <a:rPr lang="zh-CN" altLang="en-US" dirty="0"/>
              <a:t>比较即可，而不需要用</a:t>
            </a:r>
            <a:r>
              <a:rPr lang="en-US" altLang="zh-CN" dirty="0"/>
              <a:t>logistic</a:t>
            </a:r>
            <a:r>
              <a:rPr lang="zh-CN" altLang="en-US" dirty="0"/>
              <a:t>函数进行映射，因为概率值大于</a:t>
            </a:r>
            <a:r>
              <a:rPr lang="en-US" altLang="zh-CN" dirty="0"/>
              <a:t>0.5</a:t>
            </a:r>
            <a:r>
              <a:rPr lang="zh-CN" altLang="en-US" dirty="0"/>
              <a:t>与上的值大于</a:t>
            </a:r>
            <a:r>
              <a:rPr lang="en-US" altLang="zh-CN" dirty="0"/>
              <a:t>0</a:t>
            </a:r>
            <a:r>
              <a:rPr lang="zh-CN" altLang="en-US" dirty="0"/>
              <a:t>是等价的。</a:t>
            </a:r>
            <a:r>
              <a:rPr lang="en-US" altLang="zh-CN" dirty="0"/>
              <a:t>logistic</a:t>
            </a:r>
            <a:r>
              <a:rPr lang="zh-CN" altLang="en-US" dirty="0"/>
              <a:t>函数映射只用于训练时。虽然用了非线性的</a:t>
            </a:r>
            <a:r>
              <a:rPr lang="en-US" altLang="zh-CN" dirty="0"/>
              <a:t>logistic</a:t>
            </a:r>
            <a:r>
              <a:rPr lang="zh-CN" altLang="en-US" dirty="0"/>
              <a:t>函数，但并不能改变</a:t>
            </a:r>
            <a:r>
              <a:rPr lang="en-US" altLang="zh-CN" dirty="0"/>
              <a:t>logistic</a:t>
            </a:r>
            <a:r>
              <a:rPr lang="zh-CN" altLang="en-US" dirty="0"/>
              <a:t>回归是一个线性分类器的本质，因为</a:t>
            </a:r>
            <a:r>
              <a:rPr lang="en-US" altLang="zh-CN" dirty="0"/>
              <a:t>logistic</a:t>
            </a:r>
            <a:r>
              <a:rPr lang="zh-CN" altLang="en-US" dirty="0"/>
              <a:t>函数是一个单调增函数。</a:t>
            </a:r>
            <a:endParaRPr lang="en-US" altLang="zh-CN" dirty="0"/>
          </a:p>
        </p:txBody>
      </p:sp>
    </p:spTree>
    <p:extLst>
      <p:ext uri="{BB962C8B-B14F-4D97-AF65-F5344CB8AC3E}">
        <p14:creationId xmlns:p14="http://schemas.microsoft.com/office/powerpoint/2010/main" val="25666964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鸢尾花数据集</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1477328"/>
          </a:xfrm>
          <a:prstGeom prst="rect">
            <a:avLst/>
          </a:prstGeom>
          <a:noFill/>
        </p:spPr>
        <p:txBody>
          <a:bodyPr wrap="square" rtlCol="0">
            <a:spAutoFit/>
          </a:bodyPr>
          <a:lstStyle/>
          <a:p>
            <a:r>
              <a:rPr lang="zh-CN" altLang="en-US" dirty="0"/>
              <a:t>鸢尾属花，单子叶植物纲，百合目，鸢尾科多年生草本植物，有块茎或匍匐状根茎；叶剑形，嵌叠状；花美丽，状花序或圆锥花序；花被花瓣状，有一长或短的管，外弯，花柱分枝扩大，花瓣状而有颜色，外展而覆盖着雄蕊；子房下位，胚珠多数，果为蒴果。</a:t>
            </a:r>
          </a:p>
          <a:p>
            <a:r>
              <a:rPr lang="zh-CN" altLang="en-US" dirty="0"/>
              <a:t>鸢尾属下有三个亚属，分别是山鸢尾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，据此可将鸢尾属花分为以上三类。</a:t>
            </a:r>
          </a:p>
        </p:txBody>
      </p:sp>
    </p:spTree>
    <p:extLst>
      <p:ext uri="{BB962C8B-B14F-4D97-AF65-F5344CB8AC3E}">
        <p14:creationId xmlns:p14="http://schemas.microsoft.com/office/powerpoint/2010/main" val="6474271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91146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600322"/>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22260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453375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4" y="639216"/>
            <a:ext cx="5137756" cy="400110"/>
          </a:xfrm>
          <a:prstGeom prst="rect">
            <a:avLst/>
          </a:prstGeom>
          <a:noFill/>
        </p:spPr>
        <p:txBody>
          <a:bodyPr wrap="square" rtlCol="0">
            <a:spAutoFit/>
          </a:bodyPr>
          <a:lstStyle/>
          <a:p>
            <a:r>
              <a:rPr lang="zh-CN" altLang="en-US" sz="2000" dirty="0">
                <a:latin typeface="Agency FB" panose="020B0503020202020204" pitchFamily="34" charset="0"/>
              </a:rPr>
              <a:t>逻辑回归</a:t>
            </a:r>
          </a:p>
        </p:txBody>
      </p:sp>
      <p:sp>
        <p:nvSpPr>
          <p:cNvPr id="134" name="文本框 133"/>
          <p:cNvSpPr txBox="1"/>
          <p:nvPr/>
        </p:nvSpPr>
        <p:spPr>
          <a:xfrm>
            <a:off x="7054245" y="1950868"/>
            <a:ext cx="2821466" cy="400110"/>
          </a:xfrm>
          <a:prstGeom prst="rect">
            <a:avLst/>
          </a:prstGeom>
          <a:noFill/>
        </p:spPr>
        <p:txBody>
          <a:bodyPr wrap="square" rtlCol="0">
            <a:spAutoFit/>
          </a:bodyPr>
          <a:lstStyle/>
          <a:p>
            <a:r>
              <a:rPr lang="zh-CN" altLang="en-US" sz="2000" dirty="0">
                <a:latin typeface="Agency FB" panose="020B0503020202020204" pitchFamily="34" charset="0"/>
              </a:rPr>
              <a:t>逻辑回归分类器</a:t>
            </a:r>
          </a:p>
        </p:txBody>
      </p:sp>
      <p:sp>
        <p:nvSpPr>
          <p:cNvPr id="135" name="文本框 134"/>
          <p:cNvSpPr txBox="1"/>
          <p:nvPr/>
        </p:nvSpPr>
        <p:spPr>
          <a:xfrm>
            <a:off x="7054245" y="3262520"/>
            <a:ext cx="2821466" cy="400110"/>
          </a:xfrm>
          <a:prstGeom prst="rect">
            <a:avLst/>
          </a:prstGeom>
          <a:noFill/>
        </p:spPr>
        <p:txBody>
          <a:bodyPr wrap="square" rtlCol="0">
            <a:spAutoFit/>
          </a:bodyPr>
          <a:lstStyle/>
          <a:p>
            <a:r>
              <a:rPr lang="zh-CN" altLang="en-US" sz="2000" dirty="0">
                <a:latin typeface="Agency FB" panose="020B0503020202020204" pitchFamily="34" charset="0"/>
              </a:rPr>
              <a:t>鸢尾花数据集</a:t>
            </a:r>
          </a:p>
        </p:txBody>
      </p:sp>
      <p:sp>
        <p:nvSpPr>
          <p:cNvPr id="136" name="文本框 135"/>
          <p:cNvSpPr txBox="1"/>
          <p:nvPr/>
        </p:nvSpPr>
        <p:spPr>
          <a:xfrm>
            <a:off x="7054245" y="4592489"/>
            <a:ext cx="2821466" cy="400110"/>
          </a:xfrm>
          <a:prstGeom prst="rect">
            <a:avLst/>
          </a:prstGeom>
          <a:noFill/>
        </p:spPr>
        <p:txBody>
          <a:bodyPr wrap="square" rtlCol="0">
            <a:spAutoFit/>
          </a:bodyPr>
          <a:lstStyle/>
          <a:p>
            <a:r>
              <a:rPr lang="zh-CN" altLang="en-US" sz="2000" dirty="0">
                <a:latin typeface="Agency FB" panose="020B0503020202020204" pitchFamily="34" charset="0"/>
              </a:rPr>
              <a:t>训练分类器</a:t>
            </a:r>
          </a:p>
        </p:txBody>
      </p:sp>
      <p:sp>
        <p:nvSpPr>
          <p:cNvPr id="262" name="文本框 261"/>
          <p:cNvSpPr txBox="1"/>
          <p:nvPr/>
        </p:nvSpPr>
        <p:spPr>
          <a:xfrm>
            <a:off x="6484710" y="6488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9550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2844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456705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10920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241281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68979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0131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63738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696125"/>
            <a:ext cx="2821466" cy="400110"/>
          </a:xfrm>
          <a:prstGeom prst="rect">
            <a:avLst/>
          </a:prstGeom>
          <a:noFill/>
        </p:spPr>
        <p:txBody>
          <a:bodyPr wrap="square" rtlCol="0">
            <a:spAutoFit/>
          </a:bodyPr>
          <a:lstStyle/>
          <a:p>
            <a:r>
              <a:rPr lang="zh-CN" altLang="en-US" sz="2000" dirty="0">
                <a:latin typeface="Agency FB" panose="020B0503020202020204" pitchFamily="34" charset="0"/>
              </a:rPr>
              <a:t>分类器分析</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6706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611681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7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2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7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2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65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15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70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20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550"/>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050"/>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600"/>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100"/>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387390"/>
            <a:ext cx="4320480" cy="4247317"/>
          </a:xfrm>
          <a:prstGeom prst="rect">
            <a:avLst/>
          </a:prstGeom>
          <a:noFill/>
        </p:spPr>
        <p:txBody>
          <a:bodyPr wrap="square" rtlCol="0">
            <a:spAutoFit/>
          </a:bodyPr>
          <a:lstStyle/>
          <a:p>
            <a:r>
              <a:rPr lang="zh-CN" altLang="en-US" dirty="0"/>
              <a:t>我们将使用公开的数据集：</a:t>
            </a:r>
            <a:r>
              <a:rPr lang="en-US" altLang="zh-CN" dirty="0"/>
              <a:t>KEEL</a:t>
            </a:r>
            <a:r>
              <a:rPr lang="zh-CN" altLang="en-US" dirty="0"/>
              <a:t>的</a:t>
            </a:r>
            <a:r>
              <a:rPr lang="en-US" altLang="zh-CN" dirty="0"/>
              <a:t>iris</a:t>
            </a:r>
            <a:r>
              <a:rPr lang="zh-CN" altLang="en-US" dirty="0"/>
              <a:t>数据集。该数据集一共包含</a:t>
            </a:r>
            <a:r>
              <a:rPr lang="en-US" altLang="zh-CN" dirty="0"/>
              <a:t>4</a:t>
            </a:r>
            <a:r>
              <a:rPr lang="zh-CN" altLang="en-US" dirty="0"/>
              <a:t>个特征变量，</a:t>
            </a:r>
            <a:r>
              <a:rPr lang="en-US" altLang="zh-CN" dirty="0"/>
              <a:t>1</a:t>
            </a:r>
            <a:r>
              <a:rPr lang="zh-CN" altLang="en-US" dirty="0"/>
              <a:t>个类别变量。共有</a:t>
            </a:r>
            <a:r>
              <a:rPr lang="en-US" altLang="zh-CN" dirty="0"/>
              <a:t>150</a:t>
            </a:r>
            <a:r>
              <a:rPr lang="zh-CN" altLang="en-US" dirty="0"/>
              <a:t>个样本，都属于鸢尾属下的三个亚属，分别是山鸢尾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a:t>
            </a:r>
            <a:endParaRPr lang="en-US" altLang="zh-CN" dirty="0"/>
          </a:p>
          <a:p>
            <a:endParaRPr lang="zh-CN" altLang="en-US" dirty="0"/>
          </a:p>
          <a:p>
            <a:r>
              <a:rPr lang="zh-CN" altLang="en-US" dirty="0"/>
              <a:t>四个特征变量的具体含义如下：</a:t>
            </a:r>
          </a:p>
          <a:p>
            <a:pPr marL="285750" indent="-285750">
              <a:buFont typeface="Wingdings" panose="05000000000000000000" pitchFamily="2" charset="2"/>
              <a:buChar char="l"/>
            </a:pPr>
            <a:r>
              <a:rPr lang="en-US" altLang="zh-CN" dirty="0" err="1"/>
              <a:t>SepalLength</a:t>
            </a:r>
            <a:r>
              <a:rPr lang="en-US" altLang="zh-CN" dirty="0"/>
              <a:t> </a:t>
            </a:r>
            <a:r>
              <a:rPr lang="zh-CN" altLang="en-US" dirty="0"/>
              <a:t>花萼长度</a:t>
            </a:r>
          </a:p>
          <a:p>
            <a:pPr marL="285750" indent="-285750">
              <a:buFont typeface="Wingdings" panose="05000000000000000000" pitchFamily="2" charset="2"/>
              <a:buChar char="l"/>
            </a:pPr>
            <a:r>
              <a:rPr lang="en-US" altLang="zh-CN" dirty="0" err="1"/>
              <a:t>SepalWidth</a:t>
            </a:r>
            <a:r>
              <a:rPr lang="en-US" altLang="zh-CN" dirty="0"/>
              <a:t> </a:t>
            </a:r>
            <a:r>
              <a:rPr lang="zh-CN" altLang="en-US" dirty="0"/>
              <a:t>花萼宽度</a:t>
            </a:r>
          </a:p>
          <a:p>
            <a:pPr marL="285750" indent="-285750">
              <a:buFont typeface="Wingdings" panose="05000000000000000000" pitchFamily="2" charset="2"/>
              <a:buChar char="l"/>
            </a:pPr>
            <a:r>
              <a:rPr lang="en-US" altLang="zh-CN" dirty="0" err="1"/>
              <a:t>PetalLength</a:t>
            </a:r>
            <a:r>
              <a:rPr lang="en-US" altLang="zh-CN" dirty="0"/>
              <a:t> </a:t>
            </a:r>
            <a:r>
              <a:rPr lang="zh-CN" altLang="en-US" dirty="0"/>
              <a:t>花瓣长度</a:t>
            </a:r>
          </a:p>
          <a:p>
            <a:pPr marL="285750" indent="-285750">
              <a:buFont typeface="Wingdings" panose="05000000000000000000" pitchFamily="2" charset="2"/>
              <a:buChar char="l"/>
            </a:pPr>
            <a:r>
              <a:rPr lang="en-US" altLang="zh-CN" dirty="0" err="1"/>
              <a:t>PetalWidth</a:t>
            </a:r>
            <a:r>
              <a:rPr lang="en-US" altLang="zh-CN" dirty="0"/>
              <a:t> </a:t>
            </a:r>
            <a:r>
              <a:rPr lang="zh-CN" altLang="en-US" dirty="0"/>
              <a:t>花瓣宽度</a:t>
            </a:r>
            <a:endParaRPr lang="en-US" altLang="zh-CN" dirty="0"/>
          </a:p>
          <a:p>
            <a:endParaRPr lang="zh-CN" altLang="en-US" dirty="0"/>
          </a:p>
          <a:p>
            <a:r>
              <a:rPr lang="zh-CN" altLang="en-US" dirty="0"/>
              <a:t>一个分类变量如下：</a:t>
            </a:r>
          </a:p>
          <a:p>
            <a:pPr marL="285750" indent="-285750">
              <a:buFont typeface="Wingdings" panose="05000000000000000000" pitchFamily="2" charset="2"/>
              <a:buChar char="l"/>
            </a:pPr>
            <a:r>
              <a:rPr lang="en-US" altLang="zh-CN" dirty="0"/>
              <a:t>Class </a:t>
            </a:r>
            <a:r>
              <a:rPr lang="zh-CN" altLang="en-US" dirty="0"/>
              <a:t>鸢尾属花所属的亚种</a:t>
            </a:r>
          </a:p>
        </p:txBody>
      </p:sp>
      <p:pic>
        <p:nvPicPr>
          <p:cNvPr id="7" name="Picture 2">
            <a:extLst>
              <a:ext uri="{FF2B5EF4-FFF2-40B4-BE49-F238E27FC236}">
                <a16:creationId xmlns:a16="http://schemas.microsoft.com/office/drawing/2014/main" id="{8E7FF1AD-2070-4771-BB42-4511F6D36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196752"/>
            <a:ext cx="5438775"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81767E8-941A-497B-BB6E-02D8A7FACC71}"/>
              </a:ext>
            </a:extLst>
          </p:cNvPr>
          <p:cNvSpPr txBox="1"/>
          <p:nvPr/>
        </p:nvSpPr>
        <p:spPr>
          <a:xfrm>
            <a:off x="7320136" y="5476582"/>
            <a:ext cx="2838982" cy="369332"/>
          </a:xfrm>
          <a:prstGeom prst="rect">
            <a:avLst/>
          </a:prstGeom>
          <a:noFill/>
        </p:spPr>
        <p:txBody>
          <a:bodyPr wrap="none" rtlCol="0">
            <a:spAutoFit/>
          </a:bodyPr>
          <a:lstStyle/>
          <a:p>
            <a:r>
              <a:rPr lang="zh-CN" altLang="en-US" dirty="0"/>
              <a:t>维吉尼亚鸢尾</a:t>
            </a:r>
            <a:r>
              <a:rPr lang="en-US" altLang="zh-CN" dirty="0"/>
              <a:t>(Iris-virginica)</a:t>
            </a:r>
            <a:endParaRPr lang="zh-CN" altLang="en-US" dirty="0"/>
          </a:p>
        </p:txBody>
      </p:sp>
    </p:spTree>
    <p:extLst>
      <p:ext uri="{BB962C8B-B14F-4D97-AF65-F5344CB8AC3E}">
        <p14:creationId xmlns:p14="http://schemas.microsoft.com/office/powerpoint/2010/main" val="10689563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1477328"/>
          </a:xfrm>
          <a:prstGeom prst="rect">
            <a:avLst/>
          </a:prstGeom>
          <a:noFill/>
        </p:spPr>
        <p:txBody>
          <a:bodyPr wrap="square" rtlCol="0">
            <a:spAutoFit/>
          </a:bodyPr>
          <a:lstStyle/>
          <a:p>
            <a:r>
              <a:rPr lang="zh-CN" altLang="en-US" dirty="0"/>
              <a:t>我们的数据集中包含</a:t>
            </a:r>
            <a:r>
              <a:rPr lang="en-US" altLang="zh-CN" dirty="0"/>
              <a:t>4</a:t>
            </a:r>
            <a:r>
              <a:rPr lang="zh-CN" altLang="en-US" dirty="0"/>
              <a:t>个特征变量，这些变量用花萼的长度和宽度，花瓣的长度和宽度将鸢尾属花归类到相应的亚种。</a:t>
            </a:r>
            <a:endParaRPr lang="en-US" altLang="zh-CN" dirty="0"/>
          </a:p>
          <a:p>
            <a:endParaRPr lang="en-US" altLang="zh-CN" dirty="0"/>
          </a:p>
          <a:p>
            <a:r>
              <a:rPr lang="zh-CN" altLang="en-US" dirty="0"/>
              <a:t>使用</a:t>
            </a:r>
            <a:r>
              <a:rPr lang="en-US" altLang="zh-CN" dirty="0"/>
              <a:t>pandas</a:t>
            </a:r>
            <a:r>
              <a:rPr lang="zh-CN" altLang="en-US" dirty="0"/>
              <a:t>中的</a:t>
            </a:r>
            <a:r>
              <a:rPr lang="en-US" altLang="zh-CN" dirty="0" err="1"/>
              <a:t>read_csv</a:t>
            </a:r>
            <a:r>
              <a:rPr lang="en-US" altLang="zh-CN" dirty="0"/>
              <a:t>()</a:t>
            </a:r>
            <a:r>
              <a:rPr lang="zh-CN" altLang="en-US" dirty="0"/>
              <a:t>函数将数据导入：</a:t>
            </a:r>
            <a:endParaRPr lang="en-US" altLang="zh-CN" dirty="0"/>
          </a:p>
        </p:txBody>
      </p:sp>
      <p:pic>
        <p:nvPicPr>
          <p:cNvPr id="2050" name="Picture 2">
            <a:extLst>
              <a:ext uri="{FF2B5EF4-FFF2-40B4-BE49-F238E27FC236}">
                <a16:creationId xmlns:a16="http://schemas.microsoft.com/office/drawing/2014/main" id="{225E65AE-6DF9-4814-B380-518ED88F3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268760"/>
            <a:ext cx="6012668" cy="460851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en-US" altLang="zh-CN" dirty="0"/>
              <a:t>Class</a:t>
            </a:r>
            <a:r>
              <a:rPr lang="zh-CN" altLang="en-US" dirty="0"/>
              <a:t>为分类变量，指鸢尾属花所属的亚种，有山鸢尾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共计</a:t>
            </a:r>
            <a:r>
              <a:rPr lang="en-US" altLang="zh-CN" dirty="0"/>
              <a:t>3</a:t>
            </a:r>
            <a:r>
              <a:rPr lang="zh-CN" altLang="en-US" dirty="0"/>
              <a:t>个取值。</a:t>
            </a:r>
            <a:endParaRPr lang="en-US" altLang="zh-CN" dirty="0"/>
          </a:p>
        </p:txBody>
      </p:sp>
      <p:sp>
        <p:nvSpPr>
          <p:cNvPr id="12" name="Rectangle 7">
            <a:extLst>
              <a:ext uri="{FF2B5EF4-FFF2-40B4-BE49-F238E27FC236}">
                <a16:creationId xmlns:a16="http://schemas.microsoft.com/office/drawing/2014/main" id="{F005B77F-FF0A-4A8D-B63E-5DD1C77B766E}"/>
              </a:ext>
            </a:extLst>
          </p:cNvPr>
          <p:cNvSpPr>
            <a:spLocks noChangeArrowheads="1"/>
          </p:cNvSpPr>
          <p:nvPr/>
        </p:nvSpPr>
        <p:spPr bwMode="auto">
          <a:xfrm>
            <a:off x="665730" y="3058299"/>
            <a:ext cx="4752528" cy="156966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import pandas as pd</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iris = pd.read_csv("data/iris.csv")</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print(iris.head(10))</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35441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646331"/>
          </a:xfrm>
          <a:prstGeom prst="rect">
            <a:avLst/>
          </a:prstGeom>
          <a:noFill/>
        </p:spPr>
        <p:txBody>
          <a:bodyPr wrap="square" rtlCol="0">
            <a:spAutoFit/>
          </a:bodyPr>
          <a:lstStyle/>
          <a:p>
            <a:r>
              <a:rPr lang="zh-CN" altLang="en-US" dirty="0"/>
              <a:t>我们初步用</a:t>
            </a:r>
            <a:r>
              <a:rPr lang="en-US" altLang="zh-CN" dirty="0"/>
              <a:t>Seaborn</a:t>
            </a:r>
            <a:r>
              <a:rPr lang="zh-CN" altLang="en-US" dirty="0"/>
              <a:t>画出点对图来观察鸢尾属花各特征的分布：</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zh-CN" altLang="en-US" dirty="0"/>
              <a:t>直观来看山鸢尾（蓝色）与其他两类花能够较好地区分。而维吉尼亚鸢尾（绿色）和变色鸢尾（红色）相对难以区分。</a:t>
            </a:r>
            <a:endParaRPr lang="en-US" altLang="zh-CN" dirty="0"/>
          </a:p>
        </p:txBody>
      </p:sp>
      <p:pic>
        <p:nvPicPr>
          <p:cNvPr id="3" name="图片 2">
            <a:extLst>
              <a:ext uri="{FF2B5EF4-FFF2-40B4-BE49-F238E27FC236}">
                <a16:creationId xmlns:a16="http://schemas.microsoft.com/office/drawing/2014/main" id="{FCDB2597-091F-465C-B8E3-C8D5C5889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876" y="980728"/>
            <a:ext cx="5930252" cy="5157192"/>
          </a:xfrm>
          <a:prstGeom prst="rect">
            <a:avLst/>
          </a:prstGeom>
        </p:spPr>
      </p:pic>
      <p:pic>
        <p:nvPicPr>
          <p:cNvPr id="11" name="图片 10">
            <a:extLst>
              <a:ext uri="{FF2B5EF4-FFF2-40B4-BE49-F238E27FC236}">
                <a16:creationId xmlns:a16="http://schemas.microsoft.com/office/drawing/2014/main" id="{4FC1CEB2-80D5-4B52-8883-C5396321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276" y="1133128"/>
            <a:ext cx="5930252" cy="5157192"/>
          </a:xfrm>
          <a:prstGeom prst="rect">
            <a:avLst/>
          </a:prstGeom>
        </p:spPr>
      </p:pic>
      <p:sp>
        <p:nvSpPr>
          <p:cNvPr id="5" name="Rectangle 1">
            <a:extLst>
              <a:ext uri="{FF2B5EF4-FFF2-40B4-BE49-F238E27FC236}">
                <a16:creationId xmlns:a16="http://schemas.microsoft.com/office/drawing/2014/main" id="{45588FBB-4839-43F6-BA75-941226DA809F}"/>
              </a:ext>
            </a:extLst>
          </p:cNvPr>
          <p:cNvSpPr>
            <a:spLocks noChangeArrowheads="1"/>
          </p:cNvSpPr>
          <p:nvPr/>
        </p:nvSpPr>
        <p:spPr bwMode="auto">
          <a:xfrm>
            <a:off x="618256" y="2160169"/>
            <a:ext cx="4608512" cy="230832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import seaborn as sns</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import matplotlib.pyplot as plt</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sns.pairplot(iris, hue='Class')</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plt.show()</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145590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10950352" cy="646331"/>
          </a:xfrm>
          <a:prstGeom prst="rect">
            <a:avLst/>
          </a:prstGeom>
          <a:noFill/>
        </p:spPr>
        <p:txBody>
          <a:bodyPr wrap="square" rtlCol="0">
            <a:spAutoFit/>
          </a:bodyPr>
          <a:lstStyle/>
          <a:p>
            <a:r>
              <a:rPr lang="zh-CN" altLang="en-US" dirty="0"/>
              <a:t>由于</a:t>
            </a:r>
            <a:r>
              <a:rPr lang="en-US" altLang="zh-CN" dirty="0"/>
              <a:t>Class</a:t>
            </a:r>
            <a:r>
              <a:rPr lang="zh-CN" altLang="en-US" dirty="0"/>
              <a:t>变量为字符串格式，建模前需对其进行整数编码，即将山鸢尾 </a:t>
            </a:r>
            <a:r>
              <a:rPr lang="en-US" altLang="zh-CN" dirty="0"/>
              <a:t>(Iris-</a:t>
            </a:r>
            <a:r>
              <a:rPr lang="en-US" altLang="zh-CN" dirty="0" err="1"/>
              <a:t>setosa</a:t>
            </a:r>
            <a:r>
              <a:rPr lang="en-US" altLang="zh-CN" dirty="0"/>
              <a:t>)</a:t>
            </a:r>
            <a:r>
              <a:rPr lang="zh-CN" altLang="en-US" dirty="0"/>
              <a:t>编码为</a:t>
            </a:r>
            <a:r>
              <a:rPr lang="en-US" altLang="zh-CN" dirty="0"/>
              <a:t>0</a:t>
            </a:r>
            <a:r>
              <a:rPr lang="zh-CN" altLang="en-US" dirty="0"/>
              <a:t>，变色鸢尾</a:t>
            </a:r>
            <a:r>
              <a:rPr lang="en-US" altLang="zh-CN" dirty="0"/>
              <a:t>(Iris-versicolor)</a:t>
            </a:r>
            <a:r>
              <a:rPr lang="zh-CN" altLang="en-US" dirty="0"/>
              <a:t>编码为</a:t>
            </a:r>
            <a:r>
              <a:rPr lang="en-US" altLang="zh-CN" dirty="0"/>
              <a:t>1</a:t>
            </a:r>
            <a:r>
              <a:rPr lang="zh-CN" altLang="en-US" dirty="0"/>
              <a:t>，维吉尼亚鸢尾</a:t>
            </a:r>
            <a:r>
              <a:rPr lang="en-US" altLang="zh-CN" dirty="0"/>
              <a:t>(Iris-virginica)</a:t>
            </a:r>
            <a:r>
              <a:rPr lang="zh-CN" altLang="en-US" dirty="0"/>
              <a:t>编码为</a:t>
            </a:r>
            <a:r>
              <a:rPr lang="en-US" altLang="zh-CN" dirty="0"/>
              <a:t>2</a:t>
            </a:r>
            <a:r>
              <a:rPr lang="zh-CN" altLang="en-US" dirty="0"/>
              <a:t>，具体代码如下：</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702377" y="4272677"/>
            <a:ext cx="10715237" cy="2031325"/>
          </a:xfrm>
          <a:prstGeom prst="rect">
            <a:avLst/>
          </a:prstGeom>
          <a:noFill/>
        </p:spPr>
        <p:txBody>
          <a:bodyPr wrap="square" rtlCol="0">
            <a:spAutoFit/>
          </a:bodyPr>
          <a:lstStyle/>
          <a:p>
            <a:r>
              <a:rPr lang="zh-CN" altLang="en-US" dirty="0"/>
              <a:t>将分类变量</a:t>
            </a:r>
            <a:r>
              <a:rPr lang="en-US" altLang="zh-CN" dirty="0"/>
              <a:t>Class</a:t>
            </a:r>
            <a:r>
              <a:rPr lang="zh-CN" altLang="en-US" dirty="0"/>
              <a:t>进行编码以后，可观察其分布情况。</a:t>
            </a:r>
            <a:endParaRPr lang="en-US" altLang="zh-CN" dirty="0"/>
          </a:p>
          <a:p>
            <a:endParaRPr lang="en-US" altLang="zh-CN" dirty="0"/>
          </a:p>
          <a:p>
            <a:r>
              <a:rPr lang="en-US" altLang="zh-CN" dirty="0"/>
              <a:t>2 50</a:t>
            </a:r>
            <a:br>
              <a:rPr lang="zh-CN" altLang="en-US" dirty="0"/>
            </a:br>
            <a:r>
              <a:rPr lang="en-US" altLang="zh-CN" dirty="0"/>
              <a:t>1 50</a:t>
            </a:r>
            <a:br>
              <a:rPr lang="zh-CN" altLang="en-US" dirty="0"/>
            </a:br>
            <a:r>
              <a:rPr lang="en-US" altLang="zh-CN" dirty="0"/>
              <a:t>0 50</a:t>
            </a:r>
          </a:p>
          <a:p>
            <a:endParaRPr lang="en-US" altLang="zh-CN" dirty="0"/>
          </a:p>
          <a:p>
            <a:r>
              <a:rPr lang="zh-CN" altLang="en-US" dirty="0"/>
              <a:t>可见，</a:t>
            </a:r>
            <a:r>
              <a:rPr lang="en-US" altLang="zh-CN" dirty="0"/>
              <a:t>150</a:t>
            </a:r>
            <a:r>
              <a:rPr lang="zh-CN" altLang="en-US" dirty="0"/>
              <a:t>个样本中，三个种类的鸢尾花各占</a:t>
            </a:r>
            <a:r>
              <a:rPr lang="en-US" altLang="zh-CN" dirty="0"/>
              <a:t>1/3</a:t>
            </a:r>
            <a:r>
              <a:rPr lang="zh-CN" altLang="en-US" dirty="0"/>
              <a:t>，均为</a:t>
            </a:r>
            <a:r>
              <a:rPr lang="en-US" altLang="zh-CN" dirty="0"/>
              <a:t>50</a:t>
            </a:r>
            <a:r>
              <a:rPr lang="zh-CN" altLang="en-US" dirty="0"/>
              <a:t>个样本。</a:t>
            </a:r>
            <a:endParaRPr lang="en-US" altLang="zh-CN" dirty="0"/>
          </a:p>
        </p:txBody>
      </p:sp>
      <p:sp>
        <p:nvSpPr>
          <p:cNvPr id="7" name="Rectangle 2">
            <a:extLst>
              <a:ext uri="{FF2B5EF4-FFF2-40B4-BE49-F238E27FC236}">
                <a16:creationId xmlns:a16="http://schemas.microsoft.com/office/drawing/2014/main" id="{2B830697-7EA2-4832-9361-94E8ECA72F46}"/>
              </a:ext>
            </a:extLst>
          </p:cNvPr>
          <p:cNvSpPr>
            <a:spLocks noChangeArrowheads="1"/>
          </p:cNvSpPr>
          <p:nvPr/>
        </p:nvSpPr>
        <p:spPr bwMode="auto">
          <a:xfrm>
            <a:off x="767408" y="2038906"/>
            <a:ext cx="10585176" cy="193899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class_dict = {"Iris-setosa":0, "Iris-versicolor":1, "Iris-virginica":2}</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iris["Class"] = iris["Class"].map(class_dict)</a:t>
            </a: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print(iris["Class"].value_counts())</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59340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训练分类器</a:t>
            </a:r>
          </a:p>
        </p:txBody>
      </p:sp>
    </p:spTree>
    <p:extLst>
      <p:ext uri="{BB962C8B-B14F-4D97-AF65-F5344CB8AC3E}">
        <p14:creationId xmlns:p14="http://schemas.microsoft.com/office/powerpoint/2010/main" val="750383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031325"/>
          </a:xfrm>
          <a:prstGeom prst="rect">
            <a:avLst/>
          </a:prstGeom>
          <a:noFill/>
        </p:spPr>
        <p:txBody>
          <a:bodyPr wrap="square" rtlCol="0">
            <a:spAutoFit/>
          </a:bodyPr>
          <a:lstStyle/>
          <a:p>
            <a:r>
              <a:rPr lang="zh-CN" altLang="en-US" dirty="0"/>
              <a:t>下面我们需要将数据分为训练集和测试集，训练集用于训练分类器，测试集用于评估分类器性能。 假设我们将数据分成两部分：</a:t>
            </a:r>
            <a:r>
              <a:rPr lang="en-US" altLang="zh-CN" dirty="0"/>
              <a:t>70%</a:t>
            </a:r>
            <a:r>
              <a:rPr lang="zh-CN" altLang="en-US" dirty="0"/>
              <a:t>的训练集和</a:t>
            </a:r>
            <a:r>
              <a:rPr lang="en-US" altLang="zh-CN" dirty="0"/>
              <a:t>30%</a:t>
            </a:r>
            <a:r>
              <a:rPr lang="zh-CN" altLang="en-US" dirty="0"/>
              <a:t>的测试集。</a:t>
            </a:r>
            <a:endParaRPr lang="en-US" altLang="zh-CN" dirty="0"/>
          </a:p>
          <a:p>
            <a:endParaRPr lang="en-US" altLang="zh-CN" dirty="0"/>
          </a:p>
          <a:p>
            <a:r>
              <a:rPr lang="zh-CN" altLang="en-US" dirty="0"/>
              <a:t>在原始数据集中三种花的比例为</a:t>
            </a:r>
            <a:r>
              <a:rPr lang="en-US" altLang="zh-CN" dirty="0"/>
              <a:t>1</a:t>
            </a:r>
            <a:r>
              <a:rPr lang="zh-CN" altLang="en-US" dirty="0"/>
              <a:t>：</a:t>
            </a:r>
            <a:r>
              <a:rPr lang="en-US" altLang="zh-CN" dirty="0"/>
              <a:t>1</a:t>
            </a:r>
            <a:r>
              <a:rPr lang="zh-CN" altLang="en-US" dirty="0"/>
              <a:t>：</a:t>
            </a:r>
            <a:r>
              <a:rPr lang="en-US" altLang="zh-CN" dirty="0"/>
              <a:t>1,</a:t>
            </a:r>
            <a:r>
              <a:rPr lang="zh-CN" altLang="en-US" dirty="0"/>
              <a:t>我们应该尽量使得训练集和测试集中三种花的比例也满足</a:t>
            </a:r>
            <a:r>
              <a:rPr lang="en-US" altLang="zh-CN" dirty="0"/>
              <a:t>1</a:t>
            </a:r>
            <a:r>
              <a:rPr lang="zh-CN" altLang="en-US" dirty="0"/>
              <a:t>：</a:t>
            </a:r>
            <a:r>
              <a:rPr lang="en-US" altLang="zh-CN" dirty="0"/>
              <a:t>1</a:t>
            </a:r>
            <a:r>
              <a:rPr lang="zh-CN" altLang="en-US" dirty="0"/>
              <a:t>：</a:t>
            </a:r>
            <a:r>
              <a:rPr lang="en-US" altLang="zh-CN" dirty="0"/>
              <a:t>1</a:t>
            </a:r>
            <a:r>
              <a:rPr lang="zh-CN" altLang="en-US" dirty="0"/>
              <a:t>。 在解决类别分布不均衡的问题时，需要格外注意这一点。 在</a:t>
            </a:r>
            <a:r>
              <a:rPr lang="en-US" altLang="zh-CN" dirty="0" err="1"/>
              <a:t>Sklearn</a:t>
            </a:r>
            <a:r>
              <a:rPr lang="zh-CN" altLang="en-US" dirty="0"/>
              <a:t>的</a:t>
            </a:r>
            <a:r>
              <a:rPr lang="en-US" altLang="zh-CN" dirty="0" err="1"/>
              <a:t>model_selection</a:t>
            </a:r>
            <a:r>
              <a:rPr lang="zh-CN" altLang="en-US" dirty="0"/>
              <a:t>模块实现了一个</a:t>
            </a:r>
            <a:r>
              <a:rPr lang="en-US" altLang="zh-CN" dirty="0" err="1"/>
              <a:t>train_test_split</a:t>
            </a:r>
            <a:r>
              <a:rPr lang="zh-CN" altLang="en-US" dirty="0"/>
              <a:t>函数，能够方便地让我们实现上述划分。 </a:t>
            </a:r>
            <a:r>
              <a:rPr lang="en-US" altLang="zh-CN" dirty="0"/>
              <a:t>stratify</a:t>
            </a:r>
            <a:r>
              <a:rPr lang="zh-CN" altLang="en-US" dirty="0"/>
              <a:t>参数设置成预测变量，则表示按照</a:t>
            </a:r>
            <a:r>
              <a:rPr lang="en-US" altLang="zh-CN" dirty="0"/>
              <a:t>Class</a:t>
            </a:r>
            <a:r>
              <a:rPr lang="zh-CN" altLang="en-US" dirty="0"/>
              <a:t>的取值比例来进行数据划分。</a:t>
            </a:r>
          </a:p>
        </p:txBody>
      </p:sp>
      <p:sp>
        <p:nvSpPr>
          <p:cNvPr id="8" name="Rectangle 4">
            <a:extLst>
              <a:ext uri="{FF2B5EF4-FFF2-40B4-BE49-F238E27FC236}">
                <a16:creationId xmlns:a16="http://schemas.microsoft.com/office/drawing/2014/main" id="{980278C5-17B5-4D03-8761-85118F43924F}"/>
              </a:ext>
            </a:extLst>
          </p:cNvPr>
          <p:cNvSpPr>
            <a:spLocks noChangeArrowheads="1"/>
          </p:cNvSpPr>
          <p:nvPr/>
        </p:nvSpPr>
        <p:spPr bwMode="auto">
          <a:xfrm>
            <a:off x="551384" y="3473718"/>
            <a:ext cx="11089232" cy="230832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from sklearn.model_selection import train_test_split</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X = iris[["SepalLength","SepalWidth","PetalLength","PetalWidth"]]</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y = iris["Class"]</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X_train, X_test, y_train, y_test = train_test_split(X, y, test_size=0.3, random_state=42,stratify=y)</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print y_train.value_counts()</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print y_test.value_counts()</a:t>
            </a:r>
            <a:endParaRPr kumimoji="0" lang="zh-CN" altLang="zh-CN"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66368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59541" y="1257727"/>
            <a:ext cx="11161240" cy="369332"/>
          </a:xfrm>
          <a:prstGeom prst="rect">
            <a:avLst/>
          </a:prstGeom>
          <a:noFill/>
        </p:spPr>
        <p:txBody>
          <a:bodyPr wrap="square" rtlCol="0">
            <a:spAutoFit/>
          </a:bodyPr>
          <a:lstStyle/>
          <a:p>
            <a:r>
              <a:rPr lang="zh-CN" altLang="en-US" dirty="0"/>
              <a:t>我们分别检验一下训练集和测试集中不同种类花的数量：</a:t>
            </a:r>
          </a:p>
        </p:txBody>
      </p:sp>
      <p:sp>
        <p:nvSpPr>
          <p:cNvPr id="3" name="矩形 2">
            <a:extLst>
              <a:ext uri="{FF2B5EF4-FFF2-40B4-BE49-F238E27FC236}">
                <a16:creationId xmlns:a16="http://schemas.microsoft.com/office/drawing/2014/main" id="{8A9AC050-2997-4D10-97A7-106DFAAD3685}"/>
              </a:ext>
            </a:extLst>
          </p:cNvPr>
          <p:cNvSpPr/>
          <p:nvPr/>
        </p:nvSpPr>
        <p:spPr>
          <a:xfrm>
            <a:off x="459541" y="1904058"/>
            <a:ext cx="6096000" cy="2308324"/>
          </a:xfrm>
          <a:prstGeom prst="rect">
            <a:avLst/>
          </a:prstGeom>
        </p:spPr>
        <p:txBody>
          <a:bodyPr>
            <a:spAutoFit/>
          </a:bodyPr>
          <a:lstStyle/>
          <a:p>
            <a:r>
              <a:rPr lang="zh-CN" altLang="en-US" dirty="0"/>
              <a:t>2    35</a:t>
            </a:r>
          </a:p>
          <a:p>
            <a:r>
              <a:rPr lang="zh-CN" altLang="en-US" dirty="0"/>
              <a:t>1    35</a:t>
            </a:r>
          </a:p>
          <a:p>
            <a:r>
              <a:rPr lang="zh-CN" altLang="en-US" dirty="0"/>
              <a:t>0    35</a:t>
            </a:r>
          </a:p>
          <a:p>
            <a:r>
              <a:rPr lang="zh-CN" altLang="en-US" dirty="0"/>
              <a:t>Name: Class, dtype: int64</a:t>
            </a:r>
          </a:p>
          <a:p>
            <a:r>
              <a:rPr lang="zh-CN" altLang="en-US" dirty="0"/>
              <a:t>2    15</a:t>
            </a:r>
          </a:p>
          <a:p>
            <a:r>
              <a:rPr lang="zh-CN" altLang="en-US" dirty="0"/>
              <a:t>1    15</a:t>
            </a:r>
          </a:p>
          <a:p>
            <a:r>
              <a:rPr lang="zh-CN" altLang="en-US" dirty="0"/>
              <a:t>0    15</a:t>
            </a:r>
          </a:p>
          <a:p>
            <a:r>
              <a:rPr lang="zh-CN" altLang="en-US" dirty="0"/>
              <a:t>Name: Class, dtype: int64</a:t>
            </a:r>
          </a:p>
        </p:txBody>
      </p:sp>
      <p:sp>
        <p:nvSpPr>
          <p:cNvPr id="10" name="文本框 9">
            <a:extLst>
              <a:ext uri="{FF2B5EF4-FFF2-40B4-BE49-F238E27FC236}">
                <a16:creationId xmlns:a16="http://schemas.microsoft.com/office/drawing/2014/main" id="{FF37DDEC-FEF5-433E-B671-0312FAC56BD5}"/>
              </a:ext>
            </a:extLst>
          </p:cNvPr>
          <p:cNvSpPr txBox="1"/>
          <p:nvPr/>
        </p:nvSpPr>
        <p:spPr>
          <a:xfrm>
            <a:off x="459541" y="4489381"/>
            <a:ext cx="11161240" cy="369332"/>
          </a:xfrm>
          <a:prstGeom prst="rect">
            <a:avLst/>
          </a:prstGeom>
          <a:noFill/>
        </p:spPr>
        <p:txBody>
          <a:bodyPr wrap="square" rtlCol="0">
            <a:spAutoFit/>
          </a:bodyPr>
          <a:lstStyle/>
          <a:p>
            <a:r>
              <a:rPr lang="zh-CN" altLang="en-US" dirty="0"/>
              <a:t>可见，划分后的数据中保持了不同种类花的分布，均为</a:t>
            </a:r>
            <a:r>
              <a:rPr lang="en-US" altLang="zh-CN" dirty="0"/>
              <a:t>1</a:t>
            </a:r>
            <a:r>
              <a:rPr lang="zh-CN" altLang="en-US" dirty="0"/>
              <a:t>：</a:t>
            </a:r>
            <a:r>
              <a:rPr lang="en-US" altLang="zh-CN" dirty="0"/>
              <a:t>1</a:t>
            </a:r>
            <a:r>
              <a:rPr lang="zh-CN" altLang="en-US" dirty="0"/>
              <a:t>：</a:t>
            </a:r>
            <a:r>
              <a:rPr lang="en-US" altLang="zh-CN" dirty="0"/>
              <a:t>1</a:t>
            </a:r>
            <a:r>
              <a:rPr lang="zh-CN" altLang="en-US" dirty="0"/>
              <a:t>。</a:t>
            </a:r>
          </a:p>
        </p:txBody>
      </p:sp>
      <p:pic>
        <p:nvPicPr>
          <p:cNvPr id="17410" name="Picture 2">
            <a:extLst>
              <a:ext uri="{FF2B5EF4-FFF2-40B4-BE49-F238E27FC236}">
                <a16:creationId xmlns:a16="http://schemas.microsoft.com/office/drawing/2014/main" id="{BE29D69A-83D4-4B60-854C-E9265280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352" y="1542570"/>
            <a:ext cx="5742235"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916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3970318"/>
          </a:xfrm>
          <a:prstGeom prst="rect">
            <a:avLst/>
          </a:prstGeom>
          <a:noFill/>
        </p:spPr>
        <p:txBody>
          <a:bodyPr wrap="square" rtlCol="0">
            <a:spAutoFit/>
          </a:bodyPr>
          <a:lstStyle/>
          <a:p>
            <a:r>
              <a:rPr lang="zh-CN" altLang="en-US" b="1" dirty="0"/>
              <a:t>训练逻辑回归模型</a:t>
            </a:r>
            <a:endParaRPr lang="en-US" altLang="zh-CN" b="1" dirty="0"/>
          </a:p>
          <a:p>
            <a:endParaRPr lang="en-US" altLang="zh-CN" b="1" dirty="0"/>
          </a:p>
          <a:p>
            <a:r>
              <a:rPr lang="zh-CN" altLang="en-US" dirty="0"/>
              <a:t>本案例中，我们将调用</a:t>
            </a:r>
            <a:r>
              <a:rPr lang="en-US" altLang="zh-CN" dirty="0" err="1"/>
              <a:t>sklearn.linear_model</a:t>
            </a:r>
            <a:r>
              <a:rPr lang="zh-CN" altLang="en-US" dirty="0"/>
              <a:t>包中的相关类来构建基于逻辑回归的鸢尾属花亚种分类模型。在</a:t>
            </a:r>
            <a:r>
              <a:rPr lang="en-US" altLang="zh-CN" dirty="0" err="1"/>
              <a:t>sklearn.linear_model</a:t>
            </a:r>
            <a:r>
              <a:rPr lang="zh-CN" altLang="en-US" dirty="0"/>
              <a:t>包中，主要用到类</a:t>
            </a:r>
            <a:r>
              <a:rPr lang="en-US" altLang="zh-CN" dirty="0" err="1"/>
              <a:t>sklearn.linear_model.LogisticRegression</a:t>
            </a:r>
            <a:r>
              <a:rPr lang="zh-CN" altLang="en-US" dirty="0"/>
              <a:t>。下面本文介绍几个重要参数， 具体可参考</a:t>
            </a:r>
            <a:r>
              <a:rPr lang="en-US" altLang="zh-CN" dirty="0" err="1"/>
              <a:t>sklearn</a:t>
            </a:r>
            <a:r>
              <a:rPr lang="zh-CN" altLang="en-US" dirty="0"/>
              <a:t>官方文档。</a:t>
            </a:r>
            <a:endParaRPr lang="en-US" altLang="zh-CN" dirty="0"/>
          </a:p>
          <a:p>
            <a:endParaRPr lang="en-US" altLang="zh-CN" b="1" dirty="0"/>
          </a:p>
          <a:p>
            <a:pPr marL="285750" indent="-285750">
              <a:buFont typeface="Wingdings" panose="05000000000000000000" pitchFamily="2" charset="2"/>
              <a:buChar char="l"/>
            </a:pPr>
            <a:r>
              <a:rPr lang="en-US" altLang="zh-CN" dirty="0"/>
              <a:t>C</a:t>
            </a:r>
            <a:r>
              <a:rPr lang="zh-CN" altLang="en-US" dirty="0"/>
              <a:t>： 默认值为</a:t>
            </a:r>
            <a:r>
              <a:rPr lang="en-US" altLang="zh-CN" dirty="0"/>
              <a:t>1</a:t>
            </a:r>
            <a:r>
              <a:rPr lang="zh-CN" altLang="en-US" dirty="0"/>
              <a:t>，数据类型为</a:t>
            </a:r>
            <a:r>
              <a:rPr lang="en-US" altLang="zh-CN" dirty="0"/>
              <a:t>float</a:t>
            </a:r>
            <a:r>
              <a:rPr lang="zh-CN" altLang="en-US" dirty="0"/>
              <a:t>，</a:t>
            </a:r>
            <a:r>
              <a:rPr lang="en-US" altLang="zh-CN" dirty="0"/>
              <a:t>C</a:t>
            </a:r>
            <a:r>
              <a:rPr lang="zh-CN" altLang="en-US" dirty="0"/>
              <a:t>值越大，正则化程度越弱</a:t>
            </a:r>
          </a:p>
          <a:p>
            <a:pPr marL="285750" indent="-285750">
              <a:buFont typeface="Wingdings" panose="05000000000000000000" pitchFamily="2" charset="2"/>
              <a:buChar char="l"/>
            </a:pPr>
            <a:r>
              <a:rPr lang="en-US" altLang="zh-CN" dirty="0"/>
              <a:t>penalty</a:t>
            </a:r>
            <a:r>
              <a:rPr lang="zh-CN" altLang="en-US" dirty="0"/>
              <a:t>： 正则化方法，默认为</a:t>
            </a:r>
            <a:r>
              <a:rPr lang="en-US" altLang="zh-CN" dirty="0"/>
              <a:t>'l2'</a:t>
            </a:r>
            <a:r>
              <a:rPr lang="zh-CN" altLang="en-US" dirty="0"/>
              <a:t>，取值范围为</a:t>
            </a:r>
            <a:r>
              <a:rPr lang="en-US" altLang="zh-CN" dirty="0"/>
              <a:t>{'l1','l2'}</a:t>
            </a:r>
          </a:p>
          <a:p>
            <a:pPr marL="285750" indent="-285750">
              <a:buFont typeface="Wingdings" panose="05000000000000000000" pitchFamily="2" charset="2"/>
              <a:buChar char="l"/>
            </a:pPr>
            <a:r>
              <a:rPr lang="en-US" altLang="zh-CN" dirty="0"/>
              <a:t>solver</a:t>
            </a:r>
            <a:r>
              <a:rPr lang="zh-CN" altLang="en-US" dirty="0"/>
              <a:t>： 优化方法选择，默认值为</a:t>
            </a:r>
            <a:r>
              <a:rPr lang="en-US" altLang="zh-CN" dirty="0"/>
              <a:t>'</a:t>
            </a:r>
            <a:r>
              <a:rPr lang="en-US" altLang="zh-CN" dirty="0" err="1"/>
              <a:t>liblinear</a:t>
            </a:r>
            <a:r>
              <a:rPr lang="en-US" altLang="zh-CN" dirty="0"/>
              <a:t>'</a:t>
            </a:r>
            <a:r>
              <a:rPr lang="zh-CN" altLang="en-US" dirty="0"/>
              <a:t>，取值范围为</a:t>
            </a:r>
            <a:r>
              <a:rPr lang="en-US" altLang="zh-CN" dirty="0"/>
              <a:t>{'newton-cg', '</a:t>
            </a:r>
            <a:r>
              <a:rPr lang="en-US" altLang="zh-CN" dirty="0" err="1"/>
              <a:t>lbfgs</a:t>
            </a:r>
            <a:r>
              <a:rPr lang="en-US" altLang="zh-CN" dirty="0"/>
              <a:t>', '</a:t>
            </a:r>
            <a:r>
              <a:rPr lang="en-US" altLang="zh-CN" dirty="0" err="1"/>
              <a:t>liblinear</a:t>
            </a:r>
            <a:r>
              <a:rPr lang="en-US" altLang="zh-CN" dirty="0"/>
              <a:t>', 'sag'}</a:t>
            </a:r>
            <a:r>
              <a:rPr lang="zh-CN" altLang="en-US" dirty="0"/>
              <a:t>。</a:t>
            </a:r>
          </a:p>
          <a:p>
            <a:pPr marL="285750" indent="-285750">
              <a:buFont typeface="Wingdings" panose="05000000000000000000" pitchFamily="2" charset="2"/>
              <a:buChar char="l"/>
            </a:pPr>
            <a:r>
              <a:rPr lang="en-US" altLang="zh-CN" dirty="0" err="1"/>
              <a:t>multi_class</a:t>
            </a:r>
            <a:r>
              <a:rPr lang="zh-CN" altLang="en-US" dirty="0"/>
              <a:t>：如何处理多分类问题。 默认值为</a:t>
            </a:r>
            <a:r>
              <a:rPr lang="en-US" altLang="zh-CN" dirty="0"/>
              <a:t>'</a:t>
            </a:r>
            <a:r>
              <a:rPr lang="en-US" altLang="zh-CN" dirty="0" err="1"/>
              <a:t>ovr</a:t>
            </a:r>
            <a:r>
              <a:rPr lang="en-US" altLang="zh-CN" dirty="0"/>
              <a:t>','</a:t>
            </a:r>
            <a:r>
              <a:rPr lang="en-US" altLang="zh-CN" dirty="0" err="1"/>
              <a:t>ovr</a:t>
            </a:r>
            <a:r>
              <a:rPr lang="en-US" altLang="zh-CN" dirty="0"/>
              <a:t>'</a:t>
            </a:r>
            <a:r>
              <a:rPr lang="zh-CN" altLang="en-US" dirty="0"/>
              <a:t>表示将一个类的样例作为正例，其它类的样例作为反例，来训练多个二分类器；</a:t>
            </a:r>
            <a:r>
              <a:rPr lang="en-US" altLang="zh-CN" dirty="0"/>
              <a:t>'multinomial'</a:t>
            </a:r>
            <a:r>
              <a:rPr lang="zh-CN" altLang="en-US" dirty="0"/>
              <a:t>表示最小化多项式损失满足整个概率分布，也即</a:t>
            </a:r>
            <a:r>
              <a:rPr lang="en-US" altLang="zh-CN" dirty="0" err="1"/>
              <a:t>Softmax</a:t>
            </a:r>
            <a:r>
              <a:rPr lang="zh-CN" altLang="en-US" dirty="0"/>
              <a:t>分类器。</a:t>
            </a:r>
            <a:endParaRPr lang="en-US" altLang="zh-CN" dirty="0"/>
          </a:p>
          <a:p>
            <a:endParaRPr lang="zh-CN" altLang="en-US" dirty="0"/>
          </a:p>
          <a:p>
            <a:r>
              <a:rPr lang="zh-CN" altLang="en-US" dirty="0"/>
              <a:t>现在，我们可以使用训练集构建分类模型了，我们通过</a:t>
            </a:r>
            <a:r>
              <a:rPr lang="en-US" altLang="zh-CN" dirty="0" err="1"/>
              <a:t>Sklearn</a:t>
            </a:r>
            <a:r>
              <a:rPr lang="zh-CN" altLang="en-US" dirty="0"/>
              <a:t>的</a:t>
            </a:r>
            <a:r>
              <a:rPr lang="en-US" altLang="zh-CN" dirty="0" err="1"/>
              <a:t>LogisticRegression</a:t>
            </a:r>
            <a:r>
              <a:rPr lang="zh-CN" altLang="en-US" dirty="0"/>
              <a:t>类创建分类器，其中</a:t>
            </a:r>
            <a:r>
              <a:rPr lang="en-US" altLang="zh-CN" dirty="0"/>
              <a:t>C</a:t>
            </a:r>
            <a:r>
              <a:rPr lang="zh-CN" altLang="en-US" dirty="0"/>
              <a:t>取</a:t>
            </a:r>
            <a:r>
              <a:rPr lang="en-US" altLang="zh-CN" dirty="0"/>
              <a:t>1e3</a:t>
            </a:r>
            <a:r>
              <a:rPr lang="zh-CN" altLang="en-US" dirty="0"/>
              <a:t>，</a:t>
            </a:r>
            <a:r>
              <a:rPr lang="en-US" altLang="zh-CN" dirty="0"/>
              <a:t>solver='</a:t>
            </a:r>
            <a:r>
              <a:rPr lang="en-US" altLang="zh-CN" dirty="0" err="1"/>
              <a:t>lbfgs</a:t>
            </a:r>
            <a:r>
              <a:rPr lang="en-US" altLang="zh-CN" dirty="0"/>
              <a:t>'</a:t>
            </a:r>
            <a:r>
              <a:rPr lang="zh-CN" altLang="en-US" dirty="0"/>
              <a:t>。</a:t>
            </a:r>
            <a:endParaRPr lang="zh-CN" altLang="en-US" b="1" dirty="0"/>
          </a:p>
        </p:txBody>
      </p:sp>
      <p:sp>
        <p:nvSpPr>
          <p:cNvPr id="2" name="Rectangle 1">
            <a:extLst>
              <a:ext uri="{FF2B5EF4-FFF2-40B4-BE49-F238E27FC236}">
                <a16:creationId xmlns:a16="http://schemas.microsoft.com/office/drawing/2014/main" id="{5AC1606D-B839-44BD-B1DD-A28C9F6E3588}"/>
              </a:ext>
            </a:extLst>
          </p:cNvPr>
          <p:cNvSpPr>
            <a:spLocks noChangeArrowheads="1"/>
          </p:cNvSpPr>
          <p:nvPr/>
        </p:nvSpPr>
        <p:spPr bwMode="auto">
          <a:xfrm>
            <a:off x="496900" y="5306893"/>
            <a:ext cx="11287732" cy="9233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from sklearn.linear_model import LogisticRegression</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classifier = LogisticRegression(C=1e3,solver='lbfgs')</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classifier.fit(X_train, y_train)</a:t>
            </a:r>
            <a:endParaRPr kumimoji="0" lang="zh-CN" altLang="zh-CN"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613005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1200329"/>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首先，使用</a:t>
            </a:r>
            <a:r>
              <a:rPr lang="en-US" altLang="zh-CN" dirty="0"/>
              <a:t>predict()</a:t>
            </a:r>
            <a:r>
              <a:rPr lang="zh-CN" altLang="en-US" dirty="0"/>
              <a:t>函数得到上一节训练的鸢尾属花亚种分类模型在测试集合上的预测结果，然后使用 </a:t>
            </a:r>
            <a:r>
              <a:rPr lang="en-US" altLang="zh-CN" dirty="0" err="1"/>
              <a:t>sklearn.metrics</a:t>
            </a:r>
            <a:r>
              <a:rPr lang="zh-CN" altLang="en-US" dirty="0"/>
              <a:t>中的相关函数对模型的性能进行评估。</a:t>
            </a:r>
            <a:endParaRPr lang="en-US" altLang="zh-CN" dirty="0"/>
          </a:p>
        </p:txBody>
      </p:sp>
      <p:sp>
        <p:nvSpPr>
          <p:cNvPr id="3" name="Rectangle 1">
            <a:extLst>
              <a:ext uri="{FF2B5EF4-FFF2-40B4-BE49-F238E27FC236}">
                <a16:creationId xmlns:a16="http://schemas.microsoft.com/office/drawing/2014/main" id="{CAE6C1B2-88D8-4FB5-88E7-B4CC2CB04E98}"/>
              </a:ext>
            </a:extLst>
          </p:cNvPr>
          <p:cNvSpPr>
            <a:spLocks noChangeArrowheads="1"/>
          </p:cNvSpPr>
          <p:nvPr/>
        </p:nvSpPr>
        <p:spPr bwMode="auto">
          <a:xfrm>
            <a:off x="283263" y="2258581"/>
            <a:ext cx="11764720" cy="9233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from sklearn import metrics</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predict_y = classifier.predict(X_test)</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print metrics.classification_report(y_test,predict_y)</a:t>
            </a:r>
            <a:endParaRPr kumimoji="0" lang="zh-CN" altLang="zh-CN" b="0" i="0" u="none" strike="noStrike" cap="none" normalizeH="0" baseline="0" dirty="0">
              <a:ln>
                <a:noFill/>
              </a:ln>
              <a:effectLst/>
              <a:latin typeface="Arial" panose="020B0604020202020204" pitchFamily="34" charset="0"/>
            </a:endParaRPr>
          </a:p>
        </p:txBody>
      </p:sp>
      <p:sp>
        <p:nvSpPr>
          <p:cNvPr id="10" name="文本框 9">
            <a:extLst>
              <a:ext uri="{FF2B5EF4-FFF2-40B4-BE49-F238E27FC236}">
                <a16:creationId xmlns:a16="http://schemas.microsoft.com/office/drawing/2014/main" id="{716AE080-FA57-4216-981B-ED2C8A255BE9}"/>
              </a:ext>
            </a:extLst>
          </p:cNvPr>
          <p:cNvSpPr txBox="1"/>
          <p:nvPr/>
        </p:nvSpPr>
        <p:spPr>
          <a:xfrm>
            <a:off x="191344" y="4281770"/>
            <a:ext cx="4387459" cy="646331"/>
          </a:xfrm>
          <a:prstGeom prst="rect">
            <a:avLst/>
          </a:prstGeom>
          <a:noFill/>
        </p:spPr>
        <p:txBody>
          <a:bodyPr wrap="square" rtlCol="0">
            <a:spAutoFit/>
          </a:bodyPr>
          <a:lstStyle/>
          <a:p>
            <a:r>
              <a:rPr lang="zh-CN" altLang="en-US" dirty="0"/>
              <a:t>右图矩阵反应了在测试集中，对于不同类的鸢尾花分类的精度、召回率和</a:t>
            </a:r>
            <a:r>
              <a:rPr lang="en-US" altLang="zh-CN" dirty="0"/>
              <a:t>F1</a:t>
            </a:r>
            <a:r>
              <a:rPr lang="zh-CN" altLang="en-US" dirty="0"/>
              <a:t>值。</a:t>
            </a:r>
            <a:endParaRPr lang="en-US" altLang="zh-CN" dirty="0"/>
          </a:p>
        </p:txBody>
      </p:sp>
      <p:pic>
        <p:nvPicPr>
          <p:cNvPr id="5" name="图片 4">
            <a:extLst>
              <a:ext uri="{FF2B5EF4-FFF2-40B4-BE49-F238E27FC236}">
                <a16:creationId xmlns:a16="http://schemas.microsoft.com/office/drawing/2014/main" id="{0E8BF40C-BD9A-44A2-9D45-394D632F4775}"/>
              </a:ext>
            </a:extLst>
          </p:cNvPr>
          <p:cNvPicPr>
            <a:picLocks noChangeAspect="1"/>
          </p:cNvPicPr>
          <p:nvPr/>
        </p:nvPicPr>
        <p:blipFill>
          <a:blip r:embed="rId3"/>
          <a:stretch>
            <a:fillRect/>
          </a:stretch>
        </p:blipFill>
        <p:spPr>
          <a:xfrm>
            <a:off x="5665780" y="3431613"/>
            <a:ext cx="6334876" cy="3116932"/>
          </a:xfrm>
          <a:prstGeom prst="rect">
            <a:avLst/>
          </a:prstGeom>
        </p:spPr>
      </p:pic>
    </p:spTree>
    <p:extLst>
      <p:ext uri="{BB962C8B-B14F-4D97-AF65-F5344CB8AC3E}">
        <p14:creationId xmlns:p14="http://schemas.microsoft.com/office/powerpoint/2010/main" val="11496135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923330"/>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也可以直接计算在测试集中的分类正确率。</a:t>
            </a:r>
            <a:endParaRPr lang="en-US" altLang="zh-CN" dirty="0"/>
          </a:p>
        </p:txBody>
      </p:sp>
      <p:sp>
        <p:nvSpPr>
          <p:cNvPr id="10" name="文本框 9">
            <a:extLst>
              <a:ext uri="{FF2B5EF4-FFF2-40B4-BE49-F238E27FC236}">
                <a16:creationId xmlns:a16="http://schemas.microsoft.com/office/drawing/2014/main" id="{716AE080-FA57-4216-981B-ED2C8A255BE9}"/>
              </a:ext>
            </a:extLst>
          </p:cNvPr>
          <p:cNvSpPr txBox="1"/>
          <p:nvPr/>
        </p:nvSpPr>
        <p:spPr>
          <a:xfrm>
            <a:off x="405667" y="3314601"/>
            <a:ext cx="4387459" cy="369332"/>
          </a:xfrm>
          <a:prstGeom prst="rect">
            <a:avLst/>
          </a:prstGeom>
          <a:noFill/>
        </p:spPr>
        <p:txBody>
          <a:bodyPr wrap="square" rtlCol="0">
            <a:spAutoFit/>
          </a:bodyPr>
          <a:lstStyle/>
          <a:p>
            <a:r>
              <a:rPr lang="zh-CN" altLang="en-US" dirty="0"/>
              <a:t>分类正确率</a:t>
            </a:r>
            <a:r>
              <a:rPr lang="en-US" altLang="zh-CN" dirty="0"/>
              <a:t>:  0.911111111111</a:t>
            </a:r>
          </a:p>
        </p:txBody>
      </p:sp>
      <p:sp>
        <p:nvSpPr>
          <p:cNvPr id="2" name="Rectangle 1">
            <a:extLst>
              <a:ext uri="{FF2B5EF4-FFF2-40B4-BE49-F238E27FC236}">
                <a16:creationId xmlns:a16="http://schemas.microsoft.com/office/drawing/2014/main" id="{C81EFBD0-DAFC-4941-B4D1-F1D9170B7004}"/>
              </a:ext>
            </a:extLst>
          </p:cNvPr>
          <p:cNvSpPr>
            <a:spLocks noChangeArrowheads="1"/>
          </p:cNvSpPr>
          <p:nvPr/>
        </p:nvSpPr>
        <p:spPr bwMode="auto">
          <a:xfrm>
            <a:off x="405668" y="2527539"/>
            <a:ext cx="11234948" cy="46166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宋体" panose="02010600030101010101" pitchFamily="2" charset="-122"/>
                <a:ea typeface="宋体" panose="02010600030101010101" pitchFamily="2" charset="-122"/>
              </a:rPr>
              <a:t>print "分类正确率: ", metrics.accuracy_score(y_test,predict_y)</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344755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646331"/>
          </a:xfrm>
          <a:prstGeom prst="rect">
            <a:avLst/>
          </a:prstGeom>
          <a:noFill/>
        </p:spPr>
        <p:txBody>
          <a:bodyPr wrap="square" rtlCol="0">
            <a:spAutoFit/>
          </a:bodyPr>
          <a:lstStyle/>
          <a:p>
            <a:r>
              <a:rPr lang="zh-CN" altLang="en-US" dirty="0"/>
              <a:t>我们通过混淆矩阵来观察预测分类和实际分类情况。一般来说好的模型的混淆矩阵对角线元素值明显大于非对角线元素值。我们使用</a:t>
            </a:r>
            <a:r>
              <a:rPr lang="en-US" altLang="zh-CN" dirty="0"/>
              <a:t>seaborn</a:t>
            </a:r>
            <a:r>
              <a:rPr lang="zh-CN" altLang="en-US" dirty="0"/>
              <a:t>画出此混淆矩阵的热点图。</a:t>
            </a:r>
            <a:endParaRPr lang="en-US" altLang="zh-CN" dirty="0"/>
          </a:p>
        </p:txBody>
      </p:sp>
      <p:pic>
        <p:nvPicPr>
          <p:cNvPr id="8" name="图片 7">
            <a:extLst>
              <a:ext uri="{FF2B5EF4-FFF2-40B4-BE49-F238E27FC236}">
                <a16:creationId xmlns:a16="http://schemas.microsoft.com/office/drawing/2014/main" id="{A3127DC1-9AD0-4095-BCA7-AF56B33D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44" y="1984199"/>
            <a:ext cx="5852172" cy="4325121"/>
          </a:xfrm>
          <a:prstGeom prst="rect">
            <a:avLst/>
          </a:prstGeom>
        </p:spPr>
      </p:pic>
      <p:sp>
        <p:nvSpPr>
          <p:cNvPr id="3" name="Rectangle 1">
            <a:extLst>
              <a:ext uri="{FF2B5EF4-FFF2-40B4-BE49-F238E27FC236}">
                <a16:creationId xmlns:a16="http://schemas.microsoft.com/office/drawing/2014/main" id="{F84FF9F8-DC5B-478E-95EE-F8FEDA3E61FC}"/>
              </a:ext>
            </a:extLst>
          </p:cNvPr>
          <p:cNvSpPr>
            <a:spLocks noChangeArrowheads="1"/>
          </p:cNvSpPr>
          <p:nvPr/>
        </p:nvSpPr>
        <p:spPr bwMode="auto">
          <a:xfrm>
            <a:off x="479376" y="2366176"/>
            <a:ext cx="5807968" cy="107721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宋体" panose="02010600030101010101" pitchFamily="2" charset="-122"/>
                <a:ea typeface="宋体" panose="02010600030101010101" pitchFamily="2" charset="-122"/>
              </a:rPr>
              <a:t>import seaborn as sns</a:t>
            </a:r>
            <a:br>
              <a:rPr kumimoji="0" lang="zh-CN" altLang="zh-CN" sz="16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effectLst/>
                <a:latin typeface="宋体" panose="02010600030101010101" pitchFamily="2" charset="-122"/>
                <a:ea typeface="宋体" panose="02010600030101010101" pitchFamily="2" charset="-122"/>
              </a:rPr>
              <a:t>colorMetrics = metrics.confusion_matrix(y_test,predict_y)</a:t>
            </a:r>
            <a:br>
              <a:rPr kumimoji="0" lang="zh-CN" altLang="zh-CN" sz="1600"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effectLst/>
                <a:latin typeface="宋体" panose="02010600030101010101" pitchFamily="2" charset="-122"/>
                <a:ea typeface="宋体" panose="02010600030101010101" pitchFamily="2" charset="-122"/>
              </a:rPr>
              <a:t>sns.heatmap(colorMetrics,annot=True,fmt='d')</a:t>
            </a:r>
            <a:endParaRPr kumimoji="0" lang="zh-CN" altLang="zh-CN" sz="1600" b="0" i="0" u="none" strike="noStrike" cap="none" normalizeH="0" baseline="0" dirty="0">
              <a:ln>
                <a:noFill/>
              </a:ln>
              <a:effectLst/>
              <a:latin typeface="Arial" panose="020B0604020202020204" pitchFamily="34" charset="0"/>
            </a:endParaRPr>
          </a:p>
        </p:txBody>
      </p:sp>
      <p:sp>
        <p:nvSpPr>
          <p:cNvPr id="11" name="文本框 10">
            <a:extLst>
              <a:ext uri="{FF2B5EF4-FFF2-40B4-BE49-F238E27FC236}">
                <a16:creationId xmlns:a16="http://schemas.microsoft.com/office/drawing/2014/main" id="{14111A59-AE9D-4E05-AAC4-CA3FE80D13C8}"/>
              </a:ext>
            </a:extLst>
          </p:cNvPr>
          <p:cNvSpPr txBox="1"/>
          <p:nvPr/>
        </p:nvSpPr>
        <p:spPr>
          <a:xfrm>
            <a:off x="435172" y="4008653"/>
            <a:ext cx="5948860" cy="1754326"/>
          </a:xfrm>
          <a:prstGeom prst="rect">
            <a:avLst/>
          </a:prstGeom>
          <a:noFill/>
        </p:spPr>
        <p:txBody>
          <a:bodyPr wrap="square" rtlCol="0">
            <a:spAutoFit/>
          </a:bodyPr>
          <a:lstStyle/>
          <a:p>
            <a:r>
              <a:rPr lang="zh-CN" altLang="en-US" dirty="0"/>
              <a:t>观察上述混淆矩阵，发现我们的分类器在</a:t>
            </a:r>
            <a:r>
              <a:rPr lang="en-US" altLang="zh-CN" dirty="0"/>
              <a:t>4</a:t>
            </a:r>
            <a:r>
              <a:rPr lang="zh-CN" altLang="en-US" dirty="0"/>
              <a:t>个样本上预测失误。其中</a:t>
            </a:r>
            <a:r>
              <a:rPr lang="en-US" altLang="zh-CN" dirty="0"/>
              <a:t>3</a:t>
            </a:r>
            <a:r>
              <a:rPr lang="zh-CN" altLang="en-US" dirty="0"/>
              <a:t>个样本真实类别是</a:t>
            </a:r>
            <a:r>
              <a:rPr lang="en-US" altLang="zh-CN" dirty="0"/>
              <a:t>2</a:t>
            </a:r>
            <a:r>
              <a:rPr lang="zh-CN" altLang="en-US" dirty="0"/>
              <a:t>（</a:t>
            </a:r>
            <a:r>
              <a:rPr lang="en-US" altLang="zh-CN" dirty="0"/>
              <a:t>Iris-virginica</a:t>
            </a:r>
            <a:r>
              <a:rPr lang="zh-CN" altLang="en-US" dirty="0"/>
              <a:t>，维吉尼亚鸢尾），而我们的分类器将其分类成</a:t>
            </a:r>
            <a:r>
              <a:rPr lang="en-US" altLang="zh-CN" dirty="0"/>
              <a:t>1</a:t>
            </a:r>
            <a:r>
              <a:rPr lang="zh-CN" altLang="en-US" dirty="0"/>
              <a:t>（</a:t>
            </a:r>
            <a:r>
              <a:rPr lang="en-US" altLang="zh-CN" dirty="0"/>
              <a:t>Iris-versicolor</a:t>
            </a:r>
            <a:r>
              <a:rPr lang="zh-CN" altLang="en-US" dirty="0"/>
              <a:t>，变色鸢尾）；另一个样本真实类别是</a:t>
            </a:r>
            <a:r>
              <a:rPr lang="en-US" altLang="zh-CN" dirty="0"/>
              <a:t>1</a:t>
            </a:r>
            <a:r>
              <a:rPr lang="zh-CN" altLang="en-US" dirty="0"/>
              <a:t>（</a:t>
            </a:r>
            <a:r>
              <a:rPr lang="en-US" altLang="zh-CN" dirty="0"/>
              <a:t>Iris-versicolor</a:t>
            </a:r>
            <a:r>
              <a:rPr lang="zh-CN" altLang="en-US" dirty="0"/>
              <a:t>，变色鸢尾） ，而我们的分类器将其分类成</a:t>
            </a:r>
            <a:r>
              <a:rPr lang="en-US" altLang="zh-CN" dirty="0"/>
              <a:t>2</a:t>
            </a:r>
            <a:r>
              <a:rPr lang="zh-CN" altLang="en-US" dirty="0"/>
              <a:t>（</a:t>
            </a:r>
            <a:r>
              <a:rPr lang="en-US" altLang="zh-CN" dirty="0"/>
              <a:t>Iris-virginica</a:t>
            </a:r>
            <a:r>
              <a:rPr lang="zh-CN" altLang="en-US" dirty="0"/>
              <a:t>，维吉尼亚鸢尾）。</a:t>
            </a:r>
            <a:endParaRPr lang="en-US" altLang="zh-CN" dirty="0"/>
          </a:p>
        </p:txBody>
      </p:sp>
    </p:spTree>
    <p:extLst>
      <p:ext uri="{BB962C8B-B14F-4D97-AF65-F5344CB8AC3E}">
        <p14:creationId xmlns:p14="http://schemas.microsoft.com/office/powerpoint/2010/main" val="168502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分类器分析</a:t>
            </a:r>
          </a:p>
        </p:txBody>
      </p:sp>
    </p:spTree>
    <p:extLst>
      <p:ext uri="{BB962C8B-B14F-4D97-AF65-F5344CB8AC3E}">
        <p14:creationId xmlns:p14="http://schemas.microsoft.com/office/powerpoint/2010/main" val="2845824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646331"/>
          </a:xfrm>
          <a:prstGeom prst="rect">
            <a:avLst/>
          </a:prstGeom>
          <a:noFill/>
        </p:spPr>
        <p:txBody>
          <a:bodyPr wrap="square" rtlCol="0">
            <a:spAutoFit/>
          </a:bodyPr>
          <a:lstStyle/>
          <a:p>
            <a:r>
              <a:rPr lang="zh-CN" altLang="en-US" dirty="0"/>
              <a:t>得到逻辑回归模型后，我们可以通过</a:t>
            </a:r>
            <a:r>
              <a:rPr lang="en-US" altLang="zh-CN" dirty="0" err="1"/>
              <a:t>coef</a:t>
            </a:r>
            <a:r>
              <a:rPr lang="en-US" altLang="zh-CN" dirty="0"/>
              <a:t>_</a:t>
            </a:r>
            <a:r>
              <a:rPr lang="zh-CN" altLang="en-US" dirty="0"/>
              <a:t>属性获取模型系数。 因为我们的数据包含</a:t>
            </a:r>
            <a:r>
              <a:rPr lang="en-US" altLang="zh-CN" dirty="0"/>
              <a:t>4</a:t>
            </a:r>
            <a:r>
              <a:rPr lang="zh-CN" altLang="en-US" dirty="0"/>
              <a:t>个特征和</a:t>
            </a:r>
            <a:r>
              <a:rPr lang="en-US" altLang="zh-CN" dirty="0"/>
              <a:t>3</a:t>
            </a:r>
            <a:r>
              <a:rPr lang="zh-CN" altLang="en-US" dirty="0"/>
              <a:t>种类别，所以我们得到的系数矩阵为</a:t>
            </a:r>
            <a:r>
              <a:rPr lang="en-US" altLang="zh-CN" dirty="0"/>
              <a:t>3×4</a:t>
            </a:r>
            <a:r>
              <a:rPr lang="zh-CN" altLang="en-US" dirty="0"/>
              <a:t>的矩阵。</a:t>
            </a:r>
          </a:p>
        </p:txBody>
      </p:sp>
      <p:sp>
        <p:nvSpPr>
          <p:cNvPr id="2" name="Rectangle 1">
            <a:extLst>
              <a:ext uri="{FF2B5EF4-FFF2-40B4-BE49-F238E27FC236}">
                <a16:creationId xmlns:a16="http://schemas.microsoft.com/office/drawing/2014/main" id="{17015509-2F10-40CE-B592-8A4D78A5DD31}"/>
              </a:ext>
            </a:extLst>
          </p:cNvPr>
          <p:cNvSpPr>
            <a:spLocks noChangeArrowheads="1"/>
          </p:cNvSpPr>
          <p:nvPr/>
        </p:nvSpPr>
        <p:spPr bwMode="auto">
          <a:xfrm>
            <a:off x="767408" y="2155214"/>
            <a:ext cx="10657184" cy="64633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coef_df = pd.DataFrame(classifier.coef_, columns=iris.columns[0:4])</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print coef_df.round(2)</a:t>
            </a:r>
            <a:endParaRPr kumimoji="0" lang="zh-CN" altLang="zh-CN" b="0" i="0" u="none" strike="noStrike" cap="none" normalizeH="0" baseline="0" dirty="0">
              <a:ln>
                <a:noFill/>
              </a:ln>
              <a:effectLst/>
              <a:latin typeface="Arial" panose="020B0604020202020204" pitchFamily="34" charset="0"/>
            </a:endParaRPr>
          </a:p>
        </p:txBody>
      </p:sp>
      <p:pic>
        <p:nvPicPr>
          <p:cNvPr id="3" name="图片 2">
            <a:extLst>
              <a:ext uri="{FF2B5EF4-FFF2-40B4-BE49-F238E27FC236}">
                <a16:creationId xmlns:a16="http://schemas.microsoft.com/office/drawing/2014/main" id="{5CBDEC3D-AC48-4DC4-BE79-F504393E8C57}"/>
              </a:ext>
            </a:extLst>
          </p:cNvPr>
          <p:cNvPicPr>
            <a:picLocks noChangeAspect="1"/>
          </p:cNvPicPr>
          <p:nvPr/>
        </p:nvPicPr>
        <p:blipFill>
          <a:blip r:embed="rId3"/>
          <a:stretch>
            <a:fillRect/>
          </a:stretch>
        </p:blipFill>
        <p:spPr>
          <a:xfrm>
            <a:off x="767408" y="3113481"/>
            <a:ext cx="10575688" cy="2374134"/>
          </a:xfrm>
          <a:prstGeom prst="rect">
            <a:avLst/>
          </a:prstGeom>
        </p:spPr>
      </p:pic>
    </p:spTree>
    <p:extLst>
      <p:ext uri="{BB962C8B-B14F-4D97-AF65-F5344CB8AC3E}">
        <p14:creationId xmlns:p14="http://schemas.microsoft.com/office/powerpoint/2010/main" val="22396537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我们可以通过模型的</a:t>
            </a:r>
            <a:r>
              <a:rPr lang="en-US" altLang="zh-CN" dirty="0"/>
              <a:t>intercept_</a:t>
            </a:r>
            <a:r>
              <a:rPr lang="zh-CN" altLang="en-US" dirty="0"/>
              <a:t>属性获取三个截距项。</a:t>
            </a:r>
          </a:p>
        </p:txBody>
      </p:sp>
      <p:pic>
        <p:nvPicPr>
          <p:cNvPr id="5" name="图片 4">
            <a:extLst>
              <a:ext uri="{FF2B5EF4-FFF2-40B4-BE49-F238E27FC236}">
                <a16:creationId xmlns:a16="http://schemas.microsoft.com/office/drawing/2014/main" id="{38264C8F-59FA-4E09-8437-19D3CB04FE83}"/>
              </a:ext>
            </a:extLst>
          </p:cNvPr>
          <p:cNvPicPr>
            <a:picLocks noChangeAspect="1"/>
          </p:cNvPicPr>
          <p:nvPr/>
        </p:nvPicPr>
        <p:blipFill>
          <a:blip r:embed="rId3"/>
          <a:stretch>
            <a:fillRect/>
          </a:stretch>
        </p:blipFill>
        <p:spPr>
          <a:xfrm>
            <a:off x="767408" y="2924944"/>
            <a:ext cx="10657184" cy="2304256"/>
          </a:xfrm>
          <a:prstGeom prst="rect">
            <a:avLst/>
          </a:prstGeom>
        </p:spPr>
      </p:pic>
      <p:sp>
        <p:nvSpPr>
          <p:cNvPr id="8" name="Rectangle 1">
            <a:extLst>
              <a:ext uri="{FF2B5EF4-FFF2-40B4-BE49-F238E27FC236}">
                <a16:creationId xmlns:a16="http://schemas.microsoft.com/office/drawing/2014/main" id="{CA4386BF-B5D0-4FDE-9725-BB5F4F2C57DB}"/>
              </a:ext>
            </a:extLst>
          </p:cNvPr>
          <p:cNvSpPr>
            <a:spLocks noChangeArrowheads="1"/>
          </p:cNvSpPr>
          <p:nvPr/>
        </p:nvSpPr>
        <p:spPr bwMode="auto">
          <a:xfrm>
            <a:off x="767408" y="1841873"/>
            <a:ext cx="10657184" cy="64633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coef_df["intercept"] = classifier.intercept_</a:t>
            </a:r>
            <a:br>
              <a:rPr kumimoji="0" lang="zh-CN" altLang="zh-CN" b="0" i="0" u="none" strike="noStrike" cap="none" normalizeH="0" baseline="0" dirty="0">
                <a:ln>
                  <a:noFill/>
                </a:ln>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print coef_df.round(2)</a:t>
            </a:r>
            <a:endParaRPr kumimoji="0" lang="zh-CN" altLang="zh-CN"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413745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上述模型系数对应三个二元逻辑回归模型。 第一个模型的正类为</a:t>
            </a:r>
            <a:r>
              <a:rPr lang="en-US" altLang="zh-CN" dirty="0"/>
              <a:t>0</a:t>
            </a:r>
            <a:r>
              <a:rPr lang="zh-CN" altLang="en-US" dirty="0"/>
              <a:t>， 负类为</a:t>
            </a:r>
            <a:r>
              <a:rPr lang="en-US" altLang="zh-CN" dirty="0"/>
              <a:t>1</a:t>
            </a:r>
            <a:r>
              <a:rPr lang="zh-CN" altLang="en-US" dirty="0"/>
              <a:t>或</a:t>
            </a:r>
            <a:r>
              <a:rPr lang="en-US" altLang="zh-CN" dirty="0"/>
              <a:t>2</a:t>
            </a:r>
            <a:r>
              <a:rPr lang="zh-CN" altLang="en-US" dirty="0"/>
              <a:t>，正类的概率为：</a:t>
            </a:r>
          </a:p>
        </p:txBody>
      </p:sp>
      <p:pic>
        <p:nvPicPr>
          <p:cNvPr id="23554" name="Picture 2">
            <a:extLst>
              <a:ext uri="{FF2B5EF4-FFF2-40B4-BE49-F238E27FC236}">
                <a16:creationId xmlns:a16="http://schemas.microsoft.com/office/drawing/2014/main" id="{65D39D54-D9D4-4ED1-B35F-049F06C1C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857911"/>
            <a:ext cx="6096000" cy="5429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D0A907D-21CD-4CF6-A609-C1AC0826A7AA}"/>
              </a:ext>
            </a:extLst>
          </p:cNvPr>
          <p:cNvSpPr/>
          <p:nvPr/>
        </p:nvSpPr>
        <p:spPr>
          <a:xfrm>
            <a:off x="623392" y="2568353"/>
            <a:ext cx="6096000" cy="369332"/>
          </a:xfrm>
          <a:prstGeom prst="rect">
            <a:avLst/>
          </a:prstGeom>
        </p:spPr>
        <p:txBody>
          <a:bodyPr>
            <a:spAutoFit/>
          </a:bodyPr>
          <a:lstStyle/>
          <a:p>
            <a:r>
              <a:rPr lang="zh-CN" altLang="en-US" dirty="0">
                <a:solidFill>
                  <a:srgbClr val="121212"/>
                </a:solidFill>
                <a:latin typeface="+mj-ea"/>
                <a:ea typeface="+mj-ea"/>
              </a:rPr>
              <a:t>第二个模型的正类为</a:t>
            </a:r>
            <a:r>
              <a:rPr lang="en-US" altLang="zh-CN" dirty="0">
                <a:solidFill>
                  <a:srgbClr val="121212"/>
                </a:solidFill>
                <a:latin typeface="+mj-ea"/>
                <a:ea typeface="+mj-ea"/>
              </a:rPr>
              <a:t>1</a:t>
            </a:r>
            <a:r>
              <a:rPr lang="zh-CN" altLang="en-US" dirty="0">
                <a:solidFill>
                  <a:srgbClr val="121212"/>
                </a:solidFill>
                <a:latin typeface="+mj-ea"/>
                <a:ea typeface="+mj-ea"/>
              </a:rPr>
              <a:t>， 负类为</a:t>
            </a:r>
            <a:r>
              <a:rPr lang="en-US" altLang="zh-CN" dirty="0">
                <a:solidFill>
                  <a:srgbClr val="121212"/>
                </a:solidFill>
                <a:latin typeface="+mj-ea"/>
                <a:ea typeface="+mj-ea"/>
              </a:rPr>
              <a:t>0</a:t>
            </a:r>
            <a:r>
              <a:rPr lang="zh-CN" altLang="en-US" dirty="0">
                <a:solidFill>
                  <a:srgbClr val="121212"/>
                </a:solidFill>
                <a:latin typeface="+mj-ea"/>
                <a:ea typeface="+mj-ea"/>
              </a:rPr>
              <a:t>或</a:t>
            </a:r>
            <a:r>
              <a:rPr lang="en-US" altLang="zh-CN" dirty="0">
                <a:solidFill>
                  <a:srgbClr val="121212"/>
                </a:solidFill>
                <a:latin typeface="+mj-ea"/>
                <a:ea typeface="+mj-ea"/>
              </a:rPr>
              <a:t>2</a:t>
            </a:r>
            <a:r>
              <a:rPr lang="zh-CN" altLang="en-US" dirty="0">
                <a:solidFill>
                  <a:srgbClr val="121212"/>
                </a:solidFill>
                <a:latin typeface="+mj-ea"/>
                <a:ea typeface="+mj-ea"/>
              </a:rPr>
              <a:t>，正类的概率为：</a:t>
            </a:r>
          </a:p>
        </p:txBody>
      </p:sp>
      <p:pic>
        <p:nvPicPr>
          <p:cNvPr id="23556" name="Picture 4">
            <a:extLst>
              <a:ext uri="{FF2B5EF4-FFF2-40B4-BE49-F238E27FC236}">
                <a16:creationId xmlns:a16="http://schemas.microsoft.com/office/drawing/2014/main" id="{0F1C49AB-E7D7-4198-8219-ED5DA7BB8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86" y="2978026"/>
            <a:ext cx="6096000" cy="5524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4F29E83-8DDE-4288-84B8-32E7745B9439}"/>
              </a:ext>
            </a:extLst>
          </p:cNvPr>
          <p:cNvSpPr/>
          <p:nvPr/>
        </p:nvSpPr>
        <p:spPr>
          <a:xfrm>
            <a:off x="623392" y="3639145"/>
            <a:ext cx="6096000" cy="369332"/>
          </a:xfrm>
          <a:prstGeom prst="rect">
            <a:avLst/>
          </a:prstGeom>
        </p:spPr>
        <p:txBody>
          <a:bodyPr>
            <a:spAutoFit/>
          </a:bodyPr>
          <a:lstStyle/>
          <a:p>
            <a:r>
              <a:rPr lang="zh-CN" altLang="en-US" dirty="0">
                <a:solidFill>
                  <a:srgbClr val="121212"/>
                </a:solidFill>
                <a:latin typeface="+mn-ea"/>
              </a:rPr>
              <a:t>第三个模型的正类为</a:t>
            </a:r>
            <a:r>
              <a:rPr lang="en-US" altLang="zh-CN" dirty="0">
                <a:solidFill>
                  <a:srgbClr val="121212"/>
                </a:solidFill>
                <a:latin typeface="+mn-ea"/>
              </a:rPr>
              <a:t>2</a:t>
            </a:r>
            <a:r>
              <a:rPr lang="zh-CN" altLang="en-US" dirty="0">
                <a:solidFill>
                  <a:srgbClr val="121212"/>
                </a:solidFill>
                <a:latin typeface="+mn-ea"/>
              </a:rPr>
              <a:t>， 负类为</a:t>
            </a:r>
            <a:r>
              <a:rPr lang="en-US" altLang="zh-CN" dirty="0">
                <a:solidFill>
                  <a:srgbClr val="121212"/>
                </a:solidFill>
                <a:latin typeface="+mn-ea"/>
              </a:rPr>
              <a:t>0</a:t>
            </a:r>
            <a:r>
              <a:rPr lang="zh-CN" altLang="en-US" dirty="0">
                <a:solidFill>
                  <a:srgbClr val="121212"/>
                </a:solidFill>
                <a:latin typeface="+mn-ea"/>
              </a:rPr>
              <a:t>或</a:t>
            </a:r>
            <a:r>
              <a:rPr lang="en-US" altLang="zh-CN" dirty="0">
                <a:solidFill>
                  <a:srgbClr val="121212"/>
                </a:solidFill>
                <a:latin typeface="+mn-ea"/>
              </a:rPr>
              <a:t>1</a:t>
            </a:r>
            <a:r>
              <a:rPr lang="zh-CN" altLang="en-US" dirty="0">
                <a:solidFill>
                  <a:srgbClr val="121212"/>
                </a:solidFill>
                <a:latin typeface="+mn-ea"/>
              </a:rPr>
              <a:t>，正类的概率为：</a:t>
            </a:r>
          </a:p>
        </p:txBody>
      </p:sp>
      <p:pic>
        <p:nvPicPr>
          <p:cNvPr id="23558" name="Picture 6">
            <a:extLst>
              <a:ext uri="{FF2B5EF4-FFF2-40B4-BE49-F238E27FC236}">
                <a16:creationId xmlns:a16="http://schemas.microsoft.com/office/drawing/2014/main" id="{D3AC9CC0-CB1A-43AD-A04A-9AD4EE522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38" y="4260101"/>
            <a:ext cx="60960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preview">
            <a:extLst>
              <a:ext uri="{FF2B5EF4-FFF2-40B4-BE49-F238E27FC236}">
                <a16:creationId xmlns:a16="http://schemas.microsoft.com/office/drawing/2014/main" id="{39AAAF3B-57AD-492F-8230-7319A5C5B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22" y="5229200"/>
            <a:ext cx="6096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CC23E751-7C1B-4233-97E0-B27DFBEC62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4005064"/>
            <a:ext cx="463751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31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923330"/>
          </a:xfrm>
          <a:prstGeom prst="rect">
            <a:avLst/>
          </a:prstGeom>
          <a:noFill/>
        </p:spPr>
        <p:txBody>
          <a:bodyPr wrap="square" rtlCol="0">
            <a:spAutoFit/>
          </a:bodyPr>
          <a:lstStyle/>
          <a:p>
            <a:r>
              <a:rPr lang="zh-CN" altLang="en-US" dirty="0"/>
              <a:t>分类是数据挖掘的一种非常重要的方法。分类的概念是在已有数据的基础上学会一个分类函数或构造出一个分类模型（即我们通常所说的分类器</a:t>
            </a:r>
            <a:r>
              <a:rPr lang="en-US" altLang="zh-CN" dirty="0"/>
              <a:t>(Classifier)</a:t>
            </a:r>
            <a:r>
              <a:rPr lang="zh-CN" altLang="en-US" dirty="0"/>
              <a:t>）。该函数或模型能够把数据库中的数据纪录映射到给定类别中的某一个，从而可以应用于数据预测。</a:t>
            </a:r>
          </a:p>
        </p:txBody>
      </p:sp>
      <p:pic>
        <p:nvPicPr>
          <p:cNvPr id="6146" name="Picture 2">
            <a:extLst>
              <a:ext uri="{FF2B5EF4-FFF2-40B4-BE49-F238E27FC236}">
                <a16:creationId xmlns:a16="http://schemas.microsoft.com/office/drawing/2014/main" id="{FF7729B0-BDEF-4AC0-9ABF-1D5DC54C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63" y="2793156"/>
            <a:ext cx="6932915" cy="33982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0CD12E0-A92E-4F97-A423-105C393296CE}"/>
              </a:ext>
            </a:extLst>
          </p:cNvPr>
          <p:cNvSpPr/>
          <p:nvPr/>
        </p:nvSpPr>
        <p:spPr>
          <a:xfrm>
            <a:off x="7968208" y="3137397"/>
            <a:ext cx="3672408" cy="2585323"/>
          </a:xfrm>
          <a:prstGeom prst="rect">
            <a:avLst/>
          </a:prstGeom>
        </p:spPr>
        <p:txBody>
          <a:bodyPr wrap="square">
            <a:spAutoFit/>
          </a:bodyPr>
          <a:lstStyle/>
          <a:p>
            <a:r>
              <a:rPr lang="zh-CN" altLang="en-US" dirty="0">
                <a:solidFill>
                  <a:srgbClr val="333333"/>
                </a:solidFill>
                <a:latin typeface="+mn-ea"/>
              </a:rPr>
              <a:t>线性回归的应用场合大多是回归分析，一般不用在分类问题上。原因可以概括为以下两个：</a:t>
            </a:r>
            <a:endParaRPr lang="en-US" altLang="zh-CN" dirty="0">
              <a:solidFill>
                <a:srgbClr val="333333"/>
              </a:solidFill>
              <a:latin typeface="+mn-ea"/>
            </a:endParaRPr>
          </a:p>
          <a:p>
            <a:endParaRPr lang="zh-CN" altLang="en-US" dirty="0">
              <a:solidFill>
                <a:srgbClr val="333333"/>
              </a:solidFill>
              <a:latin typeface="+mn-ea"/>
            </a:endParaRPr>
          </a:p>
          <a:p>
            <a:r>
              <a:rPr lang="en-US" altLang="zh-CN" dirty="0">
                <a:solidFill>
                  <a:srgbClr val="333333"/>
                </a:solidFill>
                <a:latin typeface="+mn-ea"/>
              </a:rPr>
              <a:t>1</a:t>
            </a:r>
            <a:r>
              <a:rPr lang="zh-CN" altLang="en-US" dirty="0">
                <a:solidFill>
                  <a:srgbClr val="333333"/>
                </a:solidFill>
                <a:latin typeface="+mn-ea"/>
              </a:rPr>
              <a:t>）回归模型是连续型模型，即预测出的值都是连续值（实数值），非离散值；</a:t>
            </a:r>
          </a:p>
          <a:p>
            <a:r>
              <a:rPr lang="en-US" altLang="zh-CN" dirty="0">
                <a:solidFill>
                  <a:srgbClr val="333333"/>
                </a:solidFill>
                <a:latin typeface="+mn-ea"/>
              </a:rPr>
              <a:t>2</a:t>
            </a:r>
            <a:r>
              <a:rPr lang="zh-CN" altLang="en-US" dirty="0">
                <a:solidFill>
                  <a:srgbClr val="333333"/>
                </a:solidFill>
                <a:latin typeface="+mn-ea"/>
              </a:rPr>
              <a:t>）预测结果受样本噪声的影响比较大。</a:t>
            </a:r>
            <a:endParaRPr lang="zh-CN" altLang="en-US" b="0" i="0" dirty="0">
              <a:solidFill>
                <a:srgbClr val="333333"/>
              </a:solidFill>
              <a:effectLst/>
              <a:latin typeface="+mn-ea"/>
            </a:endParaRPr>
          </a:p>
        </p:txBody>
      </p:sp>
    </p:spTree>
    <p:extLst>
      <p:ext uri="{BB962C8B-B14F-4D97-AF65-F5344CB8AC3E}">
        <p14:creationId xmlns:p14="http://schemas.microsoft.com/office/powerpoint/2010/main" val="3152096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839416" y="1442393"/>
            <a:ext cx="10369152" cy="4801314"/>
          </a:xfrm>
          <a:prstGeom prst="rect">
            <a:avLst/>
          </a:prstGeom>
          <a:noFill/>
        </p:spPr>
        <p:txBody>
          <a:bodyPr wrap="square" rtlCol="0">
            <a:spAutoFit/>
          </a:bodyPr>
          <a:lstStyle/>
          <a:p>
            <a:r>
              <a:rPr lang="en-US" altLang="zh-CN" dirty="0"/>
              <a:t>logistic</a:t>
            </a:r>
            <a:r>
              <a:rPr lang="zh-CN" altLang="en-US" dirty="0"/>
              <a:t>回归由</a:t>
            </a:r>
            <a:r>
              <a:rPr lang="en-US" altLang="zh-CN" dirty="0"/>
              <a:t>Cox</a:t>
            </a:r>
            <a:r>
              <a:rPr lang="zh-CN" altLang="en-US" dirty="0"/>
              <a:t>在</a:t>
            </a:r>
            <a:r>
              <a:rPr lang="en-US" altLang="zh-CN" dirty="0"/>
              <a:t>1958</a:t>
            </a:r>
            <a:r>
              <a:rPr lang="zh-CN" altLang="en-US" dirty="0"/>
              <a:t>年提出</a:t>
            </a:r>
            <a:r>
              <a:rPr lang="en-US" altLang="zh-CN" dirty="0"/>
              <a:t>[1]</a:t>
            </a:r>
            <a:r>
              <a:rPr lang="zh-CN" altLang="en-US" dirty="0"/>
              <a:t>，它的名字虽然叫回归，但这是一种二分类算法，并且是一种线性模型。由于是线性模型，因此在预测时计算简单，在某些大规模分类问题，如广告点击率预估（</a:t>
            </a:r>
            <a:r>
              <a:rPr lang="en-US" altLang="zh-CN" dirty="0"/>
              <a:t>CTR</a:t>
            </a:r>
            <a:r>
              <a:rPr lang="zh-CN" altLang="en-US" dirty="0"/>
              <a:t>）上得到了成功的应用。如果你的数据规模巨大，而且要求预测速度非常快，则非线性核的</a:t>
            </a:r>
            <a:r>
              <a:rPr lang="en-US" altLang="zh-CN" dirty="0"/>
              <a:t>SVM</a:t>
            </a:r>
            <a:r>
              <a:rPr lang="zh-CN" altLang="en-US" dirty="0"/>
              <a:t>、神经网络等非线性模型已经无法使用，此时</a:t>
            </a:r>
            <a:r>
              <a:rPr lang="en-US" altLang="zh-CN" dirty="0"/>
              <a:t>logistic</a:t>
            </a:r>
            <a:r>
              <a:rPr lang="zh-CN" altLang="en-US" dirty="0"/>
              <a:t>回归是你为数不多的选择。</a:t>
            </a:r>
            <a:endParaRPr lang="en-US" altLang="zh-CN" dirty="0"/>
          </a:p>
          <a:p>
            <a:endParaRPr lang="en-US" altLang="zh-CN" dirty="0"/>
          </a:p>
          <a:p>
            <a:r>
              <a:rPr lang="zh-CN" altLang="en-US" b="1" dirty="0"/>
              <a:t>直接预测样本属于正样本的概率</a:t>
            </a:r>
          </a:p>
          <a:p>
            <a:r>
              <a:rPr lang="en-US" altLang="zh-CN" dirty="0"/>
              <a:t>logistic</a:t>
            </a:r>
            <a:r>
              <a:rPr lang="zh-CN" altLang="en-US" dirty="0"/>
              <a:t>回归源于一个非常朴素的想法：对于二分类问题，能否直接预测出一个样本 属于正样本的概率值？首先考虑最简单的情况，如果样本的输入向量 是一个标量 ，如何将它映射成一个概率值？我们知道，一个随机事件的概率</a:t>
            </a:r>
            <a:r>
              <a:rPr lang="en-US" altLang="zh-CN" i="1" dirty="0"/>
              <a:t>p</a:t>
            </a:r>
            <a:r>
              <a:rPr lang="en-US" altLang="zh-CN" dirty="0"/>
              <a:t>(</a:t>
            </a:r>
            <a:r>
              <a:rPr lang="en-US" altLang="zh-CN" i="1" dirty="0"/>
              <a:t>a</a:t>
            </a:r>
            <a:r>
              <a:rPr lang="en-US" altLang="zh-CN" dirty="0"/>
              <a:t>)</a:t>
            </a:r>
            <a:r>
              <a:rPr lang="zh-CN" altLang="en-US" dirty="0"/>
              <a:t>必须满足两个条件：</a:t>
            </a:r>
          </a:p>
          <a:p>
            <a:endParaRPr lang="en-US" altLang="zh-CN" dirty="0"/>
          </a:p>
          <a:p>
            <a:r>
              <a:rPr lang="zh-CN" altLang="en-US" dirty="0"/>
              <a:t>概率值是非负的，即 </a:t>
            </a:r>
            <a:r>
              <a:rPr lang="en-US" altLang="zh-CN" i="1" dirty="0"/>
              <a:t>p</a:t>
            </a:r>
            <a:r>
              <a:rPr lang="en-US" altLang="zh-CN" dirty="0"/>
              <a:t>(</a:t>
            </a:r>
            <a:r>
              <a:rPr lang="en-US" altLang="zh-CN" i="1" dirty="0"/>
              <a:t>a</a:t>
            </a:r>
            <a:r>
              <a:rPr lang="en-US" altLang="zh-CN" dirty="0"/>
              <a:t>) &gt;= 0</a:t>
            </a:r>
          </a:p>
          <a:p>
            <a:r>
              <a:rPr lang="zh-CN" altLang="en-US" dirty="0"/>
              <a:t>概率值不能大于</a:t>
            </a:r>
            <a:r>
              <a:rPr lang="en-US" altLang="zh-CN" dirty="0"/>
              <a:t>1</a:t>
            </a:r>
            <a:r>
              <a:rPr lang="zh-CN" altLang="en-US" dirty="0"/>
              <a:t>，即 </a:t>
            </a:r>
            <a:r>
              <a:rPr lang="en-US" altLang="zh-CN" i="1" dirty="0"/>
              <a:t>p</a:t>
            </a:r>
            <a:r>
              <a:rPr lang="en-US" altLang="zh-CN" dirty="0"/>
              <a:t>(</a:t>
            </a:r>
            <a:r>
              <a:rPr lang="en-US" altLang="zh-CN" i="1" dirty="0"/>
              <a:t>a</a:t>
            </a:r>
            <a:r>
              <a:rPr lang="en-US" altLang="zh-CN" dirty="0"/>
              <a:t>) &lt;= 1</a:t>
            </a:r>
          </a:p>
          <a:p>
            <a:endParaRPr lang="en-US" altLang="zh-CN" dirty="0"/>
          </a:p>
          <a:p>
            <a:r>
              <a:rPr lang="zh-CN" altLang="en-US" dirty="0"/>
              <a:t>这两个要求可以合并成，概率值必须在区间</a:t>
            </a:r>
            <a:r>
              <a:rPr lang="en-US" altLang="zh-CN" dirty="0"/>
              <a:t>[0,1]</a:t>
            </a:r>
            <a:r>
              <a:rPr lang="zh-CN" altLang="en-US" dirty="0"/>
              <a:t>内。在这里，样本的标签值为</a:t>
            </a:r>
            <a:r>
              <a:rPr lang="en-US" altLang="zh-CN" dirty="0"/>
              <a:t>0</a:t>
            </a:r>
            <a:r>
              <a:rPr lang="zh-CN" altLang="en-US" dirty="0"/>
              <a:t>或者</a:t>
            </a:r>
            <a:r>
              <a:rPr lang="en-US" altLang="zh-CN" dirty="0"/>
              <a:t>1</a:t>
            </a:r>
            <a:r>
              <a:rPr lang="zh-CN" altLang="en-US" dirty="0"/>
              <a:t>，分别代表负样本和正样本。将样本属于正样本这一事件记为</a:t>
            </a:r>
            <a:r>
              <a:rPr lang="en-US" altLang="zh-CN" i="1" dirty="0"/>
              <a:t>p</a:t>
            </a:r>
            <a:r>
              <a:rPr lang="en-US" altLang="zh-CN" dirty="0"/>
              <a:t>(</a:t>
            </a:r>
            <a:r>
              <a:rPr lang="en-US" altLang="zh-CN" i="1" dirty="0"/>
              <a:t>y</a:t>
            </a:r>
            <a:r>
              <a:rPr lang="zh-CN" altLang="en-US" dirty="0"/>
              <a:t> </a:t>
            </a:r>
            <a:r>
              <a:rPr lang="en-US" altLang="zh-CN" dirty="0"/>
              <a:t>=1|</a:t>
            </a:r>
            <a:r>
              <a:rPr lang="en-US" altLang="zh-CN" i="1" dirty="0"/>
              <a:t>x</a:t>
            </a:r>
            <a:r>
              <a:rPr lang="en-US" altLang="zh-CN" dirty="0"/>
              <a:t>)</a:t>
            </a:r>
            <a:r>
              <a:rPr lang="zh-CN" altLang="en-US" dirty="0"/>
              <a:t>，即已知样本的特征向量值</a:t>
            </a:r>
            <a:r>
              <a:rPr lang="en-US" altLang="zh-CN" dirty="0"/>
              <a:t>x</a:t>
            </a:r>
            <a:r>
              <a:rPr lang="zh-CN" altLang="en-US" dirty="0"/>
              <a:t>，其标签值属于</a:t>
            </a:r>
            <a:r>
              <a:rPr lang="en-US" altLang="zh-CN" dirty="0"/>
              <a:t>1</a:t>
            </a:r>
            <a:r>
              <a:rPr lang="zh-CN" altLang="en-US" dirty="0"/>
              <a:t>的条件概率，也就是样本是正样本这一事件的概率。</a:t>
            </a:r>
            <a:r>
              <a:rPr lang="en-US" altLang="zh-CN" dirty="0"/>
              <a:t>x</a:t>
            </a:r>
            <a:r>
              <a:rPr lang="zh-CN" altLang="en-US" dirty="0"/>
              <a:t>的取值范围可以是</a:t>
            </a:r>
            <a:r>
              <a:rPr lang="en-US" altLang="zh-CN" dirty="0"/>
              <a:t>(−∞ ,+∞ )</a:t>
            </a:r>
            <a:r>
              <a:rPr lang="zh-CN" altLang="en-US" dirty="0"/>
              <a:t>，现在想想，哪些函数能够将一个</a:t>
            </a:r>
            <a:r>
              <a:rPr lang="en-US" altLang="zh-CN" dirty="0"/>
              <a:t>(−∞ ,+∞ )</a:t>
            </a:r>
            <a:r>
              <a:rPr lang="zh-CN" altLang="en-US" dirty="0"/>
              <a:t>之内的实数值变换到区间</a:t>
            </a:r>
            <a:r>
              <a:rPr lang="en-US" altLang="zh-CN" dirty="0"/>
              <a:t>[0,1]</a:t>
            </a:r>
            <a:r>
              <a:rPr lang="zh-CN" altLang="en-US" dirty="0"/>
              <a:t>？</a:t>
            </a:r>
            <a:endParaRPr lang="en-US" altLang="zh-CN"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138C7695-B1BC-4014-8B89-AF119264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 y="1052736"/>
            <a:ext cx="7337517" cy="3168352"/>
          </a:xfrm>
          <a:prstGeom prst="rect">
            <a:avLst/>
          </a:prstGeom>
        </p:spPr>
      </p:pic>
      <p:pic>
        <p:nvPicPr>
          <p:cNvPr id="9220" name="Picture 4">
            <a:extLst>
              <a:ext uri="{FF2B5EF4-FFF2-40B4-BE49-F238E27FC236}">
                <a16:creationId xmlns:a16="http://schemas.microsoft.com/office/drawing/2014/main" id="{536AB356-CD6A-4956-96DF-5AF8EC721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803" y="884856"/>
            <a:ext cx="4698009" cy="363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287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585323"/>
          </a:xfrm>
          <a:prstGeom prst="rect">
            <a:avLst/>
          </a:prstGeom>
          <a:noFill/>
        </p:spPr>
        <p:txBody>
          <a:bodyPr wrap="square" rtlCol="0">
            <a:spAutoFit/>
          </a:bodyPr>
          <a:lstStyle/>
          <a:p>
            <a:r>
              <a:rPr lang="zh-CN" altLang="en-US" dirty="0"/>
              <a:t>我们已经找到了这样一个函数，输入一个样本的特征</a:t>
            </a:r>
            <a:r>
              <a:rPr lang="en-US" altLang="zh-CN" dirty="0"/>
              <a:t>x</a:t>
            </a:r>
            <a:r>
              <a:rPr lang="zh-CN" altLang="en-US" dirty="0"/>
              <a:t>，就可以得到一个</a:t>
            </a:r>
            <a:r>
              <a:rPr lang="en-US" altLang="zh-CN" dirty="0"/>
              <a:t>(0,1)</a:t>
            </a:r>
            <a:r>
              <a:rPr lang="zh-CN" altLang="en-US" dirty="0"/>
              <a:t>内的概率值，这就是样本属于正样本的概率。不过，之前我们假设样本的特征向量是一个标量，实际应用中不是这样的，它一般是一个向量。解决这个问题很简单，主要将向量映射成标量，然后带入</a:t>
            </a:r>
            <a:r>
              <a:rPr lang="en-US" altLang="zh-CN" dirty="0"/>
              <a:t>logistic</a:t>
            </a:r>
            <a:r>
              <a:rPr lang="zh-CN" altLang="en-US" dirty="0"/>
              <a:t>函数中继续预测就可以了。最简单的，可以使用线性映射如加权和：</a:t>
            </a:r>
            <a:endParaRPr lang="en-US" altLang="zh-CN" dirty="0"/>
          </a:p>
          <a:p>
            <a:endParaRPr lang="en-US" altLang="zh-CN" dirty="0"/>
          </a:p>
          <a:p>
            <a:r>
              <a:rPr lang="en-US" altLang="zh-CN" dirty="0"/>
              <a:t>W0 +W1*X1+…,+</a:t>
            </a:r>
            <a:r>
              <a:rPr lang="en-US" altLang="zh-CN" dirty="0" err="1"/>
              <a:t>Wn</a:t>
            </a:r>
            <a:r>
              <a:rPr lang="en-US" altLang="zh-CN" dirty="0"/>
              <a:t>*</a:t>
            </a:r>
            <a:r>
              <a:rPr lang="en-US" altLang="zh-CN" dirty="0" err="1"/>
              <a:t>Xn</a:t>
            </a:r>
            <a:r>
              <a:rPr lang="en-US" altLang="zh-CN" dirty="0"/>
              <a:t>   </a:t>
            </a:r>
            <a:r>
              <a:rPr lang="zh-CN" altLang="en-US" dirty="0"/>
              <a:t>写成向量的形式为：</a:t>
            </a:r>
            <a:r>
              <a:rPr lang="en-US" altLang="zh-CN" dirty="0"/>
              <a:t>W^T*</a:t>
            </a:r>
            <a:r>
              <a:rPr lang="en-US" altLang="zh-CN" dirty="0" err="1"/>
              <a:t>X+b</a:t>
            </a:r>
            <a:endParaRPr lang="en-US" altLang="zh-CN" dirty="0"/>
          </a:p>
          <a:p>
            <a:endParaRPr lang="en-US" altLang="zh-CN" dirty="0"/>
          </a:p>
          <a:p>
            <a:r>
              <a:rPr lang="zh-CN" altLang="en-US" dirty="0"/>
              <a:t>其中，</a:t>
            </a:r>
            <a:r>
              <a:rPr lang="en-US" altLang="zh-CN" dirty="0"/>
              <a:t>w</a:t>
            </a:r>
            <a:r>
              <a:rPr lang="zh-CN" altLang="en-US" dirty="0"/>
              <a:t>为权重向量，</a:t>
            </a:r>
            <a:r>
              <a:rPr lang="en-US" altLang="zh-CN" dirty="0"/>
              <a:t>b</a:t>
            </a:r>
            <a:r>
              <a:rPr lang="zh-CN" altLang="en-US" dirty="0"/>
              <a:t>为偏置项，是一个标量。至此，我们得到将一个样本的特征向量映射成一个概率值</a:t>
            </a:r>
            <a:r>
              <a:rPr lang="en-US" altLang="zh-CN" i="1" dirty="0"/>
              <a:t>p</a:t>
            </a:r>
            <a:r>
              <a:rPr lang="en-US" altLang="zh-CN" dirty="0"/>
              <a:t>(</a:t>
            </a:r>
            <a:r>
              <a:rPr lang="en-US" altLang="zh-CN" i="1" dirty="0"/>
              <a:t>y</a:t>
            </a:r>
            <a:r>
              <a:rPr lang="zh-CN" altLang="en-US" dirty="0"/>
              <a:t> </a:t>
            </a:r>
            <a:r>
              <a:rPr lang="en-US" altLang="zh-CN" dirty="0"/>
              <a:t>=1|x)</a:t>
            </a:r>
            <a:r>
              <a:rPr lang="zh-CN" altLang="en-US" dirty="0"/>
              <a:t>的函数：</a:t>
            </a:r>
            <a:endParaRPr lang="en-US" altLang="zh-CN" dirty="0"/>
          </a:p>
        </p:txBody>
      </p:sp>
      <p:pic>
        <p:nvPicPr>
          <p:cNvPr id="8197" name="Picture 5">
            <a:extLst>
              <a:ext uri="{FF2B5EF4-FFF2-40B4-BE49-F238E27FC236}">
                <a16:creationId xmlns:a16="http://schemas.microsoft.com/office/drawing/2014/main" id="{1E404167-565F-4B93-9B81-24CCB28CF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4230588"/>
            <a:ext cx="6858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9D702BB-496B-445C-ABF6-6D43FC75907A}"/>
              </a:ext>
            </a:extLst>
          </p:cNvPr>
          <p:cNvSpPr txBox="1"/>
          <p:nvPr/>
        </p:nvSpPr>
        <p:spPr>
          <a:xfrm>
            <a:off x="479376" y="6259347"/>
            <a:ext cx="3375283" cy="369332"/>
          </a:xfrm>
          <a:prstGeom prst="rect">
            <a:avLst/>
          </a:prstGeom>
          <a:noFill/>
        </p:spPr>
        <p:txBody>
          <a:bodyPr wrap="none" rtlCol="0">
            <a:spAutoFit/>
          </a:bodyPr>
          <a:lstStyle/>
          <a:p>
            <a:r>
              <a:rPr lang="zh-CN" altLang="en-US" dirty="0"/>
              <a:t>这就是</a:t>
            </a:r>
            <a:r>
              <a:rPr lang="en-US" altLang="zh-CN" dirty="0"/>
              <a:t>logistic</a:t>
            </a:r>
            <a:r>
              <a:rPr lang="zh-CN" altLang="en-US" dirty="0"/>
              <a:t>回归的预测函数。</a:t>
            </a:r>
          </a:p>
        </p:txBody>
      </p:sp>
    </p:spTree>
    <p:extLst>
      <p:ext uri="{BB962C8B-B14F-4D97-AF65-F5344CB8AC3E}">
        <p14:creationId xmlns:p14="http://schemas.microsoft.com/office/powerpoint/2010/main" val="3209386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754326"/>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solidFill>
                <a:srgbClr val="FF0000"/>
              </a:solidFill>
            </a:endParaRPr>
          </a:p>
          <a:p>
            <a:endParaRPr lang="en-US" altLang="zh-CN" dirty="0"/>
          </a:p>
          <a:p>
            <a:r>
              <a:rPr lang="en-US" altLang="zh-CN" dirty="0"/>
              <a:t>1.</a:t>
            </a:r>
            <a:r>
              <a:rPr lang="zh-CN" altLang="en-US" b="1" dirty="0"/>
              <a:t>对数几率</a:t>
            </a:r>
            <a:endParaRPr lang="en-US" altLang="zh-CN" dirty="0"/>
          </a:p>
          <a:p>
            <a:r>
              <a:rPr lang="zh-CN" altLang="en-US" dirty="0"/>
              <a:t>一个事件发生的几率（</a:t>
            </a:r>
            <a:r>
              <a:rPr lang="en-US" altLang="zh-CN" dirty="0"/>
              <a:t>odds</a:t>
            </a:r>
            <a:r>
              <a:rPr lang="zh-CN" altLang="en-US" dirty="0"/>
              <a:t>）是指该事件发生的概率与该事件不发生的概率的比值。如果事件发生的概率是</a:t>
            </a:r>
            <a:r>
              <a:rPr lang="en-US" altLang="zh-CN" dirty="0"/>
              <a:t>p,</a:t>
            </a:r>
            <a:r>
              <a:rPr lang="zh-CN" altLang="en-US" dirty="0"/>
              <a:t>那么该事件的几率为</a:t>
            </a:r>
            <a:r>
              <a:rPr lang="en-US" altLang="zh-CN" dirty="0"/>
              <a:t>p/1-p,</a:t>
            </a:r>
            <a:r>
              <a:rPr lang="zh-CN" altLang="en-US" dirty="0"/>
              <a:t>该事件的对数几率（</a:t>
            </a:r>
            <a:r>
              <a:rPr lang="en-US" altLang="zh-CN" dirty="0"/>
              <a:t>log odds</a:t>
            </a:r>
            <a:r>
              <a:rPr lang="zh-CN" altLang="en-US" dirty="0"/>
              <a:t>）或</a:t>
            </a:r>
            <a:r>
              <a:rPr lang="en-US" altLang="zh-CN" dirty="0"/>
              <a:t>logit</a:t>
            </a:r>
            <a:r>
              <a:rPr lang="zh-CN" altLang="en-US" dirty="0"/>
              <a:t>函数是：</a:t>
            </a:r>
            <a:endParaRPr lang="en-US" altLang="zh-CN" b="1" dirty="0">
              <a:solidFill>
                <a:srgbClr val="FF0000"/>
              </a:solidFill>
            </a:endParaRPr>
          </a:p>
        </p:txBody>
      </p:sp>
      <p:pic>
        <p:nvPicPr>
          <p:cNvPr id="3" name="图片 2">
            <a:extLst>
              <a:ext uri="{FF2B5EF4-FFF2-40B4-BE49-F238E27FC236}">
                <a16:creationId xmlns:a16="http://schemas.microsoft.com/office/drawing/2014/main" id="{CF9E23ED-F317-4D6C-9567-522724FA7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64" y="3143961"/>
            <a:ext cx="2193678" cy="586429"/>
          </a:xfrm>
          <a:prstGeom prst="rect">
            <a:avLst/>
          </a:prstGeom>
        </p:spPr>
      </p:pic>
      <p:sp>
        <p:nvSpPr>
          <p:cNvPr id="5" name="矩形 4">
            <a:extLst>
              <a:ext uri="{FF2B5EF4-FFF2-40B4-BE49-F238E27FC236}">
                <a16:creationId xmlns:a16="http://schemas.microsoft.com/office/drawing/2014/main" id="{CF6038C5-5ACB-4099-886F-1C6A081132AA}"/>
              </a:ext>
            </a:extLst>
          </p:cNvPr>
          <p:cNvSpPr/>
          <p:nvPr/>
        </p:nvSpPr>
        <p:spPr>
          <a:xfrm>
            <a:off x="502950" y="3583869"/>
            <a:ext cx="4124847" cy="369332"/>
          </a:xfrm>
          <a:prstGeom prst="rect">
            <a:avLst/>
          </a:prstGeom>
        </p:spPr>
        <p:txBody>
          <a:bodyPr wrap="none">
            <a:spAutoFit/>
          </a:bodyPr>
          <a:lstStyle/>
          <a:p>
            <a:r>
              <a:rPr lang="zh-CN" altLang="en-US" dirty="0"/>
              <a:t>对</a:t>
            </a:r>
            <a:r>
              <a:rPr lang="en-US" altLang="zh-CN" dirty="0"/>
              <a:t>LR</a:t>
            </a:r>
            <a:r>
              <a:rPr lang="zh-CN" altLang="en-US" dirty="0"/>
              <a:t>而言，根据模型表达式可以得到：</a:t>
            </a:r>
          </a:p>
        </p:txBody>
      </p:sp>
      <p:pic>
        <p:nvPicPr>
          <p:cNvPr id="11" name="图片 10">
            <a:extLst>
              <a:ext uri="{FF2B5EF4-FFF2-40B4-BE49-F238E27FC236}">
                <a16:creationId xmlns:a16="http://schemas.microsoft.com/office/drawing/2014/main" id="{C8498103-AFF3-4B18-B5B9-C4EEE669D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863" y="3802778"/>
            <a:ext cx="2108161" cy="706342"/>
          </a:xfrm>
          <a:prstGeom prst="rect">
            <a:avLst/>
          </a:prstGeom>
        </p:spPr>
      </p:pic>
      <p:sp>
        <p:nvSpPr>
          <p:cNvPr id="12" name="矩形 11">
            <a:extLst>
              <a:ext uri="{FF2B5EF4-FFF2-40B4-BE49-F238E27FC236}">
                <a16:creationId xmlns:a16="http://schemas.microsoft.com/office/drawing/2014/main" id="{B84AF574-587A-4169-AA64-152B825BEA23}"/>
              </a:ext>
            </a:extLst>
          </p:cNvPr>
          <p:cNvSpPr/>
          <p:nvPr/>
        </p:nvSpPr>
        <p:spPr>
          <a:xfrm>
            <a:off x="502950" y="4511878"/>
            <a:ext cx="11281682" cy="646331"/>
          </a:xfrm>
          <a:prstGeom prst="rect">
            <a:avLst/>
          </a:prstGeom>
        </p:spPr>
        <p:txBody>
          <a:bodyPr wrap="square">
            <a:spAutoFit/>
          </a:bodyPr>
          <a:lstStyle/>
          <a:p>
            <a:r>
              <a:rPr lang="zh-CN" altLang="en-US" dirty="0">
                <a:solidFill>
                  <a:srgbClr val="646464"/>
                </a:solidFill>
                <a:latin typeface="+mn-ea"/>
              </a:rPr>
              <a:t>即在</a:t>
            </a:r>
            <a:r>
              <a:rPr lang="en-US" altLang="zh-CN" dirty="0">
                <a:solidFill>
                  <a:srgbClr val="646464"/>
                </a:solidFill>
                <a:latin typeface="+mn-ea"/>
              </a:rPr>
              <a:t>LR</a:t>
            </a:r>
            <a:r>
              <a:rPr lang="zh-CN" altLang="en-US" dirty="0">
                <a:solidFill>
                  <a:srgbClr val="646464"/>
                </a:solidFill>
                <a:latin typeface="+mn-ea"/>
              </a:rPr>
              <a:t>模型中，输出</a:t>
            </a:r>
            <a:r>
              <a:rPr lang="en-US" altLang="zh-CN" dirty="0">
                <a:solidFill>
                  <a:srgbClr val="646464"/>
                </a:solidFill>
                <a:latin typeface="+mn-ea"/>
              </a:rPr>
              <a:t>y=1</a:t>
            </a:r>
            <a:r>
              <a:rPr lang="zh-CN" altLang="en-US" dirty="0">
                <a:latin typeface="+mn-ea"/>
              </a:rPr>
              <a:t>的对数几率是输入</a:t>
            </a:r>
            <a:r>
              <a:rPr lang="en-US" altLang="zh-CN" dirty="0">
                <a:latin typeface="+mn-ea"/>
              </a:rPr>
              <a:t>x</a:t>
            </a:r>
            <a:r>
              <a:rPr lang="zh-CN" altLang="en-US" dirty="0">
                <a:latin typeface="+mn-ea"/>
              </a:rPr>
              <a:t>的线性函数。或者说输出</a:t>
            </a:r>
            <a:r>
              <a:rPr lang="en-US" altLang="zh-CN" dirty="0">
                <a:latin typeface="+mn-ea"/>
              </a:rPr>
              <a:t>y=1</a:t>
            </a:r>
            <a:r>
              <a:rPr lang="zh-CN" altLang="en-US" dirty="0">
                <a:latin typeface="+mn-ea"/>
              </a:rPr>
              <a:t>的对数几率是由输入</a:t>
            </a:r>
            <a:r>
              <a:rPr lang="en-US" altLang="zh-CN" dirty="0">
                <a:latin typeface="+mn-ea"/>
              </a:rPr>
              <a:t>x</a:t>
            </a:r>
            <a:r>
              <a:rPr lang="zh-CN" altLang="en-US" dirty="0">
                <a:latin typeface="+mn-ea"/>
              </a:rPr>
              <a:t>的线性函数表示的模型，即</a:t>
            </a:r>
            <a:r>
              <a:rPr lang="en-US" altLang="zh-CN" dirty="0">
                <a:latin typeface="+mn-ea"/>
              </a:rPr>
              <a:t>LR</a:t>
            </a:r>
            <a:r>
              <a:rPr lang="zh-CN" altLang="en-US" dirty="0">
                <a:latin typeface="+mn-ea"/>
              </a:rPr>
              <a:t>模型。</a:t>
            </a:r>
          </a:p>
        </p:txBody>
      </p:sp>
    </p:spTree>
    <p:extLst>
      <p:ext uri="{BB962C8B-B14F-4D97-AF65-F5344CB8AC3E}">
        <p14:creationId xmlns:p14="http://schemas.microsoft.com/office/powerpoint/2010/main" val="5332486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solidFill>
                <a:srgbClr val="FF0000"/>
              </a:solidFill>
            </a:endParaRPr>
          </a:p>
          <a:p>
            <a:endParaRPr lang="en-US" altLang="zh-CN" dirty="0"/>
          </a:p>
          <a:p>
            <a:r>
              <a:rPr lang="en-US" altLang="zh-CN" dirty="0">
                <a:latin typeface="+mn-ea"/>
              </a:rPr>
              <a:t>2.</a:t>
            </a:r>
            <a:r>
              <a:rPr lang="zh-CN" altLang="en-US" b="1" dirty="0">
                <a:latin typeface="+mn-ea"/>
              </a:rPr>
              <a:t>函数映射</a:t>
            </a:r>
          </a:p>
          <a:p>
            <a:r>
              <a:rPr lang="zh-CN" altLang="en-US" dirty="0">
                <a:latin typeface="+mn-ea"/>
              </a:rPr>
              <a:t>除了从对数几率的角度理解</a:t>
            </a:r>
            <a:r>
              <a:rPr lang="en-US" altLang="zh-CN" dirty="0">
                <a:latin typeface="+mn-ea"/>
              </a:rPr>
              <a:t>LR</a:t>
            </a:r>
            <a:r>
              <a:rPr lang="zh-CN" altLang="en-US" dirty="0">
                <a:latin typeface="+mn-ea"/>
              </a:rPr>
              <a:t>外，从函数映射也可以理解</a:t>
            </a:r>
            <a:r>
              <a:rPr lang="en-US" altLang="zh-CN" dirty="0">
                <a:latin typeface="+mn-ea"/>
              </a:rPr>
              <a:t>LR</a:t>
            </a:r>
            <a:r>
              <a:rPr lang="zh-CN" altLang="en-US" dirty="0">
                <a:latin typeface="+mn-ea"/>
              </a:rPr>
              <a:t>模型。</a:t>
            </a:r>
            <a:endParaRPr lang="en-US" altLang="zh-CN" dirty="0">
              <a:latin typeface="+mn-ea"/>
            </a:endParaRPr>
          </a:p>
        </p:txBody>
      </p:sp>
      <p:pic>
        <p:nvPicPr>
          <p:cNvPr id="14" name="图片 13">
            <a:extLst>
              <a:ext uri="{FF2B5EF4-FFF2-40B4-BE49-F238E27FC236}">
                <a16:creationId xmlns:a16="http://schemas.microsoft.com/office/drawing/2014/main" id="{755909B6-BCF1-4EC3-993B-3632DE93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9" y="3068960"/>
            <a:ext cx="11450722" cy="2741527"/>
          </a:xfrm>
          <a:prstGeom prst="rect">
            <a:avLst/>
          </a:prstGeom>
        </p:spPr>
      </p:pic>
    </p:spTree>
    <p:extLst>
      <p:ext uri="{BB962C8B-B14F-4D97-AF65-F5344CB8AC3E}">
        <p14:creationId xmlns:p14="http://schemas.microsoft.com/office/powerpoint/2010/main" val="38753718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3316</Words>
  <Application>Microsoft Office PowerPoint</Application>
  <PresentationFormat>宽屏</PresentationFormat>
  <Paragraphs>242</Paragraphs>
  <Slides>35</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Wingdings</vt:lpstr>
      <vt:lpstr>Agency FB</vt:lpstr>
      <vt:lpstr>Arial</vt:lpstr>
      <vt:lpstr>迷你简幼线</vt:lpstr>
      <vt:lpstr>宋体</vt:lpstr>
      <vt:lpstr>BankGothic Lt BT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614</cp:revision>
  <dcterms:created xsi:type="dcterms:W3CDTF">2017-04-25T09:03:07Z</dcterms:created>
  <dcterms:modified xsi:type="dcterms:W3CDTF">2020-11-01T07:27:35Z</dcterms:modified>
</cp:coreProperties>
</file>