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81" r:id="rId2"/>
    <p:sldId id="266" r:id="rId3"/>
    <p:sldId id="321" r:id="rId4"/>
    <p:sldId id="351" r:id="rId5"/>
    <p:sldId id="350" r:id="rId6"/>
    <p:sldId id="353" r:id="rId7"/>
    <p:sldId id="352" r:id="rId8"/>
    <p:sldId id="354" r:id="rId9"/>
    <p:sldId id="355" r:id="rId10"/>
    <p:sldId id="356" r:id="rId11"/>
    <p:sldId id="357" r:id="rId12"/>
    <p:sldId id="276" r:id="rId13"/>
    <p:sldId id="345" r:id="rId14"/>
    <p:sldId id="346" r:id="rId15"/>
    <p:sldId id="347" r:id="rId16"/>
    <p:sldId id="348" r:id="rId17"/>
    <p:sldId id="349" r:id="rId18"/>
    <p:sldId id="361" r:id="rId19"/>
    <p:sldId id="362" r:id="rId20"/>
    <p:sldId id="363" r:id="rId21"/>
    <p:sldId id="364" r:id="rId22"/>
    <p:sldId id="365" r:id="rId23"/>
    <p:sldId id="366" r:id="rId24"/>
    <p:sldId id="367" r:id="rId25"/>
    <p:sldId id="368" r:id="rId26"/>
    <p:sldId id="360" r:id="rId27"/>
    <p:sldId id="369" r:id="rId28"/>
    <p:sldId id="370" r:id="rId29"/>
    <p:sldId id="274" r:id="rId30"/>
  </p:sldIdLst>
  <p:sldSz cx="12192000" cy="6858000"/>
  <p:notesSz cx="6858000" cy="9144000"/>
  <p:embeddedFontLst>
    <p:embeddedFont>
      <p:font typeface="迷你简幼线" panose="02010600030101010101" charset="-122"/>
      <p:regular r:id="rId32"/>
    </p:embeddedFont>
    <p:embeddedFont>
      <p:font typeface="Agency FB" panose="020B0503020202020204" pitchFamily="34" charset="0"/>
      <p:regular r:id="rId33"/>
      <p:bold r:id="rId34"/>
    </p:embeddedFont>
    <p:embeddedFont>
      <p:font typeface="BankGothic Lt BT" panose="020B0607020203060204"/>
      <p:regular r:id="rId35"/>
    </p:embeddedFont>
    <p:embeddedFont>
      <p:font typeface="Calibri" panose="020F0502020204030204" pitchFamily="34" charset="0"/>
      <p:regular r:id="rId36"/>
      <p:bold r:id="rId37"/>
      <p:italic r:id="rId38"/>
      <p:boldItalic r:id="rId39"/>
    </p:embeddedFont>
  </p:embeddedFontLst>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36" autoAdjust="0"/>
  </p:normalViewPr>
  <p:slideViewPr>
    <p:cSldViewPr>
      <p:cViewPr varScale="1">
        <p:scale>
          <a:sx n="71" d="100"/>
          <a:sy n="71" d="100"/>
        </p:scale>
        <p:origin x="72" y="3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328943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1848856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4134141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258301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305843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233455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63015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1762499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9058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3447287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1800592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487989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652537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2421996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1099279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2248278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2526844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2488955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393902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4928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270304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287548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68960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477328"/>
          </a:xfrm>
          <a:prstGeom prst="rect">
            <a:avLst/>
          </a:prstGeom>
          <a:noFill/>
        </p:spPr>
        <p:txBody>
          <a:bodyPr wrap="square" rtlCol="0">
            <a:spAutoFit/>
          </a:bodyPr>
          <a:lstStyle/>
          <a:p>
            <a:r>
              <a:rPr lang="zh-CN" altLang="en-US" dirty="0"/>
              <a:t>按照常理，分类规则为，如果如果正样本的概率大于负样本的概率，即：</a:t>
            </a:r>
          </a:p>
          <a:p>
            <a:br>
              <a:rPr lang="zh-CN" altLang="en-US" dirty="0"/>
            </a:br>
            <a:r>
              <a:rPr lang="en-US" altLang="zh-CN" dirty="0"/>
              <a:t>h(x) &gt; 0.5</a:t>
            </a:r>
          </a:p>
          <a:p>
            <a:endParaRPr lang="en-US" altLang="zh-CN" dirty="0"/>
          </a:p>
          <a:p>
            <a:r>
              <a:rPr lang="zh-CN" altLang="en-US" dirty="0"/>
              <a:t>则样本被判定为正样本；否则被判定为负样本。而这等价于：</a:t>
            </a:r>
            <a:endParaRPr lang="en-US" altLang="zh-CN" dirty="0"/>
          </a:p>
        </p:txBody>
      </p:sp>
      <p:pic>
        <p:nvPicPr>
          <p:cNvPr id="5" name="图片 4">
            <a:extLst>
              <a:ext uri="{FF2B5EF4-FFF2-40B4-BE49-F238E27FC236}">
                <a16:creationId xmlns:a16="http://schemas.microsoft.com/office/drawing/2014/main" id="{716CD183-F60C-4425-9E99-DBFE96EE0A5C}"/>
              </a:ext>
            </a:extLst>
          </p:cNvPr>
          <p:cNvPicPr>
            <a:picLocks noChangeAspect="1"/>
          </p:cNvPicPr>
          <p:nvPr/>
        </p:nvPicPr>
        <p:blipFill>
          <a:blip r:embed="rId3"/>
          <a:stretch>
            <a:fillRect/>
          </a:stretch>
        </p:blipFill>
        <p:spPr>
          <a:xfrm>
            <a:off x="701117" y="2957523"/>
            <a:ext cx="2771775" cy="847725"/>
          </a:xfrm>
          <a:prstGeom prst="rect">
            <a:avLst/>
          </a:prstGeom>
        </p:spPr>
      </p:pic>
      <p:sp>
        <p:nvSpPr>
          <p:cNvPr id="8" name="文本框 7">
            <a:extLst>
              <a:ext uri="{FF2B5EF4-FFF2-40B4-BE49-F238E27FC236}">
                <a16:creationId xmlns:a16="http://schemas.microsoft.com/office/drawing/2014/main" id="{EE6572D4-E88E-419D-92A9-0E7EC74D50B3}"/>
              </a:ext>
            </a:extLst>
          </p:cNvPr>
          <p:cNvSpPr txBox="1"/>
          <p:nvPr/>
        </p:nvSpPr>
        <p:spPr>
          <a:xfrm>
            <a:off x="3791744" y="3196719"/>
            <a:ext cx="415498" cy="369332"/>
          </a:xfrm>
          <a:prstGeom prst="rect">
            <a:avLst/>
          </a:prstGeom>
          <a:noFill/>
        </p:spPr>
        <p:txBody>
          <a:bodyPr wrap="none" rtlCol="0">
            <a:spAutoFit/>
          </a:bodyPr>
          <a:lstStyle/>
          <a:p>
            <a:r>
              <a:rPr lang="zh-CN" altLang="en-US" dirty="0"/>
              <a:t>即</a:t>
            </a:r>
          </a:p>
        </p:txBody>
      </p:sp>
      <p:pic>
        <p:nvPicPr>
          <p:cNvPr id="10" name="图片 9">
            <a:extLst>
              <a:ext uri="{FF2B5EF4-FFF2-40B4-BE49-F238E27FC236}">
                <a16:creationId xmlns:a16="http://schemas.microsoft.com/office/drawing/2014/main" id="{C309B73B-4117-4D12-BEDB-CE49FE72209E}"/>
              </a:ext>
            </a:extLst>
          </p:cNvPr>
          <p:cNvPicPr>
            <a:picLocks noChangeAspect="1"/>
          </p:cNvPicPr>
          <p:nvPr/>
        </p:nvPicPr>
        <p:blipFill>
          <a:blip r:embed="rId4"/>
          <a:stretch>
            <a:fillRect/>
          </a:stretch>
        </p:blipFill>
        <p:spPr>
          <a:xfrm>
            <a:off x="4743450" y="3028950"/>
            <a:ext cx="2705100" cy="800100"/>
          </a:xfrm>
          <a:prstGeom prst="rect">
            <a:avLst/>
          </a:prstGeom>
        </p:spPr>
      </p:pic>
      <p:sp>
        <p:nvSpPr>
          <p:cNvPr id="11" name="文本框 10">
            <a:extLst>
              <a:ext uri="{FF2B5EF4-FFF2-40B4-BE49-F238E27FC236}">
                <a16:creationId xmlns:a16="http://schemas.microsoft.com/office/drawing/2014/main" id="{23AEB809-AA54-4A58-B749-D96A513A1CEA}"/>
              </a:ext>
            </a:extLst>
          </p:cNvPr>
          <p:cNvSpPr txBox="1"/>
          <p:nvPr/>
        </p:nvSpPr>
        <p:spPr>
          <a:xfrm>
            <a:off x="479376" y="4149080"/>
            <a:ext cx="2954655" cy="369332"/>
          </a:xfrm>
          <a:prstGeom prst="rect">
            <a:avLst/>
          </a:prstGeom>
          <a:noFill/>
        </p:spPr>
        <p:txBody>
          <a:bodyPr wrap="none" rtlCol="0">
            <a:spAutoFit/>
          </a:bodyPr>
          <a:lstStyle/>
          <a:p>
            <a:r>
              <a:rPr lang="zh-CN" altLang="en-US" dirty="0"/>
              <a:t>也就是下面的线性不等式：</a:t>
            </a:r>
          </a:p>
        </p:txBody>
      </p:sp>
      <p:pic>
        <p:nvPicPr>
          <p:cNvPr id="12" name="图片 11">
            <a:extLst>
              <a:ext uri="{FF2B5EF4-FFF2-40B4-BE49-F238E27FC236}">
                <a16:creationId xmlns:a16="http://schemas.microsoft.com/office/drawing/2014/main" id="{F8DD8816-3449-4559-A6F5-52E27D8E6752}"/>
              </a:ext>
            </a:extLst>
          </p:cNvPr>
          <p:cNvPicPr>
            <a:picLocks noChangeAspect="1"/>
          </p:cNvPicPr>
          <p:nvPr/>
        </p:nvPicPr>
        <p:blipFill>
          <a:blip r:embed="rId5"/>
          <a:stretch>
            <a:fillRect/>
          </a:stretch>
        </p:blipFill>
        <p:spPr>
          <a:xfrm>
            <a:off x="839417" y="4802864"/>
            <a:ext cx="2160240" cy="678031"/>
          </a:xfrm>
          <a:prstGeom prst="rect">
            <a:avLst/>
          </a:prstGeom>
        </p:spPr>
      </p:pic>
    </p:spTree>
    <p:extLst>
      <p:ext uri="{BB962C8B-B14F-4D97-AF65-F5344CB8AC3E}">
        <p14:creationId xmlns:p14="http://schemas.microsoft.com/office/powerpoint/2010/main" val="34804694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200329"/>
          </a:xfrm>
          <a:prstGeom prst="rect">
            <a:avLst/>
          </a:prstGeom>
          <a:noFill/>
        </p:spPr>
        <p:txBody>
          <a:bodyPr wrap="square" rtlCol="0">
            <a:spAutoFit/>
          </a:bodyPr>
          <a:lstStyle/>
          <a:p>
            <a:r>
              <a:rPr lang="zh-CN" altLang="en-US" dirty="0"/>
              <a:t>因此</a:t>
            </a:r>
            <a:r>
              <a:rPr lang="en-US" altLang="zh-CN" dirty="0"/>
              <a:t>logistic</a:t>
            </a:r>
            <a:r>
              <a:rPr lang="zh-CN" altLang="en-US" dirty="0"/>
              <a:t>回归是一个线性模型。在预测时，只需要计算上面这个线性函数的值，然后和</a:t>
            </a:r>
            <a:r>
              <a:rPr lang="en-US" altLang="zh-CN" dirty="0"/>
              <a:t>0</a:t>
            </a:r>
            <a:r>
              <a:rPr lang="zh-CN" altLang="en-US" dirty="0"/>
              <a:t>比较即可，而不需要用</a:t>
            </a:r>
            <a:r>
              <a:rPr lang="en-US" altLang="zh-CN" dirty="0"/>
              <a:t>logistic</a:t>
            </a:r>
            <a:r>
              <a:rPr lang="zh-CN" altLang="en-US" dirty="0"/>
              <a:t>函数进行映射，因为概率值大于</a:t>
            </a:r>
            <a:r>
              <a:rPr lang="en-US" altLang="zh-CN" dirty="0"/>
              <a:t>0.5</a:t>
            </a:r>
            <a:r>
              <a:rPr lang="zh-CN" altLang="en-US" dirty="0"/>
              <a:t>与上的值大于</a:t>
            </a:r>
            <a:r>
              <a:rPr lang="en-US" altLang="zh-CN" dirty="0"/>
              <a:t>0</a:t>
            </a:r>
            <a:r>
              <a:rPr lang="zh-CN" altLang="en-US" dirty="0"/>
              <a:t>是等价的。</a:t>
            </a:r>
            <a:r>
              <a:rPr lang="en-US" altLang="zh-CN" dirty="0"/>
              <a:t>logistic</a:t>
            </a:r>
            <a:r>
              <a:rPr lang="zh-CN" altLang="en-US" dirty="0"/>
              <a:t>函数映射只用于训练时。虽然用了非线性的</a:t>
            </a:r>
            <a:r>
              <a:rPr lang="en-US" altLang="zh-CN" dirty="0"/>
              <a:t>logistic</a:t>
            </a:r>
            <a:r>
              <a:rPr lang="zh-CN" altLang="en-US" dirty="0"/>
              <a:t>函数，但并不能改变</a:t>
            </a:r>
            <a:r>
              <a:rPr lang="en-US" altLang="zh-CN" dirty="0"/>
              <a:t>logistic</a:t>
            </a:r>
            <a:r>
              <a:rPr lang="zh-CN" altLang="en-US" dirty="0"/>
              <a:t>回归是一个线性分类器的本质，因为</a:t>
            </a:r>
            <a:r>
              <a:rPr lang="en-US" altLang="zh-CN" dirty="0"/>
              <a:t>logistic</a:t>
            </a:r>
            <a:r>
              <a:rPr lang="zh-CN" altLang="en-US" dirty="0"/>
              <a:t>函数是一个单调增函数。</a:t>
            </a:r>
            <a:endParaRPr lang="en-US" altLang="zh-CN" dirty="0"/>
          </a:p>
        </p:txBody>
      </p:sp>
    </p:spTree>
    <p:extLst>
      <p:ext uri="{BB962C8B-B14F-4D97-AF65-F5344CB8AC3E}">
        <p14:creationId xmlns:p14="http://schemas.microsoft.com/office/powerpoint/2010/main" val="25666964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鸢尾花数据集</a:t>
            </a: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369152" cy="1477328"/>
          </a:xfrm>
          <a:prstGeom prst="rect">
            <a:avLst/>
          </a:prstGeom>
          <a:noFill/>
        </p:spPr>
        <p:txBody>
          <a:bodyPr wrap="square" rtlCol="0">
            <a:spAutoFit/>
          </a:bodyPr>
          <a:lstStyle/>
          <a:p>
            <a:r>
              <a:rPr lang="zh-CN" altLang="en-US" dirty="0"/>
              <a:t>鸢尾属花，单子叶植物纲，百合目，鸢尾科多年生草本植物，有块茎或匍匐状根茎；叶剑形，嵌叠状；花美丽，状花序或圆锥花序；花被花瓣状，有一长或短的管，外弯，花柱分枝扩大，花瓣状而有颜色，外展而覆盖着雄蕊；子房下位，胚珠多数，果为蒴果。</a:t>
            </a:r>
          </a:p>
          <a:p>
            <a:r>
              <a:rPr lang="zh-CN" altLang="en-US" dirty="0"/>
              <a:t>鸢尾属下有三个亚属，分别是山鸢尾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，据此可将鸢尾属花分为以上三类。</a:t>
            </a:r>
          </a:p>
        </p:txBody>
      </p:sp>
    </p:spTree>
    <p:extLst>
      <p:ext uri="{BB962C8B-B14F-4D97-AF65-F5344CB8AC3E}">
        <p14:creationId xmlns:p14="http://schemas.microsoft.com/office/powerpoint/2010/main" val="6474271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387390"/>
            <a:ext cx="4320480" cy="4247317"/>
          </a:xfrm>
          <a:prstGeom prst="rect">
            <a:avLst/>
          </a:prstGeom>
          <a:noFill/>
        </p:spPr>
        <p:txBody>
          <a:bodyPr wrap="square" rtlCol="0">
            <a:spAutoFit/>
          </a:bodyPr>
          <a:lstStyle/>
          <a:p>
            <a:r>
              <a:rPr lang="zh-CN" altLang="en-US" dirty="0"/>
              <a:t>我们将使用公开的数据集：</a:t>
            </a:r>
            <a:r>
              <a:rPr lang="en-US" altLang="zh-CN" dirty="0"/>
              <a:t>KEEL</a:t>
            </a:r>
            <a:r>
              <a:rPr lang="zh-CN" altLang="en-US" dirty="0"/>
              <a:t>的</a:t>
            </a:r>
            <a:r>
              <a:rPr lang="en-US" altLang="zh-CN" dirty="0"/>
              <a:t>iris</a:t>
            </a:r>
            <a:r>
              <a:rPr lang="zh-CN" altLang="en-US" dirty="0"/>
              <a:t>数据集。该数据集一共包含</a:t>
            </a:r>
            <a:r>
              <a:rPr lang="en-US" altLang="zh-CN" dirty="0"/>
              <a:t>4</a:t>
            </a:r>
            <a:r>
              <a:rPr lang="zh-CN" altLang="en-US" dirty="0"/>
              <a:t>个特征变量，</a:t>
            </a:r>
            <a:r>
              <a:rPr lang="en-US" altLang="zh-CN" dirty="0"/>
              <a:t>1</a:t>
            </a:r>
            <a:r>
              <a:rPr lang="zh-CN" altLang="en-US" dirty="0"/>
              <a:t>个类别变量。共有</a:t>
            </a:r>
            <a:r>
              <a:rPr lang="en-US" altLang="zh-CN" dirty="0"/>
              <a:t>150</a:t>
            </a:r>
            <a:r>
              <a:rPr lang="zh-CN" altLang="en-US" dirty="0"/>
              <a:t>个样本，都属于鸢尾属下的三个亚属，分别是山鸢尾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a:t>
            </a:r>
            <a:endParaRPr lang="en-US" altLang="zh-CN" dirty="0"/>
          </a:p>
          <a:p>
            <a:endParaRPr lang="zh-CN" altLang="en-US" dirty="0"/>
          </a:p>
          <a:p>
            <a:r>
              <a:rPr lang="zh-CN" altLang="en-US" dirty="0"/>
              <a:t>四个特征变量的具体含义如下：</a:t>
            </a:r>
          </a:p>
          <a:p>
            <a:pPr marL="285750" indent="-285750">
              <a:buFont typeface="Wingdings" panose="05000000000000000000" pitchFamily="2" charset="2"/>
              <a:buChar char="l"/>
            </a:pPr>
            <a:r>
              <a:rPr lang="en-US" altLang="zh-CN" dirty="0" err="1"/>
              <a:t>SepalLength</a:t>
            </a:r>
            <a:r>
              <a:rPr lang="en-US" altLang="zh-CN" dirty="0"/>
              <a:t> </a:t>
            </a:r>
            <a:r>
              <a:rPr lang="zh-CN" altLang="en-US" dirty="0"/>
              <a:t>花萼长度</a:t>
            </a:r>
          </a:p>
          <a:p>
            <a:pPr marL="285750" indent="-285750">
              <a:buFont typeface="Wingdings" panose="05000000000000000000" pitchFamily="2" charset="2"/>
              <a:buChar char="l"/>
            </a:pPr>
            <a:r>
              <a:rPr lang="en-US" altLang="zh-CN" dirty="0" err="1"/>
              <a:t>SepalWidth</a:t>
            </a:r>
            <a:r>
              <a:rPr lang="en-US" altLang="zh-CN" dirty="0"/>
              <a:t> </a:t>
            </a:r>
            <a:r>
              <a:rPr lang="zh-CN" altLang="en-US" dirty="0"/>
              <a:t>花萼宽度</a:t>
            </a:r>
          </a:p>
          <a:p>
            <a:pPr marL="285750" indent="-285750">
              <a:buFont typeface="Wingdings" panose="05000000000000000000" pitchFamily="2" charset="2"/>
              <a:buChar char="l"/>
            </a:pPr>
            <a:r>
              <a:rPr lang="en-US" altLang="zh-CN" dirty="0" err="1"/>
              <a:t>PetalLength</a:t>
            </a:r>
            <a:r>
              <a:rPr lang="en-US" altLang="zh-CN" dirty="0"/>
              <a:t> </a:t>
            </a:r>
            <a:r>
              <a:rPr lang="zh-CN" altLang="en-US" dirty="0"/>
              <a:t>花瓣长度</a:t>
            </a:r>
          </a:p>
          <a:p>
            <a:pPr marL="285750" indent="-285750">
              <a:buFont typeface="Wingdings" panose="05000000000000000000" pitchFamily="2" charset="2"/>
              <a:buChar char="l"/>
            </a:pPr>
            <a:r>
              <a:rPr lang="en-US" altLang="zh-CN" dirty="0" err="1"/>
              <a:t>PetalWidth</a:t>
            </a:r>
            <a:r>
              <a:rPr lang="en-US" altLang="zh-CN" dirty="0"/>
              <a:t> </a:t>
            </a:r>
            <a:r>
              <a:rPr lang="zh-CN" altLang="en-US" dirty="0"/>
              <a:t>花瓣宽度</a:t>
            </a:r>
            <a:endParaRPr lang="en-US" altLang="zh-CN" dirty="0"/>
          </a:p>
          <a:p>
            <a:endParaRPr lang="zh-CN" altLang="en-US" dirty="0"/>
          </a:p>
          <a:p>
            <a:r>
              <a:rPr lang="zh-CN" altLang="en-US" dirty="0"/>
              <a:t>一个分类变量如下：</a:t>
            </a:r>
          </a:p>
          <a:p>
            <a:pPr marL="285750" indent="-285750">
              <a:buFont typeface="Wingdings" panose="05000000000000000000" pitchFamily="2" charset="2"/>
              <a:buChar char="l"/>
            </a:pPr>
            <a:r>
              <a:rPr lang="en-US" altLang="zh-CN" dirty="0"/>
              <a:t>Class </a:t>
            </a:r>
            <a:r>
              <a:rPr lang="zh-CN" altLang="en-US" dirty="0"/>
              <a:t>鸢尾属花所属的亚种</a:t>
            </a:r>
          </a:p>
        </p:txBody>
      </p:sp>
      <p:pic>
        <p:nvPicPr>
          <p:cNvPr id="7" name="Picture 2">
            <a:extLst>
              <a:ext uri="{FF2B5EF4-FFF2-40B4-BE49-F238E27FC236}">
                <a16:creationId xmlns:a16="http://schemas.microsoft.com/office/drawing/2014/main" id="{8E7FF1AD-2070-4771-BB42-4511F6D36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1196752"/>
            <a:ext cx="5438775" cy="41624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781767E8-941A-497B-BB6E-02D8A7FACC71}"/>
              </a:ext>
            </a:extLst>
          </p:cNvPr>
          <p:cNvSpPr txBox="1"/>
          <p:nvPr/>
        </p:nvSpPr>
        <p:spPr>
          <a:xfrm>
            <a:off x="7320136" y="5476582"/>
            <a:ext cx="2838982" cy="369332"/>
          </a:xfrm>
          <a:prstGeom prst="rect">
            <a:avLst/>
          </a:prstGeom>
          <a:noFill/>
        </p:spPr>
        <p:txBody>
          <a:bodyPr wrap="none" rtlCol="0">
            <a:spAutoFit/>
          </a:bodyPr>
          <a:lstStyle/>
          <a:p>
            <a:r>
              <a:rPr lang="zh-CN" altLang="en-US" dirty="0"/>
              <a:t>维吉尼亚鸢尾</a:t>
            </a:r>
            <a:r>
              <a:rPr lang="en-US" altLang="zh-CN" dirty="0"/>
              <a:t>(Iris-virginica)</a:t>
            </a:r>
            <a:endParaRPr lang="zh-CN" altLang="en-US" dirty="0"/>
          </a:p>
        </p:txBody>
      </p:sp>
    </p:spTree>
    <p:extLst>
      <p:ext uri="{BB962C8B-B14F-4D97-AF65-F5344CB8AC3E}">
        <p14:creationId xmlns:p14="http://schemas.microsoft.com/office/powerpoint/2010/main" val="10689563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4968552" cy="1477328"/>
          </a:xfrm>
          <a:prstGeom prst="rect">
            <a:avLst/>
          </a:prstGeom>
          <a:noFill/>
        </p:spPr>
        <p:txBody>
          <a:bodyPr wrap="square" rtlCol="0">
            <a:spAutoFit/>
          </a:bodyPr>
          <a:lstStyle/>
          <a:p>
            <a:r>
              <a:rPr lang="zh-CN" altLang="en-US" dirty="0"/>
              <a:t>我们的数据集中包含</a:t>
            </a:r>
            <a:r>
              <a:rPr lang="en-US" altLang="zh-CN" dirty="0"/>
              <a:t>4</a:t>
            </a:r>
            <a:r>
              <a:rPr lang="zh-CN" altLang="en-US" dirty="0"/>
              <a:t>个特征变量，这些变量用花萼的长度和宽度，花瓣的长度和宽度将鸢尾属花归类到相应的亚种。</a:t>
            </a:r>
            <a:endParaRPr lang="en-US" altLang="zh-CN" dirty="0"/>
          </a:p>
          <a:p>
            <a:endParaRPr lang="en-US" altLang="zh-CN" dirty="0"/>
          </a:p>
          <a:p>
            <a:r>
              <a:rPr lang="zh-CN" altLang="en-US" dirty="0"/>
              <a:t>使用</a:t>
            </a:r>
            <a:r>
              <a:rPr lang="en-US" altLang="zh-CN" dirty="0"/>
              <a:t>pandas</a:t>
            </a:r>
            <a:r>
              <a:rPr lang="zh-CN" altLang="en-US" dirty="0"/>
              <a:t>中的</a:t>
            </a:r>
            <a:r>
              <a:rPr lang="en-US" altLang="zh-CN" dirty="0" err="1"/>
              <a:t>read_csv</a:t>
            </a:r>
            <a:r>
              <a:rPr lang="en-US" altLang="zh-CN" dirty="0"/>
              <a:t>()</a:t>
            </a:r>
            <a:r>
              <a:rPr lang="zh-CN" altLang="en-US" dirty="0"/>
              <a:t>函数将数据导入：</a:t>
            </a:r>
            <a:endParaRPr lang="en-US" altLang="zh-CN" dirty="0"/>
          </a:p>
        </p:txBody>
      </p:sp>
      <p:pic>
        <p:nvPicPr>
          <p:cNvPr id="2050" name="Picture 2">
            <a:extLst>
              <a:ext uri="{FF2B5EF4-FFF2-40B4-BE49-F238E27FC236}">
                <a16:creationId xmlns:a16="http://schemas.microsoft.com/office/drawing/2014/main" id="{225E65AE-6DF9-4814-B380-518ED88F3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1268760"/>
            <a:ext cx="6012668" cy="460851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3F26C41A-D38E-4AFB-B265-E39902E3724B}"/>
              </a:ext>
            </a:extLst>
          </p:cNvPr>
          <p:cNvSpPr txBox="1"/>
          <p:nvPr/>
        </p:nvSpPr>
        <p:spPr>
          <a:xfrm>
            <a:off x="557718" y="4964069"/>
            <a:ext cx="4968552" cy="923330"/>
          </a:xfrm>
          <a:prstGeom prst="rect">
            <a:avLst/>
          </a:prstGeom>
          <a:noFill/>
        </p:spPr>
        <p:txBody>
          <a:bodyPr wrap="square" rtlCol="0">
            <a:spAutoFit/>
          </a:bodyPr>
          <a:lstStyle/>
          <a:p>
            <a:r>
              <a:rPr lang="en-US" altLang="zh-CN" dirty="0"/>
              <a:t>Class</a:t>
            </a:r>
            <a:r>
              <a:rPr lang="zh-CN" altLang="en-US" dirty="0"/>
              <a:t>为分类变量，指鸢尾属花所属的亚种，有山鸢尾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共计</a:t>
            </a:r>
            <a:r>
              <a:rPr lang="en-US" altLang="zh-CN" dirty="0"/>
              <a:t>3</a:t>
            </a:r>
            <a:r>
              <a:rPr lang="zh-CN" altLang="en-US" dirty="0"/>
              <a:t>个取值。</a:t>
            </a:r>
            <a:endParaRPr lang="en-US" altLang="zh-CN" dirty="0"/>
          </a:p>
        </p:txBody>
      </p:sp>
      <p:sp>
        <p:nvSpPr>
          <p:cNvPr id="12" name="Rectangle 7">
            <a:extLst>
              <a:ext uri="{FF2B5EF4-FFF2-40B4-BE49-F238E27FC236}">
                <a16:creationId xmlns:a16="http://schemas.microsoft.com/office/drawing/2014/main" id="{F005B77F-FF0A-4A8D-B63E-5DD1C77B766E}"/>
              </a:ext>
            </a:extLst>
          </p:cNvPr>
          <p:cNvSpPr>
            <a:spLocks noChangeArrowheads="1"/>
          </p:cNvSpPr>
          <p:nvPr/>
        </p:nvSpPr>
        <p:spPr bwMode="auto">
          <a:xfrm>
            <a:off x="665730" y="3058299"/>
            <a:ext cx="475252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pandas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pd</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iris = pd.read_csv(</a:t>
            </a:r>
            <a:r>
              <a:rPr kumimoji="0" lang="zh-CN" altLang="zh-CN" sz="24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"data/iris.csv"</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(iris.head(</a:t>
            </a:r>
            <a:r>
              <a:rPr kumimoji="0" lang="zh-CN" altLang="zh-CN" sz="24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10</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4417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4968552" cy="646331"/>
          </a:xfrm>
          <a:prstGeom prst="rect">
            <a:avLst/>
          </a:prstGeom>
          <a:noFill/>
        </p:spPr>
        <p:txBody>
          <a:bodyPr wrap="square" rtlCol="0">
            <a:spAutoFit/>
          </a:bodyPr>
          <a:lstStyle/>
          <a:p>
            <a:r>
              <a:rPr lang="zh-CN" altLang="en-US" dirty="0"/>
              <a:t>我们初步用</a:t>
            </a:r>
            <a:r>
              <a:rPr lang="en-US" altLang="zh-CN" dirty="0"/>
              <a:t>Seaborn</a:t>
            </a:r>
            <a:r>
              <a:rPr lang="zh-CN" altLang="en-US" dirty="0"/>
              <a:t>画出点对图来观察鸢尾属花各特征的分布：</a:t>
            </a:r>
            <a:endParaRPr lang="en-US" altLang="zh-CN" dirty="0"/>
          </a:p>
        </p:txBody>
      </p:sp>
      <p:sp>
        <p:nvSpPr>
          <p:cNvPr id="13" name="文本框 12">
            <a:extLst>
              <a:ext uri="{FF2B5EF4-FFF2-40B4-BE49-F238E27FC236}">
                <a16:creationId xmlns:a16="http://schemas.microsoft.com/office/drawing/2014/main" id="{3F26C41A-D38E-4AFB-B265-E39902E3724B}"/>
              </a:ext>
            </a:extLst>
          </p:cNvPr>
          <p:cNvSpPr txBox="1"/>
          <p:nvPr/>
        </p:nvSpPr>
        <p:spPr>
          <a:xfrm>
            <a:off x="557718" y="4964069"/>
            <a:ext cx="4968552" cy="923330"/>
          </a:xfrm>
          <a:prstGeom prst="rect">
            <a:avLst/>
          </a:prstGeom>
          <a:noFill/>
        </p:spPr>
        <p:txBody>
          <a:bodyPr wrap="square" rtlCol="0">
            <a:spAutoFit/>
          </a:bodyPr>
          <a:lstStyle/>
          <a:p>
            <a:r>
              <a:rPr lang="zh-CN" altLang="en-US" dirty="0"/>
              <a:t>直观来看山鸢尾（蓝色）与其他两类花能够较好地区分。而维吉尼亚鸢尾（绿色）和变色鸢尾（红色）相对难以区分。</a:t>
            </a:r>
            <a:endParaRPr lang="en-US" altLang="zh-CN" dirty="0"/>
          </a:p>
        </p:txBody>
      </p:sp>
      <p:pic>
        <p:nvPicPr>
          <p:cNvPr id="3" name="图片 2">
            <a:extLst>
              <a:ext uri="{FF2B5EF4-FFF2-40B4-BE49-F238E27FC236}">
                <a16:creationId xmlns:a16="http://schemas.microsoft.com/office/drawing/2014/main" id="{FCDB2597-091F-465C-B8E3-C8D5C5889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876" y="980728"/>
            <a:ext cx="5930252" cy="5157192"/>
          </a:xfrm>
          <a:prstGeom prst="rect">
            <a:avLst/>
          </a:prstGeom>
        </p:spPr>
      </p:pic>
      <p:pic>
        <p:nvPicPr>
          <p:cNvPr id="11" name="图片 10">
            <a:extLst>
              <a:ext uri="{FF2B5EF4-FFF2-40B4-BE49-F238E27FC236}">
                <a16:creationId xmlns:a16="http://schemas.microsoft.com/office/drawing/2014/main" id="{4FC1CEB2-80D5-4B52-8883-C53963218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276" y="1133128"/>
            <a:ext cx="5930252" cy="5157192"/>
          </a:xfrm>
          <a:prstGeom prst="rect">
            <a:avLst/>
          </a:prstGeom>
        </p:spPr>
      </p:pic>
      <p:sp>
        <p:nvSpPr>
          <p:cNvPr id="5" name="Rectangle 1">
            <a:extLst>
              <a:ext uri="{FF2B5EF4-FFF2-40B4-BE49-F238E27FC236}">
                <a16:creationId xmlns:a16="http://schemas.microsoft.com/office/drawing/2014/main" id="{45588FBB-4839-43F6-BA75-941226DA809F}"/>
              </a:ext>
            </a:extLst>
          </p:cNvPr>
          <p:cNvSpPr>
            <a:spLocks noChangeArrowheads="1"/>
          </p:cNvSpPr>
          <p:nvPr/>
        </p:nvSpPr>
        <p:spPr bwMode="auto">
          <a:xfrm>
            <a:off x="618256" y="2160169"/>
            <a:ext cx="460851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seaborn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matplotlib.pyplot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plt</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sns.pairplot(iris</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hue</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plt.show()</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45590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10950352" cy="646331"/>
          </a:xfrm>
          <a:prstGeom prst="rect">
            <a:avLst/>
          </a:prstGeom>
          <a:noFill/>
        </p:spPr>
        <p:txBody>
          <a:bodyPr wrap="square" rtlCol="0">
            <a:spAutoFit/>
          </a:bodyPr>
          <a:lstStyle/>
          <a:p>
            <a:r>
              <a:rPr lang="zh-CN" altLang="en-US" dirty="0"/>
              <a:t>由于</a:t>
            </a:r>
            <a:r>
              <a:rPr lang="en-US" altLang="zh-CN" dirty="0"/>
              <a:t>Class</a:t>
            </a:r>
            <a:r>
              <a:rPr lang="zh-CN" altLang="en-US" dirty="0"/>
              <a:t>变量为字符串格式，建模前需对其进行整数编码，即将山鸢尾 </a:t>
            </a:r>
            <a:r>
              <a:rPr lang="en-US" altLang="zh-CN" dirty="0"/>
              <a:t>(Iris-</a:t>
            </a:r>
            <a:r>
              <a:rPr lang="en-US" altLang="zh-CN" dirty="0" err="1"/>
              <a:t>setosa</a:t>
            </a:r>
            <a:r>
              <a:rPr lang="en-US" altLang="zh-CN" dirty="0"/>
              <a:t>)</a:t>
            </a:r>
            <a:r>
              <a:rPr lang="zh-CN" altLang="en-US" dirty="0"/>
              <a:t>编码为</a:t>
            </a:r>
            <a:r>
              <a:rPr lang="en-US" altLang="zh-CN" dirty="0"/>
              <a:t>0</a:t>
            </a:r>
            <a:r>
              <a:rPr lang="zh-CN" altLang="en-US" dirty="0"/>
              <a:t>，变色鸢尾</a:t>
            </a:r>
            <a:r>
              <a:rPr lang="en-US" altLang="zh-CN" dirty="0"/>
              <a:t>(Iris-versicolor)</a:t>
            </a:r>
            <a:r>
              <a:rPr lang="zh-CN" altLang="en-US" dirty="0"/>
              <a:t>编码为</a:t>
            </a:r>
            <a:r>
              <a:rPr lang="en-US" altLang="zh-CN" dirty="0"/>
              <a:t>1</a:t>
            </a:r>
            <a:r>
              <a:rPr lang="zh-CN" altLang="en-US" dirty="0"/>
              <a:t>，维吉尼亚鸢尾</a:t>
            </a:r>
            <a:r>
              <a:rPr lang="en-US" altLang="zh-CN" dirty="0"/>
              <a:t>(Iris-virginica)</a:t>
            </a:r>
            <a:r>
              <a:rPr lang="zh-CN" altLang="en-US" dirty="0"/>
              <a:t>编码为</a:t>
            </a:r>
            <a:r>
              <a:rPr lang="en-US" altLang="zh-CN" dirty="0"/>
              <a:t>2</a:t>
            </a:r>
            <a:r>
              <a:rPr lang="zh-CN" altLang="en-US" dirty="0"/>
              <a:t>，具体代码如下：</a:t>
            </a:r>
            <a:endParaRPr lang="en-US" altLang="zh-CN" dirty="0"/>
          </a:p>
        </p:txBody>
      </p:sp>
      <p:sp>
        <p:nvSpPr>
          <p:cNvPr id="13" name="文本框 12">
            <a:extLst>
              <a:ext uri="{FF2B5EF4-FFF2-40B4-BE49-F238E27FC236}">
                <a16:creationId xmlns:a16="http://schemas.microsoft.com/office/drawing/2014/main" id="{3F26C41A-D38E-4AFB-B265-E39902E3724B}"/>
              </a:ext>
            </a:extLst>
          </p:cNvPr>
          <p:cNvSpPr txBox="1"/>
          <p:nvPr/>
        </p:nvSpPr>
        <p:spPr>
          <a:xfrm>
            <a:off x="702377" y="4272677"/>
            <a:ext cx="10715237" cy="2031325"/>
          </a:xfrm>
          <a:prstGeom prst="rect">
            <a:avLst/>
          </a:prstGeom>
          <a:noFill/>
        </p:spPr>
        <p:txBody>
          <a:bodyPr wrap="square" rtlCol="0">
            <a:spAutoFit/>
          </a:bodyPr>
          <a:lstStyle/>
          <a:p>
            <a:r>
              <a:rPr lang="zh-CN" altLang="en-US" dirty="0"/>
              <a:t>将分类变量</a:t>
            </a:r>
            <a:r>
              <a:rPr lang="en-US" altLang="zh-CN" dirty="0"/>
              <a:t>Class</a:t>
            </a:r>
            <a:r>
              <a:rPr lang="zh-CN" altLang="en-US" dirty="0"/>
              <a:t>进行编码以后，可观察其分布情况。</a:t>
            </a:r>
            <a:endParaRPr lang="en-US" altLang="zh-CN" dirty="0"/>
          </a:p>
          <a:p>
            <a:endParaRPr lang="en-US" altLang="zh-CN" dirty="0"/>
          </a:p>
          <a:p>
            <a:r>
              <a:rPr lang="en-US" altLang="zh-CN" dirty="0"/>
              <a:t>2 50</a:t>
            </a:r>
            <a:br>
              <a:rPr lang="zh-CN" altLang="en-US" dirty="0"/>
            </a:br>
            <a:r>
              <a:rPr lang="en-US" altLang="zh-CN" dirty="0"/>
              <a:t>1 50</a:t>
            </a:r>
            <a:br>
              <a:rPr lang="zh-CN" altLang="en-US" dirty="0"/>
            </a:br>
            <a:r>
              <a:rPr lang="en-US" altLang="zh-CN" dirty="0"/>
              <a:t>0 50</a:t>
            </a:r>
          </a:p>
          <a:p>
            <a:endParaRPr lang="en-US" altLang="zh-CN" dirty="0"/>
          </a:p>
          <a:p>
            <a:r>
              <a:rPr lang="zh-CN" altLang="en-US" dirty="0"/>
              <a:t>可见，</a:t>
            </a:r>
            <a:r>
              <a:rPr lang="en-US" altLang="zh-CN" dirty="0"/>
              <a:t>150</a:t>
            </a:r>
            <a:r>
              <a:rPr lang="zh-CN" altLang="en-US" dirty="0"/>
              <a:t>个样本中，三个种类的鸢尾花各占</a:t>
            </a:r>
            <a:r>
              <a:rPr lang="en-US" altLang="zh-CN" dirty="0"/>
              <a:t>1/3</a:t>
            </a:r>
            <a:r>
              <a:rPr lang="zh-CN" altLang="en-US" dirty="0"/>
              <a:t>，均为</a:t>
            </a:r>
            <a:r>
              <a:rPr lang="en-US" altLang="zh-CN" dirty="0"/>
              <a:t>50</a:t>
            </a:r>
            <a:r>
              <a:rPr lang="zh-CN" altLang="en-US" dirty="0"/>
              <a:t>个样本。</a:t>
            </a:r>
            <a:endParaRPr lang="en-US" altLang="zh-CN" dirty="0"/>
          </a:p>
        </p:txBody>
      </p:sp>
      <p:sp>
        <p:nvSpPr>
          <p:cNvPr id="7" name="Rectangle 2">
            <a:extLst>
              <a:ext uri="{FF2B5EF4-FFF2-40B4-BE49-F238E27FC236}">
                <a16:creationId xmlns:a16="http://schemas.microsoft.com/office/drawing/2014/main" id="{2B830697-7EA2-4832-9361-94E8ECA72F46}"/>
              </a:ext>
            </a:extLst>
          </p:cNvPr>
          <p:cNvSpPr>
            <a:spLocks noChangeArrowheads="1"/>
          </p:cNvSpPr>
          <p:nvPr/>
        </p:nvSpPr>
        <p:spPr bwMode="auto">
          <a:xfrm>
            <a:off x="767408" y="2038906"/>
            <a:ext cx="10585176"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class_dict = {</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"Iris-setosa"</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a:ln>
                  <a:noFill/>
                </a:ln>
                <a:solidFill>
                  <a:srgbClr val="6897BB"/>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"Iris-versicolor"</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a:ln>
                  <a:noFill/>
                </a:ln>
                <a:solidFill>
                  <a:srgbClr val="6897BB"/>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"Iris-virginica"</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a:ln>
                  <a:noFill/>
                </a:ln>
                <a:solidFill>
                  <a:srgbClr val="6897BB"/>
                </a:solidFill>
                <a:effectLst/>
                <a:latin typeface="宋体" panose="02010600030101010101" pitchFamily="2" charset="-122"/>
                <a:ea typeface="宋体" panose="02010600030101010101" pitchFamily="2" charset="-122"/>
              </a:rPr>
              <a:t>2</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iris[</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 = iris[</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].map(class_dict)</a:t>
            </a:r>
            <a:b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b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(iris[</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].value_counts())</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340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04</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训练分类器</a:t>
            </a:r>
          </a:p>
        </p:txBody>
      </p:sp>
    </p:spTree>
    <p:extLst>
      <p:ext uri="{BB962C8B-B14F-4D97-AF65-F5344CB8AC3E}">
        <p14:creationId xmlns:p14="http://schemas.microsoft.com/office/powerpoint/2010/main" val="7503832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2031325"/>
          </a:xfrm>
          <a:prstGeom prst="rect">
            <a:avLst/>
          </a:prstGeom>
          <a:noFill/>
        </p:spPr>
        <p:txBody>
          <a:bodyPr wrap="square" rtlCol="0">
            <a:spAutoFit/>
          </a:bodyPr>
          <a:lstStyle/>
          <a:p>
            <a:r>
              <a:rPr lang="zh-CN" altLang="en-US" dirty="0"/>
              <a:t>下面我们需要将数据分为训练集和测试集，训练集用于训练分类器，测试集用于评估分类器性能。 假设我们将数据分成两部分：</a:t>
            </a:r>
            <a:r>
              <a:rPr lang="en-US" altLang="zh-CN" dirty="0"/>
              <a:t>70%</a:t>
            </a:r>
            <a:r>
              <a:rPr lang="zh-CN" altLang="en-US" dirty="0"/>
              <a:t>的训练集和</a:t>
            </a:r>
            <a:r>
              <a:rPr lang="en-US" altLang="zh-CN" dirty="0"/>
              <a:t>30%</a:t>
            </a:r>
            <a:r>
              <a:rPr lang="zh-CN" altLang="en-US" dirty="0"/>
              <a:t>的测试集。</a:t>
            </a:r>
            <a:endParaRPr lang="en-US" altLang="zh-CN" dirty="0"/>
          </a:p>
          <a:p>
            <a:endParaRPr lang="en-US" altLang="zh-CN" dirty="0"/>
          </a:p>
          <a:p>
            <a:r>
              <a:rPr lang="zh-CN" altLang="en-US" dirty="0"/>
              <a:t>在原始数据集中三种花的比例为</a:t>
            </a:r>
            <a:r>
              <a:rPr lang="en-US" altLang="zh-CN" dirty="0"/>
              <a:t>1</a:t>
            </a:r>
            <a:r>
              <a:rPr lang="zh-CN" altLang="en-US" dirty="0"/>
              <a:t>：</a:t>
            </a:r>
            <a:r>
              <a:rPr lang="en-US" altLang="zh-CN" dirty="0"/>
              <a:t>1</a:t>
            </a:r>
            <a:r>
              <a:rPr lang="zh-CN" altLang="en-US" dirty="0"/>
              <a:t>：</a:t>
            </a:r>
            <a:r>
              <a:rPr lang="en-US" altLang="zh-CN" dirty="0"/>
              <a:t>1,</a:t>
            </a:r>
            <a:r>
              <a:rPr lang="zh-CN" altLang="en-US" dirty="0"/>
              <a:t>我们应该尽量使得训练集和测试集中三种花的比例也满足</a:t>
            </a:r>
            <a:r>
              <a:rPr lang="en-US" altLang="zh-CN" dirty="0"/>
              <a:t>1</a:t>
            </a:r>
            <a:r>
              <a:rPr lang="zh-CN" altLang="en-US" dirty="0"/>
              <a:t>：</a:t>
            </a:r>
            <a:r>
              <a:rPr lang="en-US" altLang="zh-CN" dirty="0"/>
              <a:t>1</a:t>
            </a:r>
            <a:r>
              <a:rPr lang="zh-CN" altLang="en-US" dirty="0"/>
              <a:t>：</a:t>
            </a:r>
            <a:r>
              <a:rPr lang="en-US" altLang="zh-CN" dirty="0"/>
              <a:t>1</a:t>
            </a:r>
            <a:r>
              <a:rPr lang="zh-CN" altLang="en-US" dirty="0"/>
              <a:t>。 在解决类别分布不均衡的问题时，需要格外注意这一点。 在</a:t>
            </a:r>
            <a:r>
              <a:rPr lang="en-US" altLang="zh-CN" dirty="0" err="1"/>
              <a:t>Sklearn</a:t>
            </a:r>
            <a:r>
              <a:rPr lang="zh-CN" altLang="en-US" dirty="0"/>
              <a:t>的</a:t>
            </a:r>
            <a:r>
              <a:rPr lang="en-US" altLang="zh-CN" dirty="0" err="1"/>
              <a:t>model_selection</a:t>
            </a:r>
            <a:r>
              <a:rPr lang="zh-CN" altLang="en-US" dirty="0"/>
              <a:t>模块实现了一个</a:t>
            </a:r>
            <a:r>
              <a:rPr lang="en-US" altLang="zh-CN" dirty="0" err="1"/>
              <a:t>train_test_split</a:t>
            </a:r>
            <a:r>
              <a:rPr lang="zh-CN" altLang="en-US" dirty="0"/>
              <a:t>函数，能够方便地让我们实现上述划分。 </a:t>
            </a:r>
            <a:r>
              <a:rPr lang="en-US" altLang="zh-CN" dirty="0"/>
              <a:t>stratify</a:t>
            </a:r>
            <a:r>
              <a:rPr lang="zh-CN" altLang="en-US" dirty="0"/>
              <a:t>参数设置成预测变量，则表示按照</a:t>
            </a:r>
            <a:r>
              <a:rPr lang="en-US" altLang="zh-CN" dirty="0"/>
              <a:t>Class</a:t>
            </a:r>
            <a:r>
              <a:rPr lang="zh-CN" altLang="en-US" dirty="0"/>
              <a:t>的取值比例来进行数据划分。</a:t>
            </a:r>
          </a:p>
        </p:txBody>
      </p:sp>
      <p:sp>
        <p:nvSpPr>
          <p:cNvPr id="8" name="Rectangle 4">
            <a:extLst>
              <a:ext uri="{FF2B5EF4-FFF2-40B4-BE49-F238E27FC236}">
                <a16:creationId xmlns:a16="http://schemas.microsoft.com/office/drawing/2014/main" id="{980278C5-17B5-4D03-8761-85118F43924F}"/>
              </a:ext>
            </a:extLst>
          </p:cNvPr>
          <p:cNvSpPr>
            <a:spLocks noChangeArrowheads="1"/>
          </p:cNvSpPr>
          <p:nvPr/>
        </p:nvSpPr>
        <p:spPr bwMode="auto">
          <a:xfrm>
            <a:off x="551384" y="3473718"/>
            <a:ext cx="1108923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sklearn.model_selection </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train_test_split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X = iris[[</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"SepalLength"</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"SepalWidth"</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"PetalLength"</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"PetalWidth"</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 = iris[</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X_train</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X_test</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y_train</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y_test = train_test_split(X</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A4926"/>
                </a:solidFill>
                <a:effectLst/>
                <a:latin typeface="宋体" panose="02010600030101010101" pitchFamily="2" charset="-122"/>
                <a:ea typeface="宋体" panose="02010600030101010101" pitchFamily="2" charset="-122"/>
              </a:rPr>
              <a:t>test_size</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6897BB"/>
                </a:solidFill>
                <a:effectLst/>
                <a:latin typeface="宋体" panose="02010600030101010101" pitchFamily="2" charset="-122"/>
                <a:ea typeface="宋体" panose="02010600030101010101" pitchFamily="2" charset="-122"/>
              </a:rPr>
              <a:t>0.3</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A4926"/>
                </a:solidFill>
                <a:effectLst/>
                <a:latin typeface="宋体" panose="02010600030101010101" pitchFamily="2" charset="-122"/>
                <a:ea typeface="宋体" panose="02010600030101010101" pitchFamily="2" charset="-122"/>
              </a:rPr>
              <a:t>random_state</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6897BB"/>
                </a:solidFill>
                <a:effectLst/>
                <a:latin typeface="宋体" panose="02010600030101010101" pitchFamily="2" charset="-122"/>
                <a:ea typeface="宋体" panose="02010600030101010101" pitchFamily="2" charset="-122"/>
              </a:rPr>
              <a:t>42</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A4926"/>
                </a:solidFill>
                <a:effectLst/>
                <a:latin typeface="宋体" panose="02010600030101010101" pitchFamily="2" charset="-122"/>
                <a:ea typeface="宋体" panose="02010600030101010101" pitchFamily="2" charset="-122"/>
              </a:rPr>
              <a:t>stratify</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y_train.value_counts()</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y_test.value_counts()</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63680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66426" y="1911465"/>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66426" y="600322"/>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466426" y="3222608"/>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p:cNvGrpSpPr/>
          <p:nvPr/>
        </p:nvGrpSpPr>
        <p:grpSpPr>
          <a:xfrm>
            <a:off x="6466426" y="4533751"/>
            <a:ext cx="481012" cy="479425"/>
            <a:chOff x="5810250" y="2244726"/>
            <a:chExt cx="481012" cy="479425"/>
          </a:xfrm>
        </p:grpSpPr>
        <p:sp>
          <p:nvSpPr>
            <p:cNvPr id="11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054244" y="639216"/>
            <a:ext cx="5137756" cy="400110"/>
          </a:xfrm>
          <a:prstGeom prst="rect">
            <a:avLst/>
          </a:prstGeom>
          <a:noFill/>
        </p:spPr>
        <p:txBody>
          <a:bodyPr wrap="square" rtlCol="0">
            <a:spAutoFit/>
          </a:bodyPr>
          <a:lstStyle/>
          <a:p>
            <a:r>
              <a:rPr lang="zh-CN" altLang="en-US" sz="2000" dirty="0">
                <a:latin typeface="Agency FB" panose="020B0503020202020204" pitchFamily="34" charset="0"/>
              </a:rPr>
              <a:t>逻辑回归</a:t>
            </a:r>
          </a:p>
        </p:txBody>
      </p:sp>
      <p:sp>
        <p:nvSpPr>
          <p:cNvPr id="134" name="文本框 133"/>
          <p:cNvSpPr txBox="1"/>
          <p:nvPr/>
        </p:nvSpPr>
        <p:spPr>
          <a:xfrm>
            <a:off x="7054245" y="1950868"/>
            <a:ext cx="2821466" cy="400110"/>
          </a:xfrm>
          <a:prstGeom prst="rect">
            <a:avLst/>
          </a:prstGeom>
          <a:noFill/>
        </p:spPr>
        <p:txBody>
          <a:bodyPr wrap="square" rtlCol="0">
            <a:spAutoFit/>
          </a:bodyPr>
          <a:lstStyle/>
          <a:p>
            <a:r>
              <a:rPr lang="zh-CN" altLang="en-US" sz="2000" dirty="0">
                <a:latin typeface="Agency FB" panose="020B0503020202020204" pitchFamily="34" charset="0"/>
              </a:rPr>
              <a:t>逻辑回归分类器</a:t>
            </a:r>
          </a:p>
        </p:txBody>
      </p:sp>
      <p:sp>
        <p:nvSpPr>
          <p:cNvPr id="135" name="文本框 134"/>
          <p:cNvSpPr txBox="1"/>
          <p:nvPr/>
        </p:nvSpPr>
        <p:spPr>
          <a:xfrm>
            <a:off x="7054245" y="3262520"/>
            <a:ext cx="2821466" cy="400110"/>
          </a:xfrm>
          <a:prstGeom prst="rect">
            <a:avLst/>
          </a:prstGeom>
          <a:noFill/>
        </p:spPr>
        <p:txBody>
          <a:bodyPr wrap="square" rtlCol="0">
            <a:spAutoFit/>
          </a:bodyPr>
          <a:lstStyle/>
          <a:p>
            <a:r>
              <a:rPr lang="zh-CN" altLang="en-US" sz="2000" dirty="0">
                <a:latin typeface="Agency FB" panose="020B0503020202020204" pitchFamily="34" charset="0"/>
              </a:rPr>
              <a:t>鸢尾花数据集</a:t>
            </a:r>
          </a:p>
        </p:txBody>
      </p:sp>
      <p:sp>
        <p:nvSpPr>
          <p:cNvPr id="136" name="文本框 135"/>
          <p:cNvSpPr txBox="1"/>
          <p:nvPr/>
        </p:nvSpPr>
        <p:spPr>
          <a:xfrm>
            <a:off x="7054245" y="4592489"/>
            <a:ext cx="2821466" cy="400110"/>
          </a:xfrm>
          <a:prstGeom prst="rect">
            <a:avLst/>
          </a:prstGeom>
          <a:noFill/>
        </p:spPr>
        <p:txBody>
          <a:bodyPr wrap="square" rtlCol="0">
            <a:spAutoFit/>
          </a:bodyPr>
          <a:lstStyle/>
          <a:p>
            <a:r>
              <a:rPr lang="zh-CN" altLang="en-US" sz="2000" dirty="0">
                <a:latin typeface="Agency FB" panose="020B0503020202020204" pitchFamily="34" charset="0"/>
              </a:rPr>
              <a:t>训练分类器</a:t>
            </a:r>
          </a:p>
        </p:txBody>
      </p:sp>
      <p:sp>
        <p:nvSpPr>
          <p:cNvPr id="262" name="文本框 261"/>
          <p:cNvSpPr txBox="1"/>
          <p:nvPr/>
        </p:nvSpPr>
        <p:spPr>
          <a:xfrm>
            <a:off x="6484710" y="6488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84710" y="19550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484710" y="32844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sp>
        <p:nvSpPr>
          <p:cNvPr id="265" name="文本框 264"/>
          <p:cNvSpPr txBox="1"/>
          <p:nvPr/>
        </p:nvSpPr>
        <p:spPr>
          <a:xfrm>
            <a:off x="6484710" y="456705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04</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054245" y="1109209"/>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054245" y="2412813"/>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054245" y="368979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7054245" y="501317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grpSp>
        <p:nvGrpSpPr>
          <p:cNvPr id="137" name="组合 136">
            <a:extLst>
              <a:ext uri="{FF2B5EF4-FFF2-40B4-BE49-F238E27FC236}">
                <a16:creationId xmlns:a16="http://schemas.microsoft.com/office/drawing/2014/main" id="{B86F5D4E-7A77-4F80-ADEB-B4185E093F43}"/>
              </a:ext>
            </a:extLst>
          </p:cNvPr>
          <p:cNvGrpSpPr/>
          <p:nvPr/>
        </p:nvGrpSpPr>
        <p:grpSpPr>
          <a:xfrm>
            <a:off x="6475517" y="5637387"/>
            <a:ext cx="481012" cy="479425"/>
            <a:chOff x="5810250" y="2244726"/>
            <a:chExt cx="481012" cy="479425"/>
          </a:xfrm>
        </p:grpSpPr>
        <p:sp>
          <p:nvSpPr>
            <p:cNvPr id="138" name="Freeform 125">
              <a:extLst>
                <a:ext uri="{FF2B5EF4-FFF2-40B4-BE49-F238E27FC236}">
                  <a16:creationId xmlns:a16="http://schemas.microsoft.com/office/drawing/2014/main" id="{01234117-D339-49EF-84D6-0C19E00C9BC3}"/>
                </a:ext>
              </a:extLst>
            </p:cNvPr>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6">
              <a:extLst>
                <a:ext uri="{FF2B5EF4-FFF2-40B4-BE49-F238E27FC236}">
                  <a16:creationId xmlns:a16="http://schemas.microsoft.com/office/drawing/2014/main" id="{A4B44FE7-7F05-44B7-8240-3F58E8BB61F7}"/>
                </a:ext>
              </a:extLst>
            </p:cNvPr>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7">
              <a:extLst>
                <a:ext uri="{FF2B5EF4-FFF2-40B4-BE49-F238E27FC236}">
                  <a16:creationId xmlns:a16="http://schemas.microsoft.com/office/drawing/2014/main" id="{A709828A-E457-47DE-8F59-309268E11A72}"/>
                </a:ext>
              </a:extLst>
            </p:cNvPr>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8">
              <a:extLst>
                <a:ext uri="{FF2B5EF4-FFF2-40B4-BE49-F238E27FC236}">
                  <a16:creationId xmlns:a16="http://schemas.microsoft.com/office/drawing/2014/main" id="{3FA792DE-A9D7-469E-A5A9-FD0B9B50B7D8}"/>
                </a:ext>
              </a:extLst>
            </p:cNvPr>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9">
              <a:extLst>
                <a:ext uri="{FF2B5EF4-FFF2-40B4-BE49-F238E27FC236}">
                  <a16:creationId xmlns:a16="http://schemas.microsoft.com/office/drawing/2014/main" id="{E09CF396-B19A-4EC8-8229-691B58947C20}"/>
                </a:ext>
              </a:extLst>
            </p:cNvPr>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0">
              <a:extLst>
                <a:ext uri="{FF2B5EF4-FFF2-40B4-BE49-F238E27FC236}">
                  <a16:creationId xmlns:a16="http://schemas.microsoft.com/office/drawing/2014/main" id="{31AE704F-D606-48D2-82C7-3E0D7DDC26B3}"/>
                </a:ext>
              </a:extLst>
            </p:cNvPr>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1">
              <a:extLst>
                <a:ext uri="{FF2B5EF4-FFF2-40B4-BE49-F238E27FC236}">
                  <a16:creationId xmlns:a16="http://schemas.microsoft.com/office/drawing/2014/main" id="{B69D3E2B-57ED-4327-A26E-30C6ACD15BDB}"/>
                </a:ext>
              </a:extLst>
            </p:cNvPr>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2">
              <a:extLst>
                <a:ext uri="{FF2B5EF4-FFF2-40B4-BE49-F238E27FC236}">
                  <a16:creationId xmlns:a16="http://schemas.microsoft.com/office/drawing/2014/main" id="{161D42C1-21B4-4D8A-8E5D-35A50D0E6C02}"/>
                </a:ext>
              </a:extLst>
            </p:cNvPr>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3">
              <a:extLst>
                <a:ext uri="{FF2B5EF4-FFF2-40B4-BE49-F238E27FC236}">
                  <a16:creationId xmlns:a16="http://schemas.microsoft.com/office/drawing/2014/main" id="{2AD91610-10D5-4EBE-AB39-41E52A7770ED}"/>
                </a:ext>
              </a:extLst>
            </p:cNvPr>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4">
              <a:extLst>
                <a:ext uri="{FF2B5EF4-FFF2-40B4-BE49-F238E27FC236}">
                  <a16:creationId xmlns:a16="http://schemas.microsoft.com/office/drawing/2014/main" id="{EC05B6E9-A10C-4581-AD6E-1BF0E0D99882}"/>
                </a:ext>
              </a:extLst>
            </p:cNvPr>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5">
              <a:extLst>
                <a:ext uri="{FF2B5EF4-FFF2-40B4-BE49-F238E27FC236}">
                  <a16:creationId xmlns:a16="http://schemas.microsoft.com/office/drawing/2014/main" id="{5A5F9328-9CD9-40F0-B54F-53557FEC84EE}"/>
                </a:ext>
              </a:extLst>
            </p:cNvPr>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6">
              <a:extLst>
                <a:ext uri="{FF2B5EF4-FFF2-40B4-BE49-F238E27FC236}">
                  <a16:creationId xmlns:a16="http://schemas.microsoft.com/office/drawing/2014/main" id="{23C7A0FD-4B3D-4B6D-B11E-85FCE86C3F38}"/>
                </a:ext>
              </a:extLst>
            </p:cNvPr>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0" name="文本框 149">
            <a:extLst>
              <a:ext uri="{FF2B5EF4-FFF2-40B4-BE49-F238E27FC236}">
                <a16:creationId xmlns:a16="http://schemas.microsoft.com/office/drawing/2014/main" id="{BE7D47D0-7FA0-485B-BE2B-335272A26441}"/>
              </a:ext>
            </a:extLst>
          </p:cNvPr>
          <p:cNvSpPr txBox="1"/>
          <p:nvPr/>
        </p:nvSpPr>
        <p:spPr>
          <a:xfrm>
            <a:off x="7063336" y="5696125"/>
            <a:ext cx="2821466" cy="400110"/>
          </a:xfrm>
          <a:prstGeom prst="rect">
            <a:avLst/>
          </a:prstGeom>
          <a:noFill/>
        </p:spPr>
        <p:txBody>
          <a:bodyPr wrap="square" rtlCol="0">
            <a:spAutoFit/>
          </a:bodyPr>
          <a:lstStyle/>
          <a:p>
            <a:r>
              <a:rPr lang="zh-CN" altLang="en-US" sz="2000" dirty="0">
                <a:latin typeface="Agency FB" panose="020B0503020202020204" pitchFamily="34" charset="0"/>
              </a:rPr>
              <a:t>分类器分析</a:t>
            </a:r>
          </a:p>
        </p:txBody>
      </p:sp>
      <p:sp>
        <p:nvSpPr>
          <p:cNvPr id="151" name="文本框 150">
            <a:extLst>
              <a:ext uri="{FF2B5EF4-FFF2-40B4-BE49-F238E27FC236}">
                <a16:creationId xmlns:a16="http://schemas.microsoft.com/office/drawing/2014/main" id="{08EFF890-3404-4307-B2BB-49958BFC7DD2}"/>
              </a:ext>
            </a:extLst>
          </p:cNvPr>
          <p:cNvSpPr txBox="1"/>
          <p:nvPr/>
        </p:nvSpPr>
        <p:spPr>
          <a:xfrm>
            <a:off x="6493801" y="567069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05</a:t>
            </a:r>
            <a:endParaRPr lang="zh-CN" altLang="en-US" sz="2000" dirty="0">
              <a:latin typeface="Agency FB" panose="020B0503020202020204" pitchFamily="34" charset="0"/>
            </a:endParaRPr>
          </a:p>
        </p:txBody>
      </p:sp>
      <p:cxnSp>
        <p:nvCxnSpPr>
          <p:cNvPr id="152" name="直接连接符 151">
            <a:extLst>
              <a:ext uri="{FF2B5EF4-FFF2-40B4-BE49-F238E27FC236}">
                <a16:creationId xmlns:a16="http://schemas.microsoft.com/office/drawing/2014/main" id="{DFA2FBD6-8B82-4648-8243-D448B0CDA9DD}"/>
              </a:ext>
            </a:extLst>
          </p:cNvPr>
          <p:cNvCxnSpPr/>
          <p:nvPr/>
        </p:nvCxnSpPr>
        <p:spPr>
          <a:xfrm>
            <a:off x="7063336" y="6116812"/>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72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22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77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27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par>
                          <p:cTn id="73" fill="hold">
                            <p:stCondLst>
                              <p:cond delay="7650"/>
                            </p:stCondLst>
                            <p:childTnLst>
                              <p:par>
                                <p:cTn id="74" presetID="21" presetClass="entr" presetSubtype="1" fill="hold" nodeType="after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heel(1)">
                                      <p:cBhvr>
                                        <p:cTn id="76" dur="500"/>
                                        <p:tgtEl>
                                          <p:spTgt spid="117"/>
                                        </p:tgtEl>
                                      </p:cBhvr>
                                    </p:animEffect>
                                  </p:childTnLst>
                                </p:cTn>
                              </p:par>
                            </p:childTnLst>
                          </p:cTn>
                        </p:par>
                        <p:par>
                          <p:cTn id="77" fill="hold">
                            <p:stCondLst>
                              <p:cond delay="8150"/>
                            </p:stCondLst>
                            <p:childTnLst>
                              <p:par>
                                <p:cTn id="78" presetID="12" presetClass="entr" presetSubtype="4" fill="hold" grpId="0" nodeType="afterEffect">
                                  <p:stCondLst>
                                    <p:cond delay="0"/>
                                  </p:stCondLst>
                                  <p:iterate type="lt">
                                    <p:tmPct val="10000"/>
                                  </p:iterate>
                                  <p:childTnLst>
                                    <p:set>
                                      <p:cBhvr>
                                        <p:cTn id="79" dur="1" fill="hold">
                                          <p:stCondLst>
                                            <p:cond delay="0"/>
                                          </p:stCondLst>
                                        </p:cTn>
                                        <p:tgtEl>
                                          <p:spTgt spid="265"/>
                                        </p:tgtEl>
                                        <p:attrNameLst>
                                          <p:attrName>style.visibility</p:attrName>
                                        </p:attrNameLst>
                                      </p:cBhvr>
                                      <p:to>
                                        <p:strVal val="visible"/>
                                      </p:to>
                                    </p:set>
                                    <p:anim calcmode="lin" valueType="num">
                                      <p:cBhvr additive="base">
                                        <p:cTn id="80" dur="500"/>
                                        <p:tgtEl>
                                          <p:spTgt spid="265"/>
                                        </p:tgtEl>
                                        <p:attrNameLst>
                                          <p:attrName>ppt_y</p:attrName>
                                        </p:attrNameLst>
                                      </p:cBhvr>
                                      <p:tavLst>
                                        <p:tav tm="0">
                                          <p:val>
                                            <p:strVal val="#ppt_y+#ppt_h*1.125000"/>
                                          </p:val>
                                        </p:tav>
                                        <p:tav tm="100000">
                                          <p:val>
                                            <p:strVal val="#ppt_y"/>
                                          </p:val>
                                        </p:tav>
                                      </p:tavLst>
                                    </p:anim>
                                    <p:animEffect transition="in" filter="wipe(up)">
                                      <p:cBhvr>
                                        <p:cTn id="81" dur="500"/>
                                        <p:tgtEl>
                                          <p:spTgt spid="265"/>
                                        </p:tgtEl>
                                      </p:cBhvr>
                                    </p:animEffect>
                                  </p:childTnLst>
                                </p:cTn>
                              </p:par>
                            </p:childTnLst>
                          </p:cTn>
                        </p:par>
                        <p:par>
                          <p:cTn id="82" fill="hold">
                            <p:stCondLst>
                              <p:cond delay="8700"/>
                            </p:stCondLst>
                            <p:childTnLst>
                              <p:par>
                                <p:cTn id="83" presetID="22" presetClass="entr" presetSubtype="8" fill="hold" nodeType="afterEffect">
                                  <p:stCondLst>
                                    <p:cond delay="0"/>
                                  </p:stCondLst>
                                  <p:childTnLst>
                                    <p:set>
                                      <p:cBhvr>
                                        <p:cTn id="84" dur="1" fill="hold">
                                          <p:stCondLst>
                                            <p:cond delay="0"/>
                                          </p:stCondLst>
                                        </p:cTn>
                                        <p:tgtEl>
                                          <p:spTgt spid="339"/>
                                        </p:tgtEl>
                                        <p:attrNameLst>
                                          <p:attrName>style.visibility</p:attrName>
                                        </p:attrNameLst>
                                      </p:cBhvr>
                                      <p:to>
                                        <p:strVal val="visible"/>
                                      </p:to>
                                    </p:set>
                                    <p:animEffect transition="in" filter="wipe(left)">
                                      <p:cBhvr>
                                        <p:cTn id="85" dur="500"/>
                                        <p:tgtEl>
                                          <p:spTgt spid="339"/>
                                        </p:tgtEl>
                                      </p:cBhvr>
                                    </p:animEffect>
                                  </p:childTnLst>
                                </p:cTn>
                              </p:par>
                            </p:childTnLst>
                          </p:cTn>
                        </p:par>
                        <p:par>
                          <p:cTn id="86" fill="hold">
                            <p:stCondLst>
                              <p:cond delay="9200"/>
                            </p:stCondLst>
                            <p:childTnLst>
                              <p:par>
                                <p:cTn id="87" presetID="12" presetClass="entr" presetSubtype="1" fill="hold" grpId="0" nodeType="afterEffect">
                                  <p:stCondLst>
                                    <p:cond delay="0"/>
                                  </p:stCondLst>
                                  <p:iterate type="lt">
                                    <p:tmPct val="10000"/>
                                  </p:iterate>
                                  <p:childTnLst>
                                    <p:set>
                                      <p:cBhvr>
                                        <p:cTn id="88" dur="1" fill="hold">
                                          <p:stCondLst>
                                            <p:cond delay="0"/>
                                          </p:stCondLst>
                                        </p:cTn>
                                        <p:tgtEl>
                                          <p:spTgt spid="136"/>
                                        </p:tgtEl>
                                        <p:attrNameLst>
                                          <p:attrName>style.visibility</p:attrName>
                                        </p:attrNameLst>
                                      </p:cBhvr>
                                      <p:to>
                                        <p:strVal val="visible"/>
                                      </p:to>
                                    </p:set>
                                    <p:anim calcmode="lin" valueType="num">
                                      <p:cBhvr additive="base">
                                        <p:cTn id="89" dur="250"/>
                                        <p:tgtEl>
                                          <p:spTgt spid="136"/>
                                        </p:tgtEl>
                                        <p:attrNameLst>
                                          <p:attrName>ppt_y</p:attrName>
                                        </p:attrNameLst>
                                      </p:cBhvr>
                                      <p:tavLst>
                                        <p:tav tm="0">
                                          <p:val>
                                            <p:strVal val="#ppt_y-#ppt_h*1.125000"/>
                                          </p:val>
                                        </p:tav>
                                        <p:tav tm="100000">
                                          <p:val>
                                            <p:strVal val="#ppt_y"/>
                                          </p:val>
                                        </p:tav>
                                      </p:tavLst>
                                    </p:anim>
                                    <p:animEffect transition="in" filter="wipe(down)">
                                      <p:cBhvr>
                                        <p:cTn id="90" dur="250"/>
                                        <p:tgtEl>
                                          <p:spTgt spid="136"/>
                                        </p:tgtEl>
                                      </p:cBhvr>
                                    </p:animEffect>
                                  </p:childTnLst>
                                </p:cTn>
                              </p:par>
                            </p:childTnLst>
                          </p:cTn>
                        </p:par>
                        <p:par>
                          <p:cTn id="91" fill="hold">
                            <p:stCondLst>
                              <p:cond delay="9550"/>
                            </p:stCondLst>
                            <p:childTnLst>
                              <p:par>
                                <p:cTn id="92" presetID="21" presetClass="entr" presetSubtype="1" fill="hold" nodeType="after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heel(1)">
                                      <p:cBhvr>
                                        <p:cTn id="94" dur="500"/>
                                        <p:tgtEl>
                                          <p:spTgt spid="137"/>
                                        </p:tgtEl>
                                      </p:cBhvr>
                                    </p:animEffect>
                                  </p:childTnLst>
                                </p:cTn>
                              </p:par>
                            </p:childTnLst>
                          </p:cTn>
                        </p:par>
                        <p:par>
                          <p:cTn id="95" fill="hold">
                            <p:stCondLst>
                              <p:cond delay="10050"/>
                            </p:stCondLst>
                            <p:childTnLst>
                              <p:par>
                                <p:cTn id="96" presetID="12" presetClass="entr" presetSubtype="4" fill="hold" grpId="0" nodeType="afterEffect">
                                  <p:stCondLst>
                                    <p:cond delay="0"/>
                                  </p:stCondLst>
                                  <p:iterate type="lt">
                                    <p:tmPct val="10000"/>
                                  </p:iterate>
                                  <p:childTnLst>
                                    <p:set>
                                      <p:cBhvr>
                                        <p:cTn id="97" dur="1" fill="hold">
                                          <p:stCondLst>
                                            <p:cond delay="0"/>
                                          </p:stCondLst>
                                        </p:cTn>
                                        <p:tgtEl>
                                          <p:spTgt spid="151"/>
                                        </p:tgtEl>
                                        <p:attrNameLst>
                                          <p:attrName>style.visibility</p:attrName>
                                        </p:attrNameLst>
                                      </p:cBhvr>
                                      <p:to>
                                        <p:strVal val="visible"/>
                                      </p:to>
                                    </p:set>
                                    <p:anim calcmode="lin" valueType="num">
                                      <p:cBhvr additive="base">
                                        <p:cTn id="98" dur="500"/>
                                        <p:tgtEl>
                                          <p:spTgt spid="151"/>
                                        </p:tgtEl>
                                        <p:attrNameLst>
                                          <p:attrName>ppt_y</p:attrName>
                                        </p:attrNameLst>
                                      </p:cBhvr>
                                      <p:tavLst>
                                        <p:tav tm="0">
                                          <p:val>
                                            <p:strVal val="#ppt_y+#ppt_h*1.125000"/>
                                          </p:val>
                                        </p:tav>
                                        <p:tav tm="100000">
                                          <p:val>
                                            <p:strVal val="#ppt_y"/>
                                          </p:val>
                                        </p:tav>
                                      </p:tavLst>
                                    </p:anim>
                                    <p:animEffect transition="in" filter="wipe(up)">
                                      <p:cBhvr>
                                        <p:cTn id="99" dur="500"/>
                                        <p:tgtEl>
                                          <p:spTgt spid="151"/>
                                        </p:tgtEl>
                                      </p:cBhvr>
                                    </p:animEffect>
                                  </p:childTnLst>
                                </p:cTn>
                              </p:par>
                            </p:childTnLst>
                          </p:cTn>
                        </p:par>
                        <p:par>
                          <p:cTn id="100" fill="hold">
                            <p:stCondLst>
                              <p:cond delay="10600"/>
                            </p:stCondLst>
                            <p:childTnLst>
                              <p:par>
                                <p:cTn id="101" presetID="22" presetClass="entr" presetSubtype="8" fill="hold" nodeType="afterEffect">
                                  <p:stCondLst>
                                    <p:cond delay="0"/>
                                  </p:stCondLst>
                                  <p:childTnLst>
                                    <p:set>
                                      <p:cBhvr>
                                        <p:cTn id="102" dur="1" fill="hold">
                                          <p:stCondLst>
                                            <p:cond delay="0"/>
                                          </p:stCondLst>
                                        </p:cTn>
                                        <p:tgtEl>
                                          <p:spTgt spid="152"/>
                                        </p:tgtEl>
                                        <p:attrNameLst>
                                          <p:attrName>style.visibility</p:attrName>
                                        </p:attrNameLst>
                                      </p:cBhvr>
                                      <p:to>
                                        <p:strVal val="visible"/>
                                      </p:to>
                                    </p:set>
                                    <p:animEffect transition="in" filter="wipe(left)">
                                      <p:cBhvr>
                                        <p:cTn id="103" dur="500"/>
                                        <p:tgtEl>
                                          <p:spTgt spid="152"/>
                                        </p:tgtEl>
                                      </p:cBhvr>
                                    </p:animEffect>
                                  </p:childTnLst>
                                </p:cTn>
                              </p:par>
                            </p:childTnLst>
                          </p:cTn>
                        </p:par>
                        <p:par>
                          <p:cTn id="104" fill="hold">
                            <p:stCondLst>
                              <p:cond delay="11100"/>
                            </p:stCondLst>
                            <p:childTnLst>
                              <p:par>
                                <p:cTn id="105" presetID="12" presetClass="entr" presetSubtype="1" fill="hold" grpId="0" nodeType="afterEffect">
                                  <p:stCondLst>
                                    <p:cond delay="0"/>
                                  </p:stCondLst>
                                  <p:iterate type="lt">
                                    <p:tmPct val="10000"/>
                                  </p:iterate>
                                  <p:childTnLst>
                                    <p:set>
                                      <p:cBhvr>
                                        <p:cTn id="106" dur="1" fill="hold">
                                          <p:stCondLst>
                                            <p:cond delay="0"/>
                                          </p:stCondLst>
                                        </p:cTn>
                                        <p:tgtEl>
                                          <p:spTgt spid="150"/>
                                        </p:tgtEl>
                                        <p:attrNameLst>
                                          <p:attrName>style.visibility</p:attrName>
                                        </p:attrNameLst>
                                      </p:cBhvr>
                                      <p:to>
                                        <p:strVal val="visible"/>
                                      </p:to>
                                    </p:set>
                                    <p:anim calcmode="lin" valueType="num">
                                      <p:cBhvr additive="base">
                                        <p:cTn id="107" dur="250"/>
                                        <p:tgtEl>
                                          <p:spTgt spid="150"/>
                                        </p:tgtEl>
                                        <p:attrNameLst>
                                          <p:attrName>ppt_y</p:attrName>
                                        </p:attrNameLst>
                                      </p:cBhvr>
                                      <p:tavLst>
                                        <p:tav tm="0">
                                          <p:val>
                                            <p:strVal val="#ppt_y-#ppt_h*1.125000"/>
                                          </p:val>
                                        </p:tav>
                                        <p:tav tm="100000">
                                          <p:val>
                                            <p:strVal val="#ppt_y"/>
                                          </p:val>
                                        </p:tav>
                                      </p:tavLst>
                                    </p:anim>
                                    <p:animEffect transition="in" filter="wipe(down)">
                                      <p:cBhvr>
                                        <p:cTn id="108" dur="2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136" grpId="0"/>
      <p:bldP spid="262" grpId="0"/>
      <p:bldP spid="263" grpId="0"/>
      <p:bldP spid="264" grpId="0"/>
      <p:bldP spid="265" grpId="0"/>
      <p:bldP spid="340" grpId="0"/>
      <p:bldP spid="150" grpId="0"/>
      <p:bldP spid="1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59541" y="1257727"/>
            <a:ext cx="11161240" cy="369332"/>
          </a:xfrm>
          <a:prstGeom prst="rect">
            <a:avLst/>
          </a:prstGeom>
          <a:noFill/>
        </p:spPr>
        <p:txBody>
          <a:bodyPr wrap="square" rtlCol="0">
            <a:spAutoFit/>
          </a:bodyPr>
          <a:lstStyle/>
          <a:p>
            <a:r>
              <a:rPr lang="zh-CN" altLang="en-US" dirty="0"/>
              <a:t>我们分别检验一下训练集和测试集中不同种类花的数量：</a:t>
            </a:r>
          </a:p>
        </p:txBody>
      </p:sp>
      <p:sp>
        <p:nvSpPr>
          <p:cNvPr id="3" name="矩形 2">
            <a:extLst>
              <a:ext uri="{FF2B5EF4-FFF2-40B4-BE49-F238E27FC236}">
                <a16:creationId xmlns:a16="http://schemas.microsoft.com/office/drawing/2014/main" id="{8A9AC050-2997-4D10-97A7-106DFAAD3685}"/>
              </a:ext>
            </a:extLst>
          </p:cNvPr>
          <p:cNvSpPr/>
          <p:nvPr/>
        </p:nvSpPr>
        <p:spPr>
          <a:xfrm>
            <a:off x="459541" y="1904058"/>
            <a:ext cx="6096000" cy="2308324"/>
          </a:xfrm>
          <a:prstGeom prst="rect">
            <a:avLst/>
          </a:prstGeom>
        </p:spPr>
        <p:txBody>
          <a:bodyPr>
            <a:spAutoFit/>
          </a:bodyPr>
          <a:lstStyle/>
          <a:p>
            <a:r>
              <a:rPr lang="zh-CN" altLang="en-US" dirty="0"/>
              <a:t>2    35</a:t>
            </a:r>
          </a:p>
          <a:p>
            <a:r>
              <a:rPr lang="zh-CN" altLang="en-US" dirty="0"/>
              <a:t>1    35</a:t>
            </a:r>
          </a:p>
          <a:p>
            <a:r>
              <a:rPr lang="zh-CN" altLang="en-US" dirty="0"/>
              <a:t>0    35</a:t>
            </a:r>
          </a:p>
          <a:p>
            <a:r>
              <a:rPr lang="zh-CN" altLang="en-US" dirty="0"/>
              <a:t>Name: Class, dtype: int64</a:t>
            </a:r>
          </a:p>
          <a:p>
            <a:r>
              <a:rPr lang="zh-CN" altLang="en-US" dirty="0"/>
              <a:t>2    15</a:t>
            </a:r>
          </a:p>
          <a:p>
            <a:r>
              <a:rPr lang="zh-CN" altLang="en-US" dirty="0"/>
              <a:t>1    15</a:t>
            </a:r>
          </a:p>
          <a:p>
            <a:r>
              <a:rPr lang="zh-CN" altLang="en-US" dirty="0"/>
              <a:t>0    15</a:t>
            </a:r>
          </a:p>
          <a:p>
            <a:r>
              <a:rPr lang="zh-CN" altLang="en-US" dirty="0"/>
              <a:t>Name: Class, dtype: int64</a:t>
            </a:r>
          </a:p>
        </p:txBody>
      </p:sp>
      <p:sp>
        <p:nvSpPr>
          <p:cNvPr id="10" name="文本框 9">
            <a:extLst>
              <a:ext uri="{FF2B5EF4-FFF2-40B4-BE49-F238E27FC236}">
                <a16:creationId xmlns:a16="http://schemas.microsoft.com/office/drawing/2014/main" id="{FF37DDEC-FEF5-433E-B671-0312FAC56BD5}"/>
              </a:ext>
            </a:extLst>
          </p:cNvPr>
          <p:cNvSpPr txBox="1"/>
          <p:nvPr/>
        </p:nvSpPr>
        <p:spPr>
          <a:xfrm>
            <a:off x="459541" y="4489381"/>
            <a:ext cx="11161240" cy="369332"/>
          </a:xfrm>
          <a:prstGeom prst="rect">
            <a:avLst/>
          </a:prstGeom>
          <a:noFill/>
        </p:spPr>
        <p:txBody>
          <a:bodyPr wrap="square" rtlCol="0">
            <a:spAutoFit/>
          </a:bodyPr>
          <a:lstStyle/>
          <a:p>
            <a:r>
              <a:rPr lang="zh-CN" altLang="en-US" dirty="0"/>
              <a:t>可见，划分后的数据中保持了不同种类花的分布，均为</a:t>
            </a:r>
            <a:r>
              <a:rPr lang="en-US" altLang="zh-CN" dirty="0"/>
              <a:t>1</a:t>
            </a:r>
            <a:r>
              <a:rPr lang="zh-CN" altLang="en-US" dirty="0"/>
              <a:t>：</a:t>
            </a:r>
            <a:r>
              <a:rPr lang="en-US" altLang="zh-CN" dirty="0"/>
              <a:t>1</a:t>
            </a:r>
            <a:r>
              <a:rPr lang="zh-CN" altLang="en-US" dirty="0"/>
              <a:t>：</a:t>
            </a:r>
            <a:r>
              <a:rPr lang="en-US" altLang="zh-CN" dirty="0"/>
              <a:t>1</a:t>
            </a:r>
            <a:r>
              <a:rPr lang="zh-CN" altLang="en-US" dirty="0"/>
              <a:t>。</a:t>
            </a:r>
          </a:p>
        </p:txBody>
      </p:sp>
      <p:pic>
        <p:nvPicPr>
          <p:cNvPr id="17410" name="Picture 2">
            <a:extLst>
              <a:ext uri="{FF2B5EF4-FFF2-40B4-BE49-F238E27FC236}">
                <a16:creationId xmlns:a16="http://schemas.microsoft.com/office/drawing/2014/main" id="{BE29D69A-83D4-4B60-854C-E92652800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352" y="1542570"/>
            <a:ext cx="5742235"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916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91344" y="1052736"/>
            <a:ext cx="11856639" cy="3970318"/>
          </a:xfrm>
          <a:prstGeom prst="rect">
            <a:avLst/>
          </a:prstGeom>
          <a:noFill/>
        </p:spPr>
        <p:txBody>
          <a:bodyPr wrap="square" rtlCol="0">
            <a:spAutoFit/>
          </a:bodyPr>
          <a:lstStyle/>
          <a:p>
            <a:r>
              <a:rPr lang="zh-CN" altLang="en-US" b="1" dirty="0"/>
              <a:t>训练逻辑回归模型</a:t>
            </a:r>
            <a:endParaRPr lang="en-US" altLang="zh-CN" b="1" dirty="0"/>
          </a:p>
          <a:p>
            <a:endParaRPr lang="en-US" altLang="zh-CN" b="1" dirty="0"/>
          </a:p>
          <a:p>
            <a:r>
              <a:rPr lang="zh-CN" altLang="en-US" dirty="0"/>
              <a:t>本案例中，我们将调用</a:t>
            </a:r>
            <a:r>
              <a:rPr lang="en-US" altLang="zh-CN" dirty="0" err="1"/>
              <a:t>sklearn.linear_model</a:t>
            </a:r>
            <a:r>
              <a:rPr lang="zh-CN" altLang="en-US" dirty="0"/>
              <a:t>包中的相关类来构建基于逻辑回归的鸢尾属花亚种分类模型。在</a:t>
            </a:r>
            <a:r>
              <a:rPr lang="en-US" altLang="zh-CN" dirty="0" err="1"/>
              <a:t>sklearn.linear_model</a:t>
            </a:r>
            <a:r>
              <a:rPr lang="zh-CN" altLang="en-US" dirty="0"/>
              <a:t>包中，主要用到类</a:t>
            </a:r>
            <a:r>
              <a:rPr lang="en-US" altLang="zh-CN" dirty="0" err="1"/>
              <a:t>sklearn.linear_model.LogisticRegression</a:t>
            </a:r>
            <a:r>
              <a:rPr lang="zh-CN" altLang="en-US" dirty="0"/>
              <a:t>。下面本文介绍几个重要参数， 具体可参考</a:t>
            </a:r>
            <a:r>
              <a:rPr lang="en-US" altLang="zh-CN" dirty="0" err="1"/>
              <a:t>sklearn</a:t>
            </a:r>
            <a:r>
              <a:rPr lang="zh-CN" altLang="en-US" dirty="0"/>
              <a:t>官方文档。</a:t>
            </a:r>
            <a:endParaRPr lang="en-US" altLang="zh-CN" dirty="0"/>
          </a:p>
          <a:p>
            <a:endParaRPr lang="en-US" altLang="zh-CN" b="1" dirty="0"/>
          </a:p>
          <a:p>
            <a:pPr marL="285750" indent="-285750">
              <a:buFont typeface="Wingdings" panose="05000000000000000000" pitchFamily="2" charset="2"/>
              <a:buChar char="l"/>
            </a:pPr>
            <a:r>
              <a:rPr lang="en-US" altLang="zh-CN" dirty="0"/>
              <a:t>C</a:t>
            </a:r>
            <a:r>
              <a:rPr lang="zh-CN" altLang="en-US" dirty="0"/>
              <a:t>： 默认值为</a:t>
            </a:r>
            <a:r>
              <a:rPr lang="en-US" altLang="zh-CN" dirty="0"/>
              <a:t>1</a:t>
            </a:r>
            <a:r>
              <a:rPr lang="zh-CN" altLang="en-US" dirty="0"/>
              <a:t>，数据类型为</a:t>
            </a:r>
            <a:r>
              <a:rPr lang="en-US" altLang="zh-CN" dirty="0"/>
              <a:t>float</a:t>
            </a:r>
            <a:r>
              <a:rPr lang="zh-CN" altLang="en-US" dirty="0"/>
              <a:t>，</a:t>
            </a:r>
            <a:r>
              <a:rPr lang="en-US" altLang="zh-CN" dirty="0"/>
              <a:t>C</a:t>
            </a:r>
            <a:r>
              <a:rPr lang="zh-CN" altLang="en-US" dirty="0"/>
              <a:t>值越大，正则化程度越弱</a:t>
            </a:r>
          </a:p>
          <a:p>
            <a:pPr marL="285750" indent="-285750">
              <a:buFont typeface="Wingdings" panose="05000000000000000000" pitchFamily="2" charset="2"/>
              <a:buChar char="l"/>
            </a:pPr>
            <a:r>
              <a:rPr lang="en-US" altLang="zh-CN" dirty="0"/>
              <a:t>penalty</a:t>
            </a:r>
            <a:r>
              <a:rPr lang="zh-CN" altLang="en-US" dirty="0"/>
              <a:t>： 正则化方法，默认为</a:t>
            </a:r>
            <a:r>
              <a:rPr lang="en-US" altLang="zh-CN" dirty="0"/>
              <a:t>'l2'</a:t>
            </a:r>
            <a:r>
              <a:rPr lang="zh-CN" altLang="en-US" dirty="0"/>
              <a:t>，取值范围为</a:t>
            </a:r>
            <a:r>
              <a:rPr lang="en-US" altLang="zh-CN" dirty="0"/>
              <a:t>{'l1','l2'}</a:t>
            </a:r>
          </a:p>
          <a:p>
            <a:pPr marL="285750" indent="-285750">
              <a:buFont typeface="Wingdings" panose="05000000000000000000" pitchFamily="2" charset="2"/>
              <a:buChar char="l"/>
            </a:pPr>
            <a:r>
              <a:rPr lang="en-US" altLang="zh-CN" dirty="0"/>
              <a:t>solver</a:t>
            </a:r>
            <a:r>
              <a:rPr lang="zh-CN" altLang="en-US" dirty="0"/>
              <a:t>： 优化方法选择，默认值为</a:t>
            </a:r>
            <a:r>
              <a:rPr lang="en-US" altLang="zh-CN" dirty="0"/>
              <a:t>'</a:t>
            </a:r>
            <a:r>
              <a:rPr lang="en-US" altLang="zh-CN" dirty="0" err="1"/>
              <a:t>liblinear</a:t>
            </a:r>
            <a:r>
              <a:rPr lang="en-US" altLang="zh-CN" dirty="0"/>
              <a:t>'</a:t>
            </a:r>
            <a:r>
              <a:rPr lang="zh-CN" altLang="en-US" dirty="0"/>
              <a:t>，取值范围为</a:t>
            </a:r>
            <a:r>
              <a:rPr lang="en-US" altLang="zh-CN" dirty="0"/>
              <a:t>{'newton-cg', '</a:t>
            </a:r>
            <a:r>
              <a:rPr lang="en-US" altLang="zh-CN" dirty="0" err="1"/>
              <a:t>lbfgs</a:t>
            </a:r>
            <a:r>
              <a:rPr lang="en-US" altLang="zh-CN" dirty="0"/>
              <a:t>', '</a:t>
            </a:r>
            <a:r>
              <a:rPr lang="en-US" altLang="zh-CN" dirty="0" err="1"/>
              <a:t>liblinear</a:t>
            </a:r>
            <a:r>
              <a:rPr lang="en-US" altLang="zh-CN" dirty="0"/>
              <a:t>', 'sag'}</a:t>
            </a:r>
            <a:r>
              <a:rPr lang="zh-CN" altLang="en-US" dirty="0"/>
              <a:t>。</a:t>
            </a:r>
          </a:p>
          <a:p>
            <a:pPr marL="285750" indent="-285750">
              <a:buFont typeface="Wingdings" panose="05000000000000000000" pitchFamily="2" charset="2"/>
              <a:buChar char="l"/>
            </a:pPr>
            <a:r>
              <a:rPr lang="en-US" altLang="zh-CN" dirty="0" err="1"/>
              <a:t>multi_class</a:t>
            </a:r>
            <a:r>
              <a:rPr lang="zh-CN" altLang="en-US" dirty="0"/>
              <a:t>：如何处理多分类问题。 默认值为</a:t>
            </a:r>
            <a:r>
              <a:rPr lang="en-US" altLang="zh-CN" dirty="0"/>
              <a:t>'</a:t>
            </a:r>
            <a:r>
              <a:rPr lang="en-US" altLang="zh-CN" dirty="0" err="1"/>
              <a:t>ovr</a:t>
            </a:r>
            <a:r>
              <a:rPr lang="en-US" altLang="zh-CN" dirty="0"/>
              <a:t>','</a:t>
            </a:r>
            <a:r>
              <a:rPr lang="en-US" altLang="zh-CN" dirty="0" err="1"/>
              <a:t>ovr</a:t>
            </a:r>
            <a:r>
              <a:rPr lang="en-US" altLang="zh-CN" dirty="0"/>
              <a:t>'</a:t>
            </a:r>
            <a:r>
              <a:rPr lang="zh-CN" altLang="en-US" dirty="0"/>
              <a:t>表示将一个类的样例作为正例，其它类的样例作为反例，来训练多个二分类器；</a:t>
            </a:r>
            <a:r>
              <a:rPr lang="en-US" altLang="zh-CN" dirty="0"/>
              <a:t>'multinomial'</a:t>
            </a:r>
            <a:r>
              <a:rPr lang="zh-CN" altLang="en-US" dirty="0"/>
              <a:t>表示最小化多项式损失满足整个概率分布，也即</a:t>
            </a:r>
            <a:r>
              <a:rPr lang="en-US" altLang="zh-CN" dirty="0" err="1"/>
              <a:t>Softmax</a:t>
            </a:r>
            <a:r>
              <a:rPr lang="zh-CN" altLang="en-US" dirty="0"/>
              <a:t>分类器。</a:t>
            </a:r>
            <a:endParaRPr lang="en-US" altLang="zh-CN" dirty="0"/>
          </a:p>
          <a:p>
            <a:endParaRPr lang="zh-CN" altLang="en-US" dirty="0"/>
          </a:p>
          <a:p>
            <a:r>
              <a:rPr lang="zh-CN" altLang="en-US" dirty="0"/>
              <a:t>现在，我们可以使用训练集构建分类模型了，我们通过</a:t>
            </a:r>
            <a:r>
              <a:rPr lang="en-US" altLang="zh-CN" dirty="0" err="1"/>
              <a:t>Sklearn</a:t>
            </a:r>
            <a:r>
              <a:rPr lang="zh-CN" altLang="en-US" dirty="0"/>
              <a:t>的</a:t>
            </a:r>
            <a:r>
              <a:rPr lang="en-US" altLang="zh-CN" dirty="0" err="1"/>
              <a:t>LogisticRegression</a:t>
            </a:r>
            <a:r>
              <a:rPr lang="zh-CN" altLang="en-US" dirty="0"/>
              <a:t>类创建分类器，其中</a:t>
            </a:r>
            <a:r>
              <a:rPr lang="en-US" altLang="zh-CN" dirty="0"/>
              <a:t>C</a:t>
            </a:r>
            <a:r>
              <a:rPr lang="zh-CN" altLang="en-US" dirty="0"/>
              <a:t>取</a:t>
            </a:r>
            <a:r>
              <a:rPr lang="en-US" altLang="zh-CN" dirty="0"/>
              <a:t>1e3</a:t>
            </a:r>
            <a:r>
              <a:rPr lang="zh-CN" altLang="en-US" dirty="0"/>
              <a:t>，</a:t>
            </a:r>
            <a:r>
              <a:rPr lang="en-US" altLang="zh-CN" dirty="0"/>
              <a:t>solver='</a:t>
            </a:r>
            <a:r>
              <a:rPr lang="en-US" altLang="zh-CN" dirty="0" err="1"/>
              <a:t>lbfgs</a:t>
            </a:r>
            <a:r>
              <a:rPr lang="en-US" altLang="zh-CN" dirty="0"/>
              <a:t>'</a:t>
            </a:r>
            <a:r>
              <a:rPr lang="zh-CN" altLang="en-US" dirty="0"/>
              <a:t>。</a:t>
            </a:r>
            <a:endParaRPr lang="zh-CN" altLang="en-US" b="1" dirty="0"/>
          </a:p>
        </p:txBody>
      </p:sp>
      <p:sp>
        <p:nvSpPr>
          <p:cNvPr id="2" name="Rectangle 1">
            <a:extLst>
              <a:ext uri="{FF2B5EF4-FFF2-40B4-BE49-F238E27FC236}">
                <a16:creationId xmlns:a16="http://schemas.microsoft.com/office/drawing/2014/main" id="{5AC1606D-B839-44BD-B1DD-A28C9F6E3588}"/>
              </a:ext>
            </a:extLst>
          </p:cNvPr>
          <p:cNvSpPr>
            <a:spLocks noChangeArrowheads="1"/>
          </p:cNvSpPr>
          <p:nvPr/>
        </p:nvSpPr>
        <p:spPr bwMode="auto">
          <a:xfrm>
            <a:off x="496900" y="5306893"/>
            <a:ext cx="11287732"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sklearn.linear_model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LogisticRegression</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classifier = LogisticRegression(</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C</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1e3</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solver</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'lbfgs'</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classifier.fit(X_train</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y_train)</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13005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91344" y="1052736"/>
            <a:ext cx="11856639" cy="1200329"/>
          </a:xfrm>
          <a:prstGeom prst="rect">
            <a:avLst/>
          </a:prstGeom>
          <a:noFill/>
        </p:spPr>
        <p:txBody>
          <a:bodyPr wrap="square" rtlCol="0">
            <a:spAutoFit/>
          </a:bodyPr>
          <a:lstStyle/>
          <a:p>
            <a:r>
              <a:rPr lang="zh-CN" altLang="en-US" b="1" dirty="0"/>
              <a:t>分类性能评估</a:t>
            </a:r>
          </a:p>
          <a:p>
            <a:endParaRPr lang="en-US" altLang="zh-CN" b="1" dirty="0"/>
          </a:p>
          <a:p>
            <a:r>
              <a:rPr lang="zh-CN" altLang="en-US" dirty="0"/>
              <a:t>首先，使用</a:t>
            </a:r>
            <a:r>
              <a:rPr lang="en-US" altLang="zh-CN" dirty="0"/>
              <a:t>predict()</a:t>
            </a:r>
            <a:r>
              <a:rPr lang="zh-CN" altLang="en-US" dirty="0"/>
              <a:t>函数得到上一节训练的鸢尾属花亚种分类模型在测试集合上的预测结果，然后使用 </a:t>
            </a:r>
            <a:r>
              <a:rPr lang="en-US" altLang="zh-CN" dirty="0" err="1"/>
              <a:t>sklearn.metrics</a:t>
            </a:r>
            <a:r>
              <a:rPr lang="zh-CN" altLang="en-US" dirty="0"/>
              <a:t>中的相关函数对模型的性能进行评估。</a:t>
            </a:r>
            <a:endParaRPr lang="en-US" altLang="zh-CN" dirty="0"/>
          </a:p>
        </p:txBody>
      </p:sp>
      <p:sp>
        <p:nvSpPr>
          <p:cNvPr id="3" name="Rectangle 1">
            <a:extLst>
              <a:ext uri="{FF2B5EF4-FFF2-40B4-BE49-F238E27FC236}">
                <a16:creationId xmlns:a16="http://schemas.microsoft.com/office/drawing/2014/main" id="{CAE6C1B2-88D8-4FB5-88E7-B4CC2CB04E98}"/>
              </a:ext>
            </a:extLst>
          </p:cNvPr>
          <p:cNvSpPr>
            <a:spLocks noChangeArrowheads="1"/>
          </p:cNvSpPr>
          <p:nvPr/>
        </p:nvSpPr>
        <p:spPr bwMode="auto">
          <a:xfrm>
            <a:off x="283263" y="2258581"/>
            <a:ext cx="11764720"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sklearn </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metrics</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predict_y = classifier.predict(X_test)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metrics.classification_report(y_test</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predict_y)</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716AE080-FA57-4216-981B-ED2C8A255BE9}"/>
              </a:ext>
            </a:extLst>
          </p:cNvPr>
          <p:cNvSpPr txBox="1"/>
          <p:nvPr/>
        </p:nvSpPr>
        <p:spPr>
          <a:xfrm>
            <a:off x="191344" y="4281770"/>
            <a:ext cx="4387459" cy="646331"/>
          </a:xfrm>
          <a:prstGeom prst="rect">
            <a:avLst/>
          </a:prstGeom>
          <a:noFill/>
        </p:spPr>
        <p:txBody>
          <a:bodyPr wrap="square" rtlCol="0">
            <a:spAutoFit/>
          </a:bodyPr>
          <a:lstStyle/>
          <a:p>
            <a:r>
              <a:rPr lang="zh-CN" altLang="en-US" dirty="0"/>
              <a:t>右图矩阵反应了在测试集中，对于不同类的鸢尾花分类的精度、召回率和</a:t>
            </a:r>
            <a:r>
              <a:rPr lang="en-US" altLang="zh-CN" dirty="0"/>
              <a:t>F1</a:t>
            </a:r>
            <a:r>
              <a:rPr lang="zh-CN" altLang="en-US" dirty="0"/>
              <a:t>值。</a:t>
            </a:r>
            <a:endParaRPr lang="en-US" altLang="zh-CN" dirty="0"/>
          </a:p>
        </p:txBody>
      </p:sp>
      <p:pic>
        <p:nvPicPr>
          <p:cNvPr id="5" name="图片 4">
            <a:extLst>
              <a:ext uri="{FF2B5EF4-FFF2-40B4-BE49-F238E27FC236}">
                <a16:creationId xmlns:a16="http://schemas.microsoft.com/office/drawing/2014/main" id="{0E8BF40C-BD9A-44A2-9D45-394D632F4775}"/>
              </a:ext>
            </a:extLst>
          </p:cNvPr>
          <p:cNvPicPr>
            <a:picLocks noChangeAspect="1"/>
          </p:cNvPicPr>
          <p:nvPr/>
        </p:nvPicPr>
        <p:blipFill>
          <a:blip r:embed="rId3"/>
          <a:stretch>
            <a:fillRect/>
          </a:stretch>
        </p:blipFill>
        <p:spPr>
          <a:xfrm>
            <a:off x="5665780" y="3431613"/>
            <a:ext cx="6334876" cy="3116932"/>
          </a:xfrm>
          <a:prstGeom prst="rect">
            <a:avLst/>
          </a:prstGeom>
        </p:spPr>
      </p:pic>
    </p:spTree>
    <p:extLst>
      <p:ext uri="{BB962C8B-B14F-4D97-AF65-F5344CB8AC3E}">
        <p14:creationId xmlns:p14="http://schemas.microsoft.com/office/powerpoint/2010/main" val="11496135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35361" y="1442393"/>
            <a:ext cx="11305255" cy="923330"/>
          </a:xfrm>
          <a:prstGeom prst="rect">
            <a:avLst/>
          </a:prstGeom>
          <a:noFill/>
        </p:spPr>
        <p:txBody>
          <a:bodyPr wrap="square" rtlCol="0">
            <a:spAutoFit/>
          </a:bodyPr>
          <a:lstStyle/>
          <a:p>
            <a:r>
              <a:rPr lang="zh-CN" altLang="en-US" b="1" dirty="0"/>
              <a:t>分类性能评估</a:t>
            </a:r>
          </a:p>
          <a:p>
            <a:endParaRPr lang="en-US" altLang="zh-CN" b="1" dirty="0"/>
          </a:p>
          <a:p>
            <a:r>
              <a:rPr lang="zh-CN" altLang="en-US" dirty="0"/>
              <a:t>也可以直接计算在测试集中的分类正确率。</a:t>
            </a:r>
            <a:endParaRPr lang="en-US" altLang="zh-CN" dirty="0"/>
          </a:p>
        </p:txBody>
      </p:sp>
      <p:sp>
        <p:nvSpPr>
          <p:cNvPr id="10" name="文本框 9">
            <a:extLst>
              <a:ext uri="{FF2B5EF4-FFF2-40B4-BE49-F238E27FC236}">
                <a16:creationId xmlns:a16="http://schemas.microsoft.com/office/drawing/2014/main" id="{716AE080-FA57-4216-981B-ED2C8A255BE9}"/>
              </a:ext>
            </a:extLst>
          </p:cNvPr>
          <p:cNvSpPr txBox="1"/>
          <p:nvPr/>
        </p:nvSpPr>
        <p:spPr>
          <a:xfrm>
            <a:off x="405667" y="3314601"/>
            <a:ext cx="4387459" cy="369332"/>
          </a:xfrm>
          <a:prstGeom prst="rect">
            <a:avLst/>
          </a:prstGeom>
          <a:noFill/>
        </p:spPr>
        <p:txBody>
          <a:bodyPr wrap="square" rtlCol="0">
            <a:spAutoFit/>
          </a:bodyPr>
          <a:lstStyle/>
          <a:p>
            <a:r>
              <a:rPr lang="zh-CN" altLang="en-US" dirty="0"/>
              <a:t>分类正确率</a:t>
            </a:r>
            <a:r>
              <a:rPr lang="en-US" altLang="zh-CN" dirty="0"/>
              <a:t>:  0.911111111111</a:t>
            </a:r>
          </a:p>
        </p:txBody>
      </p:sp>
      <p:sp>
        <p:nvSpPr>
          <p:cNvPr id="2" name="Rectangle 1">
            <a:extLst>
              <a:ext uri="{FF2B5EF4-FFF2-40B4-BE49-F238E27FC236}">
                <a16:creationId xmlns:a16="http://schemas.microsoft.com/office/drawing/2014/main" id="{C81EFBD0-DAFC-4941-B4D1-F1D9170B7004}"/>
              </a:ext>
            </a:extLst>
          </p:cNvPr>
          <p:cNvSpPr>
            <a:spLocks noChangeArrowheads="1"/>
          </p:cNvSpPr>
          <p:nvPr/>
        </p:nvSpPr>
        <p:spPr bwMode="auto">
          <a:xfrm>
            <a:off x="405668" y="2527539"/>
            <a:ext cx="11234948"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sz="24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"分类正确率: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metrics.accuracy_score(y_test</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predict_y)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44755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35361" y="1442393"/>
            <a:ext cx="11305255" cy="646331"/>
          </a:xfrm>
          <a:prstGeom prst="rect">
            <a:avLst/>
          </a:prstGeom>
          <a:noFill/>
        </p:spPr>
        <p:txBody>
          <a:bodyPr wrap="square" rtlCol="0">
            <a:spAutoFit/>
          </a:bodyPr>
          <a:lstStyle/>
          <a:p>
            <a:r>
              <a:rPr lang="zh-CN" altLang="en-US" dirty="0"/>
              <a:t>我们通过混淆矩阵来观察预测分类和实际分类情况。一般来说好的模型的混淆矩阵对角线元素值明显大于非对角线元素值。我们使用</a:t>
            </a:r>
            <a:r>
              <a:rPr lang="en-US" altLang="zh-CN" dirty="0"/>
              <a:t>seaborn</a:t>
            </a:r>
            <a:r>
              <a:rPr lang="zh-CN" altLang="en-US" dirty="0"/>
              <a:t>画出此混淆矩阵的热点图。</a:t>
            </a:r>
            <a:endParaRPr lang="en-US" altLang="zh-CN" dirty="0"/>
          </a:p>
        </p:txBody>
      </p:sp>
      <p:pic>
        <p:nvPicPr>
          <p:cNvPr id="8" name="图片 7">
            <a:extLst>
              <a:ext uri="{FF2B5EF4-FFF2-40B4-BE49-F238E27FC236}">
                <a16:creationId xmlns:a16="http://schemas.microsoft.com/office/drawing/2014/main" id="{A3127DC1-9AD0-4095-BCA7-AF56B33D4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44" y="1984199"/>
            <a:ext cx="5852172" cy="4325121"/>
          </a:xfrm>
          <a:prstGeom prst="rect">
            <a:avLst/>
          </a:prstGeom>
        </p:spPr>
      </p:pic>
      <p:sp>
        <p:nvSpPr>
          <p:cNvPr id="3" name="Rectangle 1">
            <a:extLst>
              <a:ext uri="{FF2B5EF4-FFF2-40B4-BE49-F238E27FC236}">
                <a16:creationId xmlns:a16="http://schemas.microsoft.com/office/drawing/2014/main" id="{F84FF9F8-DC5B-478E-95EE-F8FEDA3E61FC}"/>
              </a:ext>
            </a:extLst>
          </p:cNvPr>
          <p:cNvSpPr>
            <a:spLocks noChangeArrowheads="1"/>
          </p:cNvSpPr>
          <p:nvPr/>
        </p:nvSpPr>
        <p:spPr bwMode="auto">
          <a:xfrm>
            <a:off x="479376" y="2366176"/>
            <a:ext cx="5807968"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seaborn </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colorMetrics = metrics.confusion_matrix(y_test</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predict_y)</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sns.heatmap(colorMetrics</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annot</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True</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fmt</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'd'</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14111A59-AE9D-4E05-AAC4-CA3FE80D13C8}"/>
              </a:ext>
            </a:extLst>
          </p:cNvPr>
          <p:cNvSpPr txBox="1"/>
          <p:nvPr/>
        </p:nvSpPr>
        <p:spPr>
          <a:xfrm>
            <a:off x="435172" y="4008653"/>
            <a:ext cx="5948860" cy="1754326"/>
          </a:xfrm>
          <a:prstGeom prst="rect">
            <a:avLst/>
          </a:prstGeom>
          <a:noFill/>
        </p:spPr>
        <p:txBody>
          <a:bodyPr wrap="square" rtlCol="0">
            <a:spAutoFit/>
          </a:bodyPr>
          <a:lstStyle/>
          <a:p>
            <a:r>
              <a:rPr lang="zh-CN" altLang="en-US" dirty="0"/>
              <a:t>观察上述混淆矩阵，发现我们的分类器在</a:t>
            </a:r>
            <a:r>
              <a:rPr lang="en-US" altLang="zh-CN" dirty="0"/>
              <a:t>4</a:t>
            </a:r>
            <a:r>
              <a:rPr lang="zh-CN" altLang="en-US" dirty="0"/>
              <a:t>个样本上预测失误。其中</a:t>
            </a:r>
            <a:r>
              <a:rPr lang="en-US" altLang="zh-CN" dirty="0"/>
              <a:t>3</a:t>
            </a:r>
            <a:r>
              <a:rPr lang="zh-CN" altLang="en-US" dirty="0"/>
              <a:t>个样本真实类别是</a:t>
            </a:r>
            <a:r>
              <a:rPr lang="en-US" altLang="zh-CN" dirty="0"/>
              <a:t>2</a:t>
            </a:r>
            <a:r>
              <a:rPr lang="zh-CN" altLang="en-US" dirty="0"/>
              <a:t>（</a:t>
            </a:r>
            <a:r>
              <a:rPr lang="en-US" altLang="zh-CN" dirty="0"/>
              <a:t>Iris-virginica</a:t>
            </a:r>
            <a:r>
              <a:rPr lang="zh-CN" altLang="en-US" dirty="0"/>
              <a:t>，维吉尼亚鸢尾），而我们的分类器将其分类成</a:t>
            </a:r>
            <a:r>
              <a:rPr lang="en-US" altLang="zh-CN" dirty="0"/>
              <a:t>1</a:t>
            </a:r>
            <a:r>
              <a:rPr lang="zh-CN" altLang="en-US" dirty="0"/>
              <a:t>（</a:t>
            </a:r>
            <a:r>
              <a:rPr lang="en-US" altLang="zh-CN" dirty="0"/>
              <a:t>Iris-versicolor</a:t>
            </a:r>
            <a:r>
              <a:rPr lang="zh-CN" altLang="en-US" dirty="0"/>
              <a:t>，变色鸢尾）；另一个样本真实类别是</a:t>
            </a:r>
            <a:r>
              <a:rPr lang="en-US" altLang="zh-CN" dirty="0"/>
              <a:t>1</a:t>
            </a:r>
            <a:r>
              <a:rPr lang="zh-CN" altLang="en-US" dirty="0"/>
              <a:t>（</a:t>
            </a:r>
            <a:r>
              <a:rPr lang="en-US" altLang="zh-CN" dirty="0"/>
              <a:t>Iris-versicolor</a:t>
            </a:r>
            <a:r>
              <a:rPr lang="zh-CN" altLang="en-US" dirty="0"/>
              <a:t>，变色鸢尾） ，而我们的分类器将其分类成</a:t>
            </a:r>
            <a:r>
              <a:rPr lang="en-US" altLang="zh-CN" dirty="0"/>
              <a:t>2</a:t>
            </a:r>
            <a:r>
              <a:rPr lang="zh-CN" altLang="en-US" dirty="0"/>
              <a:t>（</a:t>
            </a:r>
            <a:r>
              <a:rPr lang="en-US" altLang="zh-CN" dirty="0"/>
              <a:t>Iris-virginica</a:t>
            </a:r>
            <a:r>
              <a:rPr lang="zh-CN" altLang="en-US" dirty="0"/>
              <a:t>，维吉尼亚鸢尾）。</a:t>
            </a:r>
            <a:endParaRPr lang="en-US" altLang="zh-CN" dirty="0"/>
          </a:p>
        </p:txBody>
      </p:sp>
    </p:spTree>
    <p:extLst>
      <p:ext uri="{BB962C8B-B14F-4D97-AF65-F5344CB8AC3E}">
        <p14:creationId xmlns:p14="http://schemas.microsoft.com/office/powerpoint/2010/main" val="1685026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05</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分类器分析</a:t>
            </a:r>
          </a:p>
        </p:txBody>
      </p:sp>
    </p:spTree>
    <p:extLst>
      <p:ext uri="{BB962C8B-B14F-4D97-AF65-F5344CB8AC3E}">
        <p14:creationId xmlns:p14="http://schemas.microsoft.com/office/powerpoint/2010/main" val="2845824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646331"/>
          </a:xfrm>
          <a:prstGeom prst="rect">
            <a:avLst/>
          </a:prstGeom>
          <a:noFill/>
        </p:spPr>
        <p:txBody>
          <a:bodyPr wrap="square" rtlCol="0">
            <a:spAutoFit/>
          </a:bodyPr>
          <a:lstStyle/>
          <a:p>
            <a:r>
              <a:rPr lang="zh-CN" altLang="en-US" dirty="0"/>
              <a:t>得到逻辑回归模型后，我们可以通过</a:t>
            </a:r>
            <a:r>
              <a:rPr lang="en-US" altLang="zh-CN" dirty="0" err="1"/>
              <a:t>coef</a:t>
            </a:r>
            <a:r>
              <a:rPr lang="en-US" altLang="zh-CN" dirty="0"/>
              <a:t>_</a:t>
            </a:r>
            <a:r>
              <a:rPr lang="zh-CN" altLang="en-US" dirty="0"/>
              <a:t>属性获取模型系数。 因为我们的数据包含</a:t>
            </a:r>
            <a:r>
              <a:rPr lang="en-US" altLang="zh-CN" dirty="0"/>
              <a:t>4</a:t>
            </a:r>
            <a:r>
              <a:rPr lang="zh-CN" altLang="en-US" dirty="0"/>
              <a:t>个特征和</a:t>
            </a:r>
            <a:r>
              <a:rPr lang="en-US" altLang="zh-CN" dirty="0"/>
              <a:t>3</a:t>
            </a:r>
            <a:r>
              <a:rPr lang="zh-CN" altLang="en-US" dirty="0"/>
              <a:t>种类别，所以我们得到的系数矩阵为</a:t>
            </a:r>
            <a:r>
              <a:rPr lang="en-US" altLang="zh-CN" dirty="0"/>
              <a:t>3×4</a:t>
            </a:r>
            <a:r>
              <a:rPr lang="zh-CN" altLang="en-US" dirty="0"/>
              <a:t>的矩阵。</a:t>
            </a:r>
          </a:p>
        </p:txBody>
      </p:sp>
      <p:sp>
        <p:nvSpPr>
          <p:cNvPr id="2" name="Rectangle 1">
            <a:extLst>
              <a:ext uri="{FF2B5EF4-FFF2-40B4-BE49-F238E27FC236}">
                <a16:creationId xmlns:a16="http://schemas.microsoft.com/office/drawing/2014/main" id="{17015509-2F10-40CE-B592-8A4D78A5DD31}"/>
              </a:ext>
            </a:extLst>
          </p:cNvPr>
          <p:cNvSpPr>
            <a:spLocks noChangeArrowheads="1"/>
          </p:cNvSpPr>
          <p:nvPr/>
        </p:nvSpPr>
        <p:spPr bwMode="auto">
          <a:xfrm>
            <a:off x="767408" y="2155214"/>
            <a:ext cx="10657184"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 = pd.DataFrame(classifier.coef_</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columns</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=iris.columns[</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4</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coef_df.round(</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2</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5CBDEC3D-AC48-4DC4-BE79-F504393E8C57}"/>
              </a:ext>
            </a:extLst>
          </p:cNvPr>
          <p:cNvPicPr>
            <a:picLocks noChangeAspect="1"/>
          </p:cNvPicPr>
          <p:nvPr/>
        </p:nvPicPr>
        <p:blipFill>
          <a:blip r:embed="rId3"/>
          <a:stretch>
            <a:fillRect/>
          </a:stretch>
        </p:blipFill>
        <p:spPr>
          <a:xfrm>
            <a:off x="767408" y="3113481"/>
            <a:ext cx="10575688" cy="2374134"/>
          </a:xfrm>
          <a:prstGeom prst="rect">
            <a:avLst/>
          </a:prstGeom>
        </p:spPr>
      </p:pic>
    </p:spTree>
    <p:extLst>
      <p:ext uri="{BB962C8B-B14F-4D97-AF65-F5344CB8AC3E}">
        <p14:creationId xmlns:p14="http://schemas.microsoft.com/office/powerpoint/2010/main" val="22396537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369332"/>
          </a:xfrm>
          <a:prstGeom prst="rect">
            <a:avLst/>
          </a:prstGeom>
          <a:noFill/>
        </p:spPr>
        <p:txBody>
          <a:bodyPr wrap="square" rtlCol="0">
            <a:spAutoFit/>
          </a:bodyPr>
          <a:lstStyle/>
          <a:p>
            <a:r>
              <a:rPr lang="zh-CN" altLang="en-US" dirty="0"/>
              <a:t>我们可以通过模型的</a:t>
            </a:r>
            <a:r>
              <a:rPr lang="en-US" altLang="zh-CN" dirty="0"/>
              <a:t>intercept_</a:t>
            </a:r>
            <a:r>
              <a:rPr lang="zh-CN" altLang="en-US" dirty="0"/>
              <a:t>属性获取三个截距项。</a:t>
            </a:r>
          </a:p>
        </p:txBody>
      </p:sp>
      <p:pic>
        <p:nvPicPr>
          <p:cNvPr id="5" name="图片 4">
            <a:extLst>
              <a:ext uri="{FF2B5EF4-FFF2-40B4-BE49-F238E27FC236}">
                <a16:creationId xmlns:a16="http://schemas.microsoft.com/office/drawing/2014/main" id="{38264C8F-59FA-4E09-8437-19D3CB04FE83}"/>
              </a:ext>
            </a:extLst>
          </p:cNvPr>
          <p:cNvPicPr>
            <a:picLocks noChangeAspect="1"/>
          </p:cNvPicPr>
          <p:nvPr/>
        </p:nvPicPr>
        <p:blipFill>
          <a:blip r:embed="rId3"/>
          <a:stretch>
            <a:fillRect/>
          </a:stretch>
        </p:blipFill>
        <p:spPr>
          <a:xfrm>
            <a:off x="767408" y="2852937"/>
            <a:ext cx="10657184" cy="2304256"/>
          </a:xfrm>
          <a:prstGeom prst="rect">
            <a:avLst/>
          </a:prstGeom>
        </p:spPr>
      </p:pic>
      <p:sp>
        <p:nvSpPr>
          <p:cNvPr id="8" name="Rectangle 1">
            <a:extLst>
              <a:ext uri="{FF2B5EF4-FFF2-40B4-BE49-F238E27FC236}">
                <a16:creationId xmlns:a16="http://schemas.microsoft.com/office/drawing/2014/main" id="{CA4386BF-B5D0-4FDE-9725-BB5F4F2C57DB}"/>
              </a:ext>
            </a:extLst>
          </p:cNvPr>
          <p:cNvSpPr>
            <a:spLocks noChangeArrowheads="1"/>
          </p:cNvSpPr>
          <p:nvPr/>
        </p:nvSpPr>
        <p:spPr bwMode="auto">
          <a:xfrm>
            <a:off x="767408" y="1841873"/>
            <a:ext cx="10657184"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a:t>
            </a:r>
            <a:r>
              <a:rPr kumimoji="0" lang="zh-CN" altLang="zh-CN"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"intercept"</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 classifier.intercept_</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coef_df.round(</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2</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13745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369332"/>
          </a:xfrm>
          <a:prstGeom prst="rect">
            <a:avLst/>
          </a:prstGeom>
          <a:noFill/>
        </p:spPr>
        <p:txBody>
          <a:bodyPr wrap="square" rtlCol="0">
            <a:spAutoFit/>
          </a:bodyPr>
          <a:lstStyle/>
          <a:p>
            <a:r>
              <a:rPr lang="zh-CN" altLang="en-US" dirty="0"/>
              <a:t>上述模型系数对应三个二元逻辑回归模型。 第一个模型的正类为</a:t>
            </a:r>
            <a:r>
              <a:rPr lang="en-US" altLang="zh-CN" dirty="0"/>
              <a:t>0</a:t>
            </a:r>
            <a:r>
              <a:rPr lang="zh-CN" altLang="en-US" dirty="0"/>
              <a:t>， 负类为</a:t>
            </a:r>
            <a:r>
              <a:rPr lang="en-US" altLang="zh-CN" dirty="0"/>
              <a:t>1</a:t>
            </a:r>
            <a:r>
              <a:rPr lang="zh-CN" altLang="en-US" dirty="0"/>
              <a:t>或</a:t>
            </a:r>
            <a:r>
              <a:rPr lang="en-US" altLang="zh-CN" dirty="0"/>
              <a:t>2</a:t>
            </a:r>
            <a:r>
              <a:rPr lang="zh-CN" altLang="en-US" dirty="0"/>
              <a:t>，正类的概率为：</a:t>
            </a:r>
          </a:p>
        </p:txBody>
      </p:sp>
      <p:pic>
        <p:nvPicPr>
          <p:cNvPr id="23554" name="Picture 2">
            <a:extLst>
              <a:ext uri="{FF2B5EF4-FFF2-40B4-BE49-F238E27FC236}">
                <a16:creationId xmlns:a16="http://schemas.microsoft.com/office/drawing/2014/main" id="{65D39D54-D9D4-4ED1-B35F-049F06C1C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857911"/>
            <a:ext cx="6096000" cy="5429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D0A907D-21CD-4CF6-A609-C1AC0826A7AA}"/>
              </a:ext>
            </a:extLst>
          </p:cNvPr>
          <p:cNvSpPr/>
          <p:nvPr/>
        </p:nvSpPr>
        <p:spPr>
          <a:xfrm>
            <a:off x="623392" y="2568353"/>
            <a:ext cx="6096000" cy="369332"/>
          </a:xfrm>
          <a:prstGeom prst="rect">
            <a:avLst/>
          </a:prstGeom>
        </p:spPr>
        <p:txBody>
          <a:bodyPr>
            <a:spAutoFit/>
          </a:bodyPr>
          <a:lstStyle/>
          <a:p>
            <a:r>
              <a:rPr lang="zh-CN" altLang="en-US" dirty="0">
                <a:solidFill>
                  <a:srgbClr val="121212"/>
                </a:solidFill>
                <a:latin typeface="+mj-ea"/>
                <a:ea typeface="+mj-ea"/>
              </a:rPr>
              <a:t>第二个模型的正类为</a:t>
            </a:r>
            <a:r>
              <a:rPr lang="en-US" altLang="zh-CN" dirty="0">
                <a:solidFill>
                  <a:srgbClr val="121212"/>
                </a:solidFill>
                <a:latin typeface="+mj-ea"/>
                <a:ea typeface="+mj-ea"/>
              </a:rPr>
              <a:t>1</a:t>
            </a:r>
            <a:r>
              <a:rPr lang="zh-CN" altLang="en-US" dirty="0">
                <a:solidFill>
                  <a:srgbClr val="121212"/>
                </a:solidFill>
                <a:latin typeface="+mj-ea"/>
                <a:ea typeface="+mj-ea"/>
              </a:rPr>
              <a:t>， 负类为</a:t>
            </a:r>
            <a:r>
              <a:rPr lang="en-US" altLang="zh-CN" dirty="0">
                <a:solidFill>
                  <a:srgbClr val="121212"/>
                </a:solidFill>
                <a:latin typeface="+mj-ea"/>
                <a:ea typeface="+mj-ea"/>
              </a:rPr>
              <a:t>0</a:t>
            </a:r>
            <a:r>
              <a:rPr lang="zh-CN" altLang="en-US" dirty="0">
                <a:solidFill>
                  <a:srgbClr val="121212"/>
                </a:solidFill>
                <a:latin typeface="+mj-ea"/>
                <a:ea typeface="+mj-ea"/>
              </a:rPr>
              <a:t>或</a:t>
            </a:r>
            <a:r>
              <a:rPr lang="en-US" altLang="zh-CN" dirty="0">
                <a:solidFill>
                  <a:srgbClr val="121212"/>
                </a:solidFill>
                <a:latin typeface="+mj-ea"/>
                <a:ea typeface="+mj-ea"/>
              </a:rPr>
              <a:t>2</a:t>
            </a:r>
            <a:r>
              <a:rPr lang="zh-CN" altLang="en-US" dirty="0">
                <a:solidFill>
                  <a:srgbClr val="121212"/>
                </a:solidFill>
                <a:latin typeface="+mj-ea"/>
                <a:ea typeface="+mj-ea"/>
              </a:rPr>
              <a:t>，正类的概率为：</a:t>
            </a:r>
          </a:p>
        </p:txBody>
      </p:sp>
      <p:pic>
        <p:nvPicPr>
          <p:cNvPr id="23556" name="Picture 4">
            <a:extLst>
              <a:ext uri="{FF2B5EF4-FFF2-40B4-BE49-F238E27FC236}">
                <a16:creationId xmlns:a16="http://schemas.microsoft.com/office/drawing/2014/main" id="{0F1C49AB-E7D7-4198-8219-ED5DA7BB8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786" y="2978026"/>
            <a:ext cx="6096000" cy="5524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4F29E83-8DDE-4288-84B8-32E7745B9439}"/>
              </a:ext>
            </a:extLst>
          </p:cNvPr>
          <p:cNvSpPr/>
          <p:nvPr/>
        </p:nvSpPr>
        <p:spPr>
          <a:xfrm>
            <a:off x="623392" y="3639145"/>
            <a:ext cx="6096000" cy="369332"/>
          </a:xfrm>
          <a:prstGeom prst="rect">
            <a:avLst/>
          </a:prstGeom>
        </p:spPr>
        <p:txBody>
          <a:bodyPr>
            <a:spAutoFit/>
          </a:bodyPr>
          <a:lstStyle/>
          <a:p>
            <a:r>
              <a:rPr lang="zh-CN" altLang="en-US" dirty="0">
                <a:solidFill>
                  <a:srgbClr val="121212"/>
                </a:solidFill>
                <a:latin typeface="+mn-ea"/>
              </a:rPr>
              <a:t>第三个模型的正类为</a:t>
            </a:r>
            <a:r>
              <a:rPr lang="en-US" altLang="zh-CN" dirty="0">
                <a:solidFill>
                  <a:srgbClr val="121212"/>
                </a:solidFill>
                <a:latin typeface="+mn-ea"/>
              </a:rPr>
              <a:t>2</a:t>
            </a:r>
            <a:r>
              <a:rPr lang="zh-CN" altLang="en-US" dirty="0">
                <a:solidFill>
                  <a:srgbClr val="121212"/>
                </a:solidFill>
                <a:latin typeface="+mn-ea"/>
              </a:rPr>
              <a:t>， 负类为</a:t>
            </a:r>
            <a:r>
              <a:rPr lang="en-US" altLang="zh-CN" dirty="0">
                <a:solidFill>
                  <a:srgbClr val="121212"/>
                </a:solidFill>
                <a:latin typeface="+mn-ea"/>
              </a:rPr>
              <a:t>0</a:t>
            </a:r>
            <a:r>
              <a:rPr lang="zh-CN" altLang="en-US" dirty="0">
                <a:solidFill>
                  <a:srgbClr val="121212"/>
                </a:solidFill>
                <a:latin typeface="+mn-ea"/>
              </a:rPr>
              <a:t>或</a:t>
            </a:r>
            <a:r>
              <a:rPr lang="en-US" altLang="zh-CN" dirty="0">
                <a:solidFill>
                  <a:srgbClr val="121212"/>
                </a:solidFill>
                <a:latin typeface="+mn-ea"/>
              </a:rPr>
              <a:t>1</a:t>
            </a:r>
            <a:r>
              <a:rPr lang="zh-CN" altLang="en-US" dirty="0">
                <a:solidFill>
                  <a:srgbClr val="121212"/>
                </a:solidFill>
                <a:latin typeface="+mn-ea"/>
              </a:rPr>
              <a:t>，正类的概率为：</a:t>
            </a:r>
          </a:p>
        </p:txBody>
      </p:sp>
      <p:pic>
        <p:nvPicPr>
          <p:cNvPr id="23558" name="Picture 6">
            <a:extLst>
              <a:ext uri="{FF2B5EF4-FFF2-40B4-BE49-F238E27FC236}">
                <a16:creationId xmlns:a16="http://schemas.microsoft.com/office/drawing/2014/main" id="{D3AC9CC0-CB1A-43AD-A04A-9AD4EE5225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38" y="4260101"/>
            <a:ext cx="60960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preview">
            <a:extLst>
              <a:ext uri="{FF2B5EF4-FFF2-40B4-BE49-F238E27FC236}">
                <a16:creationId xmlns:a16="http://schemas.microsoft.com/office/drawing/2014/main" id="{39AAAF3B-57AD-492F-8230-7319A5C5B3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22" y="5229200"/>
            <a:ext cx="60960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a:extLst>
              <a:ext uri="{FF2B5EF4-FFF2-40B4-BE49-F238E27FC236}">
                <a16:creationId xmlns:a16="http://schemas.microsoft.com/office/drawing/2014/main" id="{CC23E751-7C1B-4233-97E0-B27DFBEC62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0136" y="4005064"/>
            <a:ext cx="463751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2315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逻辑回归</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369152" cy="923330"/>
          </a:xfrm>
          <a:prstGeom prst="rect">
            <a:avLst/>
          </a:prstGeom>
          <a:noFill/>
        </p:spPr>
        <p:txBody>
          <a:bodyPr wrap="square" rtlCol="0">
            <a:spAutoFit/>
          </a:bodyPr>
          <a:lstStyle/>
          <a:p>
            <a:r>
              <a:rPr lang="zh-CN" altLang="en-US" dirty="0"/>
              <a:t>分类是数据挖掘的一种非常重要的方法。分类的概念是在已有数据的基础上学会一个分类函数或构造出一个分类模型（即我们通常所说的分类器</a:t>
            </a:r>
            <a:r>
              <a:rPr lang="en-US" altLang="zh-CN" dirty="0"/>
              <a:t>(Classifier)</a:t>
            </a:r>
            <a:r>
              <a:rPr lang="zh-CN" altLang="en-US" dirty="0"/>
              <a:t>）。该函数或模型能够把数据库中的数据纪录映射到给定类别中的某一个，从而可以应用于数据预测。</a:t>
            </a:r>
          </a:p>
        </p:txBody>
      </p:sp>
      <p:pic>
        <p:nvPicPr>
          <p:cNvPr id="6146" name="Picture 2">
            <a:extLst>
              <a:ext uri="{FF2B5EF4-FFF2-40B4-BE49-F238E27FC236}">
                <a16:creationId xmlns:a16="http://schemas.microsoft.com/office/drawing/2014/main" id="{FF7729B0-BDEF-4AC0-9ABF-1D5DC54C5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2636912"/>
            <a:ext cx="7920880" cy="388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0964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839416" y="1442393"/>
            <a:ext cx="10369152" cy="4801314"/>
          </a:xfrm>
          <a:prstGeom prst="rect">
            <a:avLst/>
          </a:prstGeom>
          <a:noFill/>
        </p:spPr>
        <p:txBody>
          <a:bodyPr wrap="square" rtlCol="0">
            <a:spAutoFit/>
          </a:bodyPr>
          <a:lstStyle/>
          <a:p>
            <a:r>
              <a:rPr lang="en-US" altLang="zh-CN" dirty="0"/>
              <a:t>logistic</a:t>
            </a:r>
            <a:r>
              <a:rPr lang="zh-CN" altLang="en-US" dirty="0"/>
              <a:t>回归由</a:t>
            </a:r>
            <a:r>
              <a:rPr lang="en-US" altLang="zh-CN" dirty="0"/>
              <a:t>Cox</a:t>
            </a:r>
            <a:r>
              <a:rPr lang="zh-CN" altLang="en-US" dirty="0"/>
              <a:t>在</a:t>
            </a:r>
            <a:r>
              <a:rPr lang="en-US" altLang="zh-CN" dirty="0"/>
              <a:t>1958</a:t>
            </a:r>
            <a:r>
              <a:rPr lang="zh-CN" altLang="en-US" dirty="0"/>
              <a:t>年提出</a:t>
            </a:r>
            <a:r>
              <a:rPr lang="en-US" altLang="zh-CN" dirty="0"/>
              <a:t>[1]</a:t>
            </a:r>
            <a:r>
              <a:rPr lang="zh-CN" altLang="en-US" dirty="0"/>
              <a:t>，它的名字虽然叫回归，但这是一种二分类算法，并且是一种线性模型。由于是线性模型，因此在预测时计算简单，在某些大规模分类问题，如广告点击率预估（</a:t>
            </a:r>
            <a:r>
              <a:rPr lang="en-US" altLang="zh-CN" dirty="0"/>
              <a:t>CTR</a:t>
            </a:r>
            <a:r>
              <a:rPr lang="zh-CN" altLang="en-US" dirty="0"/>
              <a:t>）上得到了成功的应用。如果你的数据规模巨大，而且要求预测速度非常快，则非线性核的</a:t>
            </a:r>
            <a:r>
              <a:rPr lang="en-US" altLang="zh-CN" dirty="0"/>
              <a:t>SVM</a:t>
            </a:r>
            <a:r>
              <a:rPr lang="zh-CN" altLang="en-US" dirty="0"/>
              <a:t>、神经网络等非线性模型已经无法使用，此时</a:t>
            </a:r>
            <a:r>
              <a:rPr lang="en-US" altLang="zh-CN" dirty="0"/>
              <a:t>logistic</a:t>
            </a:r>
            <a:r>
              <a:rPr lang="zh-CN" altLang="en-US" dirty="0"/>
              <a:t>回归是你为数不多的选择。</a:t>
            </a:r>
            <a:endParaRPr lang="en-US" altLang="zh-CN" dirty="0"/>
          </a:p>
          <a:p>
            <a:endParaRPr lang="en-US" altLang="zh-CN" dirty="0"/>
          </a:p>
          <a:p>
            <a:r>
              <a:rPr lang="zh-CN" altLang="en-US" b="1" dirty="0"/>
              <a:t>直接预测样本属于正样本的概率</a:t>
            </a:r>
          </a:p>
          <a:p>
            <a:r>
              <a:rPr lang="en-US" altLang="zh-CN" dirty="0"/>
              <a:t>logistic</a:t>
            </a:r>
            <a:r>
              <a:rPr lang="zh-CN" altLang="en-US" dirty="0"/>
              <a:t>回归源于一个非常朴素的想法：对于二分类问题，能否直接预测出一个样本 属于正样本的概率值？首先考虑最简单的情况，如果样本的输入向量 是一个标量 ，如何将它映射成一个概率值？我们知道，一个随机事件的概率</a:t>
            </a:r>
            <a:r>
              <a:rPr lang="en-US" altLang="zh-CN" i="1" dirty="0"/>
              <a:t>p</a:t>
            </a:r>
            <a:r>
              <a:rPr lang="en-US" altLang="zh-CN" dirty="0"/>
              <a:t>(</a:t>
            </a:r>
            <a:r>
              <a:rPr lang="en-US" altLang="zh-CN" i="1" dirty="0"/>
              <a:t>a</a:t>
            </a:r>
            <a:r>
              <a:rPr lang="en-US" altLang="zh-CN" dirty="0"/>
              <a:t>)</a:t>
            </a:r>
            <a:r>
              <a:rPr lang="zh-CN" altLang="en-US" dirty="0"/>
              <a:t>必须满足两个条件：</a:t>
            </a:r>
          </a:p>
          <a:p>
            <a:endParaRPr lang="en-US" altLang="zh-CN" dirty="0"/>
          </a:p>
          <a:p>
            <a:r>
              <a:rPr lang="zh-CN" altLang="en-US" dirty="0"/>
              <a:t>概率值是非负的，即 </a:t>
            </a:r>
            <a:r>
              <a:rPr lang="en-US" altLang="zh-CN" i="1" dirty="0"/>
              <a:t>p</a:t>
            </a:r>
            <a:r>
              <a:rPr lang="en-US" altLang="zh-CN" dirty="0"/>
              <a:t>(</a:t>
            </a:r>
            <a:r>
              <a:rPr lang="en-US" altLang="zh-CN" i="1" dirty="0"/>
              <a:t>a</a:t>
            </a:r>
            <a:r>
              <a:rPr lang="en-US" altLang="zh-CN" dirty="0"/>
              <a:t>) &gt;= 0</a:t>
            </a:r>
          </a:p>
          <a:p>
            <a:r>
              <a:rPr lang="zh-CN" altLang="en-US" dirty="0"/>
              <a:t>概率值不能大于</a:t>
            </a:r>
            <a:r>
              <a:rPr lang="en-US" altLang="zh-CN" dirty="0"/>
              <a:t>1</a:t>
            </a:r>
            <a:r>
              <a:rPr lang="zh-CN" altLang="en-US" dirty="0"/>
              <a:t>，即 </a:t>
            </a:r>
            <a:r>
              <a:rPr lang="en-US" altLang="zh-CN" i="1" dirty="0"/>
              <a:t>p</a:t>
            </a:r>
            <a:r>
              <a:rPr lang="en-US" altLang="zh-CN" dirty="0"/>
              <a:t>(</a:t>
            </a:r>
            <a:r>
              <a:rPr lang="en-US" altLang="zh-CN" i="1" dirty="0"/>
              <a:t>a</a:t>
            </a:r>
            <a:r>
              <a:rPr lang="en-US" altLang="zh-CN" dirty="0"/>
              <a:t>) &lt;= 1</a:t>
            </a:r>
          </a:p>
          <a:p>
            <a:endParaRPr lang="en-US" altLang="zh-CN" dirty="0"/>
          </a:p>
          <a:p>
            <a:r>
              <a:rPr lang="zh-CN" altLang="en-US" dirty="0"/>
              <a:t>这两个要求可以合并成，概率值必须在区间</a:t>
            </a:r>
            <a:r>
              <a:rPr lang="en-US" altLang="zh-CN" dirty="0"/>
              <a:t>[0,1]</a:t>
            </a:r>
            <a:r>
              <a:rPr lang="zh-CN" altLang="en-US" dirty="0"/>
              <a:t>内。在这里，样本的标签值为</a:t>
            </a:r>
            <a:r>
              <a:rPr lang="en-US" altLang="zh-CN" dirty="0"/>
              <a:t>0</a:t>
            </a:r>
            <a:r>
              <a:rPr lang="zh-CN" altLang="en-US" dirty="0"/>
              <a:t>或者</a:t>
            </a:r>
            <a:r>
              <a:rPr lang="en-US" altLang="zh-CN" dirty="0"/>
              <a:t>1</a:t>
            </a:r>
            <a:r>
              <a:rPr lang="zh-CN" altLang="en-US" dirty="0"/>
              <a:t>，分别代表负样本和正样本。将样本属于正样本这一事件记为</a:t>
            </a:r>
            <a:r>
              <a:rPr lang="en-US" altLang="zh-CN" i="1" dirty="0"/>
              <a:t>p</a:t>
            </a:r>
            <a:r>
              <a:rPr lang="en-US" altLang="zh-CN" dirty="0"/>
              <a:t>(</a:t>
            </a:r>
            <a:r>
              <a:rPr lang="en-US" altLang="zh-CN" i="1" dirty="0"/>
              <a:t>y</a:t>
            </a:r>
            <a:r>
              <a:rPr lang="zh-CN" altLang="en-US" dirty="0"/>
              <a:t> </a:t>
            </a:r>
            <a:r>
              <a:rPr lang="en-US" altLang="zh-CN" dirty="0"/>
              <a:t>=1|</a:t>
            </a:r>
            <a:r>
              <a:rPr lang="en-US" altLang="zh-CN" i="1" dirty="0"/>
              <a:t>x</a:t>
            </a:r>
            <a:r>
              <a:rPr lang="en-US" altLang="zh-CN" dirty="0"/>
              <a:t>)</a:t>
            </a:r>
            <a:r>
              <a:rPr lang="zh-CN" altLang="en-US" dirty="0"/>
              <a:t>，即已知样本的特征向量值</a:t>
            </a:r>
            <a:r>
              <a:rPr lang="en-US" altLang="zh-CN" dirty="0"/>
              <a:t>x</a:t>
            </a:r>
            <a:r>
              <a:rPr lang="zh-CN" altLang="en-US" dirty="0"/>
              <a:t>，其标签值属于</a:t>
            </a:r>
            <a:r>
              <a:rPr lang="en-US" altLang="zh-CN" dirty="0"/>
              <a:t>1</a:t>
            </a:r>
            <a:r>
              <a:rPr lang="zh-CN" altLang="en-US" dirty="0"/>
              <a:t>的条件概率，也就是样本是正样本这一事件的概率。</a:t>
            </a:r>
            <a:r>
              <a:rPr lang="en-US" altLang="zh-CN" dirty="0"/>
              <a:t>x</a:t>
            </a:r>
            <a:r>
              <a:rPr lang="zh-CN" altLang="en-US" dirty="0"/>
              <a:t>的取值范围可以是</a:t>
            </a:r>
            <a:r>
              <a:rPr lang="en-US" altLang="zh-CN" dirty="0"/>
              <a:t>(−∞ ,+∞ )</a:t>
            </a:r>
            <a:r>
              <a:rPr lang="zh-CN" altLang="en-US" dirty="0"/>
              <a:t>，现在想想，哪些函数能够将一个</a:t>
            </a:r>
            <a:r>
              <a:rPr lang="en-US" altLang="zh-CN" dirty="0"/>
              <a:t>(−∞ ,+∞ )</a:t>
            </a:r>
            <a:r>
              <a:rPr lang="zh-CN" altLang="en-US" dirty="0"/>
              <a:t>之内的实数值变换到区间</a:t>
            </a:r>
            <a:r>
              <a:rPr lang="en-US" altLang="zh-CN" dirty="0"/>
              <a:t>[0,1]</a:t>
            </a:r>
            <a:r>
              <a:rPr lang="zh-CN" altLang="en-US" dirty="0"/>
              <a:t>？</a:t>
            </a:r>
            <a:endParaRPr lang="en-US" altLang="zh-CN" dirty="0"/>
          </a:p>
        </p:txBody>
      </p:sp>
    </p:spTree>
    <p:extLst>
      <p:ext uri="{BB962C8B-B14F-4D97-AF65-F5344CB8AC3E}">
        <p14:creationId xmlns:p14="http://schemas.microsoft.com/office/powerpoint/2010/main" val="16080338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pic>
        <p:nvPicPr>
          <p:cNvPr id="8" name="图片 7">
            <a:extLst>
              <a:ext uri="{FF2B5EF4-FFF2-40B4-BE49-F238E27FC236}">
                <a16:creationId xmlns:a16="http://schemas.microsoft.com/office/drawing/2014/main" id="{138C7695-B1BC-4014-8B89-AF119264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88" y="1052736"/>
            <a:ext cx="7337517" cy="3168352"/>
          </a:xfrm>
          <a:prstGeom prst="rect">
            <a:avLst/>
          </a:prstGeom>
        </p:spPr>
      </p:pic>
      <p:pic>
        <p:nvPicPr>
          <p:cNvPr id="9220" name="Picture 4">
            <a:extLst>
              <a:ext uri="{FF2B5EF4-FFF2-40B4-BE49-F238E27FC236}">
                <a16:creationId xmlns:a16="http://schemas.microsoft.com/office/drawing/2014/main" id="{536AB356-CD6A-4956-96DF-5AF8EC721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9803" y="884856"/>
            <a:ext cx="4698009" cy="363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287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2585323"/>
          </a:xfrm>
          <a:prstGeom prst="rect">
            <a:avLst/>
          </a:prstGeom>
          <a:noFill/>
        </p:spPr>
        <p:txBody>
          <a:bodyPr wrap="square" rtlCol="0">
            <a:spAutoFit/>
          </a:bodyPr>
          <a:lstStyle/>
          <a:p>
            <a:r>
              <a:rPr lang="zh-CN" altLang="en-US" dirty="0"/>
              <a:t>我们已经找到了这样一个函数，输入一个样本的特征</a:t>
            </a:r>
            <a:r>
              <a:rPr lang="en-US" altLang="zh-CN" dirty="0"/>
              <a:t>x</a:t>
            </a:r>
            <a:r>
              <a:rPr lang="zh-CN" altLang="en-US" dirty="0"/>
              <a:t>，就可以得到一个</a:t>
            </a:r>
            <a:r>
              <a:rPr lang="en-US" altLang="zh-CN" dirty="0"/>
              <a:t>(0,1)</a:t>
            </a:r>
            <a:r>
              <a:rPr lang="zh-CN" altLang="en-US" dirty="0"/>
              <a:t>内的概率值，这就是样本属于正样本的概率。不过，之前我们假设样本的特征向量是一个标量，实际应用中不是这样的，它一般是一个向量。解决这个问题很简单，主要将向量映射成标量，然后带入</a:t>
            </a:r>
            <a:r>
              <a:rPr lang="en-US" altLang="zh-CN" dirty="0"/>
              <a:t>logistic</a:t>
            </a:r>
            <a:r>
              <a:rPr lang="zh-CN" altLang="en-US" dirty="0"/>
              <a:t>函数中继续预测就可以了。最简单的，可以使用线性映射如加权和：</a:t>
            </a:r>
            <a:endParaRPr lang="en-US" altLang="zh-CN" dirty="0"/>
          </a:p>
          <a:p>
            <a:endParaRPr lang="en-US" altLang="zh-CN" dirty="0"/>
          </a:p>
          <a:p>
            <a:r>
              <a:rPr lang="en-US" altLang="zh-CN" dirty="0"/>
              <a:t>W0 +W1*X1+…,+</a:t>
            </a:r>
            <a:r>
              <a:rPr lang="en-US" altLang="zh-CN" dirty="0" err="1"/>
              <a:t>Wn</a:t>
            </a:r>
            <a:r>
              <a:rPr lang="en-US" altLang="zh-CN" dirty="0"/>
              <a:t>*</a:t>
            </a:r>
            <a:r>
              <a:rPr lang="en-US" altLang="zh-CN" dirty="0" err="1"/>
              <a:t>Xn</a:t>
            </a:r>
            <a:r>
              <a:rPr lang="en-US" altLang="zh-CN" dirty="0"/>
              <a:t>   </a:t>
            </a:r>
            <a:r>
              <a:rPr lang="zh-CN" altLang="en-US" dirty="0"/>
              <a:t>写成向量的形式为：</a:t>
            </a:r>
            <a:r>
              <a:rPr lang="en-US" altLang="zh-CN" dirty="0"/>
              <a:t>W^T*</a:t>
            </a:r>
            <a:r>
              <a:rPr lang="en-US" altLang="zh-CN" dirty="0" err="1"/>
              <a:t>X+b</a:t>
            </a:r>
            <a:endParaRPr lang="en-US" altLang="zh-CN" dirty="0"/>
          </a:p>
          <a:p>
            <a:endParaRPr lang="en-US" altLang="zh-CN" dirty="0"/>
          </a:p>
          <a:p>
            <a:r>
              <a:rPr lang="zh-CN" altLang="en-US" dirty="0"/>
              <a:t>其中，</a:t>
            </a:r>
            <a:r>
              <a:rPr lang="en-US" altLang="zh-CN" dirty="0"/>
              <a:t>w</a:t>
            </a:r>
            <a:r>
              <a:rPr lang="zh-CN" altLang="en-US" dirty="0"/>
              <a:t>为权重向量，</a:t>
            </a:r>
            <a:r>
              <a:rPr lang="en-US" altLang="zh-CN" dirty="0"/>
              <a:t>b</a:t>
            </a:r>
            <a:r>
              <a:rPr lang="zh-CN" altLang="en-US" dirty="0"/>
              <a:t>为偏置项，是一个标量。至此，我们得到将一个样本的特征向量映射成一个概率值</a:t>
            </a:r>
            <a:r>
              <a:rPr lang="en-US" altLang="zh-CN" i="1" dirty="0"/>
              <a:t>p</a:t>
            </a:r>
            <a:r>
              <a:rPr lang="en-US" altLang="zh-CN" dirty="0"/>
              <a:t>(</a:t>
            </a:r>
            <a:r>
              <a:rPr lang="en-US" altLang="zh-CN" i="1" dirty="0"/>
              <a:t>y</a:t>
            </a:r>
            <a:r>
              <a:rPr lang="zh-CN" altLang="en-US" dirty="0"/>
              <a:t> </a:t>
            </a:r>
            <a:r>
              <a:rPr lang="en-US" altLang="zh-CN" dirty="0"/>
              <a:t>=1|x)</a:t>
            </a:r>
            <a:r>
              <a:rPr lang="zh-CN" altLang="en-US" dirty="0"/>
              <a:t>的函数：</a:t>
            </a:r>
            <a:endParaRPr lang="en-US" altLang="zh-CN" dirty="0"/>
          </a:p>
        </p:txBody>
      </p:sp>
      <p:pic>
        <p:nvPicPr>
          <p:cNvPr id="8197" name="Picture 5">
            <a:extLst>
              <a:ext uri="{FF2B5EF4-FFF2-40B4-BE49-F238E27FC236}">
                <a16:creationId xmlns:a16="http://schemas.microsoft.com/office/drawing/2014/main" id="{1E404167-565F-4B93-9B81-24CCB28CF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4230588"/>
            <a:ext cx="6858000" cy="17907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9D702BB-496B-445C-ABF6-6D43FC75907A}"/>
              </a:ext>
            </a:extLst>
          </p:cNvPr>
          <p:cNvSpPr txBox="1"/>
          <p:nvPr/>
        </p:nvSpPr>
        <p:spPr>
          <a:xfrm>
            <a:off x="479376" y="6259347"/>
            <a:ext cx="3375283" cy="369332"/>
          </a:xfrm>
          <a:prstGeom prst="rect">
            <a:avLst/>
          </a:prstGeom>
          <a:noFill/>
        </p:spPr>
        <p:txBody>
          <a:bodyPr wrap="none" rtlCol="0">
            <a:spAutoFit/>
          </a:bodyPr>
          <a:lstStyle/>
          <a:p>
            <a:r>
              <a:rPr lang="zh-CN" altLang="en-US" dirty="0"/>
              <a:t>这就是</a:t>
            </a:r>
            <a:r>
              <a:rPr lang="en-US" altLang="zh-CN" dirty="0"/>
              <a:t>logistic</a:t>
            </a:r>
            <a:r>
              <a:rPr lang="zh-CN" altLang="en-US" dirty="0"/>
              <a:t>回归的预测函数。</a:t>
            </a:r>
          </a:p>
        </p:txBody>
      </p:sp>
    </p:spTree>
    <p:extLst>
      <p:ext uri="{BB962C8B-B14F-4D97-AF65-F5344CB8AC3E}">
        <p14:creationId xmlns:p14="http://schemas.microsoft.com/office/powerpoint/2010/main" val="32093868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逻辑回归分类器</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3693319"/>
          </a:xfrm>
          <a:prstGeom prst="rect">
            <a:avLst/>
          </a:prstGeom>
          <a:noFill/>
        </p:spPr>
        <p:txBody>
          <a:bodyPr wrap="square" rtlCol="0">
            <a:spAutoFit/>
          </a:bodyPr>
          <a:lstStyle/>
          <a:p>
            <a:r>
              <a:rPr lang="zh-CN" altLang="en-US" b="1" dirty="0"/>
              <a:t>对数似然比</a:t>
            </a:r>
            <a:endParaRPr lang="en-US" altLang="zh-CN" b="1" dirty="0"/>
          </a:p>
          <a:p>
            <a:endParaRPr lang="zh-CN" altLang="en-US" b="1" dirty="0"/>
          </a:p>
          <a:p>
            <a:r>
              <a:rPr lang="zh-CN" altLang="en-US" dirty="0"/>
              <a:t>根据前面的定义，一个样本属于正样本的概率为： </a:t>
            </a:r>
            <a:endParaRPr lang="en-US" altLang="zh-CN" dirty="0"/>
          </a:p>
          <a:p>
            <a:endParaRPr lang="en-US" altLang="zh-CN" dirty="0"/>
          </a:p>
          <a:p>
            <a:r>
              <a:rPr lang="en-US" altLang="zh-CN" dirty="0"/>
              <a:t>p(y=1|x) = h(x)</a:t>
            </a:r>
          </a:p>
          <a:p>
            <a:endParaRPr lang="en-US" altLang="zh-CN" dirty="0"/>
          </a:p>
          <a:p>
            <a:r>
              <a:rPr lang="zh-CN" altLang="en-US" dirty="0"/>
              <a:t>由于不是正样本就是负样本，因此属于负样本的概率为：</a:t>
            </a:r>
            <a:endParaRPr lang="en-US" altLang="zh-CN" dirty="0"/>
          </a:p>
          <a:p>
            <a:endParaRPr lang="en-US" altLang="zh-CN" dirty="0"/>
          </a:p>
          <a:p>
            <a:r>
              <a:rPr lang="en-US" altLang="zh-CN" dirty="0"/>
              <a:t>p(y=0|x) = 1 - h(x)</a:t>
            </a:r>
          </a:p>
          <a:p>
            <a:endParaRPr lang="en-US" altLang="zh-CN" dirty="0"/>
          </a:p>
          <a:p>
            <a:r>
              <a:rPr lang="zh-CN" altLang="en-US" dirty="0"/>
              <a:t>其中</a:t>
            </a:r>
            <a:r>
              <a:rPr lang="en-US" altLang="zh-CN" dirty="0"/>
              <a:t>y</a:t>
            </a:r>
            <a:r>
              <a:rPr lang="zh-CN" altLang="en-US" dirty="0"/>
              <a:t>为类别标签，取值为</a:t>
            </a:r>
            <a:r>
              <a:rPr lang="en-US" altLang="zh-CN" dirty="0"/>
              <a:t>1</a:t>
            </a:r>
            <a:r>
              <a:rPr lang="zh-CN" altLang="en-US" dirty="0"/>
              <a:t>或者</a:t>
            </a:r>
            <a:r>
              <a:rPr lang="en-US" altLang="zh-CN" dirty="0"/>
              <a:t>0</a:t>
            </a:r>
            <a:r>
              <a:rPr lang="zh-CN" altLang="en-US" dirty="0"/>
              <a:t>，分别对应正负样本。样本属于正样本和负样本概率值比的对数称为对数似然比：</a:t>
            </a:r>
            <a:endParaRPr lang="en-US" altLang="zh-CN" dirty="0"/>
          </a:p>
          <a:p>
            <a:endParaRPr lang="zh-CN" altLang="en-US" dirty="0"/>
          </a:p>
        </p:txBody>
      </p:sp>
      <p:pic>
        <p:nvPicPr>
          <p:cNvPr id="10242" name="Picture 2">
            <a:extLst>
              <a:ext uri="{FF2B5EF4-FFF2-40B4-BE49-F238E27FC236}">
                <a16:creationId xmlns:a16="http://schemas.microsoft.com/office/drawing/2014/main" id="{61F999D5-E3B3-4056-B780-A51EF6D7A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4941168"/>
            <a:ext cx="6858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662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2567</Words>
  <Application>Microsoft Office PowerPoint</Application>
  <PresentationFormat>宽屏</PresentationFormat>
  <Paragraphs>185</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Calibri</vt:lpstr>
      <vt:lpstr>迷你简幼线</vt:lpstr>
      <vt:lpstr>宋体</vt:lpstr>
      <vt:lpstr>Wingdings</vt:lpstr>
      <vt:lpstr>BankGothic Lt BT</vt:lpstr>
      <vt:lpstr>Agency FB</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541</cp:revision>
  <dcterms:created xsi:type="dcterms:W3CDTF">2017-04-25T09:03:07Z</dcterms:created>
  <dcterms:modified xsi:type="dcterms:W3CDTF">2020-10-05T07:14:50Z</dcterms:modified>
</cp:coreProperties>
</file>