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709" r:id="rId3"/>
    <p:sldId id="2710" r:id="rId4"/>
    <p:sldId id="2711" r:id="rId5"/>
    <p:sldId id="2712" r:id="rId6"/>
    <p:sldId id="2713" r:id="rId7"/>
    <p:sldId id="2714" r:id="rId8"/>
    <p:sldId id="2715" r:id="rId9"/>
    <p:sldId id="2716" r:id="rId10"/>
    <p:sldId id="2717" r:id="rId11"/>
    <p:sldId id="2718" r:id="rId12"/>
    <p:sldId id="2719" r:id="rId13"/>
    <p:sldId id="2720" r:id="rId14"/>
    <p:sldId id="2721" r:id="rId15"/>
    <p:sldId id="2722" r:id="rId16"/>
    <p:sldId id="2723" r:id="rId17"/>
    <p:sldId id="2724" r:id="rId18"/>
    <p:sldId id="2725" r:id="rId19"/>
    <p:sldId id="2726" r:id="rId20"/>
    <p:sldId id="2727" r:id="rId21"/>
    <p:sldId id="2728" r:id="rId22"/>
    <p:sldId id="2729" r:id="rId23"/>
    <p:sldId id="2730" r:id="rId24"/>
    <p:sldId id="2731" r:id="rId25"/>
    <p:sldId id="2732" r:id="rId26"/>
    <p:sldId id="2733" r:id="rId27"/>
    <p:sldId id="2734" r:id="rId28"/>
    <p:sldId id="263" r:id="rId29"/>
  </p:sldIdLst>
  <p:sldSz cx="9144000" cy="5145088"/>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1" autoAdjust="0"/>
    <p:restoredTop sz="95209" autoAdjust="0"/>
  </p:normalViewPr>
  <p:slideViewPr>
    <p:cSldViewPr snapToGrid="0">
      <p:cViewPr varScale="1">
        <p:scale>
          <a:sx n="77" d="100"/>
          <a:sy n="77" d="100"/>
        </p:scale>
        <p:origin x="102" y="285"/>
      </p:cViewPr>
      <p:guideLst/>
    </p:cSldViewPr>
  </p:slideViewPr>
  <p:notesTextViewPr>
    <p:cViewPr>
      <p:scale>
        <a:sx n="1" d="1"/>
        <a:sy n="1" d="1"/>
      </p:scale>
      <p:origin x="0" y="0"/>
    </p:cViewPr>
  </p:notesTextViewPr>
  <p:sorterViewPr>
    <p:cViewPr>
      <p:scale>
        <a:sx n="100" d="100"/>
        <a:sy n="100" d="100"/>
      </p:scale>
      <p:origin x="0" y="-1692"/>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0C9AF-F656-48CB-B91D-7B61C7AD3CC5}" type="datetimeFigureOut">
              <a:rPr lang="zh-CN" altLang="en-US" smtClean="0"/>
              <a:t>2021/4/9</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A1941-525D-463E-82E2-D150543BFBDD}" type="slidenum">
              <a:rPr lang="zh-CN" altLang="en-US" smtClean="0"/>
              <a:t>‹#›</a:t>
            </a:fld>
            <a:endParaRPr lang="zh-CN" altLang="en-US"/>
          </a:p>
        </p:txBody>
      </p:sp>
    </p:spTree>
    <p:extLst>
      <p:ext uri="{BB962C8B-B14F-4D97-AF65-F5344CB8AC3E}">
        <p14:creationId xmlns:p14="http://schemas.microsoft.com/office/powerpoint/2010/main" val="266959018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A1941-525D-463E-82E2-D150543BFBDD}" type="slidenum">
              <a:rPr lang="zh-CN" altLang="en-US" smtClean="0"/>
              <a:t>1</a:t>
            </a:fld>
            <a:endParaRPr lang="zh-CN" altLang="en-US"/>
          </a:p>
        </p:txBody>
      </p:sp>
    </p:spTree>
    <p:extLst>
      <p:ext uri="{BB962C8B-B14F-4D97-AF65-F5344CB8AC3E}">
        <p14:creationId xmlns:p14="http://schemas.microsoft.com/office/powerpoint/2010/main" val="142317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A1941-525D-463E-82E2-D150543BFBDD}" type="slidenum">
              <a:rPr lang="zh-CN" altLang="en-US" smtClean="0"/>
              <a:t>28</a:t>
            </a:fld>
            <a:endParaRPr lang="zh-CN" altLang="en-US"/>
          </a:p>
        </p:txBody>
      </p:sp>
    </p:spTree>
    <p:extLst>
      <p:ext uri="{BB962C8B-B14F-4D97-AF65-F5344CB8AC3E}">
        <p14:creationId xmlns:p14="http://schemas.microsoft.com/office/powerpoint/2010/main" val="119238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7079100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3038544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477022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2081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grpSp>
        <p:nvGrpSpPr>
          <p:cNvPr id="2" name="组合 7"/>
          <p:cNvGrpSpPr/>
          <p:nvPr userDrawn="1"/>
        </p:nvGrpSpPr>
        <p:grpSpPr>
          <a:xfrm>
            <a:off x="-55664" y="0"/>
            <a:ext cx="1541690" cy="588963"/>
            <a:chOff x="-142846" y="-250538"/>
            <a:chExt cx="4668067" cy="1782764"/>
          </a:xfrm>
        </p:grpSpPr>
        <p:sp>
          <p:nvSpPr>
            <p:cNvPr id="9" name="Freeform 6"/>
            <p:cNvSpPr>
              <a:spLocks/>
            </p:cNvSpPr>
            <p:nvPr/>
          </p:nvSpPr>
          <p:spPr bwMode="auto">
            <a:xfrm>
              <a:off x="3267104" y="35212"/>
              <a:ext cx="350838" cy="338138"/>
            </a:xfrm>
            <a:custGeom>
              <a:avLst/>
              <a:gdLst>
                <a:gd name="T0" fmla="*/ 125 w 128"/>
                <a:gd name="T1" fmla="*/ 55 h 123"/>
                <a:gd name="T2" fmla="*/ 95 w 128"/>
                <a:gd name="T3" fmla="*/ 48 h 123"/>
                <a:gd name="T4" fmla="*/ 65 w 128"/>
                <a:gd name="T5" fmla="*/ 22 h 123"/>
                <a:gd name="T6" fmla="*/ 44 w 128"/>
                <a:gd name="T7" fmla="*/ 2 h 123"/>
                <a:gd name="T8" fmla="*/ 12 w 128"/>
                <a:gd name="T9" fmla="*/ 26 h 123"/>
                <a:gd name="T10" fmla="*/ 3 w 128"/>
                <a:gd name="T11" fmla="*/ 70 h 123"/>
                <a:gd name="T12" fmla="*/ 19 w 128"/>
                <a:gd name="T13" fmla="*/ 106 h 123"/>
                <a:gd name="T14" fmla="*/ 58 w 128"/>
                <a:gd name="T15" fmla="*/ 122 h 123"/>
                <a:gd name="T16" fmla="*/ 109 w 128"/>
                <a:gd name="T17" fmla="*/ 100 h 123"/>
                <a:gd name="T18" fmla="*/ 125 w 128"/>
                <a:gd name="T19" fmla="*/ 5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3">
                  <a:moveTo>
                    <a:pt x="125" y="55"/>
                  </a:moveTo>
                  <a:cubicBezTo>
                    <a:pt x="122" y="39"/>
                    <a:pt x="106" y="40"/>
                    <a:pt x="95" y="48"/>
                  </a:cubicBezTo>
                  <a:cubicBezTo>
                    <a:pt x="98" y="30"/>
                    <a:pt x="82" y="13"/>
                    <a:pt x="65" y="22"/>
                  </a:cubicBezTo>
                  <a:cubicBezTo>
                    <a:pt x="62" y="12"/>
                    <a:pt x="56" y="0"/>
                    <a:pt x="44" y="2"/>
                  </a:cubicBezTo>
                  <a:cubicBezTo>
                    <a:pt x="30" y="4"/>
                    <a:pt x="19" y="16"/>
                    <a:pt x="12" y="26"/>
                  </a:cubicBezTo>
                  <a:cubicBezTo>
                    <a:pt x="2" y="40"/>
                    <a:pt x="0" y="54"/>
                    <a:pt x="3" y="70"/>
                  </a:cubicBezTo>
                  <a:cubicBezTo>
                    <a:pt x="5" y="78"/>
                    <a:pt x="10" y="98"/>
                    <a:pt x="19" y="106"/>
                  </a:cubicBezTo>
                  <a:cubicBezTo>
                    <a:pt x="23" y="122"/>
                    <a:pt x="44" y="123"/>
                    <a:pt x="58" y="122"/>
                  </a:cubicBezTo>
                  <a:cubicBezTo>
                    <a:pt x="76" y="120"/>
                    <a:pt x="97" y="113"/>
                    <a:pt x="109" y="100"/>
                  </a:cubicBezTo>
                  <a:cubicBezTo>
                    <a:pt x="120" y="89"/>
                    <a:pt x="128" y="70"/>
                    <a:pt x="125" y="55"/>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 name="Freeform 7"/>
            <p:cNvSpPr>
              <a:spLocks/>
            </p:cNvSpPr>
            <p:nvPr/>
          </p:nvSpPr>
          <p:spPr bwMode="auto">
            <a:xfrm>
              <a:off x="169892" y="887700"/>
              <a:ext cx="260350" cy="298450"/>
            </a:xfrm>
            <a:custGeom>
              <a:avLst/>
              <a:gdLst>
                <a:gd name="T0" fmla="*/ 40 w 95"/>
                <a:gd name="T1" fmla="*/ 1 h 108"/>
                <a:gd name="T2" fmla="*/ 39 w 95"/>
                <a:gd name="T3" fmla="*/ 2 h 108"/>
                <a:gd name="T4" fmla="*/ 39 w 95"/>
                <a:gd name="T5" fmla="*/ 2 h 108"/>
                <a:gd name="T6" fmla="*/ 38 w 95"/>
                <a:gd name="T7" fmla="*/ 3 h 108"/>
                <a:gd name="T8" fmla="*/ 37 w 95"/>
                <a:gd name="T9" fmla="*/ 3 h 108"/>
                <a:gd name="T10" fmla="*/ 3 w 95"/>
                <a:gd name="T11" fmla="*/ 76 h 108"/>
                <a:gd name="T12" fmla="*/ 11 w 95"/>
                <a:gd name="T13" fmla="*/ 102 h 108"/>
                <a:gd name="T14" fmla="*/ 27 w 95"/>
                <a:gd name="T15" fmla="*/ 95 h 108"/>
                <a:gd name="T16" fmla="*/ 36 w 95"/>
                <a:gd name="T17" fmla="*/ 103 h 108"/>
                <a:gd name="T18" fmla="*/ 52 w 95"/>
                <a:gd name="T19" fmla="*/ 97 h 108"/>
                <a:gd name="T20" fmla="*/ 66 w 95"/>
                <a:gd name="T21" fmla="*/ 105 h 108"/>
                <a:gd name="T22" fmla="*/ 78 w 95"/>
                <a:gd name="T23" fmla="*/ 95 h 108"/>
                <a:gd name="T24" fmla="*/ 78 w 95"/>
                <a:gd name="T25" fmla="*/ 93 h 108"/>
                <a:gd name="T26" fmla="*/ 40 w 95"/>
                <a:gd name="T27"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08">
                  <a:moveTo>
                    <a:pt x="40" y="1"/>
                  </a:moveTo>
                  <a:cubicBezTo>
                    <a:pt x="39" y="0"/>
                    <a:pt x="38" y="1"/>
                    <a:pt x="39" y="2"/>
                  </a:cubicBezTo>
                  <a:cubicBezTo>
                    <a:pt x="39" y="2"/>
                    <a:pt x="39" y="2"/>
                    <a:pt x="39" y="2"/>
                  </a:cubicBezTo>
                  <a:cubicBezTo>
                    <a:pt x="39" y="2"/>
                    <a:pt x="38" y="3"/>
                    <a:pt x="38" y="3"/>
                  </a:cubicBezTo>
                  <a:cubicBezTo>
                    <a:pt x="38" y="3"/>
                    <a:pt x="37" y="2"/>
                    <a:pt x="37" y="3"/>
                  </a:cubicBezTo>
                  <a:cubicBezTo>
                    <a:pt x="9" y="15"/>
                    <a:pt x="0" y="48"/>
                    <a:pt x="3" y="76"/>
                  </a:cubicBezTo>
                  <a:cubicBezTo>
                    <a:pt x="4" y="84"/>
                    <a:pt x="4" y="96"/>
                    <a:pt x="11" y="102"/>
                  </a:cubicBezTo>
                  <a:cubicBezTo>
                    <a:pt x="16" y="108"/>
                    <a:pt x="23" y="100"/>
                    <a:pt x="27" y="95"/>
                  </a:cubicBezTo>
                  <a:cubicBezTo>
                    <a:pt x="29" y="99"/>
                    <a:pt x="31" y="103"/>
                    <a:pt x="36" y="103"/>
                  </a:cubicBezTo>
                  <a:cubicBezTo>
                    <a:pt x="42" y="103"/>
                    <a:pt x="44" y="95"/>
                    <a:pt x="52" y="97"/>
                  </a:cubicBezTo>
                  <a:cubicBezTo>
                    <a:pt x="57" y="98"/>
                    <a:pt x="61" y="105"/>
                    <a:pt x="66" y="105"/>
                  </a:cubicBezTo>
                  <a:cubicBezTo>
                    <a:pt x="72" y="105"/>
                    <a:pt x="75" y="100"/>
                    <a:pt x="78" y="95"/>
                  </a:cubicBezTo>
                  <a:cubicBezTo>
                    <a:pt x="79" y="95"/>
                    <a:pt x="78" y="94"/>
                    <a:pt x="78" y="93"/>
                  </a:cubicBezTo>
                  <a:cubicBezTo>
                    <a:pt x="95" y="61"/>
                    <a:pt x="71" y="15"/>
                    <a:pt x="40" y="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 name="Freeform 8"/>
            <p:cNvSpPr>
              <a:spLocks/>
            </p:cNvSpPr>
            <p:nvPr/>
          </p:nvSpPr>
          <p:spPr bwMode="auto">
            <a:xfrm>
              <a:off x="573117" y="822613"/>
              <a:ext cx="182563" cy="195263"/>
            </a:xfrm>
            <a:custGeom>
              <a:avLst/>
              <a:gdLst>
                <a:gd name="T0" fmla="*/ 13 w 67"/>
                <a:gd name="T1" fmla="*/ 0 h 71"/>
                <a:gd name="T2" fmla="*/ 11 w 67"/>
                <a:gd name="T3" fmla="*/ 0 h 71"/>
                <a:gd name="T4" fmla="*/ 11 w 67"/>
                <a:gd name="T5" fmla="*/ 0 h 71"/>
                <a:gd name="T6" fmla="*/ 10 w 67"/>
                <a:gd name="T7" fmla="*/ 1 h 71"/>
                <a:gd name="T8" fmla="*/ 11 w 67"/>
                <a:gd name="T9" fmla="*/ 0 h 71"/>
                <a:gd name="T10" fmla="*/ 10 w 67"/>
                <a:gd name="T11" fmla="*/ 0 h 71"/>
                <a:gd name="T12" fmla="*/ 9 w 67"/>
                <a:gd name="T13" fmla="*/ 3 h 71"/>
                <a:gd name="T14" fmla="*/ 9 w 67"/>
                <a:gd name="T15" fmla="*/ 4 h 71"/>
                <a:gd name="T16" fmla="*/ 4 w 67"/>
                <a:gd name="T17" fmla="*/ 53 h 71"/>
                <a:gd name="T18" fmla="*/ 38 w 67"/>
                <a:gd name="T19" fmla="*/ 65 h 71"/>
                <a:gd name="T20" fmla="*/ 13 w 67"/>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13" y="0"/>
                  </a:moveTo>
                  <a:cubicBezTo>
                    <a:pt x="12" y="0"/>
                    <a:pt x="11" y="0"/>
                    <a:pt x="11" y="0"/>
                  </a:cubicBezTo>
                  <a:cubicBezTo>
                    <a:pt x="11" y="0"/>
                    <a:pt x="11" y="0"/>
                    <a:pt x="11" y="0"/>
                  </a:cubicBezTo>
                  <a:cubicBezTo>
                    <a:pt x="11" y="0"/>
                    <a:pt x="11" y="1"/>
                    <a:pt x="10" y="1"/>
                  </a:cubicBezTo>
                  <a:cubicBezTo>
                    <a:pt x="10" y="1"/>
                    <a:pt x="11" y="0"/>
                    <a:pt x="11" y="0"/>
                  </a:cubicBezTo>
                  <a:cubicBezTo>
                    <a:pt x="11" y="0"/>
                    <a:pt x="10" y="0"/>
                    <a:pt x="10" y="0"/>
                  </a:cubicBezTo>
                  <a:cubicBezTo>
                    <a:pt x="10" y="1"/>
                    <a:pt x="10" y="2"/>
                    <a:pt x="9" y="3"/>
                  </a:cubicBezTo>
                  <a:cubicBezTo>
                    <a:pt x="9" y="3"/>
                    <a:pt x="9" y="4"/>
                    <a:pt x="9" y="4"/>
                  </a:cubicBezTo>
                  <a:cubicBezTo>
                    <a:pt x="4" y="20"/>
                    <a:pt x="0" y="37"/>
                    <a:pt x="4" y="53"/>
                  </a:cubicBezTo>
                  <a:cubicBezTo>
                    <a:pt x="8" y="67"/>
                    <a:pt x="25" y="71"/>
                    <a:pt x="38" y="65"/>
                  </a:cubicBezTo>
                  <a:cubicBezTo>
                    <a:pt x="67" y="51"/>
                    <a:pt x="32" y="7"/>
                    <a:pt x="13" y="0"/>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13"/>
            <p:cNvSpPr>
              <a:spLocks/>
            </p:cNvSpPr>
            <p:nvPr/>
          </p:nvSpPr>
          <p:spPr bwMode="auto">
            <a:xfrm>
              <a:off x="2228879" y="390812"/>
              <a:ext cx="360363" cy="373063"/>
            </a:xfrm>
            <a:custGeom>
              <a:avLst/>
              <a:gdLst>
                <a:gd name="T0" fmla="*/ 67 w 132"/>
                <a:gd name="T1" fmla="*/ 125 h 136"/>
                <a:gd name="T2" fmla="*/ 15 w 132"/>
                <a:gd name="T3" fmla="*/ 125 h 136"/>
                <a:gd name="T4" fmla="*/ 0 w 132"/>
                <a:gd name="T5" fmla="*/ 85 h 136"/>
                <a:gd name="T6" fmla="*/ 16 w 132"/>
                <a:gd name="T7" fmla="*/ 37 h 136"/>
                <a:gd name="T8" fmla="*/ 16 w 132"/>
                <a:gd name="T9" fmla="*/ 36 h 136"/>
                <a:gd name="T10" fmla="*/ 39 w 132"/>
                <a:gd name="T11" fmla="*/ 13 h 136"/>
                <a:gd name="T12" fmla="*/ 61 w 132"/>
                <a:gd name="T13" fmla="*/ 1 h 136"/>
                <a:gd name="T14" fmla="*/ 71 w 132"/>
                <a:gd name="T15" fmla="*/ 25 h 136"/>
                <a:gd name="T16" fmla="*/ 76 w 132"/>
                <a:gd name="T17" fmla="*/ 26 h 136"/>
                <a:gd name="T18" fmla="*/ 76 w 132"/>
                <a:gd name="T19" fmla="*/ 24 h 136"/>
                <a:gd name="T20" fmla="*/ 76 w 132"/>
                <a:gd name="T21" fmla="*/ 24 h 136"/>
                <a:gd name="T22" fmla="*/ 82 w 132"/>
                <a:gd name="T23" fmla="*/ 17 h 136"/>
                <a:gd name="T24" fmla="*/ 92 w 132"/>
                <a:gd name="T25" fmla="*/ 12 h 136"/>
                <a:gd name="T26" fmla="*/ 104 w 132"/>
                <a:gd name="T27" fmla="*/ 32 h 136"/>
                <a:gd name="T28" fmla="*/ 107 w 132"/>
                <a:gd name="T29" fmla="*/ 34 h 136"/>
                <a:gd name="T30" fmla="*/ 107 w 132"/>
                <a:gd name="T31" fmla="*/ 34 h 136"/>
                <a:gd name="T32" fmla="*/ 109 w 132"/>
                <a:gd name="T33" fmla="*/ 33 h 136"/>
                <a:gd name="T34" fmla="*/ 123 w 132"/>
                <a:gd name="T35" fmla="*/ 29 h 136"/>
                <a:gd name="T36" fmla="*/ 130 w 132"/>
                <a:gd name="T37" fmla="*/ 41 h 136"/>
                <a:gd name="T38" fmla="*/ 127 w 132"/>
                <a:gd name="T39" fmla="*/ 66 h 136"/>
                <a:gd name="T40" fmla="*/ 115 w 132"/>
                <a:gd name="T41" fmla="*/ 87 h 136"/>
                <a:gd name="T42" fmla="*/ 115 w 132"/>
                <a:gd name="T43" fmla="*/ 87 h 136"/>
                <a:gd name="T44" fmla="*/ 67 w 132"/>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36">
                  <a:moveTo>
                    <a:pt x="67" y="125"/>
                  </a:moveTo>
                  <a:cubicBezTo>
                    <a:pt x="51" y="131"/>
                    <a:pt x="31" y="136"/>
                    <a:pt x="15" y="125"/>
                  </a:cubicBezTo>
                  <a:cubicBezTo>
                    <a:pt x="3" y="116"/>
                    <a:pt x="0" y="99"/>
                    <a:pt x="0" y="85"/>
                  </a:cubicBezTo>
                  <a:cubicBezTo>
                    <a:pt x="0" y="67"/>
                    <a:pt x="8" y="53"/>
                    <a:pt x="16" y="37"/>
                  </a:cubicBezTo>
                  <a:cubicBezTo>
                    <a:pt x="16" y="37"/>
                    <a:pt x="16" y="36"/>
                    <a:pt x="16" y="36"/>
                  </a:cubicBezTo>
                  <a:cubicBezTo>
                    <a:pt x="23" y="28"/>
                    <a:pt x="31" y="20"/>
                    <a:pt x="39" y="13"/>
                  </a:cubicBezTo>
                  <a:cubicBezTo>
                    <a:pt x="46" y="8"/>
                    <a:pt x="53" y="3"/>
                    <a:pt x="61" y="1"/>
                  </a:cubicBezTo>
                  <a:cubicBezTo>
                    <a:pt x="73" y="0"/>
                    <a:pt x="72" y="18"/>
                    <a:pt x="71" y="25"/>
                  </a:cubicBezTo>
                  <a:cubicBezTo>
                    <a:pt x="71" y="28"/>
                    <a:pt x="76" y="28"/>
                    <a:pt x="76" y="26"/>
                  </a:cubicBezTo>
                  <a:cubicBezTo>
                    <a:pt x="76" y="25"/>
                    <a:pt x="76" y="24"/>
                    <a:pt x="76" y="24"/>
                  </a:cubicBezTo>
                  <a:cubicBezTo>
                    <a:pt x="76" y="24"/>
                    <a:pt x="76" y="24"/>
                    <a:pt x="76" y="24"/>
                  </a:cubicBezTo>
                  <a:cubicBezTo>
                    <a:pt x="79" y="22"/>
                    <a:pt x="80" y="19"/>
                    <a:pt x="82" y="17"/>
                  </a:cubicBezTo>
                  <a:cubicBezTo>
                    <a:pt x="85" y="14"/>
                    <a:pt x="89" y="13"/>
                    <a:pt x="92" y="12"/>
                  </a:cubicBezTo>
                  <a:cubicBezTo>
                    <a:pt x="104" y="10"/>
                    <a:pt x="105" y="24"/>
                    <a:pt x="104" y="32"/>
                  </a:cubicBezTo>
                  <a:cubicBezTo>
                    <a:pt x="104" y="33"/>
                    <a:pt x="105" y="34"/>
                    <a:pt x="107" y="34"/>
                  </a:cubicBezTo>
                  <a:cubicBezTo>
                    <a:pt x="107" y="34"/>
                    <a:pt x="107" y="34"/>
                    <a:pt x="107" y="34"/>
                  </a:cubicBezTo>
                  <a:cubicBezTo>
                    <a:pt x="108" y="34"/>
                    <a:pt x="109" y="33"/>
                    <a:pt x="109" y="33"/>
                  </a:cubicBezTo>
                  <a:cubicBezTo>
                    <a:pt x="113" y="29"/>
                    <a:pt x="118" y="25"/>
                    <a:pt x="123" y="29"/>
                  </a:cubicBezTo>
                  <a:cubicBezTo>
                    <a:pt x="127" y="32"/>
                    <a:pt x="128" y="37"/>
                    <a:pt x="130" y="41"/>
                  </a:cubicBezTo>
                  <a:cubicBezTo>
                    <a:pt x="132" y="49"/>
                    <a:pt x="130" y="58"/>
                    <a:pt x="127" y="66"/>
                  </a:cubicBezTo>
                  <a:cubicBezTo>
                    <a:pt x="124" y="73"/>
                    <a:pt x="119" y="80"/>
                    <a:pt x="115" y="87"/>
                  </a:cubicBezTo>
                  <a:cubicBezTo>
                    <a:pt x="115" y="87"/>
                    <a:pt x="115" y="87"/>
                    <a:pt x="115" y="87"/>
                  </a:cubicBezTo>
                  <a:cubicBezTo>
                    <a:pt x="103" y="106"/>
                    <a:pt x="89" y="117"/>
                    <a:pt x="67" y="125"/>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14"/>
            <p:cNvSpPr>
              <a:spLocks/>
            </p:cNvSpPr>
            <p:nvPr/>
          </p:nvSpPr>
          <p:spPr bwMode="auto">
            <a:xfrm>
              <a:off x="344517" y="-250538"/>
              <a:ext cx="750888" cy="585788"/>
            </a:xfrm>
            <a:custGeom>
              <a:avLst/>
              <a:gdLst>
                <a:gd name="T0" fmla="*/ 267 w 274"/>
                <a:gd name="T1" fmla="*/ 142 h 213"/>
                <a:gd name="T2" fmla="*/ 236 w 274"/>
                <a:gd name="T3" fmla="*/ 131 h 213"/>
                <a:gd name="T4" fmla="*/ 233 w 274"/>
                <a:gd name="T5" fmla="*/ 99 h 213"/>
                <a:gd name="T6" fmla="*/ 210 w 274"/>
                <a:gd name="T7" fmla="*/ 92 h 213"/>
                <a:gd name="T8" fmla="*/ 200 w 274"/>
                <a:gd name="T9" fmla="*/ 52 h 213"/>
                <a:gd name="T10" fmla="*/ 166 w 274"/>
                <a:gd name="T11" fmla="*/ 52 h 213"/>
                <a:gd name="T12" fmla="*/ 162 w 274"/>
                <a:gd name="T13" fmla="*/ 19 h 213"/>
                <a:gd name="T14" fmla="*/ 111 w 274"/>
                <a:gd name="T15" fmla="*/ 36 h 213"/>
                <a:gd name="T16" fmla="*/ 56 w 274"/>
                <a:gd name="T17" fmla="*/ 26 h 213"/>
                <a:gd name="T18" fmla="*/ 26 w 274"/>
                <a:gd name="T19" fmla="*/ 19 h 213"/>
                <a:gd name="T20" fmla="*/ 0 w 274"/>
                <a:gd name="T21" fmla="*/ 75 h 213"/>
                <a:gd name="T22" fmla="*/ 25 w 274"/>
                <a:gd name="T23" fmla="*/ 139 h 213"/>
                <a:gd name="T24" fmla="*/ 79 w 274"/>
                <a:gd name="T25" fmla="*/ 182 h 213"/>
                <a:gd name="T26" fmla="*/ 79 w 274"/>
                <a:gd name="T27" fmla="*/ 183 h 213"/>
                <a:gd name="T28" fmla="*/ 143 w 274"/>
                <a:gd name="T29" fmla="*/ 204 h 213"/>
                <a:gd name="T30" fmla="*/ 221 w 274"/>
                <a:gd name="T31" fmla="*/ 209 h 213"/>
                <a:gd name="T32" fmla="*/ 269 w 274"/>
                <a:gd name="T33" fmla="*/ 176 h 213"/>
                <a:gd name="T34" fmla="*/ 267 w 274"/>
                <a:gd name="T35"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213">
                  <a:moveTo>
                    <a:pt x="267" y="142"/>
                  </a:moveTo>
                  <a:cubicBezTo>
                    <a:pt x="260" y="132"/>
                    <a:pt x="248" y="130"/>
                    <a:pt x="236" y="131"/>
                  </a:cubicBezTo>
                  <a:cubicBezTo>
                    <a:pt x="242" y="122"/>
                    <a:pt x="237" y="107"/>
                    <a:pt x="233" y="99"/>
                  </a:cubicBezTo>
                  <a:cubicBezTo>
                    <a:pt x="228" y="90"/>
                    <a:pt x="219" y="88"/>
                    <a:pt x="210" y="92"/>
                  </a:cubicBezTo>
                  <a:cubicBezTo>
                    <a:pt x="213" y="78"/>
                    <a:pt x="210" y="63"/>
                    <a:pt x="200" y="52"/>
                  </a:cubicBezTo>
                  <a:cubicBezTo>
                    <a:pt x="191" y="42"/>
                    <a:pt x="176" y="44"/>
                    <a:pt x="166" y="52"/>
                  </a:cubicBezTo>
                  <a:cubicBezTo>
                    <a:pt x="171" y="41"/>
                    <a:pt x="173" y="27"/>
                    <a:pt x="162" y="19"/>
                  </a:cubicBezTo>
                  <a:cubicBezTo>
                    <a:pt x="144" y="6"/>
                    <a:pt x="123" y="23"/>
                    <a:pt x="111" y="36"/>
                  </a:cubicBezTo>
                  <a:cubicBezTo>
                    <a:pt x="102" y="12"/>
                    <a:pt x="69" y="0"/>
                    <a:pt x="56" y="26"/>
                  </a:cubicBezTo>
                  <a:cubicBezTo>
                    <a:pt x="51" y="14"/>
                    <a:pt x="39" y="12"/>
                    <a:pt x="26" y="19"/>
                  </a:cubicBezTo>
                  <a:cubicBezTo>
                    <a:pt x="7" y="29"/>
                    <a:pt x="0" y="54"/>
                    <a:pt x="0" y="75"/>
                  </a:cubicBezTo>
                  <a:cubicBezTo>
                    <a:pt x="0" y="97"/>
                    <a:pt x="11" y="121"/>
                    <a:pt x="25" y="139"/>
                  </a:cubicBezTo>
                  <a:cubicBezTo>
                    <a:pt x="38" y="158"/>
                    <a:pt x="58" y="172"/>
                    <a:pt x="79" y="182"/>
                  </a:cubicBezTo>
                  <a:cubicBezTo>
                    <a:pt x="79" y="182"/>
                    <a:pt x="79" y="183"/>
                    <a:pt x="79" y="183"/>
                  </a:cubicBezTo>
                  <a:cubicBezTo>
                    <a:pt x="97" y="195"/>
                    <a:pt x="122" y="200"/>
                    <a:pt x="143" y="204"/>
                  </a:cubicBezTo>
                  <a:cubicBezTo>
                    <a:pt x="168" y="210"/>
                    <a:pt x="195" y="213"/>
                    <a:pt x="221" y="209"/>
                  </a:cubicBezTo>
                  <a:cubicBezTo>
                    <a:pt x="242" y="206"/>
                    <a:pt x="261" y="196"/>
                    <a:pt x="269" y="176"/>
                  </a:cubicBezTo>
                  <a:cubicBezTo>
                    <a:pt x="273" y="166"/>
                    <a:pt x="274" y="151"/>
                    <a:pt x="267" y="142"/>
                  </a:cubicBezTo>
                  <a:close/>
                </a:path>
              </a:pathLst>
            </a:custGeom>
            <a:solidFill>
              <a:srgbClr val="E54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15"/>
            <p:cNvSpPr>
              <a:spLocks/>
            </p:cNvSpPr>
            <p:nvPr/>
          </p:nvSpPr>
          <p:spPr bwMode="auto">
            <a:xfrm>
              <a:off x="358804" y="-112425"/>
              <a:ext cx="657225" cy="444500"/>
            </a:xfrm>
            <a:custGeom>
              <a:avLst/>
              <a:gdLst>
                <a:gd name="T0" fmla="*/ 214 w 240"/>
                <a:gd name="T1" fmla="*/ 117 h 162"/>
                <a:gd name="T2" fmla="*/ 214 w 240"/>
                <a:gd name="T3" fmla="*/ 93 h 162"/>
                <a:gd name="T4" fmla="*/ 187 w 240"/>
                <a:gd name="T5" fmla="*/ 91 h 162"/>
                <a:gd name="T6" fmla="*/ 164 w 240"/>
                <a:gd name="T7" fmla="*/ 52 h 162"/>
                <a:gd name="T8" fmla="*/ 156 w 240"/>
                <a:gd name="T9" fmla="*/ 27 h 162"/>
                <a:gd name="T10" fmla="*/ 127 w 240"/>
                <a:gd name="T11" fmla="*/ 33 h 162"/>
                <a:gd name="T12" fmla="*/ 86 w 240"/>
                <a:gd name="T13" fmla="*/ 19 h 162"/>
                <a:gd name="T14" fmla="*/ 65 w 240"/>
                <a:gd name="T15" fmla="*/ 2 h 162"/>
                <a:gd name="T16" fmla="*/ 46 w 240"/>
                <a:gd name="T17" fmla="*/ 15 h 162"/>
                <a:gd name="T18" fmla="*/ 46 w 240"/>
                <a:gd name="T19" fmla="*/ 15 h 162"/>
                <a:gd name="T20" fmla="*/ 10 w 240"/>
                <a:gd name="T21" fmla="*/ 9 h 162"/>
                <a:gd name="T22" fmla="*/ 2 w 240"/>
                <a:gd name="T23" fmla="*/ 47 h 162"/>
                <a:gd name="T24" fmla="*/ 24 w 240"/>
                <a:gd name="T25" fmla="*/ 96 h 162"/>
                <a:gd name="T26" fmla="*/ 68 w 240"/>
                <a:gd name="T27" fmla="*/ 134 h 162"/>
                <a:gd name="T28" fmla="*/ 69 w 240"/>
                <a:gd name="T29" fmla="*/ 133 h 162"/>
                <a:gd name="T30" fmla="*/ 92 w 240"/>
                <a:gd name="T31" fmla="*/ 143 h 162"/>
                <a:gd name="T32" fmla="*/ 132 w 240"/>
                <a:gd name="T33" fmla="*/ 155 h 162"/>
                <a:gd name="T34" fmla="*/ 197 w 240"/>
                <a:gd name="T35" fmla="*/ 160 h 162"/>
                <a:gd name="T36" fmla="*/ 238 w 240"/>
                <a:gd name="T37" fmla="*/ 134 h 162"/>
                <a:gd name="T38" fmla="*/ 214 w 240"/>
                <a:gd name="T39" fmla="*/ 11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162">
                  <a:moveTo>
                    <a:pt x="214" y="117"/>
                  </a:moveTo>
                  <a:cubicBezTo>
                    <a:pt x="219" y="109"/>
                    <a:pt x="221" y="100"/>
                    <a:pt x="214" y="93"/>
                  </a:cubicBezTo>
                  <a:cubicBezTo>
                    <a:pt x="207" y="87"/>
                    <a:pt x="196" y="88"/>
                    <a:pt x="187" y="91"/>
                  </a:cubicBezTo>
                  <a:cubicBezTo>
                    <a:pt x="195" y="71"/>
                    <a:pt x="185" y="39"/>
                    <a:pt x="164" y="52"/>
                  </a:cubicBezTo>
                  <a:cubicBezTo>
                    <a:pt x="167" y="43"/>
                    <a:pt x="167" y="32"/>
                    <a:pt x="156" y="27"/>
                  </a:cubicBezTo>
                  <a:cubicBezTo>
                    <a:pt x="147" y="22"/>
                    <a:pt x="135" y="26"/>
                    <a:pt x="127" y="33"/>
                  </a:cubicBezTo>
                  <a:cubicBezTo>
                    <a:pt x="127" y="9"/>
                    <a:pt x="101" y="5"/>
                    <a:pt x="86" y="19"/>
                  </a:cubicBezTo>
                  <a:cubicBezTo>
                    <a:pt x="82" y="10"/>
                    <a:pt x="75" y="3"/>
                    <a:pt x="65" y="2"/>
                  </a:cubicBezTo>
                  <a:cubicBezTo>
                    <a:pt x="56" y="0"/>
                    <a:pt x="47" y="5"/>
                    <a:pt x="46" y="15"/>
                  </a:cubicBezTo>
                  <a:cubicBezTo>
                    <a:pt x="46" y="15"/>
                    <a:pt x="46" y="15"/>
                    <a:pt x="46" y="15"/>
                  </a:cubicBezTo>
                  <a:cubicBezTo>
                    <a:pt x="36" y="7"/>
                    <a:pt x="22" y="0"/>
                    <a:pt x="10" y="9"/>
                  </a:cubicBezTo>
                  <a:cubicBezTo>
                    <a:pt x="0" y="17"/>
                    <a:pt x="0" y="35"/>
                    <a:pt x="2" y="47"/>
                  </a:cubicBezTo>
                  <a:cubicBezTo>
                    <a:pt x="4" y="65"/>
                    <a:pt x="13" y="82"/>
                    <a:pt x="24" y="96"/>
                  </a:cubicBezTo>
                  <a:cubicBezTo>
                    <a:pt x="35" y="111"/>
                    <a:pt x="50" y="128"/>
                    <a:pt x="68" y="134"/>
                  </a:cubicBezTo>
                  <a:cubicBezTo>
                    <a:pt x="69" y="134"/>
                    <a:pt x="69" y="134"/>
                    <a:pt x="69" y="133"/>
                  </a:cubicBezTo>
                  <a:cubicBezTo>
                    <a:pt x="75" y="138"/>
                    <a:pt x="86" y="141"/>
                    <a:pt x="92" y="143"/>
                  </a:cubicBezTo>
                  <a:cubicBezTo>
                    <a:pt x="105" y="148"/>
                    <a:pt x="119" y="152"/>
                    <a:pt x="132" y="155"/>
                  </a:cubicBezTo>
                  <a:cubicBezTo>
                    <a:pt x="153" y="159"/>
                    <a:pt x="175" y="162"/>
                    <a:pt x="197" y="160"/>
                  </a:cubicBezTo>
                  <a:cubicBezTo>
                    <a:pt x="213" y="158"/>
                    <a:pt x="235" y="152"/>
                    <a:pt x="238" y="134"/>
                  </a:cubicBezTo>
                  <a:cubicBezTo>
                    <a:pt x="240" y="120"/>
                    <a:pt x="225" y="115"/>
                    <a:pt x="214" y="117"/>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16"/>
            <p:cNvSpPr>
              <a:spLocks/>
            </p:cNvSpPr>
            <p:nvPr/>
          </p:nvSpPr>
          <p:spPr bwMode="auto">
            <a:xfrm>
              <a:off x="422304" y="-10825"/>
              <a:ext cx="452438" cy="327025"/>
            </a:xfrm>
            <a:custGeom>
              <a:avLst/>
              <a:gdLst>
                <a:gd name="T0" fmla="*/ 160 w 165"/>
                <a:gd name="T1" fmla="*/ 91 h 119"/>
                <a:gd name="T2" fmla="*/ 140 w 165"/>
                <a:gd name="T3" fmla="*/ 86 h 119"/>
                <a:gd name="T4" fmla="*/ 124 w 165"/>
                <a:gd name="T5" fmla="*/ 66 h 119"/>
                <a:gd name="T6" fmla="*/ 102 w 165"/>
                <a:gd name="T7" fmla="*/ 44 h 119"/>
                <a:gd name="T8" fmla="*/ 66 w 165"/>
                <a:gd name="T9" fmla="*/ 29 h 119"/>
                <a:gd name="T10" fmla="*/ 38 w 165"/>
                <a:gd name="T11" fmla="*/ 16 h 119"/>
                <a:gd name="T12" fmla="*/ 14 w 165"/>
                <a:gd name="T13" fmla="*/ 2 h 119"/>
                <a:gd name="T14" fmla="*/ 1 w 165"/>
                <a:gd name="T15" fmla="*/ 23 h 119"/>
                <a:gd name="T16" fmla="*/ 47 w 165"/>
                <a:gd name="T17" fmla="*/ 96 h 119"/>
                <a:gd name="T18" fmla="*/ 48 w 165"/>
                <a:gd name="T19" fmla="*/ 98 h 119"/>
                <a:gd name="T20" fmla="*/ 147 w 165"/>
                <a:gd name="T21" fmla="*/ 110 h 119"/>
                <a:gd name="T22" fmla="*/ 160 w 165"/>
                <a:gd name="T23" fmla="*/ 9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19">
                  <a:moveTo>
                    <a:pt x="160" y="91"/>
                  </a:moveTo>
                  <a:cubicBezTo>
                    <a:pt x="155" y="85"/>
                    <a:pt x="147" y="84"/>
                    <a:pt x="140" y="86"/>
                  </a:cubicBezTo>
                  <a:cubicBezTo>
                    <a:pt x="147" y="75"/>
                    <a:pt x="136" y="63"/>
                    <a:pt x="124" y="66"/>
                  </a:cubicBezTo>
                  <a:cubicBezTo>
                    <a:pt x="131" y="55"/>
                    <a:pt x="117" y="38"/>
                    <a:pt x="102" y="44"/>
                  </a:cubicBezTo>
                  <a:cubicBezTo>
                    <a:pt x="107" y="23"/>
                    <a:pt x="82" y="16"/>
                    <a:pt x="66" y="29"/>
                  </a:cubicBezTo>
                  <a:cubicBezTo>
                    <a:pt x="61" y="16"/>
                    <a:pt x="47" y="1"/>
                    <a:pt x="38" y="16"/>
                  </a:cubicBezTo>
                  <a:cubicBezTo>
                    <a:pt x="32" y="9"/>
                    <a:pt x="23" y="0"/>
                    <a:pt x="14" y="2"/>
                  </a:cubicBezTo>
                  <a:cubicBezTo>
                    <a:pt x="3" y="4"/>
                    <a:pt x="0" y="13"/>
                    <a:pt x="1" y="23"/>
                  </a:cubicBezTo>
                  <a:cubicBezTo>
                    <a:pt x="2" y="53"/>
                    <a:pt x="25" y="77"/>
                    <a:pt x="47" y="96"/>
                  </a:cubicBezTo>
                  <a:cubicBezTo>
                    <a:pt x="46" y="97"/>
                    <a:pt x="46" y="98"/>
                    <a:pt x="48" y="98"/>
                  </a:cubicBezTo>
                  <a:cubicBezTo>
                    <a:pt x="79" y="107"/>
                    <a:pt x="114" y="119"/>
                    <a:pt x="147" y="110"/>
                  </a:cubicBezTo>
                  <a:cubicBezTo>
                    <a:pt x="153" y="108"/>
                    <a:pt x="165" y="99"/>
                    <a:pt x="160" y="91"/>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17"/>
            <p:cNvSpPr>
              <a:spLocks/>
            </p:cNvSpPr>
            <p:nvPr/>
          </p:nvSpPr>
          <p:spPr bwMode="auto">
            <a:xfrm>
              <a:off x="287367" y="79662"/>
              <a:ext cx="441325" cy="387350"/>
            </a:xfrm>
            <a:custGeom>
              <a:avLst/>
              <a:gdLst>
                <a:gd name="T0" fmla="*/ 157 w 161"/>
                <a:gd name="T1" fmla="*/ 50 h 141"/>
                <a:gd name="T2" fmla="*/ 141 w 161"/>
                <a:gd name="T3" fmla="*/ 46 h 141"/>
                <a:gd name="T4" fmla="*/ 135 w 161"/>
                <a:gd name="T5" fmla="*/ 31 h 141"/>
                <a:gd name="T6" fmla="*/ 119 w 161"/>
                <a:gd name="T7" fmla="*/ 32 h 141"/>
                <a:gd name="T8" fmla="*/ 110 w 161"/>
                <a:gd name="T9" fmla="*/ 16 h 141"/>
                <a:gd name="T10" fmla="*/ 95 w 161"/>
                <a:gd name="T11" fmla="*/ 18 h 141"/>
                <a:gd name="T12" fmla="*/ 95 w 161"/>
                <a:gd name="T13" fmla="*/ 17 h 141"/>
                <a:gd name="T14" fmla="*/ 64 w 161"/>
                <a:gd name="T15" fmla="*/ 8 h 141"/>
                <a:gd name="T16" fmla="*/ 63 w 161"/>
                <a:gd name="T17" fmla="*/ 9 h 141"/>
                <a:gd name="T18" fmla="*/ 94 w 161"/>
                <a:gd name="T19" fmla="*/ 63 h 141"/>
                <a:gd name="T20" fmla="*/ 13 w 161"/>
                <a:gd name="T21" fmla="*/ 129 h 141"/>
                <a:gd name="T22" fmla="*/ 0 w 161"/>
                <a:gd name="T23" fmla="*/ 138 h 141"/>
                <a:gd name="T24" fmla="*/ 3 w 161"/>
                <a:gd name="T25" fmla="*/ 141 h 141"/>
                <a:gd name="T26" fmla="*/ 26 w 161"/>
                <a:gd name="T27" fmla="*/ 125 h 141"/>
                <a:gd name="T28" fmla="*/ 96 w 161"/>
                <a:gd name="T29" fmla="*/ 65 h 141"/>
                <a:gd name="T30" fmla="*/ 157 w 161"/>
                <a:gd name="T31" fmla="*/ 65 h 141"/>
                <a:gd name="T32" fmla="*/ 157 w 161"/>
                <a:gd name="T33" fmla="*/ 5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7" y="50"/>
                  </a:moveTo>
                  <a:cubicBezTo>
                    <a:pt x="153" y="46"/>
                    <a:pt x="147" y="45"/>
                    <a:pt x="141" y="46"/>
                  </a:cubicBezTo>
                  <a:cubicBezTo>
                    <a:pt x="142" y="41"/>
                    <a:pt x="140" y="34"/>
                    <a:pt x="135" y="31"/>
                  </a:cubicBezTo>
                  <a:cubicBezTo>
                    <a:pt x="131" y="28"/>
                    <a:pt x="124" y="29"/>
                    <a:pt x="119" y="32"/>
                  </a:cubicBezTo>
                  <a:cubicBezTo>
                    <a:pt x="119" y="26"/>
                    <a:pt x="115" y="19"/>
                    <a:pt x="110" y="16"/>
                  </a:cubicBezTo>
                  <a:cubicBezTo>
                    <a:pt x="105" y="12"/>
                    <a:pt x="99" y="13"/>
                    <a:pt x="95" y="18"/>
                  </a:cubicBezTo>
                  <a:cubicBezTo>
                    <a:pt x="95" y="18"/>
                    <a:pt x="95" y="17"/>
                    <a:pt x="95" y="17"/>
                  </a:cubicBezTo>
                  <a:cubicBezTo>
                    <a:pt x="89" y="8"/>
                    <a:pt x="74" y="0"/>
                    <a:pt x="64" y="8"/>
                  </a:cubicBezTo>
                  <a:cubicBezTo>
                    <a:pt x="63" y="8"/>
                    <a:pt x="63" y="8"/>
                    <a:pt x="63" y="9"/>
                  </a:cubicBezTo>
                  <a:cubicBezTo>
                    <a:pt x="59" y="30"/>
                    <a:pt x="78" y="51"/>
                    <a:pt x="94" y="63"/>
                  </a:cubicBezTo>
                  <a:cubicBezTo>
                    <a:pt x="72" y="92"/>
                    <a:pt x="42" y="110"/>
                    <a:pt x="13" y="129"/>
                  </a:cubicBezTo>
                  <a:cubicBezTo>
                    <a:pt x="9" y="132"/>
                    <a:pt x="5" y="135"/>
                    <a:pt x="0" y="138"/>
                  </a:cubicBezTo>
                  <a:cubicBezTo>
                    <a:pt x="1" y="140"/>
                    <a:pt x="2" y="141"/>
                    <a:pt x="3" y="141"/>
                  </a:cubicBezTo>
                  <a:cubicBezTo>
                    <a:pt x="10" y="136"/>
                    <a:pt x="18" y="130"/>
                    <a:pt x="26" y="125"/>
                  </a:cubicBezTo>
                  <a:cubicBezTo>
                    <a:pt x="51" y="109"/>
                    <a:pt x="81" y="92"/>
                    <a:pt x="96" y="65"/>
                  </a:cubicBezTo>
                  <a:cubicBezTo>
                    <a:pt x="112" y="72"/>
                    <a:pt x="145" y="85"/>
                    <a:pt x="157" y="65"/>
                  </a:cubicBezTo>
                  <a:cubicBezTo>
                    <a:pt x="160" y="61"/>
                    <a:pt x="161" y="54"/>
                    <a:pt x="157" y="50"/>
                  </a:cubicBezTo>
                  <a:close/>
                </a:path>
              </a:pathLst>
            </a:custGeom>
            <a:solidFill>
              <a:srgbClr val="F6C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8"/>
            <p:cNvSpPr>
              <a:spLocks/>
            </p:cNvSpPr>
            <p:nvPr/>
          </p:nvSpPr>
          <p:spPr bwMode="auto">
            <a:xfrm>
              <a:off x="150842" y="470187"/>
              <a:ext cx="227013" cy="528638"/>
            </a:xfrm>
            <a:custGeom>
              <a:avLst/>
              <a:gdLst>
                <a:gd name="T0" fmla="*/ 49 w 83"/>
                <a:gd name="T1" fmla="*/ 152 h 192"/>
                <a:gd name="T2" fmla="*/ 50 w 83"/>
                <a:gd name="T3" fmla="*/ 113 h 192"/>
                <a:gd name="T4" fmla="*/ 45 w 83"/>
                <a:gd name="T5" fmla="*/ 65 h 192"/>
                <a:gd name="T6" fmla="*/ 1 w 83"/>
                <a:gd name="T7" fmla="*/ 0 h 192"/>
                <a:gd name="T8" fmla="*/ 0 w 83"/>
                <a:gd name="T9" fmla="*/ 1 h 192"/>
                <a:gd name="T10" fmla="*/ 42 w 83"/>
                <a:gd name="T11" fmla="*/ 71 h 192"/>
                <a:gd name="T12" fmla="*/ 46 w 83"/>
                <a:gd name="T13" fmla="*/ 116 h 192"/>
                <a:gd name="T14" fmla="*/ 45 w 83"/>
                <a:gd name="T15" fmla="*/ 153 h 192"/>
                <a:gd name="T16" fmla="*/ 18 w 83"/>
                <a:gd name="T17" fmla="*/ 181 h 192"/>
                <a:gd name="T18" fmla="*/ 21 w 83"/>
                <a:gd name="T19" fmla="*/ 184 h 192"/>
                <a:gd name="T20" fmla="*/ 34 w 83"/>
                <a:gd name="T21" fmla="*/ 177 h 192"/>
                <a:gd name="T22" fmla="*/ 41 w 83"/>
                <a:gd name="T23" fmla="*/ 187 h 192"/>
                <a:gd name="T24" fmla="*/ 45 w 83"/>
                <a:gd name="T25" fmla="*/ 187 h 192"/>
                <a:gd name="T26" fmla="*/ 49 w 83"/>
                <a:gd name="T27" fmla="*/ 181 h 192"/>
                <a:gd name="T28" fmla="*/ 54 w 83"/>
                <a:gd name="T29" fmla="*/ 187 h 192"/>
                <a:gd name="T30" fmla="*/ 58 w 83"/>
                <a:gd name="T31" fmla="*/ 187 h 192"/>
                <a:gd name="T32" fmla="*/ 61 w 83"/>
                <a:gd name="T33" fmla="*/ 180 h 192"/>
                <a:gd name="T34" fmla="*/ 78 w 83"/>
                <a:gd name="T35" fmla="*/ 182 h 192"/>
                <a:gd name="T36" fmla="*/ 49 w 83"/>
                <a:gd name="T37"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92">
                  <a:moveTo>
                    <a:pt x="49" y="152"/>
                  </a:moveTo>
                  <a:cubicBezTo>
                    <a:pt x="52" y="140"/>
                    <a:pt x="51" y="126"/>
                    <a:pt x="50" y="113"/>
                  </a:cubicBezTo>
                  <a:cubicBezTo>
                    <a:pt x="50" y="97"/>
                    <a:pt x="48" y="81"/>
                    <a:pt x="45" y="65"/>
                  </a:cubicBezTo>
                  <a:cubicBezTo>
                    <a:pt x="40" y="40"/>
                    <a:pt x="28" y="8"/>
                    <a:pt x="1" y="0"/>
                  </a:cubicBezTo>
                  <a:cubicBezTo>
                    <a:pt x="0" y="0"/>
                    <a:pt x="0" y="1"/>
                    <a:pt x="0" y="1"/>
                  </a:cubicBezTo>
                  <a:cubicBezTo>
                    <a:pt x="27" y="16"/>
                    <a:pt x="37" y="43"/>
                    <a:pt x="42" y="71"/>
                  </a:cubicBezTo>
                  <a:cubicBezTo>
                    <a:pt x="45" y="86"/>
                    <a:pt x="46" y="101"/>
                    <a:pt x="46" y="116"/>
                  </a:cubicBezTo>
                  <a:cubicBezTo>
                    <a:pt x="46" y="128"/>
                    <a:pt x="44" y="141"/>
                    <a:pt x="45" y="153"/>
                  </a:cubicBezTo>
                  <a:cubicBezTo>
                    <a:pt x="31" y="157"/>
                    <a:pt x="21" y="168"/>
                    <a:pt x="18" y="181"/>
                  </a:cubicBezTo>
                  <a:cubicBezTo>
                    <a:pt x="17" y="183"/>
                    <a:pt x="19" y="185"/>
                    <a:pt x="21" y="184"/>
                  </a:cubicBezTo>
                  <a:cubicBezTo>
                    <a:pt x="25" y="181"/>
                    <a:pt x="30" y="180"/>
                    <a:pt x="34" y="177"/>
                  </a:cubicBezTo>
                  <a:cubicBezTo>
                    <a:pt x="36" y="181"/>
                    <a:pt x="40" y="183"/>
                    <a:pt x="41" y="187"/>
                  </a:cubicBezTo>
                  <a:cubicBezTo>
                    <a:pt x="42" y="189"/>
                    <a:pt x="44" y="188"/>
                    <a:pt x="45" y="187"/>
                  </a:cubicBezTo>
                  <a:cubicBezTo>
                    <a:pt x="46" y="185"/>
                    <a:pt x="48" y="183"/>
                    <a:pt x="49" y="181"/>
                  </a:cubicBezTo>
                  <a:cubicBezTo>
                    <a:pt x="51" y="183"/>
                    <a:pt x="52" y="185"/>
                    <a:pt x="54" y="187"/>
                  </a:cubicBezTo>
                  <a:cubicBezTo>
                    <a:pt x="55" y="189"/>
                    <a:pt x="57" y="189"/>
                    <a:pt x="58" y="187"/>
                  </a:cubicBezTo>
                  <a:cubicBezTo>
                    <a:pt x="59" y="185"/>
                    <a:pt x="60" y="182"/>
                    <a:pt x="61" y="180"/>
                  </a:cubicBezTo>
                  <a:cubicBezTo>
                    <a:pt x="65" y="186"/>
                    <a:pt x="75" y="192"/>
                    <a:pt x="78" y="182"/>
                  </a:cubicBezTo>
                  <a:cubicBezTo>
                    <a:pt x="83" y="166"/>
                    <a:pt x="60" y="155"/>
                    <a:pt x="49" y="15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9"/>
            <p:cNvSpPr>
              <a:spLocks/>
            </p:cNvSpPr>
            <p:nvPr/>
          </p:nvSpPr>
          <p:spPr bwMode="auto">
            <a:xfrm>
              <a:off x="446117" y="443200"/>
              <a:ext cx="241300" cy="485775"/>
            </a:xfrm>
            <a:custGeom>
              <a:avLst/>
              <a:gdLst>
                <a:gd name="T0" fmla="*/ 60 w 88"/>
                <a:gd name="T1" fmla="*/ 136 h 177"/>
                <a:gd name="T2" fmla="*/ 59 w 88"/>
                <a:gd name="T3" fmla="*/ 136 h 177"/>
                <a:gd name="T4" fmla="*/ 56 w 88"/>
                <a:gd name="T5" fmla="*/ 102 h 177"/>
                <a:gd name="T6" fmla="*/ 48 w 88"/>
                <a:gd name="T7" fmla="*/ 57 h 177"/>
                <a:gd name="T8" fmla="*/ 1 w 88"/>
                <a:gd name="T9" fmla="*/ 0 h 177"/>
                <a:gd name="T10" fmla="*/ 1 w 88"/>
                <a:gd name="T11" fmla="*/ 2 h 177"/>
                <a:gd name="T12" fmla="*/ 47 w 88"/>
                <a:gd name="T13" fmla="*/ 65 h 177"/>
                <a:gd name="T14" fmla="*/ 53 w 88"/>
                <a:gd name="T15" fmla="*/ 107 h 177"/>
                <a:gd name="T16" fmla="*/ 55 w 88"/>
                <a:gd name="T17" fmla="*/ 136 h 177"/>
                <a:gd name="T18" fmla="*/ 53 w 88"/>
                <a:gd name="T19" fmla="*/ 168 h 177"/>
                <a:gd name="T20" fmla="*/ 59 w 88"/>
                <a:gd name="T21" fmla="*/ 177 h 177"/>
                <a:gd name="T22" fmla="*/ 72 w 88"/>
                <a:gd name="T23" fmla="*/ 174 h 177"/>
                <a:gd name="T24" fmla="*/ 60 w 88"/>
                <a:gd name="T25" fmla="*/ 13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177">
                  <a:moveTo>
                    <a:pt x="60" y="136"/>
                  </a:moveTo>
                  <a:cubicBezTo>
                    <a:pt x="59" y="136"/>
                    <a:pt x="59" y="136"/>
                    <a:pt x="59" y="136"/>
                  </a:cubicBezTo>
                  <a:cubicBezTo>
                    <a:pt x="59" y="125"/>
                    <a:pt x="57" y="113"/>
                    <a:pt x="56" y="102"/>
                  </a:cubicBezTo>
                  <a:cubicBezTo>
                    <a:pt x="55" y="87"/>
                    <a:pt x="52" y="72"/>
                    <a:pt x="48" y="57"/>
                  </a:cubicBezTo>
                  <a:cubicBezTo>
                    <a:pt x="42" y="32"/>
                    <a:pt x="28" y="7"/>
                    <a:pt x="1" y="0"/>
                  </a:cubicBezTo>
                  <a:cubicBezTo>
                    <a:pt x="0" y="0"/>
                    <a:pt x="0" y="2"/>
                    <a:pt x="1" y="2"/>
                  </a:cubicBezTo>
                  <a:cubicBezTo>
                    <a:pt x="28" y="13"/>
                    <a:pt x="40" y="38"/>
                    <a:pt x="47" y="65"/>
                  </a:cubicBezTo>
                  <a:cubicBezTo>
                    <a:pt x="50" y="79"/>
                    <a:pt x="52" y="93"/>
                    <a:pt x="53" y="107"/>
                  </a:cubicBezTo>
                  <a:cubicBezTo>
                    <a:pt x="54" y="116"/>
                    <a:pt x="53" y="127"/>
                    <a:pt x="55" y="136"/>
                  </a:cubicBezTo>
                  <a:cubicBezTo>
                    <a:pt x="52" y="147"/>
                    <a:pt x="50" y="158"/>
                    <a:pt x="53" y="168"/>
                  </a:cubicBezTo>
                  <a:cubicBezTo>
                    <a:pt x="54" y="170"/>
                    <a:pt x="56" y="176"/>
                    <a:pt x="59" y="177"/>
                  </a:cubicBezTo>
                  <a:cubicBezTo>
                    <a:pt x="64" y="177"/>
                    <a:pt x="68" y="176"/>
                    <a:pt x="72" y="174"/>
                  </a:cubicBezTo>
                  <a:cubicBezTo>
                    <a:pt x="88" y="167"/>
                    <a:pt x="66" y="142"/>
                    <a:pt x="60" y="136"/>
                  </a:cubicBezTo>
                  <a:close/>
                </a:path>
              </a:pathLst>
            </a:custGeom>
            <a:solidFill>
              <a:srgbClr val="198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20"/>
            <p:cNvSpPr>
              <a:spLocks/>
            </p:cNvSpPr>
            <p:nvPr/>
          </p:nvSpPr>
          <p:spPr bwMode="auto">
            <a:xfrm>
              <a:off x="408017" y="519400"/>
              <a:ext cx="166688" cy="382588"/>
            </a:xfrm>
            <a:custGeom>
              <a:avLst/>
              <a:gdLst>
                <a:gd name="T0" fmla="*/ 48 w 61"/>
                <a:gd name="T1" fmla="*/ 3 h 139"/>
                <a:gd name="T2" fmla="*/ 49 w 61"/>
                <a:gd name="T3" fmla="*/ 1 h 139"/>
                <a:gd name="T4" fmla="*/ 48 w 61"/>
                <a:gd name="T5" fmla="*/ 1 h 139"/>
                <a:gd name="T6" fmla="*/ 47 w 61"/>
                <a:gd name="T7" fmla="*/ 3 h 139"/>
                <a:gd name="T8" fmla="*/ 47 w 61"/>
                <a:gd name="T9" fmla="*/ 3 h 139"/>
                <a:gd name="T10" fmla="*/ 4 w 61"/>
                <a:gd name="T11" fmla="*/ 138 h 139"/>
                <a:gd name="T12" fmla="*/ 6 w 61"/>
                <a:gd name="T13" fmla="*/ 139 h 139"/>
                <a:gd name="T14" fmla="*/ 7 w 61"/>
                <a:gd name="T15" fmla="*/ 139 h 139"/>
                <a:gd name="T16" fmla="*/ 50 w 61"/>
                <a:gd name="T17" fmla="*/ 79 h 139"/>
                <a:gd name="T18" fmla="*/ 48 w 61"/>
                <a:gd name="T1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9">
                  <a:moveTo>
                    <a:pt x="48" y="3"/>
                  </a:moveTo>
                  <a:cubicBezTo>
                    <a:pt x="49" y="2"/>
                    <a:pt x="49" y="2"/>
                    <a:pt x="49" y="1"/>
                  </a:cubicBezTo>
                  <a:cubicBezTo>
                    <a:pt x="49" y="1"/>
                    <a:pt x="49" y="0"/>
                    <a:pt x="48" y="1"/>
                  </a:cubicBezTo>
                  <a:cubicBezTo>
                    <a:pt x="48" y="1"/>
                    <a:pt x="48" y="2"/>
                    <a:pt x="47" y="3"/>
                  </a:cubicBezTo>
                  <a:cubicBezTo>
                    <a:pt x="47" y="3"/>
                    <a:pt x="47" y="3"/>
                    <a:pt x="47" y="3"/>
                  </a:cubicBezTo>
                  <a:cubicBezTo>
                    <a:pt x="22" y="43"/>
                    <a:pt x="0" y="89"/>
                    <a:pt x="4" y="138"/>
                  </a:cubicBezTo>
                  <a:cubicBezTo>
                    <a:pt x="4" y="139"/>
                    <a:pt x="5" y="139"/>
                    <a:pt x="6" y="139"/>
                  </a:cubicBezTo>
                  <a:cubicBezTo>
                    <a:pt x="6" y="139"/>
                    <a:pt x="7" y="139"/>
                    <a:pt x="7" y="139"/>
                  </a:cubicBezTo>
                  <a:cubicBezTo>
                    <a:pt x="29" y="126"/>
                    <a:pt x="42" y="102"/>
                    <a:pt x="50" y="79"/>
                  </a:cubicBezTo>
                  <a:cubicBezTo>
                    <a:pt x="58" y="55"/>
                    <a:pt x="61" y="26"/>
                    <a:pt x="48" y="3"/>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21"/>
            <p:cNvSpPr>
              <a:spLocks/>
            </p:cNvSpPr>
            <p:nvPr/>
          </p:nvSpPr>
          <p:spPr bwMode="auto">
            <a:xfrm>
              <a:off x="773142" y="474950"/>
              <a:ext cx="112713" cy="400050"/>
            </a:xfrm>
            <a:custGeom>
              <a:avLst/>
              <a:gdLst>
                <a:gd name="T0" fmla="*/ 36 w 41"/>
                <a:gd name="T1" fmla="*/ 61 h 145"/>
                <a:gd name="T2" fmla="*/ 1 w 41"/>
                <a:gd name="T3" fmla="*/ 0 h 145"/>
                <a:gd name="T4" fmla="*/ 0 w 41"/>
                <a:gd name="T5" fmla="*/ 0 h 145"/>
                <a:gd name="T6" fmla="*/ 34 w 41"/>
                <a:gd name="T7" fmla="*/ 68 h 145"/>
                <a:gd name="T8" fmla="*/ 37 w 41"/>
                <a:gd name="T9" fmla="*/ 143 h 145"/>
                <a:gd name="T10" fmla="*/ 40 w 41"/>
                <a:gd name="T11" fmla="*/ 143 h 145"/>
                <a:gd name="T12" fmla="*/ 36 w 41"/>
                <a:gd name="T13" fmla="*/ 61 h 145"/>
              </a:gdLst>
              <a:ahLst/>
              <a:cxnLst>
                <a:cxn ang="0">
                  <a:pos x="T0" y="T1"/>
                </a:cxn>
                <a:cxn ang="0">
                  <a:pos x="T2" y="T3"/>
                </a:cxn>
                <a:cxn ang="0">
                  <a:pos x="T4" y="T5"/>
                </a:cxn>
                <a:cxn ang="0">
                  <a:pos x="T6" y="T7"/>
                </a:cxn>
                <a:cxn ang="0">
                  <a:pos x="T8" y="T9"/>
                </a:cxn>
                <a:cxn ang="0">
                  <a:pos x="T10" y="T11"/>
                </a:cxn>
                <a:cxn ang="0">
                  <a:pos x="T12" y="T13"/>
                </a:cxn>
              </a:cxnLst>
              <a:rect l="0" t="0" r="r" b="b"/>
              <a:pathLst>
                <a:path w="41" h="145">
                  <a:moveTo>
                    <a:pt x="36" y="61"/>
                  </a:moveTo>
                  <a:cubicBezTo>
                    <a:pt x="32" y="39"/>
                    <a:pt x="24" y="9"/>
                    <a:pt x="1" y="0"/>
                  </a:cubicBezTo>
                  <a:cubicBezTo>
                    <a:pt x="0" y="0"/>
                    <a:pt x="0" y="0"/>
                    <a:pt x="0" y="0"/>
                  </a:cubicBezTo>
                  <a:cubicBezTo>
                    <a:pt x="22" y="16"/>
                    <a:pt x="30" y="42"/>
                    <a:pt x="34" y="68"/>
                  </a:cubicBezTo>
                  <a:cubicBezTo>
                    <a:pt x="38" y="92"/>
                    <a:pt x="38" y="118"/>
                    <a:pt x="37" y="143"/>
                  </a:cubicBezTo>
                  <a:cubicBezTo>
                    <a:pt x="37" y="145"/>
                    <a:pt x="40" y="145"/>
                    <a:pt x="40" y="143"/>
                  </a:cubicBezTo>
                  <a:cubicBezTo>
                    <a:pt x="41" y="116"/>
                    <a:pt x="41" y="88"/>
                    <a:pt x="36" y="6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22"/>
            <p:cNvSpPr>
              <a:spLocks/>
            </p:cNvSpPr>
            <p:nvPr/>
          </p:nvSpPr>
          <p:spPr bwMode="auto">
            <a:xfrm>
              <a:off x="765204" y="852775"/>
              <a:ext cx="223838" cy="219075"/>
            </a:xfrm>
            <a:custGeom>
              <a:avLst/>
              <a:gdLst>
                <a:gd name="T0" fmla="*/ 44 w 82"/>
                <a:gd name="T1" fmla="*/ 2 h 80"/>
                <a:gd name="T2" fmla="*/ 43 w 82"/>
                <a:gd name="T3" fmla="*/ 1 h 80"/>
                <a:gd name="T4" fmla="*/ 40 w 82"/>
                <a:gd name="T5" fmla="*/ 3 h 80"/>
                <a:gd name="T6" fmla="*/ 0 w 82"/>
                <a:gd name="T7" fmla="*/ 55 h 80"/>
                <a:gd name="T8" fmla="*/ 7 w 82"/>
                <a:gd name="T9" fmla="*/ 68 h 80"/>
                <a:gd name="T10" fmla="*/ 22 w 82"/>
                <a:gd name="T11" fmla="*/ 59 h 80"/>
                <a:gd name="T12" fmla="*/ 29 w 82"/>
                <a:gd name="T13" fmla="*/ 79 h 80"/>
                <a:gd name="T14" fmla="*/ 31 w 82"/>
                <a:gd name="T15" fmla="*/ 79 h 80"/>
                <a:gd name="T16" fmla="*/ 45 w 82"/>
                <a:gd name="T17" fmla="*/ 63 h 80"/>
                <a:gd name="T18" fmla="*/ 56 w 82"/>
                <a:gd name="T19" fmla="*/ 76 h 80"/>
                <a:gd name="T20" fmla="*/ 70 w 82"/>
                <a:gd name="T21" fmla="*/ 66 h 80"/>
                <a:gd name="T22" fmla="*/ 44 w 82"/>
                <a:gd name="T2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80">
                  <a:moveTo>
                    <a:pt x="44" y="2"/>
                  </a:moveTo>
                  <a:cubicBezTo>
                    <a:pt x="44" y="1"/>
                    <a:pt x="43" y="0"/>
                    <a:pt x="43" y="1"/>
                  </a:cubicBezTo>
                  <a:cubicBezTo>
                    <a:pt x="41" y="0"/>
                    <a:pt x="40" y="1"/>
                    <a:pt x="40" y="3"/>
                  </a:cubicBezTo>
                  <a:cubicBezTo>
                    <a:pt x="22" y="15"/>
                    <a:pt x="2" y="32"/>
                    <a:pt x="0" y="55"/>
                  </a:cubicBezTo>
                  <a:cubicBezTo>
                    <a:pt x="0" y="60"/>
                    <a:pt x="2" y="66"/>
                    <a:pt x="7" y="68"/>
                  </a:cubicBezTo>
                  <a:cubicBezTo>
                    <a:pt x="13" y="70"/>
                    <a:pt x="18" y="64"/>
                    <a:pt x="22" y="59"/>
                  </a:cubicBezTo>
                  <a:cubicBezTo>
                    <a:pt x="22" y="67"/>
                    <a:pt x="24" y="73"/>
                    <a:pt x="29" y="79"/>
                  </a:cubicBezTo>
                  <a:cubicBezTo>
                    <a:pt x="29" y="80"/>
                    <a:pt x="31" y="80"/>
                    <a:pt x="31" y="79"/>
                  </a:cubicBezTo>
                  <a:cubicBezTo>
                    <a:pt x="37" y="75"/>
                    <a:pt x="42" y="69"/>
                    <a:pt x="45" y="63"/>
                  </a:cubicBezTo>
                  <a:cubicBezTo>
                    <a:pt x="47" y="69"/>
                    <a:pt x="50" y="74"/>
                    <a:pt x="56" y="76"/>
                  </a:cubicBezTo>
                  <a:cubicBezTo>
                    <a:pt x="62" y="77"/>
                    <a:pt x="68" y="71"/>
                    <a:pt x="70" y="66"/>
                  </a:cubicBezTo>
                  <a:cubicBezTo>
                    <a:pt x="82" y="42"/>
                    <a:pt x="60" y="16"/>
                    <a:pt x="44"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24"/>
            <p:cNvSpPr>
              <a:spLocks/>
            </p:cNvSpPr>
            <p:nvPr/>
          </p:nvSpPr>
          <p:spPr bwMode="auto">
            <a:xfrm>
              <a:off x="-33308" y="470187"/>
              <a:ext cx="173038" cy="382588"/>
            </a:xfrm>
            <a:custGeom>
              <a:avLst/>
              <a:gdLst>
                <a:gd name="T0" fmla="*/ 61 w 63"/>
                <a:gd name="T1" fmla="*/ 135 h 139"/>
                <a:gd name="T2" fmla="*/ 3 w 63"/>
                <a:gd name="T3" fmla="*/ 6 h 139"/>
                <a:gd name="T4" fmla="*/ 3 w 63"/>
                <a:gd name="T5" fmla="*/ 7 h 139"/>
                <a:gd name="T6" fmla="*/ 2 w 63"/>
                <a:gd name="T7" fmla="*/ 8 h 139"/>
                <a:gd name="T8" fmla="*/ 58 w 63"/>
                <a:gd name="T9" fmla="*/ 137 h 139"/>
                <a:gd name="T10" fmla="*/ 58 w 63"/>
                <a:gd name="T11" fmla="*/ 137 h 139"/>
                <a:gd name="T12" fmla="*/ 61 w 63"/>
                <a:gd name="T13" fmla="*/ 137 h 139"/>
                <a:gd name="T14" fmla="*/ 61 w 63"/>
                <a:gd name="T15" fmla="*/ 136 h 139"/>
                <a:gd name="T16" fmla="*/ 61 w 63"/>
                <a:gd name="T17"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39">
                  <a:moveTo>
                    <a:pt x="61" y="135"/>
                  </a:moveTo>
                  <a:cubicBezTo>
                    <a:pt x="63" y="96"/>
                    <a:pt x="62" y="0"/>
                    <a:pt x="3" y="6"/>
                  </a:cubicBezTo>
                  <a:cubicBezTo>
                    <a:pt x="3" y="6"/>
                    <a:pt x="3" y="7"/>
                    <a:pt x="3" y="7"/>
                  </a:cubicBezTo>
                  <a:cubicBezTo>
                    <a:pt x="2" y="7"/>
                    <a:pt x="2" y="7"/>
                    <a:pt x="2" y="8"/>
                  </a:cubicBezTo>
                  <a:cubicBezTo>
                    <a:pt x="0" y="56"/>
                    <a:pt x="22" y="104"/>
                    <a:pt x="58" y="137"/>
                  </a:cubicBezTo>
                  <a:cubicBezTo>
                    <a:pt x="58" y="137"/>
                    <a:pt x="58" y="137"/>
                    <a:pt x="58" y="137"/>
                  </a:cubicBezTo>
                  <a:cubicBezTo>
                    <a:pt x="58" y="139"/>
                    <a:pt x="61" y="139"/>
                    <a:pt x="61" y="137"/>
                  </a:cubicBezTo>
                  <a:cubicBezTo>
                    <a:pt x="61" y="137"/>
                    <a:pt x="61" y="136"/>
                    <a:pt x="61" y="136"/>
                  </a:cubicBezTo>
                  <a:cubicBezTo>
                    <a:pt x="61" y="136"/>
                    <a:pt x="61" y="136"/>
                    <a:pt x="61" y="13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25"/>
            <p:cNvSpPr>
              <a:spLocks/>
            </p:cNvSpPr>
            <p:nvPr/>
          </p:nvSpPr>
          <p:spPr bwMode="auto">
            <a:xfrm>
              <a:off x="920779" y="41562"/>
              <a:ext cx="954088" cy="541338"/>
            </a:xfrm>
            <a:custGeom>
              <a:avLst/>
              <a:gdLst>
                <a:gd name="T0" fmla="*/ 323 w 348"/>
                <a:gd name="T1" fmla="*/ 51 h 197"/>
                <a:gd name="T2" fmla="*/ 323 w 348"/>
                <a:gd name="T3" fmla="*/ 52 h 197"/>
                <a:gd name="T4" fmla="*/ 289 w 348"/>
                <a:gd name="T5" fmla="*/ 55 h 197"/>
                <a:gd name="T6" fmla="*/ 327 w 348"/>
                <a:gd name="T7" fmla="*/ 27 h 197"/>
                <a:gd name="T8" fmla="*/ 318 w 348"/>
                <a:gd name="T9" fmla="*/ 5 h 197"/>
                <a:gd name="T10" fmla="*/ 314 w 348"/>
                <a:gd name="T11" fmla="*/ 15 h 197"/>
                <a:gd name="T12" fmla="*/ 257 w 348"/>
                <a:gd name="T13" fmla="*/ 71 h 197"/>
                <a:gd name="T14" fmla="*/ 276 w 348"/>
                <a:gd name="T15" fmla="*/ 25 h 197"/>
                <a:gd name="T16" fmla="*/ 249 w 348"/>
                <a:gd name="T17" fmla="*/ 25 h 197"/>
                <a:gd name="T18" fmla="*/ 261 w 348"/>
                <a:gd name="T19" fmla="*/ 36 h 197"/>
                <a:gd name="T20" fmla="*/ 255 w 348"/>
                <a:gd name="T21" fmla="*/ 73 h 197"/>
                <a:gd name="T22" fmla="*/ 178 w 348"/>
                <a:gd name="T23" fmla="*/ 117 h 197"/>
                <a:gd name="T24" fmla="*/ 218 w 348"/>
                <a:gd name="T25" fmla="*/ 64 h 197"/>
                <a:gd name="T26" fmla="*/ 200 w 348"/>
                <a:gd name="T27" fmla="*/ 44 h 197"/>
                <a:gd name="T28" fmla="*/ 200 w 348"/>
                <a:gd name="T29" fmla="*/ 61 h 197"/>
                <a:gd name="T30" fmla="*/ 175 w 348"/>
                <a:gd name="T31" fmla="*/ 118 h 197"/>
                <a:gd name="T32" fmla="*/ 95 w 348"/>
                <a:gd name="T33" fmla="*/ 152 h 197"/>
                <a:gd name="T34" fmla="*/ 156 w 348"/>
                <a:gd name="T35" fmla="*/ 103 h 197"/>
                <a:gd name="T36" fmla="*/ 136 w 348"/>
                <a:gd name="T37" fmla="*/ 87 h 197"/>
                <a:gd name="T38" fmla="*/ 134 w 348"/>
                <a:gd name="T39" fmla="*/ 102 h 197"/>
                <a:gd name="T40" fmla="*/ 50 w 348"/>
                <a:gd name="T41" fmla="*/ 168 h 197"/>
                <a:gd name="T42" fmla="*/ 38 w 348"/>
                <a:gd name="T43" fmla="*/ 154 h 197"/>
                <a:gd name="T44" fmla="*/ 61 w 348"/>
                <a:gd name="T45" fmla="*/ 134 h 197"/>
                <a:gd name="T46" fmla="*/ 43 w 348"/>
                <a:gd name="T47" fmla="*/ 115 h 197"/>
                <a:gd name="T48" fmla="*/ 46 w 348"/>
                <a:gd name="T49" fmla="*/ 134 h 197"/>
                <a:gd name="T50" fmla="*/ 0 w 348"/>
                <a:gd name="T51" fmla="*/ 181 h 197"/>
                <a:gd name="T52" fmla="*/ 44 w 348"/>
                <a:gd name="T53" fmla="*/ 174 h 197"/>
                <a:gd name="T54" fmla="*/ 104 w 348"/>
                <a:gd name="T55" fmla="*/ 181 h 197"/>
                <a:gd name="T56" fmla="*/ 121 w 348"/>
                <a:gd name="T57" fmla="*/ 196 h 197"/>
                <a:gd name="T58" fmla="*/ 112 w 348"/>
                <a:gd name="T59" fmla="*/ 169 h 197"/>
                <a:gd name="T60" fmla="*/ 106 w 348"/>
                <a:gd name="T61" fmla="*/ 177 h 197"/>
                <a:gd name="T62" fmla="*/ 58 w 348"/>
                <a:gd name="T63" fmla="*/ 170 h 197"/>
                <a:gd name="T64" fmla="*/ 143 w 348"/>
                <a:gd name="T65" fmla="*/ 138 h 197"/>
                <a:gd name="T66" fmla="*/ 188 w 348"/>
                <a:gd name="T67" fmla="*/ 170 h 197"/>
                <a:gd name="T68" fmla="*/ 203 w 348"/>
                <a:gd name="T69" fmla="*/ 179 h 197"/>
                <a:gd name="T70" fmla="*/ 198 w 348"/>
                <a:gd name="T71" fmla="*/ 154 h 197"/>
                <a:gd name="T72" fmla="*/ 145 w 348"/>
                <a:gd name="T73" fmla="*/ 137 h 197"/>
                <a:gd name="T74" fmla="*/ 221 w 348"/>
                <a:gd name="T75" fmla="*/ 100 h 197"/>
                <a:gd name="T76" fmla="*/ 256 w 348"/>
                <a:gd name="T77" fmla="*/ 123 h 197"/>
                <a:gd name="T78" fmla="*/ 277 w 348"/>
                <a:gd name="T79" fmla="*/ 113 h 197"/>
                <a:gd name="T80" fmla="*/ 267 w 348"/>
                <a:gd name="T81" fmla="*/ 107 h 197"/>
                <a:gd name="T82" fmla="*/ 262 w 348"/>
                <a:gd name="T83" fmla="*/ 108 h 197"/>
                <a:gd name="T84" fmla="*/ 259 w 348"/>
                <a:gd name="T85" fmla="*/ 111 h 197"/>
                <a:gd name="T86" fmla="*/ 288 w 348"/>
                <a:gd name="T87" fmla="*/ 57 h 197"/>
                <a:gd name="T88" fmla="*/ 324 w 348"/>
                <a:gd name="T89" fmla="*/ 57 h 197"/>
                <a:gd name="T90" fmla="*/ 347 w 348"/>
                <a:gd name="T91" fmla="*/ 5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8" h="197">
                  <a:moveTo>
                    <a:pt x="336" y="40"/>
                  </a:moveTo>
                  <a:cubicBezTo>
                    <a:pt x="330" y="41"/>
                    <a:pt x="325" y="46"/>
                    <a:pt x="323" y="51"/>
                  </a:cubicBezTo>
                  <a:cubicBezTo>
                    <a:pt x="323" y="51"/>
                    <a:pt x="323" y="51"/>
                    <a:pt x="323" y="52"/>
                  </a:cubicBezTo>
                  <a:cubicBezTo>
                    <a:pt x="323" y="52"/>
                    <a:pt x="323" y="52"/>
                    <a:pt x="323" y="52"/>
                  </a:cubicBezTo>
                  <a:cubicBezTo>
                    <a:pt x="323" y="53"/>
                    <a:pt x="322" y="54"/>
                    <a:pt x="322" y="54"/>
                  </a:cubicBezTo>
                  <a:cubicBezTo>
                    <a:pt x="311" y="54"/>
                    <a:pt x="300" y="54"/>
                    <a:pt x="289" y="55"/>
                  </a:cubicBezTo>
                  <a:cubicBezTo>
                    <a:pt x="300" y="46"/>
                    <a:pt x="310" y="37"/>
                    <a:pt x="319" y="26"/>
                  </a:cubicBezTo>
                  <a:cubicBezTo>
                    <a:pt x="321" y="28"/>
                    <a:pt x="324" y="28"/>
                    <a:pt x="327" y="27"/>
                  </a:cubicBezTo>
                  <a:cubicBezTo>
                    <a:pt x="333" y="25"/>
                    <a:pt x="338" y="19"/>
                    <a:pt x="336" y="12"/>
                  </a:cubicBezTo>
                  <a:cubicBezTo>
                    <a:pt x="335" y="5"/>
                    <a:pt x="324" y="0"/>
                    <a:pt x="318" y="5"/>
                  </a:cubicBezTo>
                  <a:cubicBezTo>
                    <a:pt x="316" y="7"/>
                    <a:pt x="314" y="10"/>
                    <a:pt x="315" y="14"/>
                  </a:cubicBezTo>
                  <a:cubicBezTo>
                    <a:pt x="314" y="14"/>
                    <a:pt x="314" y="14"/>
                    <a:pt x="314" y="15"/>
                  </a:cubicBezTo>
                  <a:cubicBezTo>
                    <a:pt x="314" y="18"/>
                    <a:pt x="315" y="21"/>
                    <a:pt x="317" y="24"/>
                  </a:cubicBezTo>
                  <a:cubicBezTo>
                    <a:pt x="298" y="41"/>
                    <a:pt x="278" y="57"/>
                    <a:pt x="257" y="71"/>
                  </a:cubicBezTo>
                  <a:cubicBezTo>
                    <a:pt x="261" y="60"/>
                    <a:pt x="263" y="48"/>
                    <a:pt x="264" y="36"/>
                  </a:cubicBezTo>
                  <a:cubicBezTo>
                    <a:pt x="270" y="36"/>
                    <a:pt x="275" y="31"/>
                    <a:pt x="276" y="25"/>
                  </a:cubicBezTo>
                  <a:cubicBezTo>
                    <a:pt x="277" y="18"/>
                    <a:pt x="272" y="13"/>
                    <a:pt x="266" y="12"/>
                  </a:cubicBezTo>
                  <a:cubicBezTo>
                    <a:pt x="259" y="11"/>
                    <a:pt x="247" y="16"/>
                    <a:pt x="249" y="25"/>
                  </a:cubicBezTo>
                  <a:cubicBezTo>
                    <a:pt x="250" y="30"/>
                    <a:pt x="255" y="34"/>
                    <a:pt x="260" y="35"/>
                  </a:cubicBezTo>
                  <a:cubicBezTo>
                    <a:pt x="260" y="35"/>
                    <a:pt x="260" y="36"/>
                    <a:pt x="261" y="36"/>
                  </a:cubicBezTo>
                  <a:cubicBezTo>
                    <a:pt x="261" y="36"/>
                    <a:pt x="261" y="36"/>
                    <a:pt x="261" y="36"/>
                  </a:cubicBezTo>
                  <a:cubicBezTo>
                    <a:pt x="260" y="49"/>
                    <a:pt x="257" y="61"/>
                    <a:pt x="255" y="73"/>
                  </a:cubicBezTo>
                  <a:cubicBezTo>
                    <a:pt x="231" y="89"/>
                    <a:pt x="206" y="104"/>
                    <a:pt x="179" y="117"/>
                  </a:cubicBezTo>
                  <a:cubicBezTo>
                    <a:pt x="178" y="117"/>
                    <a:pt x="178" y="117"/>
                    <a:pt x="178" y="117"/>
                  </a:cubicBezTo>
                  <a:cubicBezTo>
                    <a:pt x="185" y="99"/>
                    <a:pt x="195" y="83"/>
                    <a:pt x="205" y="67"/>
                  </a:cubicBezTo>
                  <a:cubicBezTo>
                    <a:pt x="209" y="69"/>
                    <a:pt x="215" y="69"/>
                    <a:pt x="218" y="64"/>
                  </a:cubicBezTo>
                  <a:cubicBezTo>
                    <a:pt x="223" y="59"/>
                    <a:pt x="225" y="49"/>
                    <a:pt x="221" y="43"/>
                  </a:cubicBezTo>
                  <a:cubicBezTo>
                    <a:pt x="216" y="36"/>
                    <a:pt x="205" y="37"/>
                    <a:pt x="200" y="44"/>
                  </a:cubicBezTo>
                  <a:cubicBezTo>
                    <a:pt x="197" y="48"/>
                    <a:pt x="197" y="55"/>
                    <a:pt x="200" y="60"/>
                  </a:cubicBezTo>
                  <a:cubicBezTo>
                    <a:pt x="200" y="60"/>
                    <a:pt x="200" y="60"/>
                    <a:pt x="200" y="61"/>
                  </a:cubicBezTo>
                  <a:cubicBezTo>
                    <a:pt x="201" y="63"/>
                    <a:pt x="202" y="64"/>
                    <a:pt x="203" y="65"/>
                  </a:cubicBezTo>
                  <a:cubicBezTo>
                    <a:pt x="193" y="82"/>
                    <a:pt x="181" y="99"/>
                    <a:pt x="175" y="118"/>
                  </a:cubicBezTo>
                  <a:cubicBezTo>
                    <a:pt x="150" y="130"/>
                    <a:pt x="125" y="141"/>
                    <a:pt x="99" y="151"/>
                  </a:cubicBezTo>
                  <a:cubicBezTo>
                    <a:pt x="97" y="151"/>
                    <a:pt x="96" y="152"/>
                    <a:pt x="95" y="152"/>
                  </a:cubicBezTo>
                  <a:cubicBezTo>
                    <a:pt x="107" y="134"/>
                    <a:pt x="121" y="119"/>
                    <a:pt x="135" y="104"/>
                  </a:cubicBezTo>
                  <a:cubicBezTo>
                    <a:pt x="141" y="109"/>
                    <a:pt x="151" y="109"/>
                    <a:pt x="156" y="103"/>
                  </a:cubicBezTo>
                  <a:cubicBezTo>
                    <a:pt x="160" y="98"/>
                    <a:pt x="160" y="89"/>
                    <a:pt x="156" y="84"/>
                  </a:cubicBezTo>
                  <a:cubicBezTo>
                    <a:pt x="151" y="77"/>
                    <a:pt x="141" y="81"/>
                    <a:pt x="136" y="87"/>
                  </a:cubicBezTo>
                  <a:cubicBezTo>
                    <a:pt x="136" y="87"/>
                    <a:pt x="136" y="87"/>
                    <a:pt x="136" y="88"/>
                  </a:cubicBezTo>
                  <a:cubicBezTo>
                    <a:pt x="133" y="92"/>
                    <a:pt x="131" y="97"/>
                    <a:pt x="134" y="102"/>
                  </a:cubicBezTo>
                  <a:cubicBezTo>
                    <a:pt x="117" y="116"/>
                    <a:pt x="103" y="133"/>
                    <a:pt x="93" y="153"/>
                  </a:cubicBezTo>
                  <a:cubicBezTo>
                    <a:pt x="79" y="158"/>
                    <a:pt x="65" y="163"/>
                    <a:pt x="50" y="168"/>
                  </a:cubicBezTo>
                  <a:cubicBezTo>
                    <a:pt x="43" y="170"/>
                    <a:pt x="36" y="171"/>
                    <a:pt x="29" y="173"/>
                  </a:cubicBezTo>
                  <a:cubicBezTo>
                    <a:pt x="32" y="167"/>
                    <a:pt x="35" y="160"/>
                    <a:pt x="38" y="154"/>
                  </a:cubicBezTo>
                  <a:cubicBezTo>
                    <a:pt x="42" y="148"/>
                    <a:pt x="45" y="142"/>
                    <a:pt x="49" y="136"/>
                  </a:cubicBezTo>
                  <a:cubicBezTo>
                    <a:pt x="53" y="138"/>
                    <a:pt x="57" y="137"/>
                    <a:pt x="61" y="134"/>
                  </a:cubicBezTo>
                  <a:cubicBezTo>
                    <a:pt x="67" y="130"/>
                    <a:pt x="69" y="120"/>
                    <a:pt x="64" y="114"/>
                  </a:cubicBezTo>
                  <a:cubicBezTo>
                    <a:pt x="58" y="107"/>
                    <a:pt x="48" y="107"/>
                    <a:pt x="43" y="115"/>
                  </a:cubicBezTo>
                  <a:cubicBezTo>
                    <a:pt x="40" y="119"/>
                    <a:pt x="40" y="127"/>
                    <a:pt x="44" y="130"/>
                  </a:cubicBezTo>
                  <a:cubicBezTo>
                    <a:pt x="44" y="132"/>
                    <a:pt x="45" y="133"/>
                    <a:pt x="46" y="134"/>
                  </a:cubicBezTo>
                  <a:cubicBezTo>
                    <a:pt x="37" y="145"/>
                    <a:pt x="31" y="160"/>
                    <a:pt x="26" y="174"/>
                  </a:cubicBezTo>
                  <a:cubicBezTo>
                    <a:pt x="17" y="175"/>
                    <a:pt x="8" y="177"/>
                    <a:pt x="0" y="181"/>
                  </a:cubicBezTo>
                  <a:cubicBezTo>
                    <a:pt x="0" y="181"/>
                    <a:pt x="0" y="181"/>
                    <a:pt x="0" y="182"/>
                  </a:cubicBezTo>
                  <a:cubicBezTo>
                    <a:pt x="14" y="183"/>
                    <a:pt x="30" y="178"/>
                    <a:pt x="44" y="174"/>
                  </a:cubicBezTo>
                  <a:cubicBezTo>
                    <a:pt x="47" y="173"/>
                    <a:pt x="51" y="172"/>
                    <a:pt x="55" y="171"/>
                  </a:cubicBezTo>
                  <a:cubicBezTo>
                    <a:pt x="70" y="177"/>
                    <a:pt x="88" y="181"/>
                    <a:pt x="104" y="181"/>
                  </a:cubicBezTo>
                  <a:cubicBezTo>
                    <a:pt x="104" y="182"/>
                    <a:pt x="104" y="183"/>
                    <a:pt x="104" y="185"/>
                  </a:cubicBezTo>
                  <a:cubicBezTo>
                    <a:pt x="104" y="194"/>
                    <a:pt x="113" y="197"/>
                    <a:pt x="121" y="196"/>
                  </a:cubicBezTo>
                  <a:cubicBezTo>
                    <a:pt x="128" y="195"/>
                    <a:pt x="132" y="189"/>
                    <a:pt x="131" y="181"/>
                  </a:cubicBezTo>
                  <a:cubicBezTo>
                    <a:pt x="129" y="174"/>
                    <a:pt x="120" y="166"/>
                    <a:pt x="112" y="169"/>
                  </a:cubicBezTo>
                  <a:cubicBezTo>
                    <a:pt x="112" y="169"/>
                    <a:pt x="111" y="170"/>
                    <a:pt x="112" y="171"/>
                  </a:cubicBezTo>
                  <a:cubicBezTo>
                    <a:pt x="109" y="172"/>
                    <a:pt x="107" y="174"/>
                    <a:pt x="106" y="177"/>
                  </a:cubicBezTo>
                  <a:cubicBezTo>
                    <a:pt x="98" y="176"/>
                    <a:pt x="90" y="176"/>
                    <a:pt x="82" y="175"/>
                  </a:cubicBezTo>
                  <a:cubicBezTo>
                    <a:pt x="74" y="174"/>
                    <a:pt x="66" y="172"/>
                    <a:pt x="58" y="170"/>
                  </a:cubicBezTo>
                  <a:cubicBezTo>
                    <a:pt x="71" y="166"/>
                    <a:pt x="83" y="161"/>
                    <a:pt x="96" y="157"/>
                  </a:cubicBezTo>
                  <a:cubicBezTo>
                    <a:pt x="112" y="151"/>
                    <a:pt x="128" y="145"/>
                    <a:pt x="143" y="138"/>
                  </a:cubicBezTo>
                  <a:cubicBezTo>
                    <a:pt x="157" y="148"/>
                    <a:pt x="171" y="157"/>
                    <a:pt x="188" y="162"/>
                  </a:cubicBezTo>
                  <a:cubicBezTo>
                    <a:pt x="187" y="165"/>
                    <a:pt x="187" y="167"/>
                    <a:pt x="188" y="170"/>
                  </a:cubicBezTo>
                  <a:cubicBezTo>
                    <a:pt x="188" y="170"/>
                    <a:pt x="188" y="171"/>
                    <a:pt x="189" y="171"/>
                  </a:cubicBezTo>
                  <a:cubicBezTo>
                    <a:pt x="191" y="176"/>
                    <a:pt x="197" y="180"/>
                    <a:pt x="203" y="179"/>
                  </a:cubicBezTo>
                  <a:cubicBezTo>
                    <a:pt x="211" y="178"/>
                    <a:pt x="219" y="170"/>
                    <a:pt x="216" y="161"/>
                  </a:cubicBezTo>
                  <a:cubicBezTo>
                    <a:pt x="213" y="155"/>
                    <a:pt x="204" y="153"/>
                    <a:pt x="198" y="154"/>
                  </a:cubicBezTo>
                  <a:cubicBezTo>
                    <a:pt x="194" y="154"/>
                    <a:pt x="191" y="156"/>
                    <a:pt x="189" y="159"/>
                  </a:cubicBezTo>
                  <a:cubicBezTo>
                    <a:pt x="173" y="154"/>
                    <a:pt x="159" y="146"/>
                    <a:pt x="145" y="137"/>
                  </a:cubicBezTo>
                  <a:cubicBezTo>
                    <a:pt x="155" y="133"/>
                    <a:pt x="165" y="128"/>
                    <a:pt x="175" y="123"/>
                  </a:cubicBezTo>
                  <a:cubicBezTo>
                    <a:pt x="190" y="116"/>
                    <a:pt x="206" y="109"/>
                    <a:pt x="221" y="100"/>
                  </a:cubicBezTo>
                  <a:cubicBezTo>
                    <a:pt x="231" y="108"/>
                    <a:pt x="244" y="112"/>
                    <a:pt x="257" y="114"/>
                  </a:cubicBezTo>
                  <a:cubicBezTo>
                    <a:pt x="256" y="117"/>
                    <a:pt x="255" y="120"/>
                    <a:pt x="256" y="123"/>
                  </a:cubicBezTo>
                  <a:cubicBezTo>
                    <a:pt x="258" y="130"/>
                    <a:pt x="269" y="134"/>
                    <a:pt x="275" y="129"/>
                  </a:cubicBezTo>
                  <a:cubicBezTo>
                    <a:pt x="279" y="125"/>
                    <a:pt x="280" y="118"/>
                    <a:pt x="277" y="113"/>
                  </a:cubicBezTo>
                  <a:cubicBezTo>
                    <a:pt x="275" y="109"/>
                    <a:pt x="271" y="107"/>
                    <a:pt x="266" y="107"/>
                  </a:cubicBezTo>
                  <a:cubicBezTo>
                    <a:pt x="266" y="107"/>
                    <a:pt x="267" y="107"/>
                    <a:pt x="267" y="107"/>
                  </a:cubicBezTo>
                  <a:cubicBezTo>
                    <a:pt x="267" y="107"/>
                    <a:pt x="267" y="106"/>
                    <a:pt x="266" y="107"/>
                  </a:cubicBezTo>
                  <a:cubicBezTo>
                    <a:pt x="265" y="107"/>
                    <a:pt x="264" y="108"/>
                    <a:pt x="262" y="108"/>
                  </a:cubicBezTo>
                  <a:cubicBezTo>
                    <a:pt x="261" y="109"/>
                    <a:pt x="260" y="109"/>
                    <a:pt x="259" y="110"/>
                  </a:cubicBezTo>
                  <a:cubicBezTo>
                    <a:pt x="259" y="110"/>
                    <a:pt x="259" y="111"/>
                    <a:pt x="259" y="111"/>
                  </a:cubicBezTo>
                  <a:cubicBezTo>
                    <a:pt x="246" y="108"/>
                    <a:pt x="235" y="105"/>
                    <a:pt x="223" y="99"/>
                  </a:cubicBezTo>
                  <a:cubicBezTo>
                    <a:pt x="246" y="87"/>
                    <a:pt x="268" y="73"/>
                    <a:pt x="288" y="57"/>
                  </a:cubicBezTo>
                  <a:cubicBezTo>
                    <a:pt x="300" y="57"/>
                    <a:pt x="312" y="58"/>
                    <a:pt x="324" y="57"/>
                  </a:cubicBezTo>
                  <a:cubicBezTo>
                    <a:pt x="324" y="57"/>
                    <a:pt x="324" y="57"/>
                    <a:pt x="324" y="57"/>
                  </a:cubicBezTo>
                  <a:cubicBezTo>
                    <a:pt x="326" y="61"/>
                    <a:pt x="330" y="64"/>
                    <a:pt x="334" y="65"/>
                  </a:cubicBezTo>
                  <a:cubicBezTo>
                    <a:pt x="340" y="65"/>
                    <a:pt x="346" y="62"/>
                    <a:pt x="347" y="55"/>
                  </a:cubicBezTo>
                  <a:cubicBezTo>
                    <a:pt x="348" y="48"/>
                    <a:pt x="344" y="39"/>
                    <a:pt x="336" y="40"/>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26"/>
            <p:cNvSpPr>
              <a:spLocks/>
            </p:cNvSpPr>
            <p:nvPr/>
          </p:nvSpPr>
          <p:spPr bwMode="auto">
            <a:xfrm>
              <a:off x="1192242" y="286037"/>
              <a:ext cx="1027113" cy="657225"/>
            </a:xfrm>
            <a:custGeom>
              <a:avLst/>
              <a:gdLst>
                <a:gd name="T0" fmla="*/ 372 w 375"/>
                <a:gd name="T1" fmla="*/ 33 h 239"/>
                <a:gd name="T2" fmla="*/ 331 w 375"/>
                <a:gd name="T3" fmla="*/ 50 h 239"/>
                <a:gd name="T4" fmla="*/ 291 w 375"/>
                <a:gd name="T5" fmla="*/ 64 h 239"/>
                <a:gd name="T6" fmla="*/ 235 w 375"/>
                <a:gd name="T7" fmla="*/ 113 h 239"/>
                <a:gd name="T8" fmla="*/ 211 w 375"/>
                <a:gd name="T9" fmla="*/ 121 h 239"/>
                <a:gd name="T10" fmla="*/ 137 w 375"/>
                <a:gd name="T11" fmla="*/ 138 h 239"/>
                <a:gd name="T12" fmla="*/ 162 w 375"/>
                <a:gd name="T13" fmla="*/ 117 h 239"/>
                <a:gd name="T14" fmla="*/ 171 w 375"/>
                <a:gd name="T15" fmla="*/ 108 h 239"/>
                <a:gd name="T16" fmla="*/ 241 w 375"/>
                <a:gd name="T17" fmla="*/ 5 h 239"/>
                <a:gd name="T18" fmla="*/ 243 w 375"/>
                <a:gd name="T19" fmla="*/ 3 h 239"/>
                <a:gd name="T20" fmla="*/ 241 w 375"/>
                <a:gd name="T21" fmla="*/ 1 h 239"/>
                <a:gd name="T22" fmla="*/ 218 w 375"/>
                <a:gd name="T23" fmla="*/ 26 h 239"/>
                <a:gd name="T24" fmla="*/ 191 w 375"/>
                <a:gd name="T25" fmla="*/ 51 h 239"/>
                <a:gd name="T26" fmla="*/ 167 w 375"/>
                <a:gd name="T27" fmla="*/ 106 h 239"/>
                <a:gd name="T28" fmla="*/ 167 w 375"/>
                <a:gd name="T29" fmla="*/ 106 h 239"/>
                <a:gd name="T30" fmla="*/ 162 w 375"/>
                <a:gd name="T31" fmla="*/ 112 h 239"/>
                <a:gd name="T32" fmla="*/ 131 w 375"/>
                <a:gd name="T33" fmla="*/ 139 h 239"/>
                <a:gd name="T34" fmla="*/ 90 w 375"/>
                <a:gd name="T35" fmla="*/ 146 h 239"/>
                <a:gd name="T36" fmla="*/ 90 w 375"/>
                <a:gd name="T37" fmla="*/ 146 h 239"/>
                <a:gd name="T38" fmla="*/ 89 w 375"/>
                <a:gd name="T39" fmla="*/ 146 h 239"/>
                <a:gd name="T40" fmla="*/ 67 w 375"/>
                <a:gd name="T41" fmla="*/ 149 h 239"/>
                <a:gd name="T42" fmla="*/ 1 w 375"/>
                <a:gd name="T43" fmla="*/ 148 h 239"/>
                <a:gd name="T44" fmla="*/ 1 w 375"/>
                <a:gd name="T45" fmla="*/ 149 h 239"/>
                <a:gd name="T46" fmla="*/ 58 w 375"/>
                <a:gd name="T47" fmla="*/ 154 h 239"/>
                <a:gd name="T48" fmla="*/ 90 w 375"/>
                <a:gd name="T49" fmla="*/ 150 h 239"/>
                <a:gd name="T50" fmla="*/ 144 w 375"/>
                <a:gd name="T51" fmla="*/ 186 h 239"/>
                <a:gd name="T52" fmla="*/ 193 w 375"/>
                <a:gd name="T53" fmla="*/ 202 h 239"/>
                <a:gd name="T54" fmla="*/ 296 w 375"/>
                <a:gd name="T55" fmla="*/ 185 h 239"/>
                <a:gd name="T56" fmla="*/ 296 w 375"/>
                <a:gd name="T57" fmla="*/ 184 h 239"/>
                <a:gd name="T58" fmla="*/ 297 w 375"/>
                <a:gd name="T59" fmla="*/ 184 h 239"/>
                <a:gd name="T60" fmla="*/ 297 w 375"/>
                <a:gd name="T61" fmla="*/ 181 h 239"/>
                <a:gd name="T62" fmla="*/ 192 w 375"/>
                <a:gd name="T63" fmla="*/ 197 h 239"/>
                <a:gd name="T64" fmla="*/ 192 w 375"/>
                <a:gd name="T65" fmla="*/ 198 h 239"/>
                <a:gd name="T66" fmla="*/ 150 w 375"/>
                <a:gd name="T67" fmla="*/ 185 h 239"/>
                <a:gd name="T68" fmla="*/ 92 w 375"/>
                <a:gd name="T69" fmla="*/ 149 h 239"/>
                <a:gd name="T70" fmla="*/ 127 w 375"/>
                <a:gd name="T71" fmla="*/ 144 h 239"/>
                <a:gd name="T72" fmla="*/ 235 w 375"/>
                <a:gd name="T73" fmla="*/ 119 h 239"/>
                <a:gd name="T74" fmla="*/ 235 w 375"/>
                <a:gd name="T75" fmla="*/ 119 h 239"/>
                <a:gd name="T76" fmla="*/ 313 w 375"/>
                <a:gd name="T77" fmla="*/ 123 h 239"/>
                <a:gd name="T78" fmla="*/ 350 w 375"/>
                <a:gd name="T79" fmla="*/ 87 h 239"/>
                <a:gd name="T80" fmla="*/ 372 w 375"/>
                <a:gd name="T81" fmla="*/ 36 h 239"/>
                <a:gd name="T82" fmla="*/ 374 w 375"/>
                <a:gd name="T83" fmla="*/ 35 h 239"/>
                <a:gd name="T84" fmla="*/ 372 w 375"/>
                <a:gd name="T85" fmla="*/ 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2" y="33"/>
                  </a:moveTo>
                  <a:cubicBezTo>
                    <a:pt x="359" y="39"/>
                    <a:pt x="346" y="45"/>
                    <a:pt x="331" y="50"/>
                  </a:cubicBezTo>
                  <a:cubicBezTo>
                    <a:pt x="317" y="54"/>
                    <a:pt x="304" y="58"/>
                    <a:pt x="291" y="64"/>
                  </a:cubicBezTo>
                  <a:cubicBezTo>
                    <a:pt x="267" y="74"/>
                    <a:pt x="249" y="93"/>
                    <a:pt x="235" y="113"/>
                  </a:cubicBezTo>
                  <a:cubicBezTo>
                    <a:pt x="227" y="116"/>
                    <a:pt x="219" y="119"/>
                    <a:pt x="211" y="121"/>
                  </a:cubicBezTo>
                  <a:cubicBezTo>
                    <a:pt x="187" y="129"/>
                    <a:pt x="162" y="134"/>
                    <a:pt x="137" y="138"/>
                  </a:cubicBezTo>
                  <a:cubicBezTo>
                    <a:pt x="146" y="133"/>
                    <a:pt x="155" y="124"/>
                    <a:pt x="162" y="117"/>
                  </a:cubicBezTo>
                  <a:cubicBezTo>
                    <a:pt x="165" y="114"/>
                    <a:pt x="168" y="111"/>
                    <a:pt x="171" y="108"/>
                  </a:cubicBezTo>
                  <a:cubicBezTo>
                    <a:pt x="226" y="117"/>
                    <a:pt x="233" y="44"/>
                    <a:pt x="241" y="5"/>
                  </a:cubicBezTo>
                  <a:cubicBezTo>
                    <a:pt x="242" y="4"/>
                    <a:pt x="242" y="3"/>
                    <a:pt x="243" y="3"/>
                  </a:cubicBezTo>
                  <a:cubicBezTo>
                    <a:pt x="244" y="1"/>
                    <a:pt x="242" y="0"/>
                    <a:pt x="241" y="1"/>
                  </a:cubicBezTo>
                  <a:cubicBezTo>
                    <a:pt x="233" y="10"/>
                    <a:pt x="226" y="18"/>
                    <a:pt x="218" y="26"/>
                  </a:cubicBezTo>
                  <a:cubicBezTo>
                    <a:pt x="209" y="34"/>
                    <a:pt x="199" y="42"/>
                    <a:pt x="191" y="51"/>
                  </a:cubicBezTo>
                  <a:cubicBezTo>
                    <a:pt x="176" y="65"/>
                    <a:pt x="164" y="85"/>
                    <a:pt x="167" y="106"/>
                  </a:cubicBezTo>
                  <a:cubicBezTo>
                    <a:pt x="167" y="106"/>
                    <a:pt x="167" y="106"/>
                    <a:pt x="167" y="106"/>
                  </a:cubicBezTo>
                  <a:cubicBezTo>
                    <a:pt x="165" y="108"/>
                    <a:pt x="164" y="110"/>
                    <a:pt x="162" y="112"/>
                  </a:cubicBezTo>
                  <a:cubicBezTo>
                    <a:pt x="153" y="123"/>
                    <a:pt x="142" y="131"/>
                    <a:pt x="131" y="139"/>
                  </a:cubicBezTo>
                  <a:cubicBezTo>
                    <a:pt x="117" y="142"/>
                    <a:pt x="103" y="144"/>
                    <a:pt x="90" y="146"/>
                  </a:cubicBezTo>
                  <a:cubicBezTo>
                    <a:pt x="90" y="146"/>
                    <a:pt x="90" y="146"/>
                    <a:pt x="90" y="146"/>
                  </a:cubicBezTo>
                  <a:cubicBezTo>
                    <a:pt x="89" y="145"/>
                    <a:pt x="89" y="146"/>
                    <a:pt x="89" y="146"/>
                  </a:cubicBezTo>
                  <a:cubicBezTo>
                    <a:pt x="82" y="147"/>
                    <a:pt x="74" y="148"/>
                    <a:pt x="67" y="149"/>
                  </a:cubicBezTo>
                  <a:cubicBezTo>
                    <a:pt x="45" y="153"/>
                    <a:pt x="23" y="154"/>
                    <a:pt x="1" y="148"/>
                  </a:cubicBezTo>
                  <a:cubicBezTo>
                    <a:pt x="1" y="147"/>
                    <a:pt x="0" y="148"/>
                    <a:pt x="1" y="149"/>
                  </a:cubicBezTo>
                  <a:cubicBezTo>
                    <a:pt x="17" y="159"/>
                    <a:pt x="41" y="156"/>
                    <a:pt x="58" y="154"/>
                  </a:cubicBezTo>
                  <a:cubicBezTo>
                    <a:pt x="69" y="153"/>
                    <a:pt x="80" y="151"/>
                    <a:pt x="90" y="150"/>
                  </a:cubicBezTo>
                  <a:cubicBezTo>
                    <a:pt x="101" y="168"/>
                    <a:pt x="126" y="179"/>
                    <a:pt x="144" y="186"/>
                  </a:cubicBezTo>
                  <a:cubicBezTo>
                    <a:pt x="159" y="193"/>
                    <a:pt x="176" y="199"/>
                    <a:pt x="193" y="202"/>
                  </a:cubicBezTo>
                  <a:cubicBezTo>
                    <a:pt x="214" y="239"/>
                    <a:pt x="285" y="223"/>
                    <a:pt x="296" y="185"/>
                  </a:cubicBezTo>
                  <a:cubicBezTo>
                    <a:pt x="296" y="184"/>
                    <a:pt x="296" y="184"/>
                    <a:pt x="296" y="184"/>
                  </a:cubicBezTo>
                  <a:cubicBezTo>
                    <a:pt x="297" y="184"/>
                    <a:pt x="297" y="184"/>
                    <a:pt x="297" y="184"/>
                  </a:cubicBezTo>
                  <a:cubicBezTo>
                    <a:pt x="299" y="183"/>
                    <a:pt x="299" y="180"/>
                    <a:pt x="297" y="181"/>
                  </a:cubicBezTo>
                  <a:cubicBezTo>
                    <a:pt x="263" y="184"/>
                    <a:pt x="218" y="166"/>
                    <a:pt x="192" y="197"/>
                  </a:cubicBezTo>
                  <a:cubicBezTo>
                    <a:pt x="192" y="198"/>
                    <a:pt x="192" y="198"/>
                    <a:pt x="192" y="198"/>
                  </a:cubicBezTo>
                  <a:cubicBezTo>
                    <a:pt x="178" y="195"/>
                    <a:pt x="164" y="190"/>
                    <a:pt x="150" y="185"/>
                  </a:cubicBezTo>
                  <a:cubicBezTo>
                    <a:pt x="130" y="178"/>
                    <a:pt x="106" y="167"/>
                    <a:pt x="92" y="149"/>
                  </a:cubicBezTo>
                  <a:cubicBezTo>
                    <a:pt x="104" y="148"/>
                    <a:pt x="115" y="146"/>
                    <a:pt x="127" y="144"/>
                  </a:cubicBezTo>
                  <a:cubicBezTo>
                    <a:pt x="162" y="138"/>
                    <a:pt x="200" y="131"/>
                    <a:pt x="235" y="119"/>
                  </a:cubicBezTo>
                  <a:cubicBezTo>
                    <a:pt x="235" y="119"/>
                    <a:pt x="235" y="119"/>
                    <a:pt x="235" y="119"/>
                  </a:cubicBezTo>
                  <a:cubicBezTo>
                    <a:pt x="253" y="141"/>
                    <a:pt x="291" y="133"/>
                    <a:pt x="313" y="123"/>
                  </a:cubicBezTo>
                  <a:cubicBezTo>
                    <a:pt x="329" y="116"/>
                    <a:pt x="340" y="101"/>
                    <a:pt x="350" y="87"/>
                  </a:cubicBezTo>
                  <a:cubicBezTo>
                    <a:pt x="360" y="73"/>
                    <a:pt x="370" y="54"/>
                    <a:pt x="372" y="36"/>
                  </a:cubicBezTo>
                  <a:cubicBezTo>
                    <a:pt x="373" y="36"/>
                    <a:pt x="373" y="35"/>
                    <a:pt x="374" y="35"/>
                  </a:cubicBezTo>
                  <a:cubicBezTo>
                    <a:pt x="375" y="34"/>
                    <a:pt x="374" y="32"/>
                    <a:pt x="372" y="33"/>
                  </a:cubicBezTo>
                  <a:close/>
                </a:path>
              </a:pathLst>
            </a:custGeom>
            <a:solidFill>
              <a:srgbClr val="B28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27"/>
            <p:cNvSpPr>
              <a:spLocks/>
            </p:cNvSpPr>
            <p:nvPr/>
          </p:nvSpPr>
          <p:spPr bwMode="auto">
            <a:xfrm>
              <a:off x="1614517" y="962313"/>
              <a:ext cx="241300" cy="544513"/>
            </a:xfrm>
            <a:custGeom>
              <a:avLst/>
              <a:gdLst>
                <a:gd name="T0" fmla="*/ 87 w 88"/>
                <a:gd name="T1" fmla="*/ 183 h 198"/>
                <a:gd name="T2" fmla="*/ 79 w 88"/>
                <a:gd name="T3" fmla="*/ 177 h 198"/>
                <a:gd name="T4" fmla="*/ 68 w 88"/>
                <a:gd name="T5" fmla="*/ 170 h 198"/>
                <a:gd name="T6" fmla="*/ 68 w 88"/>
                <a:gd name="T7" fmla="*/ 170 h 198"/>
                <a:gd name="T8" fmla="*/ 54 w 88"/>
                <a:gd name="T9" fmla="*/ 80 h 198"/>
                <a:gd name="T10" fmla="*/ 33 w 88"/>
                <a:gd name="T11" fmla="*/ 29 h 198"/>
                <a:gd name="T12" fmla="*/ 1 w 88"/>
                <a:gd name="T13" fmla="*/ 0 h 198"/>
                <a:gd name="T14" fmla="*/ 0 w 88"/>
                <a:gd name="T15" fmla="*/ 1 h 198"/>
                <a:gd name="T16" fmla="*/ 32 w 88"/>
                <a:gd name="T17" fmla="*/ 35 h 198"/>
                <a:gd name="T18" fmla="*/ 51 w 88"/>
                <a:gd name="T19" fmla="*/ 86 h 198"/>
                <a:gd name="T20" fmla="*/ 63 w 88"/>
                <a:gd name="T21" fmla="*/ 171 h 198"/>
                <a:gd name="T22" fmla="*/ 49 w 88"/>
                <a:gd name="T23" fmla="*/ 187 h 198"/>
                <a:gd name="T24" fmla="*/ 49 w 88"/>
                <a:gd name="T25" fmla="*/ 190 h 198"/>
                <a:gd name="T26" fmla="*/ 70 w 88"/>
                <a:gd name="T27" fmla="*/ 197 h 198"/>
                <a:gd name="T28" fmla="*/ 86 w 88"/>
                <a:gd name="T29" fmla="*/ 186 h 198"/>
                <a:gd name="T30" fmla="*/ 87 w 88"/>
                <a:gd name="T31" fmla="*/ 1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98">
                  <a:moveTo>
                    <a:pt x="87" y="183"/>
                  </a:moveTo>
                  <a:cubicBezTo>
                    <a:pt x="85" y="181"/>
                    <a:pt x="82" y="179"/>
                    <a:pt x="79" y="177"/>
                  </a:cubicBezTo>
                  <a:cubicBezTo>
                    <a:pt x="75" y="175"/>
                    <a:pt x="72" y="172"/>
                    <a:pt x="68" y="170"/>
                  </a:cubicBezTo>
                  <a:cubicBezTo>
                    <a:pt x="68" y="170"/>
                    <a:pt x="68" y="170"/>
                    <a:pt x="68" y="170"/>
                  </a:cubicBezTo>
                  <a:cubicBezTo>
                    <a:pt x="68" y="140"/>
                    <a:pt x="62" y="108"/>
                    <a:pt x="54" y="80"/>
                  </a:cubicBezTo>
                  <a:cubicBezTo>
                    <a:pt x="50" y="62"/>
                    <a:pt x="43" y="45"/>
                    <a:pt x="33" y="29"/>
                  </a:cubicBezTo>
                  <a:cubicBezTo>
                    <a:pt x="26" y="18"/>
                    <a:pt x="15" y="4"/>
                    <a:pt x="1" y="0"/>
                  </a:cubicBezTo>
                  <a:cubicBezTo>
                    <a:pt x="0" y="0"/>
                    <a:pt x="0" y="1"/>
                    <a:pt x="0" y="1"/>
                  </a:cubicBezTo>
                  <a:cubicBezTo>
                    <a:pt x="13" y="12"/>
                    <a:pt x="23" y="20"/>
                    <a:pt x="32" y="35"/>
                  </a:cubicBezTo>
                  <a:cubicBezTo>
                    <a:pt x="41" y="51"/>
                    <a:pt x="47" y="69"/>
                    <a:pt x="51" y="86"/>
                  </a:cubicBezTo>
                  <a:cubicBezTo>
                    <a:pt x="58" y="114"/>
                    <a:pt x="60" y="142"/>
                    <a:pt x="63" y="171"/>
                  </a:cubicBezTo>
                  <a:cubicBezTo>
                    <a:pt x="58" y="176"/>
                    <a:pt x="54" y="182"/>
                    <a:pt x="49" y="187"/>
                  </a:cubicBezTo>
                  <a:cubicBezTo>
                    <a:pt x="49" y="188"/>
                    <a:pt x="49" y="189"/>
                    <a:pt x="49" y="190"/>
                  </a:cubicBezTo>
                  <a:cubicBezTo>
                    <a:pt x="55" y="196"/>
                    <a:pt x="62" y="198"/>
                    <a:pt x="70" y="197"/>
                  </a:cubicBezTo>
                  <a:cubicBezTo>
                    <a:pt x="77" y="196"/>
                    <a:pt x="84" y="192"/>
                    <a:pt x="86" y="186"/>
                  </a:cubicBezTo>
                  <a:cubicBezTo>
                    <a:pt x="87" y="185"/>
                    <a:pt x="88" y="184"/>
                    <a:pt x="87" y="183"/>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28"/>
            <p:cNvSpPr>
              <a:spLocks/>
            </p:cNvSpPr>
            <p:nvPr/>
          </p:nvSpPr>
          <p:spPr bwMode="auto">
            <a:xfrm>
              <a:off x="1890742" y="1086138"/>
              <a:ext cx="417513" cy="446088"/>
            </a:xfrm>
            <a:custGeom>
              <a:avLst/>
              <a:gdLst>
                <a:gd name="T0" fmla="*/ 142 w 152"/>
                <a:gd name="T1" fmla="*/ 103 h 162"/>
                <a:gd name="T2" fmla="*/ 129 w 152"/>
                <a:gd name="T3" fmla="*/ 105 h 162"/>
                <a:gd name="T4" fmla="*/ 88 w 152"/>
                <a:gd name="T5" fmla="*/ 89 h 162"/>
                <a:gd name="T6" fmla="*/ 88 w 152"/>
                <a:gd name="T7" fmla="*/ 89 h 162"/>
                <a:gd name="T8" fmla="*/ 60 w 152"/>
                <a:gd name="T9" fmla="*/ 45 h 162"/>
                <a:gd name="T10" fmla="*/ 102 w 152"/>
                <a:gd name="T11" fmla="*/ 55 h 162"/>
                <a:gd name="T12" fmla="*/ 101 w 152"/>
                <a:gd name="T13" fmla="*/ 63 h 162"/>
                <a:gd name="T14" fmla="*/ 120 w 152"/>
                <a:gd name="T15" fmla="*/ 69 h 162"/>
                <a:gd name="T16" fmla="*/ 125 w 152"/>
                <a:gd name="T17" fmla="*/ 49 h 162"/>
                <a:gd name="T18" fmla="*/ 106 w 152"/>
                <a:gd name="T19" fmla="*/ 45 h 162"/>
                <a:gd name="T20" fmla="*/ 106 w 152"/>
                <a:gd name="T21" fmla="*/ 46 h 162"/>
                <a:gd name="T22" fmla="*/ 103 w 152"/>
                <a:gd name="T23" fmla="*/ 51 h 162"/>
                <a:gd name="T24" fmla="*/ 82 w 152"/>
                <a:gd name="T25" fmla="*/ 49 h 162"/>
                <a:gd name="T26" fmla="*/ 56 w 152"/>
                <a:gd name="T27" fmla="*/ 39 h 162"/>
                <a:gd name="T28" fmla="*/ 20 w 152"/>
                <a:gd name="T29" fmla="*/ 1 h 162"/>
                <a:gd name="T30" fmla="*/ 19 w 152"/>
                <a:gd name="T31" fmla="*/ 2 h 162"/>
                <a:gd name="T32" fmla="*/ 36 w 152"/>
                <a:gd name="T33" fmla="*/ 22 h 162"/>
                <a:gd name="T34" fmla="*/ 19 w 152"/>
                <a:gd name="T35" fmla="*/ 77 h 162"/>
                <a:gd name="T36" fmla="*/ 5 w 152"/>
                <a:gd name="T37" fmla="*/ 78 h 162"/>
                <a:gd name="T38" fmla="*/ 6 w 152"/>
                <a:gd name="T39" fmla="*/ 96 h 162"/>
                <a:gd name="T40" fmla="*/ 20 w 152"/>
                <a:gd name="T41" fmla="*/ 96 h 162"/>
                <a:gd name="T42" fmla="*/ 22 w 152"/>
                <a:gd name="T43" fmla="*/ 80 h 162"/>
                <a:gd name="T44" fmla="*/ 38 w 152"/>
                <a:gd name="T45" fmla="*/ 24 h 162"/>
                <a:gd name="T46" fmla="*/ 70 w 152"/>
                <a:gd name="T47" fmla="*/ 66 h 162"/>
                <a:gd name="T48" fmla="*/ 54 w 152"/>
                <a:gd name="T49" fmla="*/ 115 h 162"/>
                <a:gd name="T50" fmla="*/ 52 w 152"/>
                <a:gd name="T51" fmla="*/ 114 h 162"/>
                <a:gd name="T52" fmla="*/ 50 w 152"/>
                <a:gd name="T53" fmla="*/ 115 h 162"/>
                <a:gd name="T54" fmla="*/ 37 w 152"/>
                <a:gd name="T55" fmla="*/ 118 h 162"/>
                <a:gd name="T56" fmla="*/ 41 w 152"/>
                <a:gd name="T57" fmla="*/ 135 h 162"/>
                <a:gd name="T58" fmla="*/ 57 w 152"/>
                <a:gd name="T59" fmla="*/ 132 h 162"/>
                <a:gd name="T60" fmla="*/ 56 w 152"/>
                <a:gd name="T61" fmla="*/ 118 h 162"/>
                <a:gd name="T62" fmla="*/ 72 w 152"/>
                <a:gd name="T63" fmla="*/ 69 h 162"/>
                <a:gd name="T64" fmla="*/ 94 w 152"/>
                <a:gd name="T65" fmla="*/ 115 h 162"/>
                <a:gd name="T66" fmla="*/ 85 w 152"/>
                <a:gd name="T67" fmla="*/ 136 h 162"/>
                <a:gd name="T68" fmla="*/ 84 w 152"/>
                <a:gd name="T69" fmla="*/ 135 h 162"/>
                <a:gd name="T70" fmla="*/ 72 w 152"/>
                <a:gd name="T71" fmla="*/ 144 h 162"/>
                <a:gd name="T72" fmla="*/ 79 w 152"/>
                <a:gd name="T73" fmla="*/ 157 h 162"/>
                <a:gd name="T74" fmla="*/ 89 w 152"/>
                <a:gd name="T75" fmla="*/ 150 h 162"/>
                <a:gd name="T76" fmla="*/ 87 w 152"/>
                <a:gd name="T77" fmla="*/ 138 h 162"/>
                <a:gd name="T78" fmla="*/ 96 w 152"/>
                <a:gd name="T79" fmla="*/ 118 h 162"/>
                <a:gd name="T80" fmla="*/ 105 w 152"/>
                <a:gd name="T81" fmla="*/ 144 h 162"/>
                <a:gd name="T82" fmla="*/ 104 w 152"/>
                <a:gd name="T83" fmla="*/ 155 h 162"/>
                <a:gd name="T84" fmla="*/ 118 w 152"/>
                <a:gd name="T85" fmla="*/ 158 h 162"/>
                <a:gd name="T86" fmla="*/ 122 w 152"/>
                <a:gd name="T87" fmla="*/ 146 h 162"/>
                <a:gd name="T88" fmla="*/ 108 w 152"/>
                <a:gd name="T89" fmla="*/ 141 h 162"/>
                <a:gd name="T90" fmla="*/ 90 w 152"/>
                <a:gd name="T91" fmla="*/ 94 h 162"/>
                <a:gd name="T92" fmla="*/ 126 w 152"/>
                <a:gd name="T93" fmla="*/ 110 h 162"/>
                <a:gd name="T94" fmla="*/ 125 w 152"/>
                <a:gd name="T95" fmla="*/ 111 h 162"/>
                <a:gd name="T96" fmla="*/ 125 w 152"/>
                <a:gd name="T97" fmla="*/ 112 h 162"/>
                <a:gd name="T98" fmla="*/ 132 w 152"/>
                <a:gd name="T99" fmla="*/ 126 h 162"/>
                <a:gd name="T100" fmla="*/ 151 w 152"/>
                <a:gd name="T101" fmla="*/ 117 h 162"/>
                <a:gd name="T102" fmla="*/ 142 w 152"/>
                <a:gd name="T103"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42" y="103"/>
                  </a:moveTo>
                  <a:cubicBezTo>
                    <a:pt x="137" y="101"/>
                    <a:pt x="132" y="102"/>
                    <a:pt x="129" y="105"/>
                  </a:cubicBezTo>
                  <a:cubicBezTo>
                    <a:pt x="114" y="102"/>
                    <a:pt x="101" y="99"/>
                    <a:pt x="88" y="89"/>
                  </a:cubicBezTo>
                  <a:cubicBezTo>
                    <a:pt x="88" y="89"/>
                    <a:pt x="88" y="89"/>
                    <a:pt x="88" y="89"/>
                  </a:cubicBezTo>
                  <a:cubicBezTo>
                    <a:pt x="80" y="74"/>
                    <a:pt x="71" y="59"/>
                    <a:pt x="60" y="45"/>
                  </a:cubicBezTo>
                  <a:cubicBezTo>
                    <a:pt x="72" y="52"/>
                    <a:pt x="88" y="55"/>
                    <a:pt x="102" y="55"/>
                  </a:cubicBezTo>
                  <a:cubicBezTo>
                    <a:pt x="101" y="58"/>
                    <a:pt x="101" y="61"/>
                    <a:pt x="101" y="63"/>
                  </a:cubicBezTo>
                  <a:cubicBezTo>
                    <a:pt x="103" y="72"/>
                    <a:pt x="114" y="74"/>
                    <a:pt x="120" y="69"/>
                  </a:cubicBezTo>
                  <a:cubicBezTo>
                    <a:pt x="126" y="65"/>
                    <a:pt x="127" y="55"/>
                    <a:pt x="125" y="49"/>
                  </a:cubicBezTo>
                  <a:cubicBezTo>
                    <a:pt x="122" y="41"/>
                    <a:pt x="113" y="39"/>
                    <a:pt x="106" y="45"/>
                  </a:cubicBezTo>
                  <a:cubicBezTo>
                    <a:pt x="106" y="45"/>
                    <a:pt x="106" y="46"/>
                    <a:pt x="106" y="46"/>
                  </a:cubicBezTo>
                  <a:cubicBezTo>
                    <a:pt x="105" y="48"/>
                    <a:pt x="104" y="49"/>
                    <a:pt x="103" y="51"/>
                  </a:cubicBezTo>
                  <a:cubicBezTo>
                    <a:pt x="96" y="50"/>
                    <a:pt x="89" y="50"/>
                    <a:pt x="82" y="49"/>
                  </a:cubicBezTo>
                  <a:cubicBezTo>
                    <a:pt x="72" y="47"/>
                    <a:pt x="64" y="44"/>
                    <a:pt x="56" y="39"/>
                  </a:cubicBezTo>
                  <a:cubicBezTo>
                    <a:pt x="45" y="25"/>
                    <a:pt x="33" y="12"/>
                    <a:pt x="20" y="1"/>
                  </a:cubicBezTo>
                  <a:cubicBezTo>
                    <a:pt x="19" y="0"/>
                    <a:pt x="19" y="1"/>
                    <a:pt x="19" y="2"/>
                  </a:cubicBezTo>
                  <a:cubicBezTo>
                    <a:pt x="25" y="9"/>
                    <a:pt x="30" y="15"/>
                    <a:pt x="36" y="22"/>
                  </a:cubicBezTo>
                  <a:cubicBezTo>
                    <a:pt x="36" y="42"/>
                    <a:pt x="26" y="59"/>
                    <a:pt x="19" y="77"/>
                  </a:cubicBezTo>
                  <a:cubicBezTo>
                    <a:pt x="15" y="74"/>
                    <a:pt x="9" y="74"/>
                    <a:pt x="5" y="78"/>
                  </a:cubicBezTo>
                  <a:cubicBezTo>
                    <a:pt x="1" y="83"/>
                    <a:pt x="0" y="92"/>
                    <a:pt x="6" y="96"/>
                  </a:cubicBezTo>
                  <a:cubicBezTo>
                    <a:pt x="10" y="99"/>
                    <a:pt x="16" y="99"/>
                    <a:pt x="20" y="96"/>
                  </a:cubicBezTo>
                  <a:cubicBezTo>
                    <a:pt x="24" y="92"/>
                    <a:pt x="25" y="84"/>
                    <a:pt x="22" y="80"/>
                  </a:cubicBezTo>
                  <a:cubicBezTo>
                    <a:pt x="31" y="64"/>
                    <a:pt x="39" y="42"/>
                    <a:pt x="38" y="24"/>
                  </a:cubicBezTo>
                  <a:cubicBezTo>
                    <a:pt x="49" y="37"/>
                    <a:pt x="60" y="51"/>
                    <a:pt x="70" y="66"/>
                  </a:cubicBezTo>
                  <a:cubicBezTo>
                    <a:pt x="71" y="85"/>
                    <a:pt x="62" y="100"/>
                    <a:pt x="54" y="115"/>
                  </a:cubicBezTo>
                  <a:cubicBezTo>
                    <a:pt x="53" y="115"/>
                    <a:pt x="53" y="115"/>
                    <a:pt x="52" y="114"/>
                  </a:cubicBezTo>
                  <a:cubicBezTo>
                    <a:pt x="51" y="114"/>
                    <a:pt x="51" y="114"/>
                    <a:pt x="50" y="115"/>
                  </a:cubicBezTo>
                  <a:cubicBezTo>
                    <a:pt x="46" y="114"/>
                    <a:pt x="40" y="115"/>
                    <a:pt x="37" y="118"/>
                  </a:cubicBezTo>
                  <a:cubicBezTo>
                    <a:pt x="32" y="123"/>
                    <a:pt x="37" y="131"/>
                    <a:pt x="41" y="135"/>
                  </a:cubicBezTo>
                  <a:cubicBezTo>
                    <a:pt x="46" y="138"/>
                    <a:pt x="53" y="136"/>
                    <a:pt x="57" y="132"/>
                  </a:cubicBezTo>
                  <a:cubicBezTo>
                    <a:pt x="60" y="127"/>
                    <a:pt x="59" y="122"/>
                    <a:pt x="56" y="118"/>
                  </a:cubicBezTo>
                  <a:cubicBezTo>
                    <a:pt x="66" y="104"/>
                    <a:pt x="74" y="86"/>
                    <a:pt x="72" y="69"/>
                  </a:cubicBezTo>
                  <a:cubicBezTo>
                    <a:pt x="81" y="84"/>
                    <a:pt x="88" y="99"/>
                    <a:pt x="94" y="115"/>
                  </a:cubicBezTo>
                  <a:cubicBezTo>
                    <a:pt x="92" y="122"/>
                    <a:pt x="88" y="129"/>
                    <a:pt x="85" y="136"/>
                  </a:cubicBezTo>
                  <a:cubicBezTo>
                    <a:pt x="85" y="136"/>
                    <a:pt x="85" y="135"/>
                    <a:pt x="84" y="135"/>
                  </a:cubicBezTo>
                  <a:cubicBezTo>
                    <a:pt x="79" y="135"/>
                    <a:pt x="73" y="139"/>
                    <a:pt x="72" y="144"/>
                  </a:cubicBezTo>
                  <a:cubicBezTo>
                    <a:pt x="72" y="149"/>
                    <a:pt x="74" y="156"/>
                    <a:pt x="79" y="157"/>
                  </a:cubicBezTo>
                  <a:cubicBezTo>
                    <a:pt x="83" y="157"/>
                    <a:pt x="87" y="154"/>
                    <a:pt x="89" y="150"/>
                  </a:cubicBezTo>
                  <a:cubicBezTo>
                    <a:pt x="91" y="146"/>
                    <a:pt x="90" y="141"/>
                    <a:pt x="87" y="138"/>
                  </a:cubicBezTo>
                  <a:cubicBezTo>
                    <a:pt x="91" y="132"/>
                    <a:pt x="94" y="125"/>
                    <a:pt x="96" y="118"/>
                  </a:cubicBezTo>
                  <a:cubicBezTo>
                    <a:pt x="99" y="126"/>
                    <a:pt x="102" y="135"/>
                    <a:pt x="105" y="144"/>
                  </a:cubicBezTo>
                  <a:cubicBezTo>
                    <a:pt x="102" y="147"/>
                    <a:pt x="101" y="151"/>
                    <a:pt x="104" y="155"/>
                  </a:cubicBezTo>
                  <a:cubicBezTo>
                    <a:pt x="108" y="160"/>
                    <a:pt x="113" y="162"/>
                    <a:pt x="118" y="158"/>
                  </a:cubicBezTo>
                  <a:cubicBezTo>
                    <a:pt x="121" y="155"/>
                    <a:pt x="123" y="150"/>
                    <a:pt x="122" y="146"/>
                  </a:cubicBezTo>
                  <a:cubicBezTo>
                    <a:pt x="120" y="140"/>
                    <a:pt x="113" y="140"/>
                    <a:pt x="108" y="141"/>
                  </a:cubicBezTo>
                  <a:cubicBezTo>
                    <a:pt x="103" y="125"/>
                    <a:pt x="97" y="109"/>
                    <a:pt x="90" y="94"/>
                  </a:cubicBezTo>
                  <a:cubicBezTo>
                    <a:pt x="100" y="102"/>
                    <a:pt x="113" y="108"/>
                    <a:pt x="126" y="110"/>
                  </a:cubicBezTo>
                  <a:cubicBezTo>
                    <a:pt x="126" y="110"/>
                    <a:pt x="125" y="111"/>
                    <a:pt x="125" y="111"/>
                  </a:cubicBezTo>
                  <a:cubicBezTo>
                    <a:pt x="125" y="111"/>
                    <a:pt x="125" y="112"/>
                    <a:pt x="125" y="112"/>
                  </a:cubicBezTo>
                  <a:cubicBezTo>
                    <a:pt x="124" y="118"/>
                    <a:pt x="126" y="124"/>
                    <a:pt x="132" y="126"/>
                  </a:cubicBezTo>
                  <a:cubicBezTo>
                    <a:pt x="139" y="128"/>
                    <a:pt x="150" y="125"/>
                    <a:pt x="151" y="117"/>
                  </a:cubicBezTo>
                  <a:cubicBezTo>
                    <a:pt x="152" y="111"/>
                    <a:pt x="147" y="105"/>
                    <a:pt x="142" y="10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29"/>
            <p:cNvSpPr>
              <a:spLocks/>
            </p:cNvSpPr>
            <p:nvPr/>
          </p:nvSpPr>
          <p:spPr bwMode="auto">
            <a:xfrm>
              <a:off x="1868517" y="538450"/>
              <a:ext cx="655638" cy="533400"/>
            </a:xfrm>
            <a:custGeom>
              <a:avLst/>
              <a:gdLst>
                <a:gd name="T0" fmla="*/ 237 w 239"/>
                <a:gd name="T1" fmla="*/ 42 h 194"/>
                <a:gd name="T2" fmla="*/ 188 w 239"/>
                <a:gd name="T3" fmla="*/ 43 h 194"/>
                <a:gd name="T4" fmla="*/ 153 w 239"/>
                <a:gd name="T5" fmla="*/ 64 h 194"/>
                <a:gd name="T6" fmla="*/ 140 w 239"/>
                <a:gd name="T7" fmla="*/ 1 h 194"/>
                <a:gd name="T8" fmla="*/ 137 w 239"/>
                <a:gd name="T9" fmla="*/ 1 h 194"/>
                <a:gd name="T10" fmla="*/ 143 w 239"/>
                <a:gd name="T11" fmla="*/ 79 h 194"/>
                <a:gd name="T12" fmla="*/ 143 w 239"/>
                <a:gd name="T13" fmla="*/ 81 h 194"/>
                <a:gd name="T14" fmla="*/ 142 w 239"/>
                <a:gd name="T15" fmla="*/ 82 h 194"/>
                <a:gd name="T16" fmla="*/ 115 w 239"/>
                <a:gd name="T17" fmla="*/ 115 h 194"/>
                <a:gd name="T18" fmla="*/ 83 w 239"/>
                <a:gd name="T19" fmla="*/ 147 h 194"/>
                <a:gd name="T20" fmla="*/ 1 w 239"/>
                <a:gd name="T21" fmla="*/ 192 h 194"/>
                <a:gd name="T22" fmla="*/ 1 w 239"/>
                <a:gd name="T23" fmla="*/ 194 h 194"/>
                <a:gd name="T24" fmla="*/ 81 w 239"/>
                <a:gd name="T25" fmla="*/ 155 h 194"/>
                <a:gd name="T26" fmla="*/ 116 w 239"/>
                <a:gd name="T27" fmla="*/ 120 h 194"/>
                <a:gd name="T28" fmla="*/ 145 w 239"/>
                <a:gd name="T29" fmla="*/ 83 h 194"/>
                <a:gd name="T30" fmla="*/ 146 w 239"/>
                <a:gd name="T31" fmla="*/ 83 h 194"/>
                <a:gd name="T32" fmla="*/ 146 w 239"/>
                <a:gd name="T33" fmla="*/ 83 h 194"/>
                <a:gd name="T34" fmla="*/ 147 w 239"/>
                <a:gd name="T35" fmla="*/ 81 h 194"/>
                <a:gd name="T36" fmla="*/ 200 w 239"/>
                <a:gd name="T37" fmla="*/ 79 h 194"/>
                <a:gd name="T38" fmla="*/ 239 w 239"/>
                <a:gd name="T39" fmla="*/ 44 h 194"/>
                <a:gd name="T40" fmla="*/ 237 w 239"/>
                <a:gd name="T41"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194">
                  <a:moveTo>
                    <a:pt x="237" y="42"/>
                  </a:moveTo>
                  <a:cubicBezTo>
                    <a:pt x="223" y="34"/>
                    <a:pt x="202" y="38"/>
                    <a:pt x="188" y="43"/>
                  </a:cubicBezTo>
                  <a:cubicBezTo>
                    <a:pt x="175" y="47"/>
                    <a:pt x="163" y="55"/>
                    <a:pt x="153" y="64"/>
                  </a:cubicBezTo>
                  <a:cubicBezTo>
                    <a:pt x="158" y="42"/>
                    <a:pt x="154" y="15"/>
                    <a:pt x="140" y="1"/>
                  </a:cubicBezTo>
                  <a:cubicBezTo>
                    <a:pt x="139" y="0"/>
                    <a:pt x="138" y="0"/>
                    <a:pt x="137" y="1"/>
                  </a:cubicBezTo>
                  <a:cubicBezTo>
                    <a:pt x="123" y="22"/>
                    <a:pt x="123" y="62"/>
                    <a:pt x="143" y="79"/>
                  </a:cubicBezTo>
                  <a:cubicBezTo>
                    <a:pt x="143" y="80"/>
                    <a:pt x="143" y="80"/>
                    <a:pt x="143" y="81"/>
                  </a:cubicBezTo>
                  <a:cubicBezTo>
                    <a:pt x="142" y="81"/>
                    <a:pt x="142" y="82"/>
                    <a:pt x="142" y="82"/>
                  </a:cubicBezTo>
                  <a:cubicBezTo>
                    <a:pt x="133" y="93"/>
                    <a:pt x="125" y="104"/>
                    <a:pt x="115" y="115"/>
                  </a:cubicBezTo>
                  <a:cubicBezTo>
                    <a:pt x="105" y="126"/>
                    <a:pt x="94" y="137"/>
                    <a:pt x="83" y="147"/>
                  </a:cubicBezTo>
                  <a:cubicBezTo>
                    <a:pt x="58" y="169"/>
                    <a:pt x="32" y="183"/>
                    <a:pt x="1" y="192"/>
                  </a:cubicBezTo>
                  <a:cubicBezTo>
                    <a:pt x="0" y="192"/>
                    <a:pt x="0" y="194"/>
                    <a:pt x="1" y="194"/>
                  </a:cubicBezTo>
                  <a:cubicBezTo>
                    <a:pt x="31" y="192"/>
                    <a:pt x="59" y="173"/>
                    <a:pt x="81" y="155"/>
                  </a:cubicBezTo>
                  <a:cubicBezTo>
                    <a:pt x="93" y="144"/>
                    <a:pt x="105" y="132"/>
                    <a:pt x="116" y="120"/>
                  </a:cubicBezTo>
                  <a:cubicBezTo>
                    <a:pt x="126" y="109"/>
                    <a:pt x="137" y="97"/>
                    <a:pt x="145" y="83"/>
                  </a:cubicBezTo>
                  <a:cubicBezTo>
                    <a:pt x="146" y="83"/>
                    <a:pt x="146" y="83"/>
                    <a:pt x="146" y="83"/>
                  </a:cubicBezTo>
                  <a:cubicBezTo>
                    <a:pt x="146" y="83"/>
                    <a:pt x="146" y="83"/>
                    <a:pt x="146" y="83"/>
                  </a:cubicBezTo>
                  <a:cubicBezTo>
                    <a:pt x="146" y="82"/>
                    <a:pt x="146" y="81"/>
                    <a:pt x="147" y="81"/>
                  </a:cubicBezTo>
                  <a:cubicBezTo>
                    <a:pt x="164" y="87"/>
                    <a:pt x="183" y="86"/>
                    <a:pt x="200" y="79"/>
                  </a:cubicBezTo>
                  <a:cubicBezTo>
                    <a:pt x="215" y="73"/>
                    <a:pt x="233" y="60"/>
                    <a:pt x="239" y="44"/>
                  </a:cubicBezTo>
                  <a:cubicBezTo>
                    <a:pt x="239" y="43"/>
                    <a:pt x="238" y="42"/>
                    <a:pt x="237" y="4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0"/>
            <p:cNvSpPr>
              <a:spLocks/>
            </p:cNvSpPr>
            <p:nvPr/>
          </p:nvSpPr>
          <p:spPr bwMode="auto">
            <a:xfrm>
              <a:off x="2449542" y="82837"/>
              <a:ext cx="693738" cy="965200"/>
            </a:xfrm>
            <a:custGeom>
              <a:avLst/>
              <a:gdLst>
                <a:gd name="T0" fmla="*/ 236 w 253"/>
                <a:gd name="T1" fmla="*/ 151 h 351"/>
                <a:gd name="T2" fmla="*/ 169 w 253"/>
                <a:gd name="T3" fmla="*/ 159 h 351"/>
                <a:gd name="T4" fmla="*/ 128 w 253"/>
                <a:gd name="T5" fmla="*/ 189 h 351"/>
                <a:gd name="T6" fmla="*/ 116 w 253"/>
                <a:gd name="T7" fmla="*/ 202 h 351"/>
                <a:gd name="T8" fmla="*/ 128 w 253"/>
                <a:gd name="T9" fmla="*/ 165 h 351"/>
                <a:gd name="T10" fmla="*/ 128 w 253"/>
                <a:gd name="T11" fmla="*/ 165 h 351"/>
                <a:gd name="T12" fmla="*/ 129 w 253"/>
                <a:gd name="T13" fmla="*/ 165 h 351"/>
                <a:gd name="T14" fmla="*/ 130 w 253"/>
                <a:gd name="T15" fmla="*/ 165 h 351"/>
                <a:gd name="T16" fmla="*/ 213 w 253"/>
                <a:gd name="T17" fmla="*/ 62 h 351"/>
                <a:gd name="T18" fmla="*/ 208 w 253"/>
                <a:gd name="T19" fmla="*/ 16 h 351"/>
                <a:gd name="T20" fmla="*/ 167 w 253"/>
                <a:gd name="T21" fmla="*/ 3 h 351"/>
                <a:gd name="T22" fmla="*/ 112 w 253"/>
                <a:gd name="T23" fmla="*/ 72 h 351"/>
                <a:gd name="T24" fmla="*/ 127 w 253"/>
                <a:gd name="T25" fmla="*/ 164 h 351"/>
                <a:gd name="T26" fmla="*/ 126 w 253"/>
                <a:gd name="T27" fmla="*/ 164 h 351"/>
                <a:gd name="T28" fmla="*/ 105 w 253"/>
                <a:gd name="T29" fmla="*/ 213 h 351"/>
                <a:gd name="T30" fmla="*/ 80 w 253"/>
                <a:gd name="T31" fmla="*/ 266 h 351"/>
                <a:gd name="T32" fmla="*/ 1 w 253"/>
                <a:gd name="T33" fmla="*/ 350 h 351"/>
                <a:gd name="T34" fmla="*/ 1 w 253"/>
                <a:gd name="T35" fmla="*/ 351 h 351"/>
                <a:gd name="T36" fmla="*/ 81 w 253"/>
                <a:gd name="T37" fmla="*/ 273 h 351"/>
                <a:gd name="T38" fmla="*/ 107 w 253"/>
                <a:gd name="T39" fmla="*/ 221 h 351"/>
                <a:gd name="T40" fmla="*/ 110 w 253"/>
                <a:gd name="T41" fmla="*/ 214 h 351"/>
                <a:gd name="T42" fmla="*/ 204 w 253"/>
                <a:gd name="T43" fmla="*/ 221 h 351"/>
                <a:gd name="T44" fmla="*/ 236 w 253"/>
                <a:gd name="T45" fmla="*/ 1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36" y="151"/>
                  </a:moveTo>
                  <a:cubicBezTo>
                    <a:pt x="222" y="129"/>
                    <a:pt x="184" y="150"/>
                    <a:pt x="169" y="159"/>
                  </a:cubicBezTo>
                  <a:cubicBezTo>
                    <a:pt x="154" y="167"/>
                    <a:pt x="140" y="177"/>
                    <a:pt x="128" y="189"/>
                  </a:cubicBezTo>
                  <a:cubicBezTo>
                    <a:pt x="124" y="193"/>
                    <a:pt x="119" y="197"/>
                    <a:pt x="116" y="202"/>
                  </a:cubicBezTo>
                  <a:cubicBezTo>
                    <a:pt x="121" y="190"/>
                    <a:pt x="125" y="178"/>
                    <a:pt x="128" y="165"/>
                  </a:cubicBezTo>
                  <a:cubicBezTo>
                    <a:pt x="128" y="165"/>
                    <a:pt x="128" y="165"/>
                    <a:pt x="128" y="165"/>
                  </a:cubicBezTo>
                  <a:cubicBezTo>
                    <a:pt x="128" y="165"/>
                    <a:pt x="129" y="165"/>
                    <a:pt x="129" y="165"/>
                  </a:cubicBezTo>
                  <a:cubicBezTo>
                    <a:pt x="129" y="165"/>
                    <a:pt x="130" y="165"/>
                    <a:pt x="130" y="165"/>
                  </a:cubicBezTo>
                  <a:cubicBezTo>
                    <a:pt x="168" y="139"/>
                    <a:pt x="203" y="108"/>
                    <a:pt x="213" y="62"/>
                  </a:cubicBezTo>
                  <a:cubicBezTo>
                    <a:pt x="216" y="47"/>
                    <a:pt x="216" y="30"/>
                    <a:pt x="208" y="16"/>
                  </a:cubicBezTo>
                  <a:cubicBezTo>
                    <a:pt x="199" y="2"/>
                    <a:pt x="182" y="0"/>
                    <a:pt x="167" y="3"/>
                  </a:cubicBezTo>
                  <a:cubicBezTo>
                    <a:pt x="133" y="8"/>
                    <a:pt x="117" y="42"/>
                    <a:pt x="112" y="72"/>
                  </a:cubicBezTo>
                  <a:cubicBezTo>
                    <a:pt x="107" y="101"/>
                    <a:pt x="108" y="139"/>
                    <a:pt x="127" y="164"/>
                  </a:cubicBezTo>
                  <a:cubicBezTo>
                    <a:pt x="126" y="164"/>
                    <a:pt x="126" y="164"/>
                    <a:pt x="126" y="164"/>
                  </a:cubicBezTo>
                  <a:cubicBezTo>
                    <a:pt x="118" y="180"/>
                    <a:pt x="112" y="197"/>
                    <a:pt x="105" y="213"/>
                  </a:cubicBezTo>
                  <a:cubicBezTo>
                    <a:pt x="98" y="231"/>
                    <a:pt x="90" y="249"/>
                    <a:pt x="80" y="266"/>
                  </a:cubicBezTo>
                  <a:cubicBezTo>
                    <a:pt x="61" y="301"/>
                    <a:pt x="34" y="328"/>
                    <a:pt x="1" y="350"/>
                  </a:cubicBezTo>
                  <a:cubicBezTo>
                    <a:pt x="0" y="350"/>
                    <a:pt x="1" y="351"/>
                    <a:pt x="1" y="351"/>
                  </a:cubicBezTo>
                  <a:cubicBezTo>
                    <a:pt x="36" y="335"/>
                    <a:pt x="62" y="305"/>
                    <a:pt x="81" y="273"/>
                  </a:cubicBezTo>
                  <a:cubicBezTo>
                    <a:pt x="91" y="257"/>
                    <a:pt x="100" y="239"/>
                    <a:pt x="107" y="221"/>
                  </a:cubicBezTo>
                  <a:cubicBezTo>
                    <a:pt x="108" y="219"/>
                    <a:pt x="109" y="216"/>
                    <a:pt x="110" y="214"/>
                  </a:cubicBezTo>
                  <a:cubicBezTo>
                    <a:pt x="136" y="233"/>
                    <a:pt x="176" y="233"/>
                    <a:pt x="204" y="221"/>
                  </a:cubicBezTo>
                  <a:cubicBezTo>
                    <a:pt x="229" y="211"/>
                    <a:pt x="253" y="178"/>
                    <a:pt x="236" y="15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31"/>
            <p:cNvSpPr>
              <a:spLocks/>
            </p:cNvSpPr>
            <p:nvPr/>
          </p:nvSpPr>
          <p:spPr bwMode="auto">
            <a:xfrm>
              <a:off x="2527329" y="1141700"/>
              <a:ext cx="0" cy="3175"/>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33"/>
            <p:cNvSpPr>
              <a:spLocks/>
            </p:cNvSpPr>
            <p:nvPr/>
          </p:nvSpPr>
          <p:spPr bwMode="auto">
            <a:xfrm>
              <a:off x="2362229" y="1071850"/>
              <a:ext cx="573088" cy="442913"/>
            </a:xfrm>
            <a:custGeom>
              <a:avLst/>
              <a:gdLst>
                <a:gd name="T0" fmla="*/ 186 w 209"/>
                <a:gd name="T1" fmla="*/ 57 h 161"/>
                <a:gd name="T2" fmla="*/ 162 w 209"/>
                <a:gd name="T3" fmla="*/ 69 h 161"/>
                <a:gd name="T4" fmla="*/ 144 w 209"/>
                <a:gd name="T5" fmla="*/ 86 h 161"/>
                <a:gd name="T6" fmla="*/ 82 w 209"/>
                <a:gd name="T7" fmla="*/ 35 h 161"/>
                <a:gd name="T8" fmla="*/ 2 w 209"/>
                <a:gd name="T9" fmla="*/ 0 h 161"/>
                <a:gd name="T10" fmla="*/ 1 w 209"/>
                <a:gd name="T11" fmla="*/ 2 h 161"/>
                <a:gd name="T12" fmla="*/ 29 w 209"/>
                <a:gd name="T13" fmla="*/ 17 h 161"/>
                <a:gd name="T14" fmla="*/ 71 w 209"/>
                <a:gd name="T15" fmla="*/ 34 h 161"/>
                <a:gd name="T16" fmla="*/ 110 w 209"/>
                <a:gd name="T17" fmla="*/ 59 h 161"/>
                <a:gd name="T18" fmla="*/ 142 w 209"/>
                <a:gd name="T19" fmla="*/ 89 h 161"/>
                <a:gd name="T20" fmla="*/ 142 w 209"/>
                <a:gd name="T21" fmla="*/ 89 h 161"/>
                <a:gd name="T22" fmla="*/ 141 w 209"/>
                <a:gd name="T23" fmla="*/ 91 h 161"/>
                <a:gd name="T24" fmla="*/ 140 w 209"/>
                <a:gd name="T25" fmla="*/ 148 h 161"/>
                <a:gd name="T26" fmla="*/ 166 w 209"/>
                <a:gd name="T27" fmla="*/ 131 h 161"/>
                <a:gd name="T28" fmla="*/ 187 w 209"/>
                <a:gd name="T29" fmla="*/ 118 h 161"/>
                <a:gd name="T30" fmla="*/ 187 w 209"/>
                <a:gd name="T31" fmla="*/ 92 h 161"/>
                <a:gd name="T32" fmla="*/ 186 w 209"/>
                <a:gd name="T33" fmla="*/ 5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161">
                  <a:moveTo>
                    <a:pt x="186" y="57"/>
                  </a:moveTo>
                  <a:cubicBezTo>
                    <a:pt x="177" y="57"/>
                    <a:pt x="168" y="64"/>
                    <a:pt x="162" y="69"/>
                  </a:cubicBezTo>
                  <a:cubicBezTo>
                    <a:pt x="156" y="74"/>
                    <a:pt x="149" y="80"/>
                    <a:pt x="144" y="86"/>
                  </a:cubicBezTo>
                  <a:cubicBezTo>
                    <a:pt x="129" y="65"/>
                    <a:pt x="105" y="48"/>
                    <a:pt x="82" y="35"/>
                  </a:cubicBezTo>
                  <a:cubicBezTo>
                    <a:pt x="57" y="21"/>
                    <a:pt x="28" y="14"/>
                    <a:pt x="2" y="0"/>
                  </a:cubicBezTo>
                  <a:cubicBezTo>
                    <a:pt x="1" y="0"/>
                    <a:pt x="0" y="1"/>
                    <a:pt x="1" y="2"/>
                  </a:cubicBezTo>
                  <a:cubicBezTo>
                    <a:pt x="9" y="9"/>
                    <a:pt x="19" y="13"/>
                    <a:pt x="29" y="17"/>
                  </a:cubicBezTo>
                  <a:cubicBezTo>
                    <a:pt x="43" y="22"/>
                    <a:pt x="58" y="27"/>
                    <a:pt x="71" y="34"/>
                  </a:cubicBezTo>
                  <a:cubicBezTo>
                    <a:pt x="85" y="41"/>
                    <a:pt x="98" y="49"/>
                    <a:pt x="110" y="59"/>
                  </a:cubicBezTo>
                  <a:cubicBezTo>
                    <a:pt x="122" y="68"/>
                    <a:pt x="131" y="79"/>
                    <a:pt x="142" y="89"/>
                  </a:cubicBezTo>
                  <a:cubicBezTo>
                    <a:pt x="142" y="89"/>
                    <a:pt x="142" y="89"/>
                    <a:pt x="142" y="89"/>
                  </a:cubicBezTo>
                  <a:cubicBezTo>
                    <a:pt x="141" y="90"/>
                    <a:pt x="141" y="90"/>
                    <a:pt x="141" y="91"/>
                  </a:cubicBezTo>
                  <a:cubicBezTo>
                    <a:pt x="133" y="109"/>
                    <a:pt x="125" y="132"/>
                    <a:pt x="140" y="148"/>
                  </a:cubicBezTo>
                  <a:cubicBezTo>
                    <a:pt x="152" y="161"/>
                    <a:pt x="166" y="144"/>
                    <a:pt x="166" y="131"/>
                  </a:cubicBezTo>
                  <a:cubicBezTo>
                    <a:pt x="175" y="131"/>
                    <a:pt x="182" y="125"/>
                    <a:pt x="187" y="118"/>
                  </a:cubicBezTo>
                  <a:cubicBezTo>
                    <a:pt x="192" y="111"/>
                    <a:pt x="194" y="99"/>
                    <a:pt x="187" y="92"/>
                  </a:cubicBezTo>
                  <a:cubicBezTo>
                    <a:pt x="197" y="83"/>
                    <a:pt x="209" y="57"/>
                    <a:pt x="186" y="57"/>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34"/>
            <p:cNvSpPr>
              <a:spLocks/>
            </p:cNvSpPr>
            <p:nvPr/>
          </p:nvSpPr>
          <p:spPr bwMode="auto">
            <a:xfrm>
              <a:off x="2440017" y="1141700"/>
              <a:ext cx="139700" cy="341313"/>
            </a:xfrm>
            <a:custGeom>
              <a:avLst/>
              <a:gdLst>
                <a:gd name="T0" fmla="*/ 35 w 51"/>
                <a:gd name="T1" fmla="*/ 2 h 124"/>
                <a:gd name="T2" fmla="*/ 34 w 51"/>
                <a:gd name="T3" fmla="*/ 0 h 124"/>
                <a:gd name="T4" fmla="*/ 32 w 51"/>
                <a:gd name="T5" fmla="*/ 2 h 124"/>
                <a:gd name="T6" fmla="*/ 2 w 51"/>
                <a:gd name="T7" fmla="*/ 58 h 124"/>
                <a:gd name="T8" fmla="*/ 13 w 51"/>
                <a:gd name="T9" fmla="*/ 122 h 124"/>
                <a:gd name="T10" fmla="*/ 16 w 51"/>
                <a:gd name="T11" fmla="*/ 121 h 124"/>
                <a:gd name="T12" fmla="*/ 48 w 51"/>
                <a:gd name="T13" fmla="*/ 65 h 124"/>
                <a:gd name="T14" fmla="*/ 35 w 51"/>
                <a:gd name="T15" fmla="*/ 2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24">
                  <a:moveTo>
                    <a:pt x="35" y="2"/>
                  </a:moveTo>
                  <a:cubicBezTo>
                    <a:pt x="35" y="1"/>
                    <a:pt x="35" y="0"/>
                    <a:pt x="34" y="0"/>
                  </a:cubicBezTo>
                  <a:cubicBezTo>
                    <a:pt x="32" y="0"/>
                    <a:pt x="32" y="1"/>
                    <a:pt x="32" y="2"/>
                  </a:cubicBezTo>
                  <a:cubicBezTo>
                    <a:pt x="13" y="14"/>
                    <a:pt x="5" y="37"/>
                    <a:pt x="2" y="58"/>
                  </a:cubicBezTo>
                  <a:cubicBezTo>
                    <a:pt x="0" y="79"/>
                    <a:pt x="1" y="105"/>
                    <a:pt x="13" y="122"/>
                  </a:cubicBezTo>
                  <a:cubicBezTo>
                    <a:pt x="14" y="124"/>
                    <a:pt x="17" y="122"/>
                    <a:pt x="16" y="121"/>
                  </a:cubicBezTo>
                  <a:cubicBezTo>
                    <a:pt x="34" y="109"/>
                    <a:pt x="44" y="85"/>
                    <a:pt x="48" y="65"/>
                  </a:cubicBezTo>
                  <a:cubicBezTo>
                    <a:pt x="51" y="46"/>
                    <a:pt x="50" y="17"/>
                    <a:pt x="35" y="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35"/>
            <p:cNvSpPr>
              <a:spLocks/>
            </p:cNvSpPr>
            <p:nvPr/>
          </p:nvSpPr>
          <p:spPr bwMode="auto">
            <a:xfrm>
              <a:off x="2598767" y="1017875"/>
              <a:ext cx="309563" cy="195263"/>
            </a:xfrm>
            <a:custGeom>
              <a:avLst/>
              <a:gdLst>
                <a:gd name="T0" fmla="*/ 110 w 113"/>
                <a:gd name="T1" fmla="*/ 3 h 71"/>
                <a:gd name="T2" fmla="*/ 108 w 113"/>
                <a:gd name="T3" fmla="*/ 1 h 71"/>
                <a:gd name="T4" fmla="*/ 1 w 113"/>
                <a:gd name="T5" fmla="*/ 58 h 71"/>
                <a:gd name="T6" fmla="*/ 1 w 113"/>
                <a:gd name="T7" fmla="*/ 58 h 71"/>
                <a:gd name="T8" fmla="*/ 0 w 113"/>
                <a:gd name="T9" fmla="*/ 59 h 71"/>
                <a:gd name="T10" fmla="*/ 2 w 113"/>
                <a:gd name="T11" fmla="*/ 60 h 71"/>
                <a:gd name="T12" fmla="*/ 2 w 113"/>
                <a:gd name="T13" fmla="*/ 59 h 71"/>
                <a:gd name="T14" fmla="*/ 61 w 113"/>
                <a:gd name="T15" fmla="*/ 52 h 71"/>
                <a:gd name="T16" fmla="*/ 112 w 113"/>
                <a:gd name="T17" fmla="*/ 6 h 71"/>
                <a:gd name="T18" fmla="*/ 110 w 113"/>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71">
                  <a:moveTo>
                    <a:pt x="110" y="3"/>
                  </a:moveTo>
                  <a:cubicBezTo>
                    <a:pt x="110" y="2"/>
                    <a:pt x="109" y="1"/>
                    <a:pt x="108" y="1"/>
                  </a:cubicBezTo>
                  <a:cubicBezTo>
                    <a:pt x="66" y="0"/>
                    <a:pt x="18" y="16"/>
                    <a:pt x="1" y="58"/>
                  </a:cubicBezTo>
                  <a:cubicBezTo>
                    <a:pt x="1" y="58"/>
                    <a:pt x="1" y="58"/>
                    <a:pt x="1" y="58"/>
                  </a:cubicBezTo>
                  <a:cubicBezTo>
                    <a:pt x="1" y="58"/>
                    <a:pt x="1" y="59"/>
                    <a:pt x="0" y="59"/>
                  </a:cubicBezTo>
                  <a:cubicBezTo>
                    <a:pt x="0" y="60"/>
                    <a:pt x="1" y="60"/>
                    <a:pt x="2" y="60"/>
                  </a:cubicBezTo>
                  <a:cubicBezTo>
                    <a:pt x="2" y="59"/>
                    <a:pt x="2" y="59"/>
                    <a:pt x="2" y="59"/>
                  </a:cubicBezTo>
                  <a:cubicBezTo>
                    <a:pt x="19" y="71"/>
                    <a:pt x="45" y="60"/>
                    <a:pt x="61" y="52"/>
                  </a:cubicBezTo>
                  <a:cubicBezTo>
                    <a:pt x="81" y="42"/>
                    <a:pt x="101" y="26"/>
                    <a:pt x="112" y="6"/>
                  </a:cubicBezTo>
                  <a:cubicBezTo>
                    <a:pt x="113" y="4"/>
                    <a:pt x="111" y="3"/>
                    <a:pt x="110" y="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36"/>
            <p:cNvSpPr>
              <a:spLocks/>
            </p:cNvSpPr>
            <p:nvPr/>
          </p:nvSpPr>
          <p:spPr bwMode="auto">
            <a:xfrm>
              <a:off x="3232179" y="214600"/>
              <a:ext cx="239713" cy="363538"/>
            </a:xfrm>
            <a:custGeom>
              <a:avLst/>
              <a:gdLst>
                <a:gd name="T0" fmla="*/ 83 w 88"/>
                <a:gd name="T1" fmla="*/ 29 h 132"/>
                <a:gd name="T2" fmla="*/ 68 w 88"/>
                <a:gd name="T3" fmla="*/ 29 h 132"/>
                <a:gd name="T4" fmla="*/ 70 w 88"/>
                <a:gd name="T5" fmla="*/ 14 h 132"/>
                <a:gd name="T6" fmla="*/ 68 w 88"/>
                <a:gd name="T7" fmla="*/ 12 h 132"/>
                <a:gd name="T8" fmla="*/ 47 w 88"/>
                <a:gd name="T9" fmla="*/ 20 h 132"/>
                <a:gd name="T10" fmla="*/ 28 w 88"/>
                <a:gd name="T11" fmla="*/ 9 h 132"/>
                <a:gd name="T12" fmla="*/ 32 w 88"/>
                <a:gd name="T13" fmla="*/ 46 h 132"/>
                <a:gd name="T14" fmla="*/ 32 w 88"/>
                <a:gd name="T15" fmla="*/ 48 h 132"/>
                <a:gd name="T16" fmla="*/ 15 w 88"/>
                <a:gd name="T17" fmla="*/ 84 h 132"/>
                <a:gd name="T18" fmla="*/ 0 w 88"/>
                <a:gd name="T19" fmla="*/ 131 h 132"/>
                <a:gd name="T20" fmla="*/ 2 w 88"/>
                <a:gd name="T21" fmla="*/ 131 h 132"/>
                <a:gd name="T22" fmla="*/ 17 w 88"/>
                <a:gd name="T23" fmla="*/ 89 h 132"/>
                <a:gd name="T24" fmla="*/ 34 w 88"/>
                <a:gd name="T25" fmla="*/ 51 h 132"/>
                <a:gd name="T26" fmla="*/ 85 w 88"/>
                <a:gd name="T27" fmla="*/ 44 h 132"/>
                <a:gd name="T28" fmla="*/ 83 w 88"/>
                <a:gd name="T29" fmla="*/ 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3" y="29"/>
                  </a:moveTo>
                  <a:cubicBezTo>
                    <a:pt x="78" y="26"/>
                    <a:pt x="73" y="27"/>
                    <a:pt x="68" y="29"/>
                  </a:cubicBezTo>
                  <a:cubicBezTo>
                    <a:pt x="70" y="24"/>
                    <a:pt x="70" y="20"/>
                    <a:pt x="70" y="14"/>
                  </a:cubicBezTo>
                  <a:cubicBezTo>
                    <a:pt x="71" y="13"/>
                    <a:pt x="69" y="12"/>
                    <a:pt x="68" y="12"/>
                  </a:cubicBezTo>
                  <a:cubicBezTo>
                    <a:pt x="59" y="11"/>
                    <a:pt x="52" y="14"/>
                    <a:pt x="47" y="20"/>
                  </a:cubicBezTo>
                  <a:cubicBezTo>
                    <a:pt x="45" y="11"/>
                    <a:pt x="38" y="0"/>
                    <a:pt x="28" y="9"/>
                  </a:cubicBezTo>
                  <a:cubicBezTo>
                    <a:pt x="17" y="19"/>
                    <a:pt x="21" y="37"/>
                    <a:pt x="32" y="46"/>
                  </a:cubicBezTo>
                  <a:cubicBezTo>
                    <a:pt x="31" y="47"/>
                    <a:pt x="31" y="48"/>
                    <a:pt x="32" y="48"/>
                  </a:cubicBezTo>
                  <a:cubicBezTo>
                    <a:pt x="25" y="60"/>
                    <a:pt x="20" y="72"/>
                    <a:pt x="15" y="84"/>
                  </a:cubicBezTo>
                  <a:cubicBezTo>
                    <a:pt x="9" y="99"/>
                    <a:pt x="3" y="115"/>
                    <a:pt x="0" y="131"/>
                  </a:cubicBezTo>
                  <a:cubicBezTo>
                    <a:pt x="0" y="132"/>
                    <a:pt x="2" y="132"/>
                    <a:pt x="2" y="131"/>
                  </a:cubicBezTo>
                  <a:cubicBezTo>
                    <a:pt x="7" y="117"/>
                    <a:pt x="11" y="103"/>
                    <a:pt x="17" y="89"/>
                  </a:cubicBezTo>
                  <a:cubicBezTo>
                    <a:pt x="22" y="76"/>
                    <a:pt x="29" y="64"/>
                    <a:pt x="34" y="51"/>
                  </a:cubicBezTo>
                  <a:cubicBezTo>
                    <a:pt x="48" y="65"/>
                    <a:pt x="74" y="62"/>
                    <a:pt x="85" y="44"/>
                  </a:cubicBezTo>
                  <a:cubicBezTo>
                    <a:pt x="88" y="40"/>
                    <a:pt x="88" y="32"/>
                    <a:pt x="83" y="29"/>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47"/>
            <p:cNvSpPr>
              <a:spLocks/>
            </p:cNvSpPr>
            <p:nvPr/>
          </p:nvSpPr>
          <p:spPr bwMode="auto">
            <a:xfrm>
              <a:off x="3702079" y="-40988"/>
              <a:ext cx="417513" cy="514350"/>
            </a:xfrm>
            <a:custGeom>
              <a:avLst/>
              <a:gdLst>
                <a:gd name="T0" fmla="*/ 70 w 152"/>
                <a:gd name="T1" fmla="*/ 16 h 187"/>
                <a:gd name="T2" fmla="*/ 77 w 152"/>
                <a:gd name="T3" fmla="*/ 30 h 187"/>
                <a:gd name="T4" fmla="*/ 74 w 152"/>
                <a:gd name="T5" fmla="*/ 80 h 187"/>
                <a:gd name="T6" fmla="*/ 74 w 152"/>
                <a:gd name="T7" fmla="*/ 80 h 187"/>
                <a:gd name="T8" fmla="*/ 34 w 152"/>
                <a:gd name="T9" fmla="*/ 126 h 187"/>
                <a:gd name="T10" fmla="*/ 31 w 152"/>
                <a:gd name="T11" fmla="*/ 77 h 187"/>
                <a:gd name="T12" fmla="*/ 40 w 152"/>
                <a:gd name="T13" fmla="*/ 74 h 187"/>
                <a:gd name="T14" fmla="*/ 40 w 152"/>
                <a:gd name="T15" fmla="*/ 52 h 187"/>
                <a:gd name="T16" fmla="*/ 16 w 152"/>
                <a:gd name="T17" fmla="*/ 54 h 187"/>
                <a:gd name="T18" fmla="*/ 18 w 152"/>
                <a:gd name="T19" fmla="*/ 75 h 187"/>
                <a:gd name="T20" fmla="*/ 20 w 152"/>
                <a:gd name="T21" fmla="*/ 75 h 187"/>
                <a:gd name="T22" fmla="*/ 26 w 152"/>
                <a:gd name="T23" fmla="*/ 77 h 187"/>
                <a:gd name="T24" fmla="*/ 31 w 152"/>
                <a:gd name="T25" fmla="*/ 101 h 187"/>
                <a:gd name="T26" fmla="*/ 30 w 152"/>
                <a:gd name="T27" fmla="*/ 133 h 187"/>
                <a:gd name="T28" fmla="*/ 0 w 152"/>
                <a:gd name="T29" fmla="*/ 185 h 187"/>
                <a:gd name="T30" fmla="*/ 2 w 152"/>
                <a:gd name="T31" fmla="*/ 186 h 187"/>
                <a:gd name="T32" fmla="*/ 18 w 152"/>
                <a:gd name="T33" fmla="*/ 161 h 187"/>
                <a:gd name="T34" fmla="*/ 84 w 152"/>
                <a:gd name="T35" fmla="*/ 160 h 187"/>
                <a:gd name="T36" fmla="*/ 91 w 152"/>
                <a:gd name="T37" fmla="*/ 175 h 187"/>
                <a:gd name="T38" fmla="*/ 109 w 152"/>
                <a:gd name="T39" fmla="*/ 168 h 187"/>
                <a:gd name="T40" fmla="*/ 104 w 152"/>
                <a:gd name="T41" fmla="*/ 152 h 187"/>
                <a:gd name="T42" fmla="*/ 86 w 152"/>
                <a:gd name="T43" fmla="*/ 156 h 187"/>
                <a:gd name="T44" fmla="*/ 19 w 152"/>
                <a:gd name="T45" fmla="*/ 158 h 187"/>
                <a:gd name="T46" fmla="*/ 54 w 152"/>
                <a:gd name="T47" fmla="*/ 108 h 187"/>
                <a:gd name="T48" fmla="*/ 114 w 152"/>
                <a:gd name="T49" fmla="*/ 109 h 187"/>
                <a:gd name="T50" fmla="*/ 113 w 152"/>
                <a:gd name="T51" fmla="*/ 110 h 187"/>
                <a:gd name="T52" fmla="*/ 115 w 152"/>
                <a:gd name="T53" fmla="*/ 113 h 187"/>
                <a:gd name="T54" fmla="*/ 123 w 152"/>
                <a:gd name="T55" fmla="*/ 125 h 187"/>
                <a:gd name="T56" fmla="*/ 140 w 152"/>
                <a:gd name="T57" fmla="*/ 115 h 187"/>
                <a:gd name="T58" fmla="*/ 131 w 152"/>
                <a:gd name="T59" fmla="*/ 99 h 187"/>
                <a:gd name="T60" fmla="*/ 117 w 152"/>
                <a:gd name="T61" fmla="*/ 104 h 187"/>
                <a:gd name="T62" fmla="*/ 57 w 152"/>
                <a:gd name="T63" fmla="*/ 104 h 187"/>
                <a:gd name="T64" fmla="*/ 99 w 152"/>
                <a:gd name="T65" fmla="*/ 64 h 187"/>
                <a:gd name="T66" fmla="*/ 126 w 152"/>
                <a:gd name="T67" fmla="*/ 67 h 187"/>
                <a:gd name="T68" fmla="*/ 125 w 152"/>
                <a:gd name="T69" fmla="*/ 68 h 187"/>
                <a:gd name="T70" fmla="*/ 139 w 152"/>
                <a:gd name="T71" fmla="*/ 78 h 187"/>
                <a:gd name="T72" fmla="*/ 151 w 152"/>
                <a:gd name="T73" fmla="*/ 66 h 187"/>
                <a:gd name="T74" fmla="*/ 140 w 152"/>
                <a:gd name="T75" fmla="*/ 57 h 187"/>
                <a:gd name="T76" fmla="*/ 127 w 152"/>
                <a:gd name="T77" fmla="*/ 63 h 187"/>
                <a:gd name="T78" fmla="*/ 102 w 152"/>
                <a:gd name="T79" fmla="*/ 62 h 187"/>
                <a:gd name="T80" fmla="*/ 127 w 152"/>
                <a:gd name="T81" fmla="*/ 42 h 187"/>
                <a:gd name="T82" fmla="*/ 140 w 152"/>
                <a:gd name="T83" fmla="*/ 39 h 187"/>
                <a:gd name="T84" fmla="*/ 138 w 152"/>
                <a:gd name="T85" fmla="*/ 23 h 187"/>
                <a:gd name="T86" fmla="*/ 124 w 152"/>
                <a:gd name="T87" fmla="*/ 23 h 187"/>
                <a:gd name="T88" fmla="*/ 123 w 152"/>
                <a:gd name="T89" fmla="*/ 40 h 187"/>
                <a:gd name="T90" fmla="*/ 78 w 152"/>
                <a:gd name="T91" fmla="*/ 76 h 187"/>
                <a:gd name="T92" fmla="*/ 82 w 152"/>
                <a:gd name="T93" fmla="*/ 31 h 187"/>
                <a:gd name="T94" fmla="*/ 84 w 152"/>
                <a:gd name="T95" fmla="*/ 31 h 187"/>
                <a:gd name="T96" fmla="*/ 85 w 152"/>
                <a:gd name="T97" fmla="*/ 31 h 187"/>
                <a:gd name="T98" fmla="*/ 98 w 152"/>
                <a:gd name="T99" fmla="*/ 18 h 187"/>
                <a:gd name="T100" fmla="*/ 82 w 152"/>
                <a:gd name="T101" fmla="*/ 1 h 187"/>
                <a:gd name="T102" fmla="*/ 70 w 152"/>
                <a:gd name="T103" fmla="*/ 1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87">
                  <a:moveTo>
                    <a:pt x="70" y="16"/>
                  </a:moveTo>
                  <a:cubicBezTo>
                    <a:pt x="69" y="22"/>
                    <a:pt x="72" y="27"/>
                    <a:pt x="77" y="30"/>
                  </a:cubicBezTo>
                  <a:cubicBezTo>
                    <a:pt x="78" y="47"/>
                    <a:pt x="79" y="63"/>
                    <a:pt x="74" y="80"/>
                  </a:cubicBezTo>
                  <a:cubicBezTo>
                    <a:pt x="74" y="80"/>
                    <a:pt x="74" y="80"/>
                    <a:pt x="74" y="80"/>
                  </a:cubicBezTo>
                  <a:cubicBezTo>
                    <a:pt x="59" y="94"/>
                    <a:pt x="46" y="110"/>
                    <a:pt x="34" y="126"/>
                  </a:cubicBezTo>
                  <a:cubicBezTo>
                    <a:pt x="38" y="111"/>
                    <a:pt x="36" y="92"/>
                    <a:pt x="31" y="77"/>
                  </a:cubicBezTo>
                  <a:cubicBezTo>
                    <a:pt x="35" y="77"/>
                    <a:pt x="38" y="76"/>
                    <a:pt x="40" y="74"/>
                  </a:cubicBezTo>
                  <a:cubicBezTo>
                    <a:pt x="49" y="70"/>
                    <a:pt x="48" y="57"/>
                    <a:pt x="40" y="52"/>
                  </a:cubicBezTo>
                  <a:cubicBezTo>
                    <a:pt x="33" y="47"/>
                    <a:pt x="22" y="49"/>
                    <a:pt x="16" y="54"/>
                  </a:cubicBezTo>
                  <a:cubicBezTo>
                    <a:pt x="8" y="60"/>
                    <a:pt x="10" y="70"/>
                    <a:pt x="18" y="75"/>
                  </a:cubicBezTo>
                  <a:cubicBezTo>
                    <a:pt x="19" y="76"/>
                    <a:pt x="20" y="75"/>
                    <a:pt x="20" y="75"/>
                  </a:cubicBezTo>
                  <a:cubicBezTo>
                    <a:pt x="22" y="76"/>
                    <a:pt x="24" y="77"/>
                    <a:pt x="26" y="77"/>
                  </a:cubicBezTo>
                  <a:cubicBezTo>
                    <a:pt x="28" y="85"/>
                    <a:pt x="30" y="93"/>
                    <a:pt x="31" y="101"/>
                  </a:cubicBezTo>
                  <a:cubicBezTo>
                    <a:pt x="33" y="112"/>
                    <a:pt x="32" y="122"/>
                    <a:pt x="30" y="133"/>
                  </a:cubicBezTo>
                  <a:cubicBezTo>
                    <a:pt x="18" y="149"/>
                    <a:pt x="8" y="167"/>
                    <a:pt x="0" y="185"/>
                  </a:cubicBezTo>
                  <a:cubicBezTo>
                    <a:pt x="0" y="186"/>
                    <a:pt x="1" y="187"/>
                    <a:pt x="2" y="186"/>
                  </a:cubicBezTo>
                  <a:cubicBezTo>
                    <a:pt x="7" y="178"/>
                    <a:pt x="12" y="169"/>
                    <a:pt x="18" y="161"/>
                  </a:cubicBezTo>
                  <a:cubicBezTo>
                    <a:pt x="40" y="153"/>
                    <a:pt x="62" y="158"/>
                    <a:pt x="84" y="160"/>
                  </a:cubicBezTo>
                  <a:cubicBezTo>
                    <a:pt x="83" y="166"/>
                    <a:pt x="85" y="172"/>
                    <a:pt x="91" y="175"/>
                  </a:cubicBezTo>
                  <a:cubicBezTo>
                    <a:pt x="97" y="178"/>
                    <a:pt x="107" y="176"/>
                    <a:pt x="109" y="168"/>
                  </a:cubicBezTo>
                  <a:cubicBezTo>
                    <a:pt x="111" y="162"/>
                    <a:pt x="109" y="156"/>
                    <a:pt x="104" y="152"/>
                  </a:cubicBezTo>
                  <a:cubicBezTo>
                    <a:pt x="99" y="148"/>
                    <a:pt x="90" y="151"/>
                    <a:pt x="86" y="156"/>
                  </a:cubicBezTo>
                  <a:cubicBezTo>
                    <a:pt x="65" y="151"/>
                    <a:pt x="39" y="150"/>
                    <a:pt x="19" y="158"/>
                  </a:cubicBezTo>
                  <a:cubicBezTo>
                    <a:pt x="30" y="141"/>
                    <a:pt x="41" y="124"/>
                    <a:pt x="54" y="108"/>
                  </a:cubicBezTo>
                  <a:cubicBezTo>
                    <a:pt x="75" y="100"/>
                    <a:pt x="94" y="104"/>
                    <a:pt x="114" y="109"/>
                  </a:cubicBezTo>
                  <a:cubicBezTo>
                    <a:pt x="114" y="109"/>
                    <a:pt x="114" y="110"/>
                    <a:pt x="113" y="110"/>
                  </a:cubicBezTo>
                  <a:cubicBezTo>
                    <a:pt x="113" y="111"/>
                    <a:pt x="114" y="112"/>
                    <a:pt x="115" y="113"/>
                  </a:cubicBezTo>
                  <a:cubicBezTo>
                    <a:pt x="115" y="118"/>
                    <a:pt x="119" y="123"/>
                    <a:pt x="123" y="125"/>
                  </a:cubicBezTo>
                  <a:cubicBezTo>
                    <a:pt x="130" y="129"/>
                    <a:pt x="138" y="121"/>
                    <a:pt x="140" y="115"/>
                  </a:cubicBezTo>
                  <a:cubicBezTo>
                    <a:pt x="142" y="108"/>
                    <a:pt x="137" y="101"/>
                    <a:pt x="131" y="99"/>
                  </a:cubicBezTo>
                  <a:cubicBezTo>
                    <a:pt x="125" y="97"/>
                    <a:pt x="120" y="100"/>
                    <a:pt x="117" y="104"/>
                  </a:cubicBezTo>
                  <a:cubicBezTo>
                    <a:pt x="97" y="99"/>
                    <a:pt x="75" y="97"/>
                    <a:pt x="57" y="104"/>
                  </a:cubicBezTo>
                  <a:cubicBezTo>
                    <a:pt x="70" y="89"/>
                    <a:pt x="84" y="76"/>
                    <a:pt x="99" y="64"/>
                  </a:cubicBezTo>
                  <a:cubicBezTo>
                    <a:pt x="108" y="64"/>
                    <a:pt x="117" y="66"/>
                    <a:pt x="126" y="67"/>
                  </a:cubicBezTo>
                  <a:cubicBezTo>
                    <a:pt x="126" y="67"/>
                    <a:pt x="125" y="67"/>
                    <a:pt x="125" y="68"/>
                  </a:cubicBezTo>
                  <a:cubicBezTo>
                    <a:pt x="127" y="74"/>
                    <a:pt x="133" y="79"/>
                    <a:pt x="139" y="78"/>
                  </a:cubicBezTo>
                  <a:cubicBezTo>
                    <a:pt x="144" y="77"/>
                    <a:pt x="152" y="72"/>
                    <a:pt x="151" y="66"/>
                  </a:cubicBezTo>
                  <a:cubicBezTo>
                    <a:pt x="150" y="61"/>
                    <a:pt x="144" y="58"/>
                    <a:pt x="140" y="57"/>
                  </a:cubicBezTo>
                  <a:cubicBezTo>
                    <a:pt x="135" y="57"/>
                    <a:pt x="130" y="59"/>
                    <a:pt x="127" y="63"/>
                  </a:cubicBezTo>
                  <a:cubicBezTo>
                    <a:pt x="119" y="61"/>
                    <a:pt x="110" y="61"/>
                    <a:pt x="102" y="62"/>
                  </a:cubicBezTo>
                  <a:cubicBezTo>
                    <a:pt x="110" y="55"/>
                    <a:pt x="119" y="49"/>
                    <a:pt x="127" y="42"/>
                  </a:cubicBezTo>
                  <a:cubicBezTo>
                    <a:pt x="131" y="44"/>
                    <a:pt x="137" y="43"/>
                    <a:pt x="140" y="39"/>
                  </a:cubicBezTo>
                  <a:cubicBezTo>
                    <a:pt x="144" y="33"/>
                    <a:pt x="145" y="27"/>
                    <a:pt x="138" y="23"/>
                  </a:cubicBezTo>
                  <a:cubicBezTo>
                    <a:pt x="134" y="20"/>
                    <a:pt x="128" y="20"/>
                    <a:pt x="124" y="23"/>
                  </a:cubicBezTo>
                  <a:cubicBezTo>
                    <a:pt x="118" y="27"/>
                    <a:pt x="120" y="35"/>
                    <a:pt x="123" y="40"/>
                  </a:cubicBezTo>
                  <a:cubicBezTo>
                    <a:pt x="107" y="51"/>
                    <a:pt x="92" y="63"/>
                    <a:pt x="78" y="76"/>
                  </a:cubicBezTo>
                  <a:cubicBezTo>
                    <a:pt x="84" y="63"/>
                    <a:pt x="85" y="46"/>
                    <a:pt x="82" y="31"/>
                  </a:cubicBezTo>
                  <a:cubicBezTo>
                    <a:pt x="83" y="31"/>
                    <a:pt x="84" y="31"/>
                    <a:pt x="84" y="31"/>
                  </a:cubicBezTo>
                  <a:cubicBezTo>
                    <a:pt x="85" y="31"/>
                    <a:pt x="85" y="31"/>
                    <a:pt x="85" y="31"/>
                  </a:cubicBezTo>
                  <a:cubicBezTo>
                    <a:pt x="92" y="31"/>
                    <a:pt x="98" y="26"/>
                    <a:pt x="98" y="18"/>
                  </a:cubicBezTo>
                  <a:cubicBezTo>
                    <a:pt x="98" y="11"/>
                    <a:pt x="91" y="0"/>
                    <a:pt x="82" y="1"/>
                  </a:cubicBezTo>
                  <a:cubicBezTo>
                    <a:pt x="75" y="2"/>
                    <a:pt x="70" y="9"/>
                    <a:pt x="70" y="16"/>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48"/>
            <p:cNvSpPr>
              <a:spLocks/>
            </p:cNvSpPr>
            <p:nvPr/>
          </p:nvSpPr>
          <p:spPr bwMode="auto">
            <a:xfrm>
              <a:off x="2792442" y="628937"/>
              <a:ext cx="1028700" cy="658813"/>
            </a:xfrm>
            <a:custGeom>
              <a:avLst/>
              <a:gdLst>
                <a:gd name="T0" fmla="*/ 373 w 375"/>
                <a:gd name="T1" fmla="*/ 204 h 239"/>
                <a:gd name="T2" fmla="*/ 372 w 375"/>
                <a:gd name="T3" fmla="*/ 203 h 239"/>
                <a:gd name="T4" fmla="*/ 349 w 375"/>
                <a:gd name="T5" fmla="*/ 152 h 239"/>
                <a:gd name="T6" fmla="*/ 313 w 375"/>
                <a:gd name="T7" fmla="*/ 116 h 239"/>
                <a:gd name="T8" fmla="*/ 235 w 375"/>
                <a:gd name="T9" fmla="*/ 120 h 239"/>
                <a:gd name="T10" fmla="*/ 235 w 375"/>
                <a:gd name="T11" fmla="*/ 121 h 239"/>
                <a:gd name="T12" fmla="*/ 126 w 375"/>
                <a:gd name="T13" fmla="*/ 95 h 239"/>
                <a:gd name="T14" fmla="*/ 92 w 375"/>
                <a:gd name="T15" fmla="*/ 90 h 239"/>
                <a:gd name="T16" fmla="*/ 150 w 375"/>
                <a:gd name="T17" fmla="*/ 54 h 239"/>
                <a:gd name="T18" fmla="*/ 192 w 375"/>
                <a:gd name="T19" fmla="*/ 41 h 239"/>
                <a:gd name="T20" fmla="*/ 192 w 375"/>
                <a:gd name="T21" fmla="*/ 42 h 239"/>
                <a:gd name="T22" fmla="*/ 296 w 375"/>
                <a:gd name="T23" fmla="*/ 59 h 239"/>
                <a:gd name="T24" fmla="*/ 297 w 375"/>
                <a:gd name="T25" fmla="*/ 56 h 239"/>
                <a:gd name="T26" fmla="*/ 296 w 375"/>
                <a:gd name="T27" fmla="*/ 55 h 239"/>
                <a:gd name="T28" fmla="*/ 296 w 375"/>
                <a:gd name="T29" fmla="*/ 55 h 239"/>
                <a:gd name="T30" fmla="*/ 193 w 375"/>
                <a:gd name="T31" fmla="*/ 37 h 239"/>
                <a:gd name="T32" fmla="*/ 144 w 375"/>
                <a:gd name="T33" fmla="*/ 53 h 239"/>
                <a:gd name="T34" fmla="*/ 90 w 375"/>
                <a:gd name="T35" fmla="*/ 90 h 239"/>
                <a:gd name="T36" fmla="*/ 58 w 375"/>
                <a:gd name="T37" fmla="*/ 85 h 239"/>
                <a:gd name="T38" fmla="*/ 0 w 375"/>
                <a:gd name="T39" fmla="*/ 90 h 239"/>
                <a:gd name="T40" fmla="*/ 1 w 375"/>
                <a:gd name="T41" fmla="*/ 92 h 239"/>
                <a:gd name="T42" fmla="*/ 67 w 375"/>
                <a:gd name="T43" fmla="*/ 90 h 239"/>
                <a:gd name="T44" fmla="*/ 88 w 375"/>
                <a:gd name="T45" fmla="*/ 93 h 239"/>
                <a:gd name="T46" fmla="*/ 89 w 375"/>
                <a:gd name="T47" fmla="*/ 93 h 239"/>
                <a:gd name="T48" fmla="*/ 89 w 375"/>
                <a:gd name="T49" fmla="*/ 93 h 239"/>
                <a:gd name="T50" fmla="*/ 131 w 375"/>
                <a:gd name="T51" fmla="*/ 100 h 239"/>
                <a:gd name="T52" fmla="*/ 161 w 375"/>
                <a:gd name="T53" fmla="*/ 127 h 239"/>
                <a:gd name="T54" fmla="*/ 166 w 375"/>
                <a:gd name="T55" fmla="*/ 133 h 239"/>
                <a:gd name="T56" fmla="*/ 166 w 375"/>
                <a:gd name="T57" fmla="*/ 133 h 239"/>
                <a:gd name="T58" fmla="*/ 190 w 375"/>
                <a:gd name="T59" fmla="*/ 189 h 239"/>
                <a:gd name="T60" fmla="*/ 217 w 375"/>
                <a:gd name="T61" fmla="*/ 213 h 239"/>
                <a:gd name="T62" fmla="*/ 240 w 375"/>
                <a:gd name="T63" fmla="*/ 238 h 239"/>
                <a:gd name="T64" fmla="*/ 242 w 375"/>
                <a:gd name="T65" fmla="*/ 237 h 239"/>
                <a:gd name="T66" fmla="*/ 241 w 375"/>
                <a:gd name="T67" fmla="*/ 234 h 239"/>
                <a:gd name="T68" fmla="*/ 170 w 375"/>
                <a:gd name="T69" fmla="*/ 132 h 239"/>
                <a:gd name="T70" fmla="*/ 162 w 375"/>
                <a:gd name="T71" fmla="*/ 122 h 239"/>
                <a:gd name="T72" fmla="*/ 136 w 375"/>
                <a:gd name="T73" fmla="*/ 101 h 239"/>
                <a:gd name="T74" fmla="*/ 211 w 375"/>
                <a:gd name="T75" fmla="*/ 118 h 239"/>
                <a:gd name="T76" fmla="*/ 235 w 375"/>
                <a:gd name="T77" fmla="*/ 126 h 239"/>
                <a:gd name="T78" fmla="*/ 290 w 375"/>
                <a:gd name="T79" fmla="*/ 175 h 239"/>
                <a:gd name="T80" fmla="*/ 330 w 375"/>
                <a:gd name="T81" fmla="*/ 189 h 239"/>
                <a:gd name="T82" fmla="*/ 372 w 375"/>
                <a:gd name="T83" fmla="*/ 207 h 239"/>
                <a:gd name="T84" fmla="*/ 373 w 375"/>
                <a:gd name="T85" fmla="*/ 20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3" y="204"/>
                  </a:moveTo>
                  <a:cubicBezTo>
                    <a:pt x="373" y="204"/>
                    <a:pt x="372" y="204"/>
                    <a:pt x="372" y="203"/>
                  </a:cubicBezTo>
                  <a:cubicBezTo>
                    <a:pt x="369" y="185"/>
                    <a:pt x="359" y="167"/>
                    <a:pt x="349" y="152"/>
                  </a:cubicBezTo>
                  <a:cubicBezTo>
                    <a:pt x="340" y="138"/>
                    <a:pt x="328" y="124"/>
                    <a:pt x="313" y="116"/>
                  </a:cubicBezTo>
                  <a:cubicBezTo>
                    <a:pt x="291" y="106"/>
                    <a:pt x="252" y="98"/>
                    <a:pt x="235" y="120"/>
                  </a:cubicBezTo>
                  <a:cubicBezTo>
                    <a:pt x="235" y="121"/>
                    <a:pt x="235" y="121"/>
                    <a:pt x="235" y="121"/>
                  </a:cubicBezTo>
                  <a:cubicBezTo>
                    <a:pt x="199" y="109"/>
                    <a:pt x="162" y="101"/>
                    <a:pt x="126" y="95"/>
                  </a:cubicBezTo>
                  <a:cubicBezTo>
                    <a:pt x="115" y="94"/>
                    <a:pt x="103" y="92"/>
                    <a:pt x="92" y="90"/>
                  </a:cubicBezTo>
                  <a:cubicBezTo>
                    <a:pt x="106" y="72"/>
                    <a:pt x="129" y="62"/>
                    <a:pt x="150" y="54"/>
                  </a:cubicBezTo>
                  <a:cubicBezTo>
                    <a:pt x="163" y="49"/>
                    <a:pt x="177" y="44"/>
                    <a:pt x="192" y="41"/>
                  </a:cubicBezTo>
                  <a:cubicBezTo>
                    <a:pt x="192" y="41"/>
                    <a:pt x="192" y="42"/>
                    <a:pt x="192" y="42"/>
                  </a:cubicBezTo>
                  <a:cubicBezTo>
                    <a:pt x="217" y="73"/>
                    <a:pt x="262" y="56"/>
                    <a:pt x="296" y="59"/>
                  </a:cubicBezTo>
                  <a:cubicBezTo>
                    <a:pt x="298" y="59"/>
                    <a:pt x="298" y="56"/>
                    <a:pt x="297" y="56"/>
                  </a:cubicBezTo>
                  <a:cubicBezTo>
                    <a:pt x="296" y="56"/>
                    <a:pt x="296" y="55"/>
                    <a:pt x="296" y="55"/>
                  </a:cubicBezTo>
                  <a:cubicBezTo>
                    <a:pt x="296" y="55"/>
                    <a:pt x="296" y="55"/>
                    <a:pt x="296" y="55"/>
                  </a:cubicBezTo>
                  <a:cubicBezTo>
                    <a:pt x="285" y="17"/>
                    <a:pt x="214" y="0"/>
                    <a:pt x="193" y="37"/>
                  </a:cubicBezTo>
                  <a:cubicBezTo>
                    <a:pt x="176" y="40"/>
                    <a:pt x="159" y="46"/>
                    <a:pt x="144" y="53"/>
                  </a:cubicBezTo>
                  <a:cubicBezTo>
                    <a:pt x="125" y="60"/>
                    <a:pt x="100" y="71"/>
                    <a:pt x="90" y="90"/>
                  </a:cubicBezTo>
                  <a:cubicBezTo>
                    <a:pt x="79" y="88"/>
                    <a:pt x="69" y="86"/>
                    <a:pt x="58" y="85"/>
                  </a:cubicBezTo>
                  <a:cubicBezTo>
                    <a:pt x="40" y="83"/>
                    <a:pt x="16" y="80"/>
                    <a:pt x="0" y="90"/>
                  </a:cubicBezTo>
                  <a:cubicBezTo>
                    <a:pt x="0" y="91"/>
                    <a:pt x="0" y="92"/>
                    <a:pt x="1" y="92"/>
                  </a:cubicBezTo>
                  <a:cubicBezTo>
                    <a:pt x="23" y="85"/>
                    <a:pt x="44" y="86"/>
                    <a:pt x="67" y="90"/>
                  </a:cubicBezTo>
                  <a:cubicBezTo>
                    <a:pt x="74" y="91"/>
                    <a:pt x="81" y="92"/>
                    <a:pt x="88" y="93"/>
                  </a:cubicBezTo>
                  <a:cubicBezTo>
                    <a:pt x="88" y="94"/>
                    <a:pt x="89" y="94"/>
                    <a:pt x="89" y="93"/>
                  </a:cubicBezTo>
                  <a:cubicBezTo>
                    <a:pt x="89" y="93"/>
                    <a:pt x="89" y="93"/>
                    <a:pt x="89" y="93"/>
                  </a:cubicBezTo>
                  <a:cubicBezTo>
                    <a:pt x="103" y="95"/>
                    <a:pt x="117" y="98"/>
                    <a:pt x="131" y="100"/>
                  </a:cubicBezTo>
                  <a:cubicBezTo>
                    <a:pt x="142" y="108"/>
                    <a:pt x="152" y="117"/>
                    <a:pt x="161" y="127"/>
                  </a:cubicBezTo>
                  <a:cubicBezTo>
                    <a:pt x="163" y="129"/>
                    <a:pt x="165" y="131"/>
                    <a:pt x="166" y="133"/>
                  </a:cubicBezTo>
                  <a:cubicBezTo>
                    <a:pt x="166" y="133"/>
                    <a:pt x="166" y="133"/>
                    <a:pt x="166" y="133"/>
                  </a:cubicBezTo>
                  <a:cubicBezTo>
                    <a:pt x="163" y="155"/>
                    <a:pt x="175" y="174"/>
                    <a:pt x="190" y="189"/>
                  </a:cubicBezTo>
                  <a:cubicBezTo>
                    <a:pt x="199" y="197"/>
                    <a:pt x="208" y="205"/>
                    <a:pt x="217" y="213"/>
                  </a:cubicBezTo>
                  <a:cubicBezTo>
                    <a:pt x="226" y="221"/>
                    <a:pt x="233" y="230"/>
                    <a:pt x="240" y="238"/>
                  </a:cubicBezTo>
                  <a:cubicBezTo>
                    <a:pt x="241" y="239"/>
                    <a:pt x="243" y="238"/>
                    <a:pt x="242" y="237"/>
                  </a:cubicBezTo>
                  <a:cubicBezTo>
                    <a:pt x="242" y="236"/>
                    <a:pt x="241" y="235"/>
                    <a:pt x="241" y="234"/>
                  </a:cubicBezTo>
                  <a:cubicBezTo>
                    <a:pt x="232" y="195"/>
                    <a:pt x="226" y="122"/>
                    <a:pt x="170" y="132"/>
                  </a:cubicBezTo>
                  <a:cubicBezTo>
                    <a:pt x="167" y="128"/>
                    <a:pt x="165" y="125"/>
                    <a:pt x="162" y="122"/>
                  </a:cubicBezTo>
                  <a:cubicBezTo>
                    <a:pt x="155" y="115"/>
                    <a:pt x="146" y="106"/>
                    <a:pt x="136" y="101"/>
                  </a:cubicBezTo>
                  <a:cubicBezTo>
                    <a:pt x="161" y="105"/>
                    <a:pt x="186" y="111"/>
                    <a:pt x="211" y="118"/>
                  </a:cubicBezTo>
                  <a:cubicBezTo>
                    <a:pt x="219" y="120"/>
                    <a:pt x="227" y="123"/>
                    <a:pt x="235" y="126"/>
                  </a:cubicBezTo>
                  <a:cubicBezTo>
                    <a:pt x="249" y="147"/>
                    <a:pt x="267" y="165"/>
                    <a:pt x="290" y="175"/>
                  </a:cubicBezTo>
                  <a:cubicBezTo>
                    <a:pt x="303" y="181"/>
                    <a:pt x="317" y="185"/>
                    <a:pt x="330" y="189"/>
                  </a:cubicBezTo>
                  <a:cubicBezTo>
                    <a:pt x="345" y="194"/>
                    <a:pt x="358" y="200"/>
                    <a:pt x="372" y="207"/>
                  </a:cubicBezTo>
                  <a:cubicBezTo>
                    <a:pt x="374" y="207"/>
                    <a:pt x="375" y="205"/>
                    <a:pt x="373" y="204"/>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49"/>
            <p:cNvSpPr>
              <a:spLocks/>
            </p:cNvSpPr>
            <p:nvPr/>
          </p:nvSpPr>
          <p:spPr bwMode="auto">
            <a:xfrm>
              <a:off x="3554442" y="470187"/>
              <a:ext cx="301625" cy="300038"/>
            </a:xfrm>
            <a:custGeom>
              <a:avLst/>
              <a:gdLst>
                <a:gd name="T0" fmla="*/ 63 w 110"/>
                <a:gd name="T1" fmla="*/ 38 h 109"/>
                <a:gd name="T2" fmla="*/ 0 w 110"/>
                <a:gd name="T3" fmla="*/ 5 h 109"/>
                <a:gd name="T4" fmla="*/ 0 w 110"/>
                <a:gd name="T5" fmla="*/ 5 h 109"/>
                <a:gd name="T6" fmla="*/ 64 w 110"/>
                <a:gd name="T7" fmla="*/ 45 h 109"/>
                <a:gd name="T8" fmla="*/ 106 w 110"/>
                <a:gd name="T9" fmla="*/ 107 h 109"/>
                <a:gd name="T10" fmla="*/ 109 w 110"/>
                <a:gd name="T11" fmla="*/ 105 h 109"/>
                <a:gd name="T12" fmla="*/ 63 w 110"/>
                <a:gd name="T13" fmla="*/ 38 h 109"/>
              </a:gdLst>
              <a:ahLst/>
              <a:cxnLst>
                <a:cxn ang="0">
                  <a:pos x="T0" y="T1"/>
                </a:cxn>
                <a:cxn ang="0">
                  <a:pos x="T2" y="T3"/>
                </a:cxn>
                <a:cxn ang="0">
                  <a:pos x="T4" y="T5"/>
                </a:cxn>
                <a:cxn ang="0">
                  <a:pos x="T6" y="T7"/>
                </a:cxn>
                <a:cxn ang="0">
                  <a:pos x="T8" y="T9"/>
                </a:cxn>
                <a:cxn ang="0">
                  <a:pos x="T10" y="T11"/>
                </a:cxn>
                <a:cxn ang="0">
                  <a:pos x="T12" y="T13"/>
                </a:cxn>
              </a:cxnLst>
              <a:rect l="0" t="0" r="r" b="b"/>
              <a:pathLst>
                <a:path w="110" h="109">
                  <a:moveTo>
                    <a:pt x="63" y="38"/>
                  </a:moveTo>
                  <a:cubicBezTo>
                    <a:pt x="47" y="21"/>
                    <a:pt x="25" y="0"/>
                    <a:pt x="0" y="5"/>
                  </a:cubicBezTo>
                  <a:cubicBezTo>
                    <a:pt x="0" y="5"/>
                    <a:pt x="0" y="5"/>
                    <a:pt x="0" y="5"/>
                  </a:cubicBezTo>
                  <a:cubicBezTo>
                    <a:pt x="27" y="7"/>
                    <a:pt x="47" y="25"/>
                    <a:pt x="64" y="45"/>
                  </a:cubicBezTo>
                  <a:cubicBezTo>
                    <a:pt x="80" y="64"/>
                    <a:pt x="93" y="85"/>
                    <a:pt x="106" y="107"/>
                  </a:cubicBezTo>
                  <a:cubicBezTo>
                    <a:pt x="107" y="109"/>
                    <a:pt x="110" y="107"/>
                    <a:pt x="109" y="105"/>
                  </a:cubicBezTo>
                  <a:cubicBezTo>
                    <a:pt x="96" y="82"/>
                    <a:pt x="81" y="59"/>
                    <a:pt x="63" y="38"/>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50"/>
            <p:cNvSpPr>
              <a:spLocks/>
            </p:cNvSpPr>
            <p:nvPr/>
          </p:nvSpPr>
          <p:spPr bwMode="auto">
            <a:xfrm>
              <a:off x="3795742" y="752763"/>
              <a:ext cx="211138" cy="212725"/>
            </a:xfrm>
            <a:custGeom>
              <a:avLst/>
              <a:gdLst>
                <a:gd name="T0" fmla="*/ 20 w 77"/>
                <a:gd name="T1" fmla="*/ 0 h 77"/>
                <a:gd name="T2" fmla="*/ 18 w 77"/>
                <a:gd name="T3" fmla="*/ 0 h 77"/>
                <a:gd name="T4" fmla="*/ 17 w 77"/>
                <a:gd name="T5" fmla="*/ 3 h 77"/>
                <a:gd name="T6" fmla="*/ 11 w 77"/>
                <a:gd name="T7" fmla="*/ 69 h 77"/>
                <a:gd name="T8" fmla="*/ 24 w 77"/>
                <a:gd name="T9" fmla="*/ 76 h 77"/>
                <a:gd name="T10" fmla="*/ 31 w 77"/>
                <a:gd name="T11" fmla="*/ 61 h 77"/>
                <a:gd name="T12" fmla="*/ 48 w 77"/>
                <a:gd name="T13" fmla="*/ 74 h 77"/>
                <a:gd name="T14" fmla="*/ 50 w 77"/>
                <a:gd name="T15" fmla="*/ 73 h 77"/>
                <a:gd name="T16" fmla="*/ 53 w 77"/>
                <a:gd name="T17" fmla="*/ 52 h 77"/>
                <a:gd name="T18" fmla="*/ 69 w 77"/>
                <a:gd name="T19" fmla="*/ 57 h 77"/>
                <a:gd name="T20" fmla="*/ 76 w 77"/>
                <a:gd name="T21" fmla="*/ 41 h 77"/>
                <a:gd name="T22" fmla="*/ 20 w 7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77">
                  <a:moveTo>
                    <a:pt x="20" y="0"/>
                  </a:moveTo>
                  <a:cubicBezTo>
                    <a:pt x="19" y="0"/>
                    <a:pt x="19" y="0"/>
                    <a:pt x="18" y="0"/>
                  </a:cubicBezTo>
                  <a:cubicBezTo>
                    <a:pt x="17" y="1"/>
                    <a:pt x="16" y="2"/>
                    <a:pt x="17" y="3"/>
                  </a:cubicBezTo>
                  <a:cubicBezTo>
                    <a:pt x="8" y="23"/>
                    <a:pt x="0" y="49"/>
                    <a:pt x="11" y="69"/>
                  </a:cubicBezTo>
                  <a:cubicBezTo>
                    <a:pt x="14" y="74"/>
                    <a:pt x="19" y="77"/>
                    <a:pt x="24" y="76"/>
                  </a:cubicBezTo>
                  <a:cubicBezTo>
                    <a:pt x="30" y="74"/>
                    <a:pt x="31" y="67"/>
                    <a:pt x="31" y="61"/>
                  </a:cubicBezTo>
                  <a:cubicBezTo>
                    <a:pt x="35" y="67"/>
                    <a:pt x="41" y="72"/>
                    <a:pt x="48" y="74"/>
                  </a:cubicBezTo>
                  <a:cubicBezTo>
                    <a:pt x="49" y="75"/>
                    <a:pt x="50" y="74"/>
                    <a:pt x="50" y="73"/>
                  </a:cubicBezTo>
                  <a:cubicBezTo>
                    <a:pt x="53" y="66"/>
                    <a:pt x="54" y="59"/>
                    <a:pt x="53" y="52"/>
                  </a:cubicBezTo>
                  <a:cubicBezTo>
                    <a:pt x="58" y="56"/>
                    <a:pt x="63" y="59"/>
                    <a:pt x="69" y="57"/>
                  </a:cubicBezTo>
                  <a:cubicBezTo>
                    <a:pt x="76" y="55"/>
                    <a:pt x="77" y="46"/>
                    <a:pt x="76" y="41"/>
                  </a:cubicBezTo>
                  <a:cubicBezTo>
                    <a:pt x="74" y="14"/>
                    <a:pt x="41" y="4"/>
                    <a:pt x="20" y="0"/>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65"/>
            <p:cNvSpPr>
              <a:spLocks/>
            </p:cNvSpPr>
            <p:nvPr/>
          </p:nvSpPr>
          <p:spPr bwMode="auto">
            <a:xfrm>
              <a:off x="-142846" y="-69563"/>
              <a:ext cx="457200" cy="561975"/>
            </a:xfrm>
            <a:custGeom>
              <a:avLst/>
              <a:gdLst>
                <a:gd name="T0" fmla="*/ 164 w 167"/>
                <a:gd name="T1" fmla="*/ 42 h 204"/>
                <a:gd name="T2" fmla="*/ 141 w 167"/>
                <a:gd name="T3" fmla="*/ 36 h 204"/>
                <a:gd name="T4" fmla="*/ 136 w 167"/>
                <a:gd name="T5" fmla="*/ 54 h 204"/>
                <a:gd name="T6" fmla="*/ 137 w 167"/>
                <a:gd name="T7" fmla="*/ 55 h 204"/>
                <a:gd name="T8" fmla="*/ 138 w 167"/>
                <a:gd name="T9" fmla="*/ 56 h 204"/>
                <a:gd name="T10" fmla="*/ 101 w 167"/>
                <a:gd name="T11" fmla="*/ 82 h 204"/>
                <a:gd name="T12" fmla="*/ 110 w 167"/>
                <a:gd name="T13" fmla="*/ 26 h 204"/>
                <a:gd name="T14" fmla="*/ 124 w 167"/>
                <a:gd name="T15" fmla="*/ 16 h 204"/>
                <a:gd name="T16" fmla="*/ 118 w 167"/>
                <a:gd name="T17" fmla="*/ 3 h 204"/>
                <a:gd name="T18" fmla="*/ 103 w 167"/>
                <a:gd name="T19" fmla="*/ 10 h 204"/>
                <a:gd name="T20" fmla="*/ 106 w 167"/>
                <a:gd name="T21" fmla="*/ 23 h 204"/>
                <a:gd name="T22" fmla="*/ 102 w 167"/>
                <a:gd name="T23" fmla="*/ 54 h 204"/>
                <a:gd name="T24" fmla="*/ 88 w 167"/>
                <a:gd name="T25" fmla="*/ 33 h 204"/>
                <a:gd name="T26" fmla="*/ 87 w 167"/>
                <a:gd name="T27" fmla="*/ 19 h 204"/>
                <a:gd name="T28" fmla="*/ 74 w 167"/>
                <a:gd name="T29" fmla="*/ 14 h 204"/>
                <a:gd name="T30" fmla="*/ 69 w 167"/>
                <a:gd name="T31" fmla="*/ 30 h 204"/>
                <a:gd name="T32" fmla="*/ 85 w 167"/>
                <a:gd name="T33" fmla="*/ 37 h 204"/>
                <a:gd name="T34" fmla="*/ 85 w 167"/>
                <a:gd name="T35" fmla="*/ 36 h 204"/>
                <a:gd name="T36" fmla="*/ 101 w 167"/>
                <a:gd name="T37" fmla="*/ 58 h 204"/>
                <a:gd name="T38" fmla="*/ 87 w 167"/>
                <a:gd name="T39" fmla="*/ 114 h 204"/>
                <a:gd name="T40" fmla="*/ 57 w 167"/>
                <a:gd name="T41" fmla="*/ 63 h 204"/>
                <a:gd name="T42" fmla="*/ 55 w 167"/>
                <a:gd name="T43" fmla="*/ 47 h 204"/>
                <a:gd name="T44" fmla="*/ 37 w 167"/>
                <a:gd name="T45" fmla="*/ 48 h 204"/>
                <a:gd name="T46" fmla="*/ 36 w 167"/>
                <a:gd name="T47" fmla="*/ 67 h 204"/>
                <a:gd name="T48" fmla="*/ 51 w 167"/>
                <a:gd name="T49" fmla="*/ 68 h 204"/>
                <a:gd name="T50" fmla="*/ 54 w 167"/>
                <a:gd name="T51" fmla="*/ 68 h 204"/>
                <a:gd name="T52" fmla="*/ 55 w 167"/>
                <a:gd name="T53" fmla="*/ 67 h 204"/>
                <a:gd name="T54" fmla="*/ 85 w 167"/>
                <a:gd name="T55" fmla="*/ 118 h 204"/>
                <a:gd name="T56" fmla="*/ 58 w 167"/>
                <a:gd name="T57" fmla="*/ 174 h 204"/>
                <a:gd name="T58" fmla="*/ 27 w 167"/>
                <a:gd name="T59" fmla="*/ 114 h 204"/>
                <a:gd name="T60" fmla="*/ 22 w 167"/>
                <a:gd name="T61" fmla="*/ 97 h 204"/>
                <a:gd name="T62" fmla="*/ 5 w 167"/>
                <a:gd name="T63" fmla="*/ 100 h 204"/>
                <a:gd name="T64" fmla="*/ 9 w 167"/>
                <a:gd name="T65" fmla="*/ 120 h 204"/>
                <a:gd name="T66" fmla="*/ 24 w 167"/>
                <a:gd name="T67" fmla="*/ 118 h 204"/>
                <a:gd name="T68" fmla="*/ 57 w 167"/>
                <a:gd name="T69" fmla="*/ 176 h 204"/>
                <a:gd name="T70" fmla="*/ 43 w 167"/>
                <a:gd name="T71" fmla="*/ 203 h 204"/>
                <a:gd name="T72" fmla="*/ 44 w 167"/>
                <a:gd name="T73" fmla="*/ 204 h 204"/>
                <a:gd name="T74" fmla="*/ 75 w 167"/>
                <a:gd name="T75" fmla="*/ 152 h 204"/>
                <a:gd name="T76" fmla="*/ 102 w 167"/>
                <a:gd name="T77" fmla="*/ 135 h 204"/>
                <a:gd name="T78" fmla="*/ 126 w 167"/>
                <a:gd name="T79" fmla="*/ 128 h 204"/>
                <a:gd name="T80" fmla="*/ 130 w 167"/>
                <a:gd name="T81" fmla="*/ 132 h 204"/>
                <a:gd name="T82" fmla="*/ 131 w 167"/>
                <a:gd name="T83" fmla="*/ 134 h 204"/>
                <a:gd name="T84" fmla="*/ 151 w 167"/>
                <a:gd name="T85" fmla="*/ 125 h 204"/>
                <a:gd name="T86" fmla="*/ 141 w 167"/>
                <a:gd name="T87" fmla="*/ 103 h 204"/>
                <a:gd name="T88" fmla="*/ 121 w 167"/>
                <a:gd name="T89" fmla="*/ 114 h 204"/>
                <a:gd name="T90" fmla="*/ 123 w 167"/>
                <a:gd name="T91" fmla="*/ 123 h 204"/>
                <a:gd name="T92" fmla="*/ 79 w 167"/>
                <a:gd name="T93" fmla="*/ 145 h 204"/>
                <a:gd name="T94" fmla="*/ 99 w 167"/>
                <a:gd name="T95" fmla="*/ 88 h 204"/>
                <a:gd name="T96" fmla="*/ 100 w 167"/>
                <a:gd name="T97" fmla="*/ 88 h 204"/>
                <a:gd name="T98" fmla="*/ 142 w 167"/>
                <a:gd name="T99" fmla="*/ 60 h 204"/>
                <a:gd name="T100" fmla="*/ 157 w 167"/>
                <a:gd name="T101" fmla="*/ 60 h 204"/>
                <a:gd name="T102" fmla="*/ 164 w 167"/>
                <a:gd name="T103" fmla="*/ 4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 h="204">
                  <a:moveTo>
                    <a:pt x="164" y="42"/>
                  </a:moveTo>
                  <a:cubicBezTo>
                    <a:pt x="161" y="33"/>
                    <a:pt x="148" y="33"/>
                    <a:pt x="141" y="36"/>
                  </a:cubicBezTo>
                  <a:cubicBezTo>
                    <a:pt x="135" y="40"/>
                    <a:pt x="133" y="48"/>
                    <a:pt x="136" y="54"/>
                  </a:cubicBezTo>
                  <a:cubicBezTo>
                    <a:pt x="136" y="54"/>
                    <a:pt x="136" y="54"/>
                    <a:pt x="137" y="55"/>
                  </a:cubicBezTo>
                  <a:cubicBezTo>
                    <a:pt x="137" y="55"/>
                    <a:pt x="137" y="56"/>
                    <a:pt x="138" y="56"/>
                  </a:cubicBezTo>
                  <a:cubicBezTo>
                    <a:pt x="124" y="61"/>
                    <a:pt x="110" y="71"/>
                    <a:pt x="101" y="82"/>
                  </a:cubicBezTo>
                  <a:cubicBezTo>
                    <a:pt x="105" y="63"/>
                    <a:pt x="108" y="45"/>
                    <a:pt x="110" y="26"/>
                  </a:cubicBezTo>
                  <a:cubicBezTo>
                    <a:pt x="116" y="25"/>
                    <a:pt x="124" y="23"/>
                    <a:pt x="124" y="16"/>
                  </a:cubicBezTo>
                  <a:cubicBezTo>
                    <a:pt x="125" y="11"/>
                    <a:pt x="122" y="6"/>
                    <a:pt x="118" y="3"/>
                  </a:cubicBezTo>
                  <a:cubicBezTo>
                    <a:pt x="111" y="0"/>
                    <a:pt x="106" y="4"/>
                    <a:pt x="103" y="10"/>
                  </a:cubicBezTo>
                  <a:cubicBezTo>
                    <a:pt x="100" y="15"/>
                    <a:pt x="102" y="20"/>
                    <a:pt x="106" y="23"/>
                  </a:cubicBezTo>
                  <a:cubicBezTo>
                    <a:pt x="105" y="33"/>
                    <a:pt x="103" y="44"/>
                    <a:pt x="102" y="54"/>
                  </a:cubicBezTo>
                  <a:cubicBezTo>
                    <a:pt x="98" y="47"/>
                    <a:pt x="93" y="39"/>
                    <a:pt x="88" y="33"/>
                  </a:cubicBezTo>
                  <a:cubicBezTo>
                    <a:pt x="90" y="29"/>
                    <a:pt x="90" y="23"/>
                    <a:pt x="87" y="19"/>
                  </a:cubicBezTo>
                  <a:cubicBezTo>
                    <a:pt x="84" y="15"/>
                    <a:pt x="79" y="12"/>
                    <a:pt x="74" y="14"/>
                  </a:cubicBezTo>
                  <a:cubicBezTo>
                    <a:pt x="68" y="16"/>
                    <a:pt x="67" y="25"/>
                    <a:pt x="69" y="30"/>
                  </a:cubicBezTo>
                  <a:cubicBezTo>
                    <a:pt x="71" y="36"/>
                    <a:pt x="79" y="39"/>
                    <a:pt x="85" y="37"/>
                  </a:cubicBezTo>
                  <a:cubicBezTo>
                    <a:pt x="85" y="37"/>
                    <a:pt x="85" y="37"/>
                    <a:pt x="85" y="36"/>
                  </a:cubicBezTo>
                  <a:cubicBezTo>
                    <a:pt x="91" y="43"/>
                    <a:pt x="96" y="50"/>
                    <a:pt x="101" y="58"/>
                  </a:cubicBezTo>
                  <a:cubicBezTo>
                    <a:pt x="98" y="77"/>
                    <a:pt x="93" y="96"/>
                    <a:pt x="87" y="114"/>
                  </a:cubicBezTo>
                  <a:cubicBezTo>
                    <a:pt x="84" y="95"/>
                    <a:pt x="71" y="77"/>
                    <a:pt x="57" y="63"/>
                  </a:cubicBezTo>
                  <a:cubicBezTo>
                    <a:pt x="60" y="57"/>
                    <a:pt x="59" y="52"/>
                    <a:pt x="55" y="47"/>
                  </a:cubicBezTo>
                  <a:cubicBezTo>
                    <a:pt x="50" y="43"/>
                    <a:pt x="41" y="43"/>
                    <a:pt x="37" y="48"/>
                  </a:cubicBezTo>
                  <a:cubicBezTo>
                    <a:pt x="32" y="53"/>
                    <a:pt x="29" y="63"/>
                    <a:pt x="36" y="67"/>
                  </a:cubicBezTo>
                  <a:cubicBezTo>
                    <a:pt x="40" y="70"/>
                    <a:pt x="46" y="70"/>
                    <a:pt x="51" y="68"/>
                  </a:cubicBezTo>
                  <a:cubicBezTo>
                    <a:pt x="52" y="69"/>
                    <a:pt x="53" y="69"/>
                    <a:pt x="54" y="68"/>
                  </a:cubicBezTo>
                  <a:cubicBezTo>
                    <a:pt x="54" y="68"/>
                    <a:pt x="54" y="67"/>
                    <a:pt x="55" y="67"/>
                  </a:cubicBezTo>
                  <a:cubicBezTo>
                    <a:pt x="68" y="82"/>
                    <a:pt x="81" y="97"/>
                    <a:pt x="85" y="118"/>
                  </a:cubicBezTo>
                  <a:cubicBezTo>
                    <a:pt x="78" y="138"/>
                    <a:pt x="68" y="156"/>
                    <a:pt x="58" y="174"/>
                  </a:cubicBezTo>
                  <a:cubicBezTo>
                    <a:pt x="56" y="153"/>
                    <a:pt x="42" y="130"/>
                    <a:pt x="27" y="114"/>
                  </a:cubicBezTo>
                  <a:cubicBezTo>
                    <a:pt x="30" y="108"/>
                    <a:pt x="27" y="100"/>
                    <a:pt x="22" y="97"/>
                  </a:cubicBezTo>
                  <a:cubicBezTo>
                    <a:pt x="16" y="94"/>
                    <a:pt x="9" y="96"/>
                    <a:pt x="5" y="100"/>
                  </a:cubicBezTo>
                  <a:cubicBezTo>
                    <a:pt x="0" y="106"/>
                    <a:pt x="3" y="115"/>
                    <a:pt x="9" y="120"/>
                  </a:cubicBezTo>
                  <a:cubicBezTo>
                    <a:pt x="14" y="124"/>
                    <a:pt x="21" y="123"/>
                    <a:pt x="24" y="118"/>
                  </a:cubicBezTo>
                  <a:cubicBezTo>
                    <a:pt x="37" y="137"/>
                    <a:pt x="52" y="153"/>
                    <a:pt x="57" y="176"/>
                  </a:cubicBezTo>
                  <a:cubicBezTo>
                    <a:pt x="52" y="185"/>
                    <a:pt x="47" y="194"/>
                    <a:pt x="43" y="203"/>
                  </a:cubicBezTo>
                  <a:cubicBezTo>
                    <a:pt x="42" y="204"/>
                    <a:pt x="43" y="204"/>
                    <a:pt x="44" y="204"/>
                  </a:cubicBezTo>
                  <a:cubicBezTo>
                    <a:pt x="56" y="188"/>
                    <a:pt x="66" y="170"/>
                    <a:pt x="75" y="152"/>
                  </a:cubicBezTo>
                  <a:cubicBezTo>
                    <a:pt x="84" y="145"/>
                    <a:pt x="92" y="139"/>
                    <a:pt x="102" y="135"/>
                  </a:cubicBezTo>
                  <a:cubicBezTo>
                    <a:pt x="110" y="132"/>
                    <a:pt x="118" y="131"/>
                    <a:pt x="126" y="128"/>
                  </a:cubicBezTo>
                  <a:cubicBezTo>
                    <a:pt x="127" y="130"/>
                    <a:pt x="129" y="131"/>
                    <a:pt x="130" y="132"/>
                  </a:cubicBezTo>
                  <a:cubicBezTo>
                    <a:pt x="130" y="133"/>
                    <a:pt x="130" y="133"/>
                    <a:pt x="131" y="134"/>
                  </a:cubicBezTo>
                  <a:cubicBezTo>
                    <a:pt x="139" y="138"/>
                    <a:pt x="149" y="135"/>
                    <a:pt x="151" y="125"/>
                  </a:cubicBezTo>
                  <a:cubicBezTo>
                    <a:pt x="152" y="117"/>
                    <a:pt x="148" y="107"/>
                    <a:pt x="141" y="103"/>
                  </a:cubicBezTo>
                  <a:cubicBezTo>
                    <a:pt x="133" y="99"/>
                    <a:pt x="121" y="104"/>
                    <a:pt x="121" y="114"/>
                  </a:cubicBezTo>
                  <a:cubicBezTo>
                    <a:pt x="121" y="117"/>
                    <a:pt x="122" y="120"/>
                    <a:pt x="123" y="123"/>
                  </a:cubicBezTo>
                  <a:cubicBezTo>
                    <a:pt x="108" y="126"/>
                    <a:pt x="90" y="134"/>
                    <a:pt x="79" y="145"/>
                  </a:cubicBezTo>
                  <a:cubicBezTo>
                    <a:pt x="87" y="127"/>
                    <a:pt x="94" y="107"/>
                    <a:pt x="99" y="88"/>
                  </a:cubicBezTo>
                  <a:cubicBezTo>
                    <a:pt x="99" y="88"/>
                    <a:pt x="100" y="88"/>
                    <a:pt x="100" y="88"/>
                  </a:cubicBezTo>
                  <a:cubicBezTo>
                    <a:pt x="112" y="74"/>
                    <a:pt x="126" y="68"/>
                    <a:pt x="142" y="60"/>
                  </a:cubicBezTo>
                  <a:cubicBezTo>
                    <a:pt x="146" y="63"/>
                    <a:pt x="152" y="63"/>
                    <a:pt x="157" y="60"/>
                  </a:cubicBezTo>
                  <a:cubicBezTo>
                    <a:pt x="163" y="56"/>
                    <a:pt x="167" y="48"/>
                    <a:pt x="164" y="42"/>
                  </a:cubicBezTo>
                  <a:close/>
                </a:path>
              </a:pathLst>
            </a:custGeom>
            <a:solidFill>
              <a:srgbClr val="21B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任意多边形 38"/>
            <p:cNvSpPr>
              <a:spLocks/>
            </p:cNvSpPr>
            <p:nvPr/>
          </p:nvSpPr>
          <p:spPr bwMode="auto">
            <a:xfrm>
              <a:off x="-26273" y="434082"/>
              <a:ext cx="4349824" cy="682425"/>
            </a:xfrm>
            <a:custGeom>
              <a:avLst/>
              <a:gdLst>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404883 w 4404883"/>
                <a:gd name="connsiteY12" fmla="*/ 226059 h 682425"/>
                <a:gd name="connsiteX13" fmla="*/ 4330039 w 4404883"/>
                <a:gd name="connsiteY13" fmla="*/ 184157 h 682425"/>
                <a:gd name="connsiteX14" fmla="*/ 4137803 w 4404883"/>
                <a:gd name="connsiteY14" fmla="*/ 101755 h 682425"/>
                <a:gd name="connsiteX15" fmla="*/ 3688325 w 4404883"/>
                <a:gd name="connsiteY15" fmla="*/ 43953 h 682425"/>
                <a:gd name="connsiteX16" fmla="*/ 3214181 w 4404883"/>
                <a:gd name="connsiteY16" fmla="*/ 184329 h 682425"/>
                <a:gd name="connsiteX17" fmla="*/ 2575593 w 4404883"/>
                <a:gd name="connsiteY17" fmla="*/ 583437 h 682425"/>
                <a:gd name="connsiteX18" fmla="*/ 1890413 w 4404883"/>
                <a:gd name="connsiteY18" fmla="*/ 643992 h 682425"/>
                <a:gd name="connsiteX19" fmla="*/ 1016123 w 4404883"/>
                <a:gd name="connsiteY19" fmla="*/ 143042 h 682425"/>
                <a:gd name="connsiteX20" fmla="*/ 769458 w 4404883"/>
                <a:gd name="connsiteY20" fmla="*/ 38448 h 682425"/>
                <a:gd name="connsiteX21" fmla="*/ 506348 w 4404883"/>
                <a:gd name="connsiteY21" fmla="*/ 13676 h 682425"/>
                <a:gd name="connsiteX22" fmla="*/ 2056 w 4404883"/>
                <a:gd name="connsiteY22" fmla="*/ 54963 h 682425"/>
                <a:gd name="connsiteX23" fmla="*/ 2056 w 4404883"/>
                <a:gd name="connsiteY23" fmla="*/ 49458 h 682425"/>
                <a:gd name="connsiteX24" fmla="*/ 4797 w 4404883"/>
                <a:gd name="connsiteY24" fmla="*/ 49458 h 682425"/>
                <a:gd name="connsiteX25" fmla="*/ 21241 w 4404883"/>
                <a:gd name="connsiteY25" fmla="*/ 49458 h 682425"/>
                <a:gd name="connsiteX26" fmla="*/ 385757 w 4404883"/>
                <a:gd name="connsiteY26" fmla="*/ 10923 h 682425"/>
                <a:gd name="connsiteX27" fmla="*/ 393979 w 4404883"/>
                <a:gd name="connsiteY27" fmla="*/ 10923 h 682425"/>
                <a:gd name="connsiteX28" fmla="*/ 605014 w 4404883"/>
                <a:gd name="connsiteY28" fmla="*/ 946 h 682425"/>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330039 w 4404883"/>
                <a:gd name="connsiteY12" fmla="*/ 184157 h 682425"/>
                <a:gd name="connsiteX13" fmla="*/ 4137803 w 4404883"/>
                <a:gd name="connsiteY13" fmla="*/ 101755 h 682425"/>
                <a:gd name="connsiteX14" fmla="*/ 3688325 w 4404883"/>
                <a:gd name="connsiteY14" fmla="*/ 43953 h 682425"/>
                <a:gd name="connsiteX15" fmla="*/ 3214181 w 4404883"/>
                <a:gd name="connsiteY15" fmla="*/ 184329 h 682425"/>
                <a:gd name="connsiteX16" fmla="*/ 2575593 w 4404883"/>
                <a:gd name="connsiteY16" fmla="*/ 583437 h 682425"/>
                <a:gd name="connsiteX17" fmla="*/ 1890413 w 4404883"/>
                <a:gd name="connsiteY17" fmla="*/ 643992 h 682425"/>
                <a:gd name="connsiteX18" fmla="*/ 1016123 w 4404883"/>
                <a:gd name="connsiteY18" fmla="*/ 143042 h 682425"/>
                <a:gd name="connsiteX19" fmla="*/ 769458 w 4404883"/>
                <a:gd name="connsiteY19" fmla="*/ 38448 h 682425"/>
                <a:gd name="connsiteX20" fmla="*/ 506348 w 4404883"/>
                <a:gd name="connsiteY20" fmla="*/ 13676 h 682425"/>
                <a:gd name="connsiteX21" fmla="*/ 2056 w 4404883"/>
                <a:gd name="connsiteY21" fmla="*/ 54963 h 682425"/>
                <a:gd name="connsiteX22" fmla="*/ 2056 w 4404883"/>
                <a:gd name="connsiteY22" fmla="*/ 49458 h 682425"/>
                <a:gd name="connsiteX23" fmla="*/ 4797 w 4404883"/>
                <a:gd name="connsiteY23" fmla="*/ 49458 h 682425"/>
                <a:gd name="connsiteX24" fmla="*/ 21241 w 4404883"/>
                <a:gd name="connsiteY24" fmla="*/ 49458 h 682425"/>
                <a:gd name="connsiteX25" fmla="*/ 385757 w 4404883"/>
                <a:gd name="connsiteY25" fmla="*/ 10923 h 682425"/>
                <a:gd name="connsiteX26" fmla="*/ 393979 w 4404883"/>
                <a:gd name="connsiteY26" fmla="*/ 10923 h 682425"/>
                <a:gd name="connsiteX27" fmla="*/ 605014 w 4404883"/>
                <a:gd name="connsiteY27" fmla="*/ 946 h 682425"/>
                <a:gd name="connsiteX0" fmla="*/ 605014 w 4349824"/>
                <a:gd name="connsiteY0" fmla="*/ 946 h 682425"/>
                <a:gd name="connsiteX1" fmla="*/ 816050 w 4349824"/>
                <a:gd name="connsiteY1" fmla="*/ 38448 h 682425"/>
                <a:gd name="connsiteX2" fmla="*/ 1177825 w 4349824"/>
                <a:gd name="connsiteY2" fmla="*/ 225616 h 682425"/>
                <a:gd name="connsiteX3" fmla="*/ 1520415 w 4349824"/>
                <a:gd name="connsiteY3" fmla="*/ 448566 h 682425"/>
                <a:gd name="connsiteX4" fmla="*/ 1986338 w 4349824"/>
                <a:gd name="connsiteY4" fmla="*/ 652249 h 682425"/>
                <a:gd name="connsiteX5" fmla="*/ 2427594 w 4349824"/>
                <a:gd name="connsiteY5" fmla="*/ 624724 h 682425"/>
                <a:gd name="connsiteX6" fmla="*/ 3214181 w 4349824"/>
                <a:gd name="connsiteY6" fmla="*/ 173319 h 682425"/>
                <a:gd name="connsiteX7" fmla="*/ 3216921 w 4349824"/>
                <a:gd name="connsiteY7" fmla="*/ 170567 h 682425"/>
                <a:gd name="connsiteX8" fmla="*/ 3348476 w 4349824"/>
                <a:gd name="connsiteY8" fmla="*/ 104507 h 682425"/>
                <a:gd name="connsiteX9" fmla="*/ 3918546 w 4349824"/>
                <a:gd name="connsiteY9" fmla="*/ 38448 h 682425"/>
                <a:gd name="connsiteX10" fmla="*/ 4349824 w 4349824"/>
                <a:gd name="connsiteY10" fmla="*/ 178566 h 682425"/>
                <a:gd name="connsiteX11" fmla="*/ 4330039 w 4349824"/>
                <a:gd name="connsiteY11" fmla="*/ 184157 h 682425"/>
                <a:gd name="connsiteX12" fmla="*/ 4137803 w 4349824"/>
                <a:gd name="connsiteY12" fmla="*/ 101755 h 682425"/>
                <a:gd name="connsiteX13" fmla="*/ 3688325 w 4349824"/>
                <a:gd name="connsiteY13" fmla="*/ 43953 h 682425"/>
                <a:gd name="connsiteX14" fmla="*/ 3214181 w 4349824"/>
                <a:gd name="connsiteY14" fmla="*/ 184329 h 682425"/>
                <a:gd name="connsiteX15" fmla="*/ 2575593 w 4349824"/>
                <a:gd name="connsiteY15" fmla="*/ 583437 h 682425"/>
                <a:gd name="connsiteX16" fmla="*/ 1890413 w 4349824"/>
                <a:gd name="connsiteY16" fmla="*/ 643992 h 682425"/>
                <a:gd name="connsiteX17" fmla="*/ 1016123 w 4349824"/>
                <a:gd name="connsiteY17" fmla="*/ 143042 h 682425"/>
                <a:gd name="connsiteX18" fmla="*/ 769458 w 4349824"/>
                <a:gd name="connsiteY18" fmla="*/ 38448 h 682425"/>
                <a:gd name="connsiteX19" fmla="*/ 506348 w 4349824"/>
                <a:gd name="connsiteY19" fmla="*/ 13676 h 682425"/>
                <a:gd name="connsiteX20" fmla="*/ 2056 w 4349824"/>
                <a:gd name="connsiteY20" fmla="*/ 54963 h 682425"/>
                <a:gd name="connsiteX21" fmla="*/ 2056 w 4349824"/>
                <a:gd name="connsiteY21" fmla="*/ 49458 h 682425"/>
                <a:gd name="connsiteX22" fmla="*/ 4797 w 4349824"/>
                <a:gd name="connsiteY22" fmla="*/ 49458 h 682425"/>
                <a:gd name="connsiteX23" fmla="*/ 21241 w 4349824"/>
                <a:gd name="connsiteY23" fmla="*/ 49458 h 682425"/>
                <a:gd name="connsiteX24" fmla="*/ 385757 w 4349824"/>
                <a:gd name="connsiteY24" fmla="*/ 10923 h 682425"/>
                <a:gd name="connsiteX25" fmla="*/ 393979 w 4349824"/>
                <a:gd name="connsiteY25" fmla="*/ 10923 h 682425"/>
                <a:gd name="connsiteX26" fmla="*/ 605014 w 4349824"/>
                <a:gd name="connsiteY26" fmla="*/ 946 h 6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49824" h="682425">
                  <a:moveTo>
                    <a:pt x="605014" y="946"/>
                  </a:moveTo>
                  <a:cubicBezTo>
                    <a:pt x="675588" y="4042"/>
                    <a:pt x="746162" y="15052"/>
                    <a:pt x="816050" y="38448"/>
                  </a:cubicBezTo>
                  <a:cubicBezTo>
                    <a:pt x="944864" y="79735"/>
                    <a:pt x="1065456" y="151299"/>
                    <a:pt x="1177825" y="225616"/>
                  </a:cubicBezTo>
                  <a:cubicBezTo>
                    <a:pt x="1292935" y="297180"/>
                    <a:pt x="1405305" y="374250"/>
                    <a:pt x="1520415" y="448566"/>
                  </a:cubicBezTo>
                  <a:cubicBezTo>
                    <a:pt x="1665673" y="536645"/>
                    <a:pt x="1816413" y="621972"/>
                    <a:pt x="1986338" y="652249"/>
                  </a:cubicBezTo>
                  <a:cubicBezTo>
                    <a:pt x="2134336" y="682526"/>
                    <a:pt x="2282336" y="671516"/>
                    <a:pt x="2427594" y="624724"/>
                  </a:cubicBezTo>
                  <a:cubicBezTo>
                    <a:pt x="2718110" y="533893"/>
                    <a:pt x="2962034" y="335715"/>
                    <a:pt x="3214181" y="173319"/>
                  </a:cubicBezTo>
                  <a:lnTo>
                    <a:pt x="3216921" y="170567"/>
                  </a:lnTo>
                  <a:cubicBezTo>
                    <a:pt x="3258032" y="145794"/>
                    <a:pt x="3301884" y="118270"/>
                    <a:pt x="3348476" y="104507"/>
                  </a:cubicBezTo>
                  <a:cubicBezTo>
                    <a:pt x="3526623" y="30191"/>
                    <a:pt x="3723955" y="16428"/>
                    <a:pt x="3918546" y="38448"/>
                  </a:cubicBezTo>
                  <a:cubicBezTo>
                    <a:pt x="4072711" y="54963"/>
                    <a:pt x="4214544" y="108636"/>
                    <a:pt x="4349824" y="178566"/>
                  </a:cubicBezTo>
                  <a:lnTo>
                    <a:pt x="4330039" y="184157"/>
                  </a:lnTo>
                  <a:cubicBezTo>
                    <a:pt x="4267988" y="152676"/>
                    <a:pt x="4204266" y="124463"/>
                    <a:pt x="4137803" y="101755"/>
                  </a:cubicBezTo>
                  <a:cubicBezTo>
                    <a:pt x="3995286" y="52210"/>
                    <a:pt x="3839065" y="35696"/>
                    <a:pt x="3688325" y="43953"/>
                  </a:cubicBezTo>
                  <a:cubicBezTo>
                    <a:pt x="3521141" y="52210"/>
                    <a:pt x="3356698" y="96250"/>
                    <a:pt x="3214181" y="184329"/>
                  </a:cubicBezTo>
                  <a:cubicBezTo>
                    <a:pt x="3005886" y="324705"/>
                    <a:pt x="2805813" y="481596"/>
                    <a:pt x="2575593" y="583437"/>
                  </a:cubicBezTo>
                  <a:cubicBezTo>
                    <a:pt x="2359076" y="682526"/>
                    <a:pt x="2120633" y="715556"/>
                    <a:pt x="1890413" y="643992"/>
                  </a:cubicBezTo>
                  <a:cubicBezTo>
                    <a:pt x="1567007" y="544903"/>
                    <a:pt x="1309380" y="302685"/>
                    <a:pt x="1016123" y="143042"/>
                  </a:cubicBezTo>
                  <a:cubicBezTo>
                    <a:pt x="936642" y="101755"/>
                    <a:pt x="857161" y="60468"/>
                    <a:pt x="769458" y="38448"/>
                  </a:cubicBezTo>
                  <a:cubicBezTo>
                    <a:pt x="684495" y="16428"/>
                    <a:pt x="596792" y="10923"/>
                    <a:pt x="506348" y="13676"/>
                  </a:cubicBezTo>
                  <a:cubicBezTo>
                    <a:pt x="339164" y="21933"/>
                    <a:pt x="171981" y="54963"/>
                    <a:pt x="2056" y="54963"/>
                  </a:cubicBezTo>
                  <a:cubicBezTo>
                    <a:pt x="-685" y="54963"/>
                    <a:pt x="-685" y="49458"/>
                    <a:pt x="2056" y="49458"/>
                  </a:cubicBezTo>
                  <a:lnTo>
                    <a:pt x="4797" y="49458"/>
                  </a:lnTo>
                  <a:lnTo>
                    <a:pt x="21241" y="49458"/>
                  </a:lnTo>
                  <a:cubicBezTo>
                    <a:pt x="144573" y="43953"/>
                    <a:pt x="265165" y="24686"/>
                    <a:pt x="385757" y="10923"/>
                  </a:cubicBezTo>
                  <a:lnTo>
                    <a:pt x="393979" y="10923"/>
                  </a:lnTo>
                  <a:cubicBezTo>
                    <a:pt x="463867" y="2666"/>
                    <a:pt x="534441" y="-2151"/>
                    <a:pt x="605014" y="946"/>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sp>
          <p:nvSpPr>
            <p:cNvPr id="40" name="Freeform 45"/>
            <p:cNvSpPr>
              <a:spLocks/>
            </p:cNvSpPr>
            <p:nvPr/>
          </p:nvSpPr>
          <p:spPr bwMode="auto">
            <a:xfrm rot="3230110">
              <a:off x="4294487" y="304051"/>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45"/>
            <p:cNvSpPr>
              <a:spLocks/>
            </p:cNvSpPr>
            <p:nvPr/>
          </p:nvSpPr>
          <p:spPr bwMode="auto">
            <a:xfrm rot="11310777">
              <a:off x="4106243" y="547734"/>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 name="组合 41"/>
          <p:cNvGrpSpPr/>
          <p:nvPr userDrawn="1"/>
        </p:nvGrpSpPr>
        <p:grpSpPr>
          <a:xfrm>
            <a:off x="7188456" y="4356598"/>
            <a:ext cx="1955544" cy="788490"/>
            <a:chOff x="2139509" y="1743868"/>
            <a:chExt cx="4107744" cy="1655763"/>
          </a:xfrm>
        </p:grpSpPr>
        <p:sp>
          <p:nvSpPr>
            <p:cNvPr id="43" name="Freeform 5"/>
            <p:cNvSpPr>
              <a:spLocks/>
            </p:cNvSpPr>
            <p:nvPr/>
          </p:nvSpPr>
          <p:spPr bwMode="auto">
            <a:xfrm flipH="1">
              <a:off x="3503171" y="2353468"/>
              <a:ext cx="347663" cy="338138"/>
            </a:xfrm>
            <a:custGeom>
              <a:avLst/>
              <a:gdLst>
                <a:gd name="T0" fmla="*/ 108 w 127"/>
                <a:gd name="T1" fmla="*/ 24 h 123"/>
                <a:gd name="T2" fmla="*/ 57 w 127"/>
                <a:gd name="T3" fmla="*/ 2 h 123"/>
                <a:gd name="T4" fmla="*/ 18 w 127"/>
                <a:gd name="T5" fmla="*/ 17 h 123"/>
                <a:gd name="T6" fmla="*/ 2 w 127"/>
                <a:gd name="T7" fmla="*/ 53 h 123"/>
                <a:gd name="T8" fmla="*/ 11 w 127"/>
                <a:gd name="T9" fmla="*/ 97 h 123"/>
                <a:gd name="T10" fmla="*/ 43 w 127"/>
                <a:gd name="T11" fmla="*/ 121 h 123"/>
                <a:gd name="T12" fmla="*/ 64 w 127"/>
                <a:gd name="T13" fmla="*/ 101 h 123"/>
                <a:gd name="T14" fmla="*/ 94 w 127"/>
                <a:gd name="T15" fmla="*/ 75 h 123"/>
                <a:gd name="T16" fmla="*/ 124 w 127"/>
                <a:gd name="T17" fmla="*/ 69 h 123"/>
                <a:gd name="T18" fmla="*/ 108 w 127"/>
                <a:gd name="T19" fmla="*/ 2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3">
                  <a:moveTo>
                    <a:pt x="108" y="24"/>
                  </a:moveTo>
                  <a:cubicBezTo>
                    <a:pt x="96" y="10"/>
                    <a:pt x="75" y="4"/>
                    <a:pt x="57" y="2"/>
                  </a:cubicBezTo>
                  <a:cubicBezTo>
                    <a:pt x="43" y="0"/>
                    <a:pt x="22" y="2"/>
                    <a:pt x="18" y="17"/>
                  </a:cubicBezTo>
                  <a:cubicBezTo>
                    <a:pt x="9" y="25"/>
                    <a:pt x="4" y="46"/>
                    <a:pt x="2" y="53"/>
                  </a:cubicBezTo>
                  <a:cubicBezTo>
                    <a:pt x="0" y="69"/>
                    <a:pt x="1" y="84"/>
                    <a:pt x="11" y="97"/>
                  </a:cubicBezTo>
                  <a:cubicBezTo>
                    <a:pt x="18" y="107"/>
                    <a:pt x="29" y="119"/>
                    <a:pt x="43" y="121"/>
                  </a:cubicBezTo>
                  <a:cubicBezTo>
                    <a:pt x="55" y="123"/>
                    <a:pt x="61" y="111"/>
                    <a:pt x="64" y="101"/>
                  </a:cubicBezTo>
                  <a:cubicBezTo>
                    <a:pt x="81" y="111"/>
                    <a:pt x="97" y="94"/>
                    <a:pt x="94" y="75"/>
                  </a:cubicBezTo>
                  <a:cubicBezTo>
                    <a:pt x="105" y="83"/>
                    <a:pt x="121" y="85"/>
                    <a:pt x="124" y="69"/>
                  </a:cubicBezTo>
                  <a:cubicBezTo>
                    <a:pt x="127" y="53"/>
                    <a:pt x="119" y="34"/>
                    <a:pt x="108" y="24"/>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9"/>
            <p:cNvSpPr>
              <a:spLocks/>
            </p:cNvSpPr>
            <p:nvPr/>
          </p:nvSpPr>
          <p:spPr bwMode="auto">
            <a:xfrm flipH="1">
              <a:off x="2139509" y="1970880"/>
              <a:ext cx="381000" cy="493713"/>
            </a:xfrm>
            <a:custGeom>
              <a:avLst/>
              <a:gdLst>
                <a:gd name="T0" fmla="*/ 44 w 139"/>
                <a:gd name="T1" fmla="*/ 21 h 179"/>
                <a:gd name="T2" fmla="*/ 20 w 139"/>
                <a:gd name="T3" fmla="*/ 0 h 179"/>
                <a:gd name="T4" fmla="*/ 4 w 139"/>
                <a:gd name="T5" fmla="*/ 20 h 179"/>
                <a:gd name="T6" fmla="*/ 7 w 139"/>
                <a:gd name="T7" fmla="*/ 65 h 179"/>
                <a:gd name="T8" fmla="*/ 29 w 139"/>
                <a:gd name="T9" fmla="*/ 120 h 179"/>
                <a:gd name="T10" fmla="*/ 30 w 139"/>
                <a:gd name="T11" fmla="*/ 120 h 179"/>
                <a:gd name="T12" fmla="*/ 30 w 139"/>
                <a:gd name="T13" fmla="*/ 119 h 179"/>
                <a:gd name="T14" fmla="*/ 129 w 139"/>
                <a:gd name="T15" fmla="*/ 150 h 179"/>
                <a:gd name="T16" fmla="*/ 126 w 139"/>
                <a:gd name="T17" fmla="*/ 117 h 179"/>
                <a:gd name="T18" fmla="*/ 126 w 139"/>
                <a:gd name="T19" fmla="*/ 108 h 179"/>
                <a:gd name="T20" fmla="*/ 126 w 139"/>
                <a:gd name="T21" fmla="*/ 95 h 179"/>
                <a:gd name="T22" fmla="*/ 111 w 139"/>
                <a:gd name="T23" fmla="*/ 77 h 179"/>
                <a:gd name="T24" fmla="*/ 111 w 139"/>
                <a:gd name="T25" fmla="*/ 77 h 179"/>
                <a:gd name="T26" fmla="*/ 86 w 139"/>
                <a:gd name="T27" fmla="*/ 46 h 179"/>
                <a:gd name="T28" fmla="*/ 77 w 139"/>
                <a:gd name="T29" fmla="*/ 17 h 179"/>
                <a:gd name="T30" fmla="*/ 44 w 139"/>
                <a:gd name="T31"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79">
                  <a:moveTo>
                    <a:pt x="44" y="21"/>
                  </a:moveTo>
                  <a:cubicBezTo>
                    <a:pt x="38" y="12"/>
                    <a:pt x="31" y="0"/>
                    <a:pt x="20" y="0"/>
                  </a:cubicBezTo>
                  <a:cubicBezTo>
                    <a:pt x="10" y="0"/>
                    <a:pt x="6" y="12"/>
                    <a:pt x="4" y="20"/>
                  </a:cubicBezTo>
                  <a:cubicBezTo>
                    <a:pt x="0" y="35"/>
                    <a:pt x="3" y="51"/>
                    <a:pt x="7" y="65"/>
                  </a:cubicBezTo>
                  <a:cubicBezTo>
                    <a:pt x="14" y="83"/>
                    <a:pt x="26" y="100"/>
                    <a:pt x="29" y="120"/>
                  </a:cubicBezTo>
                  <a:cubicBezTo>
                    <a:pt x="29" y="120"/>
                    <a:pt x="30" y="120"/>
                    <a:pt x="30" y="120"/>
                  </a:cubicBezTo>
                  <a:cubicBezTo>
                    <a:pt x="30" y="119"/>
                    <a:pt x="30" y="119"/>
                    <a:pt x="30" y="119"/>
                  </a:cubicBezTo>
                  <a:cubicBezTo>
                    <a:pt x="48" y="145"/>
                    <a:pt x="100" y="179"/>
                    <a:pt x="129" y="150"/>
                  </a:cubicBezTo>
                  <a:cubicBezTo>
                    <a:pt x="139" y="140"/>
                    <a:pt x="134" y="126"/>
                    <a:pt x="126" y="117"/>
                  </a:cubicBezTo>
                  <a:cubicBezTo>
                    <a:pt x="122" y="113"/>
                    <a:pt x="124" y="112"/>
                    <a:pt x="126" y="108"/>
                  </a:cubicBezTo>
                  <a:cubicBezTo>
                    <a:pt x="127" y="104"/>
                    <a:pt x="127" y="99"/>
                    <a:pt x="126" y="95"/>
                  </a:cubicBezTo>
                  <a:cubicBezTo>
                    <a:pt x="125" y="88"/>
                    <a:pt x="118" y="80"/>
                    <a:pt x="111" y="77"/>
                  </a:cubicBezTo>
                  <a:cubicBezTo>
                    <a:pt x="111" y="77"/>
                    <a:pt x="111" y="77"/>
                    <a:pt x="111" y="77"/>
                  </a:cubicBezTo>
                  <a:cubicBezTo>
                    <a:pt x="114" y="64"/>
                    <a:pt x="100" y="44"/>
                    <a:pt x="86" y="46"/>
                  </a:cubicBezTo>
                  <a:cubicBezTo>
                    <a:pt x="90" y="36"/>
                    <a:pt x="86" y="24"/>
                    <a:pt x="77" y="17"/>
                  </a:cubicBezTo>
                  <a:cubicBezTo>
                    <a:pt x="66" y="9"/>
                    <a:pt x="52" y="12"/>
                    <a:pt x="44" y="21"/>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10"/>
            <p:cNvSpPr>
              <a:spLocks/>
            </p:cNvSpPr>
            <p:nvPr/>
          </p:nvSpPr>
          <p:spPr bwMode="auto">
            <a:xfrm flipH="1">
              <a:off x="4409633" y="2631281"/>
              <a:ext cx="392113" cy="484188"/>
            </a:xfrm>
            <a:custGeom>
              <a:avLst/>
              <a:gdLst>
                <a:gd name="T0" fmla="*/ 76 w 143"/>
                <a:gd name="T1" fmla="*/ 161 h 176"/>
                <a:gd name="T2" fmla="*/ 86 w 143"/>
                <a:gd name="T3" fmla="*/ 132 h 176"/>
                <a:gd name="T4" fmla="*/ 112 w 143"/>
                <a:gd name="T5" fmla="*/ 102 h 176"/>
                <a:gd name="T6" fmla="*/ 112 w 143"/>
                <a:gd name="T7" fmla="*/ 102 h 176"/>
                <a:gd name="T8" fmla="*/ 128 w 143"/>
                <a:gd name="T9" fmla="*/ 85 h 176"/>
                <a:gd name="T10" fmla="*/ 129 w 143"/>
                <a:gd name="T11" fmla="*/ 73 h 176"/>
                <a:gd name="T12" fmla="*/ 129 w 143"/>
                <a:gd name="T13" fmla="*/ 63 h 176"/>
                <a:gd name="T14" fmla="*/ 134 w 143"/>
                <a:gd name="T15" fmla="*/ 31 h 176"/>
                <a:gd name="T16" fmla="*/ 33 w 143"/>
                <a:gd name="T17" fmla="*/ 57 h 176"/>
                <a:gd name="T18" fmla="*/ 33 w 143"/>
                <a:gd name="T19" fmla="*/ 56 h 176"/>
                <a:gd name="T20" fmla="*/ 32 w 143"/>
                <a:gd name="T21" fmla="*/ 56 h 176"/>
                <a:gd name="T22" fmla="*/ 8 w 143"/>
                <a:gd name="T23" fmla="*/ 110 h 176"/>
                <a:gd name="T24" fmla="*/ 3 w 143"/>
                <a:gd name="T25" fmla="*/ 155 h 176"/>
                <a:gd name="T26" fmla="*/ 18 w 143"/>
                <a:gd name="T27" fmla="*/ 175 h 176"/>
                <a:gd name="T28" fmla="*/ 43 w 143"/>
                <a:gd name="T29" fmla="*/ 155 h 176"/>
                <a:gd name="T30" fmla="*/ 76 w 143"/>
                <a:gd name="T31" fmla="*/ 1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76">
                  <a:moveTo>
                    <a:pt x="76" y="161"/>
                  </a:moveTo>
                  <a:cubicBezTo>
                    <a:pt x="86" y="154"/>
                    <a:pt x="90" y="143"/>
                    <a:pt x="86" y="132"/>
                  </a:cubicBezTo>
                  <a:cubicBezTo>
                    <a:pt x="100" y="135"/>
                    <a:pt x="115" y="115"/>
                    <a:pt x="112" y="102"/>
                  </a:cubicBezTo>
                  <a:cubicBezTo>
                    <a:pt x="112" y="102"/>
                    <a:pt x="112" y="102"/>
                    <a:pt x="112" y="102"/>
                  </a:cubicBezTo>
                  <a:cubicBezTo>
                    <a:pt x="120" y="100"/>
                    <a:pt x="126" y="93"/>
                    <a:pt x="128" y="85"/>
                  </a:cubicBezTo>
                  <a:cubicBezTo>
                    <a:pt x="129" y="81"/>
                    <a:pt x="130" y="76"/>
                    <a:pt x="129" y="73"/>
                  </a:cubicBezTo>
                  <a:cubicBezTo>
                    <a:pt x="127" y="68"/>
                    <a:pt x="125" y="67"/>
                    <a:pt x="129" y="63"/>
                  </a:cubicBezTo>
                  <a:cubicBezTo>
                    <a:pt x="138" y="54"/>
                    <a:pt x="143" y="41"/>
                    <a:pt x="134" y="31"/>
                  </a:cubicBezTo>
                  <a:cubicBezTo>
                    <a:pt x="106" y="0"/>
                    <a:pt x="52" y="32"/>
                    <a:pt x="33" y="57"/>
                  </a:cubicBezTo>
                  <a:cubicBezTo>
                    <a:pt x="33" y="57"/>
                    <a:pt x="33" y="57"/>
                    <a:pt x="33" y="56"/>
                  </a:cubicBezTo>
                  <a:cubicBezTo>
                    <a:pt x="33" y="56"/>
                    <a:pt x="33" y="55"/>
                    <a:pt x="32" y="56"/>
                  </a:cubicBezTo>
                  <a:cubicBezTo>
                    <a:pt x="29" y="76"/>
                    <a:pt x="16" y="92"/>
                    <a:pt x="8" y="110"/>
                  </a:cubicBezTo>
                  <a:cubicBezTo>
                    <a:pt x="3" y="124"/>
                    <a:pt x="0" y="140"/>
                    <a:pt x="3" y="155"/>
                  </a:cubicBezTo>
                  <a:cubicBezTo>
                    <a:pt x="4" y="163"/>
                    <a:pt x="8" y="175"/>
                    <a:pt x="18" y="175"/>
                  </a:cubicBezTo>
                  <a:cubicBezTo>
                    <a:pt x="29" y="176"/>
                    <a:pt x="37" y="164"/>
                    <a:pt x="43" y="155"/>
                  </a:cubicBezTo>
                  <a:cubicBezTo>
                    <a:pt x="51" y="165"/>
                    <a:pt x="64" y="169"/>
                    <a:pt x="76" y="16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11"/>
            <p:cNvSpPr>
              <a:spLocks/>
            </p:cNvSpPr>
            <p:nvPr/>
          </p:nvSpPr>
          <p:spPr bwMode="auto">
            <a:xfrm flipH="1">
              <a:off x="5435158" y="2859881"/>
              <a:ext cx="795338" cy="539750"/>
            </a:xfrm>
            <a:custGeom>
              <a:avLst/>
              <a:gdLst>
                <a:gd name="T0" fmla="*/ 288 w 290"/>
                <a:gd name="T1" fmla="*/ 54 h 196"/>
                <a:gd name="T2" fmla="*/ 248 w 290"/>
                <a:gd name="T3" fmla="*/ 12 h 196"/>
                <a:gd name="T4" fmla="*/ 170 w 290"/>
                <a:gd name="T5" fmla="*/ 1 h 196"/>
                <a:gd name="T6" fmla="*/ 104 w 290"/>
                <a:gd name="T7" fmla="*/ 9 h 196"/>
                <a:gd name="T8" fmla="*/ 103 w 290"/>
                <a:gd name="T9" fmla="*/ 10 h 196"/>
                <a:gd name="T10" fmla="*/ 41 w 290"/>
                <a:gd name="T11" fmla="*/ 41 h 196"/>
                <a:gd name="T12" fmla="*/ 4 w 290"/>
                <a:gd name="T13" fmla="*/ 99 h 196"/>
                <a:gd name="T14" fmla="*/ 19 w 290"/>
                <a:gd name="T15" fmla="*/ 159 h 196"/>
                <a:gd name="T16" fmla="*/ 49 w 290"/>
                <a:gd name="T17" fmla="*/ 158 h 196"/>
                <a:gd name="T18" fmla="*/ 105 w 290"/>
                <a:gd name="T19" fmla="*/ 159 h 196"/>
                <a:gd name="T20" fmla="*/ 152 w 290"/>
                <a:gd name="T21" fmla="*/ 186 h 196"/>
                <a:gd name="T22" fmla="*/ 162 w 290"/>
                <a:gd name="T23" fmla="*/ 154 h 196"/>
                <a:gd name="T24" fmla="*/ 196 w 290"/>
                <a:gd name="T25" fmla="*/ 161 h 196"/>
                <a:gd name="T26" fmla="*/ 214 w 290"/>
                <a:gd name="T27" fmla="*/ 125 h 196"/>
                <a:gd name="T28" fmla="*/ 237 w 290"/>
                <a:gd name="T29" fmla="*/ 122 h 196"/>
                <a:gd name="T30" fmla="*/ 246 w 290"/>
                <a:gd name="T31" fmla="*/ 91 h 196"/>
                <a:gd name="T32" fmla="*/ 280 w 290"/>
                <a:gd name="T33" fmla="*/ 87 h 196"/>
                <a:gd name="T34" fmla="*/ 288 w 290"/>
                <a:gd name="T35" fmla="*/ 5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196">
                  <a:moveTo>
                    <a:pt x="288" y="54"/>
                  </a:moveTo>
                  <a:cubicBezTo>
                    <a:pt x="285" y="33"/>
                    <a:pt x="267" y="19"/>
                    <a:pt x="248" y="12"/>
                  </a:cubicBezTo>
                  <a:cubicBezTo>
                    <a:pt x="223" y="3"/>
                    <a:pt x="196" y="0"/>
                    <a:pt x="170" y="1"/>
                  </a:cubicBezTo>
                  <a:cubicBezTo>
                    <a:pt x="149" y="1"/>
                    <a:pt x="124" y="1"/>
                    <a:pt x="104" y="9"/>
                  </a:cubicBezTo>
                  <a:cubicBezTo>
                    <a:pt x="104" y="9"/>
                    <a:pt x="103" y="9"/>
                    <a:pt x="103" y="10"/>
                  </a:cubicBezTo>
                  <a:cubicBezTo>
                    <a:pt x="81" y="15"/>
                    <a:pt x="58" y="25"/>
                    <a:pt x="41" y="41"/>
                  </a:cubicBezTo>
                  <a:cubicBezTo>
                    <a:pt x="25" y="55"/>
                    <a:pt x="8" y="77"/>
                    <a:pt x="4" y="99"/>
                  </a:cubicBezTo>
                  <a:cubicBezTo>
                    <a:pt x="0" y="118"/>
                    <a:pt x="2" y="145"/>
                    <a:pt x="19" y="159"/>
                  </a:cubicBezTo>
                  <a:cubicBezTo>
                    <a:pt x="29" y="168"/>
                    <a:pt x="42" y="169"/>
                    <a:pt x="49" y="158"/>
                  </a:cubicBezTo>
                  <a:cubicBezTo>
                    <a:pt x="57" y="186"/>
                    <a:pt x="91" y="181"/>
                    <a:pt x="105" y="159"/>
                  </a:cubicBezTo>
                  <a:cubicBezTo>
                    <a:pt x="115" y="174"/>
                    <a:pt x="132" y="196"/>
                    <a:pt x="152" y="186"/>
                  </a:cubicBezTo>
                  <a:cubicBezTo>
                    <a:pt x="164" y="180"/>
                    <a:pt x="165" y="166"/>
                    <a:pt x="162" y="154"/>
                  </a:cubicBezTo>
                  <a:cubicBezTo>
                    <a:pt x="170" y="164"/>
                    <a:pt x="184" y="169"/>
                    <a:pt x="196" y="161"/>
                  </a:cubicBezTo>
                  <a:cubicBezTo>
                    <a:pt x="208" y="153"/>
                    <a:pt x="213" y="139"/>
                    <a:pt x="214" y="125"/>
                  </a:cubicBezTo>
                  <a:cubicBezTo>
                    <a:pt x="221" y="130"/>
                    <a:pt x="230" y="130"/>
                    <a:pt x="237" y="122"/>
                  </a:cubicBezTo>
                  <a:cubicBezTo>
                    <a:pt x="243" y="115"/>
                    <a:pt x="250" y="101"/>
                    <a:pt x="246" y="91"/>
                  </a:cubicBezTo>
                  <a:cubicBezTo>
                    <a:pt x="258" y="95"/>
                    <a:pt x="270" y="95"/>
                    <a:pt x="280" y="87"/>
                  </a:cubicBezTo>
                  <a:cubicBezTo>
                    <a:pt x="288" y="79"/>
                    <a:pt x="290" y="65"/>
                    <a:pt x="288" y="54"/>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39"/>
            <p:cNvSpPr>
              <a:spLocks/>
            </p:cNvSpPr>
            <p:nvPr/>
          </p:nvSpPr>
          <p:spPr bwMode="auto">
            <a:xfrm flipH="1">
              <a:off x="5127183" y="2059780"/>
              <a:ext cx="858838" cy="676275"/>
            </a:xfrm>
            <a:custGeom>
              <a:avLst/>
              <a:gdLst>
                <a:gd name="T0" fmla="*/ 289 w 313"/>
                <a:gd name="T1" fmla="*/ 50 h 246"/>
                <a:gd name="T2" fmla="*/ 289 w 313"/>
                <a:gd name="T3" fmla="*/ 51 h 246"/>
                <a:gd name="T4" fmla="*/ 257 w 313"/>
                <a:gd name="T5" fmla="*/ 61 h 246"/>
                <a:gd name="T6" fmla="*/ 288 w 313"/>
                <a:gd name="T7" fmla="*/ 26 h 246"/>
                <a:gd name="T8" fmla="*/ 274 w 313"/>
                <a:gd name="T9" fmla="*/ 6 h 246"/>
                <a:gd name="T10" fmla="*/ 272 w 313"/>
                <a:gd name="T11" fmla="*/ 17 h 246"/>
                <a:gd name="T12" fmla="*/ 229 w 313"/>
                <a:gd name="T13" fmla="*/ 84 h 246"/>
                <a:gd name="T14" fmla="*/ 237 w 313"/>
                <a:gd name="T15" fmla="*/ 35 h 246"/>
                <a:gd name="T16" fmla="*/ 210 w 313"/>
                <a:gd name="T17" fmla="*/ 40 h 246"/>
                <a:gd name="T18" fmla="*/ 225 w 313"/>
                <a:gd name="T19" fmla="*/ 49 h 246"/>
                <a:gd name="T20" fmla="*/ 227 w 313"/>
                <a:gd name="T21" fmla="*/ 86 h 246"/>
                <a:gd name="T22" fmla="*/ 160 w 313"/>
                <a:gd name="T23" fmla="*/ 145 h 246"/>
                <a:gd name="T24" fmla="*/ 189 w 313"/>
                <a:gd name="T25" fmla="*/ 85 h 246"/>
                <a:gd name="T26" fmla="*/ 167 w 313"/>
                <a:gd name="T27" fmla="*/ 69 h 246"/>
                <a:gd name="T28" fmla="*/ 170 w 313"/>
                <a:gd name="T29" fmla="*/ 86 h 246"/>
                <a:gd name="T30" fmla="*/ 158 w 313"/>
                <a:gd name="T31" fmla="*/ 147 h 246"/>
                <a:gd name="T32" fmla="*/ 87 w 313"/>
                <a:gd name="T33" fmla="*/ 197 h 246"/>
                <a:gd name="T34" fmla="*/ 136 w 313"/>
                <a:gd name="T35" fmla="*/ 137 h 246"/>
                <a:gd name="T36" fmla="*/ 113 w 313"/>
                <a:gd name="T37" fmla="*/ 124 h 246"/>
                <a:gd name="T38" fmla="*/ 114 w 313"/>
                <a:gd name="T39" fmla="*/ 139 h 246"/>
                <a:gd name="T40" fmla="*/ 46 w 313"/>
                <a:gd name="T41" fmla="*/ 222 h 246"/>
                <a:gd name="T42" fmla="*/ 32 w 313"/>
                <a:gd name="T43" fmla="*/ 211 h 246"/>
                <a:gd name="T44" fmla="*/ 50 w 313"/>
                <a:gd name="T45" fmla="*/ 187 h 246"/>
                <a:gd name="T46" fmla="*/ 28 w 313"/>
                <a:gd name="T47" fmla="*/ 171 h 246"/>
                <a:gd name="T48" fmla="*/ 35 w 313"/>
                <a:gd name="T49" fmla="*/ 189 h 246"/>
                <a:gd name="T50" fmla="*/ 0 w 313"/>
                <a:gd name="T51" fmla="*/ 245 h 246"/>
                <a:gd name="T52" fmla="*/ 41 w 313"/>
                <a:gd name="T53" fmla="*/ 230 h 246"/>
                <a:gd name="T54" fmla="*/ 102 w 313"/>
                <a:gd name="T55" fmla="*/ 224 h 246"/>
                <a:gd name="T56" fmla="*/ 121 w 313"/>
                <a:gd name="T57" fmla="*/ 235 h 246"/>
                <a:gd name="T58" fmla="*/ 107 w 313"/>
                <a:gd name="T59" fmla="*/ 210 h 246"/>
                <a:gd name="T60" fmla="*/ 103 w 313"/>
                <a:gd name="T61" fmla="*/ 219 h 246"/>
                <a:gd name="T62" fmla="*/ 54 w 313"/>
                <a:gd name="T63" fmla="*/ 223 h 246"/>
                <a:gd name="T64" fmla="*/ 131 w 313"/>
                <a:gd name="T65" fmla="*/ 173 h 246"/>
                <a:gd name="T66" fmla="*/ 182 w 313"/>
                <a:gd name="T67" fmla="*/ 195 h 246"/>
                <a:gd name="T68" fmla="*/ 199 w 313"/>
                <a:gd name="T69" fmla="*/ 201 h 246"/>
                <a:gd name="T70" fmla="*/ 188 w 313"/>
                <a:gd name="T71" fmla="*/ 177 h 246"/>
                <a:gd name="T72" fmla="*/ 133 w 313"/>
                <a:gd name="T73" fmla="*/ 172 h 246"/>
                <a:gd name="T74" fmla="*/ 199 w 313"/>
                <a:gd name="T75" fmla="*/ 120 h 246"/>
                <a:gd name="T76" fmla="*/ 238 w 313"/>
                <a:gd name="T77" fmla="*/ 135 h 246"/>
                <a:gd name="T78" fmla="*/ 257 w 313"/>
                <a:gd name="T79" fmla="*/ 121 h 246"/>
                <a:gd name="T80" fmla="*/ 245 w 313"/>
                <a:gd name="T81" fmla="*/ 117 h 246"/>
                <a:gd name="T82" fmla="*/ 241 w 313"/>
                <a:gd name="T83" fmla="*/ 119 h 246"/>
                <a:gd name="T84" fmla="*/ 238 w 313"/>
                <a:gd name="T85" fmla="*/ 122 h 246"/>
                <a:gd name="T86" fmla="*/ 255 w 313"/>
                <a:gd name="T87" fmla="*/ 63 h 246"/>
                <a:gd name="T88" fmla="*/ 291 w 313"/>
                <a:gd name="T89" fmla="*/ 56 h 246"/>
                <a:gd name="T90" fmla="*/ 313 w 313"/>
                <a:gd name="T91" fmla="*/ 4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246">
                  <a:moveTo>
                    <a:pt x="299" y="37"/>
                  </a:moveTo>
                  <a:cubicBezTo>
                    <a:pt x="294" y="39"/>
                    <a:pt x="290" y="45"/>
                    <a:pt x="289" y="50"/>
                  </a:cubicBezTo>
                  <a:cubicBezTo>
                    <a:pt x="289" y="50"/>
                    <a:pt x="288" y="51"/>
                    <a:pt x="288" y="51"/>
                  </a:cubicBezTo>
                  <a:cubicBezTo>
                    <a:pt x="288" y="51"/>
                    <a:pt x="289" y="51"/>
                    <a:pt x="289" y="51"/>
                  </a:cubicBezTo>
                  <a:cubicBezTo>
                    <a:pt x="288" y="52"/>
                    <a:pt x="288" y="53"/>
                    <a:pt x="288" y="54"/>
                  </a:cubicBezTo>
                  <a:cubicBezTo>
                    <a:pt x="278" y="55"/>
                    <a:pt x="267" y="58"/>
                    <a:pt x="257" y="61"/>
                  </a:cubicBezTo>
                  <a:cubicBezTo>
                    <a:pt x="265" y="50"/>
                    <a:pt x="273" y="39"/>
                    <a:pt x="279" y="27"/>
                  </a:cubicBezTo>
                  <a:cubicBezTo>
                    <a:pt x="282" y="28"/>
                    <a:pt x="285" y="28"/>
                    <a:pt x="288" y="26"/>
                  </a:cubicBezTo>
                  <a:cubicBezTo>
                    <a:pt x="293" y="23"/>
                    <a:pt x="296" y="16"/>
                    <a:pt x="293" y="10"/>
                  </a:cubicBezTo>
                  <a:cubicBezTo>
                    <a:pt x="290" y="3"/>
                    <a:pt x="279" y="0"/>
                    <a:pt x="274" y="6"/>
                  </a:cubicBezTo>
                  <a:cubicBezTo>
                    <a:pt x="272" y="9"/>
                    <a:pt x="272" y="12"/>
                    <a:pt x="273" y="16"/>
                  </a:cubicBezTo>
                  <a:cubicBezTo>
                    <a:pt x="272" y="16"/>
                    <a:pt x="272" y="16"/>
                    <a:pt x="272" y="17"/>
                  </a:cubicBezTo>
                  <a:cubicBezTo>
                    <a:pt x="273" y="20"/>
                    <a:pt x="274" y="23"/>
                    <a:pt x="277" y="25"/>
                  </a:cubicBezTo>
                  <a:cubicBezTo>
                    <a:pt x="262" y="46"/>
                    <a:pt x="246" y="66"/>
                    <a:pt x="229" y="84"/>
                  </a:cubicBezTo>
                  <a:cubicBezTo>
                    <a:pt x="229" y="72"/>
                    <a:pt x="229" y="60"/>
                    <a:pt x="228" y="48"/>
                  </a:cubicBezTo>
                  <a:cubicBezTo>
                    <a:pt x="234" y="46"/>
                    <a:pt x="238" y="41"/>
                    <a:pt x="237" y="35"/>
                  </a:cubicBezTo>
                  <a:cubicBezTo>
                    <a:pt x="237" y="28"/>
                    <a:pt x="231" y="24"/>
                    <a:pt x="224" y="24"/>
                  </a:cubicBezTo>
                  <a:cubicBezTo>
                    <a:pt x="217" y="25"/>
                    <a:pt x="207" y="32"/>
                    <a:pt x="210" y="40"/>
                  </a:cubicBezTo>
                  <a:cubicBezTo>
                    <a:pt x="212" y="45"/>
                    <a:pt x="218" y="48"/>
                    <a:pt x="223" y="48"/>
                  </a:cubicBezTo>
                  <a:cubicBezTo>
                    <a:pt x="223" y="48"/>
                    <a:pt x="224" y="49"/>
                    <a:pt x="225" y="49"/>
                  </a:cubicBezTo>
                  <a:cubicBezTo>
                    <a:pt x="225" y="49"/>
                    <a:pt x="225" y="49"/>
                    <a:pt x="225" y="49"/>
                  </a:cubicBezTo>
                  <a:cubicBezTo>
                    <a:pt x="226" y="61"/>
                    <a:pt x="226" y="73"/>
                    <a:pt x="227" y="86"/>
                  </a:cubicBezTo>
                  <a:cubicBezTo>
                    <a:pt x="207" y="107"/>
                    <a:pt x="185" y="126"/>
                    <a:pt x="161" y="145"/>
                  </a:cubicBezTo>
                  <a:cubicBezTo>
                    <a:pt x="161" y="145"/>
                    <a:pt x="161" y="145"/>
                    <a:pt x="160" y="145"/>
                  </a:cubicBezTo>
                  <a:cubicBezTo>
                    <a:pt x="164" y="126"/>
                    <a:pt x="170" y="109"/>
                    <a:pt x="176" y="90"/>
                  </a:cubicBezTo>
                  <a:cubicBezTo>
                    <a:pt x="181" y="92"/>
                    <a:pt x="186" y="90"/>
                    <a:pt x="189" y="85"/>
                  </a:cubicBezTo>
                  <a:cubicBezTo>
                    <a:pt x="193" y="79"/>
                    <a:pt x="192" y="69"/>
                    <a:pt x="187" y="64"/>
                  </a:cubicBezTo>
                  <a:cubicBezTo>
                    <a:pt x="181" y="58"/>
                    <a:pt x="170" y="62"/>
                    <a:pt x="167" y="69"/>
                  </a:cubicBezTo>
                  <a:cubicBezTo>
                    <a:pt x="165" y="74"/>
                    <a:pt x="166" y="80"/>
                    <a:pt x="170" y="85"/>
                  </a:cubicBezTo>
                  <a:cubicBezTo>
                    <a:pt x="170" y="85"/>
                    <a:pt x="170" y="85"/>
                    <a:pt x="170" y="86"/>
                  </a:cubicBezTo>
                  <a:cubicBezTo>
                    <a:pt x="171" y="87"/>
                    <a:pt x="173" y="89"/>
                    <a:pt x="174" y="89"/>
                  </a:cubicBezTo>
                  <a:cubicBezTo>
                    <a:pt x="168" y="108"/>
                    <a:pt x="160" y="127"/>
                    <a:pt x="158" y="147"/>
                  </a:cubicBezTo>
                  <a:cubicBezTo>
                    <a:pt x="136" y="164"/>
                    <a:pt x="113" y="180"/>
                    <a:pt x="90" y="195"/>
                  </a:cubicBezTo>
                  <a:cubicBezTo>
                    <a:pt x="89" y="196"/>
                    <a:pt x="88" y="196"/>
                    <a:pt x="87" y="197"/>
                  </a:cubicBezTo>
                  <a:cubicBezTo>
                    <a:pt x="95" y="177"/>
                    <a:pt x="105" y="159"/>
                    <a:pt x="116" y="142"/>
                  </a:cubicBezTo>
                  <a:cubicBezTo>
                    <a:pt x="123" y="146"/>
                    <a:pt x="133" y="143"/>
                    <a:pt x="136" y="137"/>
                  </a:cubicBezTo>
                  <a:cubicBezTo>
                    <a:pt x="139" y="131"/>
                    <a:pt x="138" y="122"/>
                    <a:pt x="133" y="118"/>
                  </a:cubicBezTo>
                  <a:cubicBezTo>
                    <a:pt x="126" y="111"/>
                    <a:pt x="117" y="118"/>
                    <a:pt x="113" y="124"/>
                  </a:cubicBezTo>
                  <a:cubicBezTo>
                    <a:pt x="113" y="125"/>
                    <a:pt x="113" y="125"/>
                    <a:pt x="113" y="125"/>
                  </a:cubicBezTo>
                  <a:cubicBezTo>
                    <a:pt x="111" y="130"/>
                    <a:pt x="111" y="135"/>
                    <a:pt x="114" y="139"/>
                  </a:cubicBezTo>
                  <a:cubicBezTo>
                    <a:pt x="101" y="157"/>
                    <a:pt x="90" y="177"/>
                    <a:pt x="85" y="198"/>
                  </a:cubicBezTo>
                  <a:cubicBezTo>
                    <a:pt x="72" y="206"/>
                    <a:pt x="59" y="214"/>
                    <a:pt x="46" y="222"/>
                  </a:cubicBezTo>
                  <a:cubicBezTo>
                    <a:pt x="40" y="225"/>
                    <a:pt x="33" y="228"/>
                    <a:pt x="27" y="231"/>
                  </a:cubicBezTo>
                  <a:cubicBezTo>
                    <a:pt x="29" y="225"/>
                    <a:pt x="30" y="218"/>
                    <a:pt x="32" y="211"/>
                  </a:cubicBezTo>
                  <a:cubicBezTo>
                    <a:pt x="34" y="204"/>
                    <a:pt x="36" y="197"/>
                    <a:pt x="38" y="191"/>
                  </a:cubicBezTo>
                  <a:cubicBezTo>
                    <a:pt x="42" y="192"/>
                    <a:pt x="47" y="191"/>
                    <a:pt x="50" y="187"/>
                  </a:cubicBezTo>
                  <a:cubicBezTo>
                    <a:pt x="55" y="181"/>
                    <a:pt x="55" y="171"/>
                    <a:pt x="49" y="166"/>
                  </a:cubicBezTo>
                  <a:cubicBezTo>
                    <a:pt x="41" y="160"/>
                    <a:pt x="31" y="163"/>
                    <a:pt x="28" y="171"/>
                  </a:cubicBezTo>
                  <a:cubicBezTo>
                    <a:pt x="26" y="176"/>
                    <a:pt x="28" y="184"/>
                    <a:pt x="32" y="186"/>
                  </a:cubicBezTo>
                  <a:cubicBezTo>
                    <a:pt x="33" y="188"/>
                    <a:pt x="34" y="189"/>
                    <a:pt x="35" y="189"/>
                  </a:cubicBezTo>
                  <a:cubicBezTo>
                    <a:pt x="28" y="202"/>
                    <a:pt x="26" y="219"/>
                    <a:pt x="23" y="233"/>
                  </a:cubicBezTo>
                  <a:cubicBezTo>
                    <a:pt x="15" y="236"/>
                    <a:pt x="7" y="240"/>
                    <a:pt x="0" y="245"/>
                  </a:cubicBezTo>
                  <a:cubicBezTo>
                    <a:pt x="0" y="245"/>
                    <a:pt x="0" y="246"/>
                    <a:pt x="0" y="246"/>
                  </a:cubicBezTo>
                  <a:cubicBezTo>
                    <a:pt x="14" y="245"/>
                    <a:pt x="29" y="236"/>
                    <a:pt x="41" y="230"/>
                  </a:cubicBezTo>
                  <a:cubicBezTo>
                    <a:pt x="45" y="228"/>
                    <a:pt x="48" y="226"/>
                    <a:pt x="51" y="224"/>
                  </a:cubicBezTo>
                  <a:cubicBezTo>
                    <a:pt x="67" y="226"/>
                    <a:pt x="86" y="227"/>
                    <a:pt x="102" y="224"/>
                  </a:cubicBezTo>
                  <a:cubicBezTo>
                    <a:pt x="102" y="225"/>
                    <a:pt x="102" y="226"/>
                    <a:pt x="102" y="227"/>
                  </a:cubicBezTo>
                  <a:cubicBezTo>
                    <a:pt x="104" y="236"/>
                    <a:pt x="114" y="237"/>
                    <a:pt x="121" y="235"/>
                  </a:cubicBezTo>
                  <a:cubicBezTo>
                    <a:pt x="128" y="232"/>
                    <a:pt x="131" y="225"/>
                    <a:pt x="128" y="218"/>
                  </a:cubicBezTo>
                  <a:cubicBezTo>
                    <a:pt x="125" y="211"/>
                    <a:pt x="114" y="206"/>
                    <a:pt x="107" y="210"/>
                  </a:cubicBezTo>
                  <a:cubicBezTo>
                    <a:pt x="107" y="210"/>
                    <a:pt x="106" y="211"/>
                    <a:pt x="107" y="212"/>
                  </a:cubicBezTo>
                  <a:cubicBezTo>
                    <a:pt x="105" y="214"/>
                    <a:pt x="103" y="216"/>
                    <a:pt x="103" y="219"/>
                  </a:cubicBezTo>
                  <a:cubicBezTo>
                    <a:pt x="95" y="220"/>
                    <a:pt x="87" y="222"/>
                    <a:pt x="79" y="222"/>
                  </a:cubicBezTo>
                  <a:cubicBezTo>
                    <a:pt x="71" y="223"/>
                    <a:pt x="62" y="223"/>
                    <a:pt x="54" y="223"/>
                  </a:cubicBezTo>
                  <a:cubicBezTo>
                    <a:pt x="66" y="216"/>
                    <a:pt x="77" y="209"/>
                    <a:pt x="89" y="201"/>
                  </a:cubicBezTo>
                  <a:cubicBezTo>
                    <a:pt x="103" y="192"/>
                    <a:pt x="117" y="183"/>
                    <a:pt x="131" y="173"/>
                  </a:cubicBezTo>
                  <a:cubicBezTo>
                    <a:pt x="146" y="180"/>
                    <a:pt x="163" y="186"/>
                    <a:pt x="180" y="188"/>
                  </a:cubicBezTo>
                  <a:cubicBezTo>
                    <a:pt x="179" y="190"/>
                    <a:pt x="180" y="193"/>
                    <a:pt x="182" y="195"/>
                  </a:cubicBezTo>
                  <a:cubicBezTo>
                    <a:pt x="182" y="195"/>
                    <a:pt x="182" y="195"/>
                    <a:pt x="182" y="195"/>
                  </a:cubicBezTo>
                  <a:cubicBezTo>
                    <a:pt x="185" y="200"/>
                    <a:pt x="192" y="203"/>
                    <a:pt x="199" y="201"/>
                  </a:cubicBezTo>
                  <a:cubicBezTo>
                    <a:pt x="206" y="198"/>
                    <a:pt x="212" y="188"/>
                    <a:pt x="207" y="181"/>
                  </a:cubicBezTo>
                  <a:cubicBezTo>
                    <a:pt x="203" y="175"/>
                    <a:pt x="194" y="175"/>
                    <a:pt x="188" y="177"/>
                  </a:cubicBezTo>
                  <a:cubicBezTo>
                    <a:pt x="184" y="178"/>
                    <a:pt x="182" y="181"/>
                    <a:pt x="180" y="184"/>
                  </a:cubicBezTo>
                  <a:cubicBezTo>
                    <a:pt x="164" y="182"/>
                    <a:pt x="148" y="178"/>
                    <a:pt x="133" y="172"/>
                  </a:cubicBezTo>
                  <a:cubicBezTo>
                    <a:pt x="142" y="165"/>
                    <a:pt x="150" y="159"/>
                    <a:pt x="159" y="152"/>
                  </a:cubicBezTo>
                  <a:cubicBezTo>
                    <a:pt x="172" y="142"/>
                    <a:pt x="186" y="131"/>
                    <a:pt x="199" y="120"/>
                  </a:cubicBezTo>
                  <a:cubicBezTo>
                    <a:pt x="211" y="125"/>
                    <a:pt x="224" y="126"/>
                    <a:pt x="237" y="126"/>
                  </a:cubicBezTo>
                  <a:cubicBezTo>
                    <a:pt x="236" y="129"/>
                    <a:pt x="237" y="132"/>
                    <a:pt x="238" y="135"/>
                  </a:cubicBezTo>
                  <a:cubicBezTo>
                    <a:pt x="242" y="141"/>
                    <a:pt x="253" y="142"/>
                    <a:pt x="258" y="137"/>
                  </a:cubicBezTo>
                  <a:cubicBezTo>
                    <a:pt x="262" y="132"/>
                    <a:pt x="261" y="125"/>
                    <a:pt x="257" y="121"/>
                  </a:cubicBezTo>
                  <a:cubicBezTo>
                    <a:pt x="254" y="117"/>
                    <a:pt x="249" y="116"/>
                    <a:pt x="245" y="117"/>
                  </a:cubicBezTo>
                  <a:cubicBezTo>
                    <a:pt x="245" y="117"/>
                    <a:pt x="245" y="117"/>
                    <a:pt x="245" y="117"/>
                  </a:cubicBezTo>
                  <a:cubicBezTo>
                    <a:pt x="246" y="117"/>
                    <a:pt x="245" y="116"/>
                    <a:pt x="245" y="117"/>
                  </a:cubicBezTo>
                  <a:cubicBezTo>
                    <a:pt x="243" y="117"/>
                    <a:pt x="242" y="118"/>
                    <a:pt x="241" y="119"/>
                  </a:cubicBezTo>
                  <a:cubicBezTo>
                    <a:pt x="240" y="120"/>
                    <a:pt x="239" y="121"/>
                    <a:pt x="238" y="121"/>
                  </a:cubicBezTo>
                  <a:cubicBezTo>
                    <a:pt x="238" y="122"/>
                    <a:pt x="238" y="122"/>
                    <a:pt x="238" y="122"/>
                  </a:cubicBezTo>
                  <a:cubicBezTo>
                    <a:pt x="226" y="122"/>
                    <a:pt x="213" y="122"/>
                    <a:pt x="201" y="119"/>
                  </a:cubicBezTo>
                  <a:cubicBezTo>
                    <a:pt x="220" y="102"/>
                    <a:pt x="239" y="83"/>
                    <a:pt x="255" y="63"/>
                  </a:cubicBezTo>
                  <a:cubicBezTo>
                    <a:pt x="267" y="62"/>
                    <a:pt x="279" y="60"/>
                    <a:pt x="291" y="57"/>
                  </a:cubicBezTo>
                  <a:cubicBezTo>
                    <a:pt x="291" y="57"/>
                    <a:pt x="291" y="56"/>
                    <a:pt x="291" y="56"/>
                  </a:cubicBezTo>
                  <a:cubicBezTo>
                    <a:pt x="293" y="60"/>
                    <a:pt x="298" y="62"/>
                    <a:pt x="302" y="61"/>
                  </a:cubicBezTo>
                  <a:cubicBezTo>
                    <a:pt x="308" y="61"/>
                    <a:pt x="313" y="56"/>
                    <a:pt x="313" y="49"/>
                  </a:cubicBezTo>
                  <a:cubicBezTo>
                    <a:pt x="313" y="42"/>
                    <a:pt x="306" y="34"/>
                    <a:pt x="299" y="37"/>
                  </a:cubicBezTo>
                  <a:close/>
                </a:path>
              </a:pathLst>
            </a:custGeom>
            <a:solidFill>
              <a:srgbClr val="B28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41"/>
            <p:cNvSpPr>
              <a:spLocks/>
            </p:cNvSpPr>
            <p:nvPr/>
          </p:nvSpPr>
          <p:spPr bwMode="auto">
            <a:xfrm flipH="1">
              <a:off x="4404871" y="1767680"/>
              <a:ext cx="695325" cy="396875"/>
            </a:xfrm>
            <a:custGeom>
              <a:avLst/>
              <a:gdLst>
                <a:gd name="T0" fmla="*/ 228 w 254"/>
                <a:gd name="T1" fmla="*/ 93 h 144"/>
                <a:gd name="T2" fmla="*/ 224 w 254"/>
                <a:gd name="T3" fmla="*/ 69 h 144"/>
                <a:gd name="T4" fmla="*/ 197 w 254"/>
                <a:gd name="T5" fmla="*/ 71 h 144"/>
                <a:gd name="T6" fmla="*/ 167 w 254"/>
                <a:gd name="T7" fmla="*/ 37 h 144"/>
                <a:gd name="T8" fmla="*/ 156 w 254"/>
                <a:gd name="T9" fmla="*/ 13 h 144"/>
                <a:gd name="T10" fmla="*/ 128 w 254"/>
                <a:gd name="T11" fmla="*/ 23 h 144"/>
                <a:gd name="T12" fmla="*/ 85 w 254"/>
                <a:gd name="T13" fmla="*/ 16 h 144"/>
                <a:gd name="T14" fmla="*/ 62 w 254"/>
                <a:gd name="T15" fmla="*/ 3 h 144"/>
                <a:gd name="T16" fmla="*/ 45 w 254"/>
                <a:gd name="T17" fmla="*/ 19 h 144"/>
                <a:gd name="T18" fmla="*/ 45 w 254"/>
                <a:gd name="T19" fmla="*/ 19 h 144"/>
                <a:gd name="T20" fmla="*/ 9 w 254"/>
                <a:gd name="T21" fmla="*/ 19 h 144"/>
                <a:gd name="T22" fmla="*/ 7 w 254"/>
                <a:gd name="T23" fmla="*/ 58 h 144"/>
                <a:gd name="T24" fmla="*/ 36 w 254"/>
                <a:gd name="T25" fmla="*/ 103 h 144"/>
                <a:gd name="T26" fmla="*/ 86 w 254"/>
                <a:gd name="T27" fmla="*/ 133 h 144"/>
                <a:gd name="T28" fmla="*/ 88 w 254"/>
                <a:gd name="T29" fmla="*/ 132 h 144"/>
                <a:gd name="T30" fmla="*/ 112 w 254"/>
                <a:gd name="T31" fmla="*/ 138 h 144"/>
                <a:gd name="T32" fmla="*/ 153 w 254"/>
                <a:gd name="T33" fmla="*/ 143 h 144"/>
                <a:gd name="T34" fmla="*/ 218 w 254"/>
                <a:gd name="T35" fmla="*/ 138 h 144"/>
                <a:gd name="T36" fmla="*/ 254 w 254"/>
                <a:gd name="T37" fmla="*/ 105 h 144"/>
                <a:gd name="T38" fmla="*/ 228 w 254"/>
                <a:gd name="T39" fmla="*/ 9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144">
                  <a:moveTo>
                    <a:pt x="228" y="93"/>
                  </a:moveTo>
                  <a:cubicBezTo>
                    <a:pt x="231" y="84"/>
                    <a:pt x="232" y="75"/>
                    <a:pt x="224" y="69"/>
                  </a:cubicBezTo>
                  <a:cubicBezTo>
                    <a:pt x="216" y="64"/>
                    <a:pt x="205" y="67"/>
                    <a:pt x="197" y="71"/>
                  </a:cubicBezTo>
                  <a:cubicBezTo>
                    <a:pt x="201" y="51"/>
                    <a:pt x="187" y="20"/>
                    <a:pt x="167" y="37"/>
                  </a:cubicBezTo>
                  <a:cubicBezTo>
                    <a:pt x="169" y="27"/>
                    <a:pt x="167" y="16"/>
                    <a:pt x="156" y="13"/>
                  </a:cubicBezTo>
                  <a:cubicBezTo>
                    <a:pt x="146" y="10"/>
                    <a:pt x="135" y="16"/>
                    <a:pt x="128" y="23"/>
                  </a:cubicBezTo>
                  <a:cubicBezTo>
                    <a:pt x="124" y="0"/>
                    <a:pt x="98" y="0"/>
                    <a:pt x="85" y="16"/>
                  </a:cubicBezTo>
                  <a:cubicBezTo>
                    <a:pt x="80" y="9"/>
                    <a:pt x="72" y="2"/>
                    <a:pt x="62" y="3"/>
                  </a:cubicBezTo>
                  <a:cubicBezTo>
                    <a:pt x="53" y="3"/>
                    <a:pt x="45" y="9"/>
                    <a:pt x="45" y="19"/>
                  </a:cubicBezTo>
                  <a:cubicBezTo>
                    <a:pt x="45" y="19"/>
                    <a:pt x="45" y="19"/>
                    <a:pt x="45" y="19"/>
                  </a:cubicBezTo>
                  <a:cubicBezTo>
                    <a:pt x="34" y="13"/>
                    <a:pt x="19" y="8"/>
                    <a:pt x="9" y="19"/>
                  </a:cubicBezTo>
                  <a:cubicBezTo>
                    <a:pt x="0" y="29"/>
                    <a:pt x="4" y="47"/>
                    <a:pt x="7" y="58"/>
                  </a:cubicBezTo>
                  <a:cubicBezTo>
                    <a:pt x="12" y="75"/>
                    <a:pt x="24" y="90"/>
                    <a:pt x="36" y="103"/>
                  </a:cubicBezTo>
                  <a:cubicBezTo>
                    <a:pt x="50" y="115"/>
                    <a:pt x="67" y="130"/>
                    <a:pt x="86" y="133"/>
                  </a:cubicBezTo>
                  <a:cubicBezTo>
                    <a:pt x="87" y="133"/>
                    <a:pt x="88" y="132"/>
                    <a:pt x="88" y="132"/>
                  </a:cubicBezTo>
                  <a:cubicBezTo>
                    <a:pt x="94" y="136"/>
                    <a:pt x="105" y="137"/>
                    <a:pt x="112" y="138"/>
                  </a:cubicBezTo>
                  <a:cubicBezTo>
                    <a:pt x="125" y="141"/>
                    <a:pt x="139" y="142"/>
                    <a:pt x="153" y="143"/>
                  </a:cubicBezTo>
                  <a:cubicBezTo>
                    <a:pt x="174" y="144"/>
                    <a:pt x="197" y="144"/>
                    <a:pt x="218" y="138"/>
                  </a:cubicBezTo>
                  <a:cubicBezTo>
                    <a:pt x="233" y="134"/>
                    <a:pt x="254" y="124"/>
                    <a:pt x="254" y="105"/>
                  </a:cubicBezTo>
                  <a:cubicBezTo>
                    <a:pt x="254" y="92"/>
                    <a:pt x="238" y="89"/>
                    <a:pt x="228" y="93"/>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42"/>
            <p:cNvSpPr>
              <a:spLocks/>
            </p:cNvSpPr>
            <p:nvPr/>
          </p:nvSpPr>
          <p:spPr bwMode="auto">
            <a:xfrm flipH="1">
              <a:off x="4549334" y="1883568"/>
              <a:ext cx="485775" cy="292100"/>
            </a:xfrm>
            <a:custGeom>
              <a:avLst/>
              <a:gdLst>
                <a:gd name="T0" fmla="*/ 170 w 177"/>
                <a:gd name="T1" fmla="*/ 71 h 106"/>
                <a:gd name="T2" fmla="*/ 150 w 177"/>
                <a:gd name="T3" fmla="*/ 68 h 106"/>
                <a:gd name="T4" fmla="*/ 131 w 177"/>
                <a:gd name="T5" fmla="*/ 52 h 106"/>
                <a:gd name="T6" fmla="*/ 106 w 177"/>
                <a:gd name="T7" fmla="*/ 34 h 106"/>
                <a:gd name="T8" fmla="*/ 68 w 177"/>
                <a:gd name="T9" fmla="*/ 24 h 106"/>
                <a:gd name="T10" fmla="*/ 38 w 177"/>
                <a:gd name="T11" fmla="*/ 17 h 106"/>
                <a:gd name="T12" fmla="*/ 12 w 177"/>
                <a:gd name="T13" fmla="*/ 6 h 106"/>
                <a:gd name="T14" fmla="*/ 3 w 177"/>
                <a:gd name="T15" fmla="*/ 29 h 106"/>
                <a:gd name="T16" fmla="*/ 60 w 177"/>
                <a:gd name="T17" fmla="*/ 94 h 106"/>
                <a:gd name="T18" fmla="*/ 61 w 177"/>
                <a:gd name="T19" fmla="*/ 96 h 106"/>
                <a:gd name="T20" fmla="*/ 161 w 177"/>
                <a:gd name="T21" fmla="*/ 91 h 106"/>
                <a:gd name="T22" fmla="*/ 170 w 177"/>
                <a:gd name="T23"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6">
                  <a:moveTo>
                    <a:pt x="170" y="71"/>
                  </a:moveTo>
                  <a:cubicBezTo>
                    <a:pt x="165" y="66"/>
                    <a:pt x="157" y="66"/>
                    <a:pt x="150" y="68"/>
                  </a:cubicBezTo>
                  <a:cubicBezTo>
                    <a:pt x="155" y="57"/>
                    <a:pt x="142" y="47"/>
                    <a:pt x="131" y="52"/>
                  </a:cubicBezTo>
                  <a:cubicBezTo>
                    <a:pt x="136" y="39"/>
                    <a:pt x="119" y="25"/>
                    <a:pt x="106" y="34"/>
                  </a:cubicBezTo>
                  <a:cubicBezTo>
                    <a:pt x="108" y="12"/>
                    <a:pt x="82" y="9"/>
                    <a:pt x="68" y="24"/>
                  </a:cubicBezTo>
                  <a:cubicBezTo>
                    <a:pt x="61" y="12"/>
                    <a:pt x="45" y="0"/>
                    <a:pt x="38" y="17"/>
                  </a:cubicBezTo>
                  <a:cubicBezTo>
                    <a:pt x="31" y="10"/>
                    <a:pt x="21" y="3"/>
                    <a:pt x="12" y="6"/>
                  </a:cubicBezTo>
                  <a:cubicBezTo>
                    <a:pt x="2" y="10"/>
                    <a:pt x="0" y="20"/>
                    <a:pt x="3" y="29"/>
                  </a:cubicBezTo>
                  <a:cubicBezTo>
                    <a:pt x="9" y="59"/>
                    <a:pt x="35" y="79"/>
                    <a:pt x="60" y="94"/>
                  </a:cubicBezTo>
                  <a:cubicBezTo>
                    <a:pt x="59" y="95"/>
                    <a:pt x="60" y="96"/>
                    <a:pt x="61" y="96"/>
                  </a:cubicBezTo>
                  <a:cubicBezTo>
                    <a:pt x="94" y="99"/>
                    <a:pt x="130" y="106"/>
                    <a:pt x="161" y="91"/>
                  </a:cubicBezTo>
                  <a:cubicBezTo>
                    <a:pt x="167" y="88"/>
                    <a:pt x="177" y="78"/>
                    <a:pt x="170" y="7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51"/>
            <p:cNvSpPr>
              <a:spLocks/>
            </p:cNvSpPr>
            <p:nvPr/>
          </p:nvSpPr>
          <p:spPr bwMode="auto">
            <a:xfrm flipH="1">
              <a:off x="3033271" y="2169318"/>
              <a:ext cx="693738" cy="965200"/>
            </a:xfrm>
            <a:custGeom>
              <a:avLst/>
              <a:gdLst>
                <a:gd name="T0" fmla="*/ 204 w 253"/>
                <a:gd name="T1" fmla="*/ 131 h 351"/>
                <a:gd name="T2" fmla="*/ 110 w 253"/>
                <a:gd name="T3" fmla="*/ 138 h 351"/>
                <a:gd name="T4" fmla="*/ 107 w 253"/>
                <a:gd name="T5" fmla="*/ 131 h 351"/>
                <a:gd name="T6" fmla="*/ 81 w 253"/>
                <a:gd name="T7" fmla="*/ 78 h 351"/>
                <a:gd name="T8" fmla="*/ 1 w 253"/>
                <a:gd name="T9" fmla="*/ 1 h 351"/>
                <a:gd name="T10" fmla="*/ 1 w 253"/>
                <a:gd name="T11" fmla="*/ 2 h 351"/>
                <a:gd name="T12" fmla="*/ 80 w 253"/>
                <a:gd name="T13" fmla="*/ 86 h 351"/>
                <a:gd name="T14" fmla="*/ 106 w 253"/>
                <a:gd name="T15" fmla="*/ 138 h 351"/>
                <a:gd name="T16" fmla="*/ 126 w 253"/>
                <a:gd name="T17" fmla="*/ 187 h 351"/>
                <a:gd name="T18" fmla="*/ 127 w 253"/>
                <a:gd name="T19" fmla="*/ 188 h 351"/>
                <a:gd name="T20" fmla="*/ 112 w 253"/>
                <a:gd name="T21" fmla="*/ 279 h 351"/>
                <a:gd name="T22" fmla="*/ 167 w 253"/>
                <a:gd name="T23" fmla="*/ 349 h 351"/>
                <a:gd name="T24" fmla="*/ 208 w 253"/>
                <a:gd name="T25" fmla="*/ 336 h 351"/>
                <a:gd name="T26" fmla="*/ 213 w 253"/>
                <a:gd name="T27" fmla="*/ 290 h 351"/>
                <a:gd name="T28" fmla="*/ 130 w 253"/>
                <a:gd name="T29" fmla="*/ 187 h 351"/>
                <a:gd name="T30" fmla="*/ 129 w 253"/>
                <a:gd name="T31" fmla="*/ 187 h 351"/>
                <a:gd name="T32" fmla="*/ 128 w 253"/>
                <a:gd name="T33" fmla="*/ 187 h 351"/>
                <a:gd name="T34" fmla="*/ 128 w 253"/>
                <a:gd name="T35" fmla="*/ 186 h 351"/>
                <a:gd name="T36" fmla="*/ 116 w 253"/>
                <a:gd name="T37" fmla="*/ 150 h 351"/>
                <a:gd name="T38" fmla="*/ 128 w 253"/>
                <a:gd name="T39" fmla="*/ 163 h 351"/>
                <a:gd name="T40" fmla="*/ 169 w 253"/>
                <a:gd name="T41" fmla="*/ 193 h 351"/>
                <a:gd name="T42" fmla="*/ 236 w 253"/>
                <a:gd name="T43" fmla="*/ 200 h 351"/>
                <a:gd name="T44" fmla="*/ 204 w 253"/>
                <a:gd name="T45" fmla="*/ 13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04" y="131"/>
                  </a:moveTo>
                  <a:cubicBezTo>
                    <a:pt x="176" y="119"/>
                    <a:pt x="136" y="119"/>
                    <a:pt x="110" y="138"/>
                  </a:cubicBezTo>
                  <a:cubicBezTo>
                    <a:pt x="109" y="135"/>
                    <a:pt x="108" y="133"/>
                    <a:pt x="107" y="131"/>
                  </a:cubicBezTo>
                  <a:cubicBezTo>
                    <a:pt x="100" y="113"/>
                    <a:pt x="91" y="95"/>
                    <a:pt x="81" y="78"/>
                  </a:cubicBezTo>
                  <a:cubicBezTo>
                    <a:pt x="62" y="46"/>
                    <a:pt x="36" y="16"/>
                    <a:pt x="1" y="1"/>
                  </a:cubicBezTo>
                  <a:cubicBezTo>
                    <a:pt x="1" y="0"/>
                    <a:pt x="0" y="1"/>
                    <a:pt x="1" y="2"/>
                  </a:cubicBezTo>
                  <a:cubicBezTo>
                    <a:pt x="34" y="24"/>
                    <a:pt x="61" y="51"/>
                    <a:pt x="80" y="86"/>
                  </a:cubicBezTo>
                  <a:cubicBezTo>
                    <a:pt x="90" y="103"/>
                    <a:pt x="98" y="120"/>
                    <a:pt x="106" y="138"/>
                  </a:cubicBezTo>
                  <a:cubicBezTo>
                    <a:pt x="112" y="154"/>
                    <a:pt x="118" y="172"/>
                    <a:pt x="126" y="187"/>
                  </a:cubicBezTo>
                  <a:cubicBezTo>
                    <a:pt x="126" y="188"/>
                    <a:pt x="126" y="188"/>
                    <a:pt x="127" y="188"/>
                  </a:cubicBezTo>
                  <a:cubicBezTo>
                    <a:pt x="108" y="212"/>
                    <a:pt x="107" y="251"/>
                    <a:pt x="112" y="279"/>
                  </a:cubicBezTo>
                  <a:cubicBezTo>
                    <a:pt x="117" y="309"/>
                    <a:pt x="133" y="343"/>
                    <a:pt x="167" y="349"/>
                  </a:cubicBezTo>
                  <a:cubicBezTo>
                    <a:pt x="182" y="351"/>
                    <a:pt x="199" y="350"/>
                    <a:pt x="208" y="336"/>
                  </a:cubicBezTo>
                  <a:cubicBezTo>
                    <a:pt x="216" y="322"/>
                    <a:pt x="216" y="305"/>
                    <a:pt x="213" y="290"/>
                  </a:cubicBezTo>
                  <a:cubicBezTo>
                    <a:pt x="203" y="244"/>
                    <a:pt x="168" y="212"/>
                    <a:pt x="130" y="187"/>
                  </a:cubicBezTo>
                  <a:cubicBezTo>
                    <a:pt x="130" y="187"/>
                    <a:pt x="129" y="187"/>
                    <a:pt x="129" y="187"/>
                  </a:cubicBezTo>
                  <a:cubicBezTo>
                    <a:pt x="129" y="187"/>
                    <a:pt x="128" y="187"/>
                    <a:pt x="128" y="187"/>
                  </a:cubicBezTo>
                  <a:cubicBezTo>
                    <a:pt x="128" y="187"/>
                    <a:pt x="128" y="186"/>
                    <a:pt x="128" y="186"/>
                  </a:cubicBezTo>
                  <a:cubicBezTo>
                    <a:pt x="125" y="174"/>
                    <a:pt x="121" y="162"/>
                    <a:pt x="116" y="150"/>
                  </a:cubicBezTo>
                  <a:cubicBezTo>
                    <a:pt x="119" y="155"/>
                    <a:pt x="124" y="159"/>
                    <a:pt x="128" y="163"/>
                  </a:cubicBezTo>
                  <a:cubicBezTo>
                    <a:pt x="140" y="174"/>
                    <a:pt x="154" y="185"/>
                    <a:pt x="169" y="193"/>
                  </a:cubicBezTo>
                  <a:cubicBezTo>
                    <a:pt x="184" y="202"/>
                    <a:pt x="222" y="223"/>
                    <a:pt x="236" y="200"/>
                  </a:cubicBezTo>
                  <a:cubicBezTo>
                    <a:pt x="253" y="173"/>
                    <a:pt x="229" y="141"/>
                    <a:pt x="204" y="131"/>
                  </a:cubicBezTo>
                  <a:close/>
                </a:path>
              </a:pathLst>
            </a:custGeom>
            <a:solidFill>
              <a:srgbClr val="31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52"/>
            <p:cNvSpPr>
              <a:spLocks/>
            </p:cNvSpPr>
            <p:nvPr/>
          </p:nvSpPr>
          <p:spPr bwMode="auto">
            <a:xfrm flipH="1">
              <a:off x="3647634" y="2150268"/>
              <a:ext cx="241300" cy="363538"/>
            </a:xfrm>
            <a:custGeom>
              <a:avLst/>
              <a:gdLst>
                <a:gd name="T0" fmla="*/ 85 w 88"/>
                <a:gd name="T1" fmla="*/ 88 h 132"/>
                <a:gd name="T2" fmla="*/ 34 w 88"/>
                <a:gd name="T3" fmla="*/ 81 h 132"/>
                <a:gd name="T4" fmla="*/ 17 w 88"/>
                <a:gd name="T5" fmla="*/ 44 h 132"/>
                <a:gd name="T6" fmla="*/ 2 w 88"/>
                <a:gd name="T7" fmla="*/ 1 h 132"/>
                <a:gd name="T8" fmla="*/ 0 w 88"/>
                <a:gd name="T9" fmla="*/ 2 h 132"/>
                <a:gd name="T10" fmla="*/ 15 w 88"/>
                <a:gd name="T11" fmla="*/ 48 h 132"/>
                <a:gd name="T12" fmla="*/ 32 w 88"/>
                <a:gd name="T13" fmla="*/ 84 h 132"/>
                <a:gd name="T14" fmla="*/ 32 w 88"/>
                <a:gd name="T15" fmla="*/ 86 h 132"/>
                <a:gd name="T16" fmla="*/ 28 w 88"/>
                <a:gd name="T17" fmla="*/ 123 h 132"/>
                <a:gd name="T18" fmla="*/ 47 w 88"/>
                <a:gd name="T19" fmla="*/ 112 h 132"/>
                <a:gd name="T20" fmla="*/ 68 w 88"/>
                <a:gd name="T21" fmla="*/ 121 h 132"/>
                <a:gd name="T22" fmla="*/ 70 w 88"/>
                <a:gd name="T23" fmla="*/ 118 h 132"/>
                <a:gd name="T24" fmla="*/ 68 w 88"/>
                <a:gd name="T25" fmla="*/ 103 h 132"/>
                <a:gd name="T26" fmla="*/ 83 w 88"/>
                <a:gd name="T27" fmla="*/ 103 h 132"/>
                <a:gd name="T28" fmla="*/ 85 w 88"/>
                <a:gd name="T29"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5" y="88"/>
                  </a:moveTo>
                  <a:cubicBezTo>
                    <a:pt x="74" y="71"/>
                    <a:pt x="48" y="68"/>
                    <a:pt x="34" y="81"/>
                  </a:cubicBezTo>
                  <a:cubicBezTo>
                    <a:pt x="29" y="69"/>
                    <a:pt x="22" y="56"/>
                    <a:pt x="17" y="44"/>
                  </a:cubicBezTo>
                  <a:cubicBezTo>
                    <a:pt x="11" y="30"/>
                    <a:pt x="7" y="15"/>
                    <a:pt x="2" y="1"/>
                  </a:cubicBezTo>
                  <a:cubicBezTo>
                    <a:pt x="2" y="0"/>
                    <a:pt x="0" y="0"/>
                    <a:pt x="0" y="2"/>
                  </a:cubicBezTo>
                  <a:cubicBezTo>
                    <a:pt x="3" y="18"/>
                    <a:pt x="9" y="33"/>
                    <a:pt x="15" y="48"/>
                  </a:cubicBezTo>
                  <a:cubicBezTo>
                    <a:pt x="20" y="60"/>
                    <a:pt x="25" y="73"/>
                    <a:pt x="32" y="84"/>
                  </a:cubicBezTo>
                  <a:cubicBezTo>
                    <a:pt x="31" y="85"/>
                    <a:pt x="31" y="86"/>
                    <a:pt x="32" y="86"/>
                  </a:cubicBezTo>
                  <a:cubicBezTo>
                    <a:pt x="21" y="95"/>
                    <a:pt x="17" y="113"/>
                    <a:pt x="28" y="123"/>
                  </a:cubicBezTo>
                  <a:cubicBezTo>
                    <a:pt x="38" y="132"/>
                    <a:pt x="45" y="121"/>
                    <a:pt x="47" y="112"/>
                  </a:cubicBezTo>
                  <a:cubicBezTo>
                    <a:pt x="52" y="118"/>
                    <a:pt x="59" y="121"/>
                    <a:pt x="68" y="121"/>
                  </a:cubicBezTo>
                  <a:cubicBezTo>
                    <a:pt x="69" y="121"/>
                    <a:pt x="71" y="119"/>
                    <a:pt x="70" y="118"/>
                  </a:cubicBezTo>
                  <a:cubicBezTo>
                    <a:pt x="70" y="113"/>
                    <a:pt x="70" y="108"/>
                    <a:pt x="68" y="103"/>
                  </a:cubicBezTo>
                  <a:cubicBezTo>
                    <a:pt x="73" y="105"/>
                    <a:pt x="78" y="106"/>
                    <a:pt x="83" y="103"/>
                  </a:cubicBezTo>
                  <a:cubicBezTo>
                    <a:pt x="88" y="100"/>
                    <a:pt x="88" y="92"/>
                    <a:pt x="85" y="88"/>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53"/>
            <p:cNvSpPr>
              <a:spLocks/>
            </p:cNvSpPr>
            <p:nvPr/>
          </p:nvSpPr>
          <p:spPr bwMode="auto">
            <a:xfrm flipH="1">
              <a:off x="3844484" y="2274093"/>
              <a:ext cx="730250" cy="911225"/>
            </a:xfrm>
            <a:custGeom>
              <a:avLst/>
              <a:gdLst>
                <a:gd name="T0" fmla="*/ 213 w 266"/>
                <a:gd name="T1" fmla="*/ 328 h 331"/>
                <a:gd name="T2" fmla="*/ 212 w 266"/>
                <a:gd name="T3" fmla="*/ 326 h 331"/>
                <a:gd name="T4" fmla="*/ 228 w 266"/>
                <a:gd name="T5" fmla="*/ 273 h 331"/>
                <a:gd name="T6" fmla="*/ 223 w 266"/>
                <a:gd name="T7" fmla="*/ 222 h 331"/>
                <a:gd name="T8" fmla="*/ 161 w 266"/>
                <a:gd name="T9" fmla="*/ 175 h 331"/>
                <a:gd name="T10" fmla="*/ 161 w 266"/>
                <a:gd name="T11" fmla="*/ 175 h 331"/>
                <a:gd name="T12" fmla="*/ 94 w 266"/>
                <a:gd name="T13" fmla="*/ 86 h 331"/>
                <a:gd name="T14" fmla="*/ 72 w 266"/>
                <a:gd name="T15" fmla="*/ 59 h 331"/>
                <a:gd name="T16" fmla="*/ 139 w 266"/>
                <a:gd name="T17" fmla="*/ 69 h 331"/>
                <a:gd name="T18" fmla="*/ 179 w 266"/>
                <a:gd name="T19" fmla="*/ 86 h 331"/>
                <a:gd name="T20" fmla="*/ 179 w 266"/>
                <a:gd name="T21" fmla="*/ 87 h 331"/>
                <a:gd name="T22" fmla="*/ 248 w 266"/>
                <a:gd name="T23" fmla="*/ 167 h 331"/>
                <a:gd name="T24" fmla="*/ 250 w 266"/>
                <a:gd name="T25" fmla="*/ 165 h 331"/>
                <a:gd name="T26" fmla="*/ 250 w 266"/>
                <a:gd name="T27" fmla="*/ 164 h 331"/>
                <a:gd name="T28" fmla="*/ 250 w 266"/>
                <a:gd name="T29" fmla="*/ 164 h 331"/>
                <a:gd name="T30" fmla="*/ 183 w 266"/>
                <a:gd name="T31" fmla="*/ 84 h 331"/>
                <a:gd name="T32" fmla="*/ 135 w 266"/>
                <a:gd name="T33" fmla="*/ 64 h 331"/>
                <a:gd name="T34" fmla="*/ 70 w 266"/>
                <a:gd name="T35" fmla="*/ 58 h 331"/>
                <a:gd name="T36" fmla="*/ 49 w 266"/>
                <a:gd name="T37" fmla="*/ 33 h 331"/>
                <a:gd name="T38" fmla="*/ 1 w 266"/>
                <a:gd name="T39" fmla="*/ 0 h 331"/>
                <a:gd name="T40" fmla="*/ 1 w 266"/>
                <a:gd name="T41" fmla="*/ 2 h 331"/>
                <a:gd name="T42" fmla="*/ 52 w 266"/>
                <a:gd name="T43" fmla="*/ 43 h 331"/>
                <a:gd name="T44" fmla="*/ 67 w 266"/>
                <a:gd name="T45" fmla="*/ 59 h 331"/>
                <a:gd name="T46" fmla="*/ 67 w 266"/>
                <a:gd name="T47" fmla="*/ 60 h 331"/>
                <a:gd name="T48" fmla="*/ 67 w 266"/>
                <a:gd name="T49" fmla="*/ 60 h 331"/>
                <a:gd name="T50" fmla="*/ 95 w 266"/>
                <a:gd name="T51" fmla="*/ 92 h 331"/>
                <a:gd name="T52" fmla="*/ 101 w 266"/>
                <a:gd name="T53" fmla="*/ 132 h 331"/>
                <a:gd name="T54" fmla="*/ 101 w 266"/>
                <a:gd name="T55" fmla="*/ 140 h 331"/>
                <a:gd name="T56" fmla="*/ 100 w 266"/>
                <a:gd name="T57" fmla="*/ 140 h 331"/>
                <a:gd name="T58" fmla="*/ 83 w 266"/>
                <a:gd name="T59" fmla="*/ 198 h 331"/>
                <a:gd name="T60" fmla="*/ 88 w 266"/>
                <a:gd name="T61" fmla="*/ 234 h 331"/>
                <a:gd name="T62" fmla="*/ 89 w 266"/>
                <a:gd name="T63" fmla="*/ 268 h 331"/>
                <a:gd name="T64" fmla="*/ 92 w 266"/>
                <a:gd name="T65" fmla="*/ 268 h 331"/>
                <a:gd name="T66" fmla="*/ 92 w 266"/>
                <a:gd name="T67" fmla="*/ 266 h 331"/>
                <a:gd name="T68" fmla="*/ 105 w 266"/>
                <a:gd name="T69" fmla="*/ 142 h 331"/>
                <a:gd name="T70" fmla="*/ 104 w 266"/>
                <a:gd name="T71" fmla="*/ 129 h 331"/>
                <a:gd name="T72" fmla="*/ 98 w 266"/>
                <a:gd name="T73" fmla="*/ 96 h 331"/>
                <a:gd name="T74" fmla="*/ 144 w 266"/>
                <a:gd name="T75" fmla="*/ 157 h 331"/>
                <a:gd name="T76" fmla="*/ 158 w 266"/>
                <a:gd name="T77" fmla="*/ 179 h 331"/>
                <a:gd name="T78" fmla="*/ 168 w 266"/>
                <a:gd name="T79" fmla="*/ 252 h 331"/>
                <a:gd name="T80" fmla="*/ 190 w 266"/>
                <a:gd name="T81" fmla="*/ 289 h 331"/>
                <a:gd name="T82" fmla="*/ 210 w 266"/>
                <a:gd name="T83" fmla="*/ 329 h 331"/>
                <a:gd name="T84" fmla="*/ 213 w 266"/>
                <a:gd name="T85" fmla="*/ 3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 h="331">
                  <a:moveTo>
                    <a:pt x="213" y="328"/>
                  </a:moveTo>
                  <a:cubicBezTo>
                    <a:pt x="213" y="327"/>
                    <a:pt x="212" y="327"/>
                    <a:pt x="212" y="326"/>
                  </a:cubicBezTo>
                  <a:cubicBezTo>
                    <a:pt x="222" y="311"/>
                    <a:pt x="226" y="290"/>
                    <a:pt x="228" y="273"/>
                  </a:cubicBezTo>
                  <a:cubicBezTo>
                    <a:pt x="230" y="256"/>
                    <a:pt x="230" y="237"/>
                    <a:pt x="223" y="222"/>
                  </a:cubicBezTo>
                  <a:cubicBezTo>
                    <a:pt x="213" y="199"/>
                    <a:pt x="189" y="169"/>
                    <a:pt x="161" y="175"/>
                  </a:cubicBezTo>
                  <a:cubicBezTo>
                    <a:pt x="161" y="175"/>
                    <a:pt x="161" y="175"/>
                    <a:pt x="161" y="175"/>
                  </a:cubicBezTo>
                  <a:cubicBezTo>
                    <a:pt x="142" y="143"/>
                    <a:pt x="118" y="113"/>
                    <a:pt x="94" y="86"/>
                  </a:cubicBezTo>
                  <a:cubicBezTo>
                    <a:pt x="87" y="77"/>
                    <a:pt x="79" y="68"/>
                    <a:pt x="72" y="59"/>
                  </a:cubicBezTo>
                  <a:cubicBezTo>
                    <a:pt x="94" y="54"/>
                    <a:pt x="118" y="62"/>
                    <a:pt x="139" y="69"/>
                  </a:cubicBezTo>
                  <a:cubicBezTo>
                    <a:pt x="153" y="74"/>
                    <a:pt x="166" y="79"/>
                    <a:pt x="179" y="86"/>
                  </a:cubicBezTo>
                  <a:cubicBezTo>
                    <a:pt x="179" y="86"/>
                    <a:pt x="179" y="87"/>
                    <a:pt x="179" y="87"/>
                  </a:cubicBezTo>
                  <a:cubicBezTo>
                    <a:pt x="178" y="127"/>
                    <a:pt x="224" y="143"/>
                    <a:pt x="248" y="167"/>
                  </a:cubicBezTo>
                  <a:cubicBezTo>
                    <a:pt x="249" y="168"/>
                    <a:pt x="251" y="166"/>
                    <a:pt x="250" y="165"/>
                  </a:cubicBezTo>
                  <a:cubicBezTo>
                    <a:pt x="250" y="165"/>
                    <a:pt x="250" y="164"/>
                    <a:pt x="250" y="164"/>
                  </a:cubicBezTo>
                  <a:cubicBezTo>
                    <a:pt x="250" y="164"/>
                    <a:pt x="250" y="164"/>
                    <a:pt x="250" y="164"/>
                  </a:cubicBezTo>
                  <a:cubicBezTo>
                    <a:pt x="266" y="128"/>
                    <a:pt x="223" y="69"/>
                    <a:pt x="183" y="84"/>
                  </a:cubicBezTo>
                  <a:cubicBezTo>
                    <a:pt x="168" y="75"/>
                    <a:pt x="151" y="69"/>
                    <a:pt x="135" y="64"/>
                  </a:cubicBezTo>
                  <a:cubicBezTo>
                    <a:pt x="116" y="58"/>
                    <a:pt x="90" y="50"/>
                    <a:pt x="70" y="58"/>
                  </a:cubicBezTo>
                  <a:cubicBezTo>
                    <a:pt x="63" y="49"/>
                    <a:pt x="56" y="41"/>
                    <a:pt x="49" y="33"/>
                  </a:cubicBezTo>
                  <a:cubicBezTo>
                    <a:pt x="36" y="20"/>
                    <a:pt x="20" y="3"/>
                    <a:pt x="1" y="0"/>
                  </a:cubicBezTo>
                  <a:cubicBezTo>
                    <a:pt x="1" y="0"/>
                    <a:pt x="0" y="1"/>
                    <a:pt x="1" y="2"/>
                  </a:cubicBezTo>
                  <a:cubicBezTo>
                    <a:pt x="22" y="11"/>
                    <a:pt x="38" y="26"/>
                    <a:pt x="52" y="43"/>
                  </a:cubicBezTo>
                  <a:cubicBezTo>
                    <a:pt x="57" y="48"/>
                    <a:pt x="62" y="54"/>
                    <a:pt x="67" y="59"/>
                  </a:cubicBezTo>
                  <a:cubicBezTo>
                    <a:pt x="66" y="59"/>
                    <a:pt x="67" y="60"/>
                    <a:pt x="67" y="60"/>
                  </a:cubicBezTo>
                  <a:cubicBezTo>
                    <a:pt x="67" y="60"/>
                    <a:pt x="67" y="60"/>
                    <a:pt x="67" y="60"/>
                  </a:cubicBezTo>
                  <a:cubicBezTo>
                    <a:pt x="77" y="70"/>
                    <a:pt x="86" y="81"/>
                    <a:pt x="95" y="92"/>
                  </a:cubicBezTo>
                  <a:cubicBezTo>
                    <a:pt x="98" y="105"/>
                    <a:pt x="101" y="118"/>
                    <a:pt x="101" y="132"/>
                  </a:cubicBezTo>
                  <a:cubicBezTo>
                    <a:pt x="101" y="135"/>
                    <a:pt x="101" y="137"/>
                    <a:pt x="101" y="140"/>
                  </a:cubicBezTo>
                  <a:cubicBezTo>
                    <a:pt x="101" y="140"/>
                    <a:pt x="101" y="140"/>
                    <a:pt x="100" y="140"/>
                  </a:cubicBezTo>
                  <a:cubicBezTo>
                    <a:pt x="84" y="155"/>
                    <a:pt x="81" y="177"/>
                    <a:pt x="83" y="198"/>
                  </a:cubicBezTo>
                  <a:cubicBezTo>
                    <a:pt x="84" y="210"/>
                    <a:pt x="86" y="222"/>
                    <a:pt x="88" y="234"/>
                  </a:cubicBezTo>
                  <a:cubicBezTo>
                    <a:pt x="89" y="246"/>
                    <a:pt x="89" y="257"/>
                    <a:pt x="89" y="268"/>
                  </a:cubicBezTo>
                  <a:cubicBezTo>
                    <a:pt x="89" y="270"/>
                    <a:pt x="92" y="270"/>
                    <a:pt x="92" y="268"/>
                  </a:cubicBezTo>
                  <a:cubicBezTo>
                    <a:pt x="92" y="267"/>
                    <a:pt x="92" y="266"/>
                    <a:pt x="92" y="266"/>
                  </a:cubicBezTo>
                  <a:cubicBezTo>
                    <a:pt x="111" y="230"/>
                    <a:pt x="153" y="170"/>
                    <a:pt x="105" y="142"/>
                  </a:cubicBezTo>
                  <a:cubicBezTo>
                    <a:pt x="104" y="137"/>
                    <a:pt x="104" y="133"/>
                    <a:pt x="104" y="129"/>
                  </a:cubicBezTo>
                  <a:cubicBezTo>
                    <a:pt x="103" y="118"/>
                    <a:pt x="103" y="106"/>
                    <a:pt x="98" y="96"/>
                  </a:cubicBezTo>
                  <a:cubicBezTo>
                    <a:pt x="115" y="116"/>
                    <a:pt x="130" y="136"/>
                    <a:pt x="144" y="157"/>
                  </a:cubicBezTo>
                  <a:cubicBezTo>
                    <a:pt x="149" y="164"/>
                    <a:pt x="153" y="171"/>
                    <a:pt x="158" y="179"/>
                  </a:cubicBezTo>
                  <a:cubicBezTo>
                    <a:pt x="155" y="204"/>
                    <a:pt x="157" y="229"/>
                    <a:pt x="168" y="252"/>
                  </a:cubicBezTo>
                  <a:cubicBezTo>
                    <a:pt x="174" y="265"/>
                    <a:pt x="182" y="277"/>
                    <a:pt x="190" y="289"/>
                  </a:cubicBezTo>
                  <a:cubicBezTo>
                    <a:pt x="198" y="302"/>
                    <a:pt x="204" y="315"/>
                    <a:pt x="210" y="329"/>
                  </a:cubicBezTo>
                  <a:cubicBezTo>
                    <a:pt x="211" y="331"/>
                    <a:pt x="213" y="330"/>
                    <a:pt x="213" y="328"/>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54"/>
            <p:cNvSpPr>
              <a:spLocks/>
            </p:cNvSpPr>
            <p:nvPr/>
          </p:nvSpPr>
          <p:spPr bwMode="auto">
            <a:xfrm flipH="1">
              <a:off x="4515996" y="2491581"/>
              <a:ext cx="546100" cy="498475"/>
            </a:xfrm>
            <a:custGeom>
              <a:avLst/>
              <a:gdLst>
                <a:gd name="T0" fmla="*/ 145 w 199"/>
                <a:gd name="T1" fmla="*/ 150 h 181"/>
                <a:gd name="T2" fmla="*/ 169 w 199"/>
                <a:gd name="T3" fmla="*/ 142 h 181"/>
                <a:gd name="T4" fmla="*/ 176 w 199"/>
                <a:gd name="T5" fmla="*/ 118 h 181"/>
                <a:gd name="T6" fmla="*/ 184 w 199"/>
                <a:gd name="T7" fmla="*/ 88 h 181"/>
                <a:gd name="T8" fmla="*/ 130 w 199"/>
                <a:gd name="T9" fmla="*/ 107 h 181"/>
                <a:gd name="T10" fmla="*/ 128 w 199"/>
                <a:gd name="T11" fmla="*/ 107 h 181"/>
                <a:gd name="T12" fmla="*/ 128 w 199"/>
                <a:gd name="T13" fmla="*/ 108 h 181"/>
                <a:gd name="T14" fmla="*/ 90 w 199"/>
                <a:gd name="T15" fmla="*/ 87 h 181"/>
                <a:gd name="T16" fmla="*/ 54 w 199"/>
                <a:gd name="T17" fmla="*/ 57 h 181"/>
                <a:gd name="T18" fmla="*/ 25 w 199"/>
                <a:gd name="T19" fmla="*/ 22 h 181"/>
                <a:gd name="T20" fmla="*/ 2 w 199"/>
                <a:gd name="T21" fmla="*/ 0 h 181"/>
                <a:gd name="T22" fmla="*/ 1 w 199"/>
                <a:gd name="T23" fmla="*/ 1 h 181"/>
                <a:gd name="T24" fmla="*/ 59 w 199"/>
                <a:gd name="T25" fmla="*/ 68 h 181"/>
                <a:gd name="T26" fmla="*/ 126 w 199"/>
                <a:gd name="T27" fmla="*/ 111 h 181"/>
                <a:gd name="T28" fmla="*/ 115 w 199"/>
                <a:gd name="T29" fmla="*/ 133 h 181"/>
                <a:gd name="T30" fmla="*/ 111 w 199"/>
                <a:gd name="T31" fmla="*/ 159 h 181"/>
                <a:gd name="T32" fmla="*/ 145 w 199"/>
                <a:gd name="T3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9" h="181">
                  <a:moveTo>
                    <a:pt x="145" y="150"/>
                  </a:moveTo>
                  <a:cubicBezTo>
                    <a:pt x="153" y="154"/>
                    <a:pt x="164" y="149"/>
                    <a:pt x="169" y="142"/>
                  </a:cubicBezTo>
                  <a:cubicBezTo>
                    <a:pt x="175" y="135"/>
                    <a:pt x="178" y="126"/>
                    <a:pt x="176" y="118"/>
                  </a:cubicBezTo>
                  <a:cubicBezTo>
                    <a:pt x="188" y="114"/>
                    <a:pt x="199" y="96"/>
                    <a:pt x="184" y="88"/>
                  </a:cubicBezTo>
                  <a:cubicBezTo>
                    <a:pt x="164" y="78"/>
                    <a:pt x="144" y="94"/>
                    <a:pt x="130" y="107"/>
                  </a:cubicBezTo>
                  <a:cubicBezTo>
                    <a:pt x="129" y="107"/>
                    <a:pt x="129" y="107"/>
                    <a:pt x="128" y="107"/>
                  </a:cubicBezTo>
                  <a:cubicBezTo>
                    <a:pt x="128" y="107"/>
                    <a:pt x="128" y="108"/>
                    <a:pt x="128" y="108"/>
                  </a:cubicBezTo>
                  <a:cubicBezTo>
                    <a:pt x="115" y="100"/>
                    <a:pt x="102" y="95"/>
                    <a:pt x="90" y="87"/>
                  </a:cubicBezTo>
                  <a:cubicBezTo>
                    <a:pt x="77" y="78"/>
                    <a:pt x="65" y="69"/>
                    <a:pt x="54" y="57"/>
                  </a:cubicBezTo>
                  <a:cubicBezTo>
                    <a:pt x="44" y="46"/>
                    <a:pt x="34" y="34"/>
                    <a:pt x="25" y="22"/>
                  </a:cubicBezTo>
                  <a:cubicBezTo>
                    <a:pt x="18" y="14"/>
                    <a:pt x="11" y="5"/>
                    <a:pt x="2" y="0"/>
                  </a:cubicBezTo>
                  <a:cubicBezTo>
                    <a:pt x="1" y="0"/>
                    <a:pt x="0" y="1"/>
                    <a:pt x="1" y="1"/>
                  </a:cubicBezTo>
                  <a:cubicBezTo>
                    <a:pt x="22" y="22"/>
                    <a:pt x="37" y="47"/>
                    <a:pt x="59" y="68"/>
                  </a:cubicBezTo>
                  <a:cubicBezTo>
                    <a:pt x="78" y="85"/>
                    <a:pt x="101" y="102"/>
                    <a:pt x="126" y="111"/>
                  </a:cubicBezTo>
                  <a:cubicBezTo>
                    <a:pt x="121" y="118"/>
                    <a:pt x="118" y="125"/>
                    <a:pt x="115" y="133"/>
                  </a:cubicBezTo>
                  <a:cubicBezTo>
                    <a:pt x="112" y="141"/>
                    <a:pt x="109" y="151"/>
                    <a:pt x="111" y="159"/>
                  </a:cubicBezTo>
                  <a:cubicBezTo>
                    <a:pt x="118" y="181"/>
                    <a:pt x="140" y="162"/>
                    <a:pt x="145" y="150"/>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55"/>
            <p:cNvSpPr>
              <a:spLocks/>
            </p:cNvSpPr>
            <p:nvPr/>
          </p:nvSpPr>
          <p:spPr bwMode="auto">
            <a:xfrm flipH="1">
              <a:off x="4636646" y="2458243"/>
              <a:ext cx="307975" cy="201613"/>
            </a:xfrm>
            <a:custGeom>
              <a:avLst/>
              <a:gdLst>
                <a:gd name="T0" fmla="*/ 110 w 112"/>
                <a:gd name="T1" fmla="*/ 6 h 73"/>
                <a:gd name="T2" fmla="*/ 46 w 112"/>
                <a:gd name="T3" fmla="*/ 15 h 73"/>
                <a:gd name="T4" fmla="*/ 1 w 112"/>
                <a:gd name="T5" fmla="*/ 61 h 73"/>
                <a:gd name="T6" fmla="*/ 1 w 112"/>
                <a:gd name="T7" fmla="*/ 61 h 73"/>
                <a:gd name="T8" fmla="*/ 1 w 112"/>
                <a:gd name="T9" fmla="*/ 63 h 73"/>
                <a:gd name="T10" fmla="*/ 1 w 112"/>
                <a:gd name="T11" fmla="*/ 64 h 73"/>
                <a:gd name="T12" fmla="*/ 2 w 112"/>
                <a:gd name="T13" fmla="*/ 64 h 73"/>
                <a:gd name="T14" fmla="*/ 2 w 112"/>
                <a:gd name="T15" fmla="*/ 64 h 73"/>
                <a:gd name="T16" fmla="*/ 66 w 112"/>
                <a:gd name="T17" fmla="*/ 56 h 73"/>
                <a:gd name="T18" fmla="*/ 109 w 112"/>
                <a:gd name="T19" fmla="*/ 9 h 73"/>
                <a:gd name="T20" fmla="*/ 110 w 112"/>
                <a:gd name="T2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3">
                  <a:moveTo>
                    <a:pt x="110" y="6"/>
                  </a:moveTo>
                  <a:cubicBezTo>
                    <a:pt x="89" y="0"/>
                    <a:pt x="64" y="6"/>
                    <a:pt x="46" y="15"/>
                  </a:cubicBezTo>
                  <a:cubicBezTo>
                    <a:pt x="27" y="25"/>
                    <a:pt x="7" y="39"/>
                    <a:pt x="1" y="61"/>
                  </a:cubicBezTo>
                  <a:cubicBezTo>
                    <a:pt x="1" y="61"/>
                    <a:pt x="1" y="61"/>
                    <a:pt x="1" y="61"/>
                  </a:cubicBezTo>
                  <a:cubicBezTo>
                    <a:pt x="0" y="62"/>
                    <a:pt x="1" y="63"/>
                    <a:pt x="1" y="63"/>
                  </a:cubicBezTo>
                  <a:cubicBezTo>
                    <a:pt x="1" y="64"/>
                    <a:pt x="1" y="64"/>
                    <a:pt x="1" y="64"/>
                  </a:cubicBezTo>
                  <a:cubicBezTo>
                    <a:pt x="1" y="64"/>
                    <a:pt x="2" y="64"/>
                    <a:pt x="2" y="64"/>
                  </a:cubicBezTo>
                  <a:cubicBezTo>
                    <a:pt x="2" y="64"/>
                    <a:pt x="2" y="64"/>
                    <a:pt x="2" y="64"/>
                  </a:cubicBezTo>
                  <a:cubicBezTo>
                    <a:pt x="20" y="73"/>
                    <a:pt x="49" y="65"/>
                    <a:pt x="66" y="56"/>
                  </a:cubicBezTo>
                  <a:cubicBezTo>
                    <a:pt x="84" y="47"/>
                    <a:pt x="104" y="30"/>
                    <a:pt x="109" y="9"/>
                  </a:cubicBezTo>
                  <a:cubicBezTo>
                    <a:pt x="111" y="9"/>
                    <a:pt x="112" y="7"/>
                    <a:pt x="110" y="6"/>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56"/>
            <p:cNvSpPr>
              <a:spLocks/>
            </p:cNvSpPr>
            <p:nvPr/>
          </p:nvSpPr>
          <p:spPr bwMode="auto">
            <a:xfrm flipH="1">
              <a:off x="4843021" y="2683668"/>
              <a:ext cx="142875" cy="341313"/>
            </a:xfrm>
            <a:custGeom>
              <a:avLst/>
              <a:gdLst>
                <a:gd name="T0" fmla="*/ 19 w 52"/>
                <a:gd name="T1" fmla="*/ 123 h 124"/>
                <a:gd name="T2" fmla="*/ 47 w 52"/>
                <a:gd name="T3" fmla="*/ 60 h 124"/>
                <a:gd name="T4" fmla="*/ 36 w 52"/>
                <a:gd name="T5" fmla="*/ 2 h 124"/>
                <a:gd name="T6" fmla="*/ 36 w 52"/>
                <a:gd name="T7" fmla="*/ 1 h 124"/>
                <a:gd name="T8" fmla="*/ 36 w 52"/>
                <a:gd name="T9" fmla="*/ 0 h 124"/>
                <a:gd name="T10" fmla="*/ 35 w 52"/>
                <a:gd name="T11" fmla="*/ 1 h 124"/>
                <a:gd name="T12" fmla="*/ 35 w 52"/>
                <a:gd name="T13" fmla="*/ 1 h 124"/>
                <a:gd name="T14" fmla="*/ 13 w 52"/>
                <a:gd name="T15" fmla="*/ 120 h 124"/>
                <a:gd name="T16" fmla="*/ 16 w 52"/>
                <a:gd name="T17" fmla="*/ 121 h 124"/>
                <a:gd name="T18" fmla="*/ 19 w 52"/>
                <a:gd name="T1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9" y="123"/>
                  </a:moveTo>
                  <a:cubicBezTo>
                    <a:pt x="35" y="106"/>
                    <a:pt x="44" y="82"/>
                    <a:pt x="47" y="60"/>
                  </a:cubicBezTo>
                  <a:cubicBezTo>
                    <a:pt x="50" y="42"/>
                    <a:pt x="52" y="14"/>
                    <a:pt x="36" y="2"/>
                  </a:cubicBezTo>
                  <a:cubicBezTo>
                    <a:pt x="36" y="1"/>
                    <a:pt x="36" y="1"/>
                    <a:pt x="36" y="1"/>
                  </a:cubicBezTo>
                  <a:cubicBezTo>
                    <a:pt x="37" y="1"/>
                    <a:pt x="36" y="0"/>
                    <a:pt x="36" y="0"/>
                  </a:cubicBezTo>
                  <a:cubicBezTo>
                    <a:pt x="35" y="0"/>
                    <a:pt x="35" y="1"/>
                    <a:pt x="35" y="1"/>
                  </a:cubicBezTo>
                  <a:cubicBezTo>
                    <a:pt x="35" y="1"/>
                    <a:pt x="35" y="1"/>
                    <a:pt x="35" y="1"/>
                  </a:cubicBezTo>
                  <a:cubicBezTo>
                    <a:pt x="0" y="30"/>
                    <a:pt x="0" y="81"/>
                    <a:pt x="13" y="120"/>
                  </a:cubicBezTo>
                  <a:cubicBezTo>
                    <a:pt x="14" y="121"/>
                    <a:pt x="15" y="122"/>
                    <a:pt x="16" y="121"/>
                  </a:cubicBezTo>
                  <a:cubicBezTo>
                    <a:pt x="16" y="123"/>
                    <a:pt x="18" y="124"/>
                    <a:pt x="19" y="12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57"/>
            <p:cNvSpPr>
              <a:spLocks/>
            </p:cNvSpPr>
            <p:nvPr/>
          </p:nvSpPr>
          <p:spPr bwMode="auto">
            <a:xfrm flipH="1">
              <a:off x="2636396" y="2543968"/>
              <a:ext cx="392113" cy="569913"/>
            </a:xfrm>
            <a:custGeom>
              <a:avLst/>
              <a:gdLst>
                <a:gd name="T0" fmla="*/ 47 w 143"/>
                <a:gd name="T1" fmla="*/ 202 h 207"/>
                <a:gd name="T2" fmla="*/ 68 w 143"/>
                <a:gd name="T3" fmla="*/ 192 h 207"/>
                <a:gd name="T4" fmla="*/ 61 w 143"/>
                <a:gd name="T5" fmla="*/ 176 h 207"/>
                <a:gd name="T6" fmla="*/ 60 w 143"/>
                <a:gd name="T7" fmla="*/ 175 h 207"/>
                <a:gd name="T8" fmla="*/ 58 w 143"/>
                <a:gd name="T9" fmla="*/ 174 h 207"/>
                <a:gd name="T10" fmla="*/ 71 w 143"/>
                <a:gd name="T11" fmla="*/ 131 h 207"/>
                <a:gd name="T12" fmla="*/ 99 w 143"/>
                <a:gd name="T13" fmla="*/ 181 h 207"/>
                <a:gd name="T14" fmla="*/ 94 w 143"/>
                <a:gd name="T15" fmla="*/ 198 h 207"/>
                <a:gd name="T16" fmla="*/ 107 w 143"/>
                <a:gd name="T17" fmla="*/ 203 h 207"/>
                <a:gd name="T18" fmla="*/ 114 w 143"/>
                <a:gd name="T19" fmla="*/ 189 h 207"/>
                <a:gd name="T20" fmla="*/ 104 w 143"/>
                <a:gd name="T21" fmla="*/ 181 h 207"/>
                <a:gd name="T22" fmla="*/ 88 w 143"/>
                <a:gd name="T23" fmla="*/ 153 h 207"/>
                <a:gd name="T24" fmla="*/ 112 w 143"/>
                <a:gd name="T25" fmla="*/ 162 h 207"/>
                <a:gd name="T26" fmla="*/ 121 w 143"/>
                <a:gd name="T27" fmla="*/ 172 h 207"/>
                <a:gd name="T28" fmla="*/ 135 w 143"/>
                <a:gd name="T29" fmla="*/ 168 h 207"/>
                <a:gd name="T30" fmla="*/ 128 w 143"/>
                <a:gd name="T31" fmla="*/ 152 h 207"/>
                <a:gd name="T32" fmla="*/ 112 w 143"/>
                <a:gd name="T33" fmla="*/ 157 h 207"/>
                <a:gd name="T34" fmla="*/ 112 w 143"/>
                <a:gd name="T35" fmla="*/ 157 h 207"/>
                <a:gd name="T36" fmla="*/ 86 w 143"/>
                <a:gd name="T37" fmla="*/ 150 h 207"/>
                <a:gd name="T38" fmla="*/ 62 w 143"/>
                <a:gd name="T39" fmla="*/ 97 h 207"/>
                <a:gd name="T40" fmla="*/ 117 w 143"/>
                <a:gd name="T41" fmla="*/ 119 h 207"/>
                <a:gd name="T42" fmla="*/ 129 w 143"/>
                <a:gd name="T43" fmla="*/ 130 h 207"/>
                <a:gd name="T44" fmla="*/ 143 w 143"/>
                <a:gd name="T45" fmla="*/ 118 h 207"/>
                <a:gd name="T46" fmla="*/ 131 w 143"/>
                <a:gd name="T47" fmla="*/ 102 h 207"/>
                <a:gd name="T48" fmla="*/ 119 w 143"/>
                <a:gd name="T49" fmla="*/ 111 h 207"/>
                <a:gd name="T50" fmla="*/ 117 w 143"/>
                <a:gd name="T51" fmla="*/ 113 h 207"/>
                <a:gd name="T52" fmla="*/ 117 w 143"/>
                <a:gd name="T53" fmla="*/ 115 h 207"/>
                <a:gd name="T54" fmla="*/ 61 w 143"/>
                <a:gd name="T55" fmla="*/ 93 h 207"/>
                <a:gd name="T56" fmla="*/ 47 w 143"/>
                <a:gd name="T57" fmla="*/ 33 h 207"/>
                <a:gd name="T58" fmla="*/ 109 w 143"/>
                <a:gd name="T59" fmla="*/ 60 h 207"/>
                <a:gd name="T60" fmla="*/ 124 w 143"/>
                <a:gd name="T61" fmla="*/ 70 h 207"/>
                <a:gd name="T62" fmla="*/ 135 w 143"/>
                <a:gd name="T63" fmla="*/ 58 h 207"/>
                <a:gd name="T64" fmla="*/ 120 w 143"/>
                <a:gd name="T65" fmla="*/ 44 h 207"/>
                <a:gd name="T66" fmla="*/ 109 w 143"/>
                <a:gd name="T67" fmla="*/ 55 h 207"/>
                <a:gd name="T68" fmla="*/ 47 w 143"/>
                <a:gd name="T69" fmla="*/ 30 h 207"/>
                <a:gd name="T70" fmla="*/ 41 w 143"/>
                <a:gd name="T71" fmla="*/ 1 h 207"/>
                <a:gd name="T72" fmla="*/ 40 w 143"/>
                <a:gd name="T73" fmla="*/ 1 h 207"/>
                <a:gd name="T74" fmla="*/ 47 w 143"/>
                <a:gd name="T75" fmla="*/ 61 h 207"/>
                <a:gd name="T76" fmla="*/ 37 w 143"/>
                <a:gd name="T77" fmla="*/ 91 h 207"/>
                <a:gd name="T78" fmla="*/ 23 w 143"/>
                <a:gd name="T79" fmla="*/ 111 h 207"/>
                <a:gd name="T80" fmla="*/ 17 w 143"/>
                <a:gd name="T81" fmla="*/ 110 h 207"/>
                <a:gd name="T82" fmla="*/ 15 w 143"/>
                <a:gd name="T83" fmla="*/ 110 h 207"/>
                <a:gd name="T84" fmla="*/ 5 w 143"/>
                <a:gd name="T85" fmla="*/ 128 h 207"/>
                <a:gd name="T86" fmla="*/ 27 w 143"/>
                <a:gd name="T87" fmla="*/ 140 h 207"/>
                <a:gd name="T88" fmla="*/ 35 w 143"/>
                <a:gd name="T89" fmla="*/ 119 h 207"/>
                <a:gd name="T90" fmla="*/ 28 w 143"/>
                <a:gd name="T91" fmla="*/ 113 h 207"/>
                <a:gd name="T92" fmla="*/ 49 w 143"/>
                <a:gd name="T93" fmla="*/ 68 h 207"/>
                <a:gd name="T94" fmla="*/ 69 w 143"/>
                <a:gd name="T95" fmla="*/ 126 h 207"/>
                <a:gd name="T96" fmla="*/ 68 w 143"/>
                <a:gd name="T97" fmla="*/ 126 h 207"/>
                <a:gd name="T98" fmla="*/ 53 w 143"/>
                <a:gd name="T99" fmla="*/ 174 h 207"/>
                <a:gd name="T100" fmla="*/ 41 w 143"/>
                <a:gd name="T101" fmla="*/ 184 h 207"/>
                <a:gd name="T102" fmla="*/ 47 w 143"/>
                <a:gd name="T103" fmla="*/ 20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07">
                  <a:moveTo>
                    <a:pt x="47" y="202"/>
                  </a:moveTo>
                  <a:cubicBezTo>
                    <a:pt x="54" y="207"/>
                    <a:pt x="65" y="199"/>
                    <a:pt x="68" y="192"/>
                  </a:cubicBezTo>
                  <a:cubicBezTo>
                    <a:pt x="70" y="185"/>
                    <a:pt x="67" y="178"/>
                    <a:pt x="61" y="176"/>
                  </a:cubicBezTo>
                  <a:cubicBezTo>
                    <a:pt x="61" y="175"/>
                    <a:pt x="60" y="175"/>
                    <a:pt x="60" y="175"/>
                  </a:cubicBezTo>
                  <a:cubicBezTo>
                    <a:pt x="60" y="175"/>
                    <a:pt x="59" y="175"/>
                    <a:pt x="58" y="174"/>
                  </a:cubicBezTo>
                  <a:cubicBezTo>
                    <a:pt x="66" y="162"/>
                    <a:pt x="71" y="146"/>
                    <a:pt x="71" y="131"/>
                  </a:cubicBezTo>
                  <a:cubicBezTo>
                    <a:pt x="79" y="149"/>
                    <a:pt x="89" y="165"/>
                    <a:pt x="99" y="181"/>
                  </a:cubicBezTo>
                  <a:cubicBezTo>
                    <a:pt x="95" y="185"/>
                    <a:pt x="90" y="192"/>
                    <a:pt x="94" y="198"/>
                  </a:cubicBezTo>
                  <a:cubicBezTo>
                    <a:pt x="96" y="202"/>
                    <a:pt x="102" y="204"/>
                    <a:pt x="107" y="203"/>
                  </a:cubicBezTo>
                  <a:cubicBezTo>
                    <a:pt x="114" y="202"/>
                    <a:pt x="116" y="195"/>
                    <a:pt x="114" y="189"/>
                  </a:cubicBezTo>
                  <a:cubicBezTo>
                    <a:pt x="113" y="183"/>
                    <a:pt x="109" y="180"/>
                    <a:pt x="104" y="181"/>
                  </a:cubicBezTo>
                  <a:cubicBezTo>
                    <a:pt x="98" y="172"/>
                    <a:pt x="93" y="163"/>
                    <a:pt x="88" y="153"/>
                  </a:cubicBezTo>
                  <a:cubicBezTo>
                    <a:pt x="95" y="157"/>
                    <a:pt x="104" y="160"/>
                    <a:pt x="112" y="162"/>
                  </a:cubicBezTo>
                  <a:cubicBezTo>
                    <a:pt x="113" y="166"/>
                    <a:pt x="116" y="170"/>
                    <a:pt x="121" y="172"/>
                  </a:cubicBezTo>
                  <a:cubicBezTo>
                    <a:pt x="126" y="173"/>
                    <a:pt x="132" y="172"/>
                    <a:pt x="135" y="168"/>
                  </a:cubicBezTo>
                  <a:cubicBezTo>
                    <a:pt x="138" y="163"/>
                    <a:pt x="133" y="155"/>
                    <a:pt x="128" y="152"/>
                  </a:cubicBezTo>
                  <a:cubicBezTo>
                    <a:pt x="123" y="149"/>
                    <a:pt x="115" y="151"/>
                    <a:pt x="112" y="157"/>
                  </a:cubicBezTo>
                  <a:cubicBezTo>
                    <a:pt x="112" y="157"/>
                    <a:pt x="112" y="157"/>
                    <a:pt x="112" y="157"/>
                  </a:cubicBezTo>
                  <a:cubicBezTo>
                    <a:pt x="103" y="156"/>
                    <a:pt x="95" y="153"/>
                    <a:pt x="86" y="150"/>
                  </a:cubicBezTo>
                  <a:cubicBezTo>
                    <a:pt x="77" y="133"/>
                    <a:pt x="68" y="116"/>
                    <a:pt x="62" y="97"/>
                  </a:cubicBezTo>
                  <a:cubicBezTo>
                    <a:pt x="76" y="111"/>
                    <a:pt x="98" y="117"/>
                    <a:pt x="117" y="119"/>
                  </a:cubicBezTo>
                  <a:cubicBezTo>
                    <a:pt x="119" y="125"/>
                    <a:pt x="122" y="129"/>
                    <a:pt x="129" y="130"/>
                  </a:cubicBezTo>
                  <a:cubicBezTo>
                    <a:pt x="135" y="130"/>
                    <a:pt x="142" y="125"/>
                    <a:pt x="143" y="118"/>
                  </a:cubicBezTo>
                  <a:cubicBezTo>
                    <a:pt x="143" y="111"/>
                    <a:pt x="139" y="101"/>
                    <a:pt x="131" y="102"/>
                  </a:cubicBezTo>
                  <a:cubicBezTo>
                    <a:pt x="126" y="103"/>
                    <a:pt x="121" y="106"/>
                    <a:pt x="119" y="111"/>
                  </a:cubicBezTo>
                  <a:cubicBezTo>
                    <a:pt x="118" y="111"/>
                    <a:pt x="117" y="112"/>
                    <a:pt x="117" y="113"/>
                  </a:cubicBezTo>
                  <a:cubicBezTo>
                    <a:pt x="117" y="113"/>
                    <a:pt x="117" y="114"/>
                    <a:pt x="117" y="115"/>
                  </a:cubicBezTo>
                  <a:cubicBezTo>
                    <a:pt x="96" y="111"/>
                    <a:pt x="77" y="108"/>
                    <a:pt x="61" y="93"/>
                  </a:cubicBezTo>
                  <a:cubicBezTo>
                    <a:pt x="55" y="73"/>
                    <a:pt x="51" y="53"/>
                    <a:pt x="47" y="33"/>
                  </a:cubicBezTo>
                  <a:cubicBezTo>
                    <a:pt x="62" y="48"/>
                    <a:pt x="87" y="57"/>
                    <a:pt x="109" y="60"/>
                  </a:cubicBezTo>
                  <a:cubicBezTo>
                    <a:pt x="110" y="67"/>
                    <a:pt x="118" y="72"/>
                    <a:pt x="124" y="70"/>
                  </a:cubicBezTo>
                  <a:cubicBezTo>
                    <a:pt x="130" y="69"/>
                    <a:pt x="134" y="64"/>
                    <a:pt x="135" y="58"/>
                  </a:cubicBezTo>
                  <a:cubicBezTo>
                    <a:pt x="135" y="50"/>
                    <a:pt x="127" y="44"/>
                    <a:pt x="120" y="44"/>
                  </a:cubicBezTo>
                  <a:cubicBezTo>
                    <a:pt x="113" y="45"/>
                    <a:pt x="109" y="50"/>
                    <a:pt x="109" y="55"/>
                  </a:cubicBezTo>
                  <a:cubicBezTo>
                    <a:pt x="87" y="49"/>
                    <a:pt x="65" y="45"/>
                    <a:pt x="47" y="30"/>
                  </a:cubicBezTo>
                  <a:cubicBezTo>
                    <a:pt x="45" y="20"/>
                    <a:pt x="43" y="10"/>
                    <a:pt x="41" y="1"/>
                  </a:cubicBezTo>
                  <a:cubicBezTo>
                    <a:pt x="41" y="0"/>
                    <a:pt x="40" y="0"/>
                    <a:pt x="40" y="1"/>
                  </a:cubicBezTo>
                  <a:cubicBezTo>
                    <a:pt x="41" y="21"/>
                    <a:pt x="43" y="41"/>
                    <a:pt x="47" y="61"/>
                  </a:cubicBezTo>
                  <a:cubicBezTo>
                    <a:pt x="45" y="71"/>
                    <a:pt x="43" y="81"/>
                    <a:pt x="37" y="91"/>
                  </a:cubicBezTo>
                  <a:cubicBezTo>
                    <a:pt x="33" y="98"/>
                    <a:pt x="28" y="104"/>
                    <a:pt x="23" y="111"/>
                  </a:cubicBezTo>
                  <a:cubicBezTo>
                    <a:pt x="21" y="110"/>
                    <a:pt x="19" y="110"/>
                    <a:pt x="17" y="110"/>
                  </a:cubicBezTo>
                  <a:cubicBezTo>
                    <a:pt x="17" y="110"/>
                    <a:pt x="16" y="109"/>
                    <a:pt x="15" y="110"/>
                  </a:cubicBezTo>
                  <a:cubicBezTo>
                    <a:pt x="6" y="111"/>
                    <a:pt x="0" y="120"/>
                    <a:pt x="5" y="128"/>
                  </a:cubicBezTo>
                  <a:cubicBezTo>
                    <a:pt x="9" y="135"/>
                    <a:pt x="19" y="142"/>
                    <a:pt x="27" y="140"/>
                  </a:cubicBezTo>
                  <a:cubicBezTo>
                    <a:pt x="36" y="138"/>
                    <a:pt x="42" y="126"/>
                    <a:pt x="35" y="119"/>
                  </a:cubicBezTo>
                  <a:cubicBezTo>
                    <a:pt x="34" y="116"/>
                    <a:pt x="31" y="114"/>
                    <a:pt x="28" y="113"/>
                  </a:cubicBezTo>
                  <a:cubicBezTo>
                    <a:pt x="38" y="101"/>
                    <a:pt x="47" y="84"/>
                    <a:pt x="49" y="68"/>
                  </a:cubicBezTo>
                  <a:cubicBezTo>
                    <a:pt x="54" y="88"/>
                    <a:pt x="60" y="107"/>
                    <a:pt x="69" y="126"/>
                  </a:cubicBezTo>
                  <a:cubicBezTo>
                    <a:pt x="69" y="126"/>
                    <a:pt x="68" y="126"/>
                    <a:pt x="68" y="126"/>
                  </a:cubicBezTo>
                  <a:cubicBezTo>
                    <a:pt x="67" y="144"/>
                    <a:pt x="60" y="158"/>
                    <a:pt x="53" y="174"/>
                  </a:cubicBezTo>
                  <a:cubicBezTo>
                    <a:pt x="47" y="174"/>
                    <a:pt x="43" y="178"/>
                    <a:pt x="41" y="184"/>
                  </a:cubicBezTo>
                  <a:cubicBezTo>
                    <a:pt x="39" y="190"/>
                    <a:pt x="41" y="199"/>
                    <a:pt x="47" y="20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58"/>
            <p:cNvSpPr>
              <a:spLocks/>
            </p:cNvSpPr>
            <p:nvPr/>
          </p:nvSpPr>
          <p:spPr bwMode="auto">
            <a:xfrm flipH="1">
              <a:off x="3142808" y="1804193"/>
              <a:ext cx="230188" cy="236538"/>
            </a:xfrm>
            <a:custGeom>
              <a:avLst/>
              <a:gdLst>
                <a:gd name="T0" fmla="*/ 73 w 84"/>
                <a:gd name="T1" fmla="*/ 69 h 86"/>
                <a:gd name="T2" fmla="*/ 63 w 84"/>
                <a:gd name="T3" fmla="*/ 53 h 86"/>
                <a:gd name="T4" fmla="*/ 50 w 84"/>
                <a:gd name="T5" fmla="*/ 16 h 86"/>
                <a:gd name="T6" fmla="*/ 41 w 84"/>
                <a:gd name="T7" fmla="*/ 1 h 86"/>
                <a:gd name="T8" fmla="*/ 27 w 84"/>
                <a:gd name="T9" fmla="*/ 9 h 86"/>
                <a:gd name="T10" fmla="*/ 0 w 84"/>
                <a:gd name="T11" fmla="*/ 52 h 86"/>
                <a:gd name="T12" fmla="*/ 0 w 84"/>
                <a:gd name="T13" fmla="*/ 53 h 86"/>
                <a:gd name="T14" fmla="*/ 0 w 84"/>
                <a:gd name="T15" fmla="*/ 53 h 86"/>
                <a:gd name="T16" fmla="*/ 0 w 84"/>
                <a:gd name="T17" fmla="*/ 55 h 86"/>
                <a:gd name="T18" fmla="*/ 1 w 84"/>
                <a:gd name="T19" fmla="*/ 55 h 86"/>
                <a:gd name="T20" fmla="*/ 2 w 84"/>
                <a:gd name="T21" fmla="*/ 55 h 86"/>
                <a:gd name="T22" fmla="*/ 3 w 84"/>
                <a:gd name="T23" fmla="*/ 56 h 86"/>
                <a:gd name="T24" fmla="*/ 3 w 84"/>
                <a:gd name="T25" fmla="*/ 56 h 86"/>
                <a:gd name="T26" fmla="*/ 61 w 84"/>
                <a:gd name="T27" fmla="*/ 80 h 86"/>
                <a:gd name="T28" fmla="*/ 73 w 84"/>
                <a:gd name="T29" fmla="*/ 6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6">
                  <a:moveTo>
                    <a:pt x="73" y="69"/>
                  </a:moveTo>
                  <a:cubicBezTo>
                    <a:pt x="74" y="61"/>
                    <a:pt x="69" y="57"/>
                    <a:pt x="63" y="53"/>
                  </a:cubicBezTo>
                  <a:cubicBezTo>
                    <a:pt x="84" y="42"/>
                    <a:pt x="69" y="11"/>
                    <a:pt x="50" y="16"/>
                  </a:cubicBezTo>
                  <a:cubicBezTo>
                    <a:pt x="49" y="10"/>
                    <a:pt x="47" y="3"/>
                    <a:pt x="41" y="1"/>
                  </a:cubicBezTo>
                  <a:cubicBezTo>
                    <a:pt x="35" y="0"/>
                    <a:pt x="30" y="5"/>
                    <a:pt x="27" y="9"/>
                  </a:cubicBezTo>
                  <a:cubicBezTo>
                    <a:pt x="15" y="22"/>
                    <a:pt x="8" y="37"/>
                    <a:pt x="0" y="52"/>
                  </a:cubicBezTo>
                  <a:cubicBezTo>
                    <a:pt x="0" y="52"/>
                    <a:pt x="0" y="53"/>
                    <a:pt x="0" y="53"/>
                  </a:cubicBezTo>
                  <a:cubicBezTo>
                    <a:pt x="0" y="53"/>
                    <a:pt x="0" y="53"/>
                    <a:pt x="0" y="53"/>
                  </a:cubicBezTo>
                  <a:cubicBezTo>
                    <a:pt x="0" y="54"/>
                    <a:pt x="0" y="54"/>
                    <a:pt x="0" y="55"/>
                  </a:cubicBezTo>
                  <a:cubicBezTo>
                    <a:pt x="1" y="55"/>
                    <a:pt x="1" y="55"/>
                    <a:pt x="1" y="55"/>
                  </a:cubicBezTo>
                  <a:cubicBezTo>
                    <a:pt x="2" y="56"/>
                    <a:pt x="2" y="55"/>
                    <a:pt x="2" y="55"/>
                  </a:cubicBezTo>
                  <a:cubicBezTo>
                    <a:pt x="2" y="55"/>
                    <a:pt x="3" y="56"/>
                    <a:pt x="3" y="56"/>
                  </a:cubicBezTo>
                  <a:cubicBezTo>
                    <a:pt x="3" y="56"/>
                    <a:pt x="3" y="56"/>
                    <a:pt x="3" y="56"/>
                  </a:cubicBezTo>
                  <a:cubicBezTo>
                    <a:pt x="20" y="68"/>
                    <a:pt x="39" y="86"/>
                    <a:pt x="61" y="80"/>
                  </a:cubicBezTo>
                  <a:cubicBezTo>
                    <a:pt x="66" y="79"/>
                    <a:pt x="72" y="74"/>
                    <a:pt x="73" y="69"/>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59"/>
            <p:cNvSpPr>
              <a:spLocks/>
            </p:cNvSpPr>
            <p:nvPr/>
          </p:nvSpPr>
          <p:spPr bwMode="auto">
            <a:xfrm flipH="1">
              <a:off x="3293621" y="1886743"/>
              <a:ext cx="527050" cy="279400"/>
            </a:xfrm>
            <a:custGeom>
              <a:avLst/>
              <a:gdLst>
                <a:gd name="T0" fmla="*/ 175 w 192"/>
                <a:gd name="T1" fmla="*/ 1 h 102"/>
                <a:gd name="T2" fmla="*/ 170 w 192"/>
                <a:gd name="T3" fmla="*/ 9 h 102"/>
                <a:gd name="T4" fmla="*/ 164 w 192"/>
                <a:gd name="T5" fmla="*/ 21 h 102"/>
                <a:gd name="T6" fmla="*/ 164 w 192"/>
                <a:gd name="T7" fmla="*/ 21 h 102"/>
                <a:gd name="T8" fmla="*/ 75 w 192"/>
                <a:gd name="T9" fmla="*/ 42 h 102"/>
                <a:gd name="T10" fmla="*/ 26 w 192"/>
                <a:gd name="T11" fmla="*/ 67 h 102"/>
                <a:gd name="T12" fmla="*/ 0 w 192"/>
                <a:gd name="T13" fmla="*/ 101 h 102"/>
                <a:gd name="T14" fmla="*/ 1 w 192"/>
                <a:gd name="T15" fmla="*/ 102 h 102"/>
                <a:gd name="T16" fmla="*/ 32 w 192"/>
                <a:gd name="T17" fmla="*/ 68 h 102"/>
                <a:gd name="T18" fmla="*/ 82 w 192"/>
                <a:gd name="T19" fmla="*/ 44 h 102"/>
                <a:gd name="T20" fmla="*/ 165 w 192"/>
                <a:gd name="T21" fmla="*/ 26 h 102"/>
                <a:gd name="T22" fmla="*/ 182 w 192"/>
                <a:gd name="T23" fmla="*/ 38 h 102"/>
                <a:gd name="T24" fmla="*/ 185 w 192"/>
                <a:gd name="T25" fmla="*/ 38 h 102"/>
                <a:gd name="T26" fmla="*/ 191 w 192"/>
                <a:gd name="T27" fmla="*/ 16 h 102"/>
                <a:gd name="T28" fmla="*/ 178 w 192"/>
                <a:gd name="T29" fmla="*/ 2 h 102"/>
                <a:gd name="T30" fmla="*/ 175 w 192"/>
                <a:gd name="T3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02">
                  <a:moveTo>
                    <a:pt x="175" y="1"/>
                  </a:moveTo>
                  <a:cubicBezTo>
                    <a:pt x="173" y="4"/>
                    <a:pt x="171" y="7"/>
                    <a:pt x="170" y="9"/>
                  </a:cubicBezTo>
                  <a:cubicBezTo>
                    <a:pt x="168" y="13"/>
                    <a:pt x="166" y="17"/>
                    <a:pt x="164" y="21"/>
                  </a:cubicBezTo>
                  <a:cubicBezTo>
                    <a:pt x="164" y="21"/>
                    <a:pt x="164" y="21"/>
                    <a:pt x="164" y="21"/>
                  </a:cubicBezTo>
                  <a:cubicBezTo>
                    <a:pt x="134" y="23"/>
                    <a:pt x="103" y="32"/>
                    <a:pt x="75" y="42"/>
                  </a:cubicBezTo>
                  <a:cubicBezTo>
                    <a:pt x="58" y="48"/>
                    <a:pt x="41" y="56"/>
                    <a:pt x="26" y="67"/>
                  </a:cubicBezTo>
                  <a:cubicBezTo>
                    <a:pt x="15" y="75"/>
                    <a:pt x="2" y="87"/>
                    <a:pt x="0" y="101"/>
                  </a:cubicBezTo>
                  <a:cubicBezTo>
                    <a:pt x="0" y="102"/>
                    <a:pt x="0" y="102"/>
                    <a:pt x="1" y="102"/>
                  </a:cubicBezTo>
                  <a:cubicBezTo>
                    <a:pt x="10" y="88"/>
                    <a:pt x="18" y="77"/>
                    <a:pt x="32" y="68"/>
                  </a:cubicBezTo>
                  <a:cubicBezTo>
                    <a:pt x="47" y="57"/>
                    <a:pt x="64" y="50"/>
                    <a:pt x="82" y="44"/>
                  </a:cubicBezTo>
                  <a:cubicBezTo>
                    <a:pt x="109" y="35"/>
                    <a:pt x="137" y="31"/>
                    <a:pt x="165" y="26"/>
                  </a:cubicBezTo>
                  <a:cubicBezTo>
                    <a:pt x="170" y="31"/>
                    <a:pt x="176" y="34"/>
                    <a:pt x="182" y="38"/>
                  </a:cubicBezTo>
                  <a:cubicBezTo>
                    <a:pt x="183" y="39"/>
                    <a:pt x="184" y="39"/>
                    <a:pt x="185" y="38"/>
                  </a:cubicBezTo>
                  <a:cubicBezTo>
                    <a:pt x="190" y="32"/>
                    <a:pt x="192" y="24"/>
                    <a:pt x="191" y="16"/>
                  </a:cubicBezTo>
                  <a:cubicBezTo>
                    <a:pt x="189" y="10"/>
                    <a:pt x="184" y="3"/>
                    <a:pt x="178" y="2"/>
                  </a:cubicBezTo>
                  <a:cubicBezTo>
                    <a:pt x="178" y="1"/>
                    <a:pt x="176" y="0"/>
                    <a:pt x="175" y="1"/>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60"/>
            <p:cNvSpPr>
              <a:spLocks/>
            </p:cNvSpPr>
            <p:nvPr/>
          </p:nvSpPr>
          <p:spPr bwMode="auto">
            <a:xfrm flipH="1">
              <a:off x="3866708" y="1743868"/>
              <a:ext cx="417513" cy="444500"/>
            </a:xfrm>
            <a:custGeom>
              <a:avLst/>
              <a:gdLst>
                <a:gd name="T0" fmla="*/ 151 w 152"/>
                <a:gd name="T1" fmla="*/ 45 h 162"/>
                <a:gd name="T2" fmla="*/ 133 w 152"/>
                <a:gd name="T3" fmla="*/ 37 h 162"/>
                <a:gd name="T4" fmla="*/ 126 w 152"/>
                <a:gd name="T5" fmla="*/ 51 h 162"/>
                <a:gd name="T6" fmla="*/ 126 w 152"/>
                <a:gd name="T7" fmla="*/ 51 h 162"/>
                <a:gd name="T8" fmla="*/ 126 w 152"/>
                <a:gd name="T9" fmla="*/ 53 h 162"/>
                <a:gd name="T10" fmla="*/ 90 w 152"/>
                <a:gd name="T11" fmla="*/ 69 h 162"/>
                <a:gd name="T12" fmla="*/ 108 w 152"/>
                <a:gd name="T13" fmla="*/ 22 h 162"/>
                <a:gd name="T14" fmla="*/ 122 w 152"/>
                <a:gd name="T15" fmla="*/ 17 h 162"/>
                <a:gd name="T16" fmla="*/ 119 w 152"/>
                <a:gd name="T17" fmla="*/ 5 h 162"/>
                <a:gd name="T18" fmla="*/ 105 w 152"/>
                <a:gd name="T19" fmla="*/ 8 h 162"/>
                <a:gd name="T20" fmla="*/ 105 w 152"/>
                <a:gd name="T21" fmla="*/ 19 h 162"/>
                <a:gd name="T22" fmla="*/ 96 w 152"/>
                <a:gd name="T23" fmla="*/ 45 h 162"/>
                <a:gd name="T24" fmla="*/ 88 w 152"/>
                <a:gd name="T25" fmla="*/ 24 h 162"/>
                <a:gd name="T26" fmla="*/ 90 w 152"/>
                <a:gd name="T27" fmla="*/ 13 h 162"/>
                <a:gd name="T28" fmla="*/ 79 w 152"/>
                <a:gd name="T29" fmla="*/ 6 h 162"/>
                <a:gd name="T30" fmla="*/ 73 w 152"/>
                <a:gd name="T31" fmla="*/ 18 h 162"/>
                <a:gd name="T32" fmla="*/ 85 w 152"/>
                <a:gd name="T33" fmla="*/ 27 h 162"/>
                <a:gd name="T34" fmla="*/ 85 w 152"/>
                <a:gd name="T35" fmla="*/ 27 h 162"/>
                <a:gd name="T36" fmla="*/ 95 w 152"/>
                <a:gd name="T37" fmla="*/ 48 h 162"/>
                <a:gd name="T38" fmla="*/ 73 w 152"/>
                <a:gd name="T39" fmla="*/ 93 h 162"/>
                <a:gd name="T40" fmla="*/ 57 w 152"/>
                <a:gd name="T41" fmla="*/ 44 h 162"/>
                <a:gd name="T42" fmla="*/ 57 w 152"/>
                <a:gd name="T43" fmla="*/ 31 h 162"/>
                <a:gd name="T44" fmla="*/ 42 w 152"/>
                <a:gd name="T45" fmla="*/ 28 h 162"/>
                <a:gd name="T46" fmla="*/ 38 w 152"/>
                <a:gd name="T47" fmla="*/ 45 h 162"/>
                <a:gd name="T48" fmla="*/ 50 w 152"/>
                <a:gd name="T49" fmla="*/ 48 h 162"/>
                <a:gd name="T50" fmla="*/ 53 w 152"/>
                <a:gd name="T51" fmla="*/ 48 h 162"/>
                <a:gd name="T52" fmla="*/ 54 w 152"/>
                <a:gd name="T53" fmla="*/ 47 h 162"/>
                <a:gd name="T54" fmla="*/ 71 w 152"/>
                <a:gd name="T55" fmla="*/ 97 h 162"/>
                <a:gd name="T56" fmla="*/ 38 w 152"/>
                <a:gd name="T57" fmla="*/ 139 h 162"/>
                <a:gd name="T58" fmla="*/ 22 w 152"/>
                <a:gd name="T59" fmla="*/ 83 h 162"/>
                <a:gd name="T60" fmla="*/ 20 w 152"/>
                <a:gd name="T61" fmla="*/ 67 h 162"/>
                <a:gd name="T62" fmla="*/ 6 w 152"/>
                <a:gd name="T63" fmla="*/ 67 h 162"/>
                <a:gd name="T64" fmla="*/ 6 w 152"/>
                <a:gd name="T65" fmla="*/ 84 h 162"/>
                <a:gd name="T66" fmla="*/ 19 w 152"/>
                <a:gd name="T67" fmla="*/ 86 h 162"/>
                <a:gd name="T68" fmla="*/ 36 w 152"/>
                <a:gd name="T69" fmla="*/ 141 h 162"/>
                <a:gd name="T70" fmla="*/ 20 w 152"/>
                <a:gd name="T71" fmla="*/ 161 h 162"/>
                <a:gd name="T72" fmla="*/ 20 w 152"/>
                <a:gd name="T73" fmla="*/ 162 h 162"/>
                <a:gd name="T74" fmla="*/ 56 w 152"/>
                <a:gd name="T75" fmla="*/ 124 h 162"/>
                <a:gd name="T76" fmla="*/ 82 w 152"/>
                <a:gd name="T77" fmla="*/ 114 h 162"/>
                <a:gd name="T78" fmla="*/ 103 w 152"/>
                <a:gd name="T79" fmla="*/ 112 h 162"/>
                <a:gd name="T80" fmla="*/ 107 w 152"/>
                <a:gd name="T81" fmla="*/ 116 h 162"/>
                <a:gd name="T82" fmla="*/ 107 w 152"/>
                <a:gd name="T83" fmla="*/ 118 h 162"/>
                <a:gd name="T84" fmla="*/ 125 w 152"/>
                <a:gd name="T85" fmla="*/ 114 h 162"/>
                <a:gd name="T86" fmla="*/ 121 w 152"/>
                <a:gd name="T87" fmla="*/ 93 h 162"/>
                <a:gd name="T88" fmla="*/ 102 w 152"/>
                <a:gd name="T89" fmla="*/ 99 h 162"/>
                <a:gd name="T90" fmla="*/ 102 w 152"/>
                <a:gd name="T91" fmla="*/ 108 h 162"/>
                <a:gd name="T92" fmla="*/ 61 w 152"/>
                <a:gd name="T93" fmla="*/ 118 h 162"/>
                <a:gd name="T94" fmla="*/ 88 w 152"/>
                <a:gd name="T95" fmla="*/ 73 h 162"/>
                <a:gd name="T96" fmla="*/ 88 w 152"/>
                <a:gd name="T97" fmla="*/ 73 h 162"/>
                <a:gd name="T98" fmla="*/ 129 w 152"/>
                <a:gd name="T99" fmla="*/ 57 h 162"/>
                <a:gd name="T100" fmla="*/ 142 w 152"/>
                <a:gd name="T101" fmla="*/ 60 h 162"/>
                <a:gd name="T102" fmla="*/ 151 w 152"/>
                <a:gd name="T103" fmla="*/ 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51" y="45"/>
                  </a:moveTo>
                  <a:cubicBezTo>
                    <a:pt x="150" y="38"/>
                    <a:pt x="139" y="35"/>
                    <a:pt x="133" y="37"/>
                  </a:cubicBezTo>
                  <a:cubicBezTo>
                    <a:pt x="127" y="39"/>
                    <a:pt x="124" y="45"/>
                    <a:pt x="126" y="51"/>
                  </a:cubicBezTo>
                  <a:cubicBezTo>
                    <a:pt x="126" y="51"/>
                    <a:pt x="126" y="51"/>
                    <a:pt x="126" y="51"/>
                  </a:cubicBezTo>
                  <a:cubicBezTo>
                    <a:pt x="126" y="52"/>
                    <a:pt x="126" y="53"/>
                    <a:pt x="126" y="53"/>
                  </a:cubicBezTo>
                  <a:cubicBezTo>
                    <a:pt x="114" y="55"/>
                    <a:pt x="100" y="60"/>
                    <a:pt x="90" y="69"/>
                  </a:cubicBezTo>
                  <a:cubicBezTo>
                    <a:pt x="98" y="53"/>
                    <a:pt x="104" y="38"/>
                    <a:pt x="108" y="22"/>
                  </a:cubicBezTo>
                  <a:cubicBezTo>
                    <a:pt x="113" y="23"/>
                    <a:pt x="120" y="22"/>
                    <a:pt x="122" y="17"/>
                  </a:cubicBezTo>
                  <a:cubicBezTo>
                    <a:pt x="123" y="12"/>
                    <a:pt x="122" y="7"/>
                    <a:pt x="119" y="5"/>
                  </a:cubicBezTo>
                  <a:cubicBezTo>
                    <a:pt x="114" y="0"/>
                    <a:pt x="108" y="3"/>
                    <a:pt x="105" y="8"/>
                  </a:cubicBezTo>
                  <a:cubicBezTo>
                    <a:pt x="102" y="12"/>
                    <a:pt x="102" y="16"/>
                    <a:pt x="105" y="19"/>
                  </a:cubicBezTo>
                  <a:cubicBezTo>
                    <a:pt x="102" y="28"/>
                    <a:pt x="99" y="36"/>
                    <a:pt x="96" y="45"/>
                  </a:cubicBezTo>
                  <a:cubicBezTo>
                    <a:pt x="94" y="38"/>
                    <a:pt x="92" y="31"/>
                    <a:pt x="88" y="24"/>
                  </a:cubicBezTo>
                  <a:cubicBezTo>
                    <a:pt x="91" y="21"/>
                    <a:pt x="91" y="16"/>
                    <a:pt x="90" y="13"/>
                  </a:cubicBezTo>
                  <a:cubicBezTo>
                    <a:pt x="88" y="9"/>
                    <a:pt x="84" y="5"/>
                    <a:pt x="79" y="6"/>
                  </a:cubicBezTo>
                  <a:cubicBezTo>
                    <a:pt x="74" y="6"/>
                    <a:pt x="72" y="14"/>
                    <a:pt x="73" y="18"/>
                  </a:cubicBezTo>
                  <a:cubicBezTo>
                    <a:pt x="73" y="24"/>
                    <a:pt x="79" y="28"/>
                    <a:pt x="85" y="27"/>
                  </a:cubicBezTo>
                  <a:cubicBezTo>
                    <a:pt x="85" y="27"/>
                    <a:pt x="85" y="27"/>
                    <a:pt x="85" y="27"/>
                  </a:cubicBezTo>
                  <a:cubicBezTo>
                    <a:pt x="89" y="34"/>
                    <a:pt x="92" y="40"/>
                    <a:pt x="95" y="48"/>
                  </a:cubicBezTo>
                  <a:cubicBezTo>
                    <a:pt x="89" y="64"/>
                    <a:pt x="82" y="79"/>
                    <a:pt x="73" y="93"/>
                  </a:cubicBezTo>
                  <a:cubicBezTo>
                    <a:pt x="74" y="76"/>
                    <a:pt x="66" y="59"/>
                    <a:pt x="57" y="44"/>
                  </a:cubicBezTo>
                  <a:cubicBezTo>
                    <a:pt x="60" y="40"/>
                    <a:pt x="61" y="35"/>
                    <a:pt x="57" y="31"/>
                  </a:cubicBezTo>
                  <a:cubicBezTo>
                    <a:pt x="54" y="26"/>
                    <a:pt x="47" y="24"/>
                    <a:pt x="42" y="28"/>
                  </a:cubicBezTo>
                  <a:cubicBezTo>
                    <a:pt x="37" y="31"/>
                    <a:pt x="33" y="40"/>
                    <a:pt x="38" y="45"/>
                  </a:cubicBezTo>
                  <a:cubicBezTo>
                    <a:pt x="41" y="47"/>
                    <a:pt x="46" y="49"/>
                    <a:pt x="50" y="48"/>
                  </a:cubicBezTo>
                  <a:cubicBezTo>
                    <a:pt x="51" y="49"/>
                    <a:pt x="52" y="49"/>
                    <a:pt x="53" y="48"/>
                  </a:cubicBezTo>
                  <a:cubicBezTo>
                    <a:pt x="53" y="48"/>
                    <a:pt x="54" y="48"/>
                    <a:pt x="54" y="47"/>
                  </a:cubicBezTo>
                  <a:cubicBezTo>
                    <a:pt x="63" y="63"/>
                    <a:pt x="71" y="77"/>
                    <a:pt x="71" y="97"/>
                  </a:cubicBezTo>
                  <a:cubicBezTo>
                    <a:pt x="61" y="112"/>
                    <a:pt x="50" y="125"/>
                    <a:pt x="38" y="139"/>
                  </a:cubicBezTo>
                  <a:cubicBezTo>
                    <a:pt x="40" y="121"/>
                    <a:pt x="32" y="99"/>
                    <a:pt x="22" y="83"/>
                  </a:cubicBezTo>
                  <a:cubicBezTo>
                    <a:pt x="26" y="78"/>
                    <a:pt x="25" y="70"/>
                    <a:pt x="20" y="67"/>
                  </a:cubicBezTo>
                  <a:cubicBezTo>
                    <a:pt x="16" y="64"/>
                    <a:pt x="10" y="64"/>
                    <a:pt x="6" y="67"/>
                  </a:cubicBezTo>
                  <a:cubicBezTo>
                    <a:pt x="0" y="71"/>
                    <a:pt x="1" y="80"/>
                    <a:pt x="6" y="84"/>
                  </a:cubicBezTo>
                  <a:cubicBezTo>
                    <a:pt x="9" y="88"/>
                    <a:pt x="15" y="89"/>
                    <a:pt x="19" y="86"/>
                  </a:cubicBezTo>
                  <a:cubicBezTo>
                    <a:pt x="27" y="104"/>
                    <a:pt x="36" y="120"/>
                    <a:pt x="36" y="141"/>
                  </a:cubicBezTo>
                  <a:cubicBezTo>
                    <a:pt x="31" y="147"/>
                    <a:pt x="25" y="154"/>
                    <a:pt x="20" y="161"/>
                  </a:cubicBezTo>
                  <a:cubicBezTo>
                    <a:pt x="19" y="161"/>
                    <a:pt x="20" y="162"/>
                    <a:pt x="20" y="162"/>
                  </a:cubicBezTo>
                  <a:cubicBezTo>
                    <a:pt x="34" y="150"/>
                    <a:pt x="46" y="138"/>
                    <a:pt x="56" y="124"/>
                  </a:cubicBezTo>
                  <a:cubicBezTo>
                    <a:pt x="65" y="119"/>
                    <a:pt x="73" y="115"/>
                    <a:pt x="82" y="114"/>
                  </a:cubicBezTo>
                  <a:cubicBezTo>
                    <a:pt x="89" y="113"/>
                    <a:pt x="96" y="113"/>
                    <a:pt x="103" y="112"/>
                  </a:cubicBezTo>
                  <a:cubicBezTo>
                    <a:pt x="104" y="113"/>
                    <a:pt x="105" y="115"/>
                    <a:pt x="107" y="116"/>
                  </a:cubicBezTo>
                  <a:cubicBezTo>
                    <a:pt x="106" y="117"/>
                    <a:pt x="106" y="117"/>
                    <a:pt x="107" y="118"/>
                  </a:cubicBezTo>
                  <a:cubicBezTo>
                    <a:pt x="113" y="123"/>
                    <a:pt x="122" y="122"/>
                    <a:pt x="125" y="114"/>
                  </a:cubicBezTo>
                  <a:cubicBezTo>
                    <a:pt x="127" y="108"/>
                    <a:pt x="126" y="98"/>
                    <a:pt x="121" y="93"/>
                  </a:cubicBezTo>
                  <a:cubicBezTo>
                    <a:pt x="114" y="88"/>
                    <a:pt x="103" y="91"/>
                    <a:pt x="102" y="99"/>
                  </a:cubicBezTo>
                  <a:cubicBezTo>
                    <a:pt x="101" y="102"/>
                    <a:pt x="101" y="105"/>
                    <a:pt x="102" y="108"/>
                  </a:cubicBezTo>
                  <a:cubicBezTo>
                    <a:pt x="88" y="107"/>
                    <a:pt x="72" y="111"/>
                    <a:pt x="61" y="118"/>
                  </a:cubicBezTo>
                  <a:cubicBezTo>
                    <a:pt x="71" y="104"/>
                    <a:pt x="80" y="89"/>
                    <a:pt x="88" y="73"/>
                  </a:cubicBezTo>
                  <a:cubicBezTo>
                    <a:pt x="88" y="73"/>
                    <a:pt x="88" y="73"/>
                    <a:pt x="88" y="73"/>
                  </a:cubicBezTo>
                  <a:cubicBezTo>
                    <a:pt x="101" y="64"/>
                    <a:pt x="115" y="61"/>
                    <a:pt x="129" y="57"/>
                  </a:cubicBezTo>
                  <a:cubicBezTo>
                    <a:pt x="132" y="60"/>
                    <a:pt x="138" y="61"/>
                    <a:pt x="142" y="60"/>
                  </a:cubicBezTo>
                  <a:cubicBezTo>
                    <a:pt x="147" y="57"/>
                    <a:pt x="152" y="51"/>
                    <a:pt x="151" y="4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61"/>
            <p:cNvSpPr>
              <a:spLocks/>
            </p:cNvSpPr>
            <p:nvPr/>
          </p:nvSpPr>
          <p:spPr bwMode="auto">
            <a:xfrm flipH="1">
              <a:off x="5506596" y="2859881"/>
              <a:ext cx="703263" cy="387350"/>
            </a:xfrm>
            <a:custGeom>
              <a:avLst/>
              <a:gdLst>
                <a:gd name="T0" fmla="*/ 256 w 257"/>
                <a:gd name="T1" fmla="*/ 42 h 141"/>
                <a:gd name="T2" fmla="*/ 221 w 257"/>
                <a:gd name="T3" fmla="*/ 8 h 141"/>
                <a:gd name="T4" fmla="*/ 157 w 257"/>
                <a:gd name="T5" fmla="*/ 0 h 141"/>
                <a:gd name="T6" fmla="*/ 116 w 257"/>
                <a:gd name="T7" fmla="*/ 3 h 141"/>
                <a:gd name="T8" fmla="*/ 91 w 257"/>
                <a:gd name="T9" fmla="*/ 8 h 141"/>
                <a:gd name="T10" fmla="*/ 90 w 257"/>
                <a:gd name="T11" fmla="*/ 7 h 141"/>
                <a:gd name="T12" fmla="*/ 39 w 257"/>
                <a:gd name="T13" fmla="*/ 35 h 141"/>
                <a:gd name="T14" fmla="*/ 7 w 257"/>
                <a:gd name="T15" fmla="*/ 79 h 141"/>
                <a:gd name="T16" fmla="*/ 8 w 257"/>
                <a:gd name="T17" fmla="*/ 118 h 141"/>
                <a:gd name="T18" fmla="*/ 44 w 257"/>
                <a:gd name="T19" fmla="*/ 119 h 141"/>
                <a:gd name="T20" fmla="*/ 44 w 257"/>
                <a:gd name="T21" fmla="*/ 119 h 141"/>
                <a:gd name="T22" fmla="*/ 60 w 257"/>
                <a:gd name="T23" fmla="*/ 136 h 141"/>
                <a:gd name="T24" fmla="*/ 84 w 257"/>
                <a:gd name="T25" fmla="*/ 124 h 141"/>
                <a:gd name="T26" fmla="*/ 127 w 257"/>
                <a:gd name="T27" fmla="*/ 118 h 141"/>
                <a:gd name="T28" fmla="*/ 154 w 257"/>
                <a:gd name="T29" fmla="*/ 130 h 141"/>
                <a:gd name="T30" fmla="*/ 167 w 257"/>
                <a:gd name="T31" fmla="*/ 107 h 141"/>
                <a:gd name="T32" fmla="*/ 198 w 257"/>
                <a:gd name="T33" fmla="*/ 74 h 141"/>
                <a:gd name="T34" fmla="*/ 225 w 257"/>
                <a:gd name="T35" fmla="*/ 77 h 141"/>
                <a:gd name="T36" fmla="*/ 230 w 257"/>
                <a:gd name="T37" fmla="*/ 53 h 141"/>
                <a:gd name="T38" fmla="*/ 256 w 257"/>
                <a:gd name="T39" fmla="*/ 4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141">
                  <a:moveTo>
                    <a:pt x="256" y="42"/>
                  </a:moveTo>
                  <a:cubicBezTo>
                    <a:pt x="257" y="23"/>
                    <a:pt x="237" y="13"/>
                    <a:pt x="221" y="8"/>
                  </a:cubicBezTo>
                  <a:cubicBezTo>
                    <a:pt x="201" y="1"/>
                    <a:pt x="178" y="0"/>
                    <a:pt x="157" y="0"/>
                  </a:cubicBezTo>
                  <a:cubicBezTo>
                    <a:pt x="143" y="0"/>
                    <a:pt x="129" y="1"/>
                    <a:pt x="116" y="3"/>
                  </a:cubicBezTo>
                  <a:cubicBezTo>
                    <a:pt x="109" y="4"/>
                    <a:pt x="98" y="5"/>
                    <a:pt x="91" y="8"/>
                  </a:cubicBezTo>
                  <a:cubicBezTo>
                    <a:pt x="91" y="8"/>
                    <a:pt x="91" y="7"/>
                    <a:pt x="90" y="7"/>
                  </a:cubicBezTo>
                  <a:cubicBezTo>
                    <a:pt x="71" y="9"/>
                    <a:pt x="53" y="23"/>
                    <a:pt x="39" y="35"/>
                  </a:cubicBezTo>
                  <a:cubicBezTo>
                    <a:pt x="25" y="47"/>
                    <a:pt x="13" y="62"/>
                    <a:pt x="7" y="79"/>
                  </a:cubicBezTo>
                  <a:cubicBezTo>
                    <a:pt x="4" y="90"/>
                    <a:pt x="0" y="108"/>
                    <a:pt x="8" y="118"/>
                  </a:cubicBezTo>
                  <a:cubicBezTo>
                    <a:pt x="17" y="129"/>
                    <a:pt x="33" y="125"/>
                    <a:pt x="44" y="119"/>
                  </a:cubicBezTo>
                  <a:cubicBezTo>
                    <a:pt x="44" y="119"/>
                    <a:pt x="44" y="119"/>
                    <a:pt x="44" y="119"/>
                  </a:cubicBezTo>
                  <a:cubicBezTo>
                    <a:pt x="43" y="129"/>
                    <a:pt x="51" y="135"/>
                    <a:pt x="60" y="136"/>
                  </a:cubicBezTo>
                  <a:cubicBezTo>
                    <a:pt x="70" y="137"/>
                    <a:pt x="79" y="131"/>
                    <a:pt x="84" y="124"/>
                  </a:cubicBezTo>
                  <a:cubicBezTo>
                    <a:pt x="96" y="140"/>
                    <a:pt x="122" y="141"/>
                    <a:pt x="127" y="118"/>
                  </a:cubicBezTo>
                  <a:cubicBezTo>
                    <a:pt x="134" y="126"/>
                    <a:pt x="144" y="133"/>
                    <a:pt x="154" y="130"/>
                  </a:cubicBezTo>
                  <a:cubicBezTo>
                    <a:pt x="166" y="127"/>
                    <a:pt x="168" y="117"/>
                    <a:pt x="167" y="107"/>
                  </a:cubicBezTo>
                  <a:cubicBezTo>
                    <a:pt x="186" y="124"/>
                    <a:pt x="201" y="94"/>
                    <a:pt x="198" y="74"/>
                  </a:cubicBezTo>
                  <a:cubicBezTo>
                    <a:pt x="206" y="78"/>
                    <a:pt x="217" y="82"/>
                    <a:pt x="225" y="77"/>
                  </a:cubicBezTo>
                  <a:cubicBezTo>
                    <a:pt x="233" y="72"/>
                    <a:pt x="232" y="62"/>
                    <a:pt x="230" y="53"/>
                  </a:cubicBezTo>
                  <a:cubicBezTo>
                    <a:pt x="240" y="57"/>
                    <a:pt x="256" y="55"/>
                    <a:pt x="256" y="4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62"/>
            <p:cNvSpPr>
              <a:spLocks/>
            </p:cNvSpPr>
            <p:nvPr/>
          </p:nvSpPr>
          <p:spPr bwMode="auto">
            <a:xfrm flipH="1">
              <a:off x="5651058" y="2848768"/>
              <a:ext cx="490538" cy="277813"/>
            </a:xfrm>
            <a:custGeom>
              <a:avLst/>
              <a:gdLst>
                <a:gd name="T0" fmla="*/ 163 w 179"/>
                <a:gd name="T1" fmla="*/ 15 h 101"/>
                <a:gd name="T2" fmla="*/ 64 w 179"/>
                <a:gd name="T3" fmla="*/ 6 h 101"/>
                <a:gd name="T4" fmla="*/ 62 w 179"/>
                <a:gd name="T5" fmla="*/ 9 h 101"/>
                <a:gd name="T6" fmla="*/ 2 w 179"/>
                <a:gd name="T7" fmla="*/ 71 h 101"/>
                <a:gd name="T8" fmla="*/ 11 w 179"/>
                <a:gd name="T9" fmla="*/ 94 h 101"/>
                <a:gd name="T10" fmla="*/ 37 w 179"/>
                <a:gd name="T11" fmla="*/ 85 h 101"/>
                <a:gd name="T12" fmla="*/ 68 w 179"/>
                <a:gd name="T13" fmla="*/ 78 h 101"/>
                <a:gd name="T14" fmla="*/ 106 w 179"/>
                <a:gd name="T15" fmla="*/ 70 h 101"/>
                <a:gd name="T16" fmla="*/ 132 w 179"/>
                <a:gd name="T17" fmla="*/ 53 h 101"/>
                <a:gd name="T18" fmla="*/ 152 w 179"/>
                <a:gd name="T19" fmla="*/ 38 h 101"/>
                <a:gd name="T20" fmla="*/ 172 w 179"/>
                <a:gd name="T21" fmla="*/ 36 h 101"/>
                <a:gd name="T22" fmla="*/ 163 w 179"/>
                <a:gd name="T23"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101">
                  <a:moveTo>
                    <a:pt x="163" y="15"/>
                  </a:moveTo>
                  <a:cubicBezTo>
                    <a:pt x="133" y="0"/>
                    <a:pt x="97" y="4"/>
                    <a:pt x="64" y="6"/>
                  </a:cubicBezTo>
                  <a:cubicBezTo>
                    <a:pt x="63" y="6"/>
                    <a:pt x="62" y="8"/>
                    <a:pt x="62" y="9"/>
                  </a:cubicBezTo>
                  <a:cubicBezTo>
                    <a:pt x="37" y="22"/>
                    <a:pt x="10" y="41"/>
                    <a:pt x="2" y="71"/>
                  </a:cubicBezTo>
                  <a:cubicBezTo>
                    <a:pt x="0" y="80"/>
                    <a:pt x="1" y="90"/>
                    <a:pt x="11" y="94"/>
                  </a:cubicBezTo>
                  <a:cubicBezTo>
                    <a:pt x="20" y="98"/>
                    <a:pt x="31" y="91"/>
                    <a:pt x="37" y="85"/>
                  </a:cubicBezTo>
                  <a:cubicBezTo>
                    <a:pt x="43" y="101"/>
                    <a:pt x="60" y="90"/>
                    <a:pt x="68" y="78"/>
                  </a:cubicBezTo>
                  <a:cubicBezTo>
                    <a:pt x="81" y="94"/>
                    <a:pt x="107" y="92"/>
                    <a:pt x="106" y="70"/>
                  </a:cubicBezTo>
                  <a:cubicBezTo>
                    <a:pt x="119" y="80"/>
                    <a:pt x="137" y="66"/>
                    <a:pt x="132" y="53"/>
                  </a:cubicBezTo>
                  <a:cubicBezTo>
                    <a:pt x="143" y="58"/>
                    <a:pt x="156" y="49"/>
                    <a:pt x="152" y="38"/>
                  </a:cubicBezTo>
                  <a:cubicBezTo>
                    <a:pt x="159" y="40"/>
                    <a:pt x="167" y="41"/>
                    <a:pt x="172" y="36"/>
                  </a:cubicBezTo>
                  <a:cubicBezTo>
                    <a:pt x="179" y="29"/>
                    <a:pt x="169" y="18"/>
                    <a:pt x="163" y="15"/>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63"/>
            <p:cNvSpPr>
              <a:spLocks/>
            </p:cNvSpPr>
            <p:nvPr/>
          </p:nvSpPr>
          <p:spPr bwMode="auto">
            <a:xfrm flipH="1">
              <a:off x="5012883" y="2604293"/>
              <a:ext cx="468313" cy="409575"/>
            </a:xfrm>
            <a:custGeom>
              <a:avLst/>
              <a:gdLst>
                <a:gd name="T0" fmla="*/ 130 w 171"/>
                <a:gd name="T1" fmla="*/ 147 h 149"/>
                <a:gd name="T2" fmla="*/ 136 w 171"/>
                <a:gd name="T3" fmla="*/ 128 h 149"/>
                <a:gd name="T4" fmla="*/ 122 w 171"/>
                <a:gd name="T5" fmla="*/ 122 h 149"/>
                <a:gd name="T6" fmla="*/ 121 w 171"/>
                <a:gd name="T7" fmla="*/ 122 h 149"/>
                <a:gd name="T8" fmla="*/ 120 w 171"/>
                <a:gd name="T9" fmla="*/ 123 h 149"/>
                <a:gd name="T10" fmla="*/ 100 w 171"/>
                <a:gd name="T11" fmla="*/ 89 h 149"/>
                <a:gd name="T12" fmla="*/ 148 w 171"/>
                <a:gd name="T13" fmla="*/ 102 h 149"/>
                <a:gd name="T14" fmla="*/ 156 w 171"/>
                <a:gd name="T15" fmla="*/ 115 h 149"/>
                <a:gd name="T16" fmla="*/ 167 w 171"/>
                <a:gd name="T17" fmla="*/ 110 h 149"/>
                <a:gd name="T18" fmla="*/ 162 w 171"/>
                <a:gd name="T19" fmla="*/ 97 h 149"/>
                <a:gd name="T20" fmla="*/ 151 w 171"/>
                <a:gd name="T21" fmla="*/ 98 h 149"/>
                <a:gd name="T22" fmla="*/ 124 w 171"/>
                <a:gd name="T23" fmla="*/ 92 h 149"/>
                <a:gd name="T24" fmla="*/ 144 w 171"/>
                <a:gd name="T25" fmla="*/ 82 h 149"/>
                <a:gd name="T26" fmla="*/ 156 w 171"/>
                <a:gd name="T27" fmla="*/ 82 h 149"/>
                <a:gd name="T28" fmla="*/ 162 w 171"/>
                <a:gd name="T29" fmla="*/ 71 h 149"/>
                <a:gd name="T30" fmla="*/ 148 w 171"/>
                <a:gd name="T31" fmla="*/ 66 h 149"/>
                <a:gd name="T32" fmla="*/ 141 w 171"/>
                <a:gd name="T33" fmla="*/ 79 h 149"/>
                <a:gd name="T34" fmla="*/ 141 w 171"/>
                <a:gd name="T35" fmla="*/ 79 h 149"/>
                <a:gd name="T36" fmla="*/ 121 w 171"/>
                <a:gd name="T37" fmla="*/ 91 h 149"/>
                <a:gd name="T38" fmla="*/ 74 w 171"/>
                <a:gd name="T39" fmla="*/ 74 h 149"/>
                <a:gd name="T40" fmla="*/ 121 w 171"/>
                <a:gd name="T41" fmla="*/ 53 h 149"/>
                <a:gd name="T42" fmla="*/ 134 w 171"/>
                <a:gd name="T43" fmla="*/ 52 h 149"/>
                <a:gd name="T44" fmla="*/ 136 w 171"/>
                <a:gd name="T45" fmla="*/ 36 h 149"/>
                <a:gd name="T46" fmla="*/ 118 w 171"/>
                <a:gd name="T47" fmla="*/ 34 h 149"/>
                <a:gd name="T48" fmla="*/ 117 w 171"/>
                <a:gd name="T49" fmla="*/ 47 h 149"/>
                <a:gd name="T50" fmla="*/ 116 w 171"/>
                <a:gd name="T51" fmla="*/ 50 h 149"/>
                <a:gd name="T52" fmla="*/ 117 w 171"/>
                <a:gd name="T53" fmla="*/ 51 h 149"/>
                <a:gd name="T54" fmla="*/ 70 w 171"/>
                <a:gd name="T55" fmla="*/ 73 h 149"/>
                <a:gd name="T56" fmla="*/ 25 w 171"/>
                <a:gd name="T57" fmla="*/ 45 h 149"/>
                <a:gd name="T58" fmla="*/ 79 w 171"/>
                <a:gd name="T59" fmla="*/ 23 h 149"/>
                <a:gd name="T60" fmla="*/ 94 w 171"/>
                <a:gd name="T61" fmla="*/ 20 h 149"/>
                <a:gd name="T62" fmla="*/ 93 w 171"/>
                <a:gd name="T63" fmla="*/ 5 h 149"/>
                <a:gd name="T64" fmla="*/ 75 w 171"/>
                <a:gd name="T65" fmla="*/ 7 h 149"/>
                <a:gd name="T66" fmla="*/ 76 w 171"/>
                <a:gd name="T67" fmla="*/ 20 h 149"/>
                <a:gd name="T68" fmla="*/ 23 w 171"/>
                <a:gd name="T69" fmla="*/ 43 h 149"/>
                <a:gd name="T70" fmla="*/ 1 w 171"/>
                <a:gd name="T71" fmla="*/ 29 h 149"/>
                <a:gd name="T72" fmla="*/ 0 w 171"/>
                <a:gd name="T73" fmla="*/ 30 h 149"/>
                <a:gd name="T74" fmla="*/ 42 w 171"/>
                <a:gd name="T75" fmla="*/ 61 h 149"/>
                <a:gd name="T76" fmla="*/ 54 w 171"/>
                <a:gd name="T77" fmla="*/ 86 h 149"/>
                <a:gd name="T78" fmla="*/ 59 w 171"/>
                <a:gd name="T79" fmla="*/ 107 h 149"/>
                <a:gd name="T80" fmla="*/ 55 w 171"/>
                <a:gd name="T81" fmla="*/ 111 h 149"/>
                <a:gd name="T82" fmla="*/ 53 w 171"/>
                <a:gd name="T83" fmla="*/ 111 h 149"/>
                <a:gd name="T84" fmla="*/ 59 w 171"/>
                <a:gd name="T85" fmla="*/ 129 h 149"/>
                <a:gd name="T86" fmla="*/ 79 w 171"/>
                <a:gd name="T87" fmla="*/ 122 h 149"/>
                <a:gd name="T88" fmla="*/ 71 w 171"/>
                <a:gd name="T89" fmla="*/ 104 h 149"/>
                <a:gd name="T90" fmla="*/ 63 w 171"/>
                <a:gd name="T91" fmla="*/ 105 h 149"/>
                <a:gd name="T92" fmla="*/ 48 w 171"/>
                <a:gd name="T93" fmla="*/ 65 h 149"/>
                <a:gd name="T94" fmla="*/ 95 w 171"/>
                <a:gd name="T95" fmla="*/ 87 h 149"/>
                <a:gd name="T96" fmla="*/ 96 w 171"/>
                <a:gd name="T97" fmla="*/ 88 h 149"/>
                <a:gd name="T98" fmla="*/ 116 w 171"/>
                <a:gd name="T99" fmla="*/ 126 h 149"/>
                <a:gd name="T100" fmla="*/ 115 w 171"/>
                <a:gd name="T101" fmla="*/ 140 h 149"/>
                <a:gd name="T102" fmla="*/ 130 w 171"/>
                <a:gd name="T103"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149">
                  <a:moveTo>
                    <a:pt x="130" y="147"/>
                  </a:moveTo>
                  <a:cubicBezTo>
                    <a:pt x="138" y="145"/>
                    <a:pt x="139" y="134"/>
                    <a:pt x="136" y="128"/>
                  </a:cubicBezTo>
                  <a:cubicBezTo>
                    <a:pt x="134" y="122"/>
                    <a:pt x="127" y="120"/>
                    <a:pt x="122" y="122"/>
                  </a:cubicBezTo>
                  <a:cubicBezTo>
                    <a:pt x="122" y="122"/>
                    <a:pt x="121" y="122"/>
                    <a:pt x="121" y="122"/>
                  </a:cubicBezTo>
                  <a:cubicBezTo>
                    <a:pt x="121" y="123"/>
                    <a:pt x="120" y="123"/>
                    <a:pt x="120" y="123"/>
                  </a:cubicBezTo>
                  <a:cubicBezTo>
                    <a:pt x="116" y="111"/>
                    <a:pt x="109" y="98"/>
                    <a:pt x="100" y="89"/>
                  </a:cubicBezTo>
                  <a:cubicBezTo>
                    <a:pt x="116" y="95"/>
                    <a:pt x="132" y="99"/>
                    <a:pt x="148" y="102"/>
                  </a:cubicBezTo>
                  <a:cubicBezTo>
                    <a:pt x="148" y="107"/>
                    <a:pt x="150" y="114"/>
                    <a:pt x="156" y="115"/>
                  </a:cubicBezTo>
                  <a:cubicBezTo>
                    <a:pt x="160" y="116"/>
                    <a:pt x="165" y="114"/>
                    <a:pt x="167" y="110"/>
                  </a:cubicBezTo>
                  <a:cubicBezTo>
                    <a:pt x="171" y="105"/>
                    <a:pt x="167" y="100"/>
                    <a:pt x="162" y="97"/>
                  </a:cubicBezTo>
                  <a:cubicBezTo>
                    <a:pt x="158" y="94"/>
                    <a:pt x="154" y="95"/>
                    <a:pt x="151" y="98"/>
                  </a:cubicBezTo>
                  <a:cubicBezTo>
                    <a:pt x="142" y="97"/>
                    <a:pt x="133" y="94"/>
                    <a:pt x="124" y="92"/>
                  </a:cubicBezTo>
                  <a:cubicBezTo>
                    <a:pt x="131" y="90"/>
                    <a:pt x="138" y="86"/>
                    <a:pt x="144" y="82"/>
                  </a:cubicBezTo>
                  <a:cubicBezTo>
                    <a:pt x="147" y="84"/>
                    <a:pt x="152" y="84"/>
                    <a:pt x="156" y="82"/>
                  </a:cubicBezTo>
                  <a:cubicBezTo>
                    <a:pt x="159" y="80"/>
                    <a:pt x="163" y="76"/>
                    <a:pt x="162" y="71"/>
                  </a:cubicBezTo>
                  <a:cubicBezTo>
                    <a:pt x="161" y="66"/>
                    <a:pt x="153" y="65"/>
                    <a:pt x="148" y="66"/>
                  </a:cubicBezTo>
                  <a:cubicBezTo>
                    <a:pt x="143" y="67"/>
                    <a:pt x="140" y="74"/>
                    <a:pt x="141" y="79"/>
                  </a:cubicBezTo>
                  <a:cubicBezTo>
                    <a:pt x="141" y="79"/>
                    <a:pt x="141" y="79"/>
                    <a:pt x="141" y="79"/>
                  </a:cubicBezTo>
                  <a:cubicBezTo>
                    <a:pt x="135" y="84"/>
                    <a:pt x="128" y="88"/>
                    <a:pt x="121" y="91"/>
                  </a:cubicBezTo>
                  <a:cubicBezTo>
                    <a:pt x="105" y="87"/>
                    <a:pt x="89" y="82"/>
                    <a:pt x="74" y="74"/>
                  </a:cubicBezTo>
                  <a:cubicBezTo>
                    <a:pt x="91" y="74"/>
                    <a:pt x="108" y="64"/>
                    <a:pt x="121" y="53"/>
                  </a:cubicBezTo>
                  <a:cubicBezTo>
                    <a:pt x="125" y="56"/>
                    <a:pt x="130" y="56"/>
                    <a:pt x="134" y="52"/>
                  </a:cubicBezTo>
                  <a:cubicBezTo>
                    <a:pt x="138" y="48"/>
                    <a:pt x="139" y="41"/>
                    <a:pt x="136" y="36"/>
                  </a:cubicBezTo>
                  <a:cubicBezTo>
                    <a:pt x="132" y="32"/>
                    <a:pt x="123" y="29"/>
                    <a:pt x="118" y="34"/>
                  </a:cubicBezTo>
                  <a:cubicBezTo>
                    <a:pt x="116" y="38"/>
                    <a:pt x="115" y="43"/>
                    <a:pt x="117" y="47"/>
                  </a:cubicBezTo>
                  <a:cubicBezTo>
                    <a:pt x="116" y="48"/>
                    <a:pt x="116" y="49"/>
                    <a:pt x="116" y="50"/>
                  </a:cubicBezTo>
                  <a:cubicBezTo>
                    <a:pt x="117" y="50"/>
                    <a:pt x="117" y="50"/>
                    <a:pt x="117" y="51"/>
                  </a:cubicBezTo>
                  <a:cubicBezTo>
                    <a:pt x="103" y="61"/>
                    <a:pt x="89" y="71"/>
                    <a:pt x="70" y="73"/>
                  </a:cubicBezTo>
                  <a:cubicBezTo>
                    <a:pt x="54" y="65"/>
                    <a:pt x="39" y="55"/>
                    <a:pt x="25" y="45"/>
                  </a:cubicBezTo>
                  <a:cubicBezTo>
                    <a:pt x="43" y="45"/>
                    <a:pt x="64" y="34"/>
                    <a:pt x="79" y="23"/>
                  </a:cubicBezTo>
                  <a:cubicBezTo>
                    <a:pt x="84" y="26"/>
                    <a:pt x="91" y="24"/>
                    <a:pt x="94" y="20"/>
                  </a:cubicBezTo>
                  <a:cubicBezTo>
                    <a:pt x="97" y="15"/>
                    <a:pt x="96" y="9"/>
                    <a:pt x="93" y="5"/>
                  </a:cubicBezTo>
                  <a:cubicBezTo>
                    <a:pt x="88" y="0"/>
                    <a:pt x="80" y="2"/>
                    <a:pt x="75" y="7"/>
                  </a:cubicBezTo>
                  <a:cubicBezTo>
                    <a:pt x="72" y="11"/>
                    <a:pt x="72" y="16"/>
                    <a:pt x="76" y="20"/>
                  </a:cubicBezTo>
                  <a:cubicBezTo>
                    <a:pt x="58" y="30"/>
                    <a:pt x="43" y="41"/>
                    <a:pt x="23" y="43"/>
                  </a:cubicBezTo>
                  <a:cubicBezTo>
                    <a:pt x="15" y="39"/>
                    <a:pt x="8" y="34"/>
                    <a:pt x="1" y="29"/>
                  </a:cubicBezTo>
                  <a:cubicBezTo>
                    <a:pt x="0" y="29"/>
                    <a:pt x="0" y="29"/>
                    <a:pt x="0" y="30"/>
                  </a:cubicBezTo>
                  <a:cubicBezTo>
                    <a:pt x="13" y="42"/>
                    <a:pt x="27" y="52"/>
                    <a:pt x="42" y="61"/>
                  </a:cubicBezTo>
                  <a:cubicBezTo>
                    <a:pt x="47" y="69"/>
                    <a:pt x="52" y="77"/>
                    <a:pt x="54" y="86"/>
                  </a:cubicBezTo>
                  <a:cubicBezTo>
                    <a:pt x="56" y="93"/>
                    <a:pt x="57" y="100"/>
                    <a:pt x="59" y="107"/>
                  </a:cubicBezTo>
                  <a:cubicBezTo>
                    <a:pt x="57" y="108"/>
                    <a:pt x="56" y="109"/>
                    <a:pt x="55" y="111"/>
                  </a:cubicBezTo>
                  <a:cubicBezTo>
                    <a:pt x="54" y="110"/>
                    <a:pt x="54" y="110"/>
                    <a:pt x="53" y="111"/>
                  </a:cubicBezTo>
                  <a:cubicBezTo>
                    <a:pt x="49" y="118"/>
                    <a:pt x="51" y="127"/>
                    <a:pt x="59" y="129"/>
                  </a:cubicBezTo>
                  <a:cubicBezTo>
                    <a:pt x="66" y="130"/>
                    <a:pt x="75" y="128"/>
                    <a:pt x="79" y="122"/>
                  </a:cubicBezTo>
                  <a:cubicBezTo>
                    <a:pt x="83" y="115"/>
                    <a:pt x="80" y="105"/>
                    <a:pt x="71" y="104"/>
                  </a:cubicBezTo>
                  <a:cubicBezTo>
                    <a:pt x="68" y="104"/>
                    <a:pt x="66" y="104"/>
                    <a:pt x="63" y="105"/>
                  </a:cubicBezTo>
                  <a:cubicBezTo>
                    <a:pt x="62" y="91"/>
                    <a:pt x="57" y="76"/>
                    <a:pt x="48" y="65"/>
                  </a:cubicBezTo>
                  <a:cubicBezTo>
                    <a:pt x="63" y="74"/>
                    <a:pt x="79" y="81"/>
                    <a:pt x="95" y="87"/>
                  </a:cubicBezTo>
                  <a:cubicBezTo>
                    <a:pt x="95" y="88"/>
                    <a:pt x="95" y="88"/>
                    <a:pt x="96" y="88"/>
                  </a:cubicBezTo>
                  <a:cubicBezTo>
                    <a:pt x="106" y="99"/>
                    <a:pt x="111" y="112"/>
                    <a:pt x="116" y="126"/>
                  </a:cubicBezTo>
                  <a:cubicBezTo>
                    <a:pt x="113" y="130"/>
                    <a:pt x="113" y="135"/>
                    <a:pt x="115" y="140"/>
                  </a:cubicBezTo>
                  <a:cubicBezTo>
                    <a:pt x="118" y="145"/>
                    <a:pt x="124" y="149"/>
                    <a:pt x="130" y="147"/>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64"/>
            <p:cNvSpPr>
              <a:spLocks/>
            </p:cNvSpPr>
            <p:nvPr/>
          </p:nvSpPr>
          <p:spPr bwMode="auto">
            <a:xfrm flipH="1">
              <a:off x="2569721" y="1756568"/>
              <a:ext cx="1054100" cy="588963"/>
            </a:xfrm>
            <a:custGeom>
              <a:avLst/>
              <a:gdLst>
                <a:gd name="T0" fmla="*/ 309 w 384"/>
                <a:gd name="T1" fmla="*/ 175 h 214"/>
                <a:gd name="T2" fmla="*/ 254 w 384"/>
                <a:gd name="T3" fmla="*/ 134 h 214"/>
                <a:gd name="T4" fmla="*/ 204 w 384"/>
                <a:gd name="T5" fmla="*/ 129 h 214"/>
                <a:gd name="T6" fmla="*/ 186 w 384"/>
                <a:gd name="T7" fmla="*/ 130 h 214"/>
                <a:gd name="T8" fmla="*/ 220 w 384"/>
                <a:gd name="T9" fmla="*/ 112 h 214"/>
                <a:gd name="T10" fmla="*/ 220 w 384"/>
                <a:gd name="T11" fmla="*/ 111 h 214"/>
                <a:gd name="T12" fmla="*/ 221 w 384"/>
                <a:gd name="T13" fmla="*/ 112 h 214"/>
                <a:gd name="T14" fmla="*/ 222 w 384"/>
                <a:gd name="T15" fmla="*/ 112 h 214"/>
                <a:gd name="T16" fmla="*/ 353 w 384"/>
                <a:gd name="T17" fmla="*/ 93 h 214"/>
                <a:gd name="T18" fmla="*/ 380 w 384"/>
                <a:gd name="T19" fmla="*/ 57 h 214"/>
                <a:gd name="T20" fmla="*/ 359 w 384"/>
                <a:gd name="T21" fmla="*/ 19 h 214"/>
                <a:gd name="T22" fmla="*/ 271 w 384"/>
                <a:gd name="T23" fmla="*/ 32 h 214"/>
                <a:gd name="T24" fmla="*/ 220 w 384"/>
                <a:gd name="T25" fmla="*/ 109 h 214"/>
                <a:gd name="T26" fmla="*/ 219 w 384"/>
                <a:gd name="T27" fmla="*/ 109 h 214"/>
                <a:gd name="T28" fmla="*/ 171 w 384"/>
                <a:gd name="T29" fmla="*/ 131 h 214"/>
                <a:gd name="T30" fmla="*/ 117 w 384"/>
                <a:gd name="T31" fmla="*/ 153 h 214"/>
                <a:gd name="T32" fmla="*/ 1 w 384"/>
                <a:gd name="T33" fmla="*/ 160 h 214"/>
                <a:gd name="T34" fmla="*/ 1 w 384"/>
                <a:gd name="T35" fmla="*/ 161 h 214"/>
                <a:gd name="T36" fmla="*/ 112 w 384"/>
                <a:gd name="T37" fmla="*/ 159 h 214"/>
                <a:gd name="T38" fmla="*/ 167 w 384"/>
                <a:gd name="T39" fmla="*/ 138 h 214"/>
                <a:gd name="T40" fmla="*/ 174 w 384"/>
                <a:gd name="T41" fmla="*/ 135 h 214"/>
                <a:gd name="T42" fmla="*/ 238 w 384"/>
                <a:gd name="T43" fmla="*/ 204 h 214"/>
                <a:gd name="T44" fmla="*/ 309 w 384"/>
                <a:gd name="T45" fmla="*/ 17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214">
                  <a:moveTo>
                    <a:pt x="309" y="175"/>
                  </a:moveTo>
                  <a:cubicBezTo>
                    <a:pt x="314" y="149"/>
                    <a:pt x="272" y="138"/>
                    <a:pt x="254" y="134"/>
                  </a:cubicBezTo>
                  <a:cubicBezTo>
                    <a:pt x="238" y="130"/>
                    <a:pt x="221" y="129"/>
                    <a:pt x="204" y="129"/>
                  </a:cubicBezTo>
                  <a:cubicBezTo>
                    <a:pt x="198" y="129"/>
                    <a:pt x="192" y="129"/>
                    <a:pt x="186" y="130"/>
                  </a:cubicBezTo>
                  <a:cubicBezTo>
                    <a:pt x="198" y="124"/>
                    <a:pt x="209" y="118"/>
                    <a:pt x="220" y="112"/>
                  </a:cubicBezTo>
                  <a:cubicBezTo>
                    <a:pt x="220" y="112"/>
                    <a:pt x="220" y="111"/>
                    <a:pt x="220" y="111"/>
                  </a:cubicBezTo>
                  <a:cubicBezTo>
                    <a:pt x="220" y="111"/>
                    <a:pt x="221" y="112"/>
                    <a:pt x="221" y="112"/>
                  </a:cubicBezTo>
                  <a:cubicBezTo>
                    <a:pt x="221" y="112"/>
                    <a:pt x="221" y="112"/>
                    <a:pt x="222" y="112"/>
                  </a:cubicBezTo>
                  <a:cubicBezTo>
                    <a:pt x="267" y="120"/>
                    <a:pt x="314" y="120"/>
                    <a:pt x="353" y="93"/>
                  </a:cubicBezTo>
                  <a:cubicBezTo>
                    <a:pt x="365" y="84"/>
                    <a:pt x="377" y="72"/>
                    <a:pt x="380" y="57"/>
                  </a:cubicBezTo>
                  <a:cubicBezTo>
                    <a:pt x="384" y="40"/>
                    <a:pt x="372" y="27"/>
                    <a:pt x="359" y="19"/>
                  </a:cubicBezTo>
                  <a:cubicBezTo>
                    <a:pt x="331" y="0"/>
                    <a:pt x="296" y="14"/>
                    <a:pt x="271" y="32"/>
                  </a:cubicBezTo>
                  <a:cubicBezTo>
                    <a:pt x="248" y="50"/>
                    <a:pt x="223" y="79"/>
                    <a:pt x="220" y="109"/>
                  </a:cubicBezTo>
                  <a:cubicBezTo>
                    <a:pt x="220" y="109"/>
                    <a:pt x="220" y="109"/>
                    <a:pt x="219" y="109"/>
                  </a:cubicBezTo>
                  <a:cubicBezTo>
                    <a:pt x="202" y="115"/>
                    <a:pt x="187" y="124"/>
                    <a:pt x="171" y="131"/>
                  </a:cubicBezTo>
                  <a:cubicBezTo>
                    <a:pt x="153" y="139"/>
                    <a:pt x="135" y="147"/>
                    <a:pt x="117" y="153"/>
                  </a:cubicBezTo>
                  <a:cubicBezTo>
                    <a:pt x="78" y="165"/>
                    <a:pt x="41" y="166"/>
                    <a:pt x="1" y="160"/>
                  </a:cubicBezTo>
                  <a:cubicBezTo>
                    <a:pt x="0" y="160"/>
                    <a:pt x="0" y="161"/>
                    <a:pt x="1" y="161"/>
                  </a:cubicBezTo>
                  <a:cubicBezTo>
                    <a:pt x="37" y="173"/>
                    <a:pt x="76" y="169"/>
                    <a:pt x="112" y="159"/>
                  </a:cubicBezTo>
                  <a:cubicBezTo>
                    <a:pt x="131" y="153"/>
                    <a:pt x="149" y="146"/>
                    <a:pt x="167" y="138"/>
                  </a:cubicBezTo>
                  <a:cubicBezTo>
                    <a:pt x="169" y="137"/>
                    <a:pt x="172" y="136"/>
                    <a:pt x="174" y="135"/>
                  </a:cubicBezTo>
                  <a:cubicBezTo>
                    <a:pt x="180" y="167"/>
                    <a:pt x="209" y="193"/>
                    <a:pt x="238" y="204"/>
                  </a:cubicBezTo>
                  <a:cubicBezTo>
                    <a:pt x="263" y="214"/>
                    <a:pt x="302" y="206"/>
                    <a:pt x="309" y="17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任意多边形 63"/>
            <p:cNvSpPr>
              <a:spLocks/>
            </p:cNvSpPr>
            <p:nvPr/>
          </p:nvSpPr>
          <p:spPr bwMode="auto">
            <a:xfrm flipH="1">
              <a:off x="2279515" y="2151412"/>
              <a:ext cx="3967738" cy="601386"/>
            </a:xfrm>
            <a:custGeom>
              <a:avLst/>
              <a:gdLst>
                <a:gd name="connsiteX0" fmla="*/ 3967738 w 3967738"/>
                <a:gd name="connsiteY0" fmla="*/ 521937 h 601386"/>
                <a:gd name="connsiteX1" fmla="*/ 3926548 w 3967738"/>
                <a:gd name="connsiteY1" fmla="*/ 522431 h 601386"/>
                <a:gd name="connsiteX2" fmla="*/ 3936569 w 3967738"/>
                <a:gd name="connsiteY2" fmla="*/ 524836 h 601386"/>
                <a:gd name="connsiteX3" fmla="*/ 2324394 w 3967738"/>
                <a:gd name="connsiteY3" fmla="*/ 597 h 601386"/>
                <a:gd name="connsiteX4" fmla="*/ 2224728 w 3967738"/>
                <a:gd name="connsiteY4" fmla="*/ 1214 h 601386"/>
                <a:gd name="connsiteX5" fmla="*/ 2092403 w 3967738"/>
                <a:gd name="connsiteY5" fmla="*/ 12310 h 601386"/>
                <a:gd name="connsiteX6" fmla="*/ 1640184 w 3967738"/>
                <a:gd name="connsiteY6" fmla="*/ 119657 h 601386"/>
                <a:gd name="connsiteX7" fmla="*/ 1261964 w 3967738"/>
                <a:gd name="connsiteY7" fmla="*/ 290310 h 601386"/>
                <a:gd name="connsiteX8" fmla="*/ 1256483 w 3967738"/>
                <a:gd name="connsiteY8" fmla="*/ 290310 h 601386"/>
                <a:gd name="connsiteX9" fmla="*/ 294490 w 3967738"/>
                <a:gd name="connsiteY9" fmla="*/ 576567 h 601386"/>
                <a:gd name="connsiteX10" fmla="*/ 91890 w 3967738"/>
                <a:gd name="connsiteY10" fmla="*/ 524270 h 601386"/>
                <a:gd name="connsiteX11" fmla="*/ 0 w 3967738"/>
                <a:gd name="connsiteY11" fmla="*/ 486802 h 601386"/>
                <a:gd name="connsiteX12" fmla="*/ 0 w 3967738"/>
                <a:gd name="connsiteY12" fmla="*/ 500852 h 601386"/>
                <a:gd name="connsiteX13" fmla="*/ 77716 w 3967738"/>
                <a:gd name="connsiteY13" fmla="*/ 534635 h 601386"/>
                <a:gd name="connsiteX14" fmla="*/ 554858 w 3967738"/>
                <a:gd name="connsiteY14" fmla="*/ 593082 h 601386"/>
                <a:gd name="connsiteX15" fmla="*/ 1248261 w 3967738"/>
                <a:gd name="connsiteY15" fmla="*/ 306825 h 601386"/>
                <a:gd name="connsiteX16" fmla="*/ 1725146 w 3967738"/>
                <a:gd name="connsiteY16" fmla="*/ 108647 h 601386"/>
                <a:gd name="connsiteX17" fmla="*/ 2265068 w 3967738"/>
                <a:gd name="connsiteY17" fmla="*/ 15063 h 601386"/>
                <a:gd name="connsiteX18" fmla="*/ 2788546 w 3967738"/>
                <a:gd name="connsiteY18" fmla="*/ 125161 h 601386"/>
                <a:gd name="connsiteX19" fmla="*/ 3210617 w 3967738"/>
                <a:gd name="connsiteY19" fmla="*/ 345359 h 601386"/>
                <a:gd name="connsiteX20" fmla="*/ 3396815 w 3967738"/>
                <a:gd name="connsiteY20" fmla="*/ 433438 h 601386"/>
                <a:gd name="connsiteX21" fmla="*/ 3539265 w 3967738"/>
                <a:gd name="connsiteY21" fmla="*/ 481084 h 601386"/>
                <a:gd name="connsiteX22" fmla="*/ 3542119 w 3967738"/>
                <a:gd name="connsiteY22" fmla="*/ 466814 h 601386"/>
                <a:gd name="connsiteX23" fmla="*/ 3484689 w 3967738"/>
                <a:gd name="connsiteY23" fmla="*/ 449953 h 601386"/>
                <a:gd name="connsiteX24" fmla="*/ 3051655 w 3967738"/>
                <a:gd name="connsiteY24" fmla="*/ 240765 h 601386"/>
                <a:gd name="connsiteX25" fmla="*/ 2618621 w 3967738"/>
                <a:gd name="connsiteY25" fmla="*/ 45340 h 601386"/>
                <a:gd name="connsiteX26" fmla="*/ 2324394 w 3967738"/>
                <a:gd name="connsiteY26" fmla="*/ 597 h 60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7738" h="601386">
                  <a:moveTo>
                    <a:pt x="3967738" y="521937"/>
                  </a:moveTo>
                  <a:lnTo>
                    <a:pt x="3926548" y="522431"/>
                  </a:lnTo>
                  <a:lnTo>
                    <a:pt x="3936569" y="524836"/>
                  </a:lnTo>
                  <a:close/>
                  <a:moveTo>
                    <a:pt x="2324394" y="597"/>
                  </a:moveTo>
                  <a:cubicBezTo>
                    <a:pt x="2291196" y="-383"/>
                    <a:pt x="2257938" y="-141"/>
                    <a:pt x="2224728" y="1214"/>
                  </a:cubicBezTo>
                  <a:cubicBezTo>
                    <a:pt x="2180448" y="3021"/>
                    <a:pt x="2136254" y="6805"/>
                    <a:pt x="2092403" y="12310"/>
                  </a:cubicBezTo>
                  <a:cubicBezTo>
                    <a:pt x="1938922" y="31577"/>
                    <a:pt x="1785442" y="70112"/>
                    <a:pt x="1640184" y="119657"/>
                  </a:cubicBezTo>
                  <a:cubicBezTo>
                    <a:pt x="1511370" y="166449"/>
                    <a:pt x="1379815" y="218746"/>
                    <a:pt x="1261964" y="290310"/>
                  </a:cubicBezTo>
                  <a:cubicBezTo>
                    <a:pt x="1261964" y="290310"/>
                    <a:pt x="1259224" y="290310"/>
                    <a:pt x="1256483" y="290310"/>
                  </a:cubicBezTo>
                  <a:cubicBezTo>
                    <a:pt x="960485" y="447201"/>
                    <a:pt x="645302" y="628864"/>
                    <a:pt x="294490" y="576567"/>
                  </a:cubicBezTo>
                  <a:cubicBezTo>
                    <a:pt x="224601" y="566245"/>
                    <a:pt x="157282" y="548010"/>
                    <a:pt x="91890" y="524270"/>
                  </a:cubicBezTo>
                  <a:lnTo>
                    <a:pt x="0" y="486802"/>
                  </a:lnTo>
                  <a:lnTo>
                    <a:pt x="0" y="500852"/>
                  </a:lnTo>
                  <a:lnTo>
                    <a:pt x="77716" y="534635"/>
                  </a:lnTo>
                  <a:cubicBezTo>
                    <a:pt x="230596" y="590501"/>
                    <a:pt x="390414" y="615790"/>
                    <a:pt x="554858" y="593082"/>
                  </a:cubicBezTo>
                  <a:cubicBezTo>
                    <a:pt x="804264" y="557300"/>
                    <a:pt x="1034485" y="433438"/>
                    <a:pt x="1248261" y="306825"/>
                  </a:cubicBezTo>
                  <a:cubicBezTo>
                    <a:pt x="1404482" y="229755"/>
                    <a:pt x="1557962" y="160944"/>
                    <a:pt x="1725146" y="108647"/>
                  </a:cubicBezTo>
                  <a:cubicBezTo>
                    <a:pt x="1900552" y="56350"/>
                    <a:pt x="2081440" y="17815"/>
                    <a:pt x="2265068" y="15063"/>
                  </a:cubicBezTo>
                  <a:cubicBezTo>
                    <a:pt x="2445956" y="12310"/>
                    <a:pt x="2624103" y="53597"/>
                    <a:pt x="2788546" y="125161"/>
                  </a:cubicBezTo>
                  <a:cubicBezTo>
                    <a:pt x="2933804" y="188468"/>
                    <a:pt x="3070840" y="271043"/>
                    <a:pt x="3210617" y="345359"/>
                  </a:cubicBezTo>
                  <a:cubicBezTo>
                    <a:pt x="3270913" y="377701"/>
                    <a:pt x="3333093" y="407462"/>
                    <a:pt x="3396815" y="433438"/>
                  </a:cubicBezTo>
                  <a:lnTo>
                    <a:pt x="3539265" y="481084"/>
                  </a:lnTo>
                  <a:lnTo>
                    <a:pt x="3542119" y="466814"/>
                  </a:lnTo>
                  <a:lnTo>
                    <a:pt x="3484689" y="449953"/>
                  </a:lnTo>
                  <a:cubicBezTo>
                    <a:pt x="3331209" y="400409"/>
                    <a:pt x="3191432" y="317835"/>
                    <a:pt x="3051655" y="240765"/>
                  </a:cubicBezTo>
                  <a:cubicBezTo>
                    <a:pt x="2911878" y="163696"/>
                    <a:pt x="2772102" y="92132"/>
                    <a:pt x="2618621" y="45340"/>
                  </a:cubicBezTo>
                  <a:cubicBezTo>
                    <a:pt x="2523038" y="17472"/>
                    <a:pt x="2423987" y="3537"/>
                    <a:pt x="2324394" y="597"/>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sp>
          <p:nvSpPr>
            <p:cNvPr id="65" name="Freeform 68"/>
            <p:cNvSpPr>
              <a:spLocks/>
            </p:cNvSpPr>
            <p:nvPr/>
          </p:nvSpPr>
          <p:spPr bwMode="auto">
            <a:xfrm flipH="1">
              <a:off x="5798696" y="2694781"/>
              <a:ext cx="304800" cy="333375"/>
            </a:xfrm>
            <a:custGeom>
              <a:avLst/>
              <a:gdLst>
                <a:gd name="T0" fmla="*/ 109 w 111"/>
                <a:gd name="T1" fmla="*/ 75 h 121"/>
                <a:gd name="T2" fmla="*/ 49 w 111"/>
                <a:gd name="T3" fmla="*/ 63 h 121"/>
                <a:gd name="T4" fmla="*/ 3 w 111"/>
                <a:gd name="T5" fmla="*/ 0 h 121"/>
                <a:gd name="T6" fmla="*/ 0 w 111"/>
                <a:gd name="T7" fmla="*/ 2 h 121"/>
                <a:gd name="T8" fmla="*/ 46 w 111"/>
                <a:gd name="T9" fmla="*/ 64 h 121"/>
                <a:gd name="T10" fmla="*/ 5 w 111"/>
                <a:gd name="T11" fmla="*/ 111 h 121"/>
                <a:gd name="T12" fmla="*/ 6 w 111"/>
                <a:gd name="T13" fmla="*/ 112 h 121"/>
                <a:gd name="T14" fmla="*/ 38 w 111"/>
                <a:gd name="T15" fmla="*/ 109 h 121"/>
                <a:gd name="T16" fmla="*/ 38 w 111"/>
                <a:gd name="T17" fmla="*/ 109 h 121"/>
                <a:gd name="T18" fmla="*/ 53 w 111"/>
                <a:gd name="T19" fmla="*/ 114 h 121"/>
                <a:gd name="T20" fmla="*/ 65 w 111"/>
                <a:gd name="T21" fmla="*/ 100 h 121"/>
                <a:gd name="T22" fmla="*/ 81 w 111"/>
                <a:gd name="T23" fmla="*/ 104 h 121"/>
                <a:gd name="T24" fmla="*/ 89 w 111"/>
                <a:gd name="T25" fmla="*/ 90 h 121"/>
                <a:gd name="T26" fmla="*/ 106 w 111"/>
                <a:gd name="T27" fmla="*/ 89 h 121"/>
                <a:gd name="T28" fmla="*/ 109 w 111"/>
                <a:gd name="T29"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21">
                  <a:moveTo>
                    <a:pt x="109" y="75"/>
                  </a:moveTo>
                  <a:cubicBezTo>
                    <a:pt x="101" y="53"/>
                    <a:pt x="66" y="58"/>
                    <a:pt x="49" y="63"/>
                  </a:cubicBezTo>
                  <a:cubicBezTo>
                    <a:pt x="41" y="38"/>
                    <a:pt x="21" y="18"/>
                    <a:pt x="3" y="0"/>
                  </a:cubicBezTo>
                  <a:cubicBezTo>
                    <a:pt x="2" y="0"/>
                    <a:pt x="1" y="1"/>
                    <a:pt x="0" y="2"/>
                  </a:cubicBezTo>
                  <a:cubicBezTo>
                    <a:pt x="18" y="21"/>
                    <a:pt x="35" y="40"/>
                    <a:pt x="46" y="64"/>
                  </a:cubicBezTo>
                  <a:cubicBezTo>
                    <a:pt x="28" y="72"/>
                    <a:pt x="6" y="89"/>
                    <a:pt x="5" y="111"/>
                  </a:cubicBezTo>
                  <a:cubicBezTo>
                    <a:pt x="5" y="111"/>
                    <a:pt x="5" y="112"/>
                    <a:pt x="6" y="112"/>
                  </a:cubicBezTo>
                  <a:cubicBezTo>
                    <a:pt x="14" y="121"/>
                    <a:pt x="31" y="117"/>
                    <a:pt x="38" y="109"/>
                  </a:cubicBezTo>
                  <a:cubicBezTo>
                    <a:pt x="38" y="109"/>
                    <a:pt x="38" y="109"/>
                    <a:pt x="38" y="109"/>
                  </a:cubicBezTo>
                  <a:cubicBezTo>
                    <a:pt x="41" y="114"/>
                    <a:pt x="47" y="117"/>
                    <a:pt x="53" y="114"/>
                  </a:cubicBezTo>
                  <a:cubicBezTo>
                    <a:pt x="58" y="111"/>
                    <a:pt x="64" y="106"/>
                    <a:pt x="65" y="100"/>
                  </a:cubicBezTo>
                  <a:cubicBezTo>
                    <a:pt x="70" y="103"/>
                    <a:pt x="75" y="106"/>
                    <a:pt x="81" y="104"/>
                  </a:cubicBezTo>
                  <a:cubicBezTo>
                    <a:pt x="86" y="101"/>
                    <a:pt x="89" y="96"/>
                    <a:pt x="89" y="90"/>
                  </a:cubicBezTo>
                  <a:cubicBezTo>
                    <a:pt x="95" y="93"/>
                    <a:pt x="101" y="93"/>
                    <a:pt x="106" y="89"/>
                  </a:cubicBezTo>
                  <a:cubicBezTo>
                    <a:pt x="110" y="86"/>
                    <a:pt x="111" y="79"/>
                    <a:pt x="109" y="75"/>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69"/>
            <p:cNvSpPr>
              <a:spLocks/>
            </p:cNvSpPr>
            <p:nvPr/>
          </p:nvSpPr>
          <p:spPr bwMode="auto">
            <a:xfrm flipH="1">
              <a:off x="4696971" y="1980405"/>
              <a:ext cx="493713" cy="571500"/>
            </a:xfrm>
            <a:custGeom>
              <a:avLst/>
              <a:gdLst>
                <a:gd name="T0" fmla="*/ 175 w 180"/>
                <a:gd name="T1" fmla="*/ 36 h 208"/>
                <a:gd name="T2" fmla="*/ 159 w 180"/>
                <a:gd name="T3" fmla="*/ 35 h 208"/>
                <a:gd name="T4" fmla="*/ 151 w 180"/>
                <a:gd name="T5" fmla="*/ 21 h 208"/>
                <a:gd name="T6" fmla="*/ 135 w 180"/>
                <a:gd name="T7" fmla="*/ 24 h 208"/>
                <a:gd name="T8" fmla="*/ 124 w 180"/>
                <a:gd name="T9" fmla="*/ 10 h 208"/>
                <a:gd name="T10" fmla="*/ 109 w 180"/>
                <a:gd name="T11" fmla="*/ 14 h 208"/>
                <a:gd name="T12" fmla="*/ 108 w 180"/>
                <a:gd name="T13" fmla="*/ 14 h 208"/>
                <a:gd name="T14" fmla="*/ 76 w 180"/>
                <a:gd name="T15" fmla="*/ 10 h 208"/>
                <a:gd name="T16" fmla="*/ 75 w 180"/>
                <a:gd name="T17" fmla="*/ 11 h 208"/>
                <a:gd name="T18" fmla="*/ 115 w 180"/>
                <a:gd name="T19" fmla="*/ 59 h 208"/>
                <a:gd name="T20" fmla="*/ 46 w 180"/>
                <a:gd name="T21" fmla="*/ 138 h 208"/>
                <a:gd name="T22" fmla="*/ 0 w 180"/>
                <a:gd name="T23" fmla="*/ 208 h 208"/>
                <a:gd name="T24" fmla="*/ 0 w 180"/>
                <a:gd name="T25" fmla="*/ 208 h 208"/>
                <a:gd name="T26" fmla="*/ 1 w 180"/>
                <a:gd name="T27" fmla="*/ 208 h 208"/>
                <a:gd name="T28" fmla="*/ 2 w 180"/>
                <a:gd name="T29" fmla="*/ 207 h 208"/>
                <a:gd name="T30" fmla="*/ 4 w 180"/>
                <a:gd name="T31" fmla="*/ 206 h 208"/>
                <a:gd name="T32" fmla="*/ 58 w 180"/>
                <a:gd name="T33" fmla="*/ 131 h 208"/>
                <a:gd name="T34" fmla="*/ 117 w 180"/>
                <a:gd name="T35" fmla="*/ 61 h 208"/>
                <a:gd name="T36" fmla="*/ 177 w 180"/>
                <a:gd name="T37" fmla="*/ 51 h 208"/>
                <a:gd name="T38" fmla="*/ 175 w 180"/>
                <a:gd name="T39" fmla="*/ 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8">
                  <a:moveTo>
                    <a:pt x="175" y="36"/>
                  </a:moveTo>
                  <a:cubicBezTo>
                    <a:pt x="171" y="32"/>
                    <a:pt x="164" y="32"/>
                    <a:pt x="159" y="35"/>
                  </a:cubicBezTo>
                  <a:cubicBezTo>
                    <a:pt x="159" y="29"/>
                    <a:pt x="156" y="23"/>
                    <a:pt x="151" y="21"/>
                  </a:cubicBezTo>
                  <a:cubicBezTo>
                    <a:pt x="146" y="19"/>
                    <a:pt x="140" y="21"/>
                    <a:pt x="135" y="24"/>
                  </a:cubicBezTo>
                  <a:cubicBezTo>
                    <a:pt x="134" y="18"/>
                    <a:pt x="129" y="13"/>
                    <a:pt x="124" y="10"/>
                  </a:cubicBezTo>
                  <a:cubicBezTo>
                    <a:pt x="118" y="7"/>
                    <a:pt x="112" y="9"/>
                    <a:pt x="109" y="14"/>
                  </a:cubicBezTo>
                  <a:cubicBezTo>
                    <a:pt x="108" y="14"/>
                    <a:pt x="108" y="14"/>
                    <a:pt x="108" y="14"/>
                  </a:cubicBezTo>
                  <a:cubicBezTo>
                    <a:pt x="102" y="6"/>
                    <a:pt x="85" y="0"/>
                    <a:pt x="76" y="10"/>
                  </a:cubicBezTo>
                  <a:cubicBezTo>
                    <a:pt x="76" y="10"/>
                    <a:pt x="75" y="10"/>
                    <a:pt x="75" y="11"/>
                  </a:cubicBezTo>
                  <a:cubicBezTo>
                    <a:pt x="75" y="32"/>
                    <a:pt x="97" y="50"/>
                    <a:pt x="115" y="59"/>
                  </a:cubicBezTo>
                  <a:cubicBezTo>
                    <a:pt x="98" y="91"/>
                    <a:pt x="72" y="113"/>
                    <a:pt x="46" y="138"/>
                  </a:cubicBezTo>
                  <a:cubicBezTo>
                    <a:pt x="26" y="157"/>
                    <a:pt x="4" y="180"/>
                    <a:pt x="0" y="208"/>
                  </a:cubicBezTo>
                  <a:cubicBezTo>
                    <a:pt x="0" y="208"/>
                    <a:pt x="0" y="208"/>
                    <a:pt x="0" y="208"/>
                  </a:cubicBezTo>
                  <a:cubicBezTo>
                    <a:pt x="1" y="208"/>
                    <a:pt x="1" y="208"/>
                    <a:pt x="1" y="208"/>
                  </a:cubicBezTo>
                  <a:cubicBezTo>
                    <a:pt x="1" y="208"/>
                    <a:pt x="2" y="208"/>
                    <a:pt x="2" y="207"/>
                  </a:cubicBezTo>
                  <a:cubicBezTo>
                    <a:pt x="3" y="207"/>
                    <a:pt x="3" y="206"/>
                    <a:pt x="4" y="206"/>
                  </a:cubicBezTo>
                  <a:cubicBezTo>
                    <a:pt x="13" y="175"/>
                    <a:pt x="35" y="153"/>
                    <a:pt x="58" y="131"/>
                  </a:cubicBezTo>
                  <a:cubicBezTo>
                    <a:pt x="80" y="111"/>
                    <a:pt x="106" y="89"/>
                    <a:pt x="117" y="61"/>
                  </a:cubicBezTo>
                  <a:cubicBezTo>
                    <a:pt x="134" y="66"/>
                    <a:pt x="169" y="72"/>
                    <a:pt x="177" y="51"/>
                  </a:cubicBezTo>
                  <a:cubicBezTo>
                    <a:pt x="180" y="46"/>
                    <a:pt x="179" y="40"/>
                    <a:pt x="175" y="36"/>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70"/>
            <p:cNvSpPr>
              <a:spLocks/>
            </p:cNvSpPr>
            <p:nvPr/>
          </p:nvSpPr>
          <p:spPr bwMode="auto">
            <a:xfrm flipH="1">
              <a:off x="2584009" y="2062955"/>
              <a:ext cx="139700" cy="342900"/>
            </a:xfrm>
            <a:custGeom>
              <a:avLst/>
              <a:gdLst>
                <a:gd name="T0" fmla="*/ 19 w 51"/>
                <a:gd name="T1" fmla="*/ 3 h 125"/>
                <a:gd name="T2" fmla="*/ 17 w 51"/>
                <a:gd name="T3" fmla="*/ 4 h 125"/>
                <a:gd name="T4" fmla="*/ 33 w 51"/>
                <a:gd name="T5" fmla="*/ 124 h 125"/>
                <a:gd name="T6" fmla="*/ 33 w 51"/>
                <a:gd name="T7" fmla="*/ 124 h 125"/>
                <a:gd name="T8" fmla="*/ 34 w 51"/>
                <a:gd name="T9" fmla="*/ 125 h 125"/>
                <a:gd name="T10" fmla="*/ 35 w 51"/>
                <a:gd name="T11" fmla="*/ 124 h 125"/>
                <a:gd name="T12" fmla="*/ 34 w 51"/>
                <a:gd name="T13" fmla="*/ 123 h 125"/>
                <a:gd name="T14" fmla="*/ 48 w 51"/>
                <a:gd name="T15" fmla="*/ 66 h 125"/>
                <a:gd name="T16" fmla="*/ 23 w 51"/>
                <a:gd name="T17" fmla="*/ 2 h 125"/>
                <a:gd name="T18" fmla="*/ 19 w 51"/>
                <a:gd name="T19"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25">
                  <a:moveTo>
                    <a:pt x="19" y="3"/>
                  </a:moveTo>
                  <a:cubicBezTo>
                    <a:pt x="18" y="3"/>
                    <a:pt x="17" y="3"/>
                    <a:pt x="17" y="4"/>
                  </a:cubicBezTo>
                  <a:cubicBezTo>
                    <a:pt x="1" y="43"/>
                    <a:pt x="0" y="93"/>
                    <a:pt x="33" y="124"/>
                  </a:cubicBezTo>
                  <a:cubicBezTo>
                    <a:pt x="33" y="124"/>
                    <a:pt x="33" y="124"/>
                    <a:pt x="33" y="124"/>
                  </a:cubicBezTo>
                  <a:cubicBezTo>
                    <a:pt x="33" y="124"/>
                    <a:pt x="33" y="125"/>
                    <a:pt x="34" y="125"/>
                  </a:cubicBezTo>
                  <a:cubicBezTo>
                    <a:pt x="34" y="125"/>
                    <a:pt x="35" y="124"/>
                    <a:pt x="35" y="124"/>
                  </a:cubicBezTo>
                  <a:cubicBezTo>
                    <a:pt x="34" y="124"/>
                    <a:pt x="34" y="124"/>
                    <a:pt x="34" y="123"/>
                  </a:cubicBezTo>
                  <a:cubicBezTo>
                    <a:pt x="51" y="112"/>
                    <a:pt x="50" y="83"/>
                    <a:pt x="48" y="66"/>
                  </a:cubicBezTo>
                  <a:cubicBezTo>
                    <a:pt x="45" y="43"/>
                    <a:pt x="37" y="19"/>
                    <a:pt x="23" y="2"/>
                  </a:cubicBezTo>
                  <a:cubicBezTo>
                    <a:pt x="21" y="0"/>
                    <a:pt x="19" y="1"/>
                    <a:pt x="19" y="3"/>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71"/>
            <p:cNvSpPr>
              <a:spLocks/>
            </p:cNvSpPr>
            <p:nvPr/>
          </p:nvSpPr>
          <p:spPr bwMode="auto">
            <a:xfrm flipH="1">
              <a:off x="2258571" y="2108993"/>
              <a:ext cx="555625" cy="530225"/>
            </a:xfrm>
            <a:custGeom>
              <a:avLst/>
              <a:gdLst>
                <a:gd name="T0" fmla="*/ 181 w 203"/>
                <a:gd name="T1" fmla="*/ 65 h 193"/>
                <a:gd name="T2" fmla="*/ 176 w 203"/>
                <a:gd name="T3" fmla="*/ 40 h 193"/>
                <a:gd name="T4" fmla="*/ 151 w 203"/>
                <a:gd name="T5" fmla="*/ 32 h 193"/>
                <a:gd name="T6" fmla="*/ 118 w 203"/>
                <a:gd name="T7" fmla="*/ 21 h 193"/>
                <a:gd name="T8" fmla="*/ 121 w 203"/>
                <a:gd name="T9" fmla="*/ 47 h 193"/>
                <a:gd name="T10" fmla="*/ 131 w 203"/>
                <a:gd name="T11" fmla="*/ 70 h 193"/>
                <a:gd name="T12" fmla="*/ 62 w 203"/>
                <a:gd name="T13" fmla="*/ 110 h 193"/>
                <a:gd name="T14" fmla="*/ 47 w 203"/>
                <a:gd name="T15" fmla="*/ 124 h 193"/>
                <a:gd name="T16" fmla="*/ 46 w 203"/>
                <a:gd name="T17" fmla="*/ 126 h 193"/>
                <a:gd name="T18" fmla="*/ 1 w 203"/>
                <a:gd name="T19" fmla="*/ 174 h 193"/>
                <a:gd name="T20" fmla="*/ 2 w 203"/>
                <a:gd name="T21" fmla="*/ 175 h 193"/>
                <a:gd name="T22" fmla="*/ 26 w 203"/>
                <a:gd name="T23" fmla="*/ 154 h 193"/>
                <a:gd name="T24" fmla="*/ 46 w 203"/>
                <a:gd name="T25" fmla="*/ 131 h 193"/>
                <a:gd name="T26" fmla="*/ 89 w 203"/>
                <a:gd name="T27" fmla="*/ 176 h 193"/>
                <a:gd name="T28" fmla="*/ 152 w 203"/>
                <a:gd name="T29" fmla="*/ 188 h 193"/>
                <a:gd name="T30" fmla="*/ 152 w 203"/>
                <a:gd name="T31" fmla="*/ 185 h 193"/>
                <a:gd name="T32" fmla="*/ 111 w 203"/>
                <a:gd name="T33" fmla="*/ 136 h 193"/>
                <a:gd name="T34" fmla="*/ 54 w 203"/>
                <a:gd name="T35" fmla="*/ 123 h 193"/>
                <a:gd name="T36" fmla="*/ 57 w 203"/>
                <a:gd name="T37" fmla="*/ 120 h 193"/>
                <a:gd name="T38" fmla="*/ 94 w 203"/>
                <a:gd name="T39" fmla="*/ 92 h 193"/>
                <a:gd name="T40" fmla="*/ 133 w 203"/>
                <a:gd name="T41" fmla="*/ 73 h 193"/>
                <a:gd name="T42" fmla="*/ 133 w 203"/>
                <a:gd name="T43" fmla="*/ 73 h 193"/>
                <a:gd name="T44" fmla="*/ 134 w 203"/>
                <a:gd name="T45" fmla="*/ 74 h 193"/>
                <a:gd name="T46" fmla="*/ 187 w 203"/>
                <a:gd name="T47" fmla="*/ 95 h 193"/>
                <a:gd name="T48" fmla="*/ 181 w 203"/>
                <a:gd name="T4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193">
                  <a:moveTo>
                    <a:pt x="181" y="65"/>
                  </a:moveTo>
                  <a:cubicBezTo>
                    <a:pt x="183" y="57"/>
                    <a:pt x="181" y="48"/>
                    <a:pt x="176" y="40"/>
                  </a:cubicBezTo>
                  <a:cubicBezTo>
                    <a:pt x="171" y="33"/>
                    <a:pt x="160" y="28"/>
                    <a:pt x="151" y="32"/>
                  </a:cubicBezTo>
                  <a:cubicBezTo>
                    <a:pt x="147" y="19"/>
                    <a:pt x="126" y="0"/>
                    <a:pt x="118" y="21"/>
                  </a:cubicBezTo>
                  <a:cubicBezTo>
                    <a:pt x="115" y="29"/>
                    <a:pt x="118" y="40"/>
                    <a:pt x="121" y="47"/>
                  </a:cubicBezTo>
                  <a:cubicBezTo>
                    <a:pt x="123" y="55"/>
                    <a:pt x="126" y="63"/>
                    <a:pt x="131" y="70"/>
                  </a:cubicBezTo>
                  <a:cubicBezTo>
                    <a:pt x="106" y="77"/>
                    <a:pt x="81" y="93"/>
                    <a:pt x="62" y="110"/>
                  </a:cubicBezTo>
                  <a:cubicBezTo>
                    <a:pt x="56" y="115"/>
                    <a:pt x="52" y="119"/>
                    <a:pt x="47" y="124"/>
                  </a:cubicBezTo>
                  <a:cubicBezTo>
                    <a:pt x="46" y="124"/>
                    <a:pt x="46" y="125"/>
                    <a:pt x="46" y="126"/>
                  </a:cubicBezTo>
                  <a:cubicBezTo>
                    <a:pt x="31" y="142"/>
                    <a:pt x="17" y="159"/>
                    <a:pt x="1" y="174"/>
                  </a:cubicBezTo>
                  <a:cubicBezTo>
                    <a:pt x="0" y="175"/>
                    <a:pt x="1" y="176"/>
                    <a:pt x="2" y="175"/>
                  </a:cubicBezTo>
                  <a:cubicBezTo>
                    <a:pt x="11" y="170"/>
                    <a:pt x="19" y="162"/>
                    <a:pt x="26" y="154"/>
                  </a:cubicBezTo>
                  <a:cubicBezTo>
                    <a:pt x="33" y="146"/>
                    <a:pt x="39" y="138"/>
                    <a:pt x="46" y="131"/>
                  </a:cubicBezTo>
                  <a:cubicBezTo>
                    <a:pt x="52" y="151"/>
                    <a:pt x="71" y="166"/>
                    <a:pt x="89" y="176"/>
                  </a:cubicBezTo>
                  <a:cubicBezTo>
                    <a:pt x="107" y="185"/>
                    <a:pt x="132" y="193"/>
                    <a:pt x="152" y="188"/>
                  </a:cubicBezTo>
                  <a:cubicBezTo>
                    <a:pt x="154" y="187"/>
                    <a:pt x="154" y="185"/>
                    <a:pt x="152" y="185"/>
                  </a:cubicBezTo>
                  <a:cubicBezTo>
                    <a:pt x="147" y="164"/>
                    <a:pt x="128" y="146"/>
                    <a:pt x="111" y="136"/>
                  </a:cubicBezTo>
                  <a:cubicBezTo>
                    <a:pt x="96" y="127"/>
                    <a:pt x="72" y="119"/>
                    <a:pt x="54" y="123"/>
                  </a:cubicBezTo>
                  <a:cubicBezTo>
                    <a:pt x="55" y="122"/>
                    <a:pt x="56" y="121"/>
                    <a:pt x="57" y="120"/>
                  </a:cubicBezTo>
                  <a:cubicBezTo>
                    <a:pt x="68" y="109"/>
                    <a:pt x="80" y="100"/>
                    <a:pt x="94" y="92"/>
                  </a:cubicBezTo>
                  <a:cubicBezTo>
                    <a:pt x="106" y="85"/>
                    <a:pt x="120" y="80"/>
                    <a:pt x="133" y="73"/>
                  </a:cubicBezTo>
                  <a:cubicBezTo>
                    <a:pt x="133" y="73"/>
                    <a:pt x="133" y="73"/>
                    <a:pt x="133" y="73"/>
                  </a:cubicBezTo>
                  <a:cubicBezTo>
                    <a:pt x="133" y="74"/>
                    <a:pt x="134" y="74"/>
                    <a:pt x="134" y="74"/>
                  </a:cubicBezTo>
                  <a:cubicBezTo>
                    <a:pt x="148" y="88"/>
                    <a:pt x="167" y="104"/>
                    <a:pt x="187" y="95"/>
                  </a:cubicBezTo>
                  <a:cubicBezTo>
                    <a:pt x="203" y="88"/>
                    <a:pt x="193" y="70"/>
                    <a:pt x="181" y="65"/>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31483470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823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7435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6380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8162035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6293579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3427193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40399276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7304909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ADEFAE-EECD-4CA4-92B1-053030F64CE9}" type="slidenum">
              <a:rPr lang="zh-CN" altLang="en-US" smtClean="0"/>
              <a:t>‹#›</a:t>
            </a:fld>
            <a:endParaRPr lang="zh-CN" altLang="en-US"/>
          </a:p>
        </p:txBody>
      </p:sp>
      <p:sp>
        <p:nvSpPr>
          <p:cNvPr id="6" name="燕尾形 10">
            <a:extLst>
              <a:ext uri="{FF2B5EF4-FFF2-40B4-BE49-F238E27FC236}">
                <a16:creationId xmlns:a16="http://schemas.microsoft.com/office/drawing/2014/main" id="{BE4055FC-10B1-4AAA-B1B3-99504315971B}"/>
              </a:ext>
            </a:extLst>
          </p:cNvPr>
          <p:cNvSpPr/>
          <p:nvPr userDrawn="1"/>
        </p:nvSpPr>
        <p:spPr>
          <a:xfrm>
            <a:off x="174374" y="101212"/>
            <a:ext cx="266546" cy="2875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7" name="燕尾形 11">
            <a:extLst>
              <a:ext uri="{FF2B5EF4-FFF2-40B4-BE49-F238E27FC236}">
                <a16:creationId xmlns:a16="http://schemas.microsoft.com/office/drawing/2014/main" id="{DF1BB7C3-AD9E-4007-992F-9C71374ACB56}"/>
              </a:ext>
            </a:extLst>
          </p:cNvPr>
          <p:cNvSpPr/>
          <p:nvPr userDrawn="1"/>
        </p:nvSpPr>
        <p:spPr>
          <a:xfrm>
            <a:off x="363017" y="101212"/>
            <a:ext cx="266546" cy="2875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8" name="文本框 7">
            <a:extLst>
              <a:ext uri="{FF2B5EF4-FFF2-40B4-BE49-F238E27FC236}">
                <a16:creationId xmlns:a16="http://schemas.microsoft.com/office/drawing/2014/main" id="{182BC45D-F3A8-46CF-B5F5-58B2F274DBB7}"/>
              </a:ext>
            </a:extLst>
          </p:cNvPr>
          <p:cNvSpPr txBox="1"/>
          <p:nvPr userDrawn="1"/>
        </p:nvSpPr>
        <p:spPr>
          <a:xfrm>
            <a:off x="729674" y="96834"/>
            <a:ext cx="1826141" cy="338554"/>
          </a:xfrm>
          <a:prstGeom prst="rect">
            <a:avLst/>
          </a:prstGeom>
          <a:noFill/>
        </p:spPr>
        <p:txBody>
          <a:bodyPr wrap="none" rtlCol="0">
            <a:spAutoFit/>
          </a:bodyPr>
          <a:lstStyle/>
          <a:p>
            <a:r>
              <a:rPr lang="zh-CN" altLang="en-US" sz="1600">
                <a:solidFill>
                  <a:schemeClr val="tx1">
                    <a:lumMod val="50000"/>
                    <a:lumOff val="50000"/>
                  </a:schemeClr>
                </a:solidFill>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val="24490476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1782194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2021/4/9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7566573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C32A081-796E-46EC-9598-D5F2CE7547E4}" type="datetimeFigureOut">
              <a:rPr lang="zh-CN" altLang="en-US" smtClean="0"/>
              <a:t>2021/4/9</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306993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3" cstate="print"/>
          <a:srcRect l="10566" t="18491" r="10566" b="18113"/>
          <a:stretch>
            <a:fillRect/>
          </a:stretch>
        </p:blipFill>
        <p:spPr bwMode="auto">
          <a:xfrm>
            <a:off x="-260667" y="1436657"/>
            <a:ext cx="4613464" cy="3708431"/>
          </a:xfrm>
          <a:prstGeom prst="rect">
            <a:avLst/>
          </a:prstGeom>
          <a:noFill/>
        </p:spPr>
      </p:pic>
      <p:sp>
        <p:nvSpPr>
          <p:cNvPr id="4" name="TextBox 5">
            <a:extLst>
              <a:ext uri="{FF2B5EF4-FFF2-40B4-BE49-F238E27FC236}">
                <a16:creationId xmlns:a16="http://schemas.microsoft.com/office/drawing/2014/main" id="{1E249300-6637-458E-9AAF-E3D76C64D063}"/>
              </a:ext>
            </a:extLst>
          </p:cNvPr>
          <p:cNvSpPr txBox="1"/>
          <p:nvPr/>
        </p:nvSpPr>
        <p:spPr>
          <a:xfrm>
            <a:off x="4300538" y="2216628"/>
            <a:ext cx="4613464" cy="565577"/>
          </a:xfrm>
          <a:prstGeom prst="rect">
            <a:avLst/>
          </a:prstGeom>
          <a:noFill/>
        </p:spPr>
        <p:txBody>
          <a:bodyPr wrap="square" lIns="72554" tIns="36277" rIns="72554" bIns="36277" rtlCol="0">
            <a:spAutoFit/>
          </a:bodyPr>
          <a:lstStyle/>
          <a:p>
            <a:pPr algn="ctr"/>
            <a:r>
              <a:rPr lang="zh-CN" altLang="en-US" sz="3199" b="1" dirty="0">
                <a:solidFill>
                  <a:schemeClr val="accent1"/>
                </a:solidFill>
                <a:latin typeface="微软雅黑" pitchFamily="34" charset="-122"/>
                <a:ea typeface="微软雅黑" pitchFamily="34" charset="-122"/>
              </a:rPr>
              <a:t>数据可视化建模</a:t>
            </a:r>
          </a:p>
        </p:txBody>
      </p:sp>
      <p:sp>
        <p:nvSpPr>
          <p:cNvPr id="6" name="TextBox 12">
            <a:extLst>
              <a:ext uri="{FF2B5EF4-FFF2-40B4-BE49-F238E27FC236}">
                <a16:creationId xmlns:a16="http://schemas.microsoft.com/office/drawing/2014/main" id="{CA1343C0-867C-4883-9272-3384F1178526}"/>
              </a:ext>
            </a:extLst>
          </p:cNvPr>
          <p:cNvSpPr txBox="1"/>
          <p:nvPr/>
        </p:nvSpPr>
        <p:spPr>
          <a:xfrm>
            <a:off x="5342366" y="3533478"/>
            <a:ext cx="1034589" cy="273317"/>
          </a:xfrm>
          <a:prstGeom prst="rect">
            <a:avLst/>
          </a:prstGeom>
          <a:noFill/>
        </p:spPr>
        <p:txBody>
          <a:bodyPr wrap="none" lIns="72554" tIns="36277" rIns="72554" bIns="36277" rtlCol="0">
            <a:spAutoFit/>
          </a:bodyPr>
          <a:lstStyle/>
          <a:p>
            <a:r>
              <a:rPr lang="zh-CN" altLang="en-US" sz="1300" dirty="0">
                <a:latin typeface="方正兰亭中黑_GBK" panose="02000000000000000000" pitchFamily="2" charset="-122"/>
                <a:ea typeface="方正兰亭中黑_GBK" panose="02000000000000000000" pitchFamily="2" charset="-122"/>
              </a:rPr>
              <a:t>主讲：</a:t>
            </a:r>
            <a:r>
              <a:rPr lang="en-US" altLang="zh-CN" sz="1300" dirty="0">
                <a:latin typeface="方正兰亭中黑_GBK" panose="02000000000000000000" pitchFamily="2" charset="-122"/>
                <a:ea typeface="方正兰亭中黑_GBK" panose="02000000000000000000" pitchFamily="2" charset="-122"/>
              </a:rPr>
              <a:t>Leon</a:t>
            </a:r>
            <a:endParaRPr lang="zh-CN" altLang="en-US" sz="1300" dirty="0">
              <a:latin typeface="方正兰亭中黑_GBK" panose="02000000000000000000" pitchFamily="2" charset="-122"/>
              <a:ea typeface="方正兰亭中黑_GBK" panose="02000000000000000000" pitchFamily="2" charset="-122"/>
            </a:endParaRPr>
          </a:p>
        </p:txBody>
      </p:sp>
      <p:sp>
        <p:nvSpPr>
          <p:cNvPr id="8" name="TextBox 14">
            <a:extLst>
              <a:ext uri="{FF2B5EF4-FFF2-40B4-BE49-F238E27FC236}">
                <a16:creationId xmlns:a16="http://schemas.microsoft.com/office/drawing/2014/main" id="{CC886813-7219-4019-86A5-F01655444FC3}"/>
              </a:ext>
            </a:extLst>
          </p:cNvPr>
          <p:cNvSpPr txBox="1"/>
          <p:nvPr/>
        </p:nvSpPr>
        <p:spPr>
          <a:xfrm>
            <a:off x="7115497" y="3533478"/>
            <a:ext cx="1037795" cy="273317"/>
          </a:xfrm>
          <a:prstGeom prst="rect">
            <a:avLst/>
          </a:prstGeom>
          <a:noFill/>
        </p:spPr>
        <p:txBody>
          <a:bodyPr wrap="none" lIns="72554" tIns="36277" rIns="72554" bIns="36277" rtlCol="0">
            <a:spAutoFit/>
          </a:bodyPr>
          <a:lstStyle/>
          <a:p>
            <a:r>
              <a:rPr lang="zh-CN" altLang="en-US" sz="1300" dirty="0">
                <a:latin typeface="方正兰亭中黑_GBK" panose="02000000000000000000" pitchFamily="2" charset="-122"/>
                <a:ea typeface="方正兰亭中黑_GBK" panose="02000000000000000000" pitchFamily="2" charset="-122"/>
              </a:rPr>
              <a:t>时间：</a:t>
            </a:r>
            <a:r>
              <a:rPr lang="en-US" altLang="zh-CN" sz="1300" dirty="0">
                <a:latin typeface="方正兰亭中黑_GBK" panose="02000000000000000000" pitchFamily="2" charset="-122"/>
                <a:ea typeface="方正兰亭中黑_GBK" panose="02000000000000000000" pitchFamily="2" charset="-122"/>
              </a:rPr>
              <a:t>2021</a:t>
            </a:r>
            <a:endParaRPr lang="zh-CN" altLang="en-US" sz="1300" dirty="0">
              <a:latin typeface="方正兰亭中黑_GBK" panose="02000000000000000000" pitchFamily="2" charset="-122"/>
              <a:ea typeface="方正兰亭中黑_GBK" panose="02000000000000000000" pitchFamily="2" charset="-122"/>
            </a:endParaRPr>
          </a:p>
        </p:txBody>
      </p:sp>
      <p:sp>
        <p:nvSpPr>
          <p:cNvPr id="10" name="TextBox 5">
            <a:extLst>
              <a:ext uri="{FF2B5EF4-FFF2-40B4-BE49-F238E27FC236}">
                <a16:creationId xmlns:a16="http://schemas.microsoft.com/office/drawing/2014/main" id="{BD052B6E-496A-4423-9AA4-EDAE9CC179E3}"/>
              </a:ext>
            </a:extLst>
          </p:cNvPr>
          <p:cNvSpPr txBox="1"/>
          <p:nvPr/>
        </p:nvSpPr>
        <p:spPr>
          <a:xfrm>
            <a:off x="4352798" y="2951041"/>
            <a:ext cx="4561204" cy="350261"/>
          </a:xfrm>
          <a:prstGeom prst="rect">
            <a:avLst/>
          </a:prstGeom>
          <a:noFill/>
        </p:spPr>
        <p:txBody>
          <a:bodyPr wrap="square" lIns="72554" tIns="36277" rIns="72554" bIns="36277" rtlCol="0">
            <a:spAutoFit/>
          </a:bodyPr>
          <a:lstStyle/>
          <a:p>
            <a:pPr algn="ctr"/>
            <a:r>
              <a:rPr lang="zh-CN" altLang="en-US" b="1" dirty="0">
                <a:solidFill>
                  <a:srgbClr val="002060"/>
                </a:solidFill>
                <a:latin typeface="微软雅黑" pitchFamily="34" charset="-122"/>
                <a:ea typeface="微软雅黑" pitchFamily="34" charset="-122"/>
              </a:rPr>
              <a:t>第三</a:t>
            </a:r>
            <a:r>
              <a:rPr lang="zh-CN" altLang="en-US" b="1">
                <a:solidFill>
                  <a:srgbClr val="002060"/>
                </a:solidFill>
                <a:latin typeface="微软雅黑" pitchFamily="34" charset="-122"/>
                <a:ea typeface="微软雅黑" pitchFamily="34" charset="-122"/>
              </a:rPr>
              <a:t>章 基础方法</a:t>
            </a:r>
            <a:endParaRPr lang="zh-CN" altLang="en-US" b="1"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28769456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
                                        <p:tgtEl>
                                          <p:spTgt spid="6"/>
                                        </p:tgtEl>
                                      </p:cBhvr>
                                    </p:animEffect>
                                  </p:childTnLst>
                                </p:cTn>
                              </p:par>
                            </p:childTnLst>
                          </p:cTn>
                        </p:par>
                        <p:par>
                          <p:cTn id="19" fill="hold">
                            <p:stCondLst>
                              <p:cond delay="12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
                                        <p:tgtEl>
                                          <p:spTgt spid="8"/>
                                        </p:tgtEl>
                                      </p:cBhvr>
                                    </p:animEffect>
                                  </p:childTnLst>
                                </p:cTn>
                              </p:par>
                            </p:childTnLst>
                          </p:cTn>
                        </p:par>
                        <p:par>
                          <p:cTn id="23" fill="hold">
                            <p:stCondLst>
                              <p:cond delay="1400"/>
                            </p:stCondLst>
                            <p:childTnLst>
                              <p:par>
                                <p:cTn id="24" presetID="53" presetClass="entr" presetSubtype="16"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图可视化方法</a:t>
              </a:r>
              <a:endParaRPr lang="en-US" altLang="zh-CN" b="1" dirty="0">
                <a:solidFill>
                  <a:srgbClr val="002060"/>
                </a:solidFill>
                <a:cs typeface="+mn-ea"/>
                <a:sym typeface="+mn-lt"/>
              </a:endParaRPr>
            </a:p>
          </p:txBody>
        </p:sp>
      </p:grpSp>
      <p:sp>
        <p:nvSpPr>
          <p:cNvPr id="13" name="文本框 40">
            <a:extLst>
              <a:ext uri="{FF2B5EF4-FFF2-40B4-BE49-F238E27FC236}">
                <a16:creationId xmlns:a16="http://schemas.microsoft.com/office/drawing/2014/main" id="{073E7844-100B-4CC8-9658-43A20A4F53CE}"/>
              </a:ext>
            </a:extLst>
          </p:cNvPr>
          <p:cNvSpPr txBox="1"/>
          <p:nvPr/>
        </p:nvSpPr>
        <p:spPr>
          <a:xfrm>
            <a:off x="399253" y="1013559"/>
            <a:ext cx="1107996" cy="369332"/>
          </a:xfrm>
          <a:prstGeom prst="rect">
            <a:avLst/>
          </a:prstGeom>
          <a:noFill/>
        </p:spPr>
        <p:txBody>
          <a:bodyPr wrap="none" rtlCol="0">
            <a:spAutoFit/>
          </a:bodyPr>
          <a:lstStyle/>
          <a:p>
            <a:r>
              <a:rPr lang="zh-CN" altLang="en-US" b="1" dirty="0">
                <a:solidFill>
                  <a:srgbClr val="3D89BC"/>
                </a:solidFill>
              </a:rPr>
              <a:t>图的类型</a:t>
            </a:r>
          </a:p>
        </p:txBody>
      </p:sp>
      <p:sp>
        <p:nvSpPr>
          <p:cNvPr id="14" name="椭圆 13">
            <a:extLst>
              <a:ext uri="{FF2B5EF4-FFF2-40B4-BE49-F238E27FC236}">
                <a16:creationId xmlns:a16="http://schemas.microsoft.com/office/drawing/2014/main" id="{78AB85AD-8B08-46C1-ADE0-44725F9FE603}"/>
              </a:ext>
            </a:extLst>
          </p:cNvPr>
          <p:cNvSpPr/>
          <p:nvPr/>
        </p:nvSpPr>
        <p:spPr>
          <a:xfrm>
            <a:off x="293525" y="111673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extBox 22">
            <a:extLst>
              <a:ext uri="{FF2B5EF4-FFF2-40B4-BE49-F238E27FC236}">
                <a16:creationId xmlns:a16="http://schemas.microsoft.com/office/drawing/2014/main" id="{529EB0C5-4D3C-4E96-BC76-9F6D0309B6F3}"/>
              </a:ext>
            </a:extLst>
          </p:cNvPr>
          <p:cNvSpPr txBox="1"/>
          <p:nvPr/>
        </p:nvSpPr>
        <p:spPr>
          <a:xfrm>
            <a:off x="338382" y="1505547"/>
            <a:ext cx="2503429" cy="276999"/>
          </a:xfrm>
          <a:prstGeom prst="rect">
            <a:avLst/>
          </a:prstGeom>
          <a:noFill/>
        </p:spPr>
        <p:txBody>
          <a:bodyPr wrap="square" lIns="0" tIns="0" rIns="0" bIns="0" rtlCol="0">
            <a:spAutoFit/>
          </a:bodyPr>
          <a:lstStyle/>
          <a:p>
            <a:r>
              <a:rPr lang="en-US" altLang="zh-CN" b="1" dirty="0">
                <a:solidFill>
                  <a:srgbClr val="3D89BC"/>
                </a:solidFill>
              </a:rPr>
              <a:t>1</a:t>
            </a:r>
            <a:r>
              <a:rPr lang="zh-CN" altLang="en-US" b="1" dirty="0">
                <a:solidFill>
                  <a:srgbClr val="3D89BC"/>
                </a:solidFill>
              </a:rPr>
              <a:t>、关系</a:t>
            </a:r>
          </a:p>
        </p:txBody>
      </p:sp>
      <p:sp>
        <p:nvSpPr>
          <p:cNvPr id="16" name="矩形 15">
            <a:extLst>
              <a:ext uri="{FF2B5EF4-FFF2-40B4-BE49-F238E27FC236}">
                <a16:creationId xmlns:a16="http://schemas.microsoft.com/office/drawing/2014/main" id="{9D1F6B2E-2737-4063-81A5-40E7BBE26AC6}"/>
              </a:ext>
            </a:extLst>
          </p:cNvPr>
          <p:cNvSpPr/>
          <p:nvPr/>
        </p:nvSpPr>
        <p:spPr>
          <a:xfrm>
            <a:off x="427194" y="1884008"/>
            <a:ext cx="8327826" cy="787523"/>
          </a:xfrm>
          <a:prstGeom prst="rect">
            <a:avLst/>
          </a:prstGeom>
        </p:spPr>
        <p:txBody>
          <a:bodyPr wrap="square">
            <a:spAutoFit/>
          </a:bodyPr>
          <a:lstStyle/>
          <a:p>
            <a:pPr>
              <a:lnSpc>
                <a:spcPct val="150000"/>
              </a:lnSpc>
            </a:pPr>
            <a:r>
              <a:rPr lang="zh-CN" altLang="en-US" sz="1600" dirty="0"/>
              <a:t>图可视化最重要的作用之一，便是能够表达关系。这些关系组成了已经定义的世界或系统。</a:t>
            </a:r>
          </a:p>
          <a:p>
            <a:pPr>
              <a:lnSpc>
                <a:spcPct val="150000"/>
              </a:lnSpc>
            </a:pPr>
            <a:r>
              <a:rPr lang="zh-CN" altLang="en-US" sz="1600" dirty="0"/>
              <a:t>图能够使得我们以一种非常容易理解的方式来描述和表达世界。</a:t>
            </a:r>
          </a:p>
        </p:txBody>
      </p:sp>
      <p:sp>
        <p:nvSpPr>
          <p:cNvPr id="17" name="TextBox 22">
            <a:extLst>
              <a:ext uri="{FF2B5EF4-FFF2-40B4-BE49-F238E27FC236}">
                <a16:creationId xmlns:a16="http://schemas.microsoft.com/office/drawing/2014/main" id="{B564DBD2-16B2-4615-855A-DB8416BE8551}"/>
              </a:ext>
            </a:extLst>
          </p:cNvPr>
          <p:cNvSpPr txBox="1"/>
          <p:nvPr/>
        </p:nvSpPr>
        <p:spPr>
          <a:xfrm>
            <a:off x="278000" y="3119951"/>
            <a:ext cx="2503429" cy="276999"/>
          </a:xfrm>
          <a:prstGeom prst="rect">
            <a:avLst/>
          </a:prstGeom>
          <a:noFill/>
        </p:spPr>
        <p:txBody>
          <a:bodyPr wrap="square" lIns="0" tIns="0" rIns="0" bIns="0" rtlCol="0">
            <a:spAutoFit/>
          </a:bodyPr>
          <a:lstStyle/>
          <a:p>
            <a:r>
              <a:rPr lang="en-US" altLang="zh-CN" b="1" dirty="0">
                <a:solidFill>
                  <a:srgbClr val="3D89BC"/>
                </a:solidFill>
              </a:rPr>
              <a:t>2</a:t>
            </a:r>
            <a:r>
              <a:rPr lang="zh-CN" altLang="en-US" b="1" dirty="0">
                <a:solidFill>
                  <a:srgbClr val="3D89BC"/>
                </a:solidFill>
              </a:rPr>
              <a:t>、分层</a:t>
            </a:r>
          </a:p>
        </p:txBody>
      </p:sp>
      <p:sp>
        <p:nvSpPr>
          <p:cNvPr id="18" name="矩形 17">
            <a:extLst>
              <a:ext uri="{FF2B5EF4-FFF2-40B4-BE49-F238E27FC236}">
                <a16:creationId xmlns:a16="http://schemas.microsoft.com/office/drawing/2014/main" id="{DFBCE926-6231-4701-AE9D-346163C5A679}"/>
              </a:ext>
            </a:extLst>
          </p:cNvPr>
          <p:cNvSpPr/>
          <p:nvPr/>
        </p:nvSpPr>
        <p:spPr>
          <a:xfrm>
            <a:off x="366812" y="3498412"/>
            <a:ext cx="8327826" cy="1156855"/>
          </a:xfrm>
          <a:prstGeom prst="rect">
            <a:avLst/>
          </a:prstGeom>
        </p:spPr>
        <p:txBody>
          <a:bodyPr wrap="square">
            <a:spAutoFit/>
          </a:bodyPr>
          <a:lstStyle/>
          <a:p>
            <a:pPr>
              <a:lnSpc>
                <a:spcPct val="150000"/>
              </a:lnSpc>
            </a:pPr>
            <a:r>
              <a:rPr lang="zh-CN" altLang="en-US" sz="1600" dirty="0"/>
              <a:t>对于分层数据中获取信息，图也是一个很好的选择。分层图常被称树。树有一个根父节点，其链接分支到第二个节点，第二级节点还可能再次分支，以此类推，直到到达没有子节点的叶子节点，根节点的每个后代节点都只有一个父节点。</a:t>
            </a:r>
          </a:p>
        </p:txBody>
      </p:sp>
    </p:spTree>
    <p:extLst>
      <p:ext uri="{BB962C8B-B14F-4D97-AF65-F5344CB8AC3E}">
        <p14:creationId xmlns:p14="http://schemas.microsoft.com/office/powerpoint/2010/main" val="336415605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图可视化方法</a:t>
              </a:r>
              <a:endParaRPr lang="en-US" altLang="zh-CN" b="1" dirty="0">
                <a:solidFill>
                  <a:srgbClr val="002060"/>
                </a:solidFill>
                <a:cs typeface="+mn-ea"/>
                <a:sym typeface="+mn-lt"/>
              </a:endParaRPr>
            </a:p>
          </p:txBody>
        </p:sp>
      </p:grpSp>
      <p:sp>
        <p:nvSpPr>
          <p:cNvPr id="19" name="文本框 40">
            <a:extLst>
              <a:ext uri="{FF2B5EF4-FFF2-40B4-BE49-F238E27FC236}">
                <a16:creationId xmlns:a16="http://schemas.microsoft.com/office/drawing/2014/main" id="{C730C8DD-50FA-4716-BCB3-FEC1EF4E9B83}"/>
              </a:ext>
            </a:extLst>
          </p:cNvPr>
          <p:cNvSpPr txBox="1"/>
          <p:nvPr/>
        </p:nvSpPr>
        <p:spPr>
          <a:xfrm>
            <a:off x="380146" y="563615"/>
            <a:ext cx="1338828" cy="369332"/>
          </a:xfrm>
          <a:prstGeom prst="rect">
            <a:avLst/>
          </a:prstGeom>
          <a:noFill/>
        </p:spPr>
        <p:txBody>
          <a:bodyPr wrap="none" rtlCol="0">
            <a:spAutoFit/>
          </a:bodyPr>
          <a:lstStyle/>
          <a:p>
            <a:r>
              <a:rPr lang="zh-CN" altLang="en-US" b="1" dirty="0">
                <a:solidFill>
                  <a:srgbClr val="3D89BC"/>
                </a:solidFill>
              </a:rPr>
              <a:t>图论可视化</a:t>
            </a:r>
          </a:p>
        </p:txBody>
      </p:sp>
      <p:sp>
        <p:nvSpPr>
          <p:cNvPr id="20" name="椭圆 19">
            <a:extLst>
              <a:ext uri="{FF2B5EF4-FFF2-40B4-BE49-F238E27FC236}">
                <a16:creationId xmlns:a16="http://schemas.microsoft.com/office/drawing/2014/main" id="{89F6B580-0A7E-4740-BB70-25E59A30B69A}"/>
              </a:ext>
            </a:extLst>
          </p:cNvPr>
          <p:cNvSpPr/>
          <p:nvPr/>
        </p:nvSpPr>
        <p:spPr>
          <a:xfrm>
            <a:off x="274418" y="66679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84347076-1E50-45CD-941E-B18DA885AB16}"/>
              </a:ext>
            </a:extLst>
          </p:cNvPr>
          <p:cNvSpPr/>
          <p:nvPr/>
        </p:nvSpPr>
        <p:spPr>
          <a:xfrm>
            <a:off x="385431" y="824306"/>
            <a:ext cx="8327826" cy="1156855"/>
          </a:xfrm>
          <a:prstGeom prst="rect">
            <a:avLst/>
          </a:prstGeom>
        </p:spPr>
        <p:txBody>
          <a:bodyPr wrap="square">
            <a:spAutoFit/>
          </a:bodyPr>
          <a:lstStyle/>
          <a:p>
            <a:pPr>
              <a:lnSpc>
                <a:spcPct val="150000"/>
              </a:lnSpc>
            </a:pPr>
            <a:r>
              <a:rPr lang="zh-CN" altLang="en-US" sz="1600" dirty="0"/>
              <a:t>图论（</a:t>
            </a:r>
            <a:r>
              <a:rPr lang="en-US" altLang="zh-CN" sz="1600" dirty="0"/>
              <a:t>Graph Theory</a:t>
            </a:r>
            <a:r>
              <a:rPr lang="zh-CN" altLang="en-US" sz="1600" dirty="0"/>
              <a:t>）是数学的一个分支。它以图为研究对象。图论中的图是由若干给定的点及连接两点的线所构成的图形，这种图形通常用来描述某些事物之间的某种特定关系，用点代表事物，用连接两点的线表示相应两个事物间具有这种关系。</a:t>
            </a:r>
          </a:p>
        </p:txBody>
      </p:sp>
      <p:pic>
        <p:nvPicPr>
          <p:cNvPr id="22" name="Picture 2">
            <a:extLst>
              <a:ext uri="{FF2B5EF4-FFF2-40B4-BE49-F238E27FC236}">
                <a16:creationId xmlns:a16="http://schemas.microsoft.com/office/drawing/2014/main" id="{C4AD3F41-173E-4F4B-A89E-E4288F642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1" y="2036172"/>
            <a:ext cx="4520658" cy="289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49BA0D98-D090-4DE2-9D1D-AF9B2EEBF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446" y="1998902"/>
            <a:ext cx="4218716" cy="293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9223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图可视化方法</a:t>
              </a:r>
              <a:endParaRPr lang="en-US" altLang="zh-CN" b="1" dirty="0">
                <a:solidFill>
                  <a:srgbClr val="002060"/>
                </a:solidFill>
                <a:cs typeface="+mn-ea"/>
                <a:sym typeface="+mn-lt"/>
              </a:endParaRPr>
            </a:p>
          </p:txBody>
        </p:sp>
      </p:grpSp>
      <p:sp>
        <p:nvSpPr>
          <p:cNvPr id="12" name="文本框 40">
            <a:extLst>
              <a:ext uri="{FF2B5EF4-FFF2-40B4-BE49-F238E27FC236}">
                <a16:creationId xmlns:a16="http://schemas.microsoft.com/office/drawing/2014/main" id="{0FD8E120-B980-4073-8179-FB7387B5D622}"/>
              </a:ext>
            </a:extLst>
          </p:cNvPr>
          <p:cNvSpPr txBox="1"/>
          <p:nvPr/>
        </p:nvSpPr>
        <p:spPr>
          <a:xfrm>
            <a:off x="322898" y="533471"/>
            <a:ext cx="1107996" cy="369332"/>
          </a:xfrm>
          <a:prstGeom prst="rect">
            <a:avLst/>
          </a:prstGeom>
          <a:noFill/>
        </p:spPr>
        <p:txBody>
          <a:bodyPr wrap="none" rtlCol="0">
            <a:spAutoFit/>
          </a:bodyPr>
          <a:lstStyle/>
          <a:p>
            <a:r>
              <a:rPr lang="zh-CN" altLang="en-US" b="1" dirty="0">
                <a:solidFill>
                  <a:srgbClr val="3D89BC"/>
                </a:solidFill>
              </a:rPr>
              <a:t>思维导图</a:t>
            </a:r>
          </a:p>
        </p:txBody>
      </p:sp>
      <p:sp>
        <p:nvSpPr>
          <p:cNvPr id="13" name="椭圆 12">
            <a:extLst>
              <a:ext uri="{FF2B5EF4-FFF2-40B4-BE49-F238E27FC236}">
                <a16:creationId xmlns:a16="http://schemas.microsoft.com/office/drawing/2014/main" id="{38D9349B-2375-42FF-8C6B-2CBCEDEBCF4C}"/>
              </a:ext>
            </a:extLst>
          </p:cNvPr>
          <p:cNvSpPr/>
          <p:nvPr/>
        </p:nvSpPr>
        <p:spPr>
          <a:xfrm>
            <a:off x="217170" y="63664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566832A6-D813-4189-B245-1A0289E118B5}"/>
              </a:ext>
            </a:extLst>
          </p:cNvPr>
          <p:cNvSpPr/>
          <p:nvPr/>
        </p:nvSpPr>
        <p:spPr>
          <a:xfrm>
            <a:off x="350839" y="991543"/>
            <a:ext cx="8327826" cy="1526187"/>
          </a:xfrm>
          <a:prstGeom prst="rect">
            <a:avLst/>
          </a:prstGeom>
        </p:spPr>
        <p:txBody>
          <a:bodyPr wrap="square">
            <a:spAutoFit/>
          </a:bodyPr>
          <a:lstStyle/>
          <a:p>
            <a:pPr>
              <a:lnSpc>
                <a:spcPct val="150000"/>
              </a:lnSpc>
            </a:pPr>
            <a:r>
              <a:rPr lang="zh-CN" altLang="en-US" sz="1600" dirty="0"/>
              <a:t>思维导图（</a:t>
            </a:r>
            <a:r>
              <a:rPr lang="en-US" altLang="zh-CN" sz="1600" dirty="0"/>
              <a:t>Mind Map</a:t>
            </a:r>
            <a:r>
              <a:rPr lang="zh-CN" altLang="en-US" sz="1600" dirty="0"/>
              <a:t>），即借助图表来分析问题、理清思路。 常见的思维图有八种：</a:t>
            </a:r>
            <a:r>
              <a:rPr lang="en-US" altLang="zh-CN" sz="1600" dirty="0"/>
              <a:t>Circle Map</a:t>
            </a:r>
            <a:r>
              <a:rPr lang="zh-CN" altLang="en-US" sz="1600" dirty="0"/>
              <a:t>圆圈图、</a:t>
            </a:r>
            <a:r>
              <a:rPr lang="en-US" altLang="zh-CN" sz="1600" dirty="0"/>
              <a:t>Tree Map</a:t>
            </a:r>
            <a:r>
              <a:rPr lang="zh-CN" altLang="en-US" sz="1600" dirty="0"/>
              <a:t>树状图、</a:t>
            </a:r>
            <a:r>
              <a:rPr lang="en-US" altLang="zh-CN" sz="1600" dirty="0"/>
              <a:t>Bubble Map</a:t>
            </a:r>
            <a:r>
              <a:rPr lang="zh-CN" altLang="en-US" sz="1600" dirty="0"/>
              <a:t>气泡图、</a:t>
            </a:r>
            <a:r>
              <a:rPr lang="en-US" altLang="zh-CN" sz="1600" dirty="0"/>
              <a:t>Double Bubble Map </a:t>
            </a:r>
            <a:r>
              <a:rPr lang="zh-CN" altLang="en-US" sz="1600" dirty="0"/>
              <a:t>双重气泡图、</a:t>
            </a:r>
            <a:r>
              <a:rPr lang="en-US" altLang="zh-CN" sz="1600" dirty="0"/>
              <a:t>Flow Map</a:t>
            </a:r>
            <a:r>
              <a:rPr lang="zh-CN" altLang="en-US" sz="1600" dirty="0"/>
              <a:t>流程图、</a:t>
            </a:r>
            <a:r>
              <a:rPr lang="en-US" altLang="zh-CN" sz="1600" dirty="0"/>
              <a:t>Multi-flow Map </a:t>
            </a:r>
            <a:r>
              <a:rPr lang="zh-CN" altLang="en-US" sz="1600" dirty="0"/>
              <a:t>多重流程图、</a:t>
            </a:r>
            <a:r>
              <a:rPr lang="en-US" altLang="zh-CN" sz="1600" dirty="0"/>
              <a:t>Brace Map </a:t>
            </a:r>
            <a:r>
              <a:rPr lang="zh-CN" altLang="en-US" sz="1600" dirty="0"/>
              <a:t>括号图，和</a:t>
            </a:r>
            <a:r>
              <a:rPr lang="en-US" altLang="zh-CN" sz="1600" dirty="0"/>
              <a:t>Bridge Map</a:t>
            </a:r>
            <a:r>
              <a:rPr lang="zh-CN" altLang="en-US" sz="1600" dirty="0"/>
              <a:t>桥型图。</a:t>
            </a:r>
          </a:p>
        </p:txBody>
      </p:sp>
      <p:pic>
        <p:nvPicPr>
          <p:cNvPr id="15" name="图片 55">
            <a:extLst>
              <a:ext uri="{FF2B5EF4-FFF2-40B4-BE49-F238E27FC236}">
                <a16:creationId xmlns:a16="http://schemas.microsoft.com/office/drawing/2014/main" id="{9D1EE631-CF31-4D8E-AAA8-F653ED896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845" y="2834992"/>
            <a:ext cx="2657830" cy="218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54">
            <a:extLst>
              <a:ext uri="{FF2B5EF4-FFF2-40B4-BE49-F238E27FC236}">
                <a16:creationId xmlns:a16="http://schemas.microsoft.com/office/drawing/2014/main" id="{4EF9D63F-FF85-4F98-96F8-F8C1D11E7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858" y="2834991"/>
            <a:ext cx="2232468" cy="22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9649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7" name="文本框 40">
            <a:extLst>
              <a:ext uri="{FF2B5EF4-FFF2-40B4-BE49-F238E27FC236}">
                <a16:creationId xmlns:a16="http://schemas.microsoft.com/office/drawing/2014/main" id="{3B25758B-6639-4E18-9F2E-F96185AE7748}"/>
              </a:ext>
            </a:extLst>
          </p:cNvPr>
          <p:cNvSpPr txBox="1"/>
          <p:nvPr/>
        </p:nvSpPr>
        <p:spPr>
          <a:xfrm>
            <a:off x="424135" y="677657"/>
            <a:ext cx="1800493" cy="369332"/>
          </a:xfrm>
          <a:prstGeom prst="rect">
            <a:avLst/>
          </a:prstGeom>
          <a:noFill/>
        </p:spPr>
        <p:txBody>
          <a:bodyPr wrap="none" rtlCol="0">
            <a:spAutoFit/>
          </a:bodyPr>
          <a:lstStyle/>
          <a:p>
            <a:r>
              <a:rPr lang="zh-CN" altLang="en-US" b="1" dirty="0">
                <a:solidFill>
                  <a:srgbClr val="3D89BC"/>
                </a:solidFill>
              </a:rPr>
              <a:t>可视化分析方法</a:t>
            </a:r>
          </a:p>
        </p:txBody>
      </p:sp>
      <p:sp>
        <p:nvSpPr>
          <p:cNvPr id="18" name="椭圆 17">
            <a:extLst>
              <a:ext uri="{FF2B5EF4-FFF2-40B4-BE49-F238E27FC236}">
                <a16:creationId xmlns:a16="http://schemas.microsoft.com/office/drawing/2014/main" id="{8F8755E2-11D6-4E93-B02D-031CF52812EC}"/>
              </a:ext>
            </a:extLst>
          </p:cNvPr>
          <p:cNvSpPr/>
          <p:nvPr/>
        </p:nvSpPr>
        <p:spPr>
          <a:xfrm>
            <a:off x="318407" y="780833"/>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TextBox 22">
            <a:extLst>
              <a:ext uri="{FF2B5EF4-FFF2-40B4-BE49-F238E27FC236}">
                <a16:creationId xmlns:a16="http://schemas.microsoft.com/office/drawing/2014/main" id="{8AC44B48-0A07-4C1F-BB7E-714A3D3BE285}"/>
              </a:ext>
            </a:extLst>
          </p:cNvPr>
          <p:cNvSpPr txBox="1"/>
          <p:nvPr/>
        </p:nvSpPr>
        <p:spPr>
          <a:xfrm>
            <a:off x="363264" y="1169645"/>
            <a:ext cx="2503429" cy="276999"/>
          </a:xfrm>
          <a:prstGeom prst="rect">
            <a:avLst/>
          </a:prstGeom>
          <a:noFill/>
        </p:spPr>
        <p:txBody>
          <a:bodyPr wrap="square" lIns="0" tIns="0" rIns="0" bIns="0" rtlCol="0">
            <a:spAutoFit/>
          </a:bodyPr>
          <a:lstStyle/>
          <a:p>
            <a:r>
              <a:rPr lang="en-US" altLang="zh-CN" b="1" dirty="0">
                <a:solidFill>
                  <a:srgbClr val="3D89BC"/>
                </a:solidFill>
              </a:rPr>
              <a:t>1</a:t>
            </a:r>
            <a:r>
              <a:rPr lang="zh-CN" altLang="en-US" b="1" dirty="0">
                <a:solidFill>
                  <a:srgbClr val="3D89BC"/>
                </a:solidFill>
              </a:rPr>
              <a:t>、沙盒分析法</a:t>
            </a:r>
          </a:p>
        </p:txBody>
      </p:sp>
      <p:sp>
        <p:nvSpPr>
          <p:cNvPr id="20" name="矩形 19">
            <a:extLst>
              <a:ext uri="{FF2B5EF4-FFF2-40B4-BE49-F238E27FC236}">
                <a16:creationId xmlns:a16="http://schemas.microsoft.com/office/drawing/2014/main" id="{1D1404FF-C3B7-4704-BF08-A314C0A04494}"/>
              </a:ext>
            </a:extLst>
          </p:cNvPr>
          <p:cNvSpPr/>
          <p:nvPr/>
        </p:nvSpPr>
        <p:spPr>
          <a:xfrm>
            <a:off x="452076" y="1548106"/>
            <a:ext cx="2244288" cy="2308324"/>
          </a:xfrm>
          <a:prstGeom prst="rect">
            <a:avLst/>
          </a:prstGeom>
        </p:spPr>
        <p:txBody>
          <a:bodyPr wrap="square">
            <a:spAutoFit/>
          </a:bodyPr>
          <a:lstStyle/>
          <a:p>
            <a:pPr>
              <a:lnSpc>
                <a:spcPct val="150000"/>
              </a:lnSpc>
            </a:pPr>
            <a:r>
              <a:rPr lang="zh-CN" altLang="en-US" sz="1600" dirty="0"/>
              <a:t>沙盒分析的关键能力主要有：认知、自动处理模型范本、想法的解读。运用网络服务界面和协议，整合了高级计算机语言功能。</a:t>
            </a:r>
          </a:p>
        </p:txBody>
      </p:sp>
      <p:pic>
        <p:nvPicPr>
          <p:cNvPr id="21" name="Picture 2">
            <a:extLst>
              <a:ext uri="{FF2B5EF4-FFF2-40B4-BE49-F238E27FC236}">
                <a16:creationId xmlns:a16="http://schemas.microsoft.com/office/drawing/2014/main" id="{3BCBF1B4-7859-4B7A-8688-4E2A788C5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963" y="476560"/>
            <a:ext cx="5502630" cy="464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4771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2" name="文本框 40">
            <a:extLst>
              <a:ext uri="{FF2B5EF4-FFF2-40B4-BE49-F238E27FC236}">
                <a16:creationId xmlns:a16="http://schemas.microsoft.com/office/drawing/2014/main" id="{90BE8ADD-9820-4ABB-9CAF-DD6B2AFC9D15}"/>
              </a:ext>
            </a:extLst>
          </p:cNvPr>
          <p:cNvSpPr txBox="1"/>
          <p:nvPr/>
        </p:nvSpPr>
        <p:spPr>
          <a:xfrm>
            <a:off x="499855" y="746082"/>
            <a:ext cx="1800493" cy="369332"/>
          </a:xfrm>
          <a:prstGeom prst="rect">
            <a:avLst/>
          </a:prstGeom>
          <a:noFill/>
        </p:spPr>
        <p:txBody>
          <a:bodyPr wrap="none" rtlCol="0">
            <a:spAutoFit/>
          </a:bodyPr>
          <a:lstStyle/>
          <a:p>
            <a:r>
              <a:rPr lang="zh-CN" altLang="en-US" b="1" dirty="0">
                <a:solidFill>
                  <a:srgbClr val="3D89BC"/>
                </a:solidFill>
              </a:rPr>
              <a:t>可视化分析方法</a:t>
            </a:r>
          </a:p>
        </p:txBody>
      </p:sp>
      <p:sp>
        <p:nvSpPr>
          <p:cNvPr id="13" name="椭圆 12">
            <a:extLst>
              <a:ext uri="{FF2B5EF4-FFF2-40B4-BE49-F238E27FC236}">
                <a16:creationId xmlns:a16="http://schemas.microsoft.com/office/drawing/2014/main" id="{4E62B3B6-3E6D-4E6E-B009-DF6133CC72DA}"/>
              </a:ext>
            </a:extLst>
          </p:cNvPr>
          <p:cNvSpPr/>
          <p:nvPr/>
        </p:nvSpPr>
        <p:spPr>
          <a:xfrm>
            <a:off x="394127" y="849258"/>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extBox 22">
            <a:extLst>
              <a:ext uri="{FF2B5EF4-FFF2-40B4-BE49-F238E27FC236}">
                <a16:creationId xmlns:a16="http://schemas.microsoft.com/office/drawing/2014/main" id="{F24CE5A9-D7AF-456E-9BA8-63BC444FD35B}"/>
              </a:ext>
            </a:extLst>
          </p:cNvPr>
          <p:cNvSpPr txBox="1"/>
          <p:nvPr/>
        </p:nvSpPr>
        <p:spPr>
          <a:xfrm>
            <a:off x="438984" y="1238070"/>
            <a:ext cx="2503429" cy="276999"/>
          </a:xfrm>
          <a:prstGeom prst="rect">
            <a:avLst/>
          </a:prstGeom>
          <a:noFill/>
        </p:spPr>
        <p:txBody>
          <a:bodyPr wrap="square" lIns="0" tIns="0" rIns="0" bIns="0" rtlCol="0">
            <a:spAutoFit/>
          </a:bodyPr>
          <a:lstStyle/>
          <a:p>
            <a:r>
              <a:rPr lang="en-US" altLang="zh-CN" b="1" dirty="0">
                <a:solidFill>
                  <a:srgbClr val="3D89BC"/>
                </a:solidFill>
              </a:rPr>
              <a:t>2</a:t>
            </a:r>
            <a:r>
              <a:rPr lang="zh-CN" altLang="en-US" b="1" dirty="0">
                <a:solidFill>
                  <a:srgbClr val="3D89BC"/>
                </a:solidFill>
              </a:rPr>
              <a:t>、认知作业分析法</a:t>
            </a:r>
          </a:p>
        </p:txBody>
      </p:sp>
      <p:sp>
        <p:nvSpPr>
          <p:cNvPr id="15" name="矩形 14">
            <a:extLst>
              <a:ext uri="{FF2B5EF4-FFF2-40B4-BE49-F238E27FC236}">
                <a16:creationId xmlns:a16="http://schemas.microsoft.com/office/drawing/2014/main" id="{DBAA02C2-4392-4209-8BE3-930927BEAF8C}"/>
              </a:ext>
            </a:extLst>
          </p:cNvPr>
          <p:cNvSpPr/>
          <p:nvPr/>
        </p:nvSpPr>
        <p:spPr>
          <a:xfrm>
            <a:off x="527796" y="1616531"/>
            <a:ext cx="8327826" cy="830997"/>
          </a:xfrm>
          <a:prstGeom prst="rect">
            <a:avLst/>
          </a:prstGeom>
        </p:spPr>
        <p:txBody>
          <a:bodyPr wrap="square">
            <a:spAutoFit/>
          </a:bodyPr>
          <a:lstStyle/>
          <a:p>
            <a:pPr>
              <a:lnSpc>
                <a:spcPct val="150000"/>
              </a:lnSpc>
            </a:pPr>
            <a:r>
              <a:rPr lang="zh-CN" altLang="en-US" sz="1600" dirty="0"/>
              <a:t>认知作业分析是人们对完成特定任务的思维过程信息，这些信息包括如何去处理所获取的信息和下一步该做什么。</a:t>
            </a:r>
          </a:p>
        </p:txBody>
      </p:sp>
      <p:sp>
        <p:nvSpPr>
          <p:cNvPr id="16" name="TextBox 22">
            <a:extLst>
              <a:ext uri="{FF2B5EF4-FFF2-40B4-BE49-F238E27FC236}">
                <a16:creationId xmlns:a16="http://schemas.microsoft.com/office/drawing/2014/main" id="{E85EE19C-C0F1-48B7-BFE5-E887B2CFEEB8}"/>
              </a:ext>
            </a:extLst>
          </p:cNvPr>
          <p:cNvSpPr txBox="1"/>
          <p:nvPr/>
        </p:nvSpPr>
        <p:spPr>
          <a:xfrm>
            <a:off x="378602" y="2852474"/>
            <a:ext cx="2503429" cy="276999"/>
          </a:xfrm>
          <a:prstGeom prst="rect">
            <a:avLst/>
          </a:prstGeom>
          <a:noFill/>
        </p:spPr>
        <p:txBody>
          <a:bodyPr wrap="square" lIns="0" tIns="0" rIns="0" bIns="0" rtlCol="0">
            <a:spAutoFit/>
          </a:bodyPr>
          <a:lstStyle/>
          <a:p>
            <a:r>
              <a:rPr lang="en-US" altLang="zh-CN" b="1" dirty="0">
                <a:solidFill>
                  <a:srgbClr val="3D89BC"/>
                </a:solidFill>
              </a:rPr>
              <a:t>3</a:t>
            </a:r>
            <a:r>
              <a:rPr lang="zh-CN" altLang="en-US" b="1" dirty="0">
                <a:solidFill>
                  <a:srgbClr val="3D89BC"/>
                </a:solidFill>
              </a:rPr>
              <a:t>、顺序模式法</a:t>
            </a:r>
          </a:p>
        </p:txBody>
      </p:sp>
      <p:sp>
        <p:nvSpPr>
          <p:cNvPr id="22" name="矩形 21">
            <a:extLst>
              <a:ext uri="{FF2B5EF4-FFF2-40B4-BE49-F238E27FC236}">
                <a16:creationId xmlns:a16="http://schemas.microsoft.com/office/drawing/2014/main" id="{35D92820-C216-45A2-BB30-BF593DC55B63}"/>
              </a:ext>
            </a:extLst>
          </p:cNvPr>
          <p:cNvSpPr/>
          <p:nvPr/>
        </p:nvSpPr>
        <p:spPr>
          <a:xfrm>
            <a:off x="467414" y="3230935"/>
            <a:ext cx="8327826" cy="1526187"/>
          </a:xfrm>
          <a:prstGeom prst="rect">
            <a:avLst/>
          </a:prstGeom>
        </p:spPr>
        <p:txBody>
          <a:bodyPr wrap="square">
            <a:spAutoFit/>
          </a:bodyPr>
          <a:lstStyle/>
          <a:p>
            <a:pPr>
              <a:lnSpc>
                <a:spcPct val="150000"/>
              </a:lnSpc>
            </a:pPr>
            <a:r>
              <a:rPr lang="zh-CN" altLang="en-US" sz="1600" dirty="0"/>
              <a:t>顺序模式被用来发现离散事件同时发生的概率。随着计算机的发展，我们能处理更庞大的数据并且获得大量的顺序模式。每个顺序模式包含一个最小概率，其意义为这个模式发生的百分比。其优点是快速地显示数据的结构与分布、显示单个事件的发生频率、准确性高</a:t>
            </a:r>
            <a:r>
              <a:rPr lang="en-US" altLang="zh-CN" sz="1600" dirty="0"/>
              <a:t>;</a:t>
            </a:r>
            <a:r>
              <a:rPr lang="zh-CN" altLang="en-US" sz="1600" dirty="0"/>
              <a:t>应用于文本挖掘。</a:t>
            </a:r>
          </a:p>
        </p:txBody>
      </p:sp>
    </p:spTree>
    <p:extLst>
      <p:ext uri="{BB962C8B-B14F-4D97-AF65-F5344CB8AC3E}">
        <p14:creationId xmlns:p14="http://schemas.microsoft.com/office/powerpoint/2010/main" val="8762793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7" name="文本框 40">
            <a:extLst>
              <a:ext uri="{FF2B5EF4-FFF2-40B4-BE49-F238E27FC236}">
                <a16:creationId xmlns:a16="http://schemas.microsoft.com/office/drawing/2014/main" id="{D373623B-04D1-4B34-9DC3-AC4507344C2A}"/>
              </a:ext>
            </a:extLst>
          </p:cNvPr>
          <p:cNvSpPr txBox="1"/>
          <p:nvPr/>
        </p:nvSpPr>
        <p:spPr>
          <a:xfrm>
            <a:off x="322898" y="532461"/>
            <a:ext cx="1800493" cy="369332"/>
          </a:xfrm>
          <a:prstGeom prst="rect">
            <a:avLst/>
          </a:prstGeom>
          <a:noFill/>
        </p:spPr>
        <p:txBody>
          <a:bodyPr wrap="none" rtlCol="0">
            <a:spAutoFit/>
          </a:bodyPr>
          <a:lstStyle/>
          <a:p>
            <a:r>
              <a:rPr lang="zh-CN" altLang="en-US" b="1" dirty="0">
                <a:solidFill>
                  <a:srgbClr val="3D89BC"/>
                </a:solidFill>
              </a:rPr>
              <a:t>可视化分析方法</a:t>
            </a:r>
          </a:p>
        </p:txBody>
      </p:sp>
      <p:sp>
        <p:nvSpPr>
          <p:cNvPr id="18" name="椭圆 17">
            <a:extLst>
              <a:ext uri="{FF2B5EF4-FFF2-40B4-BE49-F238E27FC236}">
                <a16:creationId xmlns:a16="http://schemas.microsoft.com/office/drawing/2014/main" id="{6C77D445-009A-44DD-8740-9AB639FB7851}"/>
              </a:ext>
            </a:extLst>
          </p:cNvPr>
          <p:cNvSpPr/>
          <p:nvPr/>
        </p:nvSpPr>
        <p:spPr>
          <a:xfrm>
            <a:off x="217170" y="63563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TextBox 22">
            <a:extLst>
              <a:ext uri="{FF2B5EF4-FFF2-40B4-BE49-F238E27FC236}">
                <a16:creationId xmlns:a16="http://schemas.microsoft.com/office/drawing/2014/main" id="{64974092-4B14-4E48-A490-2438D9E07083}"/>
              </a:ext>
            </a:extLst>
          </p:cNvPr>
          <p:cNvSpPr txBox="1"/>
          <p:nvPr/>
        </p:nvSpPr>
        <p:spPr>
          <a:xfrm>
            <a:off x="262027" y="1024449"/>
            <a:ext cx="2503429" cy="276999"/>
          </a:xfrm>
          <a:prstGeom prst="rect">
            <a:avLst/>
          </a:prstGeom>
          <a:noFill/>
        </p:spPr>
        <p:txBody>
          <a:bodyPr wrap="square" lIns="0" tIns="0" rIns="0" bIns="0" rtlCol="0">
            <a:spAutoFit/>
          </a:bodyPr>
          <a:lstStyle/>
          <a:p>
            <a:r>
              <a:rPr lang="en-US" altLang="zh-CN" b="1" dirty="0">
                <a:solidFill>
                  <a:srgbClr val="3D89BC"/>
                </a:solidFill>
              </a:rPr>
              <a:t>4</a:t>
            </a:r>
            <a:r>
              <a:rPr lang="zh-CN" altLang="en-US" b="1" dirty="0">
                <a:solidFill>
                  <a:srgbClr val="3D89BC"/>
                </a:solidFill>
              </a:rPr>
              <a:t>、协同多视图法</a:t>
            </a:r>
          </a:p>
        </p:txBody>
      </p:sp>
      <p:sp>
        <p:nvSpPr>
          <p:cNvPr id="20" name="矩形 19">
            <a:extLst>
              <a:ext uri="{FF2B5EF4-FFF2-40B4-BE49-F238E27FC236}">
                <a16:creationId xmlns:a16="http://schemas.microsoft.com/office/drawing/2014/main" id="{BF8D683E-2028-4737-8B54-D7E63A8DC39A}"/>
              </a:ext>
            </a:extLst>
          </p:cNvPr>
          <p:cNvSpPr/>
          <p:nvPr/>
        </p:nvSpPr>
        <p:spPr>
          <a:xfrm>
            <a:off x="350839" y="1402910"/>
            <a:ext cx="2244288" cy="3742178"/>
          </a:xfrm>
          <a:prstGeom prst="rect">
            <a:avLst/>
          </a:prstGeom>
        </p:spPr>
        <p:txBody>
          <a:bodyPr wrap="square">
            <a:spAutoFit/>
          </a:bodyPr>
          <a:lstStyle/>
          <a:p>
            <a:pPr>
              <a:lnSpc>
                <a:spcPct val="150000"/>
              </a:lnSpc>
            </a:pPr>
            <a:r>
              <a:rPr lang="zh-CN" altLang="en-US" sz="1600" dirty="0"/>
              <a:t>多视图可用多种形式的视图，如促进信息加工中的抽象视图、分层和时间序列的视图。在可视分析中实现协同并不容易，因为没有正式的协同规则，有的规则也不是万能的，需要具有一定的针对性才能体现协同多视图法的效果。</a:t>
            </a:r>
          </a:p>
        </p:txBody>
      </p:sp>
      <p:pic>
        <p:nvPicPr>
          <p:cNvPr id="21" name="Picture 2">
            <a:extLst>
              <a:ext uri="{FF2B5EF4-FFF2-40B4-BE49-F238E27FC236}">
                <a16:creationId xmlns:a16="http://schemas.microsoft.com/office/drawing/2014/main" id="{57C1B0D4-F7C8-404E-9074-B38D344F8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925" y="1256351"/>
            <a:ext cx="5931621" cy="3353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6399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2" name="文本框 40">
            <a:extLst>
              <a:ext uri="{FF2B5EF4-FFF2-40B4-BE49-F238E27FC236}">
                <a16:creationId xmlns:a16="http://schemas.microsoft.com/office/drawing/2014/main" id="{2003A957-A4BF-4858-AEA8-1A50F647609B}"/>
              </a:ext>
            </a:extLst>
          </p:cNvPr>
          <p:cNvSpPr txBox="1"/>
          <p:nvPr/>
        </p:nvSpPr>
        <p:spPr>
          <a:xfrm>
            <a:off x="399253" y="1013559"/>
            <a:ext cx="2262158" cy="369332"/>
          </a:xfrm>
          <a:prstGeom prst="rect">
            <a:avLst/>
          </a:prstGeom>
          <a:noFill/>
        </p:spPr>
        <p:txBody>
          <a:bodyPr wrap="none" rtlCol="0">
            <a:spAutoFit/>
          </a:bodyPr>
          <a:lstStyle/>
          <a:p>
            <a:r>
              <a:rPr lang="zh-CN" altLang="en-US" b="1" dirty="0">
                <a:solidFill>
                  <a:srgbClr val="3D89BC"/>
                </a:solidFill>
              </a:rPr>
              <a:t>可视分析研究的特点</a:t>
            </a:r>
          </a:p>
        </p:txBody>
      </p:sp>
      <p:sp>
        <p:nvSpPr>
          <p:cNvPr id="13" name="椭圆 12">
            <a:extLst>
              <a:ext uri="{FF2B5EF4-FFF2-40B4-BE49-F238E27FC236}">
                <a16:creationId xmlns:a16="http://schemas.microsoft.com/office/drawing/2014/main" id="{59927E00-4C63-417F-BEA3-D2ED34F2CD43}"/>
              </a:ext>
            </a:extLst>
          </p:cNvPr>
          <p:cNvSpPr/>
          <p:nvPr/>
        </p:nvSpPr>
        <p:spPr>
          <a:xfrm>
            <a:off x="293525" y="111673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C90A0842-0F71-4C0F-BFE6-1F17936114AD}"/>
              </a:ext>
            </a:extLst>
          </p:cNvPr>
          <p:cNvSpPr/>
          <p:nvPr/>
        </p:nvSpPr>
        <p:spPr>
          <a:xfrm>
            <a:off x="381961" y="1642485"/>
            <a:ext cx="8327826" cy="2634183"/>
          </a:xfrm>
          <a:prstGeom prst="rect">
            <a:avLst/>
          </a:prstGeom>
        </p:spPr>
        <p:txBody>
          <a:bodyPr wrap="square">
            <a:spAutoFit/>
          </a:bodyPr>
          <a:lstStyle/>
          <a:p>
            <a:pPr>
              <a:lnSpc>
                <a:spcPct val="150000"/>
              </a:lnSpc>
            </a:pPr>
            <a:r>
              <a:rPr lang="zh-CN" altLang="en-US" sz="1600" dirty="0"/>
              <a:t>可视分析学从</a:t>
            </a:r>
            <a:r>
              <a:rPr lang="en-US" altLang="zh-CN" sz="1600" dirty="0"/>
              <a:t>6</a:t>
            </a:r>
            <a:r>
              <a:rPr lang="zh-CN" altLang="en-US" sz="1600" dirty="0"/>
              <a:t>个基本方面放大了人类感知能力：</a:t>
            </a:r>
          </a:p>
          <a:p>
            <a:pPr>
              <a:lnSpc>
                <a:spcPct val="150000"/>
              </a:lnSpc>
            </a:pPr>
            <a:r>
              <a:rPr lang="zh-CN" altLang="en-US" sz="1600" dirty="0"/>
              <a:t>（</a:t>
            </a:r>
            <a:r>
              <a:rPr lang="en-US" altLang="zh-CN" sz="1600" dirty="0"/>
              <a:t>1</a:t>
            </a:r>
            <a:r>
              <a:rPr lang="zh-CN" altLang="en-US" sz="1600" dirty="0"/>
              <a:t>）	增加感知源，如通过可视化源来扩展人类工作记忆。</a:t>
            </a:r>
          </a:p>
          <a:p>
            <a:pPr>
              <a:lnSpc>
                <a:spcPct val="150000"/>
              </a:lnSpc>
            </a:pPr>
            <a:r>
              <a:rPr lang="zh-CN" altLang="en-US" sz="1600" dirty="0"/>
              <a:t>（</a:t>
            </a:r>
            <a:r>
              <a:rPr lang="en-US" altLang="zh-CN" sz="1600" dirty="0"/>
              <a:t>2</a:t>
            </a:r>
            <a:r>
              <a:rPr lang="zh-CN" altLang="en-US" sz="1600" dirty="0"/>
              <a:t>）	减少搜索，例如在小空间中表示大量数据。</a:t>
            </a:r>
          </a:p>
          <a:p>
            <a:pPr>
              <a:lnSpc>
                <a:spcPct val="150000"/>
              </a:lnSpc>
            </a:pPr>
            <a:r>
              <a:rPr lang="zh-CN" altLang="en-US" sz="1600" dirty="0"/>
              <a:t>（</a:t>
            </a:r>
            <a:r>
              <a:rPr lang="en-US" altLang="zh-CN" sz="1600" dirty="0"/>
              <a:t>3</a:t>
            </a:r>
            <a:r>
              <a:rPr lang="zh-CN" altLang="en-US" sz="1600" dirty="0"/>
              <a:t>）	增强模式认知，如在空间中展示具备时间序列特征的信息。</a:t>
            </a:r>
          </a:p>
          <a:p>
            <a:pPr>
              <a:lnSpc>
                <a:spcPct val="150000"/>
              </a:lnSpc>
            </a:pPr>
            <a:r>
              <a:rPr lang="zh-CN" altLang="en-US" sz="1600" dirty="0"/>
              <a:t>（</a:t>
            </a:r>
            <a:r>
              <a:rPr lang="en-US" altLang="zh-CN" sz="1600" dirty="0"/>
              <a:t>4</a:t>
            </a:r>
            <a:r>
              <a:rPr lang="zh-CN" altLang="en-US" sz="1600" dirty="0"/>
              <a:t>）	支持关系可感知的简易推理。</a:t>
            </a:r>
          </a:p>
          <a:p>
            <a:pPr>
              <a:lnSpc>
                <a:spcPct val="150000"/>
              </a:lnSpc>
            </a:pPr>
            <a:r>
              <a:rPr lang="zh-CN" altLang="en-US" sz="1600" dirty="0"/>
              <a:t>（</a:t>
            </a:r>
            <a:r>
              <a:rPr lang="en-US" altLang="zh-CN" sz="1600" dirty="0"/>
              <a:t>5</a:t>
            </a:r>
            <a:r>
              <a:rPr lang="zh-CN" altLang="en-US" sz="1600" dirty="0"/>
              <a:t>）	对大量潜在事件的感知监测。</a:t>
            </a:r>
          </a:p>
          <a:p>
            <a:pPr>
              <a:lnSpc>
                <a:spcPct val="150000"/>
              </a:lnSpc>
            </a:pPr>
            <a:r>
              <a:rPr lang="zh-CN" altLang="en-US" sz="1600" dirty="0"/>
              <a:t>（</a:t>
            </a:r>
            <a:r>
              <a:rPr lang="en-US" altLang="zh-CN" sz="1600" dirty="0"/>
              <a:t>6</a:t>
            </a:r>
            <a:r>
              <a:rPr lang="zh-CN" altLang="en-US" sz="1600" dirty="0"/>
              <a:t>）	提供可操作的介质，与静态图不同，能允许探索参数值的表示空间。</a:t>
            </a:r>
          </a:p>
        </p:txBody>
      </p:sp>
    </p:spTree>
    <p:extLst>
      <p:ext uri="{BB962C8B-B14F-4D97-AF65-F5344CB8AC3E}">
        <p14:creationId xmlns:p14="http://schemas.microsoft.com/office/powerpoint/2010/main" val="15094529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0" name="文本框 40">
            <a:extLst>
              <a:ext uri="{FF2B5EF4-FFF2-40B4-BE49-F238E27FC236}">
                <a16:creationId xmlns:a16="http://schemas.microsoft.com/office/drawing/2014/main" id="{212E0FC2-01EB-40C2-9C5B-345155C4F7CB}"/>
              </a:ext>
            </a:extLst>
          </p:cNvPr>
          <p:cNvSpPr txBox="1"/>
          <p:nvPr/>
        </p:nvSpPr>
        <p:spPr>
          <a:xfrm>
            <a:off x="399253" y="1013559"/>
            <a:ext cx="2262158" cy="369332"/>
          </a:xfrm>
          <a:prstGeom prst="rect">
            <a:avLst/>
          </a:prstGeom>
          <a:noFill/>
        </p:spPr>
        <p:txBody>
          <a:bodyPr wrap="none" rtlCol="0">
            <a:spAutoFit/>
          </a:bodyPr>
          <a:lstStyle/>
          <a:p>
            <a:r>
              <a:rPr lang="zh-CN" altLang="en-US" b="1" dirty="0">
                <a:solidFill>
                  <a:srgbClr val="3D89BC"/>
                </a:solidFill>
              </a:rPr>
              <a:t>可视分析的应用实例</a:t>
            </a:r>
          </a:p>
        </p:txBody>
      </p:sp>
      <p:sp>
        <p:nvSpPr>
          <p:cNvPr id="11" name="椭圆 10">
            <a:extLst>
              <a:ext uri="{FF2B5EF4-FFF2-40B4-BE49-F238E27FC236}">
                <a16:creationId xmlns:a16="http://schemas.microsoft.com/office/drawing/2014/main" id="{5443ECAC-4D4B-4FC0-9EC1-4D70006EB1A3}"/>
              </a:ext>
            </a:extLst>
          </p:cNvPr>
          <p:cNvSpPr/>
          <p:nvPr/>
        </p:nvSpPr>
        <p:spPr>
          <a:xfrm>
            <a:off x="293525" y="111673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TextBox 22">
            <a:extLst>
              <a:ext uri="{FF2B5EF4-FFF2-40B4-BE49-F238E27FC236}">
                <a16:creationId xmlns:a16="http://schemas.microsoft.com/office/drawing/2014/main" id="{66BD04A3-9337-49E8-B5FB-CDDBC2145F44}"/>
              </a:ext>
            </a:extLst>
          </p:cNvPr>
          <p:cNvSpPr txBox="1"/>
          <p:nvPr/>
        </p:nvSpPr>
        <p:spPr>
          <a:xfrm>
            <a:off x="338382" y="1505547"/>
            <a:ext cx="2503429" cy="276999"/>
          </a:xfrm>
          <a:prstGeom prst="rect">
            <a:avLst/>
          </a:prstGeom>
          <a:noFill/>
        </p:spPr>
        <p:txBody>
          <a:bodyPr wrap="square" lIns="0" tIns="0" rIns="0" bIns="0" rtlCol="0">
            <a:spAutoFit/>
          </a:bodyPr>
          <a:lstStyle/>
          <a:p>
            <a:r>
              <a:rPr lang="en-US" altLang="zh-CN" b="1" dirty="0">
                <a:solidFill>
                  <a:srgbClr val="3D89BC"/>
                </a:solidFill>
              </a:rPr>
              <a:t>1</a:t>
            </a:r>
            <a:r>
              <a:rPr lang="zh-CN" altLang="en-US" b="1" dirty="0">
                <a:solidFill>
                  <a:srgbClr val="3D89BC"/>
                </a:solidFill>
              </a:rPr>
              <a:t>、模型和决策支持</a:t>
            </a:r>
          </a:p>
        </p:txBody>
      </p:sp>
      <p:sp>
        <p:nvSpPr>
          <p:cNvPr id="16" name="矩形 15">
            <a:extLst>
              <a:ext uri="{FF2B5EF4-FFF2-40B4-BE49-F238E27FC236}">
                <a16:creationId xmlns:a16="http://schemas.microsoft.com/office/drawing/2014/main" id="{43B22385-22FF-4A7D-A533-0666C543E66A}"/>
              </a:ext>
            </a:extLst>
          </p:cNvPr>
          <p:cNvSpPr/>
          <p:nvPr/>
        </p:nvSpPr>
        <p:spPr>
          <a:xfrm>
            <a:off x="427194" y="1884008"/>
            <a:ext cx="2590326" cy="2677656"/>
          </a:xfrm>
          <a:prstGeom prst="rect">
            <a:avLst/>
          </a:prstGeom>
        </p:spPr>
        <p:txBody>
          <a:bodyPr wrap="square">
            <a:spAutoFit/>
          </a:bodyPr>
          <a:lstStyle/>
          <a:p>
            <a:pPr>
              <a:lnSpc>
                <a:spcPct val="150000"/>
              </a:lnSpc>
            </a:pPr>
            <a:r>
              <a:rPr lang="zh-CN" altLang="en-US" sz="1600" dirty="0"/>
              <a:t>回归模型在许多应用领域中扮演着重要角色，典型的回归模型构建过程中输入变量的特征子集选取受到限制，其他局限还存在于局部结构、转换以及变量间交互的识别。</a:t>
            </a:r>
          </a:p>
        </p:txBody>
      </p:sp>
      <p:pic>
        <p:nvPicPr>
          <p:cNvPr id="17" name="图片 16" descr="说明: C:\Users\Administrator\AppData\Roaming\Tencent\Users\791388489\QQ\WinTemp\RichOle\L77Z%9VR$0$UPQ%G43PMH8G.png">
            <a:extLst>
              <a:ext uri="{FF2B5EF4-FFF2-40B4-BE49-F238E27FC236}">
                <a16:creationId xmlns:a16="http://schemas.microsoft.com/office/drawing/2014/main" id="{55D68CE3-F2E2-4C3B-B3CD-61E163025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484757"/>
            <a:ext cx="6042609" cy="417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74975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2" name="文本框 40">
            <a:extLst>
              <a:ext uri="{FF2B5EF4-FFF2-40B4-BE49-F238E27FC236}">
                <a16:creationId xmlns:a16="http://schemas.microsoft.com/office/drawing/2014/main" id="{657861A9-270C-4ED3-81E0-924A7D88B961}"/>
              </a:ext>
            </a:extLst>
          </p:cNvPr>
          <p:cNvSpPr txBox="1"/>
          <p:nvPr/>
        </p:nvSpPr>
        <p:spPr>
          <a:xfrm>
            <a:off x="525751" y="501809"/>
            <a:ext cx="2262158" cy="369332"/>
          </a:xfrm>
          <a:prstGeom prst="rect">
            <a:avLst/>
          </a:prstGeom>
          <a:noFill/>
        </p:spPr>
        <p:txBody>
          <a:bodyPr wrap="none" rtlCol="0">
            <a:spAutoFit/>
          </a:bodyPr>
          <a:lstStyle/>
          <a:p>
            <a:r>
              <a:rPr lang="zh-CN" altLang="en-US" b="1" dirty="0">
                <a:solidFill>
                  <a:srgbClr val="3D89BC"/>
                </a:solidFill>
              </a:rPr>
              <a:t>可视分析的应用实例</a:t>
            </a:r>
          </a:p>
        </p:txBody>
      </p:sp>
      <p:sp>
        <p:nvSpPr>
          <p:cNvPr id="13" name="椭圆 12">
            <a:extLst>
              <a:ext uri="{FF2B5EF4-FFF2-40B4-BE49-F238E27FC236}">
                <a16:creationId xmlns:a16="http://schemas.microsoft.com/office/drawing/2014/main" id="{3F867D50-5462-4589-AB77-A7DD772AB3D6}"/>
              </a:ext>
            </a:extLst>
          </p:cNvPr>
          <p:cNvSpPr/>
          <p:nvPr/>
        </p:nvSpPr>
        <p:spPr>
          <a:xfrm>
            <a:off x="420023" y="60498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extBox 22">
            <a:extLst>
              <a:ext uri="{FF2B5EF4-FFF2-40B4-BE49-F238E27FC236}">
                <a16:creationId xmlns:a16="http://schemas.microsoft.com/office/drawing/2014/main" id="{94B58E87-D0B4-4144-B7EF-DCA13E839F64}"/>
              </a:ext>
            </a:extLst>
          </p:cNvPr>
          <p:cNvSpPr txBox="1"/>
          <p:nvPr/>
        </p:nvSpPr>
        <p:spPr>
          <a:xfrm>
            <a:off x="464880" y="993797"/>
            <a:ext cx="2503429" cy="276999"/>
          </a:xfrm>
          <a:prstGeom prst="rect">
            <a:avLst/>
          </a:prstGeom>
          <a:noFill/>
        </p:spPr>
        <p:txBody>
          <a:bodyPr wrap="square" lIns="0" tIns="0" rIns="0" bIns="0" rtlCol="0">
            <a:spAutoFit/>
          </a:bodyPr>
          <a:lstStyle/>
          <a:p>
            <a:r>
              <a:rPr lang="en-US" altLang="zh-CN" b="1" dirty="0">
                <a:solidFill>
                  <a:srgbClr val="3D89BC"/>
                </a:solidFill>
              </a:rPr>
              <a:t>2</a:t>
            </a:r>
            <a:r>
              <a:rPr lang="zh-CN" altLang="en-US" b="1" dirty="0">
                <a:solidFill>
                  <a:srgbClr val="3D89BC"/>
                </a:solidFill>
              </a:rPr>
              <a:t>、图像和视频数据处理</a:t>
            </a:r>
          </a:p>
        </p:txBody>
      </p:sp>
      <p:sp>
        <p:nvSpPr>
          <p:cNvPr id="18" name="矩形 17">
            <a:extLst>
              <a:ext uri="{FF2B5EF4-FFF2-40B4-BE49-F238E27FC236}">
                <a16:creationId xmlns:a16="http://schemas.microsoft.com/office/drawing/2014/main" id="{3F8A7F24-71B5-45B1-BEE3-8F9F90348721}"/>
              </a:ext>
            </a:extLst>
          </p:cNvPr>
          <p:cNvSpPr/>
          <p:nvPr/>
        </p:nvSpPr>
        <p:spPr>
          <a:xfrm>
            <a:off x="525751" y="1281584"/>
            <a:ext cx="8320566" cy="830997"/>
          </a:xfrm>
          <a:prstGeom prst="rect">
            <a:avLst/>
          </a:prstGeom>
        </p:spPr>
        <p:txBody>
          <a:bodyPr wrap="square">
            <a:spAutoFit/>
          </a:bodyPr>
          <a:lstStyle/>
          <a:p>
            <a:pPr>
              <a:lnSpc>
                <a:spcPct val="150000"/>
              </a:lnSpc>
            </a:pPr>
            <a:r>
              <a:rPr lang="zh-CN" altLang="en-US" sz="1600" dirty="0"/>
              <a:t>图像和视频数据是继文本数据之后的又一大数据类型，可视分析学在这两种数据分析上同样能发挥优势。</a:t>
            </a:r>
          </a:p>
        </p:txBody>
      </p:sp>
      <p:pic>
        <p:nvPicPr>
          <p:cNvPr id="19" name="图片 58" descr="说明: C:\Users\Administrator\AppData\Roaming\Tencent\Users\791388489\QQ\WinTemp\RichOle\[B6`IU5FEO$HLIHJGT9}M[B.png">
            <a:extLst>
              <a:ext uri="{FF2B5EF4-FFF2-40B4-BE49-F238E27FC236}">
                <a16:creationId xmlns:a16="http://schemas.microsoft.com/office/drawing/2014/main" id="{4FF23F3F-8BEA-46EA-8481-65FF46C10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364" y="1777633"/>
            <a:ext cx="7023953" cy="313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7139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2" name="文本框 40">
            <a:extLst>
              <a:ext uri="{FF2B5EF4-FFF2-40B4-BE49-F238E27FC236}">
                <a16:creationId xmlns:a16="http://schemas.microsoft.com/office/drawing/2014/main" id="{657861A9-270C-4ED3-81E0-924A7D88B961}"/>
              </a:ext>
            </a:extLst>
          </p:cNvPr>
          <p:cNvSpPr txBox="1"/>
          <p:nvPr/>
        </p:nvSpPr>
        <p:spPr>
          <a:xfrm>
            <a:off x="525751" y="501809"/>
            <a:ext cx="2262158" cy="369332"/>
          </a:xfrm>
          <a:prstGeom prst="rect">
            <a:avLst/>
          </a:prstGeom>
          <a:noFill/>
        </p:spPr>
        <p:txBody>
          <a:bodyPr wrap="none" rtlCol="0">
            <a:spAutoFit/>
          </a:bodyPr>
          <a:lstStyle/>
          <a:p>
            <a:r>
              <a:rPr lang="zh-CN" altLang="en-US" b="1" dirty="0">
                <a:solidFill>
                  <a:srgbClr val="3D89BC"/>
                </a:solidFill>
              </a:rPr>
              <a:t>可视分析的应用实例</a:t>
            </a:r>
          </a:p>
        </p:txBody>
      </p:sp>
      <p:sp>
        <p:nvSpPr>
          <p:cNvPr id="16" name="椭圆 15">
            <a:extLst>
              <a:ext uri="{FF2B5EF4-FFF2-40B4-BE49-F238E27FC236}">
                <a16:creationId xmlns:a16="http://schemas.microsoft.com/office/drawing/2014/main" id="{BC306CCC-7B75-4D85-BABB-4480A0820DF2}"/>
              </a:ext>
            </a:extLst>
          </p:cNvPr>
          <p:cNvSpPr/>
          <p:nvPr/>
        </p:nvSpPr>
        <p:spPr>
          <a:xfrm>
            <a:off x="449035" y="628282"/>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2">
            <a:extLst>
              <a:ext uri="{FF2B5EF4-FFF2-40B4-BE49-F238E27FC236}">
                <a16:creationId xmlns:a16="http://schemas.microsoft.com/office/drawing/2014/main" id="{0EF5B7CC-D8EA-4B32-AB90-A2378C0E99BD}"/>
              </a:ext>
            </a:extLst>
          </p:cNvPr>
          <p:cNvSpPr txBox="1"/>
          <p:nvPr/>
        </p:nvSpPr>
        <p:spPr>
          <a:xfrm>
            <a:off x="493892" y="1017094"/>
            <a:ext cx="2503429" cy="276999"/>
          </a:xfrm>
          <a:prstGeom prst="rect">
            <a:avLst/>
          </a:prstGeom>
          <a:noFill/>
        </p:spPr>
        <p:txBody>
          <a:bodyPr wrap="square" lIns="0" tIns="0" rIns="0" bIns="0" rtlCol="0">
            <a:spAutoFit/>
          </a:bodyPr>
          <a:lstStyle/>
          <a:p>
            <a:r>
              <a:rPr lang="en-US" altLang="zh-CN" b="1" dirty="0">
                <a:solidFill>
                  <a:srgbClr val="3D89BC"/>
                </a:solidFill>
              </a:rPr>
              <a:t>3</a:t>
            </a:r>
            <a:r>
              <a:rPr lang="zh-CN" altLang="en-US" b="1" dirty="0">
                <a:solidFill>
                  <a:srgbClr val="3D89BC"/>
                </a:solidFill>
              </a:rPr>
              <a:t>、社会媒体数据分析</a:t>
            </a:r>
          </a:p>
        </p:txBody>
      </p:sp>
      <p:sp>
        <p:nvSpPr>
          <p:cNvPr id="20" name="矩形 19">
            <a:extLst>
              <a:ext uri="{FF2B5EF4-FFF2-40B4-BE49-F238E27FC236}">
                <a16:creationId xmlns:a16="http://schemas.microsoft.com/office/drawing/2014/main" id="{B929E0E9-A635-4A08-8FEA-042FC641FCBD}"/>
              </a:ext>
            </a:extLst>
          </p:cNvPr>
          <p:cNvSpPr/>
          <p:nvPr/>
        </p:nvSpPr>
        <p:spPr>
          <a:xfrm>
            <a:off x="582704" y="1395555"/>
            <a:ext cx="1828326" cy="1938992"/>
          </a:xfrm>
          <a:prstGeom prst="rect">
            <a:avLst/>
          </a:prstGeom>
        </p:spPr>
        <p:txBody>
          <a:bodyPr wrap="square">
            <a:spAutoFit/>
          </a:bodyPr>
          <a:lstStyle/>
          <a:p>
            <a:pPr>
              <a:lnSpc>
                <a:spcPct val="150000"/>
              </a:lnSpc>
            </a:pPr>
            <a:r>
              <a:rPr lang="zh-CN" altLang="en-US" sz="1600" dirty="0"/>
              <a:t>可视分析学还被用至</a:t>
            </a:r>
            <a:r>
              <a:rPr lang="zh-CN" altLang="zh-CN" sz="1600" dirty="0"/>
              <a:t>社会媒体数据分析</a:t>
            </a:r>
            <a:r>
              <a:rPr lang="zh-CN" altLang="en-US" sz="1600" dirty="0"/>
              <a:t>、社会网络分析、文档重建系统和人类地形分析等领域。</a:t>
            </a:r>
          </a:p>
        </p:txBody>
      </p:sp>
      <p:pic>
        <p:nvPicPr>
          <p:cNvPr id="21" name="图片 59" descr="说明: C:\Users\Administrator\AppData\Roaming\Tencent\Users\791388489\QQ\WinTemp\RichOle\_AIX3B9UKJ)KFU1`C{`C2LM.png">
            <a:extLst>
              <a:ext uri="{FF2B5EF4-FFF2-40B4-BE49-F238E27FC236}">
                <a16:creationId xmlns:a16="http://schemas.microsoft.com/office/drawing/2014/main" id="{4D37A7CC-D1A3-471D-9A7E-FD7CE9FA8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909" y="528479"/>
            <a:ext cx="6249837" cy="439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191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视觉编码</a:t>
              </a:r>
              <a:endParaRPr lang="zh-CN" altLang="zh-CN" b="1" dirty="0">
                <a:solidFill>
                  <a:srgbClr val="002060"/>
                </a:solidFill>
                <a:cs typeface="+mn-ea"/>
                <a:sym typeface="+mn-lt"/>
              </a:endParaRPr>
            </a:p>
          </p:txBody>
        </p:sp>
      </p:grpSp>
      <p:sp>
        <p:nvSpPr>
          <p:cNvPr id="11" name="矩形 10"/>
          <p:cNvSpPr/>
          <p:nvPr/>
        </p:nvSpPr>
        <p:spPr>
          <a:xfrm>
            <a:off x="217171" y="725862"/>
            <a:ext cx="8680644" cy="1987852"/>
          </a:xfrm>
          <a:prstGeom prst="rect">
            <a:avLst/>
          </a:prstGeom>
        </p:spPr>
        <p:txBody>
          <a:bodyPr wrap="square">
            <a:spAutoFit/>
          </a:bodyPr>
          <a:lstStyle/>
          <a:p>
            <a:pPr>
              <a:lnSpc>
                <a:spcPct val="150000"/>
              </a:lnSpc>
            </a:pPr>
            <a:r>
              <a:rPr lang="zh-CN" altLang="en-US" sz="1600" dirty="0"/>
              <a:t>选择可视化方法之前，需要掌握视觉感知（</a:t>
            </a:r>
            <a:r>
              <a:rPr lang="en-US" altLang="zh-CN" sz="1600" dirty="0"/>
              <a:t>Visual Perception</a:t>
            </a:r>
            <a:r>
              <a:rPr lang="zh-CN" altLang="en-US" sz="1600" dirty="0"/>
              <a:t>）和视觉认知</a:t>
            </a:r>
            <a:r>
              <a:rPr lang="zh-CN" altLang="zh-CN" sz="1600" dirty="0"/>
              <a:t>（</a:t>
            </a:r>
            <a:r>
              <a:rPr lang="en-US" altLang="zh-CN" sz="1600" dirty="0"/>
              <a:t>Visual Cognition</a:t>
            </a:r>
            <a:r>
              <a:rPr lang="zh-CN" altLang="zh-CN" sz="1600" dirty="0"/>
              <a:t>）</a:t>
            </a:r>
            <a:r>
              <a:rPr lang="zh-CN" altLang="en-US" sz="1600" dirty="0"/>
              <a:t>的概念</a:t>
            </a:r>
            <a:r>
              <a:rPr lang="zh-CN" altLang="zh-CN" sz="1600" dirty="0"/>
              <a:t>。视觉感知是指客观事物通过人的视觉器官在人脑中形成的直接反映，人类只有通过“视觉感知”，才能达到“视觉认知”。通常而言，人类的视觉感知器官最灵敏，感知外在事物的效率和效果都优于其他感知器官。</a:t>
            </a:r>
          </a:p>
          <a:p>
            <a:pPr>
              <a:lnSpc>
                <a:spcPct val="150000"/>
              </a:lnSpc>
            </a:pPr>
            <a:endParaRPr lang="zh-CN" altLang="zh-CN" sz="1600" dirty="0"/>
          </a:p>
        </p:txBody>
      </p:sp>
      <p:sp>
        <p:nvSpPr>
          <p:cNvPr id="12" name="文本框 40"/>
          <p:cNvSpPr txBox="1"/>
          <p:nvPr/>
        </p:nvSpPr>
        <p:spPr>
          <a:xfrm>
            <a:off x="476485" y="500571"/>
            <a:ext cx="1107996" cy="369332"/>
          </a:xfrm>
          <a:prstGeom prst="rect">
            <a:avLst/>
          </a:prstGeom>
          <a:noFill/>
        </p:spPr>
        <p:txBody>
          <a:bodyPr wrap="none" rtlCol="0">
            <a:spAutoFit/>
          </a:bodyPr>
          <a:lstStyle/>
          <a:p>
            <a:r>
              <a:rPr lang="zh-CN" altLang="en-US" b="1" dirty="0">
                <a:solidFill>
                  <a:srgbClr val="3D89BC"/>
                </a:solidFill>
              </a:rPr>
              <a:t>视觉感知</a:t>
            </a:r>
          </a:p>
        </p:txBody>
      </p:sp>
      <p:pic>
        <p:nvPicPr>
          <p:cNvPr id="14" name="Picture 2" descr="https://upload.wikimedia.org/wikipedia/commons/thumb/5/52/Playfair_TimeSeries-2.png/1280px-Playfair_TimeSeries-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4979" y="1991889"/>
            <a:ext cx="4403072" cy="30963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gss1.bdstatic.com/-vo3dSag_xI4khGkpoWK1HF6hhy/baike/c0%3Dbaike80%2C5%2C5%2C80%2C26/sign=cc87444b79ec54e755e1124cd851f035/43a7d933c895d14340f32d5671f082025aaf073a.jpg"/>
          <p:cNvPicPr>
            <a:picLocks noChangeAspect="1" noChangeArrowheads="1"/>
          </p:cNvPicPr>
          <p:nvPr/>
        </p:nvPicPr>
        <p:blipFill rotWithShape="1">
          <a:blip r:embed="rId3">
            <a:extLst>
              <a:ext uri="{28A0092B-C50C-407E-A947-70E740481C1C}">
                <a14:useLocalDpi xmlns:a14="http://schemas.microsoft.com/office/drawing/2010/main" val="0"/>
              </a:ext>
            </a:extLst>
          </a:blip>
          <a:srcRect b="11149"/>
          <a:stretch>
            <a:fillRect/>
          </a:stretch>
        </p:blipFill>
        <p:spPr bwMode="auto">
          <a:xfrm>
            <a:off x="311425" y="2216132"/>
            <a:ext cx="4219300" cy="287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4463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3" name="文本框 40">
            <a:extLst>
              <a:ext uri="{FF2B5EF4-FFF2-40B4-BE49-F238E27FC236}">
                <a16:creationId xmlns:a16="http://schemas.microsoft.com/office/drawing/2014/main" id="{17DABE61-FF72-4807-969F-DE9071DE9601}"/>
              </a:ext>
            </a:extLst>
          </p:cNvPr>
          <p:cNvSpPr txBox="1"/>
          <p:nvPr/>
        </p:nvSpPr>
        <p:spPr>
          <a:xfrm>
            <a:off x="425379" y="563615"/>
            <a:ext cx="1338828" cy="369332"/>
          </a:xfrm>
          <a:prstGeom prst="rect">
            <a:avLst/>
          </a:prstGeom>
          <a:noFill/>
        </p:spPr>
        <p:txBody>
          <a:bodyPr wrap="none" rtlCol="0">
            <a:spAutoFit/>
          </a:bodyPr>
          <a:lstStyle/>
          <a:p>
            <a:r>
              <a:rPr lang="zh-CN" altLang="en-US" b="1" dirty="0">
                <a:solidFill>
                  <a:srgbClr val="3D89BC"/>
                </a:solidFill>
              </a:rPr>
              <a:t>主成分分析</a:t>
            </a:r>
          </a:p>
        </p:txBody>
      </p:sp>
      <p:sp>
        <p:nvSpPr>
          <p:cNvPr id="14" name="椭圆 13">
            <a:extLst>
              <a:ext uri="{FF2B5EF4-FFF2-40B4-BE49-F238E27FC236}">
                <a16:creationId xmlns:a16="http://schemas.microsoft.com/office/drawing/2014/main" id="{8C2D9E93-4C55-4E40-8FA2-B4E10B828BFB}"/>
              </a:ext>
            </a:extLst>
          </p:cNvPr>
          <p:cNvSpPr/>
          <p:nvPr/>
        </p:nvSpPr>
        <p:spPr>
          <a:xfrm>
            <a:off x="319651" y="66679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a:extLst>
              <a:ext uri="{FF2B5EF4-FFF2-40B4-BE49-F238E27FC236}">
                <a16:creationId xmlns:a16="http://schemas.microsoft.com/office/drawing/2014/main" id="{7F373C23-3071-4924-8F99-4B69C73000D5}"/>
              </a:ext>
            </a:extLst>
          </p:cNvPr>
          <p:cNvSpPr/>
          <p:nvPr/>
        </p:nvSpPr>
        <p:spPr>
          <a:xfrm>
            <a:off x="422205" y="848364"/>
            <a:ext cx="8584946" cy="793359"/>
          </a:xfrm>
          <a:prstGeom prst="rect">
            <a:avLst/>
          </a:prstGeom>
        </p:spPr>
        <p:txBody>
          <a:bodyPr wrap="square">
            <a:spAutoFit/>
          </a:bodyPr>
          <a:lstStyle/>
          <a:p>
            <a:pPr>
              <a:lnSpc>
                <a:spcPct val="150000"/>
              </a:lnSpc>
            </a:pPr>
            <a:r>
              <a:rPr lang="zh-CN" altLang="en-US" sz="1600" dirty="0"/>
              <a:t>主成分分析（</a:t>
            </a:r>
            <a:r>
              <a:rPr lang="en-US" altLang="zh-CN" sz="1600" dirty="0"/>
              <a:t>Principal Component </a:t>
            </a:r>
            <a:r>
              <a:rPr lang="en-US" altLang="zh-CN" sz="1600" dirty="0" err="1"/>
              <a:t>Analysis,PCA</a:t>
            </a:r>
            <a:r>
              <a:rPr lang="en-US" altLang="zh-CN" sz="1600" dirty="0"/>
              <a:t>)</a:t>
            </a:r>
            <a:r>
              <a:rPr lang="zh-CN" altLang="en-US" sz="1600" dirty="0"/>
              <a:t>法是一种利用线性映射来进行数据降维的方法，同时去除数据的相关性，以最大限度保持原始数据的方差信息，从而进行有效的特征提取。</a:t>
            </a:r>
          </a:p>
        </p:txBody>
      </p:sp>
      <p:sp>
        <p:nvSpPr>
          <p:cNvPr id="18" name="文本框 40">
            <a:extLst>
              <a:ext uri="{FF2B5EF4-FFF2-40B4-BE49-F238E27FC236}">
                <a16:creationId xmlns:a16="http://schemas.microsoft.com/office/drawing/2014/main" id="{AFCF2565-C1CD-40CA-BCC7-8A8A8C599E53}"/>
              </a:ext>
            </a:extLst>
          </p:cNvPr>
          <p:cNvSpPr txBox="1"/>
          <p:nvPr/>
        </p:nvSpPr>
        <p:spPr>
          <a:xfrm>
            <a:off x="446978" y="1592918"/>
            <a:ext cx="1107996" cy="369332"/>
          </a:xfrm>
          <a:prstGeom prst="rect">
            <a:avLst/>
          </a:prstGeom>
          <a:noFill/>
        </p:spPr>
        <p:txBody>
          <a:bodyPr wrap="none" rtlCol="0">
            <a:spAutoFit/>
          </a:bodyPr>
          <a:lstStyle/>
          <a:p>
            <a:r>
              <a:rPr lang="zh-CN" altLang="en-US" b="1" dirty="0">
                <a:solidFill>
                  <a:srgbClr val="3D89BC"/>
                </a:solidFill>
              </a:rPr>
              <a:t>聚类分析</a:t>
            </a:r>
          </a:p>
        </p:txBody>
      </p:sp>
      <p:sp>
        <p:nvSpPr>
          <p:cNvPr id="19" name="椭圆 18">
            <a:extLst>
              <a:ext uri="{FF2B5EF4-FFF2-40B4-BE49-F238E27FC236}">
                <a16:creationId xmlns:a16="http://schemas.microsoft.com/office/drawing/2014/main" id="{CF14EA82-508C-49FB-BA41-A5ECA3CE3FE5}"/>
              </a:ext>
            </a:extLst>
          </p:cNvPr>
          <p:cNvSpPr/>
          <p:nvPr/>
        </p:nvSpPr>
        <p:spPr>
          <a:xfrm>
            <a:off x="341250" y="1696094"/>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a:extLst>
              <a:ext uri="{FF2B5EF4-FFF2-40B4-BE49-F238E27FC236}">
                <a16:creationId xmlns:a16="http://schemas.microsoft.com/office/drawing/2014/main" id="{DF7712B9-2F8E-4BAF-A421-DEE97D5B14B2}"/>
              </a:ext>
            </a:extLst>
          </p:cNvPr>
          <p:cNvSpPr/>
          <p:nvPr/>
        </p:nvSpPr>
        <p:spPr>
          <a:xfrm>
            <a:off x="404913" y="1877792"/>
            <a:ext cx="8327826" cy="3009350"/>
          </a:xfrm>
          <a:prstGeom prst="rect">
            <a:avLst/>
          </a:prstGeom>
        </p:spPr>
        <p:txBody>
          <a:bodyPr wrap="square">
            <a:spAutoFit/>
          </a:bodyPr>
          <a:lstStyle/>
          <a:p>
            <a:pPr>
              <a:lnSpc>
                <a:spcPct val="150000"/>
              </a:lnSpc>
            </a:pPr>
            <a:r>
              <a:rPr lang="zh-CN" altLang="en-US" sz="1600" dirty="0"/>
              <a:t>（</a:t>
            </a:r>
            <a:r>
              <a:rPr lang="en-US" altLang="zh-CN" sz="1600" dirty="0"/>
              <a:t>1</a:t>
            </a:r>
            <a:r>
              <a:rPr lang="zh-CN" altLang="en-US" sz="1600" dirty="0"/>
              <a:t>）系统聚类法</a:t>
            </a:r>
          </a:p>
          <a:p>
            <a:pPr>
              <a:lnSpc>
                <a:spcPct val="150000"/>
              </a:lnSpc>
            </a:pPr>
            <a:r>
              <a:rPr lang="zh-CN" altLang="en-US" sz="1600" dirty="0"/>
              <a:t>将变量由多变少的一种方法，先将距离最小的变量归为一类，再将它们合并，合并后将新类计算相互间的距离，再将距离最小的新类合并，直到所有变量归为一类为止。距离的定义有：最短距离法、最长距离法、中心法、类平均法、中间距离法、离差平法和法等。</a:t>
            </a:r>
            <a:endParaRPr lang="en-US" altLang="zh-CN" sz="1600" dirty="0"/>
          </a:p>
          <a:p>
            <a:pPr>
              <a:lnSpc>
                <a:spcPct val="150000"/>
              </a:lnSpc>
            </a:pPr>
            <a:r>
              <a:rPr lang="zh-CN" altLang="en-US" sz="1600" dirty="0"/>
              <a:t>（</a:t>
            </a:r>
            <a:r>
              <a:rPr lang="en-US" altLang="zh-CN" sz="1600" dirty="0"/>
              <a:t>2</a:t>
            </a:r>
            <a:r>
              <a:rPr lang="zh-CN" altLang="en-US" sz="1600" dirty="0"/>
              <a:t>）动态聚类法</a:t>
            </a:r>
          </a:p>
          <a:p>
            <a:pPr>
              <a:lnSpc>
                <a:spcPct val="150000"/>
              </a:lnSpc>
            </a:pPr>
            <a:r>
              <a:rPr lang="zh-CN" altLang="en-US" sz="1600" dirty="0"/>
              <a:t>能较好地解决系统聚类当样本数量大时计算量大的问题。动态聚类先设定好数值</a:t>
            </a:r>
            <a:r>
              <a:rPr lang="en-US" altLang="zh-CN" sz="1600" dirty="0"/>
              <a:t>K</a:t>
            </a:r>
            <a:r>
              <a:rPr lang="zh-CN" altLang="en-US" sz="1600" dirty="0"/>
              <a:t>，然后将所有样本分成</a:t>
            </a:r>
            <a:r>
              <a:rPr lang="en-US" altLang="zh-CN" sz="1600" dirty="0"/>
              <a:t>K</a:t>
            </a:r>
            <a:r>
              <a:rPr lang="zh-CN" altLang="en-US" sz="1600" dirty="0"/>
              <a:t>类作为聚核，再计算每个样本到聚核的距离，与聚核距离最小的样本归为一类，这样样本被分为</a:t>
            </a:r>
            <a:r>
              <a:rPr lang="en-US" altLang="zh-CN" sz="1600" dirty="0"/>
              <a:t>K</a:t>
            </a:r>
            <a:r>
              <a:rPr lang="zh-CN" altLang="en-US" sz="1600" dirty="0"/>
              <a:t>类；然后依次继续进行分类，并按一定的标准停止分类。</a:t>
            </a:r>
          </a:p>
        </p:txBody>
      </p:sp>
    </p:spTree>
    <p:extLst>
      <p:ext uri="{BB962C8B-B14F-4D97-AF65-F5344CB8AC3E}">
        <p14:creationId xmlns:p14="http://schemas.microsoft.com/office/powerpoint/2010/main" val="21488468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可视化分析方法的常用算法</a:t>
              </a:r>
              <a:endParaRPr lang="en-US" altLang="zh-CN" b="1" dirty="0">
                <a:solidFill>
                  <a:srgbClr val="002060"/>
                </a:solidFill>
                <a:cs typeface="+mn-ea"/>
                <a:sym typeface="+mn-lt"/>
              </a:endParaRPr>
            </a:p>
          </p:txBody>
        </p:sp>
      </p:grpSp>
      <p:sp>
        <p:nvSpPr>
          <p:cNvPr id="16" name="文本框 40">
            <a:extLst>
              <a:ext uri="{FF2B5EF4-FFF2-40B4-BE49-F238E27FC236}">
                <a16:creationId xmlns:a16="http://schemas.microsoft.com/office/drawing/2014/main" id="{0FB788FF-0705-485B-82BC-01831DABCB62}"/>
              </a:ext>
            </a:extLst>
          </p:cNvPr>
          <p:cNvSpPr txBox="1"/>
          <p:nvPr/>
        </p:nvSpPr>
        <p:spPr>
          <a:xfrm>
            <a:off x="484330" y="433264"/>
            <a:ext cx="1107996" cy="369332"/>
          </a:xfrm>
          <a:prstGeom prst="rect">
            <a:avLst/>
          </a:prstGeom>
          <a:noFill/>
        </p:spPr>
        <p:txBody>
          <a:bodyPr wrap="none" rtlCol="0">
            <a:spAutoFit/>
          </a:bodyPr>
          <a:lstStyle/>
          <a:p>
            <a:r>
              <a:rPr lang="zh-CN" altLang="en-US" b="1" dirty="0">
                <a:solidFill>
                  <a:srgbClr val="3D89BC"/>
                </a:solidFill>
              </a:rPr>
              <a:t>因子分析</a:t>
            </a:r>
          </a:p>
        </p:txBody>
      </p:sp>
      <p:sp>
        <p:nvSpPr>
          <p:cNvPr id="17" name="椭圆 16">
            <a:extLst>
              <a:ext uri="{FF2B5EF4-FFF2-40B4-BE49-F238E27FC236}">
                <a16:creationId xmlns:a16="http://schemas.microsoft.com/office/drawing/2014/main" id="{B66CA23C-71F4-4A82-AF5D-6F7089C50E04}"/>
              </a:ext>
            </a:extLst>
          </p:cNvPr>
          <p:cNvSpPr/>
          <p:nvPr/>
        </p:nvSpPr>
        <p:spPr>
          <a:xfrm>
            <a:off x="378602" y="5364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a:extLst>
              <a:ext uri="{FF2B5EF4-FFF2-40B4-BE49-F238E27FC236}">
                <a16:creationId xmlns:a16="http://schemas.microsoft.com/office/drawing/2014/main" id="{DFDAD3A3-AAB4-4B6E-A4E2-258BAF94950F}"/>
              </a:ext>
            </a:extLst>
          </p:cNvPr>
          <p:cNvSpPr/>
          <p:nvPr/>
        </p:nvSpPr>
        <p:spPr>
          <a:xfrm>
            <a:off x="467038" y="848830"/>
            <a:ext cx="8327826" cy="1200329"/>
          </a:xfrm>
          <a:prstGeom prst="rect">
            <a:avLst/>
          </a:prstGeom>
        </p:spPr>
        <p:txBody>
          <a:bodyPr wrap="square">
            <a:spAutoFit/>
          </a:bodyPr>
          <a:lstStyle/>
          <a:p>
            <a:pPr>
              <a:lnSpc>
                <a:spcPct val="150000"/>
              </a:lnSpc>
            </a:pPr>
            <a:r>
              <a:rPr lang="zh-CN" altLang="en-US" sz="1600" dirty="0"/>
              <a:t>因子分析是从假定的因子模型出发，把复杂数据视为由公共因子、误差和特殊因子构成。使用了主成分分析的方法但其关于特征值的计算是以相关矩阵作为出发，把每个变量置于同一度量，使特征值相对均匀，并将主成分转换成因子，还把特征向量正规化使之长度为</a:t>
            </a:r>
            <a:r>
              <a:rPr lang="en-US" altLang="zh-CN" sz="1600" dirty="0"/>
              <a:t>1</a:t>
            </a:r>
            <a:r>
              <a:rPr lang="zh-CN" altLang="en-US" sz="1600" dirty="0"/>
              <a:t>。</a:t>
            </a:r>
          </a:p>
        </p:txBody>
      </p:sp>
      <p:sp>
        <p:nvSpPr>
          <p:cNvPr id="21" name="文本框 40">
            <a:extLst>
              <a:ext uri="{FF2B5EF4-FFF2-40B4-BE49-F238E27FC236}">
                <a16:creationId xmlns:a16="http://schemas.microsoft.com/office/drawing/2014/main" id="{FFB650BF-0909-4458-99E5-4104D9B95EFC}"/>
              </a:ext>
            </a:extLst>
          </p:cNvPr>
          <p:cNvSpPr txBox="1"/>
          <p:nvPr/>
        </p:nvSpPr>
        <p:spPr>
          <a:xfrm>
            <a:off x="523221" y="2051866"/>
            <a:ext cx="1338828" cy="369332"/>
          </a:xfrm>
          <a:prstGeom prst="rect">
            <a:avLst/>
          </a:prstGeom>
          <a:noFill/>
        </p:spPr>
        <p:txBody>
          <a:bodyPr wrap="none" rtlCol="0">
            <a:spAutoFit/>
          </a:bodyPr>
          <a:lstStyle/>
          <a:p>
            <a:r>
              <a:rPr lang="zh-CN" altLang="en-US" b="1" dirty="0">
                <a:solidFill>
                  <a:srgbClr val="3D89BC"/>
                </a:solidFill>
              </a:rPr>
              <a:t>层次分析法</a:t>
            </a:r>
          </a:p>
        </p:txBody>
      </p:sp>
      <p:sp>
        <p:nvSpPr>
          <p:cNvPr id="23" name="椭圆 22">
            <a:extLst>
              <a:ext uri="{FF2B5EF4-FFF2-40B4-BE49-F238E27FC236}">
                <a16:creationId xmlns:a16="http://schemas.microsoft.com/office/drawing/2014/main" id="{04EC4058-0D73-46B3-982D-5D0F61450BA9}"/>
              </a:ext>
            </a:extLst>
          </p:cNvPr>
          <p:cNvSpPr/>
          <p:nvPr/>
        </p:nvSpPr>
        <p:spPr>
          <a:xfrm>
            <a:off x="417493" y="2155042"/>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a:extLst>
              <a:ext uri="{FF2B5EF4-FFF2-40B4-BE49-F238E27FC236}">
                <a16:creationId xmlns:a16="http://schemas.microsoft.com/office/drawing/2014/main" id="{41E8AE2C-3780-48D2-B340-773406C9B1D5}"/>
              </a:ext>
            </a:extLst>
          </p:cNvPr>
          <p:cNvSpPr/>
          <p:nvPr/>
        </p:nvSpPr>
        <p:spPr>
          <a:xfrm>
            <a:off x="505929" y="2467432"/>
            <a:ext cx="8327826" cy="2677656"/>
          </a:xfrm>
          <a:prstGeom prst="rect">
            <a:avLst/>
          </a:prstGeom>
        </p:spPr>
        <p:txBody>
          <a:bodyPr wrap="square">
            <a:spAutoFit/>
          </a:bodyPr>
          <a:lstStyle/>
          <a:p>
            <a:pPr>
              <a:lnSpc>
                <a:spcPct val="150000"/>
              </a:lnSpc>
            </a:pPr>
            <a:r>
              <a:rPr lang="zh-CN" altLang="en-US" sz="1600" dirty="0"/>
              <a:t>层次分析法能对大量的非定量的模糊数据进行处理，如良好、优秀、一般等，层次分析法用定量的方法去描述这些数据，将定性和定量相结合，分层次分析，用数学的方法确定每一层中所有元素的重要性的权值，最后分析排序结果，解决问题。层次分析的步骤为：</a:t>
            </a:r>
          </a:p>
          <a:p>
            <a:pPr>
              <a:lnSpc>
                <a:spcPct val="150000"/>
              </a:lnSpc>
            </a:pPr>
            <a:r>
              <a:rPr lang="zh-CN" altLang="en-US" sz="1600" dirty="0"/>
              <a:t>（</a:t>
            </a:r>
            <a:r>
              <a:rPr lang="en-US" altLang="zh-CN" sz="1600" dirty="0"/>
              <a:t>1</a:t>
            </a:r>
            <a:r>
              <a:rPr lang="zh-CN" altLang="en-US" sz="1600" dirty="0"/>
              <a:t>）构造判断矩阵</a:t>
            </a:r>
          </a:p>
          <a:p>
            <a:pPr>
              <a:lnSpc>
                <a:spcPct val="150000"/>
              </a:lnSpc>
            </a:pPr>
            <a:r>
              <a:rPr lang="zh-CN" altLang="en-US" sz="1600" dirty="0"/>
              <a:t>（</a:t>
            </a:r>
            <a:r>
              <a:rPr lang="en-US" altLang="zh-CN" sz="1600" dirty="0"/>
              <a:t>2</a:t>
            </a:r>
            <a:r>
              <a:rPr lang="zh-CN" altLang="en-US" sz="1600" dirty="0"/>
              <a:t>）计算层次单排序</a:t>
            </a:r>
          </a:p>
          <a:p>
            <a:pPr>
              <a:lnSpc>
                <a:spcPct val="150000"/>
              </a:lnSpc>
            </a:pPr>
            <a:r>
              <a:rPr lang="zh-CN" altLang="en-US" sz="1600" dirty="0"/>
              <a:t>（</a:t>
            </a:r>
            <a:r>
              <a:rPr lang="en-US" altLang="zh-CN" sz="1600" dirty="0"/>
              <a:t>3</a:t>
            </a:r>
            <a:r>
              <a:rPr lang="zh-CN" altLang="en-US" sz="1600" dirty="0"/>
              <a:t>）计算各层元素的组合权重</a:t>
            </a:r>
          </a:p>
          <a:p>
            <a:pPr>
              <a:lnSpc>
                <a:spcPct val="150000"/>
              </a:lnSpc>
            </a:pPr>
            <a:r>
              <a:rPr lang="zh-CN" altLang="en-US" sz="1600" dirty="0"/>
              <a:t>（</a:t>
            </a:r>
            <a:r>
              <a:rPr lang="en-US" altLang="zh-CN" sz="1600" dirty="0"/>
              <a:t>4</a:t>
            </a:r>
            <a:r>
              <a:rPr lang="zh-CN" altLang="en-US" sz="1600" dirty="0"/>
              <a:t>）一致性检验</a:t>
            </a:r>
          </a:p>
        </p:txBody>
      </p:sp>
    </p:spTree>
    <p:extLst>
      <p:ext uri="{BB962C8B-B14F-4D97-AF65-F5344CB8AC3E}">
        <p14:creationId xmlns:p14="http://schemas.microsoft.com/office/powerpoint/2010/main" val="1977805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可视化方法的选择</a:t>
              </a:r>
              <a:endParaRPr lang="en-US" altLang="zh-CN" b="1" dirty="0">
                <a:solidFill>
                  <a:srgbClr val="002060"/>
                </a:solidFill>
                <a:cs typeface="+mn-ea"/>
                <a:sym typeface="+mn-lt"/>
              </a:endParaRPr>
            </a:p>
          </p:txBody>
        </p:sp>
      </p:grpSp>
      <p:sp>
        <p:nvSpPr>
          <p:cNvPr id="13" name="矩形 12">
            <a:extLst>
              <a:ext uri="{FF2B5EF4-FFF2-40B4-BE49-F238E27FC236}">
                <a16:creationId xmlns:a16="http://schemas.microsoft.com/office/drawing/2014/main" id="{E253C447-C6F3-4BF7-A5ED-801303767A69}"/>
              </a:ext>
            </a:extLst>
          </p:cNvPr>
          <p:cNvSpPr/>
          <p:nvPr/>
        </p:nvSpPr>
        <p:spPr>
          <a:xfrm>
            <a:off x="553692" y="410472"/>
            <a:ext cx="8327826" cy="1200329"/>
          </a:xfrm>
          <a:prstGeom prst="rect">
            <a:avLst/>
          </a:prstGeom>
        </p:spPr>
        <p:txBody>
          <a:bodyPr wrap="square">
            <a:spAutoFit/>
          </a:bodyPr>
          <a:lstStyle/>
          <a:p>
            <a:pPr>
              <a:lnSpc>
                <a:spcPct val="150000"/>
              </a:lnSpc>
            </a:pPr>
            <a:r>
              <a:rPr lang="zh-CN" altLang="en-US" sz="1600" dirty="0"/>
              <a:t>为数据选择正确的图表和图的时候，除了要依据格式塔原则之外，还要参照可视化模型，遵循各种方法的优势，优秀的可视化作品总是精挑细选方法之后，选择多种方法联合呈现数据。因此，在研究的初期阶段，更重要的是要从不同的角度观察数据。</a:t>
            </a:r>
          </a:p>
        </p:txBody>
      </p:sp>
      <p:pic>
        <p:nvPicPr>
          <p:cNvPr id="14" name="对象 78">
            <a:extLst>
              <a:ext uri="{FF2B5EF4-FFF2-40B4-BE49-F238E27FC236}">
                <a16:creationId xmlns:a16="http://schemas.microsoft.com/office/drawing/2014/main" id="{3A4D4BB9-0FCE-4727-8D7F-4F309D0B2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620" y="1527813"/>
            <a:ext cx="7208228" cy="353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7847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可视化方法的选择</a:t>
              </a:r>
              <a:endParaRPr lang="en-US" altLang="zh-CN" b="1" dirty="0">
                <a:solidFill>
                  <a:srgbClr val="002060"/>
                </a:solidFill>
                <a:cs typeface="+mn-ea"/>
                <a:sym typeface="+mn-lt"/>
              </a:endParaRPr>
            </a:p>
          </p:txBody>
        </p:sp>
      </p:grpSp>
      <p:sp>
        <p:nvSpPr>
          <p:cNvPr id="9" name="矩形 8">
            <a:extLst>
              <a:ext uri="{FF2B5EF4-FFF2-40B4-BE49-F238E27FC236}">
                <a16:creationId xmlns:a16="http://schemas.microsoft.com/office/drawing/2014/main" id="{8FFFFEA0-2185-4377-AB97-849774B572A1}"/>
              </a:ext>
            </a:extLst>
          </p:cNvPr>
          <p:cNvSpPr/>
          <p:nvPr/>
        </p:nvSpPr>
        <p:spPr>
          <a:xfrm>
            <a:off x="303312" y="2118902"/>
            <a:ext cx="8327826" cy="1526187"/>
          </a:xfrm>
          <a:prstGeom prst="rect">
            <a:avLst/>
          </a:prstGeom>
        </p:spPr>
        <p:txBody>
          <a:bodyPr wrap="square">
            <a:spAutoFit/>
          </a:bodyPr>
          <a:lstStyle/>
          <a:p>
            <a:pPr>
              <a:lnSpc>
                <a:spcPct val="150000"/>
              </a:lnSpc>
            </a:pPr>
            <a:r>
              <a:rPr lang="zh-CN" altLang="en-US" sz="1600" dirty="0"/>
              <a:t>在可视化图表工具的表现形式方面，图表类型表现的更加多样化，丰富化。除了传统的饼图、柱状图、折线图等常见图形，还有气泡图、面积图、省份地图、词云、瀑布图、漏斗图等酷炫图表，甚至还有</a:t>
            </a:r>
            <a:r>
              <a:rPr lang="en-US" altLang="zh-CN" sz="1600" dirty="0"/>
              <a:t>GIS</a:t>
            </a:r>
            <a:r>
              <a:rPr lang="zh-CN" altLang="en-US" sz="1600" dirty="0"/>
              <a:t>地图。这些种类繁多的图形能满足不同的展示和分析需求。下图总结了根据需求分析可采用的统计可视化方法。</a:t>
            </a:r>
          </a:p>
        </p:txBody>
      </p:sp>
    </p:spTree>
    <p:extLst>
      <p:ext uri="{BB962C8B-B14F-4D97-AF65-F5344CB8AC3E}">
        <p14:creationId xmlns:p14="http://schemas.microsoft.com/office/powerpoint/2010/main" val="37643005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可视化方法的选择</a:t>
              </a:r>
              <a:endParaRPr lang="en-US" altLang="zh-CN" b="1" dirty="0">
                <a:solidFill>
                  <a:srgbClr val="002060"/>
                </a:solidFill>
                <a:cs typeface="+mn-ea"/>
                <a:sym typeface="+mn-lt"/>
              </a:endParaRPr>
            </a:p>
          </p:txBody>
        </p:sp>
      </p:grpSp>
      <p:pic>
        <p:nvPicPr>
          <p:cNvPr id="10" name="图片 73">
            <a:extLst>
              <a:ext uri="{FF2B5EF4-FFF2-40B4-BE49-F238E27FC236}">
                <a16:creationId xmlns:a16="http://schemas.microsoft.com/office/drawing/2014/main" id="{17604E2F-0CB4-4DD6-BCCC-1D4420209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237" y="685347"/>
            <a:ext cx="6058030" cy="414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98816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可视化方法的选择</a:t>
              </a:r>
              <a:endParaRPr lang="en-US" altLang="zh-CN" b="1" dirty="0">
                <a:solidFill>
                  <a:srgbClr val="002060"/>
                </a:solidFill>
                <a:cs typeface="+mn-ea"/>
                <a:sym typeface="+mn-lt"/>
              </a:endParaRPr>
            </a:p>
          </p:txBody>
        </p:sp>
      </p:grpSp>
      <p:sp>
        <p:nvSpPr>
          <p:cNvPr id="9" name="文本框 40">
            <a:extLst>
              <a:ext uri="{FF2B5EF4-FFF2-40B4-BE49-F238E27FC236}">
                <a16:creationId xmlns:a16="http://schemas.microsoft.com/office/drawing/2014/main" id="{0406F929-BF5B-41F4-BDEC-C70193CEC30E}"/>
              </a:ext>
            </a:extLst>
          </p:cNvPr>
          <p:cNvSpPr txBox="1"/>
          <p:nvPr/>
        </p:nvSpPr>
        <p:spPr>
          <a:xfrm>
            <a:off x="513565" y="501809"/>
            <a:ext cx="1569660" cy="369332"/>
          </a:xfrm>
          <a:prstGeom prst="rect">
            <a:avLst/>
          </a:prstGeom>
          <a:noFill/>
        </p:spPr>
        <p:txBody>
          <a:bodyPr wrap="none" rtlCol="0">
            <a:spAutoFit/>
          </a:bodyPr>
          <a:lstStyle/>
          <a:p>
            <a:r>
              <a:rPr lang="zh-CN" altLang="en-US" b="1" dirty="0">
                <a:solidFill>
                  <a:srgbClr val="3D89BC"/>
                </a:solidFill>
              </a:rPr>
              <a:t>实时人流检测</a:t>
            </a:r>
          </a:p>
        </p:txBody>
      </p:sp>
      <p:sp>
        <p:nvSpPr>
          <p:cNvPr id="11" name="椭圆 10">
            <a:extLst>
              <a:ext uri="{FF2B5EF4-FFF2-40B4-BE49-F238E27FC236}">
                <a16:creationId xmlns:a16="http://schemas.microsoft.com/office/drawing/2014/main" id="{7C573F61-5B8F-4D59-95A5-CC882C932C46}"/>
              </a:ext>
            </a:extLst>
          </p:cNvPr>
          <p:cNvSpPr/>
          <p:nvPr/>
        </p:nvSpPr>
        <p:spPr>
          <a:xfrm>
            <a:off x="407837" y="60498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6F851006-5DFC-4EA1-B9DD-49630B005770}"/>
              </a:ext>
            </a:extLst>
          </p:cNvPr>
          <p:cNvSpPr/>
          <p:nvPr/>
        </p:nvSpPr>
        <p:spPr>
          <a:xfrm>
            <a:off x="334606" y="947647"/>
            <a:ext cx="2561154" cy="4154984"/>
          </a:xfrm>
          <a:prstGeom prst="rect">
            <a:avLst/>
          </a:prstGeom>
        </p:spPr>
        <p:txBody>
          <a:bodyPr wrap="square">
            <a:spAutoFit/>
          </a:bodyPr>
          <a:lstStyle/>
          <a:p>
            <a:pPr>
              <a:lnSpc>
                <a:spcPct val="150000"/>
              </a:lnSpc>
            </a:pPr>
            <a:r>
              <a:rPr lang="zh-CN" altLang="en-US" sz="1600" dirty="0"/>
              <a:t>如图展示上海市区域内，通过热力图的方式来反映各商圈的人流信息，人数越多的地方越好。为了获得更具体的人流数据，我们还加入信息点，通过地图覆盖物实现。当鼠标悬浮到信息点的时候，会显示该商圈具体人流情况，我们使用了哪些数据，就显示出来。</a:t>
            </a:r>
          </a:p>
        </p:txBody>
      </p:sp>
      <p:pic>
        <p:nvPicPr>
          <p:cNvPr id="13" name="Picture 2">
            <a:extLst>
              <a:ext uri="{FF2B5EF4-FFF2-40B4-BE49-F238E27FC236}">
                <a16:creationId xmlns:a16="http://schemas.microsoft.com/office/drawing/2014/main" id="{70DCD157-9EBF-4A8A-BAC8-D0CE4DB42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095"/>
          <a:stretch>
            <a:fillRect/>
          </a:stretch>
        </p:blipFill>
        <p:spPr bwMode="auto">
          <a:xfrm>
            <a:off x="3213663" y="198271"/>
            <a:ext cx="5692784" cy="486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0717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可视化方法的选择</a:t>
              </a:r>
              <a:endParaRPr lang="en-US" altLang="zh-CN" b="1" dirty="0">
                <a:solidFill>
                  <a:srgbClr val="002060"/>
                </a:solidFill>
                <a:cs typeface="+mn-ea"/>
                <a:sym typeface="+mn-lt"/>
              </a:endParaRPr>
            </a:p>
          </p:txBody>
        </p:sp>
      </p:grpSp>
      <p:sp>
        <p:nvSpPr>
          <p:cNvPr id="18" name="文本框 40">
            <a:extLst>
              <a:ext uri="{FF2B5EF4-FFF2-40B4-BE49-F238E27FC236}">
                <a16:creationId xmlns:a16="http://schemas.microsoft.com/office/drawing/2014/main" id="{CABC0191-3DCA-4FF2-851E-8BD1A0EF6007}"/>
              </a:ext>
            </a:extLst>
          </p:cNvPr>
          <p:cNvSpPr txBox="1"/>
          <p:nvPr/>
        </p:nvSpPr>
        <p:spPr>
          <a:xfrm>
            <a:off x="610747" y="410472"/>
            <a:ext cx="2262158" cy="369332"/>
          </a:xfrm>
          <a:prstGeom prst="rect">
            <a:avLst/>
          </a:prstGeom>
          <a:noFill/>
        </p:spPr>
        <p:txBody>
          <a:bodyPr wrap="none" rtlCol="0">
            <a:spAutoFit/>
          </a:bodyPr>
          <a:lstStyle/>
          <a:p>
            <a:r>
              <a:rPr lang="zh-CN" altLang="en-US" b="1">
                <a:solidFill>
                  <a:srgbClr val="3D89BC"/>
                </a:solidFill>
              </a:rPr>
              <a:t>全球</a:t>
            </a:r>
            <a:r>
              <a:rPr lang="zh-CN" altLang="en-US" b="1" dirty="0">
                <a:solidFill>
                  <a:srgbClr val="3D89BC"/>
                </a:solidFill>
              </a:rPr>
              <a:t>海底电缆可视化</a:t>
            </a:r>
          </a:p>
        </p:txBody>
      </p:sp>
      <p:sp>
        <p:nvSpPr>
          <p:cNvPr id="19" name="椭圆 18">
            <a:extLst>
              <a:ext uri="{FF2B5EF4-FFF2-40B4-BE49-F238E27FC236}">
                <a16:creationId xmlns:a16="http://schemas.microsoft.com/office/drawing/2014/main" id="{49130130-9579-41AA-9170-282EE987D9B5}"/>
              </a:ext>
            </a:extLst>
          </p:cNvPr>
          <p:cNvSpPr/>
          <p:nvPr/>
        </p:nvSpPr>
        <p:spPr>
          <a:xfrm>
            <a:off x="505019" y="513648"/>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a:extLst>
              <a:ext uri="{FF2B5EF4-FFF2-40B4-BE49-F238E27FC236}">
                <a16:creationId xmlns:a16="http://schemas.microsoft.com/office/drawing/2014/main" id="{058962CF-7982-4751-8BC3-1DBDBC755047}"/>
              </a:ext>
            </a:extLst>
          </p:cNvPr>
          <p:cNvSpPr/>
          <p:nvPr/>
        </p:nvSpPr>
        <p:spPr>
          <a:xfrm>
            <a:off x="431788" y="622485"/>
            <a:ext cx="8923705" cy="830997"/>
          </a:xfrm>
          <a:prstGeom prst="rect">
            <a:avLst/>
          </a:prstGeom>
        </p:spPr>
        <p:txBody>
          <a:bodyPr wrap="square">
            <a:spAutoFit/>
          </a:bodyPr>
          <a:lstStyle/>
          <a:p>
            <a:pPr>
              <a:lnSpc>
                <a:spcPct val="150000"/>
              </a:lnSpc>
            </a:pPr>
            <a:r>
              <a:rPr lang="zh-CN" altLang="en-US" sz="1600" dirty="0"/>
              <a:t>如图是一个基于地图的</a:t>
            </a:r>
            <a:r>
              <a:rPr lang="en-US" altLang="zh-CN" sz="1600" dirty="0"/>
              <a:t>2014</a:t>
            </a:r>
            <a:r>
              <a:rPr lang="zh-CN" altLang="en-US" sz="1600" dirty="0"/>
              <a:t>年全球海底电缆可视化展示，可以从这里查看到分布在世界各地的信息，数据是从维基百科和谷歌里获取，并采用</a:t>
            </a:r>
            <a:r>
              <a:rPr lang="en-US" altLang="zh-CN" sz="1600" dirty="0"/>
              <a:t>D3.js</a:t>
            </a:r>
            <a:r>
              <a:rPr lang="zh-CN" altLang="en-US" sz="1600" dirty="0"/>
              <a:t>库进行可视化展示。</a:t>
            </a:r>
          </a:p>
        </p:txBody>
      </p:sp>
      <p:pic>
        <p:nvPicPr>
          <p:cNvPr id="21" name="Picture 2">
            <a:extLst>
              <a:ext uri="{FF2B5EF4-FFF2-40B4-BE49-F238E27FC236}">
                <a16:creationId xmlns:a16="http://schemas.microsoft.com/office/drawing/2014/main" id="{5CE260E0-B4A6-41DC-9A25-6308D9C8F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 y="1369476"/>
            <a:ext cx="8896487" cy="377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9367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可视化方法的选择</a:t>
              </a:r>
              <a:endParaRPr lang="en-US" altLang="zh-CN" b="1" dirty="0">
                <a:solidFill>
                  <a:srgbClr val="002060"/>
                </a:solidFill>
                <a:cs typeface="+mn-ea"/>
                <a:sym typeface="+mn-lt"/>
              </a:endParaRPr>
            </a:p>
          </p:txBody>
        </p:sp>
      </p:grpSp>
      <p:sp>
        <p:nvSpPr>
          <p:cNvPr id="14" name="文本框 40">
            <a:extLst>
              <a:ext uri="{FF2B5EF4-FFF2-40B4-BE49-F238E27FC236}">
                <a16:creationId xmlns:a16="http://schemas.microsoft.com/office/drawing/2014/main" id="{FAD937F7-A1F9-4A90-8697-7DDA26721FEE}"/>
              </a:ext>
            </a:extLst>
          </p:cNvPr>
          <p:cNvSpPr txBox="1"/>
          <p:nvPr/>
        </p:nvSpPr>
        <p:spPr>
          <a:xfrm>
            <a:off x="586796" y="466163"/>
            <a:ext cx="2198038" cy="369332"/>
          </a:xfrm>
          <a:prstGeom prst="rect">
            <a:avLst/>
          </a:prstGeom>
          <a:noFill/>
        </p:spPr>
        <p:txBody>
          <a:bodyPr wrap="none" rtlCol="0">
            <a:spAutoFit/>
          </a:bodyPr>
          <a:lstStyle/>
          <a:p>
            <a:r>
              <a:rPr lang="en-US" altLang="zh-CN" b="1" dirty="0">
                <a:solidFill>
                  <a:srgbClr val="3D89BC"/>
                </a:solidFill>
              </a:rPr>
              <a:t>4.5.3 </a:t>
            </a:r>
            <a:r>
              <a:rPr lang="zh-CN" altLang="en-US" b="1" dirty="0">
                <a:solidFill>
                  <a:srgbClr val="3D89BC"/>
                </a:solidFill>
              </a:rPr>
              <a:t>城市人流走势</a:t>
            </a:r>
          </a:p>
        </p:txBody>
      </p:sp>
      <p:sp>
        <p:nvSpPr>
          <p:cNvPr id="15" name="椭圆 14">
            <a:extLst>
              <a:ext uri="{FF2B5EF4-FFF2-40B4-BE49-F238E27FC236}">
                <a16:creationId xmlns:a16="http://schemas.microsoft.com/office/drawing/2014/main" id="{8501AB14-58DA-4173-A55F-550A6A7E58AD}"/>
              </a:ext>
            </a:extLst>
          </p:cNvPr>
          <p:cNvSpPr/>
          <p:nvPr/>
        </p:nvSpPr>
        <p:spPr>
          <a:xfrm>
            <a:off x="481068" y="569339"/>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2D5EDA75-4FB5-4131-B991-7FF2B207DCEA}"/>
              </a:ext>
            </a:extLst>
          </p:cNvPr>
          <p:cNvSpPr/>
          <p:nvPr/>
        </p:nvSpPr>
        <p:spPr>
          <a:xfrm>
            <a:off x="407837" y="1097430"/>
            <a:ext cx="2561154" cy="4111510"/>
          </a:xfrm>
          <a:prstGeom prst="rect">
            <a:avLst/>
          </a:prstGeom>
        </p:spPr>
        <p:txBody>
          <a:bodyPr wrap="square">
            <a:spAutoFit/>
          </a:bodyPr>
          <a:lstStyle/>
          <a:p>
            <a:pPr>
              <a:lnSpc>
                <a:spcPct val="150000"/>
              </a:lnSpc>
            </a:pPr>
            <a:r>
              <a:rPr lang="en-US" altLang="zh-CN" sz="1600" dirty="0" err="1"/>
              <a:t>Echarts</a:t>
            </a:r>
            <a:r>
              <a:rPr lang="zh-CN" altLang="en-US" sz="1600" dirty="0"/>
              <a:t>是一个纯</a:t>
            </a:r>
            <a:r>
              <a:rPr lang="en-US" altLang="zh-CN" sz="1600" dirty="0"/>
              <a:t>JavaScript</a:t>
            </a:r>
            <a:r>
              <a:rPr lang="zh-CN" altLang="en-US" sz="1600" dirty="0"/>
              <a:t>的图标库，可以流畅的运行在</a:t>
            </a:r>
            <a:r>
              <a:rPr lang="en-US" altLang="zh-CN" sz="1600" dirty="0"/>
              <a:t>PC</a:t>
            </a:r>
            <a:r>
              <a:rPr lang="zh-CN" altLang="en-US" sz="1600" dirty="0"/>
              <a:t>和移动设备上，兼容当前绝大部分浏览器（</a:t>
            </a:r>
            <a:r>
              <a:rPr lang="en-US" altLang="zh-CN" sz="1600" dirty="0"/>
              <a:t>IE8/9/10/11</a:t>
            </a:r>
            <a:r>
              <a:rPr lang="zh-CN" altLang="en-US" sz="1600" dirty="0"/>
              <a:t>，</a:t>
            </a:r>
            <a:r>
              <a:rPr lang="en-US" altLang="zh-CN" sz="1600" dirty="0"/>
              <a:t>Chrome</a:t>
            </a:r>
            <a:r>
              <a:rPr lang="zh-CN" altLang="en-US" sz="1600" dirty="0"/>
              <a:t>，</a:t>
            </a:r>
            <a:r>
              <a:rPr lang="en-US" altLang="zh-CN" sz="1600" dirty="0"/>
              <a:t>Firefox</a:t>
            </a:r>
            <a:r>
              <a:rPr lang="zh-CN" altLang="en-US" sz="1600" dirty="0"/>
              <a:t>，</a:t>
            </a:r>
            <a:r>
              <a:rPr lang="en-US" altLang="zh-CN" sz="1600" dirty="0"/>
              <a:t>Safari</a:t>
            </a:r>
            <a:r>
              <a:rPr lang="zh-CN" altLang="en-US" sz="1600" dirty="0"/>
              <a:t>等），底层依赖轻量级的</a:t>
            </a:r>
            <a:r>
              <a:rPr lang="en-US" altLang="zh-CN" sz="1600" dirty="0"/>
              <a:t>Canvas</a:t>
            </a:r>
            <a:r>
              <a:rPr lang="zh-CN" altLang="en-US" sz="1600" dirty="0"/>
              <a:t>类库</a:t>
            </a:r>
            <a:r>
              <a:rPr lang="en-US" altLang="zh-CN" sz="1600" dirty="0" err="1"/>
              <a:t>ZRender</a:t>
            </a:r>
            <a:r>
              <a:rPr lang="zh-CN" altLang="en-US" sz="1600" dirty="0"/>
              <a:t>，提供直观、生动、可交互，可高度个性化定制的数据可视化图表。</a:t>
            </a:r>
          </a:p>
        </p:txBody>
      </p:sp>
      <p:pic>
        <p:nvPicPr>
          <p:cNvPr id="17" name="图片 63">
            <a:extLst>
              <a:ext uri="{FF2B5EF4-FFF2-40B4-BE49-F238E27FC236}">
                <a16:creationId xmlns:a16="http://schemas.microsoft.com/office/drawing/2014/main" id="{28F24C9B-BDEC-4B00-9E76-FADD34084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517" y="138812"/>
            <a:ext cx="6102106" cy="4965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0101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3" cstate="print"/>
          <a:srcRect l="10566" t="18491" r="10566" b="18113"/>
          <a:stretch>
            <a:fillRect/>
          </a:stretch>
        </p:blipFill>
        <p:spPr bwMode="auto">
          <a:xfrm>
            <a:off x="-260667" y="1436657"/>
            <a:ext cx="4613464" cy="3708431"/>
          </a:xfrm>
          <a:prstGeom prst="rect">
            <a:avLst/>
          </a:prstGeom>
          <a:noFill/>
        </p:spPr>
      </p:pic>
      <p:sp>
        <p:nvSpPr>
          <p:cNvPr id="4" name="TextBox 5">
            <a:extLst>
              <a:ext uri="{FF2B5EF4-FFF2-40B4-BE49-F238E27FC236}">
                <a16:creationId xmlns:a16="http://schemas.microsoft.com/office/drawing/2014/main" id="{1E249300-6637-458E-9AAF-E3D76C64D063}"/>
              </a:ext>
            </a:extLst>
          </p:cNvPr>
          <p:cNvSpPr txBox="1"/>
          <p:nvPr/>
        </p:nvSpPr>
        <p:spPr>
          <a:xfrm>
            <a:off x="4360248" y="2330928"/>
            <a:ext cx="4651628" cy="565577"/>
          </a:xfrm>
          <a:prstGeom prst="rect">
            <a:avLst/>
          </a:prstGeom>
          <a:noFill/>
        </p:spPr>
        <p:txBody>
          <a:bodyPr wrap="square" lIns="72554" tIns="36277" rIns="72554" bIns="36277" rtlCol="0">
            <a:spAutoFit/>
          </a:bodyPr>
          <a:lstStyle/>
          <a:p>
            <a:pPr algn="ctr"/>
            <a:r>
              <a:rPr lang="zh-CN" altLang="en-US" sz="3199" b="1">
                <a:solidFill>
                  <a:schemeClr val="accent1"/>
                </a:solidFill>
                <a:latin typeface="微软雅黑" pitchFamily="34" charset="-122"/>
                <a:ea typeface="微软雅黑" pitchFamily="34" charset="-122"/>
              </a:rPr>
              <a:t>谢谢</a:t>
            </a:r>
            <a:endParaRPr lang="zh-CN" altLang="en-US" sz="31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9058143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视觉编码</a:t>
              </a:r>
              <a:endParaRPr lang="zh-CN" altLang="zh-CN" b="1" dirty="0">
                <a:solidFill>
                  <a:srgbClr val="002060"/>
                </a:solidFill>
                <a:cs typeface="+mn-ea"/>
                <a:sym typeface="+mn-lt"/>
              </a:endParaRPr>
            </a:p>
          </p:txBody>
        </p:sp>
      </p:grpSp>
      <p:sp>
        <p:nvSpPr>
          <p:cNvPr id="13" name="文本框 40"/>
          <p:cNvSpPr txBox="1"/>
          <p:nvPr/>
        </p:nvSpPr>
        <p:spPr>
          <a:xfrm>
            <a:off x="378602" y="479326"/>
            <a:ext cx="1107996" cy="369332"/>
          </a:xfrm>
          <a:prstGeom prst="rect">
            <a:avLst/>
          </a:prstGeom>
          <a:noFill/>
        </p:spPr>
        <p:txBody>
          <a:bodyPr wrap="none" rtlCol="0">
            <a:spAutoFit/>
          </a:bodyPr>
          <a:lstStyle/>
          <a:p>
            <a:r>
              <a:rPr lang="zh-CN" altLang="en-US" b="1" dirty="0">
                <a:solidFill>
                  <a:srgbClr val="3D89BC"/>
                </a:solidFill>
              </a:rPr>
              <a:t>视觉通道</a:t>
            </a:r>
          </a:p>
        </p:txBody>
      </p:sp>
      <p:sp>
        <p:nvSpPr>
          <p:cNvPr id="16" name="矩形 15"/>
          <p:cNvSpPr/>
          <p:nvPr/>
        </p:nvSpPr>
        <p:spPr>
          <a:xfrm>
            <a:off x="378602" y="747011"/>
            <a:ext cx="8200062" cy="1526187"/>
          </a:xfrm>
          <a:prstGeom prst="rect">
            <a:avLst/>
          </a:prstGeom>
        </p:spPr>
        <p:txBody>
          <a:bodyPr wrap="square">
            <a:spAutoFit/>
          </a:bodyPr>
          <a:lstStyle/>
          <a:p>
            <a:pPr>
              <a:lnSpc>
                <a:spcPct val="150000"/>
              </a:lnSpc>
            </a:pPr>
            <a:r>
              <a:rPr lang="zh-CN" altLang="en-US" sz="1600" dirty="0"/>
              <a:t>视觉通道：用于控制几何标记的展示特性，包括标记的位置、大小、形状、方向、色调、饱和度、亮度等。</a:t>
            </a:r>
            <a:r>
              <a:rPr lang="zh-CN" altLang="zh-CN" sz="1600" dirty="0"/>
              <a:t>视觉通道分为两大类：定性（分类）的视觉通道，如形状、颜色的色调、空间位置</a:t>
            </a:r>
            <a:r>
              <a:rPr lang="zh-CN" altLang="en-US" sz="1600" dirty="0"/>
              <a:t>；</a:t>
            </a:r>
            <a:r>
              <a:rPr lang="zh-CN" altLang="zh-CN" sz="1600" dirty="0"/>
              <a:t>定量（连续、有序）的视觉通道，如直线的长度、区域的面积、空间的体积、斜度、角度、颜色的饱和度和亮度等</a:t>
            </a:r>
            <a:r>
              <a:rPr lang="zh-CN" altLang="en-US" sz="1600" dirty="0"/>
              <a:t>。</a:t>
            </a:r>
            <a:endParaRPr lang="zh-CN" altLang="zh-CN" sz="1600" dirty="0"/>
          </a:p>
        </p:txBody>
      </p:sp>
      <p:pic>
        <p:nvPicPr>
          <p:cNvPr id="17" name="Picture 2" descr="https://timgsa.baidu.com/timg?image&amp;quality=80&amp;size=b9999_10000&amp;sec=1521032139878&amp;di=a7b1e6c9e45de71f2645891588dfc157&amp;imgtype=0&amp;src=http%3A%2F%2Fpic.58pic.com%2F58pic%2F10%2F93%2F56%2F51t58PICM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956" y="2034213"/>
            <a:ext cx="4304708" cy="2490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245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视觉编码</a:t>
              </a:r>
              <a:endParaRPr lang="zh-CN" altLang="zh-CN" b="1" dirty="0">
                <a:solidFill>
                  <a:srgbClr val="002060"/>
                </a:solidFill>
                <a:cs typeface="+mn-ea"/>
                <a:sym typeface="+mn-lt"/>
              </a:endParaRPr>
            </a:p>
          </p:txBody>
        </p:sp>
      </p:grpSp>
      <p:sp>
        <p:nvSpPr>
          <p:cNvPr id="13" name="文本框 40"/>
          <p:cNvSpPr txBox="1"/>
          <p:nvPr/>
        </p:nvSpPr>
        <p:spPr>
          <a:xfrm>
            <a:off x="378602" y="479326"/>
            <a:ext cx="1107996" cy="369332"/>
          </a:xfrm>
          <a:prstGeom prst="rect">
            <a:avLst/>
          </a:prstGeom>
          <a:noFill/>
        </p:spPr>
        <p:txBody>
          <a:bodyPr wrap="none" rtlCol="0">
            <a:spAutoFit/>
          </a:bodyPr>
          <a:lstStyle/>
          <a:p>
            <a:r>
              <a:rPr lang="zh-CN" altLang="en-US" b="1" dirty="0">
                <a:solidFill>
                  <a:srgbClr val="3D89BC"/>
                </a:solidFill>
              </a:rPr>
              <a:t>视觉通道</a:t>
            </a:r>
          </a:p>
        </p:txBody>
      </p:sp>
      <p:sp>
        <p:nvSpPr>
          <p:cNvPr id="10" name="矩形 9"/>
          <p:cNvSpPr/>
          <p:nvPr/>
        </p:nvSpPr>
        <p:spPr>
          <a:xfrm>
            <a:off x="378602" y="777033"/>
            <a:ext cx="8217315" cy="1569660"/>
          </a:xfrm>
          <a:prstGeom prst="rect">
            <a:avLst/>
          </a:prstGeom>
        </p:spPr>
        <p:txBody>
          <a:bodyPr wrap="square">
            <a:spAutoFit/>
          </a:bodyPr>
          <a:lstStyle/>
          <a:p>
            <a:pPr>
              <a:lnSpc>
                <a:spcPct val="150000"/>
              </a:lnSpc>
            </a:pPr>
            <a:r>
              <a:rPr lang="zh-CN" altLang="zh-CN" sz="1600" dirty="0"/>
              <a:t>对于信息可视化中数据类型的划分，从数据可视化类型出发研究可视化过程，可以参考基于任务分类学的数据类型（</a:t>
            </a:r>
            <a:r>
              <a:rPr lang="en-US" altLang="zh-CN" sz="1600" dirty="0"/>
              <a:t>TTT, data Type by Task Taxonomy</a:t>
            </a:r>
            <a:r>
              <a:rPr lang="zh-CN" altLang="zh-CN" sz="1600" dirty="0"/>
              <a:t>）。</a:t>
            </a:r>
            <a:r>
              <a:rPr lang="en-US" altLang="zh-CN" sz="1600" dirty="0"/>
              <a:t>TTT </a:t>
            </a:r>
            <a:r>
              <a:rPr lang="zh-CN" altLang="zh-CN" sz="1600" dirty="0"/>
              <a:t>定义了</a:t>
            </a:r>
            <a:r>
              <a:rPr lang="en-US" altLang="zh-CN" sz="1600" dirty="0"/>
              <a:t> 7 </a:t>
            </a:r>
            <a:r>
              <a:rPr lang="zh-CN" altLang="zh-CN" sz="1600" dirty="0"/>
              <a:t>种基本任务：总览、缩放、过滤、按需细化、关联、历史和提取；并将数据分为</a:t>
            </a:r>
            <a:r>
              <a:rPr lang="en-US" altLang="zh-CN" sz="1600" dirty="0"/>
              <a:t> 7 </a:t>
            </a:r>
            <a:r>
              <a:rPr lang="zh-CN" altLang="zh-CN" sz="1600" dirty="0"/>
              <a:t>类：一维线性数据、二维数据、三维数据、多维数据、时态数据、树型数据和网状数据</a:t>
            </a:r>
            <a:r>
              <a:rPr lang="zh-CN" altLang="en-US" sz="1600" dirty="0"/>
              <a:t>。</a:t>
            </a:r>
          </a:p>
        </p:txBody>
      </p:sp>
      <p:pic>
        <p:nvPicPr>
          <p:cNvPr id="11" name="Picture 2" descr="https://ss1.bdstatic.com/70cFuXSh_Q1YnxGkpoWK1HF6hhy/it/u=1803735324,254372105&amp;fm=27&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12330" r="18648" b="9965"/>
          <a:stretch>
            <a:fillRect/>
          </a:stretch>
        </p:blipFill>
        <p:spPr bwMode="auto">
          <a:xfrm>
            <a:off x="1345223" y="2595247"/>
            <a:ext cx="2214024" cy="212559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ss0.bdstatic.com/70cFvHSh_Q1YnxGkpoWK1HF6hhy/it/u=4081462099,1381596057&amp;fm=27&amp;gp=0.jpg"/>
          <p:cNvPicPr>
            <a:picLocks noChangeAspect="1" noChangeArrowheads="1"/>
          </p:cNvPicPr>
          <p:nvPr/>
        </p:nvPicPr>
        <p:blipFill rotWithShape="1">
          <a:blip r:embed="rId3">
            <a:extLst>
              <a:ext uri="{28A0092B-C50C-407E-A947-70E740481C1C}">
                <a14:useLocalDpi xmlns:a14="http://schemas.microsoft.com/office/drawing/2010/main" val="0"/>
              </a:ext>
            </a:extLst>
          </a:blip>
          <a:srcRect l="5820" t="5879" r="10088" b="17120"/>
          <a:stretch>
            <a:fillRect/>
          </a:stretch>
        </p:blipFill>
        <p:spPr bwMode="auto">
          <a:xfrm>
            <a:off x="5687217" y="2644400"/>
            <a:ext cx="2171448" cy="212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60181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视觉编码</a:t>
              </a:r>
              <a:endParaRPr lang="zh-CN" altLang="zh-CN" b="1" dirty="0">
                <a:solidFill>
                  <a:srgbClr val="002060"/>
                </a:solidFill>
                <a:cs typeface="+mn-ea"/>
                <a:sym typeface="+mn-lt"/>
              </a:endParaRPr>
            </a:p>
          </p:txBody>
        </p:sp>
      </p:grpSp>
      <p:sp>
        <p:nvSpPr>
          <p:cNvPr id="13" name="文本框 40"/>
          <p:cNvSpPr txBox="1"/>
          <p:nvPr/>
        </p:nvSpPr>
        <p:spPr>
          <a:xfrm>
            <a:off x="378602" y="479326"/>
            <a:ext cx="2723823" cy="369332"/>
          </a:xfrm>
          <a:prstGeom prst="rect">
            <a:avLst/>
          </a:prstGeom>
          <a:noFill/>
        </p:spPr>
        <p:txBody>
          <a:bodyPr wrap="none" rtlCol="0">
            <a:spAutoFit/>
          </a:bodyPr>
          <a:lstStyle/>
          <a:p>
            <a:r>
              <a:rPr lang="zh-CN" altLang="en-US" b="1" dirty="0">
                <a:solidFill>
                  <a:srgbClr val="3D89BC"/>
                </a:solidFill>
              </a:rPr>
              <a:t>常用的复杂数据处理方法</a:t>
            </a:r>
          </a:p>
        </p:txBody>
      </p:sp>
      <p:sp>
        <p:nvSpPr>
          <p:cNvPr id="14" name="矩形 13">
            <a:extLst>
              <a:ext uri="{FF2B5EF4-FFF2-40B4-BE49-F238E27FC236}">
                <a16:creationId xmlns:a16="http://schemas.microsoft.com/office/drawing/2014/main" id="{B0CFDE23-203E-4795-B697-592B226F7544}"/>
              </a:ext>
            </a:extLst>
          </p:cNvPr>
          <p:cNvSpPr/>
          <p:nvPr/>
        </p:nvSpPr>
        <p:spPr>
          <a:xfrm>
            <a:off x="463342" y="677515"/>
            <a:ext cx="8217315" cy="1526187"/>
          </a:xfrm>
          <a:prstGeom prst="rect">
            <a:avLst/>
          </a:prstGeom>
        </p:spPr>
        <p:txBody>
          <a:bodyPr wrap="square">
            <a:spAutoFit/>
          </a:bodyPr>
          <a:lstStyle/>
          <a:p>
            <a:pPr>
              <a:lnSpc>
                <a:spcPct val="150000"/>
              </a:lnSpc>
            </a:pPr>
            <a:r>
              <a:rPr lang="zh-CN" altLang="en-US" sz="1600" dirty="0"/>
              <a:t>通过实验测量、计算机仿真、网络数据传输和文件输入</a:t>
            </a:r>
            <a:r>
              <a:rPr lang="en-US" altLang="zh-CN" sz="1600" dirty="0"/>
              <a:t>/</a:t>
            </a:r>
            <a:r>
              <a:rPr lang="zh-CN" altLang="en-US" sz="1600" dirty="0"/>
              <a:t>输出等方法获取数据之后，通常要对复杂数据进行预处理，常见数据操作包括：</a:t>
            </a:r>
            <a:r>
              <a:rPr lang="zh-CN" altLang="zh-CN" sz="1600" dirty="0"/>
              <a:t>合并</a:t>
            </a:r>
            <a:r>
              <a:rPr lang="zh-CN" altLang="en-US" sz="1600" dirty="0"/>
              <a:t>、</a:t>
            </a:r>
            <a:r>
              <a:rPr lang="zh-CN" altLang="zh-CN" sz="1600" dirty="0"/>
              <a:t>采样</a:t>
            </a:r>
            <a:r>
              <a:rPr lang="zh-CN" altLang="en-US" sz="1600" dirty="0"/>
              <a:t>、</a:t>
            </a:r>
            <a:r>
              <a:rPr lang="zh-CN" altLang="zh-CN" sz="1600" dirty="0"/>
              <a:t>降维</a:t>
            </a:r>
            <a:r>
              <a:rPr lang="zh-CN" altLang="en-US" sz="1600" dirty="0"/>
              <a:t>、</a:t>
            </a:r>
            <a:r>
              <a:rPr lang="zh-CN" altLang="zh-CN" sz="1600" dirty="0"/>
              <a:t>特征子集选择</a:t>
            </a:r>
            <a:r>
              <a:rPr lang="zh-CN" altLang="en-US" sz="1600" dirty="0"/>
              <a:t>、</a:t>
            </a:r>
            <a:r>
              <a:rPr lang="zh-CN" altLang="zh-CN" sz="1600" dirty="0"/>
              <a:t>特征生成</a:t>
            </a:r>
            <a:r>
              <a:rPr lang="zh-CN" altLang="en-US" sz="1600" dirty="0"/>
              <a:t>、</a:t>
            </a:r>
            <a:r>
              <a:rPr lang="zh-CN" altLang="zh-CN" sz="1600" dirty="0"/>
              <a:t>离散化与二值化</a:t>
            </a:r>
            <a:r>
              <a:rPr lang="zh-CN" altLang="en-US" sz="1600" dirty="0"/>
              <a:t>、</a:t>
            </a:r>
            <a:r>
              <a:rPr lang="zh-CN" altLang="zh-CN" sz="1600" dirty="0"/>
              <a:t>属性变换</a:t>
            </a:r>
            <a:r>
              <a:rPr lang="zh-CN" altLang="en-US" sz="1600" dirty="0"/>
              <a:t>。</a:t>
            </a:r>
            <a:endParaRPr lang="zh-CN" altLang="zh-CN" sz="1600" dirty="0"/>
          </a:p>
          <a:p>
            <a:pPr>
              <a:lnSpc>
                <a:spcPct val="150000"/>
              </a:lnSpc>
            </a:pPr>
            <a:endParaRPr lang="zh-CN" altLang="en-US" sz="1600" dirty="0"/>
          </a:p>
        </p:txBody>
      </p:sp>
      <p:pic>
        <p:nvPicPr>
          <p:cNvPr id="15" name="Picture 2" descr="https://sensorsdata.cn/assets/img/finance/s1_d4bab34.png">
            <a:extLst>
              <a:ext uri="{FF2B5EF4-FFF2-40B4-BE49-F238E27FC236}">
                <a16:creationId xmlns:a16="http://schemas.microsoft.com/office/drawing/2014/main" id="{F885A3DC-F57E-4A2B-8C3F-4D6106850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516" y="1859049"/>
            <a:ext cx="4929058" cy="328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89129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统计图表可视化方法</a:t>
              </a:r>
              <a:endParaRPr lang="en-US" altLang="zh-CN" b="1" dirty="0">
                <a:solidFill>
                  <a:srgbClr val="002060"/>
                </a:solidFill>
                <a:cs typeface="+mn-ea"/>
                <a:sym typeface="+mn-lt"/>
              </a:endParaRPr>
            </a:p>
          </p:txBody>
        </p:sp>
      </p:grpSp>
      <p:sp>
        <p:nvSpPr>
          <p:cNvPr id="13" name="文本框 40"/>
          <p:cNvSpPr txBox="1"/>
          <p:nvPr/>
        </p:nvSpPr>
        <p:spPr>
          <a:xfrm>
            <a:off x="487212" y="403961"/>
            <a:ext cx="877163" cy="369332"/>
          </a:xfrm>
          <a:prstGeom prst="rect">
            <a:avLst/>
          </a:prstGeom>
          <a:noFill/>
        </p:spPr>
        <p:txBody>
          <a:bodyPr wrap="none" rtlCol="0">
            <a:spAutoFit/>
          </a:bodyPr>
          <a:lstStyle/>
          <a:p>
            <a:r>
              <a:rPr lang="zh-CN" altLang="en-US" b="1" dirty="0">
                <a:solidFill>
                  <a:srgbClr val="3D89BC"/>
                </a:solidFill>
              </a:rPr>
              <a:t>柱状图</a:t>
            </a:r>
          </a:p>
        </p:txBody>
      </p:sp>
      <p:sp>
        <p:nvSpPr>
          <p:cNvPr id="10" name="矩形 9">
            <a:extLst>
              <a:ext uri="{FF2B5EF4-FFF2-40B4-BE49-F238E27FC236}">
                <a16:creationId xmlns:a16="http://schemas.microsoft.com/office/drawing/2014/main" id="{CC31F393-48C2-4556-9D8B-F5E1980BB2AF}"/>
              </a:ext>
            </a:extLst>
          </p:cNvPr>
          <p:cNvSpPr/>
          <p:nvPr/>
        </p:nvSpPr>
        <p:spPr>
          <a:xfrm>
            <a:off x="548083" y="605799"/>
            <a:ext cx="8217315" cy="1569660"/>
          </a:xfrm>
          <a:prstGeom prst="rect">
            <a:avLst/>
          </a:prstGeom>
        </p:spPr>
        <p:txBody>
          <a:bodyPr wrap="square">
            <a:spAutoFit/>
          </a:bodyPr>
          <a:lstStyle/>
          <a:p>
            <a:pPr>
              <a:lnSpc>
                <a:spcPct val="150000"/>
              </a:lnSpc>
            </a:pPr>
            <a:r>
              <a:rPr lang="zh-CN" altLang="en-US" sz="1600" dirty="0"/>
              <a:t>柱状图（</a:t>
            </a:r>
            <a:r>
              <a:rPr lang="en-US" altLang="zh-CN" sz="1600" dirty="0"/>
              <a:t>bar chart</a:t>
            </a:r>
            <a:r>
              <a:rPr lang="zh-CN" altLang="en-US" sz="1600" dirty="0"/>
              <a:t>），是一种以长方形的长度为变量的表达图形的统计报告图。</a:t>
            </a:r>
          </a:p>
          <a:p>
            <a:pPr>
              <a:lnSpc>
                <a:spcPct val="150000"/>
              </a:lnSpc>
            </a:pPr>
            <a:r>
              <a:rPr lang="zh-CN" altLang="en-US" sz="1600" dirty="0"/>
              <a:t>优势：柱状图利用柱子的高度，反映数据的差异，肉眼对高度差异很敏感。</a:t>
            </a:r>
          </a:p>
          <a:p>
            <a:pPr>
              <a:lnSpc>
                <a:spcPct val="150000"/>
              </a:lnSpc>
            </a:pPr>
            <a:r>
              <a:rPr lang="zh-CN" altLang="en-US" sz="1600" dirty="0"/>
              <a:t>劣势：柱状图的局限在于只适用中小规模的数据集。</a:t>
            </a:r>
            <a:endParaRPr lang="zh-CN" altLang="zh-CN" sz="1600" dirty="0"/>
          </a:p>
          <a:p>
            <a:pPr>
              <a:lnSpc>
                <a:spcPct val="150000"/>
              </a:lnSpc>
            </a:pPr>
            <a:endParaRPr lang="zh-CN" altLang="en-US" sz="1600" dirty="0"/>
          </a:p>
        </p:txBody>
      </p:sp>
      <p:sp>
        <p:nvSpPr>
          <p:cNvPr id="11" name="TextBox 22">
            <a:extLst>
              <a:ext uri="{FF2B5EF4-FFF2-40B4-BE49-F238E27FC236}">
                <a16:creationId xmlns:a16="http://schemas.microsoft.com/office/drawing/2014/main" id="{BD10525D-35C2-455B-869F-4DC76B872DBA}"/>
              </a:ext>
            </a:extLst>
          </p:cNvPr>
          <p:cNvSpPr txBox="1"/>
          <p:nvPr/>
        </p:nvSpPr>
        <p:spPr>
          <a:xfrm>
            <a:off x="487212" y="1925007"/>
            <a:ext cx="2503429" cy="276999"/>
          </a:xfrm>
          <a:prstGeom prst="rect">
            <a:avLst/>
          </a:prstGeom>
          <a:noFill/>
        </p:spPr>
        <p:txBody>
          <a:bodyPr wrap="square" lIns="0" tIns="0" rIns="0" bIns="0" rtlCol="0">
            <a:spAutoFit/>
          </a:bodyPr>
          <a:lstStyle/>
          <a:p>
            <a:r>
              <a:rPr lang="en-US" altLang="zh-CN" b="1" dirty="0">
                <a:solidFill>
                  <a:srgbClr val="3D89BC"/>
                </a:solidFill>
              </a:rPr>
              <a:t> 1</a:t>
            </a:r>
            <a:r>
              <a:rPr lang="zh-CN" altLang="en-US" b="1" dirty="0">
                <a:solidFill>
                  <a:srgbClr val="3D89BC"/>
                </a:solidFill>
              </a:rPr>
              <a:t>、传统二维柱状图</a:t>
            </a:r>
          </a:p>
        </p:txBody>
      </p:sp>
      <p:sp>
        <p:nvSpPr>
          <p:cNvPr id="12" name="矩形 11">
            <a:extLst>
              <a:ext uri="{FF2B5EF4-FFF2-40B4-BE49-F238E27FC236}">
                <a16:creationId xmlns:a16="http://schemas.microsoft.com/office/drawing/2014/main" id="{8CA1805A-A4EE-40F2-8240-E998ED65E6F9}"/>
              </a:ext>
            </a:extLst>
          </p:cNvPr>
          <p:cNvSpPr/>
          <p:nvPr/>
        </p:nvSpPr>
        <p:spPr>
          <a:xfrm>
            <a:off x="576024" y="2303468"/>
            <a:ext cx="8327826" cy="1156855"/>
          </a:xfrm>
          <a:prstGeom prst="rect">
            <a:avLst/>
          </a:prstGeom>
        </p:spPr>
        <p:txBody>
          <a:bodyPr wrap="square">
            <a:spAutoFit/>
          </a:bodyPr>
          <a:lstStyle/>
          <a:p>
            <a:pPr>
              <a:lnSpc>
                <a:spcPct val="150000"/>
              </a:lnSpc>
            </a:pPr>
            <a:r>
              <a:rPr lang="zh-CN" altLang="en-US" sz="1600" dirty="0"/>
              <a:t>传统柱状图一般用于表示客观事物的绝对数量的比较或者变化规律，用于显示一段时间内数据的变化，或者显示不同项目之间的对比，分为：二维簇状柱形图、二维堆积柱形图、二维百分比堆积柱形图</a:t>
            </a:r>
            <a:r>
              <a:rPr lang="zh-CN" altLang="zh-CN" sz="1600" dirty="0"/>
              <a:t>。</a:t>
            </a:r>
            <a:endParaRPr lang="zh-CN" altLang="en-US" sz="1600" dirty="0"/>
          </a:p>
        </p:txBody>
      </p:sp>
      <p:pic>
        <p:nvPicPr>
          <p:cNvPr id="16" name="图片 65">
            <a:extLst>
              <a:ext uri="{FF2B5EF4-FFF2-40B4-BE49-F238E27FC236}">
                <a16:creationId xmlns:a16="http://schemas.microsoft.com/office/drawing/2014/main" id="{173034A5-92DA-4711-8B8B-37AAA8A92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12" y="3494667"/>
            <a:ext cx="2704694" cy="160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44">
            <a:extLst>
              <a:ext uri="{FF2B5EF4-FFF2-40B4-BE49-F238E27FC236}">
                <a16:creationId xmlns:a16="http://schemas.microsoft.com/office/drawing/2014/main" id="{F7C21D2B-C22B-4DB0-89D1-9DAA171CA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005" y="3342160"/>
            <a:ext cx="2524742" cy="185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图4-3 (c)">
            <a:extLst>
              <a:ext uri="{FF2B5EF4-FFF2-40B4-BE49-F238E27FC236}">
                <a16:creationId xmlns:a16="http://schemas.microsoft.com/office/drawing/2014/main" id="{154F6BC2-6469-4EF5-B97B-B26462C06C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648" y="3259949"/>
            <a:ext cx="24447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7036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统计图表可视化方法</a:t>
              </a:r>
              <a:endParaRPr lang="en-US" altLang="zh-CN" b="1" dirty="0">
                <a:solidFill>
                  <a:srgbClr val="002060"/>
                </a:solidFill>
                <a:cs typeface="+mn-ea"/>
                <a:sym typeface="+mn-lt"/>
              </a:endParaRPr>
            </a:p>
          </p:txBody>
        </p:sp>
      </p:grpSp>
      <p:sp>
        <p:nvSpPr>
          <p:cNvPr id="13" name="文本框 40"/>
          <p:cNvSpPr txBox="1"/>
          <p:nvPr/>
        </p:nvSpPr>
        <p:spPr>
          <a:xfrm>
            <a:off x="487212" y="403961"/>
            <a:ext cx="877163" cy="369332"/>
          </a:xfrm>
          <a:prstGeom prst="rect">
            <a:avLst/>
          </a:prstGeom>
          <a:noFill/>
        </p:spPr>
        <p:txBody>
          <a:bodyPr wrap="none" rtlCol="0">
            <a:spAutoFit/>
          </a:bodyPr>
          <a:lstStyle/>
          <a:p>
            <a:r>
              <a:rPr lang="zh-CN" altLang="en-US" b="1" dirty="0">
                <a:solidFill>
                  <a:srgbClr val="3D89BC"/>
                </a:solidFill>
              </a:rPr>
              <a:t>柱状图</a:t>
            </a:r>
          </a:p>
        </p:txBody>
      </p:sp>
      <p:sp>
        <p:nvSpPr>
          <p:cNvPr id="14" name="TextBox 22">
            <a:extLst>
              <a:ext uri="{FF2B5EF4-FFF2-40B4-BE49-F238E27FC236}">
                <a16:creationId xmlns:a16="http://schemas.microsoft.com/office/drawing/2014/main" id="{377A0107-FA0A-4617-8264-82BA308E2948}"/>
              </a:ext>
            </a:extLst>
          </p:cNvPr>
          <p:cNvSpPr txBox="1"/>
          <p:nvPr/>
        </p:nvSpPr>
        <p:spPr>
          <a:xfrm>
            <a:off x="398400" y="773293"/>
            <a:ext cx="2503429" cy="276999"/>
          </a:xfrm>
          <a:prstGeom prst="rect">
            <a:avLst/>
          </a:prstGeom>
          <a:noFill/>
        </p:spPr>
        <p:txBody>
          <a:bodyPr wrap="square" lIns="0" tIns="0" rIns="0" bIns="0" rtlCol="0">
            <a:spAutoFit/>
          </a:bodyPr>
          <a:lstStyle/>
          <a:p>
            <a:r>
              <a:rPr lang="en-US" altLang="zh-CN" b="1" dirty="0">
                <a:solidFill>
                  <a:srgbClr val="3D89BC"/>
                </a:solidFill>
              </a:rPr>
              <a:t>2</a:t>
            </a:r>
            <a:r>
              <a:rPr lang="zh-CN" altLang="en-US" b="1" dirty="0">
                <a:solidFill>
                  <a:srgbClr val="3D89BC"/>
                </a:solidFill>
              </a:rPr>
              <a:t>、三维柱状图</a:t>
            </a:r>
          </a:p>
        </p:txBody>
      </p:sp>
      <p:sp>
        <p:nvSpPr>
          <p:cNvPr id="15" name="矩形 14">
            <a:extLst>
              <a:ext uri="{FF2B5EF4-FFF2-40B4-BE49-F238E27FC236}">
                <a16:creationId xmlns:a16="http://schemas.microsoft.com/office/drawing/2014/main" id="{4F73944E-6A49-406C-9508-A3869FE5BDB6}"/>
              </a:ext>
            </a:extLst>
          </p:cNvPr>
          <p:cNvSpPr/>
          <p:nvPr/>
        </p:nvSpPr>
        <p:spPr>
          <a:xfrm>
            <a:off x="487212" y="1151754"/>
            <a:ext cx="8327826" cy="830997"/>
          </a:xfrm>
          <a:prstGeom prst="rect">
            <a:avLst/>
          </a:prstGeom>
        </p:spPr>
        <p:txBody>
          <a:bodyPr wrap="square">
            <a:spAutoFit/>
          </a:bodyPr>
          <a:lstStyle/>
          <a:p>
            <a:pPr>
              <a:lnSpc>
                <a:spcPct val="150000"/>
              </a:lnSpc>
            </a:pPr>
            <a:r>
              <a:rPr lang="zh-CN" altLang="en-US" sz="1600" dirty="0"/>
              <a:t>三维柱状图的可视化效果更佳直观，而且能够在第三个坐标轴显示三维数据。三维柱状图采用柱体来量化数据，同时对柱体可以采用不用的颜色编码，来表述不同的变量</a:t>
            </a:r>
            <a:r>
              <a:rPr lang="zh-CN" altLang="zh-CN" sz="1600" dirty="0"/>
              <a:t>。</a:t>
            </a:r>
            <a:endParaRPr lang="zh-CN" altLang="en-US" sz="1600" dirty="0"/>
          </a:p>
        </p:txBody>
      </p:sp>
      <p:pic>
        <p:nvPicPr>
          <p:cNvPr id="19" name="图片 46" descr="说明: 1499137782(1)">
            <a:extLst>
              <a:ext uri="{FF2B5EF4-FFF2-40B4-BE49-F238E27FC236}">
                <a16:creationId xmlns:a16="http://schemas.microsoft.com/office/drawing/2014/main" id="{4E3311EA-96D0-4B88-9E9F-E9963BD0A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61" y="2774502"/>
            <a:ext cx="2469966" cy="199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47">
            <a:extLst>
              <a:ext uri="{FF2B5EF4-FFF2-40B4-BE49-F238E27FC236}">
                <a16:creationId xmlns:a16="http://schemas.microsoft.com/office/drawing/2014/main" id="{1A6E4566-73A1-4F81-B350-A925EB5D1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663" y="2356636"/>
            <a:ext cx="2472345" cy="265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a:extLst>
              <a:ext uri="{FF2B5EF4-FFF2-40B4-BE49-F238E27FC236}">
                <a16:creationId xmlns:a16="http://schemas.microsoft.com/office/drawing/2014/main" id="{8676E9A8-C346-49CF-87C3-F0127C0F65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681" y="2458817"/>
            <a:ext cx="2907024" cy="2452381"/>
          </a:xfrm>
          <a:prstGeom prst="rect">
            <a:avLst/>
          </a:prstGeom>
        </p:spPr>
      </p:pic>
    </p:spTree>
    <p:extLst>
      <p:ext uri="{BB962C8B-B14F-4D97-AF65-F5344CB8AC3E}">
        <p14:creationId xmlns:p14="http://schemas.microsoft.com/office/powerpoint/2010/main" val="37882535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统计图表可视化方法</a:t>
              </a:r>
              <a:endParaRPr lang="en-US" altLang="zh-CN" b="1" dirty="0">
                <a:solidFill>
                  <a:srgbClr val="002060"/>
                </a:solidFill>
                <a:cs typeface="+mn-ea"/>
                <a:sym typeface="+mn-lt"/>
              </a:endParaRPr>
            </a:p>
          </p:txBody>
        </p:sp>
      </p:grpSp>
      <p:sp>
        <p:nvSpPr>
          <p:cNvPr id="16" name="文本框 40">
            <a:extLst>
              <a:ext uri="{FF2B5EF4-FFF2-40B4-BE49-F238E27FC236}">
                <a16:creationId xmlns:a16="http://schemas.microsoft.com/office/drawing/2014/main" id="{3D78241E-919D-46AA-BCDD-70F838AD5390}"/>
              </a:ext>
            </a:extLst>
          </p:cNvPr>
          <p:cNvSpPr txBox="1"/>
          <p:nvPr/>
        </p:nvSpPr>
        <p:spPr>
          <a:xfrm>
            <a:off x="532093" y="501809"/>
            <a:ext cx="877163" cy="369332"/>
          </a:xfrm>
          <a:prstGeom prst="rect">
            <a:avLst/>
          </a:prstGeom>
          <a:noFill/>
        </p:spPr>
        <p:txBody>
          <a:bodyPr wrap="none" rtlCol="0">
            <a:spAutoFit/>
          </a:bodyPr>
          <a:lstStyle/>
          <a:p>
            <a:r>
              <a:rPr lang="zh-CN" altLang="en-US" b="1" dirty="0">
                <a:solidFill>
                  <a:srgbClr val="3D89BC"/>
                </a:solidFill>
              </a:rPr>
              <a:t>条形图</a:t>
            </a:r>
          </a:p>
        </p:txBody>
      </p:sp>
      <p:sp>
        <p:nvSpPr>
          <p:cNvPr id="17" name="椭圆 16">
            <a:extLst>
              <a:ext uri="{FF2B5EF4-FFF2-40B4-BE49-F238E27FC236}">
                <a16:creationId xmlns:a16="http://schemas.microsoft.com/office/drawing/2014/main" id="{E006CC1E-19F4-460A-84E1-AAA0A9527300}"/>
              </a:ext>
            </a:extLst>
          </p:cNvPr>
          <p:cNvSpPr/>
          <p:nvPr/>
        </p:nvSpPr>
        <p:spPr>
          <a:xfrm>
            <a:off x="426365" y="60498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a:extLst>
              <a:ext uri="{FF2B5EF4-FFF2-40B4-BE49-F238E27FC236}">
                <a16:creationId xmlns:a16="http://schemas.microsoft.com/office/drawing/2014/main" id="{61E1B2D2-8B88-4D17-BA34-B98A782E2685}"/>
              </a:ext>
            </a:extLst>
          </p:cNvPr>
          <p:cNvSpPr/>
          <p:nvPr/>
        </p:nvSpPr>
        <p:spPr>
          <a:xfrm>
            <a:off x="541308" y="795617"/>
            <a:ext cx="8327826" cy="418191"/>
          </a:xfrm>
          <a:prstGeom prst="rect">
            <a:avLst/>
          </a:prstGeom>
        </p:spPr>
        <p:txBody>
          <a:bodyPr wrap="square">
            <a:spAutoFit/>
          </a:bodyPr>
          <a:lstStyle/>
          <a:p>
            <a:pPr>
              <a:lnSpc>
                <a:spcPct val="150000"/>
              </a:lnSpc>
            </a:pPr>
            <a:r>
              <a:rPr lang="zh-CN" altLang="en-US" sz="1600" dirty="0"/>
              <a:t>排列在工作表的列或行中的数据可以绘制到条形图中。条形图显示各个项目之间的比较情况。</a:t>
            </a:r>
          </a:p>
        </p:txBody>
      </p:sp>
      <p:sp>
        <p:nvSpPr>
          <p:cNvPr id="22" name="文本框 40">
            <a:extLst>
              <a:ext uri="{FF2B5EF4-FFF2-40B4-BE49-F238E27FC236}">
                <a16:creationId xmlns:a16="http://schemas.microsoft.com/office/drawing/2014/main" id="{29D5EF4C-C155-431B-8A74-2495990DA78B}"/>
              </a:ext>
            </a:extLst>
          </p:cNvPr>
          <p:cNvSpPr txBox="1"/>
          <p:nvPr/>
        </p:nvSpPr>
        <p:spPr>
          <a:xfrm>
            <a:off x="532093" y="1164949"/>
            <a:ext cx="877163" cy="369332"/>
          </a:xfrm>
          <a:prstGeom prst="rect">
            <a:avLst/>
          </a:prstGeom>
          <a:noFill/>
        </p:spPr>
        <p:txBody>
          <a:bodyPr wrap="none" rtlCol="0">
            <a:spAutoFit/>
          </a:bodyPr>
          <a:lstStyle/>
          <a:p>
            <a:r>
              <a:rPr lang="zh-CN" altLang="en-US" b="1" dirty="0">
                <a:solidFill>
                  <a:srgbClr val="3D89BC"/>
                </a:solidFill>
              </a:rPr>
              <a:t>折线图</a:t>
            </a:r>
          </a:p>
        </p:txBody>
      </p:sp>
      <p:sp>
        <p:nvSpPr>
          <p:cNvPr id="23" name="椭圆 22">
            <a:extLst>
              <a:ext uri="{FF2B5EF4-FFF2-40B4-BE49-F238E27FC236}">
                <a16:creationId xmlns:a16="http://schemas.microsoft.com/office/drawing/2014/main" id="{3153DD4D-175E-4EC1-9617-C4F75CF595CE}"/>
              </a:ext>
            </a:extLst>
          </p:cNvPr>
          <p:cNvSpPr/>
          <p:nvPr/>
        </p:nvSpPr>
        <p:spPr>
          <a:xfrm>
            <a:off x="426365" y="126812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a:extLst>
              <a:ext uri="{FF2B5EF4-FFF2-40B4-BE49-F238E27FC236}">
                <a16:creationId xmlns:a16="http://schemas.microsoft.com/office/drawing/2014/main" id="{8B1A989F-920B-41B2-9359-39EC74BA8651}"/>
              </a:ext>
            </a:extLst>
          </p:cNvPr>
          <p:cNvSpPr/>
          <p:nvPr/>
        </p:nvSpPr>
        <p:spPr>
          <a:xfrm>
            <a:off x="532093" y="1480946"/>
            <a:ext cx="8327826" cy="418191"/>
          </a:xfrm>
          <a:prstGeom prst="rect">
            <a:avLst/>
          </a:prstGeom>
        </p:spPr>
        <p:txBody>
          <a:bodyPr wrap="square">
            <a:spAutoFit/>
          </a:bodyPr>
          <a:lstStyle/>
          <a:p>
            <a:pPr>
              <a:lnSpc>
                <a:spcPct val="150000"/>
              </a:lnSpc>
            </a:pPr>
            <a:r>
              <a:rPr lang="zh-CN" altLang="en-US" sz="1600" dirty="0"/>
              <a:t>折线图适用于二维大数据集，尤其是那些趋势比单个数据点更重要的场合。</a:t>
            </a:r>
          </a:p>
        </p:txBody>
      </p:sp>
      <p:sp>
        <p:nvSpPr>
          <p:cNvPr id="25" name="文本框 40">
            <a:extLst>
              <a:ext uri="{FF2B5EF4-FFF2-40B4-BE49-F238E27FC236}">
                <a16:creationId xmlns:a16="http://schemas.microsoft.com/office/drawing/2014/main" id="{F5802B0B-6696-4AA4-9BBD-EA508AA81452}"/>
              </a:ext>
            </a:extLst>
          </p:cNvPr>
          <p:cNvSpPr txBox="1"/>
          <p:nvPr/>
        </p:nvSpPr>
        <p:spPr>
          <a:xfrm>
            <a:off x="510494" y="1828089"/>
            <a:ext cx="646331" cy="369332"/>
          </a:xfrm>
          <a:prstGeom prst="rect">
            <a:avLst/>
          </a:prstGeom>
          <a:noFill/>
        </p:spPr>
        <p:txBody>
          <a:bodyPr wrap="none" rtlCol="0">
            <a:spAutoFit/>
          </a:bodyPr>
          <a:lstStyle/>
          <a:p>
            <a:r>
              <a:rPr lang="zh-CN" altLang="en-US" b="1" dirty="0">
                <a:solidFill>
                  <a:srgbClr val="3D89BC"/>
                </a:solidFill>
              </a:rPr>
              <a:t>饼图</a:t>
            </a:r>
          </a:p>
        </p:txBody>
      </p:sp>
      <p:sp>
        <p:nvSpPr>
          <p:cNvPr id="26" name="椭圆 25">
            <a:extLst>
              <a:ext uri="{FF2B5EF4-FFF2-40B4-BE49-F238E27FC236}">
                <a16:creationId xmlns:a16="http://schemas.microsoft.com/office/drawing/2014/main" id="{25E3E4CA-AA61-4BEC-89C7-E6B2A315F7A8}"/>
              </a:ext>
            </a:extLst>
          </p:cNvPr>
          <p:cNvSpPr/>
          <p:nvPr/>
        </p:nvSpPr>
        <p:spPr>
          <a:xfrm>
            <a:off x="404766" y="19312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a:extLst>
              <a:ext uri="{FF2B5EF4-FFF2-40B4-BE49-F238E27FC236}">
                <a16:creationId xmlns:a16="http://schemas.microsoft.com/office/drawing/2014/main" id="{741B013F-FD4C-40AC-98A6-D90A10995EDE}"/>
              </a:ext>
            </a:extLst>
          </p:cNvPr>
          <p:cNvSpPr/>
          <p:nvPr/>
        </p:nvSpPr>
        <p:spPr>
          <a:xfrm>
            <a:off x="549769" y="2078557"/>
            <a:ext cx="8327826" cy="461665"/>
          </a:xfrm>
          <a:prstGeom prst="rect">
            <a:avLst/>
          </a:prstGeom>
        </p:spPr>
        <p:txBody>
          <a:bodyPr wrap="square">
            <a:spAutoFit/>
          </a:bodyPr>
          <a:lstStyle/>
          <a:p>
            <a:pPr>
              <a:lnSpc>
                <a:spcPct val="150000"/>
              </a:lnSpc>
            </a:pPr>
            <a:r>
              <a:rPr lang="zh-CN" altLang="en-US" sz="1600" dirty="0"/>
              <a:t>饼图适用于一维数据可视，尤其是能反映数据序列中各项大小、总和和相互之间比例大小。</a:t>
            </a:r>
          </a:p>
        </p:txBody>
      </p:sp>
      <p:sp>
        <p:nvSpPr>
          <p:cNvPr id="28" name="文本框 40">
            <a:extLst>
              <a:ext uri="{FF2B5EF4-FFF2-40B4-BE49-F238E27FC236}">
                <a16:creationId xmlns:a16="http://schemas.microsoft.com/office/drawing/2014/main" id="{4139DFFF-3B35-4D55-A285-7AFBF0B84C52}"/>
              </a:ext>
            </a:extLst>
          </p:cNvPr>
          <p:cNvSpPr txBox="1"/>
          <p:nvPr/>
        </p:nvSpPr>
        <p:spPr>
          <a:xfrm>
            <a:off x="488895" y="2463833"/>
            <a:ext cx="877163" cy="369332"/>
          </a:xfrm>
          <a:prstGeom prst="rect">
            <a:avLst/>
          </a:prstGeom>
          <a:noFill/>
        </p:spPr>
        <p:txBody>
          <a:bodyPr wrap="none" rtlCol="0">
            <a:spAutoFit/>
          </a:bodyPr>
          <a:lstStyle/>
          <a:p>
            <a:r>
              <a:rPr lang="zh-CN" altLang="en-US" b="1" dirty="0">
                <a:solidFill>
                  <a:srgbClr val="3D89BC"/>
                </a:solidFill>
              </a:rPr>
              <a:t>散点图</a:t>
            </a:r>
          </a:p>
        </p:txBody>
      </p:sp>
      <p:sp>
        <p:nvSpPr>
          <p:cNvPr id="29" name="椭圆 28">
            <a:extLst>
              <a:ext uri="{FF2B5EF4-FFF2-40B4-BE49-F238E27FC236}">
                <a16:creationId xmlns:a16="http://schemas.microsoft.com/office/drawing/2014/main" id="{C58EF92C-26DF-4F44-B4C3-B690C7EF7AB2}"/>
              </a:ext>
            </a:extLst>
          </p:cNvPr>
          <p:cNvSpPr/>
          <p:nvPr/>
        </p:nvSpPr>
        <p:spPr>
          <a:xfrm>
            <a:off x="383167" y="2567009"/>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a:extLst>
              <a:ext uri="{FF2B5EF4-FFF2-40B4-BE49-F238E27FC236}">
                <a16:creationId xmlns:a16="http://schemas.microsoft.com/office/drawing/2014/main" id="{5C27A7E2-92B0-4913-95AC-B9AEBFC92735}"/>
              </a:ext>
            </a:extLst>
          </p:cNvPr>
          <p:cNvSpPr/>
          <p:nvPr/>
        </p:nvSpPr>
        <p:spPr>
          <a:xfrm>
            <a:off x="568199" y="2755306"/>
            <a:ext cx="8327826" cy="418191"/>
          </a:xfrm>
          <a:prstGeom prst="rect">
            <a:avLst/>
          </a:prstGeom>
        </p:spPr>
        <p:txBody>
          <a:bodyPr wrap="square">
            <a:spAutoFit/>
          </a:bodyPr>
          <a:lstStyle/>
          <a:p>
            <a:pPr>
              <a:lnSpc>
                <a:spcPct val="150000"/>
              </a:lnSpc>
            </a:pPr>
            <a:r>
              <a:rPr lang="zh-CN" altLang="en-US" sz="1600" dirty="0"/>
              <a:t>散点图适用于三维数据集，但其中只有两维需要比较。</a:t>
            </a:r>
          </a:p>
        </p:txBody>
      </p:sp>
      <p:sp>
        <p:nvSpPr>
          <p:cNvPr id="31" name="文本框 40">
            <a:extLst>
              <a:ext uri="{FF2B5EF4-FFF2-40B4-BE49-F238E27FC236}">
                <a16:creationId xmlns:a16="http://schemas.microsoft.com/office/drawing/2014/main" id="{2F51F399-E88A-4D89-A95C-68AAF340DD31}"/>
              </a:ext>
            </a:extLst>
          </p:cNvPr>
          <p:cNvSpPr txBox="1"/>
          <p:nvPr/>
        </p:nvSpPr>
        <p:spPr>
          <a:xfrm>
            <a:off x="505931" y="3165031"/>
            <a:ext cx="877163" cy="369332"/>
          </a:xfrm>
          <a:prstGeom prst="rect">
            <a:avLst/>
          </a:prstGeom>
          <a:noFill/>
        </p:spPr>
        <p:txBody>
          <a:bodyPr wrap="none" rtlCol="0">
            <a:spAutoFit/>
          </a:bodyPr>
          <a:lstStyle/>
          <a:p>
            <a:r>
              <a:rPr lang="zh-CN" altLang="en-US" b="1" dirty="0">
                <a:solidFill>
                  <a:srgbClr val="3D89BC"/>
                </a:solidFill>
              </a:rPr>
              <a:t>气泡图</a:t>
            </a:r>
          </a:p>
        </p:txBody>
      </p:sp>
      <p:sp>
        <p:nvSpPr>
          <p:cNvPr id="32" name="椭圆 31">
            <a:extLst>
              <a:ext uri="{FF2B5EF4-FFF2-40B4-BE49-F238E27FC236}">
                <a16:creationId xmlns:a16="http://schemas.microsoft.com/office/drawing/2014/main" id="{8221A176-B840-4633-ABB6-D170EC96A837}"/>
              </a:ext>
            </a:extLst>
          </p:cNvPr>
          <p:cNvSpPr/>
          <p:nvPr/>
        </p:nvSpPr>
        <p:spPr>
          <a:xfrm>
            <a:off x="400203" y="326820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4F53BF4E-82C8-4B99-9EB6-E6237995252C}"/>
              </a:ext>
            </a:extLst>
          </p:cNvPr>
          <p:cNvSpPr/>
          <p:nvPr/>
        </p:nvSpPr>
        <p:spPr>
          <a:xfrm>
            <a:off x="549769" y="3446031"/>
            <a:ext cx="8327826" cy="418191"/>
          </a:xfrm>
          <a:prstGeom prst="rect">
            <a:avLst/>
          </a:prstGeom>
        </p:spPr>
        <p:txBody>
          <a:bodyPr wrap="square">
            <a:spAutoFit/>
          </a:bodyPr>
          <a:lstStyle/>
          <a:p>
            <a:pPr>
              <a:lnSpc>
                <a:spcPct val="150000"/>
              </a:lnSpc>
            </a:pPr>
            <a:r>
              <a:rPr lang="zh-CN" altLang="en-US" sz="1600" dirty="0"/>
              <a:t>气泡图是散点图的一种变形，通过每个点的面积大小，反应第三维。</a:t>
            </a:r>
          </a:p>
        </p:txBody>
      </p:sp>
      <p:sp>
        <p:nvSpPr>
          <p:cNvPr id="34" name="文本框 40">
            <a:extLst>
              <a:ext uri="{FF2B5EF4-FFF2-40B4-BE49-F238E27FC236}">
                <a16:creationId xmlns:a16="http://schemas.microsoft.com/office/drawing/2014/main" id="{CADFAF39-307D-400D-95D9-46CB77DCEAD2}"/>
              </a:ext>
            </a:extLst>
          </p:cNvPr>
          <p:cNvSpPr txBox="1"/>
          <p:nvPr/>
        </p:nvSpPr>
        <p:spPr>
          <a:xfrm>
            <a:off x="505931" y="3912456"/>
            <a:ext cx="877163" cy="369332"/>
          </a:xfrm>
          <a:prstGeom prst="rect">
            <a:avLst/>
          </a:prstGeom>
          <a:noFill/>
        </p:spPr>
        <p:txBody>
          <a:bodyPr wrap="none" rtlCol="0">
            <a:spAutoFit/>
          </a:bodyPr>
          <a:lstStyle/>
          <a:p>
            <a:r>
              <a:rPr lang="zh-CN" altLang="en-US" b="1" dirty="0">
                <a:solidFill>
                  <a:srgbClr val="3D89BC"/>
                </a:solidFill>
              </a:rPr>
              <a:t>雷达图</a:t>
            </a:r>
          </a:p>
        </p:txBody>
      </p:sp>
      <p:sp>
        <p:nvSpPr>
          <p:cNvPr id="35" name="椭圆 34">
            <a:extLst>
              <a:ext uri="{FF2B5EF4-FFF2-40B4-BE49-F238E27FC236}">
                <a16:creationId xmlns:a16="http://schemas.microsoft.com/office/drawing/2014/main" id="{0BBC215B-6453-4C03-B7EA-39E116C63AAE}"/>
              </a:ext>
            </a:extLst>
          </p:cNvPr>
          <p:cNvSpPr/>
          <p:nvPr/>
        </p:nvSpPr>
        <p:spPr>
          <a:xfrm>
            <a:off x="400203" y="4015632"/>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a:extLst>
              <a:ext uri="{FF2B5EF4-FFF2-40B4-BE49-F238E27FC236}">
                <a16:creationId xmlns:a16="http://schemas.microsoft.com/office/drawing/2014/main" id="{99E28761-6C2E-4124-A1F3-AC7A9348E191}"/>
              </a:ext>
            </a:extLst>
          </p:cNvPr>
          <p:cNvSpPr/>
          <p:nvPr/>
        </p:nvSpPr>
        <p:spPr>
          <a:xfrm>
            <a:off x="549769" y="4225883"/>
            <a:ext cx="8327826" cy="418191"/>
          </a:xfrm>
          <a:prstGeom prst="rect">
            <a:avLst/>
          </a:prstGeom>
        </p:spPr>
        <p:txBody>
          <a:bodyPr wrap="square">
            <a:spAutoFit/>
          </a:bodyPr>
          <a:lstStyle/>
          <a:p>
            <a:pPr>
              <a:lnSpc>
                <a:spcPct val="150000"/>
              </a:lnSpc>
            </a:pPr>
            <a:r>
              <a:rPr lang="zh-CN" altLang="en-US" sz="1600" dirty="0"/>
              <a:t>雷达图适用于多维数据（四维以上），且每个维度必须可以排序。</a:t>
            </a:r>
          </a:p>
        </p:txBody>
      </p:sp>
    </p:spTree>
    <p:extLst>
      <p:ext uri="{BB962C8B-B14F-4D97-AF65-F5344CB8AC3E}">
        <p14:creationId xmlns:p14="http://schemas.microsoft.com/office/powerpoint/2010/main" val="6181854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en-US" b="1" dirty="0">
                  <a:solidFill>
                    <a:srgbClr val="002060"/>
                  </a:solidFill>
                  <a:cs typeface="+mn-ea"/>
                  <a:sym typeface="+mn-lt"/>
                </a:rPr>
                <a:t>统计图表可视化方法</a:t>
              </a:r>
              <a:endParaRPr lang="en-US" altLang="zh-CN" b="1" dirty="0">
                <a:solidFill>
                  <a:srgbClr val="002060"/>
                </a:solidFill>
                <a:cs typeface="+mn-ea"/>
                <a:sym typeface="+mn-lt"/>
              </a:endParaRPr>
            </a:p>
          </p:txBody>
        </p:sp>
      </p:grpSp>
      <p:pic>
        <p:nvPicPr>
          <p:cNvPr id="37" name="图片 40">
            <a:extLst>
              <a:ext uri="{FF2B5EF4-FFF2-40B4-BE49-F238E27FC236}">
                <a16:creationId xmlns:a16="http://schemas.microsoft.com/office/drawing/2014/main" id="{EFE81DA9-C358-4461-B075-194003D79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158" t="6520" b="6519"/>
          <a:stretch>
            <a:fillRect/>
          </a:stretch>
        </p:blipFill>
        <p:spPr bwMode="auto">
          <a:xfrm>
            <a:off x="856212" y="531555"/>
            <a:ext cx="1753287" cy="218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a:extLst>
              <a:ext uri="{FF2B5EF4-FFF2-40B4-BE49-F238E27FC236}">
                <a16:creationId xmlns:a16="http://schemas.microsoft.com/office/drawing/2014/main" id="{C2821AF3-FD56-4314-8B38-AE13692E2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636" y="544558"/>
            <a:ext cx="2278603" cy="2116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descr="https://ss1.bdstatic.com/70cFuXSh_Q1YnxGkpoWK1HF6hhy/it/u=1153978042,3951851087&amp;fm=200&amp;gp=0.jpg">
            <a:extLst>
              <a:ext uri="{FF2B5EF4-FFF2-40B4-BE49-F238E27FC236}">
                <a16:creationId xmlns:a16="http://schemas.microsoft.com/office/drawing/2014/main" id="{C443B080-D014-4D78-9C39-26B1E332B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920" y="565502"/>
            <a:ext cx="2098508" cy="209850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https://gss3.bdstatic.com/7Po3dSag_xI4khGkpoWK1HF6hhy/baike/w%3D268%3Bg%3D0/sign=f3c3acf9dc88d43ff0a996f44525b526/359b033b5bb5c9ea1a0e086fdf39b6003bf3b3b8.jpg">
            <a:extLst>
              <a:ext uri="{FF2B5EF4-FFF2-40B4-BE49-F238E27FC236}">
                <a16:creationId xmlns:a16="http://schemas.microsoft.com/office/drawing/2014/main" id="{85CDB919-42FB-43C9-8A71-849733334E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3347674"/>
            <a:ext cx="2111811" cy="16232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3" descr="https://gss0.bdstatic.com/94o3dSag_xI4khGkpoWK1HF6hhy/baike/w%3D268%3Bg%3D0/sign=8d48e500ed1190ef01fb95d9f620fa2b/4bed2e738bd4b31c8f7ca1568dd6277f9f2ff89e.jpg">
            <a:extLst>
              <a:ext uri="{FF2B5EF4-FFF2-40B4-BE49-F238E27FC236}">
                <a16:creationId xmlns:a16="http://schemas.microsoft.com/office/drawing/2014/main" id="{5F276F1F-F47C-4538-99E7-D6AAAAC197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0340" y="3336960"/>
            <a:ext cx="2277191" cy="157194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5" descr="https://gss2.bdstatic.com/9fo3dSag_xI4khGkpoWK1HF6hhy/baike/w%3D268%3Bg%3D0/sign=5a01dec8ac18972ba33a07ccdef61cb4/9213b07eca80653886c046cf90dda144ac3482c0.jpg">
            <a:extLst>
              <a:ext uri="{FF2B5EF4-FFF2-40B4-BE49-F238E27FC236}">
                <a16:creationId xmlns:a16="http://schemas.microsoft.com/office/drawing/2014/main" id="{156EE673-DDF4-43CD-8DE2-132920A770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5815" y="3226388"/>
            <a:ext cx="1934930" cy="184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79272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33ppt.com"/>
</p:tagLst>
</file>

<file path=ppt/theme/theme1.xml><?xml version="1.0" encoding="utf-8"?>
<a:theme xmlns:a="http://schemas.openxmlformats.org/drawingml/2006/main" name="33ppt​​">
  <a:themeElements>
    <a:clrScheme name="自定义 640">
      <a:dk1>
        <a:sysClr val="windowText" lastClr="000000"/>
      </a:dk1>
      <a:lt1>
        <a:sysClr val="window" lastClr="FFFFFF"/>
      </a:lt1>
      <a:dk2>
        <a:srgbClr val="44546A"/>
      </a:dk2>
      <a:lt2>
        <a:srgbClr val="E7E6E6"/>
      </a:lt2>
      <a:accent1>
        <a:srgbClr val="169E82"/>
      </a:accent1>
      <a:accent2>
        <a:srgbClr val="F59B11"/>
      </a:accent2>
      <a:accent3>
        <a:srgbClr val="C00000"/>
      </a:accent3>
      <a:accent4>
        <a:srgbClr val="169E82"/>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2224</Words>
  <Application>Microsoft Office PowerPoint</Application>
  <PresentationFormat>自定义</PresentationFormat>
  <Paragraphs>123</Paragraphs>
  <Slides>28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方正兰亭中黑_GBK</vt:lpstr>
      <vt:lpstr>微软雅黑</vt:lpstr>
      <vt:lpstr>Arial</vt:lpstr>
      <vt:lpstr>Calibri</vt:lpstr>
      <vt:lpstr>Calibri Light</vt:lpstr>
      <vt:lpstr>33ppt​​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熊猫办公</dc:creator>
  <cp:lastModifiedBy>bjxy</cp:lastModifiedBy>
  <cp:revision>169</cp:revision>
  <dcterms:created xsi:type="dcterms:W3CDTF">2017-06-21T00:50:56Z</dcterms:created>
  <dcterms:modified xsi:type="dcterms:W3CDTF">2021-04-09T15:43:29Z</dcterms:modified>
</cp:coreProperties>
</file>