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sldIdLst>
    <p:sldId id="281" r:id="rId2"/>
    <p:sldId id="266" r:id="rId3"/>
    <p:sldId id="321" r:id="rId4"/>
    <p:sldId id="350" r:id="rId5"/>
    <p:sldId id="401" r:id="rId6"/>
    <p:sldId id="395" r:id="rId7"/>
    <p:sldId id="397" r:id="rId8"/>
    <p:sldId id="398" r:id="rId9"/>
    <p:sldId id="399" r:id="rId10"/>
    <p:sldId id="400" r:id="rId11"/>
    <p:sldId id="354" r:id="rId12"/>
    <p:sldId id="403" r:id="rId13"/>
    <p:sldId id="414" r:id="rId14"/>
    <p:sldId id="405" r:id="rId15"/>
    <p:sldId id="406" r:id="rId16"/>
    <p:sldId id="402" r:id="rId17"/>
    <p:sldId id="415" r:id="rId18"/>
    <p:sldId id="416" r:id="rId19"/>
    <p:sldId id="417" r:id="rId20"/>
    <p:sldId id="418" r:id="rId21"/>
    <p:sldId id="410" r:id="rId22"/>
    <p:sldId id="407" r:id="rId23"/>
    <p:sldId id="412" r:id="rId24"/>
    <p:sldId id="413" r:id="rId25"/>
    <p:sldId id="274" r:id="rId26"/>
  </p:sldIdLst>
  <p:sldSz cx="12192000" cy="6858000"/>
  <p:notesSz cx="6858000" cy="9144000"/>
  <p:embeddedFontLst>
    <p:embeddedFont>
      <p:font typeface="迷你简幼线" panose="02010600030101010101" charset="-122"/>
      <p:regular r:id="rId28"/>
    </p:embeddedFont>
    <p:embeddedFont>
      <p:font typeface="Calibri" panose="020F0502020204030204" pitchFamily="34" charset="0"/>
      <p:regular r:id="rId29"/>
      <p:bold r:id="rId30"/>
      <p:italic r:id="rId31"/>
      <p:boldItalic r:id="rId32"/>
    </p:embeddedFont>
    <p:embeddedFont>
      <p:font typeface="BankGothic Lt BT" panose="020B0607020203060204"/>
      <p:regular r:id="rId33"/>
    </p:embeddedFont>
    <p:embeddedFont>
      <p:font typeface="Agency FB" panose="020B0503020202020204" pitchFamily="34" charset="0"/>
      <p:regular r:id="rId34"/>
      <p:bold r:id="rId35"/>
    </p:embeddedFont>
    <p:embeddedFont>
      <p:font typeface="Cambria Math" panose="02040503050406030204" pitchFamily="18" charset="0"/>
      <p:regular r:id="rId36"/>
    </p:embeddedFont>
  </p:embeddedFontLst>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36" autoAdjust="0"/>
  </p:normalViewPr>
  <p:slideViewPr>
    <p:cSldViewPr>
      <p:cViewPr varScale="1">
        <p:scale>
          <a:sx n="72" d="100"/>
          <a:sy n="72" d="100"/>
        </p:scale>
        <p:origin x="720" y="55"/>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ED1EF-CE0C-4F5B-8D56-F992AB1193E6}" type="datetimeFigureOut">
              <a:rPr lang="zh-CN" altLang="en-US" smtClean="0"/>
              <a:t>2020-10-23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7B793-DD03-4969-BEA8-291742079853}" type="slidenum">
              <a:rPr lang="zh-CN" altLang="en-US" smtClean="0"/>
              <a:t>‹#›</a:t>
            </a:fld>
            <a:endParaRPr lang="zh-CN" altLang="en-US"/>
          </a:p>
        </p:txBody>
      </p:sp>
    </p:spTree>
    <p:extLst>
      <p:ext uri="{BB962C8B-B14F-4D97-AF65-F5344CB8AC3E}">
        <p14:creationId xmlns:p14="http://schemas.microsoft.com/office/powerpoint/2010/main" val="130610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a:t>
            </a:fld>
            <a:endParaRPr lang="zh-CN" altLang="en-US"/>
          </a:p>
        </p:txBody>
      </p:sp>
    </p:spTree>
    <p:extLst>
      <p:ext uri="{BB962C8B-B14F-4D97-AF65-F5344CB8AC3E}">
        <p14:creationId xmlns:p14="http://schemas.microsoft.com/office/powerpoint/2010/main" val="1796796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10</a:t>
            </a:fld>
            <a:endParaRPr lang="zh-CN" altLang="en-US"/>
          </a:p>
        </p:txBody>
      </p:sp>
    </p:spTree>
    <p:extLst>
      <p:ext uri="{BB962C8B-B14F-4D97-AF65-F5344CB8AC3E}">
        <p14:creationId xmlns:p14="http://schemas.microsoft.com/office/powerpoint/2010/main" val="937551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11</a:t>
            </a:fld>
            <a:endParaRPr lang="zh-CN" altLang="en-US"/>
          </a:p>
        </p:txBody>
      </p:sp>
    </p:spTree>
    <p:extLst>
      <p:ext uri="{BB962C8B-B14F-4D97-AF65-F5344CB8AC3E}">
        <p14:creationId xmlns:p14="http://schemas.microsoft.com/office/powerpoint/2010/main" val="2294474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12</a:t>
            </a:fld>
            <a:endParaRPr lang="zh-CN" altLang="en-US"/>
          </a:p>
        </p:txBody>
      </p:sp>
    </p:spTree>
    <p:extLst>
      <p:ext uri="{BB962C8B-B14F-4D97-AF65-F5344CB8AC3E}">
        <p14:creationId xmlns:p14="http://schemas.microsoft.com/office/powerpoint/2010/main" val="3329126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13</a:t>
            </a:fld>
            <a:endParaRPr lang="zh-CN" altLang="en-US"/>
          </a:p>
        </p:txBody>
      </p:sp>
    </p:spTree>
    <p:extLst>
      <p:ext uri="{BB962C8B-B14F-4D97-AF65-F5344CB8AC3E}">
        <p14:creationId xmlns:p14="http://schemas.microsoft.com/office/powerpoint/2010/main" val="3775389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14</a:t>
            </a:fld>
            <a:endParaRPr lang="zh-CN" altLang="en-US"/>
          </a:p>
        </p:txBody>
      </p:sp>
    </p:spTree>
    <p:extLst>
      <p:ext uri="{BB962C8B-B14F-4D97-AF65-F5344CB8AC3E}">
        <p14:creationId xmlns:p14="http://schemas.microsoft.com/office/powerpoint/2010/main" val="4268525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15</a:t>
            </a:fld>
            <a:endParaRPr lang="zh-CN" altLang="en-US"/>
          </a:p>
        </p:txBody>
      </p:sp>
    </p:spTree>
    <p:extLst>
      <p:ext uri="{BB962C8B-B14F-4D97-AF65-F5344CB8AC3E}">
        <p14:creationId xmlns:p14="http://schemas.microsoft.com/office/powerpoint/2010/main" val="2316829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16</a:t>
            </a:fld>
            <a:endParaRPr lang="zh-CN" altLang="en-US"/>
          </a:p>
        </p:txBody>
      </p:sp>
    </p:spTree>
    <p:extLst>
      <p:ext uri="{BB962C8B-B14F-4D97-AF65-F5344CB8AC3E}">
        <p14:creationId xmlns:p14="http://schemas.microsoft.com/office/powerpoint/2010/main" val="4114433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17</a:t>
            </a:fld>
            <a:endParaRPr lang="zh-CN" altLang="en-US"/>
          </a:p>
        </p:txBody>
      </p:sp>
    </p:spTree>
    <p:extLst>
      <p:ext uri="{BB962C8B-B14F-4D97-AF65-F5344CB8AC3E}">
        <p14:creationId xmlns:p14="http://schemas.microsoft.com/office/powerpoint/2010/main" val="39697570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18</a:t>
            </a:fld>
            <a:endParaRPr lang="zh-CN" altLang="en-US"/>
          </a:p>
        </p:txBody>
      </p:sp>
    </p:spTree>
    <p:extLst>
      <p:ext uri="{BB962C8B-B14F-4D97-AF65-F5344CB8AC3E}">
        <p14:creationId xmlns:p14="http://schemas.microsoft.com/office/powerpoint/2010/main" val="4153876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19</a:t>
            </a:fld>
            <a:endParaRPr lang="zh-CN" altLang="en-US"/>
          </a:p>
        </p:txBody>
      </p:sp>
    </p:spTree>
    <p:extLst>
      <p:ext uri="{BB962C8B-B14F-4D97-AF65-F5344CB8AC3E}">
        <p14:creationId xmlns:p14="http://schemas.microsoft.com/office/powerpoint/2010/main" val="1644300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a:t>
            </a:fld>
            <a:endParaRPr lang="zh-CN" altLang="en-US"/>
          </a:p>
        </p:txBody>
      </p:sp>
    </p:spTree>
    <p:extLst>
      <p:ext uri="{BB962C8B-B14F-4D97-AF65-F5344CB8AC3E}">
        <p14:creationId xmlns:p14="http://schemas.microsoft.com/office/powerpoint/2010/main" val="4166485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20</a:t>
            </a:fld>
            <a:endParaRPr lang="zh-CN" altLang="en-US"/>
          </a:p>
        </p:txBody>
      </p:sp>
    </p:spTree>
    <p:extLst>
      <p:ext uri="{BB962C8B-B14F-4D97-AF65-F5344CB8AC3E}">
        <p14:creationId xmlns:p14="http://schemas.microsoft.com/office/powerpoint/2010/main" val="1835335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21</a:t>
            </a:fld>
            <a:endParaRPr lang="zh-CN" altLang="en-US"/>
          </a:p>
        </p:txBody>
      </p:sp>
    </p:spTree>
    <p:extLst>
      <p:ext uri="{BB962C8B-B14F-4D97-AF65-F5344CB8AC3E}">
        <p14:creationId xmlns:p14="http://schemas.microsoft.com/office/powerpoint/2010/main" val="1899179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22</a:t>
            </a:fld>
            <a:endParaRPr lang="zh-CN" altLang="en-US"/>
          </a:p>
        </p:txBody>
      </p:sp>
    </p:spTree>
    <p:extLst>
      <p:ext uri="{BB962C8B-B14F-4D97-AF65-F5344CB8AC3E}">
        <p14:creationId xmlns:p14="http://schemas.microsoft.com/office/powerpoint/2010/main" val="42374130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23</a:t>
            </a:fld>
            <a:endParaRPr lang="zh-CN" altLang="en-US"/>
          </a:p>
        </p:txBody>
      </p:sp>
    </p:spTree>
    <p:extLst>
      <p:ext uri="{BB962C8B-B14F-4D97-AF65-F5344CB8AC3E}">
        <p14:creationId xmlns:p14="http://schemas.microsoft.com/office/powerpoint/2010/main" val="1595954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24</a:t>
            </a:fld>
            <a:endParaRPr lang="zh-CN" altLang="en-US"/>
          </a:p>
        </p:txBody>
      </p:sp>
    </p:spTree>
    <p:extLst>
      <p:ext uri="{BB962C8B-B14F-4D97-AF65-F5344CB8AC3E}">
        <p14:creationId xmlns:p14="http://schemas.microsoft.com/office/powerpoint/2010/main" val="29970993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25</a:t>
            </a:fld>
            <a:endParaRPr lang="zh-CN" altLang="en-US"/>
          </a:p>
        </p:txBody>
      </p:sp>
    </p:spTree>
    <p:extLst>
      <p:ext uri="{BB962C8B-B14F-4D97-AF65-F5344CB8AC3E}">
        <p14:creationId xmlns:p14="http://schemas.microsoft.com/office/powerpoint/2010/main" val="1649391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3</a:t>
            </a:fld>
            <a:endParaRPr lang="zh-CN" altLang="en-US"/>
          </a:p>
        </p:txBody>
      </p:sp>
    </p:spTree>
    <p:extLst>
      <p:ext uri="{BB962C8B-B14F-4D97-AF65-F5344CB8AC3E}">
        <p14:creationId xmlns:p14="http://schemas.microsoft.com/office/powerpoint/2010/main" val="1761862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4</a:t>
            </a:fld>
            <a:endParaRPr lang="zh-CN" altLang="en-US"/>
          </a:p>
        </p:txBody>
      </p:sp>
    </p:spTree>
    <p:extLst>
      <p:ext uri="{BB962C8B-B14F-4D97-AF65-F5344CB8AC3E}">
        <p14:creationId xmlns:p14="http://schemas.microsoft.com/office/powerpoint/2010/main" val="249289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5</a:t>
            </a:fld>
            <a:endParaRPr lang="zh-CN" altLang="en-US"/>
          </a:p>
        </p:txBody>
      </p:sp>
    </p:spTree>
    <p:extLst>
      <p:ext uri="{BB962C8B-B14F-4D97-AF65-F5344CB8AC3E}">
        <p14:creationId xmlns:p14="http://schemas.microsoft.com/office/powerpoint/2010/main" val="2435130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6</a:t>
            </a:fld>
            <a:endParaRPr lang="zh-CN" altLang="en-US"/>
          </a:p>
        </p:txBody>
      </p:sp>
    </p:spTree>
    <p:extLst>
      <p:ext uri="{BB962C8B-B14F-4D97-AF65-F5344CB8AC3E}">
        <p14:creationId xmlns:p14="http://schemas.microsoft.com/office/powerpoint/2010/main" val="34899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7</a:t>
            </a:fld>
            <a:endParaRPr lang="zh-CN" altLang="en-US"/>
          </a:p>
        </p:txBody>
      </p:sp>
    </p:spTree>
    <p:extLst>
      <p:ext uri="{BB962C8B-B14F-4D97-AF65-F5344CB8AC3E}">
        <p14:creationId xmlns:p14="http://schemas.microsoft.com/office/powerpoint/2010/main" val="300187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8</a:t>
            </a:fld>
            <a:endParaRPr lang="zh-CN" altLang="en-US"/>
          </a:p>
        </p:txBody>
      </p:sp>
    </p:spTree>
    <p:extLst>
      <p:ext uri="{BB962C8B-B14F-4D97-AF65-F5344CB8AC3E}">
        <p14:creationId xmlns:p14="http://schemas.microsoft.com/office/powerpoint/2010/main" val="816717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9</a:t>
            </a:fld>
            <a:endParaRPr lang="zh-CN" altLang="en-US"/>
          </a:p>
        </p:txBody>
      </p:sp>
    </p:spTree>
    <p:extLst>
      <p:ext uri="{BB962C8B-B14F-4D97-AF65-F5344CB8AC3E}">
        <p14:creationId xmlns:p14="http://schemas.microsoft.com/office/powerpoint/2010/main" val="1477003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5" name="图片 4"/>
          <p:cNvPicPr>
            <a:picLocks noChangeAspect="1"/>
          </p:cNvPicPr>
          <p:nvPr userDrawn="1"/>
        </p:nvPicPr>
        <p:blipFill rotWithShape="1">
          <a:blip r:embed="rId2" cstate="email">
            <a:extLst>
              <a:ext uri="{28A0092B-C50C-407E-A947-70E740481C1C}">
                <a14:useLocalDpi xmlns:a14="http://schemas.microsoft.com/office/drawing/2010/main"/>
              </a:ext>
            </a:extLst>
          </a:blip>
          <a:srcRect l="1704" t="20976" r="1704" b="20291"/>
          <a:stretch/>
        </p:blipFill>
        <p:spPr>
          <a:xfrm>
            <a:off x="-24681" y="-99391"/>
            <a:ext cx="12241361" cy="70567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bg>
      <p:bgPr>
        <a:solidFill>
          <a:schemeClr val="tx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531426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2020-10-23</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2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28108" y="2202260"/>
            <a:ext cx="597666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大数据分析与建模</a:t>
            </a:r>
          </a:p>
        </p:txBody>
      </p:sp>
      <p:sp>
        <p:nvSpPr>
          <p:cNvPr id="4" name="矩形 3"/>
          <p:cNvSpPr/>
          <p:nvPr/>
        </p:nvSpPr>
        <p:spPr>
          <a:xfrm>
            <a:off x="6081631" y="3034494"/>
            <a:ext cx="4567276" cy="523220"/>
          </a:xfrm>
          <a:prstGeom prst="rect">
            <a:avLst/>
          </a:prstGeom>
        </p:spPr>
        <p:txBody>
          <a:bodyPr wrap="none">
            <a:spAutoFit/>
          </a:bodyPr>
          <a:lstStyle/>
          <a:p>
            <a:r>
              <a:rPr lang="en-US" altLang="zh-CN" sz="2800" dirty="0">
                <a:latin typeface="Agency FB" panose="020B0503020202020204" pitchFamily="34" charset="0"/>
              </a:rPr>
              <a:t>Big Data Analysis &amp; Constituting Model </a:t>
            </a:r>
            <a:endParaRPr lang="zh-CN" altLang="en-US" sz="2800" dirty="0">
              <a:latin typeface="Agency FB" panose="020B0503020202020204" pitchFamily="34" charset="0"/>
            </a:endParaRPr>
          </a:p>
        </p:txBody>
      </p:sp>
      <p:sp>
        <p:nvSpPr>
          <p:cNvPr id="5" name="文本框 4"/>
          <p:cNvSpPr txBox="1"/>
          <p:nvPr/>
        </p:nvSpPr>
        <p:spPr>
          <a:xfrm>
            <a:off x="6177255" y="4161447"/>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6177255" y="3000147"/>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rotWithShape="1">
          <a:blip r:embed="rId3" cstate="email">
            <a:extLst>
              <a:ext uri="{28A0092B-C50C-407E-A947-70E740481C1C}">
                <a14:useLocalDpi xmlns:a14="http://schemas.microsoft.com/office/drawing/2010/main"/>
              </a:ext>
            </a:extLst>
          </a:blip>
          <a:srcRect l="15025" t="3765" b="3990"/>
          <a:stretch/>
        </p:blipFill>
        <p:spPr>
          <a:xfrm>
            <a:off x="-24680" y="-99391"/>
            <a:ext cx="5448992" cy="7056784"/>
          </a:xfrm>
          <a:prstGeom prst="rect">
            <a:avLst/>
          </a:prstGeom>
        </p:spPr>
      </p:pic>
    </p:spTree>
    <p:extLst>
      <p:ext uri="{BB962C8B-B14F-4D97-AF65-F5344CB8AC3E}">
        <p14:creationId xmlns:p14="http://schemas.microsoft.com/office/powerpoint/2010/main" val="48433590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3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8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350"/>
                            </p:stCondLst>
                            <p:childTnLst>
                              <p:par>
                                <p:cTn id="24" presetID="22" presetClass="entr" presetSubtype="1"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11429361" cy="1323439"/>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目标函数</a:t>
            </a:r>
            <a:r>
              <a:rPr lang="en-US" altLang="zh-CN" sz="2000" b="1" dirty="0"/>
              <a:t>(Object Function) </a:t>
            </a:r>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最终需要优化的函数。等于经验风险</a:t>
            </a:r>
            <a:r>
              <a:rPr lang="en-US" altLang="zh-CN" sz="2000" b="1" dirty="0">
                <a:solidFill>
                  <a:srgbClr val="FF0000"/>
                </a:solidFill>
              </a:rPr>
              <a:t>+</a:t>
            </a:r>
            <a:r>
              <a:rPr lang="zh-CN" altLang="en-US" sz="2000" b="1" dirty="0">
                <a:solidFill>
                  <a:srgbClr val="FF0000"/>
                </a:solidFill>
              </a:rPr>
              <a:t>结构风险（也就是</a:t>
            </a:r>
            <a:r>
              <a:rPr lang="en-US" altLang="zh-CN" sz="2000" b="1" dirty="0">
                <a:solidFill>
                  <a:srgbClr val="FF0000"/>
                </a:solidFill>
              </a:rPr>
              <a:t>Cost Function + </a:t>
            </a:r>
            <a:r>
              <a:rPr lang="zh-CN" altLang="en-US" sz="2000" b="1" dirty="0">
                <a:solidFill>
                  <a:srgbClr val="FF0000"/>
                </a:solidFill>
              </a:rPr>
              <a:t>正则化项）。</a:t>
            </a:r>
            <a:endParaRPr lang="en-US" altLang="zh-CN" sz="20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descr="preview">
            <a:extLst>
              <a:ext uri="{FF2B5EF4-FFF2-40B4-BE49-F238E27FC236}">
                <a16:creationId xmlns:a16="http://schemas.microsoft.com/office/drawing/2014/main" id="{EF1F05B7-8AC0-4550-9564-2EE94F7D7E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480" y="2518876"/>
            <a:ext cx="7968208" cy="235622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6">
            <a:extLst>
              <a:ext uri="{FF2B5EF4-FFF2-40B4-BE49-F238E27FC236}">
                <a16:creationId xmlns:a16="http://schemas.microsoft.com/office/drawing/2014/main" id="{1D7C775E-8C5E-484D-BD4D-4D3ABC168327}"/>
              </a:ext>
            </a:extLst>
          </p:cNvPr>
          <p:cNvSpPr>
            <a:spLocks noChangeArrowheads="1"/>
          </p:cNvSpPr>
          <p:nvPr/>
        </p:nvSpPr>
        <p:spPr bwMode="auto">
          <a:xfrm>
            <a:off x="381319" y="5200898"/>
            <a:ext cx="1142936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zh-CN" altLang="en-US" dirty="0"/>
              <a:t>结合上面的分析，最左面的函数结构风险最小（模型结构最简单），但是经验风险最大（对历史数据拟合的最差）；最右面的 函数经验风险最小（对历史数据拟合的最好），但是结构风险最大（模型结构最复杂）；而中间的函数达到了二者的良好</a:t>
            </a:r>
            <a:r>
              <a:rPr lang="zh-CN" altLang="en-US" b="1" dirty="0">
                <a:solidFill>
                  <a:srgbClr val="FF0000"/>
                </a:solidFill>
              </a:rPr>
              <a:t>平衡</a:t>
            </a:r>
            <a:r>
              <a:rPr lang="zh-CN" altLang="en-US" dirty="0"/>
              <a:t>，最适合用来预测未知数据集。</a:t>
            </a:r>
            <a:endParaRPr lang="en-US" altLang="zh-CN" sz="2000" dirty="0">
              <a:solidFill>
                <a:srgbClr val="121212"/>
              </a:solidFill>
              <a:latin typeface="+mn-ea"/>
            </a:endParaRPr>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5098453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02</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2996952"/>
            <a:ext cx="4284476"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结构化风险（</a:t>
            </a:r>
            <a:r>
              <a:rPr lang="en-US" altLang="zh-CN" sz="2800" dirty="0">
                <a:solidFill>
                  <a:schemeClr val="bg1"/>
                </a:solidFill>
                <a:latin typeface="Agency FB" panose="020B0503020202020204" pitchFamily="34" charset="0"/>
              </a:rPr>
              <a:t>L1</a:t>
            </a:r>
            <a:r>
              <a:rPr lang="zh-CN" altLang="en-US" sz="2800" dirty="0">
                <a:solidFill>
                  <a:schemeClr val="bg1"/>
                </a:solidFill>
                <a:latin typeface="Agency FB" panose="020B0503020202020204" pitchFamily="34" charset="0"/>
              </a:rPr>
              <a:t>，</a:t>
            </a:r>
            <a:r>
              <a:rPr lang="en-US" altLang="zh-CN" sz="2800" dirty="0">
                <a:solidFill>
                  <a:schemeClr val="bg1"/>
                </a:solidFill>
                <a:latin typeface="Agency FB" panose="020B0503020202020204" pitchFamily="34" charset="0"/>
              </a:rPr>
              <a:t>L2</a:t>
            </a:r>
            <a:r>
              <a:rPr lang="zh-CN" altLang="en-US" sz="2800" dirty="0">
                <a:solidFill>
                  <a:schemeClr val="bg1"/>
                </a:solidFill>
                <a:latin typeface="Agency FB" panose="020B0503020202020204" pitchFamily="34" charset="0"/>
              </a:rPr>
              <a:t>正则化）</a:t>
            </a:r>
          </a:p>
        </p:txBody>
      </p:sp>
    </p:spTree>
    <p:extLst>
      <p:ext uri="{BB962C8B-B14F-4D97-AF65-F5344CB8AC3E}">
        <p14:creationId xmlns:p14="http://schemas.microsoft.com/office/powerpoint/2010/main" val="131153822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50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695400" y="1195437"/>
            <a:ext cx="10873208" cy="2400657"/>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过拟合</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dirty="0"/>
              <a:t>过拟合是一种现象，我们的数据在训练集上可能很好的表现，但是在遇到新的数据后，表现就没有那么出色了，这种现象叫过拟合。</a:t>
            </a:r>
            <a:endParaRPr lang="en-US" altLang="zh-CN" dirty="0"/>
          </a:p>
          <a:p>
            <a:endParaRPr lang="en-US" altLang="zh-CN" dirty="0"/>
          </a:p>
          <a:p>
            <a:r>
              <a:rPr lang="zh-CN" altLang="en-US" dirty="0"/>
              <a:t>过拟合带来的影响：模型训练时的检测率很高效果很好，但是用于实际检验时，效果很差，模型不能很准确地预测，即</a:t>
            </a:r>
            <a:r>
              <a:rPr lang="zh-CN" altLang="en-US" b="1" dirty="0"/>
              <a:t>泛化能力</a:t>
            </a:r>
            <a:r>
              <a:rPr lang="zh-CN" altLang="en-US" dirty="0"/>
              <a:t>差。</a:t>
            </a:r>
            <a:endParaRPr lang="en-US" altLang="zh-CN" dirty="0"/>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54974764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60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50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119335" y="1195437"/>
            <a:ext cx="5544616" cy="4616648"/>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过拟合</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dirty="0"/>
              <a:t>通俗的说，过拟合就是所谓的模型对可见的数据过度自信</a:t>
            </a:r>
            <a:r>
              <a:rPr lang="en-US" altLang="zh-CN" dirty="0"/>
              <a:t>, </a:t>
            </a:r>
            <a:r>
              <a:rPr lang="zh-CN" altLang="en-US" dirty="0"/>
              <a:t>非常完美的拟合下图中的这些数据</a:t>
            </a:r>
            <a:r>
              <a:rPr lang="en-US" altLang="zh-CN" dirty="0"/>
              <a:t>, </a:t>
            </a:r>
            <a:r>
              <a:rPr lang="zh-CN" altLang="en-US" dirty="0"/>
              <a:t>如果具备过拟合的能力</a:t>
            </a:r>
            <a:r>
              <a:rPr lang="en-US" altLang="zh-CN" dirty="0"/>
              <a:t>, </a:t>
            </a:r>
            <a:r>
              <a:rPr lang="zh-CN" altLang="en-US" dirty="0"/>
              <a:t>那么这个方程就可能是一个比较复杂的非线性方程 </a:t>
            </a:r>
            <a:r>
              <a:rPr lang="en-US" altLang="zh-CN" dirty="0"/>
              <a:t>, </a:t>
            </a:r>
            <a:r>
              <a:rPr lang="zh-CN" altLang="en-US" dirty="0"/>
              <a:t>正是因为这里的 </a:t>
            </a:r>
            <a:r>
              <a:rPr lang="en-US" altLang="zh-CN" dirty="0"/>
              <a:t>x^3 </a:t>
            </a:r>
            <a:r>
              <a:rPr lang="zh-CN" altLang="en-US" dirty="0"/>
              <a:t>和 </a:t>
            </a:r>
            <a:r>
              <a:rPr lang="en-US" altLang="zh-CN" dirty="0"/>
              <a:t>x^2 </a:t>
            </a:r>
            <a:r>
              <a:rPr lang="zh-CN" altLang="en-US" dirty="0"/>
              <a:t>使得这条虚线能够被弯来弯去</a:t>
            </a:r>
            <a:r>
              <a:rPr lang="en-US" altLang="zh-CN" dirty="0"/>
              <a:t>, </a:t>
            </a:r>
            <a:r>
              <a:rPr lang="zh-CN" altLang="en-US" dirty="0"/>
              <a:t>所以整个模型就会特别努力地去学习作用在 </a:t>
            </a:r>
            <a:r>
              <a:rPr lang="en-US" altLang="zh-CN" dirty="0"/>
              <a:t>x^3 </a:t>
            </a:r>
            <a:r>
              <a:rPr lang="zh-CN" altLang="en-US" dirty="0"/>
              <a:t>和 </a:t>
            </a:r>
            <a:r>
              <a:rPr lang="en-US" altLang="zh-CN" dirty="0"/>
              <a:t>x^2 </a:t>
            </a:r>
            <a:r>
              <a:rPr lang="zh-CN" altLang="en-US" dirty="0"/>
              <a:t>上的 </a:t>
            </a:r>
            <a:r>
              <a:rPr lang="en-US" altLang="zh-CN" dirty="0"/>
              <a:t>c d </a:t>
            </a:r>
            <a:r>
              <a:rPr lang="zh-CN" altLang="en-US" dirty="0"/>
              <a:t>参数</a:t>
            </a:r>
            <a:r>
              <a:rPr lang="en-US" altLang="zh-CN" dirty="0"/>
              <a:t>. </a:t>
            </a:r>
            <a:r>
              <a:rPr lang="zh-CN" altLang="en-US" dirty="0"/>
              <a:t>但是我们期望模型要学到的却是那条蓝色的曲线</a:t>
            </a:r>
            <a:r>
              <a:rPr lang="en-US" altLang="zh-CN" dirty="0"/>
              <a:t>. </a:t>
            </a:r>
            <a:r>
              <a:rPr lang="zh-CN" altLang="en-US" dirty="0"/>
              <a:t>因为它能更有效地概括数据</a:t>
            </a:r>
            <a:r>
              <a:rPr lang="en-US" altLang="zh-CN" dirty="0"/>
              <a:t>.</a:t>
            </a:r>
            <a:r>
              <a:rPr lang="zh-CN" altLang="en-US" dirty="0"/>
              <a:t>而且只需要一个 </a:t>
            </a:r>
            <a:r>
              <a:rPr lang="en-US" altLang="zh-CN" dirty="0"/>
              <a:t>y=</a:t>
            </a:r>
            <a:r>
              <a:rPr lang="en-US" altLang="zh-CN" dirty="0" err="1"/>
              <a:t>a+bx</a:t>
            </a:r>
            <a:r>
              <a:rPr lang="en-US" altLang="zh-CN" dirty="0"/>
              <a:t> </a:t>
            </a:r>
            <a:r>
              <a:rPr lang="zh-CN" altLang="en-US" dirty="0"/>
              <a:t>就能表达出数据的规律</a:t>
            </a:r>
            <a:r>
              <a:rPr lang="en-US" altLang="zh-CN" dirty="0"/>
              <a:t>. </a:t>
            </a:r>
            <a:r>
              <a:rPr lang="zh-CN" altLang="en-US" dirty="0"/>
              <a:t>或者是说</a:t>
            </a:r>
            <a:r>
              <a:rPr lang="en-US" altLang="zh-CN" dirty="0"/>
              <a:t>, </a:t>
            </a:r>
            <a:r>
              <a:rPr lang="zh-CN" altLang="en-US" dirty="0"/>
              <a:t>蓝色的线最开始时</a:t>
            </a:r>
            <a:r>
              <a:rPr lang="en-US" altLang="zh-CN" dirty="0"/>
              <a:t>, </a:t>
            </a:r>
            <a:r>
              <a:rPr lang="zh-CN" altLang="en-US" dirty="0"/>
              <a:t>和红色线同样也有 </a:t>
            </a:r>
            <a:r>
              <a:rPr lang="en-US" altLang="zh-CN" dirty="0"/>
              <a:t>c d </a:t>
            </a:r>
            <a:r>
              <a:rPr lang="zh-CN" altLang="en-US" dirty="0"/>
              <a:t>两个参数</a:t>
            </a:r>
            <a:r>
              <a:rPr lang="en-US" altLang="zh-CN" dirty="0"/>
              <a:t>, </a:t>
            </a:r>
            <a:r>
              <a:rPr lang="zh-CN" altLang="en-US" dirty="0"/>
              <a:t>可是最终学出来时</a:t>
            </a:r>
            <a:r>
              <a:rPr lang="en-US" altLang="zh-CN" dirty="0"/>
              <a:t>, c </a:t>
            </a:r>
            <a:r>
              <a:rPr lang="zh-CN" altLang="en-US" dirty="0"/>
              <a:t>和 </a:t>
            </a:r>
            <a:r>
              <a:rPr lang="en-US" altLang="zh-CN" dirty="0"/>
              <a:t>d </a:t>
            </a:r>
            <a:r>
              <a:rPr lang="zh-CN" altLang="en-US" dirty="0"/>
              <a:t>都学成了</a:t>
            </a:r>
            <a:r>
              <a:rPr lang="en-US" altLang="zh-CN" dirty="0"/>
              <a:t>0, </a:t>
            </a:r>
            <a:r>
              <a:rPr lang="zh-CN" altLang="en-US" dirty="0"/>
              <a:t>虽然蓝色方程的误差要比红色大</a:t>
            </a:r>
            <a:r>
              <a:rPr lang="en-US" altLang="zh-CN" dirty="0"/>
              <a:t>, </a:t>
            </a:r>
            <a:r>
              <a:rPr lang="zh-CN" altLang="en-US" dirty="0"/>
              <a:t>但是概括起数据来还是蓝色好</a:t>
            </a:r>
            <a:r>
              <a:rPr lang="en-US" altLang="zh-CN" dirty="0"/>
              <a:t>. </a:t>
            </a:r>
            <a:r>
              <a:rPr lang="zh-CN" altLang="en-US" dirty="0"/>
              <a:t>那我们如何保证能学出来这样的参数呢</a:t>
            </a:r>
            <a:r>
              <a:rPr lang="en-US" altLang="zh-CN" dirty="0"/>
              <a:t>? </a:t>
            </a:r>
            <a:r>
              <a:rPr lang="zh-CN" altLang="en-US" dirty="0"/>
              <a:t>这就是 </a:t>
            </a:r>
            <a:r>
              <a:rPr lang="en-US" altLang="zh-CN" dirty="0"/>
              <a:t>l1 l2 </a:t>
            </a:r>
            <a:r>
              <a:rPr lang="zh-CN" altLang="en-US" dirty="0"/>
              <a:t>正则化出现的原因。</a:t>
            </a:r>
            <a:endParaRPr lang="en-US" altLang="zh-CN" dirty="0"/>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170" name="Picture 2" descr="preview">
            <a:extLst>
              <a:ext uri="{FF2B5EF4-FFF2-40B4-BE49-F238E27FC236}">
                <a16:creationId xmlns:a16="http://schemas.microsoft.com/office/drawing/2014/main" id="{3F1FDBB4-C539-40BB-83A3-43CC19545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951" y="1546058"/>
            <a:ext cx="6528049" cy="3323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77298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60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695400" y="1195437"/>
            <a:ext cx="10873208" cy="1846659"/>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模型复杂度</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dirty="0"/>
              <a:t>由于高阶多项式函数模型参数更多，模型函数的选择空间更大，所以高阶多项式函数比低阶多项式函数的复杂度更高。因此，高阶多项式比低阶多项式函数更容易在相同的训练数据集上得到更低的训练误差。给定训练数据集，模型复杂度和误差间的关系如下：</a:t>
            </a:r>
            <a:endParaRPr lang="en-US" altLang="zh-CN" dirty="0"/>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 name="图片 1">
            <a:extLst>
              <a:ext uri="{FF2B5EF4-FFF2-40B4-BE49-F238E27FC236}">
                <a16:creationId xmlns:a16="http://schemas.microsoft.com/office/drawing/2014/main" id="{F7161A11-8871-4D01-980B-5500C77B8BF3}"/>
              </a:ext>
            </a:extLst>
          </p:cNvPr>
          <p:cNvPicPr>
            <a:picLocks noChangeAspect="1"/>
          </p:cNvPicPr>
          <p:nvPr/>
        </p:nvPicPr>
        <p:blipFill>
          <a:blip r:embed="rId3"/>
          <a:stretch>
            <a:fillRect/>
          </a:stretch>
        </p:blipFill>
        <p:spPr>
          <a:xfrm>
            <a:off x="761411" y="3042096"/>
            <a:ext cx="5566978" cy="3910852"/>
          </a:xfrm>
          <a:prstGeom prst="rect">
            <a:avLst/>
          </a:prstGeom>
        </p:spPr>
      </p:pic>
      <p:sp>
        <p:nvSpPr>
          <p:cNvPr id="10" name="文本框 9">
            <a:extLst>
              <a:ext uri="{FF2B5EF4-FFF2-40B4-BE49-F238E27FC236}">
                <a16:creationId xmlns:a16="http://schemas.microsoft.com/office/drawing/2014/main" id="{794A2E3C-4CDB-4D91-A016-FE55ED43EC9B}"/>
              </a:ext>
            </a:extLst>
          </p:cNvPr>
          <p:cNvSpPr txBox="1"/>
          <p:nvPr/>
        </p:nvSpPr>
        <p:spPr>
          <a:xfrm>
            <a:off x="6528048" y="3425877"/>
            <a:ext cx="4902541" cy="1200329"/>
          </a:xfrm>
          <a:prstGeom prst="rect">
            <a:avLst/>
          </a:prstGeom>
          <a:noFill/>
        </p:spPr>
        <p:txBody>
          <a:bodyPr wrap="square" rtlCol="0">
            <a:spAutoFit/>
          </a:bodyPr>
          <a:lstStyle/>
          <a:p>
            <a:r>
              <a:rPr lang="zh-CN" altLang="en-US" dirty="0"/>
              <a:t>给定训练数据集，如果模型的复杂度过低，很容易出现欠拟合；如果模型复杂度过高，很容易出现过拟合。应对欠拟合和过拟合的一个方法是针对数据集选择合适的复杂度模型。</a:t>
            </a:r>
            <a:endParaRPr lang="en-US" altLang="zh-CN" dirty="0"/>
          </a:p>
        </p:txBody>
      </p:sp>
    </p:spTree>
    <p:extLst>
      <p:ext uri="{BB962C8B-B14F-4D97-AF65-F5344CB8AC3E}">
        <p14:creationId xmlns:p14="http://schemas.microsoft.com/office/powerpoint/2010/main" val="238369194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60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par>
                          <p:cTn id="23" fill="hold">
                            <p:stCondLst>
                              <p:cond delay="2100"/>
                            </p:stCondLst>
                            <p:childTnLst>
                              <p:par>
                                <p:cTn id="24" presetID="22" presetClass="entr" presetSubtype="1"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695400" y="1195437"/>
            <a:ext cx="10873208" cy="4062651"/>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模型复杂度</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dirty="0"/>
              <a:t>欠拟合就是训练过程中误差难以下降，过拟合就是训练之后，测试误差要远比训练误差大。</a:t>
            </a:r>
          </a:p>
          <a:p>
            <a:endParaRPr lang="en-US" altLang="zh-CN" dirty="0"/>
          </a:p>
          <a:p>
            <a:r>
              <a:rPr lang="zh-CN" altLang="en-US" dirty="0"/>
              <a:t>如果模型复杂度太低（参数过少），即模型可训练空间太小，就难以训练出有效的模型，便会出现欠拟合。</a:t>
            </a:r>
          </a:p>
          <a:p>
            <a:endParaRPr lang="en-US" altLang="zh-CN" dirty="0"/>
          </a:p>
          <a:p>
            <a:r>
              <a:rPr lang="zh-CN" altLang="en-US" dirty="0"/>
              <a:t>如果模型复杂度太高（参数很多），即模型可训练空间很大，在大量样本输入后容易训练过头，便会出现过拟合。</a:t>
            </a:r>
          </a:p>
          <a:p>
            <a:endParaRPr lang="en-US" altLang="zh-CN" dirty="0"/>
          </a:p>
          <a:p>
            <a:r>
              <a:rPr lang="zh-CN" altLang="en-US" dirty="0"/>
              <a:t>所以控制好模型复杂度（参数数量），是调整欠拟合和过拟合的一种方法。</a:t>
            </a:r>
          </a:p>
          <a:p>
            <a:endParaRPr lang="en-US" altLang="zh-CN" dirty="0"/>
          </a:p>
          <a:p>
            <a:r>
              <a:rPr lang="zh-CN" altLang="en-US" dirty="0"/>
              <a:t>换句话说，可以通过训练效果的图表判断是过拟合还是欠拟合，以此为依据调整网络的结构。比如如果欠拟合了，表示无法充分训练，可以将网络层的节点数量调大一些。</a:t>
            </a: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a:extLst>
              <a:ext uri="{FF2B5EF4-FFF2-40B4-BE49-F238E27FC236}">
                <a16:creationId xmlns:a16="http://schemas.microsoft.com/office/drawing/2014/main" id="{FB9EB2DD-14C8-4683-9F68-03C193B7CA18}"/>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spTree>
    <p:extLst>
      <p:ext uri="{BB962C8B-B14F-4D97-AF65-F5344CB8AC3E}">
        <p14:creationId xmlns:p14="http://schemas.microsoft.com/office/powerpoint/2010/main" val="45427016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8"/>
                                        </p:tgtEl>
                                        <p:attrNameLst>
                                          <p:attrName>style.visibility</p:attrName>
                                        </p:attrNameLst>
                                      </p:cBhvr>
                                      <p:to>
                                        <p:strVal val="visible"/>
                                      </p:to>
                                    </p:set>
                                    <p:anim calcmode="lin" valueType="num">
                                      <p:cBhvr additive="base">
                                        <p:cTn id="21" dur="250"/>
                                        <p:tgtEl>
                                          <p:spTgt spid="8"/>
                                        </p:tgtEl>
                                        <p:attrNameLst>
                                          <p:attrName>ppt_y</p:attrName>
                                        </p:attrNameLst>
                                      </p:cBhvr>
                                      <p:tavLst>
                                        <p:tav tm="0">
                                          <p:val>
                                            <p:strVal val="#ppt_y-#ppt_h*1.125000"/>
                                          </p:val>
                                        </p:tav>
                                        <p:tav tm="100000">
                                          <p:val>
                                            <p:strVal val="#ppt_y"/>
                                          </p:val>
                                        </p:tav>
                                      </p:tavLst>
                                    </p:anim>
                                    <p:animEffect transition="in" filter="wipe(down)">
                                      <p:cBhvr>
                                        <p:cTn id="22"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4274521" cy="2862322"/>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正则化（</a:t>
            </a:r>
            <a:r>
              <a:rPr lang="en-US" altLang="zh-CN" sz="2000" b="1" dirty="0">
                <a:solidFill>
                  <a:srgbClr val="FF0000"/>
                </a:solidFill>
              </a:rPr>
              <a:t>Regularization</a:t>
            </a:r>
            <a:r>
              <a:rPr lang="zh-CN" altLang="en-US" sz="2000" b="1" dirty="0">
                <a:solidFill>
                  <a:srgbClr val="FF0000"/>
                </a:solidFill>
              </a:rPr>
              <a:t>）是机器学习中一种常用的技术，其主要目的是控制模型复杂度，减小过拟合。最基本的正则化方法是在原目标（代价）函数 中添加惩罚项，对复杂度高的模型进行“惩罚” 。</a:t>
            </a:r>
            <a:endParaRPr lang="en-US" altLang="zh-CN" sz="20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22FC0BE5-A385-4421-99F6-2DE143C41A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840" y="280701"/>
            <a:ext cx="7536160" cy="6504675"/>
          </a:xfrm>
          <a:prstGeom prst="rect">
            <a:avLst/>
          </a:prstGeom>
        </p:spPr>
      </p:pic>
      <p:sp>
        <p:nvSpPr>
          <p:cNvPr id="10" name="矩形 9">
            <a:extLst>
              <a:ext uri="{FF2B5EF4-FFF2-40B4-BE49-F238E27FC236}">
                <a16:creationId xmlns:a16="http://schemas.microsoft.com/office/drawing/2014/main" id="{48A5E6A6-4091-42A0-9663-C5F34FE09704}"/>
              </a:ext>
            </a:extLst>
          </p:cNvPr>
          <p:cNvSpPr/>
          <p:nvPr/>
        </p:nvSpPr>
        <p:spPr>
          <a:xfrm>
            <a:off x="424892" y="4423944"/>
            <a:ext cx="4374964" cy="1015663"/>
          </a:xfrm>
          <a:prstGeom prst="rect">
            <a:avLst/>
          </a:prstGeom>
        </p:spPr>
        <p:txBody>
          <a:bodyPr wrap="square">
            <a:spAutoFit/>
          </a:bodyPr>
          <a:lstStyle/>
          <a:p>
            <a:r>
              <a:rPr lang="en-US" altLang="zh-CN" sz="2000" b="1" dirty="0">
                <a:solidFill>
                  <a:srgbClr val="002060"/>
                </a:solidFill>
                <a:latin typeface="+mn-ea"/>
              </a:rPr>
              <a:t>L1</a:t>
            </a:r>
            <a:r>
              <a:rPr lang="zh-CN" altLang="en-US" sz="2000" b="1" dirty="0">
                <a:solidFill>
                  <a:srgbClr val="002060"/>
                </a:solidFill>
                <a:latin typeface="+mn-ea"/>
              </a:rPr>
              <a:t>正则化和</a:t>
            </a:r>
            <a:r>
              <a:rPr lang="en-US" altLang="zh-CN" sz="2000" b="1" dirty="0">
                <a:solidFill>
                  <a:srgbClr val="002060"/>
                </a:solidFill>
                <a:latin typeface="+mn-ea"/>
              </a:rPr>
              <a:t>L2</a:t>
            </a:r>
            <a:r>
              <a:rPr lang="zh-CN" altLang="en-US" sz="2000" b="1" dirty="0">
                <a:solidFill>
                  <a:srgbClr val="002060"/>
                </a:solidFill>
                <a:latin typeface="+mn-ea"/>
              </a:rPr>
              <a:t>正则化主要的区别在于，</a:t>
            </a:r>
            <a:r>
              <a:rPr lang="en-US" altLang="zh-CN" sz="2000" b="1" dirty="0">
                <a:solidFill>
                  <a:srgbClr val="002060"/>
                </a:solidFill>
                <a:latin typeface="+mn-ea"/>
              </a:rPr>
              <a:t>L1</a:t>
            </a:r>
            <a:r>
              <a:rPr lang="zh-CN" altLang="en-US" sz="2000" b="1" dirty="0">
                <a:solidFill>
                  <a:srgbClr val="002060"/>
                </a:solidFill>
                <a:latin typeface="+mn-ea"/>
              </a:rPr>
              <a:t>正比于参数的绝对值，而</a:t>
            </a:r>
            <a:r>
              <a:rPr lang="en-US" altLang="zh-CN" sz="2000" b="1" dirty="0">
                <a:solidFill>
                  <a:srgbClr val="002060"/>
                </a:solidFill>
                <a:latin typeface="+mn-ea"/>
              </a:rPr>
              <a:t>L2</a:t>
            </a:r>
            <a:r>
              <a:rPr lang="zh-CN" altLang="en-US" sz="2000" b="1" dirty="0">
                <a:solidFill>
                  <a:srgbClr val="002060"/>
                </a:solidFill>
                <a:latin typeface="+mn-ea"/>
              </a:rPr>
              <a:t>正比于参数的平方。</a:t>
            </a:r>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spTree>
    <p:extLst>
      <p:ext uri="{BB962C8B-B14F-4D97-AF65-F5344CB8AC3E}">
        <p14:creationId xmlns:p14="http://schemas.microsoft.com/office/powerpoint/2010/main" val="90161212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4274521" cy="3231654"/>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dirty="0"/>
              <a:t>一般用右下图方程来求得模型 </a:t>
            </a:r>
            <a:r>
              <a:rPr lang="en-US" altLang="zh-CN" dirty="0"/>
              <a:t>y(x) </a:t>
            </a:r>
            <a:r>
              <a:rPr lang="zh-CN" altLang="en-US" dirty="0"/>
              <a:t>和 真实数据 </a:t>
            </a:r>
            <a:r>
              <a:rPr lang="en-US" altLang="zh-CN" dirty="0"/>
              <a:t>y </a:t>
            </a:r>
            <a:r>
              <a:rPr lang="zh-CN" altLang="en-US" dirty="0"/>
              <a:t>的误差</a:t>
            </a:r>
            <a:r>
              <a:rPr lang="en-US" altLang="zh-CN" dirty="0"/>
              <a:t>, </a:t>
            </a:r>
            <a:r>
              <a:rPr lang="zh-CN" altLang="en-US" dirty="0"/>
              <a:t>而 </a:t>
            </a:r>
            <a:r>
              <a:rPr lang="en-US" altLang="zh-CN" dirty="0"/>
              <a:t>L1 L2 </a:t>
            </a:r>
            <a:r>
              <a:rPr lang="zh-CN" altLang="en-US" dirty="0"/>
              <a:t>就只是在这个误差公式后面多加了一个东西</a:t>
            </a:r>
            <a:r>
              <a:rPr lang="en-US" altLang="zh-CN" dirty="0"/>
              <a:t>, </a:t>
            </a:r>
            <a:r>
              <a:rPr lang="zh-CN" altLang="en-US" dirty="0"/>
              <a:t>让误差不仅仅取决于拟合数据拟合的好坏</a:t>
            </a:r>
            <a:r>
              <a:rPr lang="en-US" altLang="zh-CN" dirty="0"/>
              <a:t>, </a:t>
            </a:r>
            <a:r>
              <a:rPr lang="zh-CN" altLang="en-US" dirty="0"/>
              <a:t>而且取决于像刚刚 </a:t>
            </a:r>
            <a:r>
              <a:rPr lang="en-US" altLang="zh-CN" dirty="0"/>
              <a:t>c d </a:t>
            </a:r>
            <a:r>
              <a:rPr lang="zh-CN" altLang="en-US" dirty="0"/>
              <a:t>那些参数的值的大小</a:t>
            </a:r>
            <a:r>
              <a:rPr lang="en-US" altLang="zh-CN" dirty="0"/>
              <a:t>. </a:t>
            </a:r>
            <a:r>
              <a:rPr lang="zh-CN" altLang="en-US" dirty="0"/>
              <a:t>如果是每个参数的平方</a:t>
            </a:r>
            <a:r>
              <a:rPr lang="en-US" altLang="zh-CN" dirty="0"/>
              <a:t>, </a:t>
            </a:r>
            <a:r>
              <a:rPr lang="zh-CN" altLang="en-US" dirty="0"/>
              <a:t>那么我们称它为 </a:t>
            </a:r>
            <a:r>
              <a:rPr lang="en-US" altLang="zh-CN" dirty="0"/>
              <a:t>L2</a:t>
            </a:r>
            <a:r>
              <a:rPr lang="zh-CN" altLang="en-US" dirty="0"/>
              <a:t>正则化</a:t>
            </a:r>
            <a:r>
              <a:rPr lang="en-US" altLang="zh-CN" dirty="0"/>
              <a:t>, </a:t>
            </a:r>
            <a:r>
              <a:rPr lang="zh-CN" altLang="en-US" dirty="0"/>
              <a:t>如果是每个参数的绝对值</a:t>
            </a:r>
            <a:r>
              <a:rPr lang="en-US" altLang="zh-CN" dirty="0"/>
              <a:t>, </a:t>
            </a:r>
            <a:r>
              <a:rPr lang="zh-CN" altLang="en-US" dirty="0"/>
              <a:t>我们称为 </a:t>
            </a:r>
            <a:r>
              <a:rPr lang="en-US" altLang="zh-CN" dirty="0"/>
              <a:t>L1 </a:t>
            </a:r>
            <a:r>
              <a:rPr lang="zh-CN" altLang="en-US" dirty="0"/>
              <a:t>正则化。</a:t>
            </a:r>
            <a:endParaRPr lang="en-US" altLang="zh-CN" sz="20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矩形 9">
            <a:extLst>
              <a:ext uri="{FF2B5EF4-FFF2-40B4-BE49-F238E27FC236}">
                <a16:creationId xmlns:a16="http://schemas.microsoft.com/office/drawing/2014/main" id="{48A5E6A6-4091-42A0-9663-C5F34FE09704}"/>
              </a:ext>
            </a:extLst>
          </p:cNvPr>
          <p:cNvSpPr/>
          <p:nvPr/>
        </p:nvSpPr>
        <p:spPr>
          <a:xfrm>
            <a:off x="391597" y="4707676"/>
            <a:ext cx="4374964" cy="1015663"/>
          </a:xfrm>
          <a:prstGeom prst="rect">
            <a:avLst/>
          </a:prstGeom>
        </p:spPr>
        <p:txBody>
          <a:bodyPr wrap="square">
            <a:spAutoFit/>
          </a:bodyPr>
          <a:lstStyle/>
          <a:p>
            <a:r>
              <a:rPr lang="en-US" altLang="zh-CN" sz="2000" b="1" dirty="0">
                <a:solidFill>
                  <a:srgbClr val="002060"/>
                </a:solidFill>
                <a:latin typeface="+mn-ea"/>
              </a:rPr>
              <a:t>L1</a:t>
            </a:r>
            <a:r>
              <a:rPr lang="zh-CN" altLang="en-US" sz="2000" b="1" dirty="0">
                <a:solidFill>
                  <a:srgbClr val="002060"/>
                </a:solidFill>
                <a:latin typeface="+mn-ea"/>
              </a:rPr>
              <a:t>正则化和</a:t>
            </a:r>
            <a:r>
              <a:rPr lang="en-US" altLang="zh-CN" sz="2000" b="1" dirty="0">
                <a:solidFill>
                  <a:srgbClr val="002060"/>
                </a:solidFill>
                <a:latin typeface="+mn-ea"/>
              </a:rPr>
              <a:t>L2</a:t>
            </a:r>
            <a:r>
              <a:rPr lang="zh-CN" altLang="en-US" sz="2000" b="1" dirty="0">
                <a:solidFill>
                  <a:srgbClr val="002060"/>
                </a:solidFill>
                <a:latin typeface="+mn-ea"/>
              </a:rPr>
              <a:t>正则化主要的区别在于，</a:t>
            </a:r>
            <a:r>
              <a:rPr lang="en-US" altLang="zh-CN" sz="2000" b="1" dirty="0">
                <a:solidFill>
                  <a:srgbClr val="002060"/>
                </a:solidFill>
                <a:latin typeface="+mn-ea"/>
              </a:rPr>
              <a:t>L1</a:t>
            </a:r>
            <a:r>
              <a:rPr lang="zh-CN" altLang="en-US" sz="2000" b="1" dirty="0">
                <a:solidFill>
                  <a:srgbClr val="002060"/>
                </a:solidFill>
                <a:latin typeface="+mn-ea"/>
              </a:rPr>
              <a:t>正比于参数的绝对值，而</a:t>
            </a:r>
            <a:r>
              <a:rPr lang="en-US" altLang="zh-CN" sz="2000" b="1" dirty="0">
                <a:solidFill>
                  <a:srgbClr val="002060"/>
                </a:solidFill>
                <a:latin typeface="+mn-ea"/>
              </a:rPr>
              <a:t>L2</a:t>
            </a:r>
            <a:r>
              <a:rPr lang="zh-CN" altLang="en-US" sz="2000" b="1" dirty="0">
                <a:solidFill>
                  <a:srgbClr val="002060"/>
                </a:solidFill>
                <a:latin typeface="+mn-ea"/>
              </a:rPr>
              <a:t>正比于参数的平方。</a:t>
            </a:r>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pic>
        <p:nvPicPr>
          <p:cNvPr id="11" name="Picture 2" descr="preview">
            <a:extLst>
              <a:ext uri="{FF2B5EF4-FFF2-40B4-BE49-F238E27FC236}">
                <a16:creationId xmlns:a16="http://schemas.microsoft.com/office/drawing/2014/main" id="{4F2A4BBC-8DB7-4F4D-B521-F04819179C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4432" y="260648"/>
            <a:ext cx="6132070" cy="3121529"/>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preview">
            <a:extLst>
              <a:ext uri="{FF2B5EF4-FFF2-40B4-BE49-F238E27FC236}">
                <a16:creationId xmlns:a16="http://schemas.microsoft.com/office/drawing/2014/main" id="{E2EE9DD5-AF1B-40BF-B5C5-BAE02F4780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4432" y="3573016"/>
            <a:ext cx="6150608" cy="3284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78151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237303" y="1195437"/>
            <a:ext cx="5066609" cy="4893647"/>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b="1" dirty="0"/>
              <a:t>核心思想：</a:t>
            </a:r>
            <a:endParaRPr lang="en-US" altLang="zh-CN" b="1" dirty="0"/>
          </a:p>
          <a:p>
            <a:endParaRPr lang="en-US" altLang="zh-CN" dirty="0"/>
          </a:p>
          <a:p>
            <a:r>
              <a:rPr lang="zh-CN" altLang="en-US" dirty="0"/>
              <a:t>以</a:t>
            </a:r>
            <a:r>
              <a:rPr lang="en-US" altLang="zh-CN" dirty="0"/>
              <a:t>L2</a:t>
            </a:r>
            <a:r>
              <a:rPr lang="zh-CN" altLang="en-US" dirty="0"/>
              <a:t>正则化为例进行探讨</a:t>
            </a:r>
            <a:r>
              <a:rPr lang="en-US" altLang="zh-CN" dirty="0"/>
              <a:t>, </a:t>
            </a:r>
            <a:r>
              <a:rPr lang="zh-CN" altLang="en-US" dirty="0"/>
              <a:t>机器学习的过程是一个 通过修改参数 </a:t>
            </a:r>
            <a:r>
              <a:rPr lang="en-US" altLang="zh-CN" dirty="0"/>
              <a:t>theta </a:t>
            </a:r>
            <a:r>
              <a:rPr lang="zh-CN" altLang="en-US" dirty="0"/>
              <a:t>来减小误差的过程</a:t>
            </a:r>
            <a:r>
              <a:rPr lang="en-US" altLang="zh-CN" dirty="0"/>
              <a:t>, </a:t>
            </a:r>
            <a:r>
              <a:rPr lang="zh-CN" altLang="en-US" dirty="0"/>
              <a:t>可是在减小误差的时候非线性越强的参数</a:t>
            </a:r>
            <a:r>
              <a:rPr lang="en-US" altLang="zh-CN" dirty="0"/>
              <a:t>, </a:t>
            </a:r>
            <a:r>
              <a:rPr lang="zh-CN" altLang="en-US" dirty="0"/>
              <a:t>比如在 </a:t>
            </a:r>
            <a:r>
              <a:rPr lang="en-US" altLang="zh-CN" dirty="0"/>
              <a:t>x^3 </a:t>
            </a:r>
            <a:r>
              <a:rPr lang="zh-CN" altLang="en-US" dirty="0"/>
              <a:t>旁边的 </a:t>
            </a:r>
            <a:r>
              <a:rPr lang="en-US" altLang="zh-CN" dirty="0"/>
              <a:t>theta 4 </a:t>
            </a:r>
            <a:r>
              <a:rPr lang="zh-CN" altLang="en-US" dirty="0"/>
              <a:t>就会被修改得越多</a:t>
            </a:r>
            <a:r>
              <a:rPr lang="en-US" altLang="zh-CN" dirty="0"/>
              <a:t>, </a:t>
            </a:r>
            <a:r>
              <a:rPr lang="zh-CN" altLang="en-US" dirty="0"/>
              <a:t>因为如果使用非线性强的参数就能使方程更加曲折</a:t>
            </a:r>
            <a:r>
              <a:rPr lang="en-US" altLang="zh-CN" dirty="0"/>
              <a:t>, </a:t>
            </a:r>
            <a:r>
              <a:rPr lang="zh-CN" altLang="en-US" dirty="0"/>
              <a:t>也就能更好的拟合上那些分布的数据点</a:t>
            </a:r>
            <a:r>
              <a:rPr lang="en-US" altLang="zh-CN" dirty="0"/>
              <a:t>. Theta 4</a:t>
            </a:r>
            <a:r>
              <a:rPr lang="zh-CN" altLang="en-US" dirty="0"/>
              <a:t>作为非线性强的参数系数</a:t>
            </a:r>
            <a:r>
              <a:rPr lang="en-US" altLang="zh-CN" dirty="0"/>
              <a:t>, </a:t>
            </a:r>
            <a:r>
              <a:rPr lang="zh-CN" altLang="en-US" dirty="0"/>
              <a:t>改变模型的很明显</a:t>
            </a:r>
            <a:r>
              <a:rPr lang="en-US" altLang="zh-CN" dirty="0"/>
              <a:t>, </a:t>
            </a:r>
            <a:r>
              <a:rPr lang="zh-CN" altLang="en-US" dirty="0"/>
              <a:t>很容易拟合所有的数据</a:t>
            </a:r>
            <a:r>
              <a:rPr lang="en-US" altLang="zh-CN" dirty="0"/>
              <a:t>, </a:t>
            </a:r>
            <a:r>
              <a:rPr lang="zh-CN" altLang="en-US" dirty="0"/>
              <a:t>然而误差方程需要保证模型的鲁棒性，如果</a:t>
            </a:r>
            <a:r>
              <a:rPr lang="en-US" altLang="zh-CN" dirty="0"/>
              <a:t>Theta 4</a:t>
            </a:r>
            <a:r>
              <a:rPr lang="zh-CN" altLang="en-US" dirty="0"/>
              <a:t>错了</a:t>
            </a:r>
            <a:r>
              <a:rPr lang="en-US" altLang="zh-CN" dirty="0"/>
              <a:t>, </a:t>
            </a:r>
            <a:r>
              <a:rPr lang="zh-CN" altLang="en-US" dirty="0"/>
              <a:t>整个误差方程的效率就突然降低了</a:t>
            </a:r>
            <a:r>
              <a:rPr lang="en-US" altLang="zh-CN" dirty="0"/>
              <a:t>, </a:t>
            </a:r>
            <a:r>
              <a:rPr lang="zh-CN" altLang="en-US" dirty="0"/>
              <a:t>因此误差方程需要“惩罚”方程中“独出风头” 的参数系数</a:t>
            </a:r>
            <a:r>
              <a:rPr lang="en-US" altLang="zh-CN" dirty="0"/>
              <a:t>. </a:t>
            </a:r>
            <a:r>
              <a:rPr lang="zh-CN" altLang="en-US" dirty="0"/>
              <a:t>这就是整套正规化算法的核心思想。</a:t>
            </a:r>
            <a:endParaRPr lang="en-US" altLang="zh-CN" sz="20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pic>
        <p:nvPicPr>
          <p:cNvPr id="9218" name="Picture 2" descr="preview">
            <a:extLst>
              <a:ext uri="{FF2B5EF4-FFF2-40B4-BE49-F238E27FC236}">
                <a16:creationId xmlns:a16="http://schemas.microsoft.com/office/drawing/2014/main" id="{57B1CF31-18B4-4817-8270-B4D778A18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2199" y="1195437"/>
            <a:ext cx="6729016" cy="370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056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237303" y="1195437"/>
            <a:ext cx="5498657" cy="544764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b="1" dirty="0"/>
              <a:t>图像化过程：</a:t>
            </a:r>
            <a:endParaRPr lang="en-US" altLang="zh-CN" b="1" dirty="0"/>
          </a:p>
          <a:p>
            <a:endParaRPr lang="en-US" altLang="zh-CN" dirty="0"/>
          </a:p>
          <a:p>
            <a:r>
              <a:rPr lang="zh-CN" altLang="en-US" dirty="0"/>
              <a:t>假设现在只有两个参数 </a:t>
            </a:r>
            <a:r>
              <a:rPr lang="en-US" altLang="zh-CN" dirty="0"/>
              <a:t>theta1 theta2 </a:t>
            </a:r>
            <a:r>
              <a:rPr lang="zh-CN" altLang="en-US" dirty="0"/>
              <a:t>要学习</a:t>
            </a:r>
            <a:r>
              <a:rPr lang="en-US" altLang="zh-CN" dirty="0"/>
              <a:t>, </a:t>
            </a:r>
            <a:r>
              <a:rPr lang="zh-CN" altLang="en-US" dirty="0"/>
              <a:t>蓝色的圆心是误差最小的地方</a:t>
            </a:r>
            <a:r>
              <a:rPr lang="en-US" altLang="zh-CN" dirty="0"/>
              <a:t>, </a:t>
            </a:r>
            <a:r>
              <a:rPr lang="zh-CN" altLang="en-US" dirty="0"/>
              <a:t>而每条蓝线上的误差都是一样的</a:t>
            </a:r>
            <a:r>
              <a:rPr lang="en-US" altLang="zh-CN" dirty="0"/>
              <a:t>. </a:t>
            </a:r>
            <a:r>
              <a:rPr lang="zh-CN" altLang="en-US" dirty="0"/>
              <a:t>正则化的方程是在黄线上产生的额外误差</a:t>
            </a:r>
            <a:r>
              <a:rPr lang="en-US" altLang="zh-CN" dirty="0"/>
              <a:t>(</a:t>
            </a:r>
            <a:r>
              <a:rPr lang="zh-CN" altLang="en-US" dirty="0"/>
              <a:t>也能理解为惩罚度</a:t>
            </a:r>
            <a:r>
              <a:rPr lang="en-US" altLang="zh-CN" dirty="0"/>
              <a:t>), </a:t>
            </a:r>
            <a:r>
              <a:rPr lang="zh-CN" altLang="en-US" dirty="0"/>
              <a:t>在黄圈上的额外误差也是一样</a:t>
            </a:r>
            <a:r>
              <a:rPr lang="en-US" altLang="zh-CN" dirty="0"/>
              <a:t>. </a:t>
            </a:r>
            <a:r>
              <a:rPr lang="zh-CN" altLang="en-US" dirty="0"/>
              <a:t>所以在蓝线和黄线 交点上的点能让两个误差的合最小</a:t>
            </a:r>
            <a:r>
              <a:rPr lang="en-US" altLang="zh-CN" dirty="0"/>
              <a:t>. </a:t>
            </a:r>
            <a:r>
              <a:rPr lang="zh-CN" altLang="en-US" dirty="0"/>
              <a:t>这就是 </a:t>
            </a:r>
            <a:r>
              <a:rPr lang="en-US" altLang="zh-CN" dirty="0"/>
              <a:t>theta1 </a:t>
            </a:r>
            <a:r>
              <a:rPr lang="zh-CN" altLang="en-US" dirty="0"/>
              <a:t>和 </a:t>
            </a:r>
            <a:r>
              <a:rPr lang="en-US" altLang="zh-CN" dirty="0"/>
              <a:t>theta2 </a:t>
            </a:r>
            <a:r>
              <a:rPr lang="zh-CN" altLang="en-US" dirty="0"/>
              <a:t>正则化后的解</a:t>
            </a:r>
            <a:r>
              <a:rPr lang="en-US" altLang="zh-CN" dirty="0"/>
              <a:t>. </a:t>
            </a:r>
            <a:r>
              <a:rPr lang="zh-CN" altLang="en-US" dirty="0"/>
              <a:t>要提到另外一点是</a:t>
            </a:r>
            <a:r>
              <a:rPr lang="en-US" altLang="zh-CN" dirty="0"/>
              <a:t>, </a:t>
            </a:r>
            <a:r>
              <a:rPr lang="zh-CN" altLang="en-US" dirty="0"/>
              <a:t>使用 </a:t>
            </a:r>
            <a:r>
              <a:rPr lang="en-US" altLang="zh-CN" dirty="0"/>
              <a:t>L1 </a:t>
            </a:r>
            <a:r>
              <a:rPr lang="zh-CN" altLang="en-US" dirty="0"/>
              <a:t>的方法</a:t>
            </a:r>
            <a:r>
              <a:rPr lang="en-US" altLang="zh-CN" dirty="0"/>
              <a:t>, </a:t>
            </a:r>
            <a:r>
              <a:rPr lang="zh-CN" altLang="en-US" dirty="0"/>
              <a:t>我们很可能得到的结果是只有 </a:t>
            </a:r>
            <a:r>
              <a:rPr lang="en-US" altLang="zh-CN" dirty="0"/>
              <a:t>theta1 </a:t>
            </a:r>
            <a:r>
              <a:rPr lang="zh-CN" altLang="en-US" dirty="0"/>
              <a:t>的特征被保留</a:t>
            </a:r>
            <a:r>
              <a:rPr lang="en-US" altLang="zh-CN" dirty="0"/>
              <a:t>, </a:t>
            </a:r>
            <a:r>
              <a:rPr lang="zh-CN" altLang="en-US" dirty="0"/>
              <a:t>所以很多人也用 </a:t>
            </a:r>
            <a:r>
              <a:rPr lang="en-US" altLang="zh-CN" dirty="0"/>
              <a:t>l1 </a:t>
            </a:r>
            <a:r>
              <a:rPr lang="zh-CN" altLang="en-US" dirty="0"/>
              <a:t>正则化来挑选对结果贡献最大的重要特征</a:t>
            </a:r>
            <a:r>
              <a:rPr lang="en-US" altLang="zh-CN" dirty="0"/>
              <a:t>. </a:t>
            </a:r>
            <a:r>
              <a:rPr lang="zh-CN" altLang="en-US" dirty="0"/>
              <a:t>但是 </a:t>
            </a:r>
            <a:r>
              <a:rPr lang="en-US" altLang="zh-CN" dirty="0"/>
              <a:t>l1 </a:t>
            </a:r>
            <a:r>
              <a:rPr lang="zh-CN" altLang="en-US" dirty="0"/>
              <a:t>的结并不是稳定的</a:t>
            </a:r>
            <a:r>
              <a:rPr lang="en-US" altLang="zh-CN" dirty="0"/>
              <a:t>. </a:t>
            </a:r>
            <a:r>
              <a:rPr lang="zh-CN" altLang="en-US" dirty="0"/>
              <a:t>比如用批数据训练</a:t>
            </a:r>
            <a:r>
              <a:rPr lang="en-US" altLang="zh-CN" dirty="0"/>
              <a:t>, </a:t>
            </a:r>
            <a:r>
              <a:rPr lang="zh-CN" altLang="en-US" dirty="0"/>
              <a:t>每次批数据都会有稍稍不同的误差曲线</a:t>
            </a:r>
            <a:r>
              <a:rPr lang="en-US" altLang="zh-CN" dirty="0"/>
              <a:t>,</a:t>
            </a:r>
            <a:r>
              <a:rPr lang="zh-CN" altLang="en-US" dirty="0"/>
              <a:t> </a:t>
            </a:r>
            <a:r>
              <a:rPr lang="en-US" altLang="zh-CN" dirty="0"/>
              <a:t>L2 </a:t>
            </a:r>
            <a:r>
              <a:rPr lang="zh-CN" altLang="en-US" dirty="0"/>
              <a:t>针对于这种变动</a:t>
            </a:r>
            <a:r>
              <a:rPr lang="en-US" altLang="zh-CN" dirty="0"/>
              <a:t>, </a:t>
            </a:r>
            <a:r>
              <a:rPr lang="zh-CN" altLang="en-US" dirty="0"/>
              <a:t>白点的移动不会太大</a:t>
            </a:r>
            <a:r>
              <a:rPr lang="en-US" altLang="zh-CN" dirty="0"/>
              <a:t>, </a:t>
            </a:r>
            <a:r>
              <a:rPr lang="zh-CN" altLang="en-US" dirty="0"/>
              <a:t>而 </a:t>
            </a:r>
            <a:r>
              <a:rPr lang="en-US" altLang="zh-CN" dirty="0"/>
              <a:t>L1</a:t>
            </a:r>
            <a:r>
              <a:rPr lang="zh-CN" altLang="en-US" dirty="0"/>
              <a:t>的白点则可能跳到许多不同的地方 </a:t>
            </a:r>
            <a:r>
              <a:rPr lang="en-US" altLang="zh-CN" dirty="0"/>
              <a:t>, </a:t>
            </a:r>
            <a:r>
              <a:rPr lang="zh-CN" altLang="en-US" dirty="0"/>
              <a:t>因为这些地方的总误差都是差不多的</a:t>
            </a:r>
            <a:r>
              <a:rPr lang="en-US" altLang="zh-CN" dirty="0"/>
              <a:t>. </a:t>
            </a:r>
            <a:r>
              <a:rPr lang="zh-CN" altLang="en-US" dirty="0"/>
              <a:t>侧面说明了 </a:t>
            </a:r>
            <a:r>
              <a:rPr lang="en-US" altLang="zh-CN" dirty="0"/>
              <a:t>L1 </a:t>
            </a:r>
            <a:r>
              <a:rPr lang="zh-CN" altLang="en-US" dirty="0"/>
              <a:t>解的不稳定性</a:t>
            </a:r>
            <a:endParaRPr lang="en-US" altLang="zh-CN" sz="20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pic>
        <p:nvPicPr>
          <p:cNvPr id="10242" name="Picture 2" descr="preview">
            <a:extLst>
              <a:ext uri="{FF2B5EF4-FFF2-40B4-BE49-F238E27FC236}">
                <a16:creationId xmlns:a16="http://schemas.microsoft.com/office/drawing/2014/main" id="{4704B09D-E871-4B55-A8CC-024D67CE4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1300" y="16322"/>
            <a:ext cx="6169072" cy="341267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s://pic1.zhimg.com/80/v2-e8734136ff4da41b748f16e514971aa0_1440w.png">
            <a:extLst>
              <a:ext uri="{FF2B5EF4-FFF2-40B4-BE49-F238E27FC236}">
                <a16:creationId xmlns:a16="http://schemas.microsoft.com/office/drawing/2014/main" id="{974F7F11-A7A8-4ED8-BF46-50DC53A993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1739" y="3484247"/>
            <a:ext cx="6169072" cy="3352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40640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38135" y="3451961"/>
            <a:ext cx="1182723" cy="461665"/>
          </a:xfrm>
          <a:prstGeom prst="rect">
            <a:avLst/>
          </a:prstGeom>
          <a:noFill/>
        </p:spPr>
        <p:txBody>
          <a:bodyPr wrap="square" rtlCol="0">
            <a:spAutoFit/>
          </a:bodyPr>
          <a:lstStyle/>
          <a:p>
            <a:pPr algn="ctr"/>
            <a:r>
              <a:rPr lang="en-US" altLang="zh-CN" sz="2400" dirty="0">
                <a:latin typeface="Agency FB" panose="020B0503020202020204" pitchFamily="34" charset="0"/>
              </a:rPr>
              <a:t>CONTENTS</a:t>
            </a:r>
            <a:endParaRPr lang="zh-CN" altLang="en-US" sz="2400" dirty="0">
              <a:latin typeface="Agency FB" panose="020B0503020202020204" pitchFamily="34" charset="0"/>
            </a:endParaRPr>
          </a:p>
        </p:txBody>
      </p:sp>
      <p:grpSp>
        <p:nvGrpSpPr>
          <p:cNvPr id="21" name="组合 20"/>
          <p:cNvGrpSpPr/>
          <p:nvPr/>
        </p:nvGrpSpPr>
        <p:grpSpPr>
          <a:xfrm>
            <a:off x="6607970" y="2890043"/>
            <a:ext cx="481012" cy="479425"/>
            <a:chOff x="5810250" y="2244726"/>
            <a:chExt cx="481012" cy="479425"/>
          </a:xfrm>
        </p:grpSpPr>
        <p:sp>
          <p:nvSpPr>
            <p:cNvPr id="22"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组合 66"/>
          <p:cNvGrpSpPr/>
          <p:nvPr/>
        </p:nvGrpSpPr>
        <p:grpSpPr>
          <a:xfrm>
            <a:off x="6607970" y="1578900"/>
            <a:ext cx="481012" cy="479425"/>
            <a:chOff x="5810250" y="2244726"/>
            <a:chExt cx="481012" cy="479425"/>
          </a:xfrm>
        </p:grpSpPr>
        <p:sp>
          <p:nvSpPr>
            <p:cNvPr id="68"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1" name="组合 100"/>
          <p:cNvGrpSpPr/>
          <p:nvPr/>
        </p:nvGrpSpPr>
        <p:grpSpPr>
          <a:xfrm>
            <a:off x="6607970" y="4201186"/>
            <a:ext cx="481012" cy="479425"/>
            <a:chOff x="5810250" y="2244726"/>
            <a:chExt cx="481012" cy="479425"/>
          </a:xfrm>
        </p:grpSpPr>
        <p:sp>
          <p:nvSpPr>
            <p:cNvPr id="102"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3" name="文本框 132"/>
          <p:cNvSpPr txBox="1"/>
          <p:nvPr/>
        </p:nvSpPr>
        <p:spPr>
          <a:xfrm>
            <a:off x="7195788" y="1617794"/>
            <a:ext cx="5137756" cy="400110"/>
          </a:xfrm>
          <a:prstGeom prst="rect">
            <a:avLst/>
          </a:prstGeom>
          <a:noFill/>
        </p:spPr>
        <p:txBody>
          <a:bodyPr wrap="square" rtlCol="0">
            <a:spAutoFit/>
          </a:bodyPr>
          <a:lstStyle/>
          <a:p>
            <a:r>
              <a:rPr lang="zh-CN" altLang="en-US" sz="2000" dirty="0">
                <a:latin typeface="Agency FB" panose="020B0503020202020204" pitchFamily="34" charset="0"/>
              </a:rPr>
              <a:t>基础概念</a:t>
            </a:r>
          </a:p>
        </p:txBody>
      </p:sp>
      <p:sp>
        <p:nvSpPr>
          <p:cNvPr id="134" name="文本框 133"/>
          <p:cNvSpPr txBox="1"/>
          <p:nvPr/>
        </p:nvSpPr>
        <p:spPr>
          <a:xfrm>
            <a:off x="7195788" y="2929446"/>
            <a:ext cx="3275939" cy="400110"/>
          </a:xfrm>
          <a:prstGeom prst="rect">
            <a:avLst/>
          </a:prstGeom>
          <a:noFill/>
        </p:spPr>
        <p:txBody>
          <a:bodyPr wrap="square" rtlCol="0">
            <a:spAutoFit/>
          </a:bodyPr>
          <a:lstStyle/>
          <a:p>
            <a:r>
              <a:rPr lang="zh-CN" altLang="en-US" sz="2000" dirty="0">
                <a:latin typeface="Agency FB" panose="020B0503020202020204" pitchFamily="34" charset="0"/>
              </a:rPr>
              <a:t>结构化风险（</a:t>
            </a:r>
            <a:r>
              <a:rPr lang="en-US" altLang="zh-CN" sz="2000" dirty="0">
                <a:latin typeface="Agency FB" panose="020B0503020202020204" pitchFamily="34" charset="0"/>
              </a:rPr>
              <a:t>L1,L2</a:t>
            </a:r>
            <a:r>
              <a:rPr lang="zh-CN" altLang="en-US" sz="2000" dirty="0">
                <a:latin typeface="Agency FB" panose="020B0503020202020204" pitchFamily="34" charset="0"/>
              </a:rPr>
              <a:t>正则化）</a:t>
            </a:r>
          </a:p>
        </p:txBody>
      </p:sp>
      <p:sp>
        <p:nvSpPr>
          <p:cNvPr id="135" name="文本框 134"/>
          <p:cNvSpPr txBox="1"/>
          <p:nvPr/>
        </p:nvSpPr>
        <p:spPr>
          <a:xfrm>
            <a:off x="7195789" y="4241098"/>
            <a:ext cx="2821466" cy="400110"/>
          </a:xfrm>
          <a:prstGeom prst="rect">
            <a:avLst/>
          </a:prstGeom>
          <a:noFill/>
        </p:spPr>
        <p:txBody>
          <a:bodyPr wrap="square" rtlCol="0">
            <a:spAutoFit/>
          </a:bodyPr>
          <a:lstStyle/>
          <a:p>
            <a:r>
              <a:rPr lang="zh-CN" altLang="en-US" sz="2000">
                <a:latin typeface="Agency FB" panose="020B0503020202020204" pitchFamily="34" charset="0"/>
              </a:rPr>
              <a:t>三种优化问题</a:t>
            </a:r>
            <a:endParaRPr lang="zh-CN" altLang="en-US" sz="2000" dirty="0">
              <a:latin typeface="Agency FB" panose="020B0503020202020204" pitchFamily="34" charset="0"/>
            </a:endParaRPr>
          </a:p>
        </p:txBody>
      </p:sp>
      <p:sp>
        <p:nvSpPr>
          <p:cNvPr id="262" name="文本框 261"/>
          <p:cNvSpPr txBox="1"/>
          <p:nvPr/>
        </p:nvSpPr>
        <p:spPr>
          <a:xfrm>
            <a:off x="6626254" y="1627447"/>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01</a:t>
            </a:r>
            <a:endParaRPr lang="zh-CN" altLang="en-US" sz="2000" dirty="0">
              <a:latin typeface="Agency FB" panose="020B0503020202020204" pitchFamily="34" charset="0"/>
            </a:endParaRPr>
          </a:p>
        </p:txBody>
      </p:sp>
      <p:sp>
        <p:nvSpPr>
          <p:cNvPr id="263" name="文本框 262"/>
          <p:cNvSpPr txBox="1"/>
          <p:nvPr/>
        </p:nvSpPr>
        <p:spPr>
          <a:xfrm>
            <a:off x="6626254" y="2933669"/>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02</a:t>
            </a:r>
            <a:endParaRPr lang="zh-CN" altLang="en-US" sz="2000" dirty="0">
              <a:latin typeface="Agency FB" panose="020B0503020202020204" pitchFamily="34" charset="0"/>
            </a:endParaRPr>
          </a:p>
        </p:txBody>
      </p:sp>
      <p:sp>
        <p:nvSpPr>
          <p:cNvPr id="264" name="文本框 263"/>
          <p:cNvSpPr txBox="1"/>
          <p:nvPr/>
        </p:nvSpPr>
        <p:spPr>
          <a:xfrm>
            <a:off x="6626254" y="4263069"/>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03</a:t>
            </a:r>
            <a:endParaRPr lang="zh-CN" altLang="en-US" sz="2000" dirty="0">
              <a:latin typeface="Agency FB" panose="020B0503020202020204" pitchFamily="34" charset="0"/>
            </a:endParaRPr>
          </a:p>
        </p:txBody>
      </p:sp>
      <p:grpSp>
        <p:nvGrpSpPr>
          <p:cNvPr id="334" name="组合 333"/>
          <p:cNvGrpSpPr/>
          <p:nvPr/>
        </p:nvGrpSpPr>
        <p:grpSpPr>
          <a:xfrm>
            <a:off x="1215569" y="1456867"/>
            <a:ext cx="3713304" cy="3715670"/>
            <a:chOff x="594320" y="877051"/>
            <a:chExt cx="4989661" cy="4992840"/>
          </a:xfrm>
        </p:grpSpPr>
        <p:sp>
          <p:nvSpPr>
            <p:cNvPr id="269" name="Freeform 70"/>
            <p:cNvSpPr>
              <a:spLocks noEditPoints="1"/>
            </p:cNvSpPr>
            <p:nvPr/>
          </p:nvSpPr>
          <p:spPr bwMode="auto">
            <a:xfrm>
              <a:off x="4032147" y="2003687"/>
              <a:ext cx="595398" cy="555219"/>
            </a:xfrm>
            <a:custGeom>
              <a:avLst/>
              <a:gdLst>
                <a:gd name="T0" fmla="*/ 27 w 113"/>
                <a:gd name="T1" fmla="*/ 98 h 106"/>
                <a:gd name="T2" fmla="*/ 8 w 113"/>
                <a:gd name="T3" fmla="*/ 76 h 106"/>
                <a:gd name="T4" fmla="*/ 76 w 113"/>
                <a:gd name="T5" fmla="*/ 9 h 106"/>
                <a:gd name="T6" fmla="*/ 104 w 113"/>
                <a:gd name="T7" fmla="*/ 43 h 106"/>
                <a:gd name="T8" fmla="*/ 27 w 113"/>
                <a:gd name="T9" fmla="*/ 98 h 106"/>
                <a:gd name="T10" fmla="*/ 76 w 113"/>
                <a:gd name="T11" fmla="*/ 0 h 106"/>
                <a:gd name="T12" fmla="*/ 0 w 113"/>
                <a:gd name="T13" fmla="*/ 76 h 106"/>
                <a:gd name="T14" fmla="*/ 25 w 113"/>
                <a:gd name="T15" fmla="*/ 106 h 106"/>
                <a:gd name="T16" fmla="*/ 113 w 113"/>
                <a:gd name="T17" fmla="*/ 44 h 106"/>
                <a:gd name="T18" fmla="*/ 76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27" y="98"/>
                  </a:moveTo>
                  <a:cubicBezTo>
                    <a:pt x="21" y="90"/>
                    <a:pt x="15" y="83"/>
                    <a:pt x="8" y="76"/>
                  </a:cubicBezTo>
                  <a:cubicBezTo>
                    <a:pt x="76" y="9"/>
                    <a:pt x="76" y="9"/>
                    <a:pt x="76" y="9"/>
                  </a:cubicBezTo>
                  <a:cubicBezTo>
                    <a:pt x="86" y="19"/>
                    <a:pt x="96" y="31"/>
                    <a:pt x="104" y="43"/>
                  </a:cubicBezTo>
                  <a:cubicBezTo>
                    <a:pt x="27" y="98"/>
                    <a:pt x="27" y="98"/>
                    <a:pt x="27" y="98"/>
                  </a:cubicBezTo>
                  <a:moveTo>
                    <a:pt x="76" y="0"/>
                  </a:moveTo>
                  <a:cubicBezTo>
                    <a:pt x="0" y="76"/>
                    <a:pt x="0" y="76"/>
                    <a:pt x="0" y="76"/>
                  </a:cubicBezTo>
                  <a:cubicBezTo>
                    <a:pt x="9" y="86"/>
                    <a:pt x="18" y="96"/>
                    <a:pt x="25" y="106"/>
                  </a:cubicBezTo>
                  <a:cubicBezTo>
                    <a:pt x="113" y="44"/>
                    <a:pt x="113" y="44"/>
                    <a:pt x="113" y="44"/>
                  </a:cubicBezTo>
                  <a:cubicBezTo>
                    <a:pt x="102" y="29"/>
                    <a:pt x="89" y="14"/>
                    <a:pt x="7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71"/>
            <p:cNvSpPr>
              <a:spLocks noEditPoints="1"/>
            </p:cNvSpPr>
            <p:nvPr/>
          </p:nvSpPr>
          <p:spPr bwMode="auto">
            <a:xfrm>
              <a:off x="4211131" y="2317824"/>
              <a:ext cx="617314" cy="493123"/>
            </a:xfrm>
            <a:custGeom>
              <a:avLst/>
              <a:gdLst>
                <a:gd name="T0" fmla="*/ 22 w 117"/>
                <a:gd name="T1" fmla="*/ 86 h 94"/>
                <a:gd name="T2" fmla="*/ 8 w 117"/>
                <a:gd name="T3" fmla="*/ 60 h 94"/>
                <a:gd name="T4" fmla="*/ 88 w 117"/>
                <a:gd name="T5" fmla="*/ 8 h 94"/>
                <a:gd name="T6" fmla="*/ 109 w 117"/>
                <a:gd name="T7" fmla="*/ 48 h 94"/>
                <a:gd name="T8" fmla="*/ 22 w 117"/>
                <a:gd name="T9" fmla="*/ 86 h 94"/>
                <a:gd name="T10" fmla="*/ 90 w 117"/>
                <a:gd name="T11" fmla="*/ 0 h 94"/>
                <a:gd name="T12" fmla="*/ 0 w 117"/>
                <a:gd name="T13" fmla="*/ 59 h 94"/>
                <a:gd name="T14" fmla="*/ 19 w 117"/>
                <a:gd name="T15" fmla="*/ 94 h 94"/>
                <a:gd name="T16" fmla="*/ 117 w 117"/>
                <a:gd name="T17" fmla="*/ 51 h 94"/>
                <a:gd name="T18" fmla="*/ 90 w 117"/>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4">
                  <a:moveTo>
                    <a:pt x="22" y="86"/>
                  </a:moveTo>
                  <a:cubicBezTo>
                    <a:pt x="18" y="77"/>
                    <a:pt x="13" y="69"/>
                    <a:pt x="8" y="60"/>
                  </a:cubicBezTo>
                  <a:cubicBezTo>
                    <a:pt x="88" y="8"/>
                    <a:pt x="88" y="8"/>
                    <a:pt x="88" y="8"/>
                  </a:cubicBezTo>
                  <a:cubicBezTo>
                    <a:pt x="96" y="21"/>
                    <a:pt x="103" y="34"/>
                    <a:pt x="109" y="48"/>
                  </a:cubicBezTo>
                  <a:cubicBezTo>
                    <a:pt x="22" y="86"/>
                    <a:pt x="22" y="86"/>
                    <a:pt x="22" y="86"/>
                  </a:cubicBezTo>
                  <a:moveTo>
                    <a:pt x="90" y="0"/>
                  </a:moveTo>
                  <a:cubicBezTo>
                    <a:pt x="0" y="59"/>
                    <a:pt x="0" y="59"/>
                    <a:pt x="0" y="59"/>
                  </a:cubicBezTo>
                  <a:cubicBezTo>
                    <a:pt x="7" y="70"/>
                    <a:pt x="13" y="82"/>
                    <a:pt x="19" y="94"/>
                  </a:cubicBezTo>
                  <a:cubicBezTo>
                    <a:pt x="117" y="51"/>
                    <a:pt x="117" y="51"/>
                    <a:pt x="117" y="51"/>
                  </a:cubicBezTo>
                  <a:cubicBezTo>
                    <a:pt x="110" y="33"/>
                    <a:pt x="101" y="16"/>
                    <a:pt x="9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72"/>
            <p:cNvSpPr>
              <a:spLocks noEditPoints="1"/>
            </p:cNvSpPr>
            <p:nvPr/>
          </p:nvSpPr>
          <p:spPr bwMode="auto">
            <a:xfrm>
              <a:off x="4338978" y="2679446"/>
              <a:ext cx="613663" cy="405457"/>
            </a:xfrm>
            <a:custGeom>
              <a:avLst/>
              <a:gdLst>
                <a:gd name="T0" fmla="*/ 16 w 117"/>
                <a:gd name="T1" fmla="*/ 69 h 77"/>
                <a:gd name="T2" fmla="*/ 8 w 117"/>
                <a:gd name="T3" fmla="*/ 42 h 77"/>
                <a:gd name="T4" fmla="*/ 97 w 117"/>
                <a:gd name="T5" fmla="*/ 8 h 77"/>
                <a:gd name="T6" fmla="*/ 110 w 117"/>
                <a:gd name="T7" fmla="*/ 51 h 77"/>
                <a:gd name="T8" fmla="*/ 16 w 117"/>
                <a:gd name="T9" fmla="*/ 69 h 77"/>
                <a:gd name="T10" fmla="*/ 101 w 117"/>
                <a:gd name="T11" fmla="*/ 0 h 77"/>
                <a:gd name="T12" fmla="*/ 0 w 117"/>
                <a:gd name="T13" fmla="*/ 38 h 77"/>
                <a:gd name="T14" fmla="*/ 12 w 117"/>
                <a:gd name="T15" fmla="*/ 77 h 77"/>
                <a:gd name="T16" fmla="*/ 117 w 117"/>
                <a:gd name="T17" fmla="*/ 55 h 77"/>
                <a:gd name="T18" fmla="*/ 101 w 117"/>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77">
                  <a:moveTo>
                    <a:pt x="16" y="69"/>
                  </a:moveTo>
                  <a:cubicBezTo>
                    <a:pt x="14" y="60"/>
                    <a:pt x="11" y="51"/>
                    <a:pt x="8" y="42"/>
                  </a:cubicBezTo>
                  <a:cubicBezTo>
                    <a:pt x="97" y="8"/>
                    <a:pt x="97" y="8"/>
                    <a:pt x="97" y="8"/>
                  </a:cubicBezTo>
                  <a:cubicBezTo>
                    <a:pt x="102" y="22"/>
                    <a:pt x="106" y="36"/>
                    <a:pt x="110" y="51"/>
                  </a:cubicBezTo>
                  <a:cubicBezTo>
                    <a:pt x="16" y="69"/>
                    <a:pt x="16" y="69"/>
                    <a:pt x="16" y="69"/>
                  </a:cubicBezTo>
                  <a:moveTo>
                    <a:pt x="101" y="0"/>
                  </a:moveTo>
                  <a:cubicBezTo>
                    <a:pt x="0" y="38"/>
                    <a:pt x="0" y="38"/>
                    <a:pt x="0" y="38"/>
                  </a:cubicBezTo>
                  <a:cubicBezTo>
                    <a:pt x="5" y="51"/>
                    <a:pt x="9" y="64"/>
                    <a:pt x="12" y="77"/>
                  </a:cubicBezTo>
                  <a:cubicBezTo>
                    <a:pt x="117" y="55"/>
                    <a:pt x="117" y="55"/>
                    <a:pt x="117" y="55"/>
                  </a:cubicBezTo>
                  <a:cubicBezTo>
                    <a:pt x="113" y="37"/>
                    <a:pt x="108" y="18"/>
                    <a:pt x="10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73"/>
            <p:cNvSpPr>
              <a:spLocks noEditPoints="1"/>
            </p:cNvSpPr>
            <p:nvPr/>
          </p:nvSpPr>
          <p:spPr bwMode="auto">
            <a:xfrm>
              <a:off x="4412034" y="3070292"/>
              <a:ext cx="584441" cy="303180"/>
            </a:xfrm>
            <a:custGeom>
              <a:avLst/>
              <a:gdLst>
                <a:gd name="T0" fmla="*/ 105 w 111"/>
                <a:gd name="T1" fmla="*/ 52 h 58"/>
                <a:gd name="T2" fmla="*/ 9 w 111"/>
                <a:gd name="T3" fmla="*/ 51 h 58"/>
                <a:gd name="T4" fmla="*/ 7 w 111"/>
                <a:gd name="T5" fmla="*/ 22 h 58"/>
                <a:gd name="T6" fmla="*/ 101 w 111"/>
                <a:gd name="T7" fmla="*/ 7 h 58"/>
                <a:gd name="T8" fmla="*/ 105 w 111"/>
                <a:gd name="T9" fmla="*/ 52 h 58"/>
                <a:gd name="T10" fmla="*/ 106 w 111"/>
                <a:gd name="T11" fmla="*/ 0 h 58"/>
                <a:gd name="T12" fmla="*/ 0 w 111"/>
                <a:gd name="T13" fmla="*/ 17 h 58"/>
                <a:gd name="T14" fmla="*/ 3 w 111"/>
                <a:gd name="T15" fmla="*/ 57 h 58"/>
                <a:gd name="T16" fmla="*/ 111 w 111"/>
                <a:gd name="T17" fmla="*/ 58 h 58"/>
                <a:gd name="T18" fmla="*/ 106 w 111"/>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58">
                  <a:moveTo>
                    <a:pt x="105" y="52"/>
                  </a:moveTo>
                  <a:cubicBezTo>
                    <a:pt x="9" y="51"/>
                    <a:pt x="9" y="51"/>
                    <a:pt x="9" y="51"/>
                  </a:cubicBezTo>
                  <a:cubicBezTo>
                    <a:pt x="9" y="41"/>
                    <a:pt x="8" y="32"/>
                    <a:pt x="7" y="22"/>
                  </a:cubicBezTo>
                  <a:cubicBezTo>
                    <a:pt x="101" y="7"/>
                    <a:pt x="101" y="7"/>
                    <a:pt x="101" y="7"/>
                  </a:cubicBezTo>
                  <a:cubicBezTo>
                    <a:pt x="103" y="22"/>
                    <a:pt x="104" y="37"/>
                    <a:pt x="105" y="52"/>
                  </a:cubicBezTo>
                  <a:moveTo>
                    <a:pt x="106" y="0"/>
                  </a:moveTo>
                  <a:cubicBezTo>
                    <a:pt x="0" y="17"/>
                    <a:pt x="0" y="17"/>
                    <a:pt x="0" y="17"/>
                  </a:cubicBezTo>
                  <a:cubicBezTo>
                    <a:pt x="2" y="30"/>
                    <a:pt x="3" y="44"/>
                    <a:pt x="3" y="57"/>
                  </a:cubicBezTo>
                  <a:cubicBezTo>
                    <a:pt x="111" y="58"/>
                    <a:pt x="111" y="58"/>
                    <a:pt x="111" y="58"/>
                  </a:cubicBezTo>
                  <a:cubicBezTo>
                    <a:pt x="111" y="39"/>
                    <a:pt x="109" y="20"/>
                    <a:pt x="10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74"/>
            <p:cNvSpPr>
              <a:spLocks noEditPoints="1"/>
            </p:cNvSpPr>
            <p:nvPr/>
          </p:nvSpPr>
          <p:spPr bwMode="auto">
            <a:xfrm>
              <a:off x="4401074" y="3450178"/>
              <a:ext cx="588092" cy="328748"/>
            </a:xfrm>
            <a:custGeom>
              <a:avLst/>
              <a:gdLst>
                <a:gd name="T0" fmla="*/ 100 w 112"/>
                <a:gd name="T1" fmla="*/ 55 h 63"/>
                <a:gd name="T2" fmla="*/ 7 w 112"/>
                <a:gd name="T3" fmla="*/ 35 h 63"/>
                <a:gd name="T4" fmla="*/ 10 w 112"/>
                <a:gd name="T5" fmla="*/ 6 h 63"/>
                <a:gd name="T6" fmla="*/ 106 w 112"/>
                <a:gd name="T7" fmla="*/ 11 h 63"/>
                <a:gd name="T8" fmla="*/ 100 w 112"/>
                <a:gd name="T9" fmla="*/ 55 h 63"/>
                <a:gd name="T10" fmla="*/ 5 w 112"/>
                <a:gd name="T11" fmla="*/ 0 h 63"/>
                <a:gd name="T12" fmla="*/ 0 w 112"/>
                <a:gd name="T13" fmla="*/ 39 h 63"/>
                <a:gd name="T14" fmla="*/ 104 w 112"/>
                <a:gd name="T15" fmla="*/ 63 h 63"/>
                <a:gd name="T16" fmla="*/ 112 w 112"/>
                <a:gd name="T17" fmla="*/ 5 h 63"/>
                <a:gd name="T18" fmla="*/ 5 w 112"/>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3">
                  <a:moveTo>
                    <a:pt x="100" y="55"/>
                  </a:moveTo>
                  <a:cubicBezTo>
                    <a:pt x="7" y="35"/>
                    <a:pt x="7" y="35"/>
                    <a:pt x="7" y="35"/>
                  </a:cubicBezTo>
                  <a:cubicBezTo>
                    <a:pt x="8" y="25"/>
                    <a:pt x="10" y="16"/>
                    <a:pt x="10" y="6"/>
                  </a:cubicBezTo>
                  <a:cubicBezTo>
                    <a:pt x="106" y="11"/>
                    <a:pt x="106" y="11"/>
                    <a:pt x="106" y="11"/>
                  </a:cubicBezTo>
                  <a:cubicBezTo>
                    <a:pt x="105" y="26"/>
                    <a:pt x="103" y="41"/>
                    <a:pt x="100" y="55"/>
                  </a:cubicBezTo>
                  <a:moveTo>
                    <a:pt x="5" y="0"/>
                  </a:moveTo>
                  <a:cubicBezTo>
                    <a:pt x="4" y="13"/>
                    <a:pt x="2" y="26"/>
                    <a:pt x="0" y="39"/>
                  </a:cubicBezTo>
                  <a:cubicBezTo>
                    <a:pt x="104" y="63"/>
                    <a:pt x="104" y="63"/>
                    <a:pt x="104" y="63"/>
                  </a:cubicBezTo>
                  <a:cubicBezTo>
                    <a:pt x="108" y="44"/>
                    <a:pt x="111" y="25"/>
                    <a:pt x="112" y="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75"/>
            <p:cNvSpPr>
              <a:spLocks noEditPoints="1"/>
            </p:cNvSpPr>
            <p:nvPr/>
          </p:nvSpPr>
          <p:spPr bwMode="auto">
            <a:xfrm>
              <a:off x="4313408" y="3731439"/>
              <a:ext cx="613663" cy="431025"/>
            </a:xfrm>
            <a:custGeom>
              <a:avLst/>
              <a:gdLst>
                <a:gd name="T0" fmla="*/ 94 w 117"/>
                <a:gd name="T1" fmla="*/ 74 h 82"/>
                <a:gd name="T2" fmla="*/ 8 w 117"/>
                <a:gd name="T3" fmla="*/ 34 h 82"/>
                <a:gd name="T4" fmla="*/ 17 w 117"/>
                <a:gd name="T5" fmla="*/ 7 h 82"/>
                <a:gd name="T6" fmla="*/ 109 w 117"/>
                <a:gd name="T7" fmla="*/ 32 h 82"/>
                <a:gd name="T8" fmla="*/ 94 w 117"/>
                <a:gd name="T9" fmla="*/ 74 h 82"/>
                <a:gd name="T10" fmla="*/ 13 w 117"/>
                <a:gd name="T11" fmla="*/ 0 h 82"/>
                <a:gd name="T12" fmla="*/ 0 w 117"/>
                <a:gd name="T13" fmla="*/ 37 h 82"/>
                <a:gd name="T14" fmla="*/ 97 w 117"/>
                <a:gd name="T15" fmla="*/ 82 h 82"/>
                <a:gd name="T16" fmla="*/ 117 w 117"/>
                <a:gd name="T17" fmla="*/ 27 h 82"/>
                <a:gd name="T18" fmla="*/ 13 w 117"/>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82">
                  <a:moveTo>
                    <a:pt x="94" y="74"/>
                  </a:moveTo>
                  <a:cubicBezTo>
                    <a:pt x="8" y="34"/>
                    <a:pt x="8" y="34"/>
                    <a:pt x="8" y="34"/>
                  </a:cubicBezTo>
                  <a:cubicBezTo>
                    <a:pt x="11" y="25"/>
                    <a:pt x="14" y="16"/>
                    <a:pt x="17" y="7"/>
                  </a:cubicBezTo>
                  <a:cubicBezTo>
                    <a:pt x="109" y="32"/>
                    <a:pt x="109" y="32"/>
                    <a:pt x="109" y="32"/>
                  </a:cubicBezTo>
                  <a:cubicBezTo>
                    <a:pt x="105" y="46"/>
                    <a:pt x="100" y="60"/>
                    <a:pt x="94" y="74"/>
                  </a:cubicBezTo>
                  <a:moveTo>
                    <a:pt x="13" y="0"/>
                  </a:moveTo>
                  <a:cubicBezTo>
                    <a:pt x="9" y="13"/>
                    <a:pt x="5" y="25"/>
                    <a:pt x="0" y="37"/>
                  </a:cubicBezTo>
                  <a:cubicBezTo>
                    <a:pt x="97" y="82"/>
                    <a:pt x="97" y="82"/>
                    <a:pt x="97" y="82"/>
                  </a:cubicBezTo>
                  <a:cubicBezTo>
                    <a:pt x="105" y="65"/>
                    <a:pt x="112" y="46"/>
                    <a:pt x="117" y="27"/>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76"/>
            <p:cNvSpPr>
              <a:spLocks noEditPoints="1"/>
            </p:cNvSpPr>
            <p:nvPr/>
          </p:nvSpPr>
          <p:spPr bwMode="auto">
            <a:xfrm>
              <a:off x="4163646" y="3994438"/>
              <a:ext cx="617314" cy="515040"/>
            </a:xfrm>
            <a:custGeom>
              <a:avLst/>
              <a:gdLst>
                <a:gd name="T0" fmla="*/ 85 w 117"/>
                <a:gd name="T1" fmla="*/ 90 h 98"/>
                <a:gd name="T2" fmla="*/ 9 w 117"/>
                <a:gd name="T3" fmla="*/ 33 h 98"/>
                <a:gd name="T4" fmla="*/ 24 w 117"/>
                <a:gd name="T5" fmla="*/ 9 h 98"/>
                <a:gd name="T6" fmla="*/ 109 w 117"/>
                <a:gd name="T7" fmla="*/ 52 h 98"/>
                <a:gd name="T8" fmla="*/ 85 w 117"/>
                <a:gd name="T9" fmla="*/ 90 h 98"/>
                <a:gd name="T10" fmla="*/ 21 w 117"/>
                <a:gd name="T11" fmla="*/ 0 h 98"/>
                <a:gd name="T12" fmla="*/ 0 w 117"/>
                <a:gd name="T13" fmla="*/ 34 h 98"/>
                <a:gd name="T14" fmla="*/ 87 w 117"/>
                <a:gd name="T15" fmla="*/ 98 h 98"/>
                <a:gd name="T16" fmla="*/ 117 w 117"/>
                <a:gd name="T17" fmla="*/ 49 h 98"/>
                <a:gd name="T18" fmla="*/ 21 w 117"/>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8">
                  <a:moveTo>
                    <a:pt x="85" y="90"/>
                  </a:moveTo>
                  <a:cubicBezTo>
                    <a:pt x="9" y="33"/>
                    <a:pt x="9" y="33"/>
                    <a:pt x="9" y="33"/>
                  </a:cubicBezTo>
                  <a:cubicBezTo>
                    <a:pt x="14" y="25"/>
                    <a:pt x="19" y="17"/>
                    <a:pt x="24" y="9"/>
                  </a:cubicBezTo>
                  <a:cubicBezTo>
                    <a:pt x="109" y="52"/>
                    <a:pt x="109" y="52"/>
                    <a:pt x="109" y="52"/>
                  </a:cubicBezTo>
                  <a:cubicBezTo>
                    <a:pt x="102" y="65"/>
                    <a:pt x="94" y="78"/>
                    <a:pt x="85" y="90"/>
                  </a:cubicBezTo>
                  <a:moveTo>
                    <a:pt x="21" y="0"/>
                  </a:moveTo>
                  <a:cubicBezTo>
                    <a:pt x="15" y="12"/>
                    <a:pt x="8" y="24"/>
                    <a:pt x="0" y="34"/>
                  </a:cubicBezTo>
                  <a:cubicBezTo>
                    <a:pt x="87" y="98"/>
                    <a:pt x="87" y="98"/>
                    <a:pt x="87" y="98"/>
                  </a:cubicBezTo>
                  <a:cubicBezTo>
                    <a:pt x="98" y="83"/>
                    <a:pt x="108" y="67"/>
                    <a:pt x="117" y="49"/>
                  </a:cubicBezTo>
                  <a:cubicBezTo>
                    <a:pt x="21" y="0"/>
                    <a:pt x="21" y="0"/>
                    <a:pt x="2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77"/>
            <p:cNvSpPr>
              <a:spLocks noEditPoints="1"/>
            </p:cNvSpPr>
            <p:nvPr/>
          </p:nvSpPr>
          <p:spPr bwMode="auto">
            <a:xfrm>
              <a:off x="3977355" y="4239173"/>
              <a:ext cx="580787" cy="577135"/>
            </a:xfrm>
            <a:custGeom>
              <a:avLst/>
              <a:gdLst>
                <a:gd name="T0" fmla="*/ 71 w 111"/>
                <a:gd name="T1" fmla="*/ 101 h 110"/>
                <a:gd name="T2" fmla="*/ 8 w 111"/>
                <a:gd name="T3" fmla="*/ 29 h 110"/>
                <a:gd name="T4" fmla="*/ 28 w 111"/>
                <a:gd name="T5" fmla="*/ 9 h 110"/>
                <a:gd name="T6" fmla="*/ 102 w 111"/>
                <a:gd name="T7" fmla="*/ 69 h 110"/>
                <a:gd name="T8" fmla="*/ 71 w 111"/>
                <a:gd name="T9" fmla="*/ 101 h 110"/>
                <a:gd name="T10" fmla="*/ 27 w 111"/>
                <a:gd name="T11" fmla="*/ 0 h 110"/>
                <a:gd name="T12" fmla="*/ 0 w 111"/>
                <a:gd name="T13" fmla="*/ 29 h 110"/>
                <a:gd name="T14" fmla="*/ 71 w 111"/>
                <a:gd name="T15" fmla="*/ 110 h 110"/>
                <a:gd name="T16" fmla="*/ 111 w 111"/>
                <a:gd name="T17" fmla="*/ 68 h 110"/>
                <a:gd name="T18" fmla="*/ 27 w 111"/>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0">
                  <a:moveTo>
                    <a:pt x="71" y="101"/>
                  </a:moveTo>
                  <a:cubicBezTo>
                    <a:pt x="8" y="29"/>
                    <a:pt x="8" y="29"/>
                    <a:pt x="8" y="29"/>
                  </a:cubicBezTo>
                  <a:cubicBezTo>
                    <a:pt x="15" y="23"/>
                    <a:pt x="22" y="16"/>
                    <a:pt x="28" y="9"/>
                  </a:cubicBezTo>
                  <a:cubicBezTo>
                    <a:pt x="102" y="69"/>
                    <a:pt x="102" y="69"/>
                    <a:pt x="102" y="69"/>
                  </a:cubicBezTo>
                  <a:cubicBezTo>
                    <a:pt x="92" y="80"/>
                    <a:pt x="82" y="91"/>
                    <a:pt x="71" y="101"/>
                  </a:cubicBezTo>
                  <a:moveTo>
                    <a:pt x="27" y="0"/>
                  </a:moveTo>
                  <a:cubicBezTo>
                    <a:pt x="19" y="11"/>
                    <a:pt x="9" y="20"/>
                    <a:pt x="0" y="29"/>
                  </a:cubicBezTo>
                  <a:cubicBezTo>
                    <a:pt x="71" y="110"/>
                    <a:pt x="71" y="110"/>
                    <a:pt x="71" y="110"/>
                  </a:cubicBezTo>
                  <a:cubicBezTo>
                    <a:pt x="85" y="97"/>
                    <a:pt x="98" y="83"/>
                    <a:pt x="111" y="68"/>
                  </a:cubicBezTo>
                  <a:cubicBezTo>
                    <a:pt x="27" y="0"/>
                    <a:pt x="27" y="0"/>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78"/>
            <p:cNvSpPr>
              <a:spLocks noEditPoints="1"/>
            </p:cNvSpPr>
            <p:nvPr/>
          </p:nvSpPr>
          <p:spPr bwMode="auto">
            <a:xfrm>
              <a:off x="3739927" y="4436422"/>
              <a:ext cx="529648" cy="617317"/>
            </a:xfrm>
            <a:custGeom>
              <a:avLst/>
              <a:gdLst>
                <a:gd name="T0" fmla="*/ 55 w 101"/>
                <a:gd name="T1" fmla="*/ 108 h 117"/>
                <a:gd name="T2" fmla="*/ 9 w 101"/>
                <a:gd name="T3" fmla="*/ 25 h 117"/>
                <a:gd name="T4" fmla="*/ 32 w 101"/>
                <a:gd name="T5" fmla="*/ 9 h 117"/>
                <a:gd name="T6" fmla="*/ 92 w 101"/>
                <a:gd name="T7" fmla="*/ 83 h 117"/>
                <a:gd name="T8" fmla="*/ 55 w 101"/>
                <a:gd name="T9" fmla="*/ 108 h 117"/>
                <a:gd name="T10" fmla="*/ 33 w 101"/>
                <a:gd name="T11" fmla="*/ 0 h 117"/>
                <a:gd name="T12" fmla="*/ 0 w 101"/>
                <a:gd name="T13" fmla="*/ 23 h 117"/>
                <a:gd name="T14" fmla="*/ 53 w 101"/>
                <a:gd name="T15" fmla="*/ 117 h 117"/>
                <a:gd name="T16" fmla="*/ 101 w 101"/>
                <a:gd name="T17" fmla="*/ 84 h 117"/>
                <a:gd name="T18" fmla="*/ 33 w 101"/>
                <a:gd name="T19"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17">
                  <a:moveTo>
                    <a:pt x="55" y="108"/>
                  </a:moveTo>
                  <a:cubicBezTo>
                    <a:pt x="9" y="25"/>
                    <a:pt x="9" y="25"/>
                    <a:pt x="9" y="25"/>
                  </a:cubicBezTo>
                  <a:cubicBezTo>
                    <a:pt x="17" y="20"/>
                    <a:pt x="25" y="15"/>
                    <a:pt x="32" y="9"/>
                  </a:cubicBezTo>
                  <a:cubicBezTo>
                    <a:pt x="92" y="83"/>
                    <a:pt x="92" y="83"/>
                    <a:pt x="92" y="83"/>
                  </a:cubicBezTo>
                  <a:cubicBezTo>
                    <a:pt x="80" y="92"/>
                    <a:pt x="68" y="101"/>
                    <a:pt x="55" y="108"/>
                  </a:cubicBezTo>
                  <a:moveTo>
                    <a:pt x="33" y="0"/>
                  </a:moveTo>
                  <a:cubicBezTo>
                    <a:pt x="23" y="9"/>
                    <a:pt x="12" y="16"/>
                    <a:pt x="0" y="23"/>
                  </a:cubicBezTo>
                  <a:cubicBezTo>
                    <a:pt x="53" y="117"/>
                    <a:pt x="53" y="117"/>
                    <a:pt x="53" y="117"/>
                  </a:cubicBezTo>
                  <a:cubicBezTo>
                    <a:pt x="70" y="107"/>
                    <a:pt x="86" y="96"/>
                    <a:pt x="101" y="84"/>
                  </a:cubicBezTo>
                  <a:cubicBezTo>
                    <a:pt x="33" y="0"/>
                    <a:pt x="33" y="0"/>
                    <a:pt x="3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79"/>
            <p:cNvSpPr>
              <a:spLocks noEditPoints="1"/>
            </p:cNvSpPr>
            <p:nvPr/>
          </p:nvSpPr>
          <p:spPr bwMode="auto">
            <a:xfrm>
              <a:off x="3476928" y="4593489"/>
              <a:ext cx="452942" cy="620968"/>
            </a:xfrm>
            <a:custGeom>
              <a:avLst/>
              <a:gdLst>
                <a:gd name="T0" fmla="*/ 36 w 86"/>
                <a:gd name="T1" fmla="*/ 110 h 118"/>
                <a:gd name="T2" fmla="*/ 8 w 86"/>
                <a:gd name="T3" fmla="*/ 19 h 118"/>
                <a:gd name="T4" fmla="*/ 35 w 86"/>
                <a:gd name="T5" fmla="*/ 8 h 118"/>
                <a:gd name="T6" fmla="*/ 78 w 86"/>
                <a:gd name="T7" fmla="*/ 93 h 118"/>
                <a:gd name="T8" fmla="*/ 36 w 86"/>
                <a:gd name="T9" fmla="*/ 110 h 118"/>
                <a:gd name="T10" fmla="*/ 37 w 86"/>
                <a:gd name="T11" fmla="*/ 0 h 118"/>
                <a:gd name="T12" fmla="*/ 0 w 86"/>
                <a:gd name="T13" fmla="*/ 15 h 118"/>
                <a:gd name="T14" fmla="*/ 33 w 86"/>
                <a:gd name="T15" fmla="*/ 118 h 118"/>
                <a:gd name="T16" fmla="*/ 86 w 86"/>
                <a:gd name="T17" fmla="*/ 96 h 118"/>
                <a:gd name="T18" fmla="*/ 37 w 86"/>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18">
                  <a:moveTo>
                    <a:pt x="36" y="110"/>
                  </a:moveTo>
                  <a:cubicBezTo>
                    <a:pt x="8" y="19"/>
                    <a:pt x="8" y="19"/>
                    <a:pt x="8" y="19"/>
                  </a:cubicBezTo>
                  <a:cubicBezTo>
                    <a:pt x="17" y="16"/>
                    <a:pt x="26" y="12"/>
                    <a:pt x="35" y="8"/>
                  </a:cubicBezTo>
                  <a:cubicBezTo>
                    <a:pt x="78" y="93"/>
                    <a:pt x="78" y="93"/>
                    <a:pt x="78" y="93"/>
                  </a:cubicBezTo>
                  <a:cubicBezTo>
                    <a:pt x="64" y="100"/>
                    <a:pt x="50" y="105"/>
                    <a:pt x="36" y="110"/>
                  </a:cubicBezTo>
                  <a:moveTo>
                    <a:pt x="37" y="0"/>
                  </a:moveTo>
                  <a:cubicBezTo>
                    <a:pt x="25" y="6"/>
                    <a:pt x="13" y="11"/>
                    <a:pt x="0" y="15"/>
                  </a:cubicBezTo>
                  <a:cubicBezTo>
                    <a:pt x="33" y="118"/>
                    <a:pt x="33" y="118"/>
                    <a:pt x="33" y="118"/>
                  </a:cubicBezTo>
                  <a:cubicBezTo>
                    <a:pt x="51" y="112"/>
                    <a:pt x="68" y="105"/>
                    <a:pt x="86" y="96"/>
                  </a:cubicBezTo>
                  <a:cubicBezTo>
                    <a:pt x="37" y="0"/>
                    <a:pt x="37" y="0"/>
                    <a:pt x="3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80"/>
            <p:cNvSpPr>
              <a:spLocks noEditPoints="1"/>
            </p:cNvSpPr>
            <p:nvPr/>
          </p:nvSpPr>
          <p:spPr bwMode="auto">
            <a:xfrm>
              <a:off x="3199319" y="4695766"/>
              <a:ext cx="350664" cy="599052"/>
            </a:xfrm>
            <a:custGeom>
              <a:avLst/>
              <a:gdLst>
                <a:gd name="T0" fmla="*/ 15 w 67"/>
                <a:gd name="T1" fmla="*/ 108 h 114"/>
                <a:gd name="T2" fmla="*/ 7 w 67"/>
                <a:gd name="T3" fmla="*/ 13 h 114"/>
                <a:gd name="T4" fmla="*/ 35 w 67"/>
                <a:gd name="T5" fmla="*/ 7 h 114"/>
                <a:gd name="T6" fmla="*/ 59 w 67"/>
                <a:gd name="T7" fmla="*/ 100 h 114"/>
                <a:gd name="T8" fmla="*/ 15 w 67"/>
                <a:gd name="T9" fmla="*/ 108 h 114"/>
                <a:gd name="T10" fmla="*/ 39 w 67"/>
                <a:gd name="T11" fmla="*/ 0 h 114"/>
                <a:gd name="T12" fmla="*/ 0 w 67"/>
                <a:gd name="T13" fmla="*/ 7 h 114"/>
                <a:gd name="T14" fmla="*/ 10 w 67"/>
                <a:gd name="T15" fmla="*/ 114 h 114"/>
                <a:gd name="T16" fmla="*/ 67 w 67"/>
                <a:gd name="T17" fmla="*/ 104 h 114"/>
                <a:gd name="T18" fmla="*/ 39 w 67"/>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114">
                  <a:moveTo>
                    <a:pt x="15" y="108"/>
                  </a:moveTo>
                  <a:cubicBezTo>
                    <a:pt x="7" y="13"/>
                    <a:pt x="7" y="13"/>
                    <a:pt x="7" y="13"/>
                  </a:cubicBezTo>
                  <a:cubicBezTo>
                    <a:pt x="16" y="11"/>
                    <a:pt x="26" y="10"/>
                    <a:pt x="35" y="7"/>
                  </a:cubicBezTo>
                  <a:cubicBezTo>
                    <a:pt x="59" y="100"/>
                    <a:pt x="59" y="100"/>
                    <a:pt x="59" y="100"/>
                  </a:cubicBezTo>
                  <a:cubicBezTo>
                    <a:pt x="45" y="103"/>
                    <a:pt x="30" y="106"/>
                    <a:pt x="15" y="108"/>
                  </a:cubicBezTo>
                  <a:moveTo>
                    <a:pt x="39" y="0"/>
                  </a:moveTo>
                  <a:cubicBezTo>
                    <a:pt x="26" y="4"/>
                    <a:pt x="13" y="6"/>
                    <a:pt x="0" y="7"/>
                  </a:cubicBezTo>
                  <a:cubicBezTo>
                    <a:pt x="10" y="114"/>
                    <a:pt x="10" y="114"/>
                    <a:pt x="10" y="114"/>
                  </a:cubicBezTo>
                  <a:cubicBezTo>
                    <a:pt x="29" y="112"/>
                    <a:pt x="48" y="109"/>
                    <a:pt x="67" y="104"/>
                  </a:cubicBezTo>
                  <a:cubicBezTo>
                    <a:pt x="39" y="0"/>
                    <a:pt x="39" y="0"/>
                    <a:pt x="3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81"/>
            <p:cNvSpPr>
              <a:spLocks noEditPoints="1"/>
            </p:cNvSpPr>
            <p:nvPr/>
          </p:nvSpPr>
          <p:spPr bwMode="auto">
            <a:xfrm>
              <a:off x="2845001" y="4732294"/>
              <a:ext cx="306831" cy="573484"/>
            </a:xfrm>
            <a:custGeom>
              <a:avLst/>
              <a:gdLst>
                <a:gd name="T0" fmla="*/ 40 w 58"/>
                <a:gd name="T1" fmla="*/ 103 h 109"/>
                <a:gd name="T2" fmla="*/ 7 w 58"/>
                <a:gd name="T3" fmla="*/ 102 h 109"/>
                <a:gd name="T4" fmla="*/ 18 w 58"/>
                <a:gd name="T5" fmla="*/ 7 h 109"/>
                <a:gd name="T6" fmla="*/ 40 w 58"/>
                <a:gd name="T7" fmla="*/ 8 h 109"/>
                <a:gd name="T8" fmla="*/ 47 w 58"/>
                <a:gd name="T9" fmla="*/ 8 h 109"/>
                <a:gd name="T10" fmla="*/ 51 w 58"/>
                <a:gd name="T11" fmla="*/ 103 h 109"/>
                <a:gd name="T12" fmla="*/ 40 w 58"/>
                <a:gd name="T13" fmla="*/ 103 h 109"/>
                <a:gd name="T14" fmla="*/ 12 w 58"/>
                <a:gd name="T15" fmla="*/ 0 h 109"/>
                <a:gd name="T16" fmla="*/ 0 w 58"/>
                <a:gd name="T17" fmla="*/ 107 h 109"/>
                <a:gd name="T18" fmla="*/ 40 w 58"/>
                <a:gd name="T19" fmla="*/ 109 h 109"/>
                <a:gd name="T20" fmla="*/ 58 w 58"/>
                <a:gd name="T21" fmla="*/ 109 h 109"/>
                <a:gd name="T22" fmla="*/ 52 w 58"/>
                <a:gd name="T23" fmla="*/ 1 h 109"/>
                <a:gd name="T24" fmla="*/ 40 w 58"/>
                <a:gd name="T25" fmla="*/ 2 h 109"/>
                <a:gd name="T26" fmla="*/ 12 w 58"/>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09">
                  <a:moveTo>
                    <a:pt x="40" y="103"/>
                  </a:moveTo>
                  <a:cubicBezTo>
                    <a:pt x="29" y="103"/>
                    <a:pt x="18" y="103"/>
                    <a:pt x="7" y="102"/>
                  </a:cubicBezTo>
                  <a:cubicBezTo>
                    <a:pt x="18" y="7"/>
                    <a:pt x="18" y="7"/>
                    <a:pt x="18" y="7"/>
                  </a:cubicBezTo>
                  <a:cubicBezTo>
                    <a:pt x="25" y="7"/>
                    <a:pt x="33" y="8"/>
                    <a:pt x="40" y="8"/>
                  </a:cubicBezTo>
                  <a:cubicBezTo>
                    <a:pt x="42" y="8"/>
                    <a:pt x="44" y="8"/>
                    <a:pt x="47" y="8"/>
                  </a:cubicBezTo>
                  <a:cubicBezTo>
                    <a:pt x="51" y="103"/>
                    <a:pt x="51" y="103"/>
                    <a:pt x="51" y="103"/>
                  </a:cubicBezTo>
                  <a:cubicBezTo>
                    <a:pt x="48" y="103"/>
                    <a:pt x="44" y="103"/>
                    <a:pt x="40" y="103"/>
                  </a:cubicBezTo>
                  <a:moveTo>
                    <a:pt x="12" y="0"/>
                  </a:moveTo>
                  <a:cubicBezTo>
                    <a:pt x="0" y="107"/>
                    <a:pt x="0" y="107"/>
                    <a:pt x="0" y="107"/>
                  </a:cubicBezTo>
                  <a:cubicBezTo>
                    <a:pt x="13" y="108"/>
                    <a:pt x="27" y="109"/>
                    <a:pt x="40" y="109"/>
                  </a:cubicBezTo>
                  <a:cubicBezTo>
                    <a:pt x="46" y="109"/>
                    <a:pt x="52" y="109"/>
                    <a:pt x="58" y="109"/>
                  </a:cubicBezTo>
                  <a:cubicBezTo>
                    <a:pt x="52" y="1"/>
                    <a:pt x="52" y="1"/>
                    <a:pt x="52" y="1"/>
                  </a:cubicBezTo>
                  <a:cubicBezTo>
                    <a:pt x="48" y="2"/>
                    <a:pt x="44" y="2"/>
                    <a:pt x="40" y="2"/>
                  </a:cubicBezTo>
                  <a:cubicBezTo>
                    <a:pt x="31" y="2"/>
                    <a:pt x="21"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82"/>
            <p:cNvSpPr>
              <a:spLocks noEditPoints="1"/>
            </p:cNvSpPr>
            <p:nvPr/>
          </p:nvSpPr>
          <p:spPr bwMode="auto">
            <a:xfrm>
              <a:off x="2450503" y="4673850"/>
              <a:ext cx="383538" cy="606357"/>
            </a:xfrm>
            <a:custGeom>
              <a:avLst/>
              <a:gdLst>
                <a:gd name="T0" fmla="*/ 51 w 73"/>
                <a:gd name="T1" fmla="*/ 108 h 115"/>
                <a:gd name="T2" fmla="*/ 7 w 73"/>
                <a:gd name="T3" fmla="*/ 98 h 115"/>
                <a:gd name="T4" fmla="*/ 38 w 73"/>
                <a:gd name="T5" fmla="*/ 7 h 115"/>
                <a:gd name="T6" fmla="*/ 66 w 73"/>
                <a:gd name="T7" fmla="*/ 14 h 115"/>
                <a:gd name="T8" fmla="*/ 51 w 73"/>
                <a:gd name="T9" fmla="*/ 108 h 115"/>
                <a:gd name="T10" fmla="*/ 34 w 73"/>
                <a:gd name="T11" fmla="*/ 0 h 115"/>
                <a:gd name="T12" fmla="*/ 0 w 73"/>
                <a:gd name="T13" fmla="*/ 101 h 115"/>
                <a:gd name="T14" fmla="*/ 56 w 73"/>
                <a:gd name="T15" fmla="*/ 115 h 115"/>
                <a:gd name="T16" fmla="*/ 73 w 73"/>
                <a:gd name="T17" fmla="*/ 9 h 115"/>
                <a:gd name="T18" fmla="*/ 34 w 73"/>
                <a:gd name="T19"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15">
                  <a:moveTo>
                    <a:pt x="51" y="108"/>
                  </a:moveTo>
                  <a:cubicBezTo>
                    <a:pt x="36" y="106"/>
                    <a:pt x="21" y="102"/>
                    <a:pt x="7" y="98"/>
                  </a:cubicBezTo>
                  <a:cubicBezTo>
                    <a:pt x="38" y="7"/>
                    <a:pt x="38" y="7"/>
                    <a:pt x="38" y="7"/>
                  </a:cubicBezTo>
                  <a:cubicBezTo>
                    <a:pt x="47" y="10"/>
                    <a:pt x="56" y="12"/>
                    <a:pt x="66" y="14"/>
                  </a:cubicBezTo>
                  <a:cubicBezTo>
                    <a:pt x="51" y="108"/>
                    <a:pt x="51" y="108"/>
                    <a:pt x="51" y="108"/>
                  </a:cubicBezTo>
                  <a:moveTo>
                    <a:pt x="34" y="0"/>
                  </a:moveTo>
                  <a:cubicBezTo>
                    <a:pt x="0" y="101"/>
                    <a:pt x="0" y="101"/>
                    <a:pt x="0" y="101"/>
                  </a:cubicBezTo>
                  <a:cubicBezTo>
                    <a:pt x="18" y="107"/>
                    <a:pt x="36" y="112"/>
                    <a:pt x="56" y="115"/>
                  </a:cubicBezTo>
                  <a:cubicBezTo>
                    <a:pt x="73" y="9"/>
                    <a:pt x="73" y="9"/>
                    <a:pt x="73" y="9"/>
                  </a:cubicBezTo>
                  <a:cubicBezTo>
                    <a:pt x="59" y="7"/>
                    <a:pt x="46" y="4"/>
                    <a:pt x="3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83"/>
            <p:cNvSpPr>
              <a:spLocks noEditPoints="1"/>
            </p:cNvSpPr>
            <p:nvPr/>
          </p:nvSpPr>
          <p:spPr bwMode="auto">
            <a:xfrm>
              <a:off x="2077922" y="4553310"/>
              <a:ext cx="478510" cy="620968"/>
            </a:xfrm>
            <a:custGeom>
              <a:avLst/>
              <a:gdLst>
                <a:gd name="T0" fmla="*/ 49 w 91"/>
                <a:gd name="T1" fmla="*/ 110 h 118"/>
                <a:gd name="T2" fmla="*/ 9 w 91"/>
                <a:gd name="T3" fmla="*/ 91 h 118"/>
                <a:gd name="T4" fmla="*/ 57 w 91"/>
                <a:gd name="T5" fmla="*/ 8 h 118"/>
                <a:gd name="T6" fmla="*/ 83 w 91"/>
                <a:gd name="T7" fmla="*/ 21 h 118"/>
                <a:gd name="T8" fmla="*/ 49 w 91"/>
                <a:gd name="T9" fmla="*/ 110 h 118"/>
                <a:gd name="T10" fmla="*/ 55 w 91"/>
                <a:gd name="T11" fmla="*/ 0 h 118"/>
                <a:gd name="T12" fmla="*/ 0 w 91"/>
                <a:gd name="T13" fmla="*/ 93 h 118"/>
                <a:gd name="T14" fmla="*/ 52 w 91"/>
                <a:gd name="T15" fmla="*/ 118 h 118"/>
                <a:gd name="T16" fmla="*/ 91 w 91"/>
                <a:gd name="T17" fmla="*/ 18 h 118"/>
                <a:gd name="T18" fmla="*/ 55 w 91"/>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18">
                  <a:moveTo>
                    <a:pt x="49" y="110"/>
                  </a:moveTo>
                  <a:cubicBezTo>
                    <a:pt x="35" y="104"/>
                    <a:pt x="22" y="98"/>
                    <a:pt x="9" y="91"/>
                  </a:cubicBezTo>
                  <a:cubicBezTo>
                    <a:pt x="57" y="8"/>
                    <a:pt x="57" y="8"/>
                    <a:pt x="57" y="8"/>
                  </a:cubicBezTo>
                  <a:cubicBezTo>
                    <a:pt x="66" y="13"/>
                    <a:pt x="74" y="17"/>
                    <a:pt x="83" y="21"/>
                  </a:cubicBezTo>
                  <a:cubicBezTo>
                    <a:pt x="49" y="110"/>
                    <a:pt x="49" y="110"/>
                    <a:pt x="49" y="110"/>
                  </a:cubicBezTo>
                  <a:moveTo>
                    <a:pt x="55" y="0"/>
                  </a:moveTo>
                  <a:cubicBezTo>
                    <a:pt x="0" y="93"/>
                    <a:pt x="0" y="93"/>
                    <a:pt x="0" y="93"/>
                  </a:cubicBezTo>
                  <a:cubicBezTo>
                    <a:pt x="17" y="102"/>
                    <a:pt x="34" y="111"/>
                    <a:pt x="52" y="118"/>
                  </a:cubicBezTo>
                  <a:cubicBezTo>
                    <a:pt x="91" y="18"/>
                    <a:pt x="91" y="18"/>
                    <a:pt x="91" y="18"/>
                  </a:cubicBezTo>
                  <a:cubicBezTo>
                    <a:pt x="79" y="13"/>
                    <a:pt x="67" y="7"/>
                    <a:pt x="5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84"/>
            <p:cNvSpPr>
              <a:spLocks noEditPoints="1"/>
            </p:cNvSpPr>
            <p:nvPr/>
          </p:nvSpPr>
          <p:spPr bwMode="auto">
            <a:xfrm>
              <a:off x="1752828" y="4385283"/>
              <a:ext cx="551565" cy="599052"/>
            </a:xfrm>
            <a:custGeom>
              <a:avLst/>
              <a:gdLst>
                <a:gd name="T0" fmla="*/ 44 w 105"/>
                <a:gd name="T1" fmla="*/ 106 h 114"/>
                <a:gd name="T2" fmla="*/ 9 w 105"/>
                <a:gd name="T3" fmla="*/ 79 h 114"/>
                <a:gd name="T4" fmla="*/ 74 w 105"/>
                <a:gd name="T5" fmla="*/ 8 h 114"/>
                <a:gd name="T6" fmla="*/ 96 w 105"/>
                <a:gd name="T7" fmla="*/ 26 h 114"/>
                <a:gd name="T8" fmla="*/ 44 w 105"/>
                <a:gd name="T9" fmla="*/ 106 h 114"/>
                <a:gd name="T10" fmla="*/ 73 w 105"/>
                <a:gd name="T11" fmla="*/ 0 h 114"/>
                <a:gd name="T12" fmla="*/ 0 w 105"/>
                <a:gd name="T13" fmla="*/ 79 h 114"/>
                <a:gd name="T14" fmla="*/ 46 w 105"/>
                <a:gd name="T15" fmla="*/ 114 h 114"/>
                <a:gd name="T16" fmla="*/ 105 w 105"/>
                <a:gd name="T17" fmla="*/ 24 h 114"/>
                <a:gd name="T18" fmla="*/ 73 w 105"/>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14">
                  <a:moveTo>
                    <a:pt x="44" y="106"/>
                  </a:moveTo>
                  <a:cubicBezTo>
                    <a:pt x="32" y="98"/>
                    <a:pt x="20" y="88"/>
                    <a:pt x="9" y="79"/>
                  </a:cubicBezTo>
                  <a:cubicBezTo>
                    <a:pt x="74" y="8"/>
                    <a:pt x="74" y="8"/>
                    <a:pt x="74" y="8"/>
                  </a:cubicBezTo>
                  <a:cubicBezTo>
                    <a:pt x="81" y="15"/>
                    <a:pt x="88" y="21"/>
                    <a:pt x="96" y="26"/>
                  </a:cubicBezTo>
                  <a:cubicBezTo>
                    <a:pt x="44" y="106"/>
                    <a:pt x="44" y="106"/>
                    <a:pt x="44" y="106"/>
                  </a:cubicBezTo>
                  <a:moveTo>
                    <a:pt x="73" y="0"/>
                  </a:moveTo>
                  <a:cubicBezTo>
                    <a:pt x="0" y="79"/>
                    <a:pt x="0" y="79"/>
                    <a:pt x="0" y="79"/>
                  </a:cubicBezTo>
                  <a:cubicBezTo>
                    <a:pt x="14" y="92"/>
                    <a:pt x="29" y="104"/>
                    <a:pt x="46" y="114"/>
                  </a:cubicBezTo>
                  <a:cubicBezTo>
                    <a:pt x="105" y="24"/>
                    <a:pt x="105" y="24"/>
                    <a:pt x="105" y="24"/>
                  </a:cubicBezTo>
                  <a:cubicBezTo>
                    <a:pt x="93" y="17"/>
                    <a:pt x="83" y="9"/>
                    <a:pt x="7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85"/>
            <p:cNvSpPr>
              <a:spLocks noEditPoints="1"/>
            </p:cNvSpPr>
            <p:nvPr/>
          </p:nvSpPr>
          <p:spPr bwMode="auto">
            <a:xfrm>
              <a:off x="1482524" y="4169770"/>
              <a:ext cx="595398" cy="555219"/>
            </a:xfrm>
            <a:custGeom>
              <a:avLst/>
              <a:gdLst>
                <a:gd name="T0" fmla="*/ 37 w 113"/>
                <a:gd name="T1" fmla="*/ 98 h 106"/>
                <a:gd name="T2" fmla="*/ 8 w 113"/>
                <a:gd name="T3" fmla="*/ 64 h 106"/>
                <a:gd name="T4" fmla="*/ 86 w 113"/>
                <a:gd name="T5" fmla="*/ 9 h 106"/>
                <a:gd name="T6" fmla="*/ 105 w 113"/>
                <a:gd name="T7" fmla="*/ 31 h 106"/>
                <a:gd name="T8" fmla="*/ 37 w 113"/>
                <a:gd name="T9" fmla="*/ 98 h 106"/>
                <a:gd name="T10" fmla="*/ 88 w 113"/>
                <a:gd name="T11" fmla="*/ 0 h 106"/>
                <a:gd name="T12" fmla="*/ 0 w 113"/>
                <a:gd name="T13" fmla="*/ 62 h 106"/>
                <a:gd name="T14" fmla="*/ 37 w 113"/>
                <a:gd name="T15" fmla="*/ 106 h 106"/>
                <a:gd name="T16" fmla="*/ 113 w 113"/>
                <a:gd name="T17" fmla="*/ 31 h 106"/>
                <a:gd name="T18" fmla="*/ 88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37" y="98"/>
                  </a:moveTo>
                  <a:cubicBezTo>
                    <a:pt x="27" y="87"/>
                    <a:pt x="17" y="76"/>
                    <a:pt x="8" y="64"/>
                  </a:cubicBezTo>
                  <a:cubicBezTo>
                    <a:pt x="86" y="9"/>
                    <a:pt x="86" y="9"/>
                    <a:pt x="86" y="9"/>
                  </a:cubicBezTo>
                  <a:cubicBezTo>
                    <a:pt x="92" y="16"/>
                    <a:pt x="98" y="24"/>
                    <a:pt x="105" y="31"/>
                  </a:cubicBezTo>
                  <a:cubicBezTo>
                    <a:pt x="37" y="98"/>
                    <a:pt x="37" y="98"/>
                    <a:pt x="37" y="98"/>
                  </a:cubicBezTo>
                  <a:moveTo>
                    <a:pt x="88" y="0"/>
                  </a:moveTo>
                  <a:cubicBezTo>
                    <a:pt x="0" y="62"/>
                    <a:pt x="0" y="62"/>
                    <a:pt x="0" y="62"/>
                  </a:cubicBezTo>
                  <a:cubicBezTo>
                    <a:pt x="11" y="78"/>
                    <a:pt x="23" y="93"/>
                    <a:pt x="37" y="106"/>
                  </a:cubicBezTo>
                  <a:cubicBezTo>
                    <a:pt x="113" y="31"/>
                    <a:pt x="113" y="31"/>
                    <a:pt x="113" y="31"/>
                  </a:cubicBezTo>
                  <a:cubicBezTo>
                    <a:pt x="104" y="21"/>
                    <a:pt x="95" y="11"/>
                    <a:pt x="8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89"/>
            <p:cNvSpPr>
              <a:spLocks/>
            </p:cNvSpPr>
            <p:nvPr/>
          </p:nvSpPr>
          <p:spPr bwMode="auto">
            <a:xfrm>
              <a:off x="2019478" y="4122285"/>
              <a:ext cx="284915" cy="284915"/>
            </a:xfrm>
            <a:custGeom>
              <a:avLst/>
              <a:gdLst>
                <a:gd name="T0" fmla="*/ 10 w 54"/>
                <a:gd name="T1" fmla="*/ 0 h 54"/>
                <a:gd name="T2" fmla="*/ 0 w 54"/>
                <a:gd name="T3" fmla="*/ 8 h 54"/>
                <a:gd name="T4" fmla="*/ 46 w 54"/>
                <a:gd name="T5" fmla="*/ 54 h 54"/>
                <a:gd name="T6" fmla="*/ 46 w 54"/>
                <a:gd name="T7" fmla="*/ 54 h 54"/>
                <a:gd name="T8" fmla="*/ 54 w 54"/>
                <a:gd name="T9" fmla="*/ 44 h 54"/>
                <a:gd name="T10" fmla="*/ 10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10" y="0"/>
                  </a:moveTo>
                  <a:cubicBezTo>
                    <a:pt x="0" y="8"/>
                    <a:pt x="0" y="8"/>
                    <a:pt x="0" y="8"/>
                  </a:cubicBezTo>
                  <a:cubicBezTo>
                    <a:pt x="13" y="25"/>
                    <a:pt x="29" y="41"/>
                    <a:pt x="46" y="54"/>
                  </a:cubicBezTo>
                  <a:cubicBezTo>
                    <a:pt x="46" y="54"/>
                    <a:pt x="46" y="54"/>
                    <a:pt x="46" y="54"/>
                  </a:cubicBezTo>
                  <a:cubicBezTo>
                    <a:pt x="54" y="44"/>
                    <a:pt x="54" y="44"/>
                    <a:pt x="54" y="44"/>
                  </a:cubicBezTo>
                  <a:cubicBezTo>
                    <a:pt x="37" y="31"/>
                    <a:pt x="23" y="16"/>
                    <a:pt x="1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90"/>
            <p:cNvSpPr>
              <a:spLocks/>
            </p:cNvSpPr>
            <p:nvPr/>
          </p:nvSpPr>
          <p:spPr bwMode="auto">
            <a:xfrm>
              <a:off x="2556434" y="4509477"/>
              <a:ext cx="339705" cy="153416"/>
            </a:xfrm>
            <a:custGeom>
              <a:avLst/>
              <a:gdLst>
                <a:gd name="T0" fmla="*/ 5 w 65"/>
                <a:gd name="T1" fmla="*/ 0 h 29"/>
                <a:gd name="T2" fmla="*/ 0 w 65"/>
                <a:gd name="T3" fmla="*/ 12 h 29"/>
                <a:gd name="T4" fmla="*/ 63 w 65"/>
                <a:gd name="T5" fmla="*/ 29 h 29"/>
                <a:gd name="T6" fmla="*/ 65 w 65"/>
                <a:gd name="T7" fmla="*/ 16 h 29"/>
                <a:gd name="T8" fmla="*/ 5 w 65"/>
                <a:gd name="T9" fmla="*/ 0 h 29"/>
              </a:gdLst>
              <a:ahLst/>
              <a:cxnLst>
                <a:cxn ang="0">
                  <a:pos x="T0" y="T1"/>
                </a:cxn>
                <a:cxn ang="0">
                  <a:pos x="T2" y="T3"/>
                </a:cxn>
                <a:cxn ang="0">
                  <a:pos x="T4" y="T5"/>
                </a:cxn>
                <a:cxn ang="0">
                  <a:pos x="T6" y="T7"/>
                </a:cxn>
                <a:cxn ang="0">
                  <a:pos x="T8" y="T9"/>
                </a:cxn>
              </a:cxnLst>
              <a:rect l="0" t="0" r="r" b="b"/>
              <a:pathLst>
                <a:path w="65" h="29">
                  <a:moveTo>
                    <a:pt x="5" y="0"/>
                  </a:moveTo>
                  <a:cubicBezTo>
                    <a:pt x="0" y="12"/>
                    <a:pt x="0" y="12"/>
                    <a:pt x="0" y="12"/>
                  </a:cubicBezTo>
                  <a:cubicBezTo>
                    <a:pt x="20" y="21"/>
                    <a:pt x="41" y="26"/>
                    <a:pt x="63" y="29"/>
                  </a:cubicBezTo>
                  <a:cubicBezTo>
                    <a:pt x="65" y="16"/>
                    <a:pt x="65" y="16"/>
                    <a:pt x="65" y="16"/>
                  </a:cubicBezTo>
                  <a:cubicBezTo>
                    <a:pt x="44" y="14"/>
                    <a:pt x="24"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91"/>
            <p:cNvSpPr>
              <a:spLocks/>
            </p:cNvSpPr>
            <p:nvPr/>
          </p:nvSpPr>
          <p:spPr bwMode="auto">
            <a:xfrm>
              <a:off x="1763785" y="3526885"/>
              <a:ext cx="149762" cy="343359"/>
            </a:xfrm>
            <a:custGeom>
              <a:avLst/>
              <a:gdLst>
                <a:gd name="T0" fmla="*/ 13 w 29"/>
                <a:gd name="T1" fmla="*/ 0 h 65"/>
                <a:gd name="T2" fmla="*/ 0 w 29"/>
                <a:gd name="T3" fmla="*/ 2 h 65"/>
                <a:gd name="T4" fmla="*/ 17 w 29"/>
                <a:gd name="T5" fmla="*/ 65 h 65"/>
                <a:gd name="T6" fmla="*/ 29 w 29"/>
                <a:gd name="T7" fmla="*/ 60 h 65"/>
                <a:gd name="T8" fmla="*/ 13 w 29"/>
                <a:gd name="T9" fmla="*/ 0 h 65"/>
              </a:gdLst>
              <a:ahLst/>
              <a:cxnLst>
                <a:cxn ang="0">
                  <a:pos x="T0" y="T1"/>
                </a:cxn>
                <a:cxn ang="0">
                  <a:pos x="T2" y="T3"/>
                </a:cxn>
                <a:cxn ang="0">
                  <a:pos x="T4" y="T5"/>
                </a:cxn>
                <a:cxn ang="0">
                  <a:pos x="T6" y="T7"/>
                </a:cxn>
                <a:cxn ang="0">
                  <a:pos x="T8" y="T9"/>
                </a:cxn>
              </a:cxnLst>
              <a:rect l="0" t="0" r="r" b="b"/>
              <a:pathLst>
                <a:path w="29" h="65">
                  <a:moveTo>
                    <a:pt x="13" y="0"/>
                  </a:moveTo>
                  <a:cubicBezTo>
                    <a:pt x="0" y="2"/>
                    <a:pt x="0" y="2"/>
                    <a:pt x="0" y="2"/>
                  </a:cubicBezTo>
                  <a:cubicBezTo>
                    <a:pt x="3" y="24"/>
                    <a:pt x="8" y="45"/>
                    <a:pt x="17" y="65"/>
                  </a:cubicBezTo>
                  <a:cubicBezTo>
                    <a:pt x="29" y="60"/>
                    <a:pt x="29" y="60"/>
                    <a:pt x="29" y="60"/>
                  </a:cubicBezTo>
                  <a:cubicBezTo>
                    <a:pt x="21" y="41"/>
                    <a:pt x="15" y="21"/>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92"/>
            <p:cNvSpPr>
              <a:spLocks/>
            </p:cNvSpPr>
            <p:nvPr/>
          </p:nvSpPr>
          <p:spPr bwMode="auto">
            <a:xfrm>
              <a:off x="3217582" y="4509477"/>
              <a:ext cx="336053" cy="153416"/>
            </a:xfrm>
            <a:custGeom>
              <a:avLst/>
              <a:gdLst>
                <a:gd name="T0" fmla="*/ 59 w 64"/>
                <a:gd name="T1" fmla="*/ 0 h 29"/>
                <a:gd name="T2" fmla="*/ 0 w 64"/>
                <a:gd name="T3" fmla="*/ 16 h 29"/>
                <a:gd name="T4" fmla="*/ 2 w 64"/>
                <a:gd name="T5" fmla="*/ 29 h 29"/>
                <a:gd name="T6" fmla="*/ 64 w 64"/>
                <a:gd name="T7" fmla="*/ 13 h 29"/>
                <a:gd name="T8" fmla="*/ 59 w 64"/>
                <a:gd name="T9" fmla="*/ 0 h 29"/>
              </a:gdLst>
              <a:ahLst/>
              <a:cxnLst>
                <a:cxn ang="0">
                  <a:pos x="T0" y="T1"/>
                </a:cxn>
                <a:cxn ang="0">
                  <a:pos x="T2" y="T3"/>
                </a:cxn>
                <a:cxn ang="0">
                  <a:pos x="T4" y="T5"/>
                </a:cxn>
                <a:cxn ang="0">
                  <a:pos x="T6" y="T7"/>
                </a:cxn>
                <a:cxn ang="0">
                  <a:pos x="T8" y="T9"/>
                </a:cxn>
              </a:cxnLst>
              <a:rect l="0" t="0" r="r" b="b"/>
              <a:pathLst>
                <a:path w="64" h="29">
                  <a:moveTo>
                    <a:pt x="59" y="0"/>
                  </a:moveTo>
                  <a:cubicBezTo>
                    <a:pt x="40" y="8"/>
                    <a:pt x="20" y="14"/>
                    <a:pt x="0" y="16"/>
                  </a:cubicBezTo>
                  <a:cubicBezTo>
                    <a:pt x="2" y="29"/>
                    <a:pt x="2" y="29"/>
                    <a:pt x="2" y="29"/>
                  </a:cubicBezTo>
                  <a:cubicBezTo>
                    <a:pt x="23" y="26"/>
                    <a:pt x="44" y="21"/>
                    <a:pt x="64" y="13"/>
                  </a:cubicBezTo>
                  <a:cubicBezTo>
                    <a:pt x="59" y="0"/>
                    <a:pt x="59" y="0"/>
                    <a:pt x="5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93"/>
            <p:cNvSpPr>
              <a:spLocks/>
            </p:cNvSpPr>
            <p:nvPr/>
          </p:nvSpPr>
          <p:spPr bwMode="auto">
            <a:xfrm>
              <a:off x="1763785" y="2869389"/>
              <a:ext cx="149762" cy="336053"/>
            </a:xfrm>
            <a:custGeom>
              <a:avLst/>
              <a:gdLst>
                <a:gd name="T0" fmla="*/ 17 w 29"/>
                <a:gd name="T1" fmla="*/ 0 h 64"/>
                <a:gd name="T2" fmla="*/ 0 w 29"/>
                <a:gd name="T3" fmla="*/ 62 h 64"/>
                <a:gd name="T4" fmla="*/ 13 w 29"/>
                <a:gd name="T5" fmla="*/ 64 h 64"/>
                <a:gd name="T6" fmla="*/ 29 w 29"/>
                <a:gd name="T7" fmla="*/ 5 h 64"/>
                <a:gd name="T8" fmla="*/ 17 w 29"/>
                <a:gd name="T9" fmla="*/ 0 h 64"/>
              </a:gdLst>
              <a:ahLst/>
              <a:cxnLst>
                <a:cxn ang="0">
                  <a:pos x="T0" y="T1"/>
                </a:cxn>
                <a:cxn ang="0">
                  <a:pos x="T2" y="T3"/>
                </a:cxn>
                <a:cxn ang="0">
                  <a:pos x="T4" y="T5"/>
                </a:cxn>
                <a:cxn ang="0">
                  <a:pos x="T6" y="T7"/>
                </a:cxn>
                <a:cxn ang="0">
                  <a:pos x="T8" y="T9"/>
                </a:cxn>
              </a:cxnLst>
              <a:rect l="0" t="0" r="r" b="b"/>
              <a:pathLst>
                <a:path w="29" h="64">
                  <a:moveTo>
                    <a:pt x="17" y="0"/>
                  </a:moveTo>
                  <a:cubicBezTo>
                    <a:pt x="8" y="20"/>
                    <a:pt x="3" y="41"/>
                    <a:pt x="0" y="62"/>
                  </a:cubicBezTo>
                  <a:cubicBezTo>
                    <a:pt x="13" y="64"/>
                    <a:pt x="13" y="64"/>
                    <a:pt x="13" y="64"/>
                  </a:cubicBezTo>
                  <a:cubicBezTo>
                    <a:pt x="15" y="44"/>
                    <a:pt x="21" y="24"/>
                    <a:pt x="29" y="5"/>
                  </a:cubicBezTo>
                  <a:cubicBezTo>
                    <a:pt x="17" y="0"/>
                    <a:pt x="17" y="0"/>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94"/>
            <p:cNvSpPr>
              <a:spLocks/>
            </p:cNvSpPr>
            <p:nvPr/>
          </p:nvSpPr>
          <p:spPr bwMode="auto">
            <a:xfrm>
              <a:off x="3812982" y="4122285"/>
              <a:ext cx="284915" cy="284915"/>
            </a:xfrm>
            <a:custGeom>
              <a:avLst/>
              <a:gdLst>
                <a:gd name="T0" fmla="*/ 44 w 54"/>
                <a:gd name="T1" fmla="*/ 0 h 54"/>
                <a:gd name="T2" fmla="*/ 43 w 54"/>
                <a:gd name="T3" fmla="*/ 0 h 54"/>
                <a:gd name="T4" fmla="*/ 0 w 54"/>
                <a:gd name="T5" fmla="*/ 44 h 54"/>
                <a:gd name="T6" fmla="*/ 8 w 54"/>
                <a:gd name="T7" fmla="*/ 54 h 54"/>
                <a:gd name="T8" fmla="*/ 54 w 54"/>
                <a:gd name="T9" fmla="*/ 8 h 54"/>
                <a:gd name="T10" fmla="*/ 54 w 54"/>
                <a:gd name="T11" fmla="*/ 8 h 54"/>
                <a:gd name="T12" fmla="*/ 44 w 54"/>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44" y="0"/>
                  </a:moveTo>
                  <a:cubicBezTo>
                    <a:pt x="43" y="0"/>
                    <a:pt x="43" y="0"/>
                    <a:pt x="43" y="0"/>
                  </a:cubicBezTo>
                  <a:cubicBezTo>
                    <a:pt x="31" y="17"/>
                    <a:pt x="16" y="31"/>
                    <a:pt x="0" y="44"/>
                  </a:cubicBezTo>
                  <a:cubicBezTo>
                    <a:pt x="8" y="54"/>
                    <a:pt x="8" y="54"/>
                    <a:pt x="8" y="54"/>
                  </a:cubicBezTo>
                  <a:cubicBezTo>
                    <a:pt x="25" y="41"/>
                    <a:pt x="40" y="25"/>
                    <a:pt x="54" y="8"/>
                  </a:cubicBezTo>
                  <a:cubicBezTo>
                    <a:pt x="54" y="8"/>
                    <a:pt x="54" y="8"/>
                    <a:pt x="54" y="8"/>
                  </a:cubicBezTo>
                  <a:cubicBezTo>
                    <a:pt x="44" y="0"/>
                    <a:pt x="44" y="0"/>
                    <a:pt x="4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95"/>
            <p:cNvSpPr>
              <a:spLocks/>
            </p:cNvSpPr>
            <p:nvPr/>
          </p:nvSpPr>
          <p:spPr bwMode="auto">
            <a:xfrm>
              <a:off x="2019478" y="2328781"/>
              <a:ext cx="284915" cy="284915"/>
            </a:xfrm>
            <a:custGeom>
              <a:avLst/>
              <a:gdLst>
                <a:gd name="T0" fmla="*/ 46 w 54"/>
                <a:gd name="T1" fmla="*/ 0 h 54"/>
                <a:gd name="T2" fmla="*/ 0 w 54"/>
                <a:gd name="T3" fmla="*/ 46 h 54"/>
                <a:gd name="T4" fmla="*/ 0 w 54"/>
                <a:gd name="T5" fmla="*/ 46 h 54"/>
                <a:gd name="T6" fmla="*/ 11 w 54"/>
                <a:gd name="T7" fmla="*/ 54 h 54"/>
                <a:gd name="T8" fmla="*/ 54 w 54"/>
                <a:gd name="T9" fmla="*/ 11 h 54"/>
                <a:gd name="T10" fmla="*/ 46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46" y="0"/>
                  </a:moveTo>
                  <a:cubicBezTo>
                    <a:pt x="29" y="14"/>
                    <a:pt x="13" y="29"/>
                    <a:pt x="0" y="46"/>
                  </a:cubicBezTo>
                  <a:cubicBezTo>
                    <a:pt x="0" y="46"/>
                    <a:pt x="0" y="46"/>
                    <a:pt x="0" y="46"/>
                  </a:cubicBezTo>
                  <a:cubicBezTo>
                    <a:pt x="11" y="54"/>
                    <a:pt x="11" y="54"/>
                    <a:pt x="11" y="54"/>
                  </a:cubicBezTo>
                  <a:cubicBezTo>
                    <a:pt x="23" y="38"/>
                    <a:pt x="38" y="23"/>
                    <a:pt x="54" y="11"/>
                  </a:cubicBezTo>
                  <a:cubicBezTo>
                    <a:pt x="46" y="0"/>
                    <a:pt x="46" y="0"/>
                    <a:pt x="4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96"/>
            <p:cNvSpPr>
              <a:spLocks/>
            </p:cNvSpPr>
            <p:nvPr/>
          </p:nvSpPr>
          <p:spPr bwMode="auto">
            <a:xfrm>
              <a:off x="4200174" y="3526885"/>
              <a:ext cx="153416" cy="343359"/>
            </a:xfrm>
            <a:custGeom>
              <a:avLst/>
              <a:gdLst>
                <a:gd name="T0" fmla="*/ 16 w 29"/>
                <a:gd name="T1" fmla="*/ 0 h 65"/>
                <a:gd name="T2" fmla="*/ 0 w 29"/>
                <a:gd name="T3" fmla="*/ 60 h 65"/>
                <a:gd name="T4" fmla="*/ 12 w 29"/>
                <a:gd name="T5" fmla="*/ 65 h 65"/>
                <a:gd name="T6" fmla="*/ 29 w 29"/>
                <a:gd name="T7" fmla="*/ 2 h 65"/>
                <a:gd name="T8" fmla="*/ 16 w 29"/>
                <a:gd name="T9" fmla="*/ 0 h 65"/>
              </a:gdLst>
              <a:ahLst/>
              <a:cxnLst>
                <a:cxn ang="0">
                  <a:pos x="T0" y="T1"/>
                </a:cxn>
                <a:cxn ang="0">
                  <a:pos x="T2" y="T3"/>
                </a:cxn>
                <a:cxn ang="0">
                  <a:pos x="T4" y="T5"/>
                </a:cxn>
                <a:cxn ang="0">
                  <a:pos x="T6" y="T7"/>
                </a:cxn>
                <a:cxn ang="0">
                  <a:pos x="T8" y="T9"/>
                </a:cxn>
              </a:cxnLst>
              <a:rect l="0" t="0" r="r" b="b"/>
              <a:pathLst>
                <a:path w="29" h="65">
                  <a:moveTo>
                    <a:pt x="16" y="0"/>
                  </a:moveTo>
                  <a:cubicBezTo>
                    <a:pt x="13" y="21"/>
                    <a:pt x="8" y="41"/>
                    <a:pt x="0" y="60"/>
                  </a:cubicBezTo>
                  <a:cubicBezTo>
                    <a:pt x="12" y="65"/>
                    <a:pt x="12" y="65"/>
                    <a:pt x="12" y="65"/>
                  </a:cubicBezTo>
                  <a:cubicBezTo>
                    <a:pt x="21" y="45"/>
                    <a:pt x="26" y="23"/>
                    <a:pt x="29" y="2"/>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97"/>
            <p:cNvSpPr>
              <a:spLocks/>
            </p:cNvSpPr>
            <p:nvPr/>
          </p:nvSpPr>
          <p:spPr bwMode="auto">
            <a:xfrm>
              <a:off x="2556434" y="2069437"/>
              <a:ext cx="336053" cy="153416"/>
            </a:xfrm>
            <a:custGeom>
              <a:avLst/>
              <a:gdLst>
                <a:gd name="T0" fmla="*/ 63 w 64"/>
                <a:gd name="T1" fmla="*/ 0 h 29"/>
                <a:gd name="T2" fmla="*/ 0 w 64"/>
                <a:gd name="T3" fmla="*/ 17 h 29"/>
                <a:gd name="T4" fmla="*/ 5 w 64"/>
                <a:gd name="T5" fmla="*/ 29 h 29"/>
                <a:gd name="T6" fmla="*/ 64 w 64"/>
                <a:gd name="T7" fmla="*/ 13 h 29"/>
                <a:gd name="T8" fmla="*/ 63 w 64"/>
                <a:gd name="T9" fmla="*/ 0 h 29"/>
              </a:gdLst>
              <a:ahLst/>
              <a:cxnLst>
                <a:cxn ang="0">
                  <a:pos x="T0" y="T1"/>
                </a:cxn>
                <a:cxn ang="0">
                  <a:pos x="T2" y="T3"/>
                </a:cxn>
                <a:cxn ang="0">
                  <a:pos x="T4" y="T5"/>
                </a:cxn>
                <a:cxn ang="0">
                  <a:pos x="T6" y="T7"/>
                </a:cxn>
                <a:cxn ang="0">
                  <a:pos x="T8" y="T9"/>
                </a:cxn>
              </a:cxnLst>
              <a:rect l="0" t="0" r="r" b="b"/>
              <a:pathLst>
                <a:path w="64" h="29">
                  <a:moveTo>
                    <a:pt x="63" y="0"/>
                  </a:moveTo>
                  <a:cubicBezTo>
                    <a:pt x="41" y="3"/>
                    <a:pt x="20" y="9"/>
                    <a:pt x="0" y="17"/>
                  </a:cubicBezTo>
                  <a:cubicBezTo>
                    <a:pt x="5" y="29"/>
                    <a:pt x="5" y="29"/>
                    <a:pt x="5" y="29"/>
                  </a:cubicBezTo>
                  <a:cubicBezTo>
                    <a:pt x="24" y="21"/>
                    <a:pt x="44" y="16"/>
                    <a:pt x="64" y="13"/>
                  </a:cubicBezTo>
                  <a:cubicBezTo>
                    <a:pt x="63" y="0"/>
                    <a:pt x="63" y="0"/>
                    <a:pt x="6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98"/>
            <p:cNvSpPr>
              <a:spLocks/>
            </p:cNvSpPr>
            <p:nvPr/>
          </p:nvSpPr>
          <p:spPr bwMode="auto">
            <a:xfrm>
              <a:off x="4200174" y="2865737"/>
              <a:ext cx="153416" cy="339707"/>
            </a:xfrm>
            <a:custGeom>
              <a:avLst/>
              <a:gdLst>
                <a:gd name="T0" fmla="*/ 12 w 29"/>
                <a:gd name="T1" fmla="*/ 0 h 65"/>
                <a:gd name="T2" fmla="*/ 0 w 29"/>
                <a:gd name="T3" fmla="*/ 5 h 65"/>
                <a:gd name="T4" fmla="*/ 16 w 29"/>
                <a:gd name="T5" fmla="*/ 65 h 65"/>
                <a:gd name="T6" fmla="*/ 29 w 29"/>
                <a:gd name="T7" fmla="*/ 63 h 65"/>
                <a:gd name="T8" fmla="*/ 12 w 29"/>
                <a:gd name="T9" fmla="*/ 0 h 65"/>
              </a:gdLst>
              <a:ahLst/>
              <a:cxnLst>
                <a:cxn ang="0">
                  <a:pos x="T0" y="T1"/>
                </a:cxn>
                <a:cxn ang="0">
                  <a:pos x="T2" y="T3"/>
                </a:cxn>
                <a:cxn ang="0">
                  <a:pos x="T4" y="T5"/>
                </a:cxn>
                <a:cxn ang="0">
                  <a:pos x="T6" y="T7"/>
                </a:cxn>
                <a:cxn ang="0">
                  <a:pos x="T8" y="T9"/>
                </a:cxn>
              </a:cxnLst>
              <a:rect l="0" t="0" r="r" b="b"/>
              <a:pathLst>
                <a:path w="29" h="65">
                  <a:moveTo>
                    <a:pt x="12" y="0"/>
                  </a:moveTo>
                  <a:cubicBezTo>
                    <a:pt x="0" y="5"/>
                    <a:pt x="0" y="5"/>
                    <a:pt x="0" y="5"/>
                  </a:cubicBezTo>
                  <a:cubicBezTo>
                    <a:pt x="8" y="24"/>
                    <a:pt x="13" y="44"/>
                    <a:pt x="16" y="65"/>
                  </a:cubicBezTo>
                  <a:cubicBezTo>
                    <a:pt x="29" y="63"/>
                    <a:pt x="29" y="63"/>
                    <a:pt x="29" y="63"/>
                  </a:cubicBezTo>
                  <a:cubicBezTo>
                    <a:pt x="26" y="41"/>
                    <a:pt x="20" y="2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99"/>
            <p:cNvSpPr>
              <a:spLocks/>
            </p:cNvSpPr>
            <p:nvPr/>
          </p:nvSpPr>
          <p:spPr bwMode="auto">
            <a:xfrm>
              <a:off x="3217582" y="2069437"/>
              <a:ext cx="336053" cy="153416"/>
            </a:xfrm>
            <a:custGeom>
              <a:avLst/>
              <a:gdLst>
                <a:gd name="T0" fmla="*/ 2 w 64"/>
                <a:gd name="T1" fmla="*/ 0 h 29"/>
                <a:gd name="T2" fmla="*/ 0 w 64"/>
                <a:gd name="T3" fmla="*/ 13 h 29"/>
                <a:gd name="T4" fmla="*/ 59 w 64"/>
                <a:gd name="T5" fmla="*/ 29 h 29"/>
                <a:gd name="T6" fmla="*/ 64 w 64"/>
                <a:gd name="T7" fmla="*/ 17 h 29"/>
                <a:gd name="T8" fmla="*/ 2 w 64"/>
                <a:gd name="T9" fmla="*/ 0 h 29"/>
              </a:gdLst>
              <a:ahLst/>
              <a:cxnLst>
                <a:cxn ang="0">
                  <a:pos x="T0" y="T1"/>
                </a:cxn>
                <a:cxn ang="0">
                  <a:pos x="T2" y="T3"/>
                </a:cxn>
                <a:cxn ang="0">
                  <a:pos x="T4" y="T5"/>
                </a:cxn>
                <a:cxn ang="0">
                  <a:pos x="T6" y="T7"/>
                </a:cxn>
                <a:cxn ang="0">
                  <a:pos x="T8" y="T9"/>
                </a:cxn>
              </a:cxnLst>
              <a:rect l="0" t="0" r="r" b="b"/>
              <a:pathLst>
                <a:path w="64" h="29">
                  <a:moveTo>
                    <a:pt x="2" y="0"/>
                  </a:moveTo>
                  <a:cubicBezTo>
                    <a:pt x="0" y="13"/>
                    <a:pt x="0" y="13"/>
                    <a:pt x="0" y="13"/>
                  </a:cubicBezTo>
                  <a:cubicBezTo>
                    <a:pt x="20" y="16"/>
                    <a:pt x="40" y="21"/>
                    <a:pt x="59" y="29"/>
                  </a:cubicBezTo>
                  <a:cubicBezTo>
                    <a:pt x="64" y="17"/>
                    <a:pt x="64" y="17"/>
                    <a:pt x="64" y="17"/>
                  </a:cubicBezTo>
                  <a:cubicBezTo>
                    <a:pt x="44" y="9"/>
                    <a:pt x="23"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00"/>
            <p:cNvSpPr>
              <a:spLocks/>
            </p:cNvSpPr>
            <p:nvPr/>
          </p:nvSpPr>
          <p:spPr bwMode="auto">
            <a:xfrm>
              <a:off x="3812982" y="2328781"/>
              <a:ext cx="284915" cy="284915"/>
            </a:xfrm>
            <a:custGeom>
              <a:avLst/>
              <a:gdLst>
                <a:gd name="T0" fmla="*/ 8 w 54"/>
                <a:gd name="T1" fmla="*/ 0 h 54"/>
                <a:gd name="T2" fmla="*/ 0 w 54"/>
                <a:gd name="T3" fmla="*/ 11 h 54"/>
                <a:gd name="T4" fmla="*/ 0 w 54"/>
                <a:gd name="T5" fmla="*/ 11 h 54"/>
                <a:gd name="T6" fmla="*/ 0 w 54"/>
                <a:gd name="T7" fmla="*/ 11 h 54"/>
                <a:gd name="T8" fmla="*/ 1 w 54"/>
                <a:gd name="T9" fmla="*/ 11 h 54"/>
                <a:gd name="T10" fmla="*/ 27 w 54"/>
                <a:gd name="T11" fmla="*/ 36 h 54"/>
                <a:gd name="T12" fmla="*/ 28 w 54"/>
                <a:gd name="T13" fmla="*/ 36 h 54"/>
                <a:gd name="T14" fmla="*/ 29 w 54"/>
                <a:gd name="T15" fmla="*/ 37 h 54"/>
                <a:gd name="T16" fmla="*/ 43 w 54"/>
                <a:gd name="T17" fmla="*/ 54 h 54"/>
                <a:gd name="T18" fmla="*/ 54 w 54"/>
                <a:gd name="T19" fmla="*/ 46 h 54"/>
                <a:gd name="T20" fmla="*/ 38 w 54"/>
                <a:gd name="T21" fmla="*/ 28 h 54"/>
                <a:gd name="T22" fmla="*/ 37 w 54"/>
                <a:gd name="T23" fmla="*/ 27 h 54"/>
                <a:gd name="T24" fmla="*/ 9 w 54"/>
                <a:gd name="T25" fmla="*/ 1 h 54"/>
                <a:gd name="T26" fmla="*/ 8 w 54"/>
                <a:gd name="T27" fmla="*/ 1 h 54"/>
                <a:gd name="T28" fmla="*/ 8 w 54"/>
                <a:gd name="T2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4">
                  <a:moveTo>
                    <a:pt x="8" y="0"/>
                  </a:moveTo>
                  <a:cubicBezTo>
                    <a:pt x="0" y="11"/>
                    <a:pt x="0" y="11"/>
                    <a:pt x="0" y="11"/>
                  </a:cubicBezTo>
                  <a:cubicBezTo>
                    <a:pt x="0" y="11"/>
                    <a:pt x="0" y="11"/>
                    <a:pt x="0" y="11"/>
                  </a:cubicBezTo>
                  <a:cubicBezTo>
                    <a:pt x="0" y="11"/>
                    <a:pt x="0" y="11"/>
                    <a:pt x="0" y="11"/>
                  </a:cubicBezTo>
                  <a:cubicBezTo>
                    <a:pt x="1" y="11"/>
                    <a:pt x="1" y="11"/>
                    <a:pt x="1" y="11"/>
                  </a:cubicBezTo>
                  <a:cubicBezTo>
                    <a:pt x="10" y="19"/>
                    <a:pt x="19" y="27"/>
                    <a:pt x="27" y="36"/>
                  </a:cubicBezTo>
                  <a:cubicBezTo>
                    <a:pt x="28" y="36"/>
                    <a:pt x="28" y="36"/>
                    <a:pt x="28" y="36"/>
                  </a:cubicBezTo>
                  <a:cubicBezTo>
                    <a:pt x="28" y="36"/>
                    <a:pt x="28" y="37"/>
                    <a:pt x="29" y="37"/>
                  </a:cubicBezTo>
                  <a:cubicBezTo>
                    <a:pt x="34" y="42"/>
                    <a:pt x="39" y="48"/>
                    <a:pt x="43" y="54"/>
                  </a:cubicBezTo>
                  <a:cubicBezTo>
                    <a:pt x="54" y="46"/>
                    <a:pt x="54" y="46"/>
                    <a:pt x="54" y="46"/>
                  </a:cubicBezTo>
                  <a:cubicBezTo>
                    <a:pt x="49" y="40"/>
                    <a:pt x="44" y="34"/>
                    <a:pt x="38" y="28"/>
                  </a:cubicBezTo>
                  <a:cubicBezTo>
                    <a:pt x="38" y="28"/>
                    <a:pt x="37" y="27"/>
                    <a:pt x="37" y="27"/>
                  </a:cubicBezTo>
                  <a:cubicBezTo>
                    <a:pt x="28" y="18"/>
                    <a:pt x="19" y="9"/>
                    <a:pt x="9" y="1"/>
                  </a:cubicBezTo>
                  <a:cubicBezTo>
                    <a:pt x="8" y="1"/>
                    <a:pt x="8" y="1"/>
                    <a:pt x="8" y="1"/>
                  </a:cubicBezTo>
                  <a:cubicBezTo>
                    <a:pt x="8" y="0"/>
                    <a:pt x="8" y="0"/>
                    <a:pt x="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149"/>
            <p:cNvSpPr>
              <a:spLocks/>
            </p:cNvSpPr>
            <p:nvPr/>
          </p:nvSpPr>
          <p:spPr bwMode="auto">
            <a:xfrm>
              <a:off x="854250" y="1824701"/>
              <a:ext cx="745162" cy="2107641"/>
            </a:xfrm>
            <a:custGeom>
              <a:avLst/>
              <a:gdLst>
                <a:gd name="T0" fmla="*/ 126 w 142"/>
                <a:gd name="T1" fmla="*/ 0 h 401"/>
                <a:gd name="T2" fmla="*/ 18 w 142"/>
                <a:gd name="T3" fmla="*/ 190 h 401"/>
                <a:gd name="T4" fmla="*/ 19 w 142"/>
                <a:gd name="T5" fmla="*/ 401 h 401"/>
                <a:gd name="T6" fmla="*/ 40 w 142"/>
                <a:gd name="T7" fmla="*/ 395 h 401"/>
                <a:gd name="T8" fmla="*/ 142 w 142"/>
                <a:gd name="T9" fmla="*/ 16 h 401"/>
                <a:gd name="T10" fmla="*/ 126 w 142"/>
                <a:gd name="T11" fmla="*/ 0 h 401"/>
              </a:gdLst>
              <a:ahLst/>
              <a:cxnLst>
                <a:cxn ang="0">
                  <a:pos x="T0" y="T1"/>
                </a:cxn>
                <a:cxn ang="0">
                  <a:pos x="T2" y="T3"/>
                </a:cxn>
                <a:cxn ang="0">
                  <a:pos x="T4" y="T5"/>
                </a:cxn>
                <a:cxn ang="0">
                  <a:pos x="T6" y="T7"/>
                </a:cxn>
                <a:cxn ang="0">
                  <a:pos x="T8" y="T9"/>
                </a:cxn>
                <a:cxn ang="0">
                  <a:pos x="T10" y="T11"/>
                </a:cxn>
              </a:cxnLst>
              <a:rect l="0" t="0" r="r" b="b"/>
              <a:pathLst>
                <a:path w="142" h="401">
                  <a:moveTo>
                    <a:pt x="126" y="0"/>
                  </a:moveTo>
                  <a:cubicBezTo>
                    <a:pt x="74" y="53"/>
                    <a:pt x="36" y="118"/>
                    <a:pt x="18" y="190"/>
                  </a:cubicBezTo>
                  <a:cubicBezTo>
                    <a:pt x="0" y="259"/>
                    <a:pt x="1" y="332"/>
                    <a:pt x="19" y="401"/>
                  </a:cubicBezTo>
                  <a:cubicBezTo>
                    <a:pt x="40" y="395"/>
                    <a:pt x="40" y="395"/>
                    <a:pt x="40" y="395"/>
                  </a:cubicBezTo>
                  <a:cubicBezTo>
                    <a:pt x="4" y="260"/>
                    <a:pt x="43" y="115"/>
                    <a:pt x="142" y="16"/>
                  </a:cubicBezTo>
                  <a:cubicBezTo>
                    <a:pt x="126" y="0"/>
                    <a:pt x="126" y="0"/>
                    <a:pt x="1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150"/>
            <p:cNvSpPr>
              <a:spLocks/>
            </p:cNvSpPr>
            <p:nvPr/>
          </p:nvSpPr>
          <p:spPr bwMode="auto">
            <a:xfrm>
              <a:off x="2497990" y="4827266"/>
              <a:ext cx="2107638" cy="719594"/>
            </a:xfrm>
            <a:custGeom>
              <a:avLst/>
              <a:gdLst>
                <a:gd name="T0" fmla="*/ 385 w 401"/>
                <a:gd name="T1" fmla="*/ 0 h 137"/>
                <a:gd name="T2" fmla="*/ 385 w 401"/>
                <a:gd name="T3" fmla="*/ 0 h 137"/>
                <a:gd name="T4" fmla="*/ 106 w 401"/>
                <a:gd name="T5" fmla="*/ 115 h 137"/>
                <a:gd name="T6" fmla="*/ 5 w 401"/>
                <a:gd name="T7" fmla="*/ 102 h 137"/>
                <a:gd name="T8" fmla="*/ 0 w 401"/>
                <a:gd name="T9" fmla="*/ 123 h 137"/>
                <a:gd name="T10" fmla="*/ 107 w 401"/>
                <a:gd name="T11" fmla="*/ 137 h 137"/>
                <a:gd name="T12" fmla="*/ 211 w 401"/>
                <a:gd name="T13" fmla="*/ 124 h 137"/>
                <a:gd name="T14" fmla="*/ 400 w 401"/>
                <a:gd name="T15" fmla="*/ 16 h 137"/>
                <a:gd name="T16" fmla="*/ 401 w 401"/>
                <a:gd name="T17" fmla="*/ 15 h 137"/>
                <a:gd name="T18" fmla="*/ 385 w 401"/>
                <a:gd name="T1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1" h="137">
                  <a:moveTo>
                    <a:pt x="385" y="0"/>
                  </a:moveTo>
                  <a:cubicBezTo>
                    <a:pt x="385" y="0"/>
                    <a:pt x="385" y="0"/>
                    <a:pt x="385" y="0"/>
                  </a:cubicBezTo>
                  <a:cubicBezTo>
                    <a:pt x="310" y="75"/>
                    <a:pt x="209" y="115"/>
                    <a:pt x="106" y="115"/>
                  </a:cubicBezTo>
                  <a:cubicBezTo>
                    <a:pt x="72" y="115"/>
                    <a:pt x="38" y="111"/>
                    <a:pt x="5" y="102"/>
                  </a:cubicBezTo>
                  <a:cubicBezTo>
                    <a:pt x="0" y="123"/>
                    <a:pt x="0" y="123"/>
                    <a:pt x="0" y="123"/>
                  </a:cubicBezTo>
                  <a:cubicBezTo>
                    <a:pt x="35" y="132"/>
                    <a:pt x="71" y="137"/>
                    <a:pt x="107" y="137"/>
                  </a:cubicBezTo>
                  <a:cubicBezTo>
                    <a:pt x="142" y="137"/>
                    <a:pt x="177" y="133"/>
                    <a:pt x="211" y="124"/>
                  </a:cubicBezTo>
                  <a:cubicBezTo>
                    <a:pt x="282" y="105"/>
                    <a:pt x="348" y="68"/>
                    <a:pt x="400" y="16"/>
                  </a:cubicBezTo>
                  <a:cubicBezTo>
                    <a:pt x="401" y="15"/>
                    <a:pt x="401" y="15"/>
                    <a:pt x="401" y="15"/>
                  </a:cubicBezTo>
                  <a:cubicBezTo>
                    <a:pt x="385" y="0"/>
                    <a:pt x="385" y="0"/>
                    <a:pt x="38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51"/>
            <p:cNvSpPr>
              <a:spLocks/>
            </p:cNvSpPr>
            <p:nvPr/>
          </p:nvSpPr>
          <p:spPr bwMode="auto">
            <a:xfrm>
              <a:off x="3590163" y="1262177"/>
              <a:ext cx="1574336" cy="1567033"/>
            </a:xfrm>
            <a:custGeom>
              <a:avLst/>
              <a:gdLst>
                <a:gd name="T0" fmla="*/ 5 w 299"/>
                <a:gd name="T1" fmla="*/ 0 h 298"/>
                <a:gd name="T2" fmla="*/ 0 w 299"/>
                <a:gd name="T3" fmla="*/ 21 h 298"/>
                <a:gd name="T4" fmla="*/ 177 w 299"/>
                <a:gd name="T5" fmla="*/ 122 h 298"/>
                <a:gd name="T6" fmla="*/ 278 w 299"/>
                <a:gd name="T7" fmla="*/ 298 h 298"/>
                <a:gd name="T8" fmla="*/ 299 w 299"/>
                <a:gd name="T9" fmla="*/ 292 h 298"/>
                <a:gd name="T10" fmla="*/ 192 w 299"/>
                <a:gd name="T11" fmla="*/ 107 h 298"/>
                <a:gd name="T12" fmla="*/ 5 w 299"/>
                <a:gd name="T13" fmla="*/ 0 h 298"/>
              </a:gdLst>
              <a:ahLst/>
              <a:cxnLst>
                <a:cxn ang="0">
                  <a:pos x="T0" y="T1"/>
                </a:cxn>
                <a:cxn ang="0">
                  <a:pos x="T2" y="T3"/>
                </a:cxn>
                <a:cxn ang="0">
                  <a:pos x="T4" y="T5"/>
                </a:cxn>
                <a:cxn ang="0">
                  <a:pos x="T6" y="T7"/>
                </a:cxn>
                <a:cxn ang="0">
                  <a:pos x="T8" y="T9"/>
                </a:cxn>
                <a:cxn ang="0">
                  <a:pos x="T10" y="T11"/>
                </a:cxn>
                <a:cxn ang="0">
                  <a:pos x="T12" y="T13"/>
                </a:cxn>
              </a:cxnLst>
              <a:rect l="0" t="0" r="r" b="b"/>
              <a:pathLst>
                <a:path w="299" h="298">
                  <a:moveTo>
                    <a:pt x="5" y="0"/>
                  </a:moveTo>
                  <a:cubicBezTo>
                    <a:pt x="0" y="21"/>
                    <a:pt x="0" y="21"/>
                    <a:pt x="0" y="21"/>
                  </a:cubicBezTo>
                  <a:cubicBezTo>
                    <a:pt x="66" y="38"/>
                    <a:pt x="128" y="73"/>
                    <a:pt x="177" y="122"/>
                  </a:cubicBezTo>
                  <a:cubicBezTo>
                    <a:pt x="225" y="171"/>
                    <a:pt x="260" y="232"/>
                    <a:pt x="278" y="298"/>
                  </a:cubicBezTo>
                  <a:cubicBezTo>
                    <a:pt x="299" y="292"/>
                    <a:pt x="299" y="292"/>
                    <a:pt x="299" y="292"/>
                  </a:cubicBezTo>
                  <a:cubicBezTo>
                    <a:pt x="280" y="222"/>
                    <a:pt x="243" y="158"/>
                    <a:pt x="192" y="107"/>
                  </a:cubicBezTo>
                  <a:cubicBezTo>
                    <a:pt x="140" y="55"/>
                    <a:pt x="76" y="1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52"/>
            <p:cNvSpPr>
              <a:spLocks/>
            </p:cNvSpPr>
            <p:nvPr/>
          </p:nvSpPr>
          <p:spPr bwMode="auto">
            <a:xfrm>
              <a:off x="4079632" y="1970811"/>
              <a:ext cx="131499" cy="146110"/>
            </a:xfrm>
            <a:custGeom>
              <a:avLst/>
              <a:gdLst>
                <a:gd name="T0" fmla="*/ 20 w 25"/>
                <a:gd name="T1" fmla="*/ 0 h 28"/>
                <a:gd name="T2" fmla="*/ 0 w 25"/>
                <a:gd name="T3" fmla="*/ 25 h 28"/>
                <a:gd name="T4" fmla="*/ 4 w 25"/>
                <a:gd name="T5" fmla="*/ 28 h 28"/>
                <a:gd name="T6" fmla="*/ 25 w 25"/>
                <a:gd name="T7" fmla="*/ 4 h 28"/>
                <a:gd name="T8" fmla="*/ 20 w 25"/>
                <a:gd name="T9" fmla="*/ 0 h 28"/>
              </a:gdLst>
              <a:ahLst/>
              <a:cxnLst>
                <a:cxn ang="0">
                  <a:pos x="T0" y="T1"/>
                </a:cxn>
                <a:cxn ang="0">
                  <a:pos x="T2" y="T3"/>
                </a:cxn>
                <a:cxn ang="0">
                  <a:pos x="T4" y="T5"/>
                </a:cxn>
                <a:cxn ang="0">
                  <a:pos x="T6" y="T7"/>
                </a:cxn>
                <a:cxn ang="0">
                  <a:pos x="T8" y="T9"/>
                </a:cxn>
              </a:cxnLst>
              <a:rect l="0" t="0" r="r" b="b"/>
              <a:pathLst>
                <a:path w="25" h="28">
                  <a:moveTo>
                    <a:pt x="20" y="0"/>
                  </a:moveTo>
                  <a:cubicBezTo>
                    <a:pt x="0" y="25"/>
                    <a:pt x="0" y="25"/>
                    <a:pt x="0" y="25"/>
                  </a:cubicBezTo>
                  <a:cubicBezTo>
                    <a:pt x="2" y="26"/>
                    <a:pt x="3" y="27"/>
                    <a:pt x="4" y="28"/>
                  </a:cubicBezTo>
                  <a:cubicBezTo>
                    <a:pt x="25" y="4"/>
                    <a:pt x="25" y="4"/>
                    <a:pt x="25" y="4"/>
                  </a:cubicBezTo>
                  <a:cubicBezTo>
                    <a:pt x="23" y="2"/>
                    <a:pt x="22" y="1"/>
                    <a:pt x="2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53"/>
            <p:cNvSpPr>
              <a:spLocks/>
            </p:cNvSpPr>
            <p:nvPr/>
          </p:nvSpPr>
          <p:spPr bwMode="auto">
            <a:xfrm>
              <a:off x="3955438" y="1864883"/>
              <a:ext cx="113234" cy="157070"/>
            </a:xfrm>
            <a:custGeom>
              <a:avLst/>
              <a:gdLst>
                <a:gd name="T0" fmla="*/ 17 w 22"/>
                <a:gd name="T1" fmla="*/ 0 h 30"/>
                <a:gd name="T2" fmla="*/ 0 w 22"/>
                <a:gd name="T3" fmla="*/ 27 h 30"/>
                <a:gd name="T4" fmla="*/ 4 w 22"/>
                <a:gd name="T5" fmla="*/ 30 h 30"/>
                <a:gd name="T6" fmla="*/ 22 w 22"/>
                <a:gd name="T7" fmla="*/ 3 h 30"/>
                <a:gd name="T8" fmla="*/ 17 w 22"/>
                <a:gd name="T9" fmla="*/ 0 h 30"/>
              </a:gdLst>
              <a:ahLst/>
              <a:cxnLst>
                <a:cxn ang="0">
                  <a:pos x="T0" y="T1"/>
                </a:cxn>
                <a:cxn ang="0">
                  <a:pos x="T2" y="T3"/>
                </a:cxn>
                <a:cxn ang="0">
                  <a:pos x="T4" y="T5"/>
                </a:cxn>
                <a:cxn ang="0">
                  <a:pos x="T6" y="T7"/>
                </a:cxn>
                <a:cxn ang="0">
                  <a:pos x="T8" y="T9"/>
                </a:cxn>
              </a:cxnLst>
              <a:rect l="0" t="0" r="r" b="b"/>
              <a:pathLst>
                <a:path w="22" h="30">
                  <a:moveTo>
                    <a:pt x="17" y="0"/>
                  </a:moveTo>
                  <a:cubicBezTo>
                    <a:pt x="0" y="27"/>
                    <a:pt x="0" y="27"/>
                    <a:pt x="0" y="27"/>
                  </a:cubicBezTo>
                  <a:cubicBezTo>
                    <a:pt x="1" y="28"/>
                    <a:pt x="3" y="29"/>
                    <a:pt x="4" y="30"/>
                  </a:cubicBezTo>
                  <a:cubicBezTo>
                    <a:pt x="22" y="3"/>
                    <a:pt x="22" y="3"/>
                    <a:pt x="22" y="3"/>
                  </a:cubicBezTo>
                  <a:cubicBezTo>
                    <a:pt x="21" y="2"/>
                    <a:pt x="19" y="1"/>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54"/>
            <p:cNvSpPr>
              <a:spLocks/>
            </p:cNvSpPr>
            <p:nvPr/>
          </p:nvSpPr>
          <p:spPr bwMode="auto">
            <a:xfrm>
              <a:off x="3816633" y="1777216"/>
              <a:ext cx="105929" cy="160721"/>
            </a:xfrm>
            <a:custGeom>
              <a:avLst/>
              <a:gdLst>
                <a:gd name="T0" fmla="*/ 15 w 20"/>
                <a:gd name="T1" fmla="*/ 0 h 31"/>
                <a:gd name="T2" fmla="*/ 0 w 20"/>
                <a:gd name="T3" fmla="*/ 29 h 31"/>
                <a:gd name="T4" fmla="*/ 4 w 20"/>
                <a:gd name="T5" fmla="*/ 31 h 31"/>
                <a:gd name="T6" fmla="*/ 20 w 20"/>
                <a:gd name="T7" fmla="*/ 3 h 31"/>
                <a:gd name="T8" fmla="*/ 15 w 20"/>
                <a:gd name="T9" fmla="*/ 0 h 31"/>
              </a:gdLst>
              <a:ahLst/>
              <a:cxnLst>
                <a:cxn ang="0">
                  <a:pos x="T0" y="T1"/>
                </a:cxn>
                <a:cxn ang="0">
                  <a:pos x="T2" y="T3"/>
                </a:cxn>
                <a:cxn ang="0">
                  <a:pos x="T4" y="T5"/>
                </a:cxn>
                <a:cxn ang="0">
                  <a:pos x="T6" y="T7"/>
                </a:cxn>
                <a:cxn ang="0">
                  <a:pos x="T8" y="T9"/>
                </a:cxn>
              </a:cxnLst>
              <a:rect l="0" t="0" r="r" b="b"/>
              <a:pathLst>
                <a:path w="20" h="31">
                  <a:moveTo>
                    <a:pt x="15" y="0"/>
                  </a:moveTo>
                  <a:cubicBezTo>
                    <a:pt x="0" y="29"/>
                    <a:pt x="0" y="29"/>
                    <a:pt x="0" y="29"/>
                  </a:cubicBezTo>
                  <a:cubicBezTo>
                    <a:pt x="1" y="29"/>
                    <a:pt x="3" y="30"/>
                    <a:pt x="4" y="31"/>
                  </a:cubicBezTo>
                  <a:cubicBezTo>
                    <a:pt x="20" y="3"/>
                    <a:pt x="20" y="3"/>
                    <a:pt x="20" y="3"/>
                  </a:cubicBezTo>
                  <a:cubicBezTo>
                    <a:pt x="18" y="2"/>
                    <a:pt x="1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155"/>
            <p:cNvSpPr>
              <a:spLocks/>
            </p:cNvSpPr>
            <p:nvPr/>
          </p:nvSpPr>
          <p:spPr bwMode="auto">
            <a:xfrm>
              <a:off x="3670523" y="1700507"/>
              <a:ext cx="94972" cy="171681"/>
            </a:xfrm>
            <a:custGeom>
              <a:avLst/>
              <a:gdLst>
                <a:gd name="T0" fmla="*/ 12 w 18"/>
                <a:gd name="T1" fmla="*/ 0 h 32"/>
                <a:gd name="T2" fmla="*/ 0 w 18"/>
                <a:gd name="T3" fmla="*/ 30 h 32"/>
                <a:gd name="T4" fmla="*/ 5 w 18"/>
                <a:gd name="T5" fmla="*/ 32 h 32"/>
                <a:gd name="T6" fmla="*/ 18 w 18"/>
                <a:gd name="T7" fmla="*/ 2 h 32"/>
                <a:gd name="T8" fmla="*/ 12 w 18"/>
                <a:gd name="T9" fmla="*/ 0 h 32"/>
              </a:gdLst>
              <a:ahLst/>
              <a:cxnLst>
                <a:cxn ang="0">
                  <a:pos x="T0" y="T1"/>
                </a:cxn>
                <a:cxn ang="0">
                  <a:pos x="T2" y="T3"/>
                </a:cxn>
                <a:cxn ang="0">
                  <a:pos x="T4" y="T5"/>
                </a:cxn>
                <a:cxn ang="0">
                  <a:pos x="T6" y="T7"/>
                </a:cxn>
                <a:cxn ang="0">
                  <a:pos x="T8" y="T9"/>
                </a:cxn>
              </a:cxnLst>
              <a:rect l="0" t="0" r="r" b="b"/>
              <a:pathLst>
                <a:path w="18" h="32">
                  <a:moveTo>
                    <a:pt x="12" y="0"/>
                  </a:moveTo>
                  <a:cubicBezTo>
                    <a:pt x="0" y="30"/>
                    <a:pt x="0" y="30"/>
                    <a:pt x="0" y="30"/>
                  </a:cubicBezTo>
                  <a:cubicBezTo>
                    <a:pt x="2" y="30"/>
                    <a:pt x="4" y="31"/>
                    <a:pt x="5" y="32"/>
                  </a:cubicBezTo>
                  <a:cubicBezTo>
                    <a:pt x="18" y="2"/>
                    <a:pt x="18" y="2"/>
                    <a:pt x="18" y="2"/>
                  </a:cubicBezTo>
                  <a:cubicBezTo>
                    <a:pt x="16" y="2"/>
                    <a:pt x="14"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156"/>
            <p:cNvSpPr>
              <a:spLocks/>
            </p:cNvSpPr>
            <p:nvPr/>
          </p:nvSpPr>
          <p:spPr bwMode="auto">
            <a:xfrm>
              <a:off x="3524413" y="1645717"/>
              <a:ext cx="73055" cy="168027"/>
            </a:xfrm>
            <a:custGeom>
              <a:avLst/>
              <a:gdLst>
                <a:gd name="T0" fmla="*/ 9 w 14"/>
                <a:gd name="T1" fmla="*/ 0 h 32"/>
                <a:gd name="T2" fmla="*/ 0 w 14"/>
                <a:gd name="T3" fmla="*/ 31 h 32"/>
                <a:gd name="T4" fmla="*/ 5 w 14"/>
                <a:gd name="T5" fmla="*/ 32 h 32"/>
                <a:gd name="T6" fmla="*/ 14 w 14"/>
                <a:gd name="T7" fmla="*/ 2 h 32"/>
                <a:gd name="T8" fmla="*/ 9 w 14"/>
                <a:gd name="T9" fmla="*/ 0 h 32"/>
              </a:gdLst>
              <a:ahLst/>
              <a:cxnLst>
                <a:cxn ang="0">
                  <a:pos x="T0" y="T1"/>
                </a:cxn>
                <a:cxn ang="0">
                  <a:pos x="T2" y="T3"/>
                </a:cxn>
                <a:cxn ang="0">
                  <a:pos x="T4" y="T5"/>
                </a:cxn>
                <a:cxn ang="0">
                  <a:pos x="T6" y="T7"/>
                </a:cxn>
                <a:cxn ang="0">
                  <a:pos x="T8" y="T9"/>
                </a:cxn>
              </a:cxnLst>
              <a:rect l="0" t="0" r="r" b="b"/>
              <a:pathLst>
                <a:path w="14" h="32">
                  <a:moveTo>
                    <a:pt x="9" y="0"/>
                  </a:moveTo>
                  <a:cubicBezTo>
                    <a:pt x="0" y="31"/>
                    <a:pt x="0" y="31"/>
                    <a:pt x="0" y="31"/>
                  </a:cubicBezTo>
                  <a:cubicBezTo>
                    <a:pt x="1" y="31"/>
                    <a:pt x="3" y="32"/>
                    <a:pt x="5" y="32"/>
                  </a:cubicBezTo>
                  <a:cubicBezTo>
                    <a:pt x="14" y="2"/>
                    <a:pt x="14" y="2"/>
                    <a:pt x="14" y="2"/>
                  </a:cubicBezTo>
                  <a:cubicBezTo>
                    <a:pt x="12" y="1"/>
                    <a:pt x="11" y="1"/>
                    <a:pt x="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57"/>
            <p:cNvSpPr>
              <a:spLocks/>
            </p:cNvSpPr>
            <p:nvPr/>
          </p:nvSpPr>
          <p:spPr bwMode="auto">
            <a:xfrm>
              <a:off x="3367346" y="1601884"/>
              <a:ext cx="62096" cy="175332"/>
            </a:xfrm>
            <a:custGeom>
              <a:avLst/>
              <a:gdLst>
                <a:gd name="T0" fmla="*/ 6 w 12"/>
                <a:gd name="T1" fmla="*/ 0 h 33"/>
                <a:gd name="T2" fmla="*/ 0 w 12"/>
                <a:gd name="T3" fmla="*/ 32 h 33"/>
                <a:gd name="T4" fmla="*/ 5 w 12"/>
                <a:gd name="T5" fmla="*/ 33 h 33"/>
                <a:gd name="T6" fmla="*/ 12 w 12"/>
                <a:gd name="T7" fmla="*/ 1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0" y="32"/>
                    <a:pt x="0" y="32"/>
                    <a:pt x="0" y="32"/>
                  </a:cubicBezTo>
                  <a:cubicBezTo>
                    <a:pt x="2" y="32"/>
                    <a:pt x="4" y="32"/>
                    <a:pt x="5" y="33"/>
                  </a:cubicBezTo>
                  <a:cubicBezTo>
                    <a:pt x="12" y="1"/>
                    <a:pt x="12" y="1"/>
                    <a:pt x="12" y="1"/>
                  </a:cubicBezTo>
                  <a:cubicBezTo>
                    <a:pt x="10" y="1"/>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58"/>
            <p:cNvSpPr>
              <a:spLocks/>
            </p:cNvSpPr>
            <p:nvPr/>
          </p:nvSpPr>
          <p:spPr bwMode="auto">
            <a:xfrm>
              <a:off x="3213930" y="1579968"/>
              <a:ext cx="40179" cy="168027"/>
            </a:xfrm>
            <a:custGeom>
              <a:avLst/>
              <a:gdLst>
                <a:gd name="T0" fmla="*/ 2 w 8"/>
                <a:gd name="T1" fmla="*/ 0 h 32"/>
                <a:gd name="T2" fmla="*/ 0 w 8"/>
                <a:gd name="T3" fmla="*/ 31 h 32"/>
                <a:gd name="T4" fmla="*/ 5 w 8"/>
                <a:gd name="T5" fmla="*/ 32 h 32"/>
                <a:gd name="T6" fmla="*/ 8 w 8"/>
                <a:gd name="T7" fmla="*/ 0 h 32"/>
                <a:gd name="T8" fmla="*/ 2 w 8"/>
                <a:gd name="T9" fmla="*/ 0 h 32"/>
              </a:gdLst>
              <a:ahLst/>
              <a:cxnLst>
                <a:cxn ang="0">
                  <a:pos x="T0" y="T1"/>
                </a:cxn>
                <a:cxn ang="0">
                  <a:pos x="T2" y="T3"/>
                </a:cxn>
                <a:cxn ang="0">
                  <a:pos x="T4" y="T5"/>
                </a:cxn>
                <a:cxn ang="0">
                  <a:pos x="T6" y="T7"/>
                </a:cxn>
                <a:cxn ang="0">
                  <a:pos x="T8" y="T9"/>
                </a:cxn>
              </a:cxnLst>
              <a:rect l="0" t="0" r="r" b="b"/>
              <a:pathLst>
                <a:path w="8" h="32">
                  <a:moveTo>
                    <a:pt x="2" y="0"/>
                  </a:moveTo>
                  <a:cubicBezTo>
                    <a:pt x="0" y="31"/>
                    <a:pt x="0" y="31"/>
                    <a:pt x="0" y="31"/>
                  </a:cubicBezTo>
                  <a:cubicBezTo>
                    <a:pt x="1" y="32"/>
                    <a:pt x="3" y="32"/>
                    <a:pt x="5" y="32"/>
                  </a:cubicBezTo>
                  <a:cubicBezTo>
                    <a:pt x="8" y="0"/>
                    <a:pt x="8" y="0"/>
                    <a:pt x="8" y="0"/>
                  </a:cubicBezTo>
                  <a:cubicBezTo>
                    <a:pt x="6" y="0"/>
                    <a:pt x="4"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159"/>
            <p:cNvSpPr>
              <a:spLocks/>
            </p:cNvSpPr>
            <p:nvPr/>
          </p:nvSpPr>
          <p:spPr bwMode="auto">
            <a:xfrm>
              <a:off x="3045903" y="1569008"/>
              <a:ext cx="36528" cy="171681"/>
            </a:xfrm>
            <a:custGeom>
              <a:avLst/>
              <a:gdLst>
                <a:gd name="T0" fmla="*/ 3 w 7"/>
                <a:gd name="T1" fmla="*/ 0 h 32"/>
                <a:gd name="T2" fmla="*/ 1 w 7"/>
                <a:gd name="T3" fmla="*/ 0 h 32"/>
                <a:gd name="T4" fmla="*/ 0 w 7"/>
                <a:gd name="T5" fmla="*/ 0 h 32"/>
                <a:gd name="T6" fmla="*/ 1 w 7"/>
                <a:gd name="T7" fmla="*/ 32 h 32"/>
                <a:gd name="T8" fmla="*/ 1 w 7"/>
                <a:gd name="T9" fmla="*/ 32 h 32"/>
                <a:gd name="T10" fmla="*/ 3 w 7"/>
                <a:gd name="T11" fmla="*/ 32 h 32"/>
                <a:gd name="T12" fmla="*/ 6 w 7"/>
                <a:gd name="T13" fmla="*/ 32 h 32"/>
                <a:gd name="T14" fmla="*/ 7 w 7"/>
                <a:gd name="T15" fmla="*/ 0 h 32"/>
                <a:gd name="T16" fmla="*/ 3 w 7"/>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2">
                  <a:moveTo>
                    <a:pt x="3" y="0"/>
                  </a:moveTo>
                  <a:cubicBezTo>
                    <a:pt x="3" y="0"/>
                    <a:pt x="2" y="0"/>
                    <a:pt x="1" y="0"/>
                  </a:cubicBezTo>
                  <a:cubicBezTo>
                    <a:pt x="0" y="0"/>
                    <a:pt x="0" y="0"/>
                    <a:pt x="0" y="0"/>
                  </a:cubicBezTo>
                  <a:cubicBezTo>
                    <a:pt x="1" y="32"/>
                    <a:pt x="1" y="32"/>
                    <a:pt x="1" y="32"/>
                  </a:cubicBezTo>
                  <a:cubicBezTo>
                    <a:pt x="1" y="32"/>
                    <a:pt x="1" y="32"/>
                    <a:pt x="1" y="32"/>
                  </a:cubicBezTo>
                  <a:cubicBezTo>
                    <a:pt x="2" y="32"/>
                    <a:pt x="3" y="32"/>
                    <a:pt x="3" y="32"/>
                  </a:cubicBezTo>
                  <a:cubicBezTo>
                    <a:pt x="4" y="32"/>
                    <a:pt x="5" y="32"/>
                    <a:pt x="6" y="32"/>
                  </a:cubicBezTo>
                  <a:cubicBezTo>
                    <a:pt x="7" y="0"/>
                    <a:pt x="7" y="0"/>
                    <a:pt x="7" y="0"/>
                  </a:cubicBezTo>
                  <a:cubicBezTo>
                    <a:pt x="6" y="0"/>
                    <a:pt x="4"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160"/>
            <p:cNvSpPr>
              <a:spLocks/>
            </p:cNvSpPr>
            <p:nvPr/>
          </p:nvSpPr>
          <p:spPr bwMode="auto">
            <a:xfrm>
              <a:off x="2870571" y="1579968"/>
              <a:ext cx="43833" cy="168027"/>
            </a:xfrm>
            <a:custGeom>
              <a:avLst/>
              <a:gdLst>
                <a:gd name="T0" fmla="*/ 6 w 8"/>
                <a:gd name="T1" fmla="*/ 0 h 32"/>
                <a:gd name="T2" fmla="*/ 0 w 8"/>
                <a:gd name="T3" fmla="*/ 0 h 32"/>
                <a:gd name="T4" fmla="*/ 3 w 8"/>
                <a:gd name="T5" fmla="*/ 32 h 32"/>
                <a:gd name="T6" fmla="*/ 8 w 8"/>
                <a:gd name="T7" fmla="*/ 31 h 32"/>
                <a:gd name="T8" fmla="*/ 6 w 8"/>
                <a:gd name="T9" fmla="*/ 0 h 32"/>
              </a:gdLst>
              <a:ahLst/>
              <a:cxnLst>
                <a:cxn ang="0">
                  <a:pos x="T0" y="T1"/>
                </a:cxn>
                <a:cxn ang="0">
                  <a:pos x="T2" y="T3"/>
                </a:cxn>
                <a:cxn ang="0">
                  <a:pos x="T4" y="T5"/>
                </a:cxn>
                <a:cxn ang="0">
                  <a:pos x="T6" y="T7"/>
                </a:cxn>
                <a:cxn ang="0">
                  <a:pos x="T8" y="T9"/>
                </a:cxn>
              </a:cxnLst>
              <a:rect l="0" t="0" r="r" b="b"/>
              <a:pathLst>
                <a:path w="8" h="32">
                  <a:moveTo>
                    <a:pt x="6" y="0"/>
                  </a:moveTo>
                  <a:cubicBezTo>
                    <a:pt x="4" y="0"/>
                    <a:pt x="2" y="0"/>
                    <a:pt x="0" y="0"/>
                  </a:cubicBezTo>
                  <a:cubicBezTo>
                    <a:pt x="3" y="32"/>
                    <a:pt x="3" y="32"/>
                    <a:pt x="3" y="32"/>
                  </a:cubicBezTo>
                  <a:cubicBezTo>
                    <a:pt x="5" y="32"/>
                    <a:pt x="7" y="32"/>
                    <a:pt x="8" y="3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161"/>
            <p:cNvSpPr>
              <a:spLocks/>
            </p:cNvSpPr>
            <p:nvPr/>
          </p:nvSpPr>
          <p:spPr bwMode="auto">
            <a:xfrm>
              <a:off x="2698890" y="1601884"/>
              <a:ext cx="62096" cy="175332"/>
            </a:xfrm>
            <a:custGeom>
              <a:avLst/>
              <a:gdLst>
                <a:gd name="T0" fmla="*/ 6 w 12"/>
                <a:gd name="T1" fmla="*/ 0 h 33"/>
                <a:gd name="T2" fmla="*/ 0 w 12"/>
                <a:gd name="T3" fmla="*/ 1 h 33"/>
                <a:gd name="T4" fmla="*/ 7 w 12"/>
                <a:gd name="T5" fmla="*/ 33 h 33"/>
                <a:gd name="T6" fmla="*/ 12 w 12"/>
                <a:gd name="T7" fmla="*/ 32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4" y="1"/>
                    <a:pt x="2" y="1"/>
                    <a:pt x="0" y="1"/>
                  </a:cubicBezTo>
                  <a:cubicBezTo>
                    <a:pt x="7" y="33"/>
                    <a:pt x="7" y="33"/>
                    <a:pt x="7" y="33"/>
                  </a:cubicBezTo>
                  <a:cubicBezTo>
                    <a:pt x="8" y="32"/>
                    <a:pt x="10" y="32"/>
                    <a:pt x="12" y="32"/>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162"/>
            <p:cNvSpPr>
              <a:spLocks/>
            </p:cNvSpPr>
            <p:nvPr/>
          </p:nvSpPr>
          <p:spPr bwMode="auto">
            <a:xfrm>
              <a:off x="2530864" y="1645717"/>
              <a:ext cx="73055" cy="168027"/>
            </a:xfrm>
            <a:custGeom>
              <a:avLst/>
              <a:gdLst>
                <a:gd name="T0" fmla="*/ 5 w 14"/>
                <a:gd name="T1" fmla="*/ 0 h 32"/>
                <a:gd name="T2" fmla="*/ 0 w 14"/>
                <a:gd name="T3" fmla="*/ 2 h 32"/>
                <a:gd name="T4" fmla="*/ 9 w 14"/>
                <a:gd name="T5" fmla="*/ 32 h 32"/>
                <a:gd name="T6" fmla="*/ 14 w 14"/>
                <a:gd name="T7" fmla="*/ 31 h 32"/>
                <a:gd name="T8" fmla="*/ 5 w 14"/>
                <a:gd name="T9" fmla="*/ 0 h 32"/>
              </a:gdLst>
              <a:ahLst/>
              <a:cxnLst>
                <a:cxn ang="0">
                  <a:pos x="T0" y="T1"/>
                </a:cxn>
                <a:cxn ang="0">
                  <a:pos x="T2" y="T3"/>
                </a:cxn>
                <a:cxn ang="0">
                  <a:pos x="T4" y="T5"/>
                </a:cxn>
                <a:cxn ang="0">
                  <a:pos x="T6" y="T7"/>
                </a:cxn>
                <a:cxn ang="0">
                  <a:pos x="T8" y="T9"/>
                </a:cxn>
              </a:cxnLst>
              <a:rect l="0" t="0" r="r" b="b"/>
              <a:pathLst>
                <a:path w="14" h="32">
                  <a:moveTo>
                    <a:pt x="5" y="0"/>
                  </a:moveTo>
                  <a:cubicBezTo>
                    <a:pt x="3" y="1"/>
                    <a:pt x="2" y="1"/>
                    <a:pt x="0" y="2"/>
                  </a:cubicBezTo>
                  <a:cubicBezTo>
                    <a:pt x="9" y="32"/>
                    <a:pt x="9" y="32"/>
                    <a:pt x="9" y="32"/>
                  </a:cubicBezTo>
                  <a:cubicBezTo>
                    <a:pt x="11" y="32"/>
                    <a:pt x="13" y="31"/>
                    <a:pt x="14" y="31"/>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63"/>
            <p:cNvSpPr>
              <a:spLocks/>
            </p:cNvSpPr>
            <p:nvPr/>
          </p:nvSpPr>
          <p:spPr bwMode="auto">
            <a:xfrm>
              <a:off x="2366491" y="1700507"/>
              <a:ext cx="91318" cy="171681"/>
            </a:xfrm>
            <a:custGeom>
              <a:avLst/>
              <a:gdLst>
                <a:gd name="T0" fmla="*/ 5 w 17"/>
                <a:gd name="T1" fmla="*/ 0 h 32"/>
                <a:gd name="T2" fmla="*/ 0 w 17"/>
                <a:gd name="T3" fmla="*/ 2 h 32"/>
                <a:gd name="T4" fmla="*/ 12 w 17"/>
                <a:gd name="T5" fmla="*/ 32 h 32"/>
                <a:gd name="T6" fmla="*/ 17 w 17"/>
                <a:gd name="T7" fmla="*/ 30 h 32"/>
                <a:gd name="T8" fmla="*/ 5 w 17"/>
                <a:gd name="T9" fmla="*/ 0 h 32"/>
              </a:gdLst>
              <a:ahLst/>
              <a:cxnLst>
                <a:cxn ang="0">
                  <a:pos x="T0" y="T1"/>
                </a:cxn>
                <a:cxn ang="0">
                  <a:pos x="T2" y="T3"/>
                </a:cxn>
                <a:cxn ang="0">
                  <a:pos x="T4" y="T5"/>
                </a:cxn>
                <a:cxn ang="0">
                  <a:pos x="T6" y="T7"/>
                </a:cxn>
                <a:cxn ang="0">
                  <a:pos x="T8" y="T9"/>
                </a:cxn>
              </a:cxnLst>
              <a:rect l="0" t="0" r="r" b="b"/>
              <a:pathLst>
                <a:path w="17" h="32">
                  <a:moveTo>
                    <a:pt x="5" y="0"/>
                  </a:moveTo>
                  <a:cubicBezTo>
                    <a:pt x="3" y="1"/>
                    <a:pt x="1" y="2"/>
                    <a:pt x="0" y="2"/>
                  </a:cubicBezTo>
                  <a:cubicBezTo>
                    <a:pt x="12" y="32"/>
                    <a:pt x="12" y="32"/>
                    <a:pt x="12" y="32"/>
                  </a:cubicBezTo>
                  <a:cubicBezTo>
                    <a:pt x="14" y="31"/>
                    <a:pt x="15" y="30"/>
                    <a:pt x="17" y="3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64"/>
            <p:cNvSpPr>
              <a:spLocks/>
            </p:cNvSpPr>
            <p:nvPr/>
          </p:nvSpPr>
          <p:spPr bwMode="auto">
            <a:xfrm>
              <a:off x="2209421" y="1777216"/>
              <a:ext cx="98623" cy="160721"/>
            </a:xfrm>
            <a:custGeom>
              <a:avLst/>
              <a:gdLst>
                <a:gd name="T0" fmla="*/ 4 w 19"/>
                <a:gd name="T1" fmla="*/ 0 h 31"/>
                <a:gd name="T2" fmla="*/ 0 w 19"/>
                <a:gd name="T3" fmla="*/ 3 h 31"/>
                <a:gd name="T4" fmla="*/ 15 w 19"/>
                <a:gd name="T5" fmla="*/ 31 h 31"/>
                <a:gd name="T6" fmla="*/ 19 w 19"/>
                <a:gd name="T7" fmla="*/ 28 h 31"/>
                <a:gd name="T8" fmla="*/ 4 w 19"/>
                <a:gd name="T9" fmla="*/ 0 h 31"/>
              </a:gdLst>
              <a:ahLst/>
              <a:cxnLst>
                <a:cxn ang="0">
                  <a:pos x="T0" y="T1"/>
                </a:cxn>
                <a:cxn ang="0">
                  <a:pos x="T2" y="T3"/>
                </a:cxn>
                <a:cxn ang="0">
                  <a:pos x="T4" y="T5"/>
                </a:cxn>
                <a:cxn ang="0">
                  <a:pos x="T6" y="T7"/>
                </a:cxn>
                <a:cxn ang="0">
                  <a:pos x="T8" y="T9"/>
                </a:cxn>
              </a:cxnLst>
              <a:rect l="0" t="0" r="r" b="b"/>
              <a:pathLst>
                <a:path w="19" h="31">
                  <a:moveTo>
                    <a:pt x="4" y="0"/>
                  </a:moveTo>
                  <a:cubicBezTo>
                    <a:pt x="3" y="1"/>
                    <a:pt x="1" y="2"/>
                    <a:pt x="0" y="3"/>
                  </a:cubicBezTo>
                  <a:cubicBezTo>
                    <a:pt x="15" y="31"/>
                    <a:pt x="15" y="31"/>
                    <a:pt x="15" y="31"/>
                  </a:cubicBezTo>
                  <a:cubicBezTo>
                    <a:pt x="16" y="30"/>
                    <a:pt x="18" y="29"/>
                    <a:pt x="19" y="28"/>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165"/>
            <p:cNvSpPr>
              <a:spLocks/>
            </p:cNvSpPr>
            <p:nvPr/>
          </p:nvSpPr>
          <p:spPr bwMode="auto">
            <a:xfrm>
              <a:off x="2056006" y="1864883"/>
              <a:ext cx="116888" cy="157070"/>
            </a:xfrm>
            <a:custGeom>
              <a:avLst/>
              <a:gdLst>
                <a:gd name="T0" fmla="*/ 5 w 22"/>
                <a:gd name="T1" fmla="*/ 0 h 30"/>
                <a:gd name="T2" fmla="*/ 0 w 22"/>
                <a:gd name="T3" fmla="*/ 3 h 30"/>
                <a:gd name="T4" fmla="*/ 18 w 22"/>
                <a:gd name="T5" fmla="*/ 30 h 30"/>
                <a:gd name="T6" fmla="*/ 22 w 22"/>
                <a:gd name="T7" fmla="*/ 27 h 30"/>
                <a:gd name="T8" fmla="*/ 5 w 22"/>
                <a:gd name="T9" fmla="*/ 0 h 30"/>
              </a:gdLst>
              <a:ahLst/>
              <a:cxnLst>
                <a:cxn ang="0">
                  <a:pos x="T0" y="T1"/>
                </a:cxn>
                <a:cxn ang="0">
                  <a:pos x="T2" y="T3"/>
                </a:cxn>
                <a:cxn ang="0">
                  <a:pos x="T4" y="T5"/>
                </a:cxn>
                <a:cxn ang="0">
                  <a:pos x="T6" y="T7"/>
                </a:cxn>
                <a:cxn ang="0">
                  <a:pos x="T8" y="T9"/>
                </a:cxn>
              </a:cxnLst>
              <a:rect l="0" t="0" r="r" b="b"/>
              <a:pathLst>
                <a:path w="22" h="30">
                  <a:moveTo>
                    <a:pt x="5" y="0"/>
                  </a:moveTo>
                  <a:cubicBezTo>
                    <a:pt x="3" y="1"/>
                    <a:pt x="2" y="2"/>
                    <a:pt x="0" y="3"/>
                  </a:cubicBezTo>
                  <a:cubicBezTo>
                    <a:pt x="18" y="30"/>
                    <a:pt x="18" y="30"/>
                    <a:pt x="18" y="30"/>
                  </a:cubicBezTo>
                  <a:cubicBezTo>
                    <a:pt x="19" y="29"/>
                    <a:pt x="21" y="28"/>
                    <a:pt x="22" y="27"/>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166"/>
            <p:cNvSpPr>
              <a:spLocks/>
            </p:cNvSpPr>
            <p:nvPr/>
          </p:nvSpPr>
          <p:spPr bwMode="auto">
            <a:xfrm>
              <a:off x="1913549" y="1970811"/>
              <a:ext cx="131499" cy="146110"/>
            </a:xfrm>
            <a:custGeom>
              <a:avLst/>
              <a:gdLst>
                <a:gd name="T0" fmla="*/ 5 w 25"/>
                <a:gd name="T1" fmla="*/ 0 h 28"/>
                <a:gd name="T2" fmla="*/ 0 w 25"/>
                <a:gd name="T3" fmla="*/ 3 h 28"/>
                <a:gd name="T4" fmla="*/ 21 w 25"/>
                <a:gd name="T5" fmla="*/ 28 h 28"/>
                <a:gd name="T6" fmla="*/ 25 w 25"/>
                <a:gd name="T7" fmla="*/ 25 h 28"/>
                <a:gd name="T8" fmla="*/ 5 w 25"/>
                <a:gd name="T9" fmla="*/ 0 h 28"/>
              </a:gdLst>
              <a:ahLst/>
              <a:cxnLst>
                <a:cxn ang="0">
                  <a:pos x="T0" y="T1"/>
                </a:cxn>
                <a:cxn ang="0">
                  <a:pos x="T2" y="T3"/>
                </a:cxn>
                <a:cxn ang="0">
                  <a:pos x="T4" y="T5"/>
                </a:cxn>
                <a:cxn ang="0">
                  <a:pos x="T6" y="T7"/>
                </a:cxn>
                <a:cxn ang="0">
                  <a:pos x="T8" y="T9"/>
                </a:cxn>
              </a:cxnLst>
              <a:rect l="0" t="0" r="r" b="b"/>
              <a:pathLst>
                <a:path w="25" h="28">
                  <a:moveTo>
                    <a:pt x="5" y="0"/>
                  </a:moveTo>
                  <a:cubicBezTo>
                    <a:pt x="3" y="1"/>
                    <a:pt x="2" y="2"/>
                    <a:pt x="0" y="3"/>
                  </a:cubicBezTo>
                  <a:cubicBezTo>
                    <a:pt x="21" y="28"/>
                    <a:pt x="21" y="28"/>
                    <a:pt x="21" y="28"/>
                  </a:cubicBezTo>
                  <a:cubicBezTo>
                    <a:pt x="22" y="27"/>
                    <a:pt x="23" y="26"/>
                    <a:pt x="25" y="2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167"/>
            <p:cNvSpPr>
              <a:spLocks/>
            </p:cNvSpPr>
            <p:nvPr/>
          </p:nvSpPr>
          <p:spPr bwMode="auto">
            <a:xfrm>
              <a:off x="1789356" y="2087700"/>
              <a:ext cx="135151" cy="135153"/>
            </a:xfrm>
            <a:custGeom>
              <a:avLst/>
              <a:gdLst>
                <a:gd name="T0" fmla="*/ 4 w 26"/>
                <a:gd name="T1" fmla="*/ 0 h 26"/>
                <a:gd name="T2" fmla="*/ 0 w 26"/>
                <a:gd name="T3" fmla="*/ 4 h 26"/>
                <a:gd name="T4" fmla="*/ 23 w 26"/>
                <a:gd name="T5" fmla="*/ 26 h 26"/>
                <a:gd name="T6" fmla="*/ 26 w 26"/>
                <a:gd name="T7" fmla="*/ 23 h 26"/>
                <a:gd name="T8" fmla="*/ 4 w 26"/>
                <a:gd name="T9" fmla="*/ 0 h 26"/>
              </a:gdLst>
              <a:ahLst/>
              <a:cxnLst>
                <a:cxn ang="0">
                  <a:pos x="T0" y="T1"/>
                </a:cxn>
                <a:cxn ang="0">
                  <a:pos x="T2" y="T3"/>
                </a:cxn>
                <a:cxn ang="0">
                  <a:pos x="T4" y="T5"/>
                </a:cxn>
                <a:cxn ang="0">
                  <a:pos x="T6" y="T7"/>
                </a:cxn>
                <a:cxn ang="0">
                  <a:pos x="T8" y="T9"/>
                </a:cxn>
              </a:cxnLst>
              <a:rect l="0" t="0" r="r" b="b"/>
              <a:pathLst>
                <a:path w="26" h="26">
                  <a:moveTo>
                    <a:pt x="4" y="0"/>
                  </a:moveTo>
                  <a:cubicBezTo>
                    <a:pt x="3" y="1"/>
                    <a:pt x="1" y="3"/>
                    <a:pt x="0" y="4"/>
                  </a:cubicBezTo>
                  <a:cubicBezTo>
                    <a:pt x="23" y="26"/>
                    <a:pt x="23" y="26"/>
                    <a:pt x="23" y="26"/>
                  </a:cubicBezTo>
                  <a:cubicBezTo>
                    <a:pt x="24" y="25"/>
                    <a:pt x="25" y="24"/>
                    <a:pt x="26" y="23"/>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168"/>
            <p:cNvSpPr>
              <a:spLocks/>
            </p:cNvSpPr>
            <p:nvPr/>
          </p:nvSpPr>
          <p:spPr bwMode="auto">
            <a:xfrm>
              <a:off x="1672467" y="2219199"/>
              <a:ext cx="146110" cy="124194"/>
            </a:xfrm>
            <a:custGeom>
              <a:avLst/>
              <a:gdLst>
                <a:gd name="T0" fmla="*/ 3 w 28"/>
                <a:gd name="T1" fmla="*/ 0 h 24"/>
                <a:gd name="T2" fmla="*/ 0 w 28"/>
                <a:gd name="T3" fmla="*/ 4 h 24"/>
                <a:gd name="T4" fmla="*/ 25 w 28"/>
                <a:gd name="T5" fmla="*/ 24 h 24"/>
                <a:gd name="T6" fmla="*/ 28 w 28"/>
                <a:gd name="T7" fmla="*/ 20 h 24"/>
                <a:gd name="T8" fmla="*/ 3 w 28"/>
                <a:gd name="T9" fmla="*/ 0 h 24"/>
              </a:gdLst>
              <a:ahLst/>
              <a:cxnLst>
                <a:cxn ang="0">
                  <a:pos x="T0" y="T1"/>
                </a:cxn>
                <a:cxn ang="0">
                  <a:pos x="T2" y="T3"/>
                </a:cxn>
                <a:cxn ang="0">
                  <a:pos x="T4" y="T5"/>
                </a:cxn>
                <a:cxn ang="0">
                  <a:pos x="T6" y="T7"/>
                </a:cxn>
                <a:cxn ang="0">
                  <a:pos x="T8" y="T9"/>
                </a:cxn>
              </a:cxnLst>
              <a:rect l="0" t="0" r="r" b="b"/>
              <a:pathLst>
                <a:path w="28" h="24">
                  <a:moveTo>
                    <a:pt x="3" y="0"/>
                  </a:moveTo>
                  <a:cubicBezTo>
                    <a:pt x="2" y="1"/>
                    <a:pt x="1" y="3"/>
                    <a:pt x="0" y="4"/>
                  </a:cubicBezTo>
                  <a:cubicBezTo>
                    <a:pt x="25" y="24"/>
                    <a:pt x="25" y="24"/>
                    <a:pt x="25" y="24"/>
                  </a:cubicBezTo>
                  <a:cubicBezTo>
                    <a:pt x="26" y="23"/>
                    <a:pt x="27" y="21"/>
                    <a:pt x="28" y="20"/>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169"/>
            <p:cNvSpPr>
              <a:spLocks/>
            </p:cNvSpPr>
            <p:nvPr/>
          </p:nvSpPr>
          <p:spPr bwMode="auto">
            <a:xfrm>
              <a:off x="1566536" y="2354352"/>
              <a:ext cx="160721" cy="116888"/>
            </a:xfrm>
            <a:custGeom>
              <a:avLst/>
              <a:gdLst>
                <a:gd name="T0" fmla="*/ 3 w 30"/>
                <a:gd name="T1" fmla="*/ 0 h 22"/>
                <a:gd name="T2" fmla="*/ 0 w 30"/>
                <a:gd name="T3" fmla="*/ 5 h 22"/>
                <a:gd name="T4" fmla="*/ 27 w 30"/>
                <a:gd name="T5" fmla="*/ 22 h 22"/>
                <a:gd name="T6" fmla="*/ 30 w 30"/>
                <a:gd name="T7" fmla="*/ 18 h 22"/>
                <a:gd name="T8" fmla="*/ 3 w 30"/>
                <a:gd name="T9" fmla="*/ 0 h 22"/>
              </a:gdLst>
              <a:ahLst/>
              <a:cxnLst>
                <a:cxn ang="0">
                  <a:pos x="T0" y="T1"/>
                </a:cxn>
                <a:cxn ang="0">
                  <a:pos x="T2" y="T3"/>
                </a:cxn>
                <a:cxn ang="0">
                  <a:pos x="T4" y="T5"/>
                </a:cxn>
                <a:cxn ang="0">
                  <a:pos x="T6" y="T7"/>
                </a:cxn>
                <a:cxn ang="0">
                  <a:pos x="T8" y="T9"/>
                </a:cxn>
              </a:cxnLst>
              <a:rect l="0" t="0" r="r" b="b"/>
              <a:pathLst>
                <a:path w="30" h="22">
                  <a:moveTo>
                    <a:pt x="3" y="0"/>
                  </a:moveTo>
                  <a:cubicBezTo>
                    <a:pt x="2" y="2"/>
                    <a:pt x="1" y="3"/>
                    <a:pt x="0" y="5"/>
                  </a:cubicBezTo>
                  <a:cubicBezTo>
                    <a:pt x="27" y="22"/>
                    <a:pt x="27" y="22"/>
                    <a:pt x="27" y="22"/>
                  </a:cubicBezTo>
                  <a:cubicBezTo>
                    <a:pt x="28" y="21"/>
                    <a:pt x="29" y="20"/>
                    <a:pt x="30" y="18"/>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170"/>
            <p:cNvSpPr>
              <a:spLocks/>
            </p:cNvSpPr>
            <p:nvPr/>
          </p:nvSpPr>
          <p:spPr bwMode="auto">
            <a:xfrm>
              <a:off x="1566536" y="4253784"/>
              <a:ext cx="160721" cy="116888"/>
            </a:xfrm>
            <a:custGeom>
              <a:avLst/>
              <a:gdLst>
                <a:gd name="T0" fmla="*/ 27 w 30"/>
                <a:gd name="T1" fmla="*/ 0 h 22"/>
                <a:gd name="T2" fmla="*/ 0 w 30"/>
                <a:gd name="T3" fmla="*/ 17 h 22"/>
                <a:gd name="T4" fmla="*/ 3 w 30"/>
                <a:gd name="T5" fmla="*/ 22 h 22"/>
                <a:gd name="T6" fmla="*/ 30 w 30"/>
                <a:gd name="T7" fmla="*/ 4 h 22"/>
                <a:gd name="T8" fmla="*/ 27 w 30"/>
                <a:gd name="T9" fmla="*/ 0 h 22"/>
              </a:gdLst>
              <a:ahLst/>
              <a:cxnLst>
                <a:cxn ang="0">
                  <a:pos x="T0" y="T1"/>
                </a:cxn>
                <a:cxn ang="0">
                  <a:pos x="T2" y="T3"/>
                </a:cxn>
                <a:cxn ang="0">
                  <a:pos x="T4" y="T5"/>
                </a:cxn>
                <a:cxn ang="0">
                  <a:pos x="T6" y="T7"/>
                </a:cxn>
                <a:cxn ang="0">
                  <a:pos x="T8" y="T9"/>
                </a:cxn>
              </a:cxnLst>
              <a:rect l="0" t="0" r="r" b="b"/>
              <a:pathLst>
                <a:path w="30" h="22">
                  <a:moveTo>
                    <a:pt x="27" y="0"/>
                  </a:moveTo>
                  <a:cubicBezTo>
                    <a:pt x="0" y="17"/>
                    <a:pt x="0" y="17"/>
                    <a:pt x="0" y="17"/>
                  </a:cubicBezTo>
                  <a:cubicBezTo>
                    <a:pt x="1" y="19"/>
                    <a:pt x="2" y="20"/>
                    <a:pt x="3" y="22"/>
                  </a:cubicBezTo>
                  <a:cubicBezTo>
                    <a:pt x="30" y="4"/>
                    <a:pt x="30" y="4"/>
                    <a:pt x="30" y="4"/>
                  </a:cubicBezTo>
                  <a:cubicBezTo>
                    <a:pt x="29" y="2"/>
                    <a:pt x="28" y="1"/>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171"/>
            <p:cNvSpPr>
              <a:spLocks/>
            </p:cNvSpPr>
            <p:nvPr/>
          </p:nvSpPr>
          <p:spPr bwMode="auto">
            <a:xfrm>
              <a:off x="1478870" y="2507767"/>
              <a:ext cx="160721" cy="105931"/>
            </a:xfrm>
            <a:custGeom>
              <a:avLst/>
              <a:gdLst>
                <a:gd name="T0" fmla="*/ 3 w 31"/>
                <a:gd name="T1" fmla="*/ 0 h 20"/>
                <a:gd name="T2" fmla="*/ 0 w 31"/>
                <a:gd name="T3" fmla="*/ 5 h 20"/>
                <a:gd name="T4" fmla="*/ 28 w 31"/>
                <a:gd name="T5" fmla="*/ 20 h 20"/>
                <a:gd name="T6" fmla="*/ 31 w 31"/>
                <a:gd name="T7" fmla="*/ 15 h 20"/>
                <a:gd name="T8" fmla="*/ 3 w 31"/>
                <a:gd name="T9" fmla="*/ 0 h 20"/>
              </a:gdLst>
              <a:ahLst/>
              <a:cxnLst>
                <a:cxn ang="0">
                  <a:pos x="T0" y="T1"/>
                </a:cxn>
                <a:cxn ang="0">
                  <a:pos x="T2" y="T3"/>
                </a:cxn>
                <a:cxn ang="0">
                  <a:pos x="T4" y="T5"/>
                </a:cxn>
                <a:cxn ang="0">
                  <a:pos x="T6" y="T7"/>
                </a:cxn>
                <a:cxn ang="0">
                  <a:pos x="T8" y="T9"/>
                </a:cxn>
              </a:cxnLst>
              <a:rect l="0" t="0" r="r" b="b"/>
              <a:pathLst>
                <a:path w="31" h="20">
                  <a:moveTo>
                    <a:pt x="3" y="0"/>
                  </a:moveTo>
                  <a:cubicBezTo>
                    <a:pt x="2" y="1"/>
                    <a:pt x="1" y="3"/>
                    <a:pt x="0" y="5"/>
                  </a:cubicBezTo>
                  <a:cubicBezTo>
                    <a:pt x="28" y="20"/>
                    <a:pt x="28" y="20"/>
                    <a:pt x="28" y="20"/>
                  </a:cubicBezTo>
                  <a:cubicBezTo>
                    <a:pt x="29" y="18"/>
                    <a:pt x="30" y="17"/>
                    <a:pt x="31" y="15"/>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72"/>
            <p:cNvSpPr>
              <a:spLocks/>
            </p:cNvSpPr>
            <p:nvPr/>
          </p:nvSpPr>
          <p:spPr bwMode="auto">
            <a:xfrm>
              <a:off x="1478870" y="4114980"/>
              <a:ext cx="160721" cy="102277"/>
            </a:xfrm>
            <a:custGeom>
              <a:avLst/>
              <a:gdLst>
                <a:gd name="T0" fmla="*/ 28 w 31"/>
                <a:gd name="T1" fmla="*/ 0 h 19"/>
                <a:gd name="T2" fmla="*/ 0 w 31"/>
                <a:gd name="T3" fmla="*/ 14 h 19"/>
                <a:gd name="T4" fmla="*/ 3 w 31"/>
                <a:gd name="T5" fmla="*/ 19 h 19"/>
                <a:gd name="T6" fmla="*/ 31 w 31"/>
                <a:gd name="T7" fmla="*/ 4 h 19"/>
                <a:gd name="T8" fmla="*/ 28 w 31"/>
                <a:gd name="T9" fmla="*/ 0 h 19"/>
              </a:gdLst>
              <a:ahLst/>
              <a:cxnLst>
                <a:cxn ang="0">
                  <a:pos x="T0" y="T1"/>
                </a:cxn>
                <a:cxn ang="0">
                  <a:pos x="T2" y="T3"/>
                </a:cxn>
                <a:cxn ang="0">
                  <a:pos x="T4" y="T5"/>
                </a:cxn>
                <a:cxn ang="0">
                  <a:pos x="T6" y="T7"/>
                </a:cxn>
                <a:cxn ang="0">
                  <a:pos x="T8" y="T9"/>
                </a:cxn>
              </a:cxnLst>
              <a:rect l="0" t="0" r="r" b="b"/>
              <a:pathLst>
                <a:path w="31" h="19">
                  <a:moveTo>
                    <a:pt x="28" y="0"/>
                  </a:moveTo>
                  <a:cubicBezTo>
                    <a:pt x="0" y="14"/>
                    <a:pt x="0" y="14"/>
                    <a:pt x="0" y="14"/>
                  </a:cubicBezTo>
                  <a:cubicBezTo>
                    <a:pt x="1" y="16"/>
                    <a:pt x="2" y="18"/>
                    <a:pt x="3" y="19"/>
                  </a:cubicBezTo>
                  <a:cubicBezTo>
                    <a:pt x="31" y="4"/>
                    <a:pt x="31" y="4"/>
                    <a:pt x="31" y="4"/>
                  </a:cubicBezTo>
                  <a:cubicBezTo>
                    <a:pt x="30" y="3"/>
                    <a:pt x="29" y="1"/>
                    <a:pt x="2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173"/>
            <p:cNvSpPr>
              <a:spLocks/>
            </p:cNvSpPr>
            <p:nvPr/>
          </p:nvSpPr>
          <p:spPr bwMode="auto">
            <a:xfrm>
              <a:off x="1405815" y="2664835"/>
              <a:ext cx="168027" cy="87666"/>
            </a:xfrm>
            <a:custGeom>
              <a:avLst/>
              <a:gdLst>
                <a:gd name="T0" fmla="*/ 2 w 32"/>
                <a:gd name="T1" fmla="*/ 0 h 17"/>
                <a:gd name="T2" fmla="*/ 0 w 32"/>
                <a:gd name="T3" fmla="*/ 5 h 17"/>
                <a:gd name="T4" fmla="*/ 30 w 32"/>
                <a:gd name="T5" fmla="*/ 17 h 17"/>
                <a:gd name="T6" fmla="*/ 32 w 32"/>
                <a:gd name="T7" fmla="*/ 12 h 17"/>
                <a:gd name="T8" fmla="*/ 2 w 32"/>
                <a:gd name="T9" fmla="*/ 0 h 17"/>
              </a:gdLst>
              <a:ahLst/>
              <a:cxnLst>
                <a:cxn ang="0">
                  <a:pos x="T0" y="T1"/>
                </a:cxn>
                <a:cxn ang="0">
                  <a:pos x="T2" y="T3"/>
                </a:cxn>
                <a:cxn ang="0">
                  <a:pos x="T4" y="T5"/>
                </a:cxn>
                <a:cxn ang="0">
                  <a:pos x="T6" y="T7"/>
                </a:cxn>
                <a:cxn ang="0">
                  <a:pos x="T8" y="T9"/>
                </a:cxn>
              </a:cxnLst>
              <a:rect l="0" t="0" r="r" b="b"/>
              <a:pathLst>
                <a:path w="32" h="17">
                  <a:moveTo>
                    <a:pt x="2" y="0"/>
                  </a:moveTo>
                  <a:cubicBezTo>
                    <a:pt x="1" y="2"/>
                    <a:pt x="1" y="3"/>
                    <a:pt x="0" y="5"/>
                  </a:cubicBezTo>
                  <a:cubicBezTo>
                    <a:pt x="30" y="17"/>
                    <a:pt x="30" y="17"/>
                    <a:pt x="30" y="17"/>
                  </a:cubicBezTo>
                  <a:cubicBezTo>
                    <a:pt x="30" y="15"/>
                    <a:pt x="31" y="14"/>
                    <a:pt x="32" y="12"/>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174"/>
            <p:cNvSpPr>
              <a:spLocks/>
            </p:cNvSpPr>
            <p:nvPr/>
          </p:nvSpPr>
          <p:spPr bwMode="auto">
            <a:xfrm>
              <a:off x="1405815" y="3968869"/>
              <a:ext cx="168027" cy="91320"/>
            </a:xfrm>
            <a:custGeom>
              <a:avLst/>
              <a:gdLst>
                <a:gd name="T0" fmla="*/ 30 w 32"/>
                <a:gd name="T1" fmla="*/ 0 h 17"/>
                <a:gd name="T2" fmla="*/ 0 w 32"/>
                <a:gd name="T3" fmla="*/ 12 h 17"/>
                <a:gd name="T4" fmla="*/ 2 w 32"/>
                <a:gd name="T5" fmla="*/ 17 h 17"/>
                <a:gd name="T6" fmla="*/ 32 w 32"/>
                <a:gd name="T7" fmla="*/ 5 h 17"/>
                <a:gd name="T8" fmla="*/ 30 w 32"/>
                <a:gd name="T9" fmla="*/ 0 h 17"/>
              </a:gdLst>
              <a:ahLst/>
              <a:cxnLst>
                <a:cxn ang="0">
                  <a:pos x="T0" y="T1"/>
                </a:cxn>
                <a:cxn ang="0">
                  <a:pos x="T2" y="T3"/>
                </a:cxn>
                <a:cxn ang="0">
                  <a:pos x="T4" y="T5"/>
                </a:cxn>
                <a:cxn ang="0">
                  <a:pos x="T6" y="T7"/>
                </a:cxn>
                <a:cxn ang="0">
                  <a:pos x="T8" y="T9"/>
                </a:cxn>
              </a:cxnLst>
              <a:rect l="0" t="0" r="r" b="b"/>
              <a:pathLst>
                <a:path w="32" h="17">
                  <a:moveTo>
                    <a:pt x="30" y="0"/>
                  </a:moveTo>
                  <a:cubicBezTo>
                    <a:pt x="0" y="12"/>
                    <a:pt x="0" y="12"/>
                    <a:pt x="0" y="12"/>
                  </a:cubicBezTo>
                  <a:cubicBezTo>
                    <a:pt x="1" y="14"/>
                    <a:pt x="2" y="16"/>
                    <a:pt x="2" y="17"/>
                  </a:cubicBezTo>
                  <a:cubicBezTo>
                    <a:pt x="32" y="5"/>
                    <a:pt x="32" y="5"/>
                    <a:pt x="32" y="5"/>
                  </a:cubicBezTo>
                  <a:cubicBezTo>
                    <a:pt x="31" y="3"/>
                    <a:pt x="30" y="2"/>
                    <a:pt x="3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175"/>
            <p:cNvSpPr>
              <a:spLocks/>
            </p:cNvSpPr>
            <p:nvPr/>
          </p:nvSpPr>
          <p:spPr bwMode="auto">
            <a:xfrm>
              <a:off x="1347371" y="2829210"/>
              <a:ext cx="168027" cy="76709"/>
            </a:xfrm>
            <a:custGeom>
              <a:avLst/>
              <a:gdLst>
                <a:gd name="T0" fmla="*/ 2 w 32"/>
                <a:gd name="T1" fmla="*/ 0 h 15"/>
                <a:gd name="T2" fmla="*/ 0 w 32"/>
                <a:gd name="T3" fmla="*/ 6 h 15"/>
                <a:gd name="T4" fmla="*/ 31 w 32"/>
                <a:gd name="T5" fmla="*/ 15 h 15"/>
                <a:gd name="T6" fmla="*/ 32 w 32"/>
                <a:gd name="T7" fmla="*/ 10 h 15"/>
                <a:gd name="T8" fmla="*/ 2 w 32"/>
                <a:gd name="T9" fmla="*/ 0 h 15"/>
              </a:gdLst>
              <a:ahLst/>
              <a:cxnLst>
                <a:cxn ang="0">
                  <a:pos x="T0" y="T1"/>
                </a:cxn>
                <a:cxn ang="0">
                  <a:pos x="T2" y="T3"/>
                </a:cxn>
                <a:cxn ang="0">
                  <a:pos x="T4" y="T5"/>
                </a:cxn>
                <a:cxn ang="0">
                  <a:pos x="T6" y="T7"/>
                </a:cxn>
                <a:cxn ang="0">
                  <a:pos x="T8" y="T9"/>
                </a:cxn>
              </a:cxnLst>
              <a:rect l="0" t="0" r="r" b="b"/>
              <a:pathLst>
                <a:path w="32" h="15">
                  <a:moveTo>
                    <a:pt x="2" y="0"/>
                  </a:moveTo>
                  <a:cubicBezTo>
                    <a:pt x="1" y="2"/>
                    <a:pt x="1" y="4"/>
                    <a:pt x="0" y="6"/>
                  </a:cubicBezTo>
                  <a:cubicBezTo>
                    <a:pt x="31" y="15"/>
                    <a:pt x="31" y="15"/>
                    <a:pt x="31" y="15"/>
                  </a:cubicBezTo>
                  <a:cubicBezTo>
                    <a:pt x="31" y="13"/>
                    <a:pt x="32" y="11"/>
                    <a:pt x="32" y="10"/>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176"/>
            <p:cNvSpPr>
              <a:spLocks/>
            </p:cNvSpPr>
            <p:nvPr/>
          </p:nvSpPr>
          <p:spPr bwMode="auto">
            <a:xfrm>
              <a:off x="1347371" y="3822759"/>
              <a:ext cx="168027" cy="73055"/>
            </a:xfrm>
            <a:custGeom>
              <a:avLst/>
              <a:gdLst>
                <a:gd name="T0" fmla="*/ 31 w 32"/>
                <a:gd name="T1" fmla="*/ 0 h 14"/>
                <a:gd name="T2" fmla="*/ 0 w 32"/>
                <a:gd name="T3" fmla="*/ 9 h 14"/>
                <a:gd name="T4" fmla="*/ 2 w 32"/>
                <a:gd name="T5" fmla="*/ 14 h 14"/>
                <a:gd name="T6" fmla="*/ 32 w 32"/>
                <a:gd name="T7" fmla="*/ 4 h 14"/>
                <a:gd name="T8" fmla="*/ 31 w 32"/>
                <a:gd name="T9" fmla="*/ 0 h 14"/>
              </a:gdLst>
              <a:ahLst/>
              <a:cxnLst>
                <a:cxn ang="0">
                  <a:pos x="T0" y="T1"/>
                </a:cxn>
                <a:cxn ang="0">
                  <a:pos x="T2" y="T3"/>
                </a:cxn>
                <a:cxn ang="0">
                  <a:pos x="T4" y="T5"/>
                </a:cxn>
                <a:cxn ang="0">
                  <a:pos x="T6" y="T7"/>
                </a:cxn>
                <a:cxn ang="0">
                  <a:pos x="T8" y="T9"/>
                </a:cxn>
              </a:cxnLst>
              <a:rect l="0" t="0" r="r" b="b"/>
              <a:pathLst>
                <a:path w="32" h="14">
                  <a:moveTo>
                    <a:pt x="31" y="0"/>
                  </a:moveTo>
                  <a:cubicBezTo>
                    <a:pt x="0" y="9"/>
                    <a:pt x="0" y="9"/>
                    <a:pt x="0" y="9"/>
                  </a:cubicBezTo>
                  <a:cubicBezTo>
                    <a:pt x="1" y="10"/>
                    <a:pt x="1" y="12"/>
                    <a:pt x="2" y="14"/>
                  </a:cubicBezTo>
                  <a:cubicBezTo>
                    <a:pt x="32" y="4"/>
                    <a:pt x="32" y="4"/>
                    <a:pt x="32" y="4"/>
                  </a:cubicBezTo>
                  <a:cubicBezTo>
                    <a:pt x="32" y="3"/>
                    <a:pt x="31" y="1"/>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177"/>
            <p:cNvSpPr>
              <a:spLocks/>
            </p:cNvSpPr>
            <p:nvPr/>
          </p:nvSpPr>
          <p:spPr bwMode="auto">
            <a:xfrm>
              <a:off x="1303538" y="3000888"/>
              <a:ext cx="175332" cy="58444"/>
            </a:xfrm>
            <a:custGeom>
              <a:avLst/>
              <a:gdLst>
                <a:gd name="T0" fmla="*/ 1 w 33"/>
                <a:gd name="T1" fmla="*/ 0 h 11"/>
                <a:gd name="T2" fmla="*/ 0 w 33"/>
                <a:gd name="T3" fmla="*/ 5 h 11"/>
                <a:gd name="T4" fmla="*/ 32 w 33"/>
                <a:gd name="T5" fmla="*/ 11 h 11"/>
                <a:gd name="T6" fmla="*/ 33 w 33"/>
                <a:gd name="T7" fmla="*/ 6 h 11"/>
                <a:gd name="T8" fmla="*/ 1 w 33"/>
                <a:gd name="T9" fmla="*/ 0 h 11"/>
              </a:gdLst>
              <a:ahLst/>
              <a:cxnLst>
                <a:cxn ang="0">
                  <a:pos x="T0" y="T1"/>
                </a:cxn>
                <a:cxn ang="0">
                  <a:pos x="T2" y="T3"/>
                </a:cxn>
                <a:cxn ang="0">
                  <a:pos x="T4" y="T5"/>
                </a:cxn>
                <a:cxn ang="0">
                  <a:pos x="T6" y="T7"/>
                </a:cxn>
                <a:cxn ang="0">
                  <a:pos x="T8" y="T9"/>
                </a:cxn>
              </a:cxnLst>
              <a:rect l="0" t="0" r="r" b="b"/>
              <a:pathLst>
                <a:path w="33" h="11">
                  <a:moveTo>
                    <a:pt x="1" y="0"/>
                  </a:moveTo>
                  <a:cubicBezTo>
                    <a:pt x="1" y="1"/>
                    <a:pt x="1" y="3"/>
                    <a:pt x="0" y="5"/>
                  </a:cubicBezTo>
                  <a:cubicBezTo>
                    <a:pt x="32" y="11"/>
                    <a:pt x="32" y="11"/>
                    <a:pt x="32" y="11"/>
                  </a:cubicBezTo>
                  <a:cubicBezTo>
                    <a:pt x="32" y="9"/>
                    <a:pt x="32" y="8"/>
                    <a:pt x="33" y="6"/>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178"/>
            <p:cNvSpPr>
              <a:spLocks/>
            </p:cNvSpPr>
            <p:nvPr/>
          </p:nvSpPr>
          <p:spPr bwMode="auto">
            <a:xfrm>
              <a:off x="1303538" y="3665690"/>
              <a:ext cx="175332" cy="62098"/>
            </a:xfrm>
            <a:custGeom>
              <a:avLst/>
              <a:gdLst>
                <a:gd name="T0" fmla="*/ 32 w 33"/>
                <a:gd name="T1" fmla="*/ 0 h 12"/>
                <a:gd name="T2" fmla="*/ 0 w 33"/>
                <a:gd name="T3" fmla="*/ 6 h 12"/>
                <a:gd name="T4" fmla="*/ 1 w 33"/>
                <a:gd name="T5" fmla="*/ 12 h 12"/>
                <a:gd name="T6" fmla="*/ 33 w 33"/>
                <a:gd name="T7" fmla="*/ 5 h 12"/>
                <a:gd name="T8" fmla="*/ 32 w 33"/>
                <a:gd name="T9" fmla="*/ 0 h 12"/>
              </a:gdLst>
              <a:ahLst/>
              <a:cxnLst>
                <a:cxn ang="0">
                  <a:pos x="T0" y="T1"/>
                </a:cxn>
                <a:cxn ang="0">
                  <a:pos x="T2" y="T3"/>
                </a:cxn>
                <a:cxn ang="0">
                  <a:pos x="T4" y="T5"/>
                </a:cxn>
                <a:cxn ang="0">
                  <a:pos x="T6" y="T7"/>
                </a:cxn>
                <a:cxn ang="0">
                  <a:pos x="T8" y="T9"/>
                </a:cxn>
              </a:cxnLst>
              <a:rect l="0" t="0" r="r" b="b"/>
              <a:pathLst>
                <a:path w="33" h="12">
                  <a:moveTo>
                    <a:pt x="32" y="0"/>
                  </a:moveTo>
                  <a:cubicBezTo>
                    <a:pt x="0" y="6"/>
                    <a:pt x="0" y="6"/>
                    <a:pt x="0" y="6"/>
                  </a:cubicBezTo>
                  <a:cubicBezTo>
                    <a:pt x="1" y="8"/>
                    <a:pt x="1" y="10"/>
                    <a:pt x="1" y="12"/>
                  </a:cubicBezTo>
                  <a:cubicBezTo>
                    <a:pt x="33" y="5"/>
                    <a:pt x="33" y="5"/>
                    <a:pt x="33" y="5"/>
                  </a:cubicBezTo>
                  <a:cubicBezTo>
                    <a:pt x="32" y="4"/>
                    <a:pt x="32" y="2"/>
                    <a:pt x="3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179"/>
            <p:cNvSpPr>
              <a:spLocks/>
            </p:cNvSpPr>
            <p:nvPr/>
          </p:nvSpPr>
          <p:spPr bwMode="auto">
            <a:xfrm>
              <a:off x="1285275" y="3176220"/>
              <a:ext cx="168027" cy="40181"/>
            </a:xfrm>
            <a:custGeom>
              <a:avLst/>
              <a:gdLst>
                <a:gd name="T0" fmla="*/ 0 w 32"/>
                <a:gd name="T1" fmla="*/ 0 h 8"/>
                <a:gd name="T2" fmla="*/ 0 w 32"/>
                <a:gd name="T3" fmla="*/ 5 h 8"/>
                <a:gd name="T4" fmla="*/ 31 w 32"/>
                <a:gd name="T5" fmla="*/ 8 h 8"/>
                <a:gd name="T6" fmla="*/ 32 w 32"/>
                <a:gd name="T7" fmla="*/ 3 h 8"/>
                <a:gd name="T8" fmla="*/ 0 w 32"/>
                <a:gd name="T9" fmla="*/ 0 h 8"/>
              </a:gdLst>
              <a:ahLst/>
              <a:cxnLst>
                <a:cxn ang="0">
                  <a:pos x="T0" y="T1"/>
                </a:cxn>
                <a:cxn ang="0">
                  <a:pos x="T2" y="T3"/>
                </a:cxn>
                <a:cxn ang="0">
                  <a:pos x="T4" y="T5"/>
                </a:cxn>
                <a:cxn ang="0">
                  <a:pos x="T6" y="T7"/>
                </a:cxn>
                <a:cxn ang="0">
                  <a:pos x="T8" y="T9"/>
                </a:cxn>
              </a:cxnLst>
              <a:rect l="0" t="0" r="r" b="b"/>
              <a:pathLst>
                <a:path w="32" h="8">
                  <a:moveTo>
                    <a:pt x="0" y="0"/>
                  </a:moveTo>
                  <a:cubicBezTo>
                    <a:pt x="0" y="1"/>
                    <a:pt x="0" y="3"/>
                    <a:pt x="0" y="5"/>
                  </a:cubicBezTo>
                  <a:cubicBezTo>
                    <a:pt x="31" y="8"/>
                    <a:pt x="31" y="8"/>
                    <a:pt x="31" y="8"/>
                  </a:cubicBezTo>
                  <a:cubicBezTo>
                    <a:pt x="32" y="6"/>
                    <a:pt x="32" y="5"/>
                    <a:pt x="32" y="3"/>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180"/>
            <p:cNvSpPr>
              <a:spLocks/>
            </p:cNvSpPr>
            <p:nvPr/>
          </p:nvSpPr>
          <p:spPr bwMode="auto">
            <a:xfrm>
              <a:off x="1285275" y="3504968"/>
              <a:ext cx="168027" cy="47487"/>
            </a:xfrm>
            <a:custGeom>
              <a:avLst/>
              <a:gdLst>
                <a:gd name="T0" fmla="*/ 31 w 32"/>
                <a:gd name="T1" fmla="*/ 0 h 9"/>
                <a:gd name="T2" fmla="*/ 0 w 32"/>
                <a:gd name="T3" fmla="*/ 3 h 9"/>
                <a:gd name="T4" fmla="*/ 0 w 32"/>
                <a:gd name="T5" fmla="*/ 9 h 9"/>
                <a:gd name="T6" fmla="*/ 32 w 32"/>
                <a:gd name="T7" fmla="*/ 5 h 9"/>
                <a:gd name="T8" fmla="*/ 31 w 32"/>
                <a:gd name="T9" fmla="*/ 0 h 9"/>
              </a:gdLst>
              <a:ahLst/>
              <a:cxnLst>
                <a:cxn ang="0">
                  <a:pos x="T0" y="T1"/>
                </a:cxn>
                <a:cxn ang="0">
                  <a:pos x="T2" y="T3"/>
                </a:cxn>
                <a:cxn ang="0">
                  <a:pos x="T4" y="T5"/>
                </a:cxn>
                <a:cxn ang="0">
                  <a:pos x="T6" y="T7"/>
                </a:cxn>
                <a:cxn ang="0">
                  <a:pos x="T8" y="T9"/>
                </a:cxn>
              </a:cxnLst>
              <a:rect l="0" t="0" r="r" b="b"/>
              <a:pathLst>
                <a:path w="32" h="9">
                  <a:moveTo>
                    <a:pt x="31" y="0"/>
                  </a:moveTo>
                  <a:cubicBezTo>
                    <a:pt x="0" y="3"/>
                    <a:pt x="0" y="3"/>
                    <a:pt x="0" y="3"/>
                  </a:cubicBezTo>
                  <a:cubicBezTo>
                    <a:pt x="0" y="5"/>
                    <a:pt x="0" y="7"/>
                    <a:pt x="0" y="9"/>
                  </a:cubicBezTo>
                  <a:cubicBezTo>
                    <a:pt x="32" y="5"/>
                    <a:pt x="32" y="5"/>
                    <a:pt x="32" y="5"/>
                  </a:cubicBezTo>
                  <a:cubicBezTo>
                    <a:pt x="32" y="4"/>
                    <a:pt x="32" y="2"/>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181"/>
            <p:cNvSpPr>
              <a:spLocks/>
            </p:cNvSpPr>
            <p:nvPr/>
          </p:nvSpPr>
          <p:spPr bwMode="auto">
            <a:xfrm>
              <a:off x="1274316" y="3347901"/>
              <a:ext cx="168027" cy="25570"/>
            </a:xfrm>
            <a:custGeom>
              <a:avLst/>
              <a:gdLst>
                <a:gd name="T0" fmla="*/ 0 w 32"/>
                <a:gd name="T1" fmla="*/ 0 h 5"/>
                <a:gd name="T2" fmla="*/ 0 w 32"/>
                <a:gd name="T3" fmla="*/ 5 h 5"/>
                <a:gd name="T4" fmla="*/ 0 w 32"/>
                <a:gd name="T5" fmla="*/ 5 h 5"/>
                <a:gd name="T6" fmla="*/ 32 w 32"/>
                <a:gd name="T7" fmla="*/ 5 h 5"/>
                <a:gd name="T8" fmla="*/ 32 w 32"/>
                <a:gd name="T9" fmla="*/ 5 h 5"/>
                <a:gd name="T10" fmla="*/ 32 w 32"/>
                <a:gd name="T11" fmla="*/ 0 h 5"/>
                <a:gd name="T12" fmla="*/ 0 w 3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2" h="5">
                  <a:moveTo>
                    <a:pt x="0" y="0"/>
                  </a:moveTo>
                  <a:cubicBezTo>
                    <a:pt x="0" y="2"/>
                    <a:pt x="0" y="3"/>
                    <a:pt x="0" y="5"/>
                  </a:cubicBezTo>
                  <a:cubicBezTo>
                    <a:pt x="0" y="5"/>
                    <a:pt x="0" y="5"/>
                    <a:pt x="0" y="5"/>
                  </a:cubicBezTo>
                  <a:cubicBezTo>
                    <a:pt x="32" y="5"/>
                    <a:pt x="32" y="5"/>
                    <a:pt x="32" y="5"/>
                  </a:cubicBezTo>
                  <a:cubicBezTo>
                    <a:pt x="32" y="5"/>
                    <a:pt x="32" y="5"/>
                    <a:pt x="32" y="5"/>
                  </a:cubicBezTo>
                  <a:cubicBezTo>
                    <a:pt x="32" y="3"/>
                    <a:pt x="32" y="2"/>
                    <a:pt x="32"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291"/>
            <p:cNvSpPr>
              <a:spLocks/>
            </p:cNvSpPr>
            <p:nvPr/>
          </p:nvSpPr>
          <p:spPr bwMode="auto">
            <a:xfrm>
              <a:off x="1058805" y="5440928"/>
              <a:ext cx="25568" cy="18265"/>
            </a:xfrm>
            <a:custGeom>
              <a:avLst/>
              <a:gdLst>
                <a:gd name="T0" fmla="*/ 3 w 5"/>
                <a:gd name="T1" fmla="*/ 0 h 3"/>
                <a:gd name="T2" fmla="*/ 0 w 5"/>
                <a:gd name="T3" fmla="*/ 0 h 3"/>
                <a:gd name="T4" fmla="*/ 4 w 5"/>
                <a:gd name="T5" fmla="*/ 3 h 3"/>
                <a:gd name="T6" fmla="*/ 5 w 5"/>
                <a:gd name="T7" fmla="*/ 2 h 3"/>
                <a:gd name="T8" fmla="*/ 3 w 5"/>
                <a:gd name="T9" fmla="*/ 0 h 3"/>
              </a:gdLst>
              <a:ahLst/>
              <a:cxnLst>
                <a:cxn ang="0">
                  <a:pos x="T0" y="T1"/>
                </a:cxn>
                <a:cxn ang="0">
                  <a:pos x="T2" y="T3"/>
                </a:cxn>
                <a:cxn ang="0">
                  <a:pos x="T4" y="T5"/>
                </a:cxn>
                <a:cxn ang="0">
                  <a:pos x="T6" y="T7"/>
                </a:cxn>
                <a:cxn ang="0">
                  <a:pos x="T8" y="T9"/>
                </a:cxn>
              </a:cxnLst>
              <a:rect l="0" t="0" r="r" b="b"/>
              <a:pathLst>
                <a:path w="5" h="3">
                  <a:moveTo>
                    <a:pt x="3" y="0"/>
                  </a:moveTo>
                  <a:cubicBezTo>
                    <a:pt x="0" y="0"/>
                    <a:pt x="0" y="0"/>
                    <a:pt x="0" y="0"/>
                  </a:cubicBezTo>
                  <a:cubicBezTo>
                    <a:pt x="1" y="1"/>
                    <a:pt x="3" y="2"/>
                    <a:pt x="4" y="3"/>
                  </a:cubicBezTo>
                  <a:cubicBezTo>
                    <a:pt x="5" y="2"/>
                    <a:pt x="5" y="2"/>
                    <a:pt x="5" y="2"/>
                  </a:cubicBezTo>
                  <a:cubicBezTo>
                    <a:pt x="4" y="1"/>
                    <a:pt x="4" y="1"/>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33" name="组合 332"/>
            <p:cNvGrpSpPr/>
            <p:nvPr/>
          </p:nvGrpSpPr>
          <p:grpSpPr>
            <a:xfrm>
              <a:off x="594320" y="877051"/>
              <a:ext cx="4989661" cy="4992840"/>
              <a:chOff x="174838" y="498750"/>
              <a:chExt cx="5734825" cy="5738479"/>
            </a:xfrm>
          </p:grpSpPr>
          <p:sp>
            <p:nvSpPr>
              <p:cNvPr id="330" name="Freeform 290"/>
              <p:cNvSpPr>
                <a:spLocks noEditPoints="1"/>
              </p:cNvSpPr>
              <p:nvPr/>
            </p:nvSpPr>
            <p:spPr bwMode="auto">
              <a:xfrm>
                <a:off x="174838" y="498750"/>
                <a:ext cx="5734825" cy="4942178"/>
              </a:xfrm>
              <a:custGeom>
                <a:avLst/>
                <a:gdLst>
                  <a:gd name="T0" fmla="*/ 171 w 1091"/>
                  <a:gd name="T1" fmla="*/ 940 h 940"/>
                  <a:gd name="T2" fmla="*/ 932 w 1091"/>
                  <a:gd name="T3" fmla="*/ 931 h 940"/>
                  <a:gd name="T4" fmla="*/ 109 w 1091"/>
                  <a:gd name="T5" fmla="*/ 874 h 940"/>
                  <a:gd name="T6" fmla="*/ 990 w 1091"/>
                  <a:gd name="T7" fmla="*/ 858 h 940"/>
                  <a:gd name="T8" fmla="*/ 990 w 1091"/>
                  <a:gd name="T9" fmla="*/ 858 h 940"/>
                  <a:gd name="T10" fmla="*/ 93 w 1091"/>
                  <a:gd name="T11" fmla="*/ 847 h 940"/>
                  <a:gd name="T12" fmla="*/ 1009 w 1091"/>
                  <a:gd name="T13" fmla="*/ 833 h 940"/>
                  <a:gd name="T14" fmla="*/ 46 w 1091"/>
                  <a:gd name="T15" fmla="*/ 766 h 940"/>
                  <a:gd name="T16" fmla="*/ 1050 w 1091"/>
                  <a:gd name="T17" fmla="*/ 749 h 940"/>
                  <a:gd name="T18" fmla="*/ 1050 w 1091"/>
                  <a:gd name="T19" fmla="*/ 749 h 940"/>
                  <a:gd name="T20" fmla="*/ 37 w 1091"/>
                  <a:gd name="T21" fmla="*/ 737 h 940"/>
                  <a:gd name="T22" fmla="*/ 1062 w 1091"/>
                  <a:gd name="T23" fmla="*/ 721 h 940"/>
                  <a:gd name="T24" fmla="*/ 9 w 1091"/>
                  <a:gd name="T25" fmla="*/ 648 h 940"/>
                  <a:gd name="T26" fmla="*/ 1083 w 1091"/>
                  <a:gd name="T27" fmla="*/ 630 h 940"/>
                  <a:gd name="T28" fmla="*/ 1083 w 1091"/>
                  <a:gd name="T29" fmla="*/ 630 h 940"/>
                  <a:gd name="T30" fmla="*/ 6 w 1091"/>
                  <a:gd name="T31" fmla="*/ 617 h 940"/>
                  <a:gd name="T32" fmla="*/ 1089 w 1091"/>
                  <a:gd name="T33" fmla="*/ 599 h 940"/>
                  <a:gd name="T34" fmla="*/ 0 w 1091"/>
                  <a:gd name="T35" fmla="*/ 555 h 940"/>
                  <a:gd name="T36" fmla="*/ 1090 w 1091"/>
                  <a:gd name="T37" fmla="*/ 506 h 940"/>
                  <a:gd name="T38" fmla="*/ 1090 w 1091"/>
                  <a:gd name="T39" fmla="*/ 506 h 940"/>
                  <a:gd name="T40" fmla="*/ 8 w 1091"/>
                  <a:gd name="T41" fmla="*/ 462 h 940"/>
                  <a:gd name="T42" fmla="*/ 1085 w 1091"/>
                  <a:gd name="T43" fmla="*/ 475 h 940"/>
                  <a:gd name="T44" fmla="*/ 12 w 1091"/>
                  <a:gd name="T45" fmla="*/ 431 h 940"/>
                  <a:gd name="T46" fmla="*/ 1067 w 1091"/>
                  <a:gd name="T47" fmla="*/ 384 h 940"/>
                  <a:gd name="T48" fmla="*/ 1067 w 1091"/>
                  <a:gd name="T49" fmla="*/ 384 h 940"/>
                  <a:gd name="T50" fmla="*/ 41 w 1091"/>
                  <a:gd name="T51" fmla="*/ 343 h 940"/>
                  <a:gd name="T52" fmla="*/ 1055 w 1091"/>
                  <a:gd name="T53" fmla="*/ 355 h 940"/>
                  <a:gd name="T54" fmla="*/ 52 w 1091"/>
                  <a:gd name="T55" fmla="*/ 312 h 940"/>
                  <a:gd name="T56" fmla="*/ 68 w 1091"/>
                  <a:gd name="T57" fmla="*/ 285 h 940"/>
                  <a:gd name="T58" fmla="*/ 1030 w 1091"/>
                  <a:gd name="T59" fmla="*/ 298 h 940"/>
                  <a:gd name="T60" fmla="*/ 82 w 1091"/>
                  <a:gd name="T61" fmla="*/ 258 h 940"/>
                  <a:gd name="T62" fmla="*/ 982 w 1091"/>
                  <a:gd name="T63" fmla="*/ 218 h 940"/>
                  <a:gd name="T64" fmla="*/ 982 w 1091"/>
                  <a:gd name="T65" fmla="*/ 218 h 940"/>
                  <a:gd name="T66" fmla="*/ 139 w 1091"/>
                  <a:gd name="T67" fmla="*/ 184 h 940"/>
                  <a:gd name="T68" fmla="*/ 961 w 1091"/>
                  <a:gd name="T69" fmla="*/ 195 h 940"/>
                  <a:gd name="T70" fmla="*/ 159 w 1091"/>
                  <a:gd name="T71" fmla="*/ 160 h 940"/>
                  <a:gd name="T72" fmla="*/ 896 w 1091"/>
                  <a:gd name="T73" fmla="*/ 128 h 940"/>
                  <a:gd name="T74" fmla="*/ 896 w 1091"/>
                  <a:gd name="T75" fmla="*/ 128 h 940"/>
                  <a:gd name="T76" fmla="*/ 232 w 1091"/>
                  <a:gd name="T77" fmla="*/ 101 h 940"/>
                  <a:gd name="T78" fmla="*/ 871 w 1091"/>
                  <a:gd name="T79" fmla="*/ 110 h 940"/>
                  <a:gd name="T80" fmla="*/ 257 w 1091"/>
                  <a:gd name="T81" fmla="*/ 83 h 940"/>
                  <a:gd name="T82" fmla="*/ 793 w 1091"/>
                  <a:gd name="T83" fmla="*/ 59 h 940"/>
                  <a:gd name="T84" fmla="*/ 793 w 1091"/>
                  <a:gd name="T85" fmla="*/ 59 h 940"/>
                  <a:gd name="T86" fmla="*/ 341 w 1091"/>
                  <a:gd name="T87" fmla="*/ 42 h 940"/>
                  <a:gd name="T88" fmla="*/ 764 w 1091"/>
                  <a:gd name="T89" fmla="*/ 48 h 940"/>
                  <a:gd name="T90" fmla="*/ 369 w 1091"/>
                  <a:gd name="T91" fmla="*/ 29 h 940"/>
                  <a:gd name="T92" fmla="*/ 676 w 1091"/>
                  <a:gd name="T93" fmla="*/ 16 h 940"/>
                  <a:gd name="T94" fmla="*/ 676 w 1091"/>
                  <a:gd name="T95" fmla="*/ 16 h 940"/>
                  <a:gd name="T96" fmla="*/ 460 w 1091"/>
                  <a:gd name="T97" fmla="*/ 9 h 940"/>
                  <a:gd name="T98" fmla="*/ 645 w 1091"/>
                  <a:gd name="T99" fmla="*/ 11 h 940"/>
                  <a:gd name="T100" fmla="*/ 491 w 1091"/>
                  <a:gd name="T101" fmla="*/ 3 h 940"/>
                  <a:gd name="T102" fmla="*/ 553 w 1091"/>
                  <a:gd name="T103" fmla="*/ 0 h 940"/>
                  <a:gd name="T104" fmla="*/ 553 w 1091"/>
                  <a:gd name="T105" fmla="*/ 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1" h="940">
                    <a:moveTo>
                      <a:pt x="151" y="920"/>
                    </a:moveTo>
                    <a:cubicBezTo>
                      <a:pt x="150" y="921"/>
                      <a:pt x="150" y="921"/>
                      <a:pt x="150" y="921"/>
                    </a:cubicBezTo>
                    <a:cubicBezTo>
                      <a:pt x="156" y="928"/>
                      <a:pt x="162" y="934"/>
                      <a:pt x="168" y="940"/>
                    </a:cubicBezTo>
                    <a:cubicBezTo>
                      <a:pt x="171" y="940"/>
                      <a:pt x="171" y="940"/>
                      <a:pt x="171" y="940"/>
                    </a:cubicBezTo>
                    <a:cubicBezTo>
                      <a:pt x="164" y="934"/>
                      <a:pt x="158" y="927"/>
                      <a:pt x="151" y="920"/>
                    </a:cubicBezTo>
                    <a:moveTo>
                      <a:pt x="952" y="907"/>
                    </a:moveTo>
                    <a:cubicBezTo>
                      <a:pt x="945" y="914"/>
                      <a:pt x="938" y="922"/>
                      <a:pt x="931" y="929"/>
                    </a:cubicBezTo>
                    <a:cubicBezTo>
                      <a:pt x="932" y="931"/>
                      <a:pt x="932" y="931"/>
                      <a:pt x="932" y="931"/>
                    </a:cubicBezTo>
                    <a:cubicBezTo>
                      <a:pt x="940" y="923"/>
                      <a:pt x="947" y="916"/>
                      <a:pt x="954" y="908"/>
                    </a:cubicBezTo>
                    <a:cubicBezTo>
                      <a:pt x="952" y="907"/>
                      <a:pt x="952" y="907"/>
                      <a:pt x="952" y="907"/>
                    </a:cubicBezTo>
                    <a:moveTo>
                      <a:pt x="111" y="873"/>
                    </a:moveTo>
                    <a:cubicBezTo>
                      <a:pt x="109" y="874"/>
                      <a:pt x="109" y="874"/>
                      <a:pt x="109" y="874"/>
                    </a:cubicBezTo>
                    <a:cubicBezTo>
                      <a:pt x="116" y="882"/>
                      <a:pt x="122" y="890"/>
                      <a:pt x="129" y="898"/>
                    </a:cubicBezTo>
                    <a:cubicBezTo>
                      <a:pt x="130" y="897"/>
                      <a:pt x="130" y="897"/>
                      <a:pt x="130" y="897"/>
                    </a:cubicBezTo>
                    <a:cubicBezTo>
                      <a:pt x="124" y="889"/>
                      <a:pt x="117" y="881"/>
                      <a:pt x="111" y="873"/>
                    </a:cubicBezTo>
                    <a:moveTo>
                      <a:pt x="990" y="858"/>
                    </a:moveTo>
                    <a:cubicBezTo>
                      <a:pt x="985" y="866"/>
                      <a:pt x="978" y="875"/>
                      <a:pt x="972" y="883"/>
                    </a:cubicBezTo>
                    <a:cubicBezTo>
                      <a:pt x="974" y="884"/>
                      <a:pt x="974" y="884"/>
                      <a:pt x="974" y="884"/>
                    </a:cubicBezTo>
                    <a:cubicBezTo>
                      <a:pt x="980" y="876"/>
                      <a:pt x="986" y="868"/>
                      <a:pt x="992" y="859"/>
                    </a:cubicBezTo>
                    <a:cubicBezTo>
                      <a:pt x="990" y="858"/>
                      <a:pt x="990" y="858"/>
                      <a:pt x="990" y="858"/>
                    </a:cubicBezTo>
                    <a:moveTo>
                      <a:pt x="77" y="821"/>
                    </a:moveTo>
                    <a:cubicBezTo>
                      <a:pt x="75" y="822"/>
                      <a:pt x="75" y="822"/>
                      <a:pt x="75" y="822"/>
                    </a:cubicBezTo>
                    <a:cubicBezTo>
                      <a:pt x="80" y="831"/>
                      <a:pt x="86" y="840"/>
                      <a:pt x="91" y="848"/>
                    </a:cubicBezTo>
                    <a:cubicBezTo>
                      <a:pt x="93" y="847"/>
                      <a:pt x="93" y="847"/>
                      <a:pt x="93" y="847"/>
                    </a:cubicBezTo>
                    <a:cubicBezTo>
                      <a:pt x="87" y="839"/>
                      <a:pt x="82" y="830"/>
                      <a:pt x="77" y="821"/>
                    </a:cubicBezTo>
                    <a:moveTo>
                      <a:pt x="1023" y="805"/>
                    </a:moveTo>
                    <a:cubicBezTo>
                      <a:pt x="1018" y="814"/>
                      <a:pt x="1013" y="823"/>
                      <a:pt x="1008" y="832"/>
                    </a:cubicBezTo>
                    <a:cubicBezTo>
                      <a:pt x="1009" y="833"/>
                      <a:pt x="1009" y="833"/>
                      <a:pt x="1009" y="833"/>
                    </a:cubicBezTo>
                    <a:cubicBezTo>
                      <a:pt x="1015" y="824"/>
                      <a:pt x="1020" y="815"/>
                      <a:pt x="1025" y="806"/>
                    </a:cubicBezTo>
                    <a:cubicBezTo>
                      <a:pt x="1023" y="805"/>
                      <a:pt x="1023" y="805"/>
                      <a:pt x="1023" y="805"/>
                    </a:cubicBezTo>
                    <a:moveTo>
                      <a:pt x="48" y="766"/>
                    </a:moveTo>
                    <a:cubicBezTo>
                      <a:pt x="46" y="766"/>
                      <a:pt x="46" y="766"/>
                      <a:pt x="46" y="766"/>
                    </a:cubicBezTo>
                    <a:cubicBezTo>
                      <a:pt x="51" y="776"/>
                      <a:pt x="55" y="785"/>
                      <a:pt x="60" y="795"/>
                    </a:cubicBezTo>
                    <a:cubicBezTo>
                      <a:pt x="62" y="794"/>
                      <a:pt x="62" y="794"/>
                      <a:pt x="62" y="794"/>
                    </a:cubicBezTo>
                    <a:cubicBezTo>
                      <a:pt x="57" y="784"/>
                      <a:pt x="53" y="775"/>
                      <a:pt x="48" y="766"/>
                    </a:cubicBezTo>
                    <a:moveTo>
                      <a:pt x="1050" y="749"/>
                    </a:moveTo>
                    <a:cubicBezTo>
                      <a:pt x="1046" y="759"/>
                      <a:pt x="1042" y="768"/>
                      <a:pt x="1037" y="778"/>
                    </a:cubicBezTo>
                    <a:cubicBezTo>
                      <a:pt x="1039" y="778"/>
                      <a:pt x="1039" y="778"/>
                      <a:pt x="1039" y="778"/>
                    </a:cubicBezTo>
                    <a:cubicBezTo>
                      <a:pt x="1043" y="769"/>
                      <a:pt x="1048" y="759"/>
                      <a:pt x="1051" y="750"/>
                    </a:cubicBezTo>
                    <a:cubicBezTo>
                      <a:pt x="1050" y="749"/>
                      <a:pt x="1050" y="749"/>
                      <a:pt x="1050" y="749"/>
                    </a:cubicBezTo>
                    <a:moveTo>
                      <a:pt x="27" y="707"/>
                    </a:moveTo>
                    <a:cubicBezTo>
                      <a:pt x="25" y="708"/>
                      <a:pt x="25" y="708"/>
                      <a:pt x="25" y="708"/>
                    </a:cubicBezTo>
                    <a:cubicBezTo>
                      <a:pt x="28" y="718"/>
                      <a:pt x="31" y="728"/>
                      <a:pt x="35" y="738"/>
                    </a:cubicBezTo>
                    <a:cubicBezTo>
                      <a:pt x="37" y="737"/>
                      <a:pt x="37" y="737"/>
                      <a:pt x="37" y="737"/>
                    </a:cubicBezTo>
                    <a:cubicBezTo>
                      <a:pt x="33" y="727"/>
                      <a:pt x="30" y="717"/>
                      <a:pt x="27" y="707"/>
                    </a:cubicBezTo>
                    <a:moveTo>
                      <a:pt x="1070" y="690"/>
                    </a:moveTo>
                    <a:cubicBezTo>
                      <a:pt x="1067" y="700"/>
                      <a:pt x="1064" y="710"/>
                      <a:pt x="1060" y="720"/>
                    </a:cubicBezTo>
                    <a:cubicBezTo>
                      <a:pt x="1062" y="721"/>
                      <a:pt x="1062" y="721"/>
                      <a:pt x="1062" y="721"/>
                    </a:cubicBezTo>
                    <a:cubicBezTo>
                      <a:pt x="1066" y="711"/>
                      <a:pt x="1069" y="701"/>
                      <a:pt x="1072" y="691"/>
                    </a:cubicBezTo>
                    <a:cubicBezTo>
                      <a:pt x="1070" y="690"/>
                      <a:pt x="1070" y="690"/>
                      <a:pt x="1070" y="690"/>
                    </a:cubicBezTo>
                    <a:moveTo>
                      <a:pt x="11" y="647"/>
                    </a:moveTo>
                    <a:cubicBezTo>
                      <a:pt x="9" y="648"/>
                      <a:pt x="9" y="648"/>
                      <a:pt x="9" y="648"/>
                    </a:cubicBezTo>
                    <a:cubicBezTo>
                      <a:pt x="11" y="658"/>
                      <a:pt x="14" y="668"/>
                      <a:pt x="16" y="678"/>
                    </a:cubicBezTo>
                    <a:cubicBezTo>
                      <a:pt x="18" y="678"/>
                      <a:pt x="18" y="678"/>
                      <a:pt x="18" y="678"/>
                    </a:cubicBezTo>
                    <a:cubicBezTo>
                      <a:pt x="16" y="668"/>
                      <a:pt x="13" y="657"/>
                      <a:pt x="11" y="647"/>
                    </a:cubicBezTo>
                    <a:moveTo>
                      <a:pt x="1083" y="630"/>
                    </a:moveTo>
                    <a:cubicBezTo>
                      <a:pt x="1081" y="640"/>
                      <a:pt x="1079" y="650"/>
                      <a:pt x="1077" y="660"/>
                    </a:cubicBezTo>
                    <a:cubicBezTo>
                      <a:pt x="1079" y="661"/>
                      <a:pt x="1079" y="661"/>
                      <a:pt x="1079" y="661"/>
                    </a:cubicBezTo>
                    <a:cubicBezTo>
                      <a:pt x="1081" y="651"/>
                      <a:pt x="1083" y="640"/>
                      <a:pt x="1085" y="630"/>
                    </a:cubicBezTo>
                    <a:cubicBezTo>
                      <a:pt x="1083" y="630"/>
                      <a:pt x="1083" y="630"/>
                      <a:pt x="1083" y="630"/>
                    </a:cubicBezTo>
                    <a:moveTo>
                      <a:pt x="3" y="586"/>
                    </a:moveTo>
                    <a:cubicBezTo>
                      <a:pt x="1" y="586"/>
                      <a:pt x="1" y="586"/>
                      <a:pt x="1" y="586"/>
                    </a:cubicBezTo>
                    <a:cubicBezTo>
                      <a:pt x="2" y="596"/>
                      <a:pt x="3" y="607"/>
                      <a:pt x="4" y="617"/>
                    </a:cubicBezTo>
                    <a:cubicBezTo>
                      <a:pt x="6" y="617"/>
                      <a:pt x="6" y="617"/>
                      <a:pt x="6" y="617"/>
                    </a:cubicBezTo>
                    <a:cubicBezTo>
                      <a:pt x="5" y="606"/>
                      <a:pt x="4" y="596"/>
                      <a:pt x="3" y="586"/>
                    </a:cubicBezTo>
                    <a:moveTo>
                      <a:pt x="1089" y="568"/>
                    </a:moveTo>
                    <a:cubicBezTo>
                      <a:pt x="1088" y="578"/>
                      <a:pt x="1088" y="589"/>
                      <a:pt x="1087" y="599"/>
                    </a:cubicBezTo>
                    <a:cubicBezTo>
                      <a:pt x="1089" y="599"/>
                      <a:pt x="1089" y="599"/>
                      <a:pt x="1089" y="599"/>
                    </a:cubicBezTo>
                    <a:cubicBezTo>
                      <a:pt x="1090" y="589"/>
                      <a:pt x="1090" y="578"/>
                      <a:pt x="1091" y="568"/>
                    </a:cubicBezTo>
                    <a:cubicBezTo>
                      <a:pt x="1089" y="568"/>
                      <a:pt x="1089" y="568"/>
                      <a:pt x="1089" y="568"/>
                    </a:cubicBezTo>
                    <a:moveTo>
                      <a:pt x="0" y="524"/>
                    </a:moveTo>
                    <a:cubicBezTo>
                      <a:pt x="0" y="534"/>
                      <a:pt x="0" y="545"/>
                      <a:pt x="0" y="555"/>
                    </a:cubicBezTo>
                    <a:cubicBezTo>
                      <a:pt x="2" y="555"/>
                      <a:pt x="2" y="555"/>
                      <a:pt x="2" y="555"/>
                    </a:cubicBezTo>
                    <a:cubicBezTo>
                      <a:pt x="2" y="545"/>
                      <a:pt x="2" y="534"/>
                      <a:pt x="2" y="524"/>
                    </a:cubicBezTo>
                    <a:cubicBezTo>
                      <a:pt x="0" y="524"/>
                      <a:pt x="0" y="524"/>
                      <a:pt x="0" y="524"/>
                    </a:cubicBezTo>
                    <a:moveTo>
                      <a:pt x="1090" y="506"/>
                    </a:moveTo>
                    <a:cubicBezTo>
                      <a:pt x="1088" y="506"/>
                      <a:pt x="1088" y="506"/>
                      <a:pt x="1088" y="506"/>
                    </a:cubicBezTo>
                    <a:cubicBezTo>
                      <a:pt x="1088" y="516"/>
                      <a:pt x="1089" y="527"/>
                      <a:pt x="1089" y="537"/>
                    </a:cubicBezTo>
                    <a:cubicBezTo>
                      <a:pt x="1091" y="537"/>
                      <a:pt x="1091" y="537"/>
                      <a:pt x="1091" y="537"/>
                    </a:cubicBezTo>
                    <a:cubicBezTo>
                      <a:pt x="1091" y="527"/>
                      <a:pt x="1091" y="516"/>
                      <a:pt x="1090" y="506"/>
                    </a:cubicBezTo>
                    <a:moveTo>
                      <a:pt x="6" y="462"/>
                    </a:moveTo>
                    <a:cubicBezTo>
                      <a:pt x="5" y="472"/>
                      <a:pt x="3" y="482"/>
                      <a:pt x="2" y="493"/>
                    </a:cubicBezTo>
                    <a:cubicBezTo>
                      <a:pt x="4" y="493"/>
                      <a:pt x="4" y="493"/>
                      <a:pt x="4" y="493"/>
                    </a:cubicBezTo>
                    <a:cubicBezTo>
                      <a:pt x="5" y="483"/>
                      <a:pt x="7" y="472"/>
                      <a:pt x="8" y="462"/>
                    </a:cubicBezTo>
                    <a:cubicBezTo>
                      <a:pt x="6" y="462"/>
                      <a:pt x="6" y="462"/>
                      <a:pt x="6" y="462"/>
                    </a:cubicBezTo>
                    <a:moveTo>
                      <a:pt x="1082" y="444"/>
                    </a:moveTo>
                    <a:cubicBezTo>
                      <a:pt x="1080" y="445"/>
                      <a:pt x="1080" y="445"/>
                      <a:pt x="1080" y="445"/>
                    </a:cubicBezTo>
                    <a:cubicBezTo>
                      <a:pt x="1082" y="455"/>
                      <a:pt x="1083" y="465"/>
                      <a:pt x="1085" y="475"/>
                    </a:cubicBezTo>
                    <a:cubicBezTo>
                      <a:pt x="1087" y="475"/>
                      <a:pt x="1087" y="475"/>
                      <a:pt x="1087" y="475"/>
                    </a:cubicBezTo>
                    <a:cubicBezTo>
                      <a:pt x="1085" y="465"/>
                      <a:pt x="1084" y="454"/>
                      <a:pt x="1082" y="444"/>
                    </a:cubicBezTo>
                    <a:moveTo>
                      <a:pt x="19" y="401"/>
                    </a:moveTo>
                    <a:cubicBezTo>
                      <a:pt x="17" y="411"/>
                      <a:pt x="14" y="421"/>
                      <a:pt x="12" y="431"/>
                    </a:cubicBezTo>
                    <a:cubicBezTo>
                      <a:pt x="14" y="432"/>
                      <a:pt x="14" y="432"/>
                      <a:pt x="14" y="432"/>
                    </a:cubicBezTo>
                    <a:cubicBezTo>
                      <a:pt x="16" y="422"/>
                      <a:pt x="18" y="411"/>
                      <a:pt x="21" y="402"/>
                    </a:cubicBezTo>
                    <a:cubicBezTo>
                      <a:pt x="19" y="401"/>
                      <a:pt x="19" y="401"/>
                      <a:pt x="19" y="401"/>
                    </a:cubicBezTo>
                    <a:moveTo>
                      <a:pt x="1067" y="384"/>
                    </a:moveTo>
                    <a:cubicBezTo>
                      <a:pt x="1065" y="384"/>
                      <a:pt x="1065" y="384"/>
                      <a:pt x="1065" y="384"/>
                    </a:cubicBezTo>
                    <a:cubicBezTo>
                      <a:pt x="1068" y="394"/>
                      <a:pt x="1071" y="404"/>
                      <a:pt x="1073" y="414"/>
                    </a:cubicBezTo>
                    <a:cubicBezTo>
                      <a:pt x="1075" y="414"/>
                      <a:pt x="1075" y="414"/>
                      <a:pt x="1075" y="414"/>
                    </a:cubicBezTo>
                    <a:cubicBezTo>
                      <a:pt x="1072" y="404"/>
                      <a:pt x="1070" y="394"/>
                      <a:pt x="1067" y="384"/>
                    </a:cubicBezTo>
                    <a:moveTo>
                      <a:pt x="39" y="342"/>
                    </a:moveTo>
                    <a:cubicBezTo>
                      <a:pt x="35" y="352"/>
                      <a:pt x="32" y="361"/>
                      <a:pt x="28" y="371"/>
                    </a:cubicBezTo>
                    <a:cubicBezTo>
                      <a:pt x="30" y="372"/>
                      <a:pt x="30" y="372"/>
                      <a:pt x="30" y="372"/>
                    </a:cubicBezTo>
                    <a:cubicBezTo>
                      <a:pt x="34" y="362"/>
                      <a:pt x="37" y="352"/>
                      <a:pt x="41" y="343"/>
                    </a:cubicBezTo>
                    <a:cubicBezTo>
                      <a:pt x="39" y="342"/>
                      <a:pt x="39" y="342"/>
                      <a:pt x="39" y="342"/>
                    </a:cubicBezTo>
                    <a:moveTo>
                      <a:pt x="1045" y="325"/>
                    </a:moveTo>
                    <a:cubicBezTo>
                      <a:pt x="1043" y="326"/>
                      <a:pt x="1043" y="326"/>
                      <a:pt x="1043" y="326"/>
                    </a:cubicBezTo>
                    <a:cubicBezTo>
                      <a:pt x="1047" y="336"/>
                      <a:pt x="1051" y="345"/>
                      <a:pt x="1055" y="355"/>
                    </a:cubicBezTo>
                    <a:cubicBezTo>
                      <a:pt x="1057" y="354"/>
                      <a:pt x="1057" y="354"/>
                      <a:pt x="1057" y="354"/>
                    </a:cubicBezTo>
                    <a:cubicBezTo>
                      <a:pt x="1053" y="345"/>
                      <a:pt x="1049" y="335"/>
                      <a:pt x="1045" y="325"/>
                    </a:cubicBezTo>
                    <a:moveTo>
                      <a:pt x="66" y="284"/>
                    </a:moveTo>
                    <a:cubicBezTo>
                      <a:pt x="61" y="294"/>
                      <a:pt x="57" y="303"/>
                      <a:pt x="52" y="312"/>
                    </a:cubicBezTo>
                    <a:cubicBezTo>
                      <a:pt x="52" y="313"/>
                      <a:pt x="52" y="313"/>
                      <a:pt x="52" y="313"/>
                    </a:cubicBezTo>
                    <a:cubicBezTo>
                      <a:pt x="54" y="314"/>
                      <a:pt x="54" y="314"/>
                      <a:pt x="54" y="314"/>
                    </a:cubicBezTo>
                    <a:cubicBezTo>
                      <a:pt x="54" y="313"/>
                      <a:pt x="54" y="313"/>
                      <a:pt x="54" y="313"/>
                    </a:cubicBezTo>
                    <a:cubicBezTo>
                      <a:pt x="59" y="304"/>
                      <a:pt x="63" y="295"/>
                      <a:pt x="68" y="285"/>
                    </a:cubicBezTo>
                    <a:cubicBezTo>
                      <a:pt x="66" y="284"/>
                      <a:pt x="66" y="284"/>
                      <a:pt x="66" y="284"/>
                    </a:cubicBezTo>
                    <a:moveTo>
                      <a:pt x="1016" y="270"/>
                    </a:moveTo>
                    <a:cubicBezTo>
                      <a:pt x="1015" y="271"/>
                      <a:pt x="1015" y="271"/>
                      <a:pt x="1015" y="271"/>
                    </a:cubicBezTo>
                    <a:cubicBezTo>
                      <a:pt x="1020" y="280"/>
                      <a:pt x="1025" y="289"/>
                      <a:pt x="1030" y="298"/>
                    </a:cubicBezTo>
                    <a:cubicBezTo>
                      <a:pt x="1031" y="297"/>
                      <a:pt x="1031" y="297"/>
                      <a:pt x="1031" y="297"/>
                    </a:cubicBezTo>
                    <a:cubicBezTo>
                      <a:pt x="1027" y="288"/>
                      <a:pt x="1022" y="279"/>
                      <a:pt x="1016" y="270"/>
                    </a:cubicBezTo>
                    <a:moveTo>
                      <a:pt x="99" y="232"/>
                    </a:moveTo>
                    <a:cubicBezTo>
                      <a:pt x="93" y="240"/>
                      <a:pt x="87" y="249"/>
                      <a:pt x="82" y="258"/>
                    </a:cubicBezTo>
                    <a:cubicBezTo>
                      <a:pt x="84" y="259"/>
                      <a:pt x="84" y="259"/>
                      <a:pt x="84" y="259"/>
                    </a:cubicBezTo>
                    <a:cubicBezTo>
                      <a:pt x="89" y="250"/>
                      <a:pt x="95" y="241"/>
                      <a:pt x="101" y="233"/>
                    </a:cubicBezTo>
                    <a:cubicBezTo>
                      <a:pt x="99" y="232"/>
                      <a:pt x="99" y="232"/>
                      <a:pt x="99" y="232"/>
                    </a:cubicBezTo>
                    <a:moveTo>
                      <a:pt x="982" y="218"/>
                    </a:moveTo>
                    <a:cubicBezTo>
                      <a:pt x="980" y="219"/>
                      <a:pt x="980" y="219"/>
                      <a:pt x="980" y="219"/>
                    </a:cubicBezTo>
                    <a:cubicBezTo>
                      <a:pt x="987" y="227"/>
                      <a:pt x="993" y="236"/>
                      <a:pt x="998" y="245"/>
                    </a:cubicBezTo>
                    <a:cubicBezTo>
                      <a:pt x="1000" y="244"/>
                      <a:pt x="1000" y="244"/>
                      <a:pt x="1000" y="244"/>
                    </a:cubicBezTo>
                    <a:cubicBezTo>
                      <a:pt x="994" y="235"/>
                      <a:pt x="988" y="226"/>
                      <a:pt x="982" y="218"/>
                    </a:cubicBezTo>
                    <a:moveTo>
                      <a:pt x="138" y="183"/>
                    </a:moveTo>
                    <a:cubicBezTo>
                      <a:pt x="131" y="190"/>
                      <a:pt x="124" y="198"/>
                      <a:pt x="118" y="207"/>
                    </a:cubicBezTo>
                    <a:cubicBezTo>
                      <a:pt x="119" y="208"/>
                      <a:pt x="119" y="208"/>
                      <a:pt x="119" y="208"/>
                    </a:cubicBezTo>
                    <a:cubicBezTo>
                      <a:pt x="126" y="200"/>
                      <a:pt x="133" y="192"/>
                      <a:pt x="139" y="184"/>
                    </a:cubicBezTo>
                    <a:cubicBezTo>
                      <a:pt x="138" y="183"/>
                      <a:pt x="138" y="183"/>
                      <a:pt x="138" y="183"/>
                    </a:cubicBezTo>
                    <a:moveTo>
                      <a:pt x="942" y="170"/>
                    </a:moveTo>
                    <a:cubicBezTo>
                      <a:pt x="940" y="172"/>
                      <a:pt x="940" y="172"/>
                      <a:pt x="940" y="172"/>
                    </a:cubicBezTo>
                    <a:cubicBezTo>
                      <a:pt x="947" y="179"/>
                      <a:pt x="954" y="187"/>
                      <a:pt x="961" y="195"/>
                    </a:cubicBezTo>
                    <a:cubicBezTo>
                      <a:pt x="963" y="194"/>
                      <a:pt x="963" y="194"/>
                      <a:pt x="963" y="194"/>
                    </a:cubicBezTo>
                    <a:cubicBezTo>
                      <a:pt x="956" y="186"/>
                      <a:pt x="949" y="178"/>
                      <a:pt x="942" y="170"/>
                    </a:cubicBezTo>
                    <a:moveTo>
                      <a:pt x="182" y="139"/>
                    </a:moveTo>
                    <a:cubicBezTo>
                      <a:pt x="174" y="145"/>
                      <a:pt x="167" y="153"/>
                      <a:pt x="159" y="160"/>
                    </a:cubicBezTo>
                    <a:cubicBezTo>
                      <a:pt x="161" y="161"/>
                      <a:pt x="161" y="161"/>
                      <a:pt x="161" y="161"/>
                    </a:cubicBezTo>
                    <a:cubicBezTo>
                      <a:pt x="168" y="154"/>
                      <a:pt x="176" y="147"/>
                      <a:pt x="183" y="140"/>
                    </a:cubicBezTo>
                    <a:cubicBezTo>
                      <a:pt x="182" y="139"/>
                      <a:pt x="182" y="139"/>
                      <a:pt x="182" y="139"/>
                    </a:cubicBezTo>
                    <a:moveTo>
                      <a:pt x="896" y="128"/>
                    </a:moveTo>
                    <a:cubicBezTo>
                      <a:pt x="895" y="129"/>
                      <a:pt x="895" y="129"/>
                      <a:pt x="895" y="129"/>
                    </a:cubicBezTo>
                    <a:cubicBezTo>
                      <a:pt x="903" y="136"/>
                      <a:pt x="911" y="143"/>
                      <a:pt x="918" y="150"/>
                    </a:cubicBezTo>
                    <a:cubicBezTo>
                      <a:pt x="920" y="148"/>
                      <a:pt x="920" y="148"/>
                      <a:pt x="920" y="148"/>
                    </a:cubicBezTo>
                    <a:cubicBezTo>
                      <a:pt x="912" y="141"/>
                      <a:pt x="904" y="134"/>
                      <a:pt x="896" y="128"/>
                    </a:cubicBezTo>
                    <a:moveTo>
                      <a:pt x="231" y="100"/>
                    </a:moveTo>
                    <a:cubicBezTo>
                      <a:pt x="222" y="106"/>
                      <a:pt x="214" y="112"/>
                      <a:pt x="206" y="119"/>
                    </a:cubicBezTo>
                    <a:cubicBezTo>
                      <a:pt x="207" y="120"/>
                      <a:pt x="207" y="120"/>
                      <a:pt x="207" y="120"/>
                    </a:cubicBezTo>
                    <a:cubicBezTo>
                      <a:pt x="215" y="114"/>
                      <a:pt x="223" y="107"/>
                      <a:pt x="232" y="101"/>
                    </a:cubicBezTo>
                    <a:cubicBezTo>
                      <a:pt x="231" y="100"/>
                      <a:pt x="231" y="100"/>
                      <a:pt x="231" y="100"/>
                    </a:cubicBezTo>
                    <a:moveTo>
                      <a:pt x="846" y="90"/>
                    </a:moveTo>
                    <a:cubicBezTo>
                      <a:pt x="845" y="92"/>
                      <a:pt x="845" y="92"/>
                      <a:pt x="845" y="92"/>
                    </a:cubicBezTo>
                    <a:cubicBezTo>
                      <a:pt x="854" y="98"/>
                      <a:pt x="862" y="104"/>
                      <a:pt x="871" y="110"/>
                    </a:cubicBezTo>
                    <a:cubicBezTo>
                      <a:pt x="872" y="108"/>
                      <a:pt x="872" y="108"/>
                      <a:pt x="872" y="108"/>
                    </a:cubicBezTo>
                    <a:cubicBezTo>
                      <a:pt x="864" y="102"/>
                      <a:pt x="855" y="96"/>
                      <a:pt x="846" y="90"/>
                    </a:cubicBezTo>
                    <a:moveTo>
                      <a:pt x="284" y="67"/>
                    </a:moveTo>
                    <a:cubicBezTo>
                      <a:pt x="275" y="72"/>
                      <a:pt x="266" y="77"/>
                      <a:pt x="257" y="83"/>
                    </a:cubicBezTo>
                    <a:cubicBezTo>
                      <a:pt x="258" y="84"/>
                      <a:pt x="258" y="84"/>
                      <a:pt x="258" y="84"/>
                    </a:cubicBezTo>
                    <a:cubicBezTo>
                      <a:pt x="267" y="79"/>
                      <a:pt x="276" y="74"/>
                      <a:pt x="285" y="69"/>
                    </a:cubicBezTo>
                    <a:cubicBezTo>
                      <a:pt x="284" y="67"/>
                      <a:pt x="284" y="67"/>
                      <a:pt x="284" y="67"/>
                    </a:cubicBezTo>
                    <a:moveTo>
                      <a:pt x="793" y="59"/>
                    </a:moveTo>
                    <a:cubicBezTo>
                      <a:pt x="792" y="61"/>
                      <a:pt x="792" y="61"/>
                      <a:pt x="792" y="61"/>
                    </a:cubicBezTo>
                    <a:cubicBezTo>
                      <a:pt x="801" y="66"/>
                      <a:pt x="810" y="71"/>
                      <a:pt x="819" y="76"/>
                    </a:cubicBezTo>
                    <a:cubicBezTo>
                      <a:pt x="820" y="74"/>
                      <a:pt x="820" y="74"/>
                      <a:pt x="820" y="74"/>
                    </a:cubicBezTo>
                    <a:cubicBezTo>
                      <a:pt x="811" y="69"/>
                      <a:pt x="802" y="64"/>
                      <a:pt x="793" y="59"/>
                    </a:cubicBezTo>
                    <a:moveTo>
                      <a:pt x="340" y="40"/>
                    </a:moveTo>
                    <a:cubicBezTo>
                      <a:pt x="330" y="44"/>
                      <a:pt x="321" y="48"/>
                      <a:pt x="311" y="53"/>
                    </a:cubicBezTo>
                    <a:cubicBezTo>
                      <a:pt x="312" y="55"/>
                      <a:pt x="312" y="55"/>
                      <a:pt x="312" y="55"/>
                    </a:cubicBezTo>
                    <a:cubicBezTo>
                      <a:pt x="322" y="50"/>
                      <a:pt x="331" y="46"/>
                      <a:pt x="341" y="42"/>
                    </a:cubicBezTo>
                    <a:cubicBezTo>
                      <a:pt x="340" y="40"/>
                      <a:pt x="340" y="40"/>
                      <a:pt x="340" y="40"/>
                    </a:cubicBezTo>
                    <a:moveTo>
                      <a:pt x="736" y="34"/>
                    </a:moveTo>
                    <a:cubicBezTo>
                      <a:pt x="735" y="36"/>
                      <a:pt x="735" y="36"/>
                      <a:pt x="735" y="36"/>
                    </a:cubicBezTo>
                    <a:cubicBezTo>
                      <a:pt x="744" y="40"/>
                      <a:pt x="754" y="44"/>
                      <a:pt x="764" y="48"/>
                    </a:cubicBezTo>
                    <a:cubicBezTo>
                      <a:pt x="764" y="46"/>
                      <a:pt x="764" y="46"/>
                      <a:pt x="764" y="46"/>
                    </a:cubicBezTo>
                    <a:cubicBezTo>
                      <a:pt x="755" y="42"/>
                      <a:pt x="745" y="38"/>
                      <a:pt x="736" y="34"/>
                    </a:cubicBezTo>
                    <a:moveTo>
                      <a:pt x="399" y="20"/>
                    </a:moveTo>
                    <a:cubicBezTo>
                      <a:pt x="389" y="23"/>
                      <a:pt x="379" y="26"/>
                      <a:pt x="369" y="29"/>
                    </a:cubicBezTo>
                    <a:cubicBezTo>
                      <a:pt x="370" y="31"/>
                      <a:pt x="370" y="31"/>
                      <a:pt x="370" y="31"/>
                    </a:cubicBezTo>
                    <a:cubicBezTo>
                      <a:pt x="380" y="28"/>
                      <a:pt x="390" y="25"/>
                      <a:pt x="399" y="22"/>
                    </a:cubicBezTo>
                    <a:cubicBezTo>
                      <a:pt x="399" y="20"/>
                      <a:pt x="399" y="20"/>
                      <a:pt x="399" y="20"/>
                    </a:cubicBezTo>
                    <a:moveTo>
                      <a:pt x="676" y="16"/>
                    </a:moveTo>
                    <a:cubicBezTo>
                      <a:pt x="676" y="18"/>
                      <a:pt x="676" y="18"/>
                      <a:pt x="676" y="18"/>
                    </a:cubicBezTo>
                    <a:cubicBezTo>
                      <a:pt x="686" y="20"/>
                      <a:pt x="696" y="23"/>
                      <a:pt x="705" y="26"/>
                    </a:cubicBezTo>
                    <a:cubicBezTo>
                      <a:pt x="706" y="24"/>
                      <a:pt x="706" y="24"/>
                      <a:pt x="706" y="24"/>
                    </a:cubicBezTo>
                    <a:cubicBezTo>
                      <a:pt x="696" y="21"/>
                      <a:pt x="686" y="18"/>
                      <a:pt x="676" y="16"/>
                    </a:cubicBezTo>
                    <a:moveTo>
                      <a:pt x="460" y="7"/>
                    </a:moveTo>
                    <a:cubicBezTo>
                      <a:pt x="450" y="8"/>
                      <a:pt x="439" y="10"/>
                      <a:pt x="429" y="13"/>
                    </a:cubicBezTo>
                    <a:cubicBezTo>
                      <a:pt x="430" y="15"/>
                      <a:pt x="430" y="15"/>
                      <a:pt x="430" y="15"/>
                    </a:cubicBezTo>
                    <a:cubicBezTo>
                      <a:pt x="440" y="12"/>
                      <a:pt x="450" y="10"/>
                      <a:pt x="460" y="9"/>
                    </a:cubicBezTo>
                    <a:cubicBezTo>
                      <a:pt x="460" y="7"/>
                      <a:pt x="460" y="7"/>
                      <a:pt x="460" y="7"/>
                    </a:cubicBezTo>
                    <a:moveTo>
                      <a:pt x="615" y="4"/>
                    </a:moveTo>
                    <a:cubicBezTo>
                      <a:pt x="615" y="6"/>
                      <a:pt x="615" y="6"/>
                      <a:pt x="615" y="6"/>
                    </a:cubicBezTo>
                    <a:cubicBezTo>
                      <a:pt x="625" y="8"/>
                      <a:pt x="635" y="9"/>
                      <a:pt x="645" y="11"/>
                    </a:cubicBezTo>
                    <a:cubicBezTo>
                      <a:pt x="646" y="9"/>
                      <a:pt x="646" y="9"/>
                      <a:pt x="646" y="9"/>
                    </a:cubicBezTo>
                    <a:cubicBezTo>
                      <a:pt x="635" y="7"/>
                      <a:pt x="625" y="6"/>
                      <a:pt x="615" y="4"/>
                    </a:cubicBezTo>
                    <a:moveTo>
                      <a:pt x="522" y="0"/>
                    </a:moveTo>
                    <a:cubicBezTo>
                      <a:pt x="511" y="1"/>
                      <a:pt x="501" y="2"/>
                      <a:pt x="491" y="3"/>
                    </a:cubicBezTo>
                    <a:cubicBezTo>
                      <a:pt x="491" y="5"/>
                      <a:pt x="491" y="5"/>
                      <a:pt x="491" y="5"/>
                    </a:cubicBezTo>
                    <a:cubicBezTo>
                      <a:pt x="501" y="4"/>
                      <a:pt x="511" y="3"/>
                      <a:pt x="522" y="2"/>
                    </a:cubicBezTo>
                    <a:cubicBezTo>
                      <a:pt x="522" y="0"/>
                      <a:pt x="522" y="0"/>
                      <a:pt x="522" y="0"/>
                    </a:cubicBezTo>
                    <a:moveTo>
                      <a:pt x="553" y="0"/>
                    </a:moveTo>
                    <a:cubicBezTo>
                      <a:pt x="553" y="2"/>
                      <a:pt x="553" y="2"/>
                      <a:pt x="553" y="2"/>
                    </a:cubicBezTo>
                    <a:cubicBezTo>
                      <a:pt x="563" y="2"/>
                      <a:pt x="573" y="3"/>
                      <a:pt x="584" y="3"/>
                    </a:cubicBezTo>
                    <a:cubicBezTo>
                      <a:pt x="584" y="1"/>
                      <a:pt x="584" y="1"/>
                      <a:pt x="584" y="1"/>
                    </a:cubicBezTo>
                    <a:cubicBezTo>
                      <a:pt x="574" y="0"/>
                      <a:pt x="563" y="0"/>
                      <a:pt x="55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292"/>
              <p:cNvSpPr>
                <a:spLocks noEditPoints="1"/>
              </p:cNvSpPr>
              <p:nvPr/>
            </p:nvSpPr>
            <p:spPr bwMode="auto">
              <a:xfrm>
                <a:off x="1201261" y="5499373"/>
                <a:ext cx="3758684" cy="737856"/>
              </a:xfrm>
              <a:custGeom>
                <a:avLst/>
                <a:gdLst>
                  <a:gd name="T0" fmla="*/ 350 w 715"/>
                  <a:gd name="T1" fmla="*/ 138 h 140"/>
                  <a:gd name="T2" fmla="*/ 344 w 715"/>
                  <a:gd name="T3" fmla="*/ 140 h 140"/>
                  <a:gd name="T4" fmla="*/ 375 w 715"/>
                  <a:gd name="T5" fmla="*/ 140 h 140"/>
                  <a:gd name="T6" fmla="*/ 282 w 715"/>
                  <a:gd name="T7" fmla="*/ 134 h 140"/>
                  <a:gd name="T8" fmla="*/ 313 w 715"/>
                  <a:gd name="T9" fmla="*/ 139 h 140"/>
                  <a:gd name="T10" fmla="*/ 282 w 715"/>
                  <a:gd name="T11" fmla="*/ 134 h 140"/>
                  <a:gd name="T12" fmla="*/ 406 w 715"/>
                  <a:gd name="T13" fmla="*/ 135 h 140"/>
                  <a:gd name="T14" fmla="*/ 437 w 715"/>
                  <a:gd name="T15" fmla="*/ 133 h 140"/>
                  <a:gd name="T16" fmla="*/ 221 w 715"/>
                  <a:gd name="T17" fmla="*/ 123 h 140"/>
                  <a:gd name="T18" fmla="*/ 251 w 715"/>
                  <a:gd name="T19" fmla="*/ 131 h 140"/>
                  <a:gd name="T20" fmla="*/ 221 w 715"/>
                  <a:gd name="T21" fmla="*/ 123 h 140"/>
                  <a:gd name="T22" fmla="*/ 467 w 715"/>
                  <a:gd name="T23" fmla="*/ 126 h 140"/>
                  <a:gd name="T24" fmla="*/ 498 w 715"/>
                  <a:gd name="T25" fmla="*/ 120 h 140"/>
                  <a:gd name="T26" fmla="*/ 162 w 715"/>
                  <a:gd name="T27" fmla="*/ 104 h 140"/>
                  <a:gd name="T28" fmla="*/ 191 w 715"/>
                  <a:gd name="T29" fmla="*/ 116 h 140"/>
                  <a:gd name="T30" fmla="*/ 162 w 715"/>
                  <a:gd name="T31" fmla="*/ 104 h 140"/>
                  <a:gd name="T32" fmla="*/ 527 w 715"/>
                  <a:gd name="T33" fmla="*/ 109 h 140"/>
                  <a:gd name="T34" fmla="*/ 557 w 715"/>
                  <a:gd name="T35" fmla="*/ 100 h 140"/>
                  <a:gd name="T36" fmla="*/ 105 w 715"/>
                  <a:gd name="T37" fmla="*/ 80 h 140"/>
                  <a:gd name="T38" fmla="*/ 132 w 715"/>
                  <a:gd name="T39" fmla="*/ 95 h 140"/>
                  <a:gd name="T40" fmla="*/ 105 w 715"/>
                  <a:gd name="T41" fmla="*/ 80 h 140"/>
                  <a:gd name="T42" fmla="*/ 584 w 715"/>
                  <a:gd name="T43" fmla="*/ 85 h 140"/>
                  <a:gd name="T44" fmla="*/ 613 w 715"/>
                  <a:gd name="T45" fmla="*/ 73 h 140"/>
                  <a:gd name="T46" fmla="*/ 51 w 715"/>
                  <a:gd name="T47" fmla="*/ 49 h 140"/>
                  <a:gd name="T48" fmla="*/ 77 w 715"/>
                  <a:gd name="T49" fmla="*/ 67 h 140"/>
                  <a:gd name="T50" fmla="*/ 51 w 715"/>
                  <a:gd name="T51" fmla="*/ 49 h 140"/>
                  <a:gd name="T52" fmla="*/ 639 w 715"/>
                  <a:gd name="T53" fmla="*/ 56 h 140"/>
                  <a:gd name="T54" fmla="*/ 666 w 715"/>
                  <a:gd name="T55" fmla="*/ 40 h 140"/>
                  <a:gd name="T56" fmla="*/ 1 w 715"/>
                  <a:gd name="T57" fmla="*/ 12 h 140"/>
                  <a:gd name="T58" fmla="*/ 25 w 715"/>
                  <a:gd name="T59" fmla="*/ 32 h 140"/>
                  <a:gd name="T60" fmla="*/ 1 w 715"/>
                  <a:gd name="T61" fmla="*/ 12 h 140"/>
                  <a:gd name="T62" fmla="*/ 689 w 715"/>
                  <a:gd name="T63" fmla="*/ 20 h 140"/>
                  <a:gd name="T64" fmla="*/ 715 w 715"/>
                  <a:gd name="T65" fmla="*/ 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5" h="140">
                    <a:moveTo>
                      <a:pt x="375" y="138"/>
                    </a:moveTo>
                    <a:cubicBezTo>
                      <a:pt x="367" y="138"/>
                      <a:pt x="358" y="138"/>
                      <a:pt x="350" y="138"/>
                    </a:cubicBezTo>
                    <a:cubicBezTo>
                      <a:pt x="348" y="138"/>
                      <a:pt x="346" y="138"/>
                      <a:pt x="344" y="138"/>
                    </a:cubicBezTo>
                    <a:cubicBezTo>
                      <a:pt x="344" y="140"/>
                      <a:pt x="344" y="140"/>
                      <a:pt x="344" y="140"/>
                    </a:cubicBezTo>
                    <a:cubicBezTo>
                      <a:pt x="346" y="140"/>
                      <a:pt x="348" y="140"/>
                      <a:pt x="350" y="140"/>
                    </a:cubicBezTo>
                    <a:cubicBezTo>
                      <a:pt x="358" y="140"/>
                      <a:pt x="367" y="140"/>
                      <a:pt x="375" y="140"/>
                    </a:cubicBezTo>
                    <a:cubicBezTo>
                      <a:pt x="375" y="138"/>
                      <a:pt x="375" y="138"/>
                      <a:pt x="375" y="138"/>
                    </a:cubicBezTo>
                    <a:moveTo>
                      <a:pt x="282" y="134"/>
                    </a:moveTo>
                    <a:cubicBezTo>
                      <a:pt x="282" y="136"/>
                      <a:pt x="282" y="136"/>
                      <a:pt x="282" y="136"/>
                    </a:cubicBezTo>
                    <a:cubicBezTo>
                      <a:pt x="292" y="137"/>
                      <a:pt x="303" y="138"/>
                      <a:pt x="313" y="139"/>
                    </a:cubicBezTo>
                    <a:cubicBezTo>
                      <a:pt x="313" y="137"/>
                      <a:pt x="313" y="137"/>
                      <a:pt x="313" y="137"/>
                    </a:cubicBezTo>
                    <a:cubicBezTo>
                      <a:pt x="303" y="136"/>
                      <a:pt x="292" y="135"/>
                      <a:pt x="282" y="134"/>
                    </a:cubicBezTo>
                    <a:moveTo>
                      <a:pt x="437" y="131"/>
                    </a:moveTo>
                    <a:cubicBezTo>
                      <a:pt x="426" y="133"/>
                      <a:pt x="416" y="134"/>
                      <a:pt x="406" y="135"/>
                    </a:cubicBezTo>
                    <a:cubicBezTo>
                      <a:pt x="406" y="138"/>
                      <a:pt x="406" y="138"/>
                      <a:pt x="406" y="138"/>
                    </a:cubicBezTo>
                    <a:cubicBezTo>
                      <a:pt x="416" y="136"/>
                      <a:pt x="427" y="135"/>
                      <a:pt x="437" y="133"/>
                    </a:cubicBezTo>
                    <a:cubicBezTo>
                      <a:pt x="437" y="131"/>
                      <a:pt x="437" y="131"/>
                      <a:pt x="437" y="131"/>
                    </a:cubicBezTo>
                    <a:moveTo>
                      <a:pt x="221" y="123"/>
                    </a:moveTo>
                    <a:cubicBezTo>
                      <a:pt x="221" y="125"/>
                      <a:pt x="221" y="125"/>
                      <a:pt x="221" y="125"/>
                    </a:cubicBezTo>
                    <a:cubicBezTo>
                      <a:pt x="231" y="127"/>
                      <a:pt x="241" y="129"/>
                      <a:pt x="251" y="131"/>
                    </a:cubicBezTo>
                    <a:cubicBezTo>
                      <a:pt x="251" y="129"/>
                      <a:pt x="251" y="129"/>
                      <a:pt x="251" y="129"/>
                    </a:cubicBezTo>
                    <a:cubicBezTo>
                      <a:pt x="241" y="127"/>
                      <a:pt x="231" y="125"/>
                      <a:pt x="221" y="123"/>
                    </a:cubicBezTo>
                    <a:moveTo>
                      <a:pt x="497" y="118"/>
                    </a:moveTo>
                    <a:cubicBezTo>
                      <a:pt x="487" y="121"/>
                      <a:pt x="477" y="123"/>
                      <a:pt x="467" y="126"/>
                    </a:cubicBezTo>
                    <a:cubicBezTo>
                      <a:pt x="467" y="128"/>
                      <a:pt x="467" y="128"/>
                      <a:pt x="467" y="128"/>
                    </a:cubicBezTo>
                    <a:cubicBezTo>
                      <a:pt x="478" y="125"/>
                      <a:pt x="488" y="123"/>
                      <a:pt x="498" y="120"/>
                    </a:cubicBezTo>
                    <a:cubicBezTo>
                      <a:pt x="497" y="118"/>
                      <a:pt x="497" y="118"/>
                      <a:pt x="497" y="118"/>
                    </a:cubicBezTo>
                    <a:moveTo>
                      <a:pt x="162" y="104"/>
                    </a:moveTo>
                    <a:cubicBezTo>
                      <a:pt x="161" y="106"/>
                      <a:pt x="161" y="106"/>
                      <a:pt x="161" y="106"/>
                    </a:cubicBezTo>
                    <a:cubicBezTo>
                      <a:pt x="171" y="110"/>
                      <a:pt x="181" y="113"/>
                      <a:pt x="191" y="116"/>
                    </a:cubicBezTo>
                    <a:cubicBezTo>
                      <a:pt x="191" y="114"/>
                      <a:pt x="191" y="114"/>
                      <a:pt x="191" y="114"/>
                    </a:cubicBezTo>
                    <a:cubicBezTo>
                      <a:pt x="181" y="111"/>
                      <a:pt x="171" y="108"/>
                      <a:pt x="162" y="104"/>
                    </a:cubicBezTo>
                    <a:moveTo>
                      <a:pt x="556" y="98"/>
                    </a:moveTo>
                    <a:cubicBezTo>
                      <a:pt x="546" y="102"/>
                      <a:pt x="537" y="106"/>
                      <a:pt x="527" y="109"/>
                    </a:cubicBezTo>
                    <a:cubicBezTo>
                      <a:pt x="527" y="111"/>
                      <a:pt x="527" y="111"/>
                      <a:pt x="527" y="111"/>
                    </a:cubicBezTo>
                    <a:cubicBezTo>
                      <a:pt x="537" y="107"/>
                      <a:pt x="547" y="104"/>
                      <a:pt x="557" y="100"/>
                    </a:cubicBezTo>
                    <a:cubicBezTo>
                      <a:pt x="556" y="98"/>
                      <a:pt x="556" y="98"/>
                      <a:pt x="556" y="98"/>
                    </a:cubicBezTo>
                    <a:moveTo>
                      <a:pt x="105" y="80"/>
                    </a:moveTo>
                    <a:cubicBezTo>
                      <a:pt x="104" y="81"/>
                      <a:pt x="104" y="81"/>
                      <a:pt x="104" y="81"/>
                    </a:cubicBezTo>
                    <a:cubicBezTo>
                      <a:pt x="113" y="86"/>
                      <a:pt x="123" y="91"/>
                      <a:pt x="132" y="95"/>
                    </a:cubicBezTo>
                    <a:cubicBezTo>
                      <a:pt x="133" y="93"/>
                      <a:pt x="133" y="93"/>
                      <a:pt x="133" y="93"/>
                    </a:cubicBezTo>
                    <a:cubicBezTo>
                      <a:pt x="124" y="89"/>
                      <a:pt x="114" y="84"/>
                      <a:pt x="105" y="80"/>
                    </a:cubicBezTo>
                    <a:moveTo>
                      <a:pt x="612" y="71"/>
                    </a:moveTo>
                    <a:cubicBezTo>
                      <a:pt x="603" y="76"/>
                      <a:pt x="594" y="81"/>
                      <a:pt x="584" y="85"/>
                    </a:cubicBezTo>
                    <a:cubicBezTo>
                      <a:pt x="585" y="87"/>
                      <a:pt x="585" y="87"/>
                      <a:pt x="585" y="87"/>
                    </a:cubicBezTo>
                    <a:cubicBezTo>
                      <a:pt x="594" y="83"/>
                      <a:pt x="604" y="78"/>
                      <a:pt x="613" y="73"/>
                    </a:cubicBezTo>
                    <a:cubicBezTo>
                      <a:pt x="612" y="71"/>
                      <a:pt x="612" y="71"/>
                      <a:pt x="612" y="71"/>
                    </a:cubicBezTo>
                    <a:moveTo>
                      <a:pt x="51" y="49"/>
                    </a:moveTo>
                    <a:cubicBezTo>
                      <a:pt x="50" y="50"/>
                      <a:pt x="50" y="50"/>
                      <a:pt x="50" y="50"/>
                    </a:cubicBezTo>
                    <a:cubicBezTo>
                      <a:pt x="59" y="56"/>
                      <a:pt x="68" y="61"/>
                      <a:pt x="77" y="67"/>
                    </a:cubicBezTo>
                    <a:cubicBezTo>
                      <a:pt x="78" y="65"/>
                      <a:pt x="78" y="65"/>
                      <a:pt x="78" y="65"/>
                    </a:cubicBezTo>
                    <a:cubicBezTo>
                      <a:pt x="69" y="60"/>
                      <a:pt x="60" y="54"/>
                      <a:pt x="51" y="49"/>
                    </a:cubicBezTo>
                    <a:moveTo>
                      <a:pt x="665" y="38"/>
                    </a:moveTo>
                    <a:cubicBezTo>
                      <a:pt x="656" y="44"/>
                      <a:pt x="647" y="50"/>
                      <a:pt x="639" y="56"/>
                    </a:cubicBezTo>
                    <a:cubicBezTo>
                      <a:pt x="640" y="57"/>
                      <a:pt x="640" y="57"/>
                      <a:pt x="640" y="57"/>
                    </a:cubicBezTo>
                    <a:cubicBezTo>
                      <a:pt x="649" y="52"/>
                      <a:pt x="657" y="46"/>
                      <a:pt x="666" y="40"/>
                    </a:cubicBezTo>
                    <a:cubicBezTo>
                      <a:pt x="665" y="38"/>
                      <a:pt x="665" y="38"/>
                      <a:pt x="665" y="38"/>
                    </a:cubicBezTo>
                    <a:moveTo>
                      <a:pt x="1" y="12"/>
                    </a:moveTo>
                    <a:cubicBezTo>
                      <a:pt x="0" y="13"/>
                      <a:pt x="0" y="13"/>
                      <a:pt x="0" y="13"/>
                    </a:cubicBezTo>
                    <a:cubicBezTo>
                      <a:pt x="8" y="20"/>
                      <a:pt x="16" y="26"/>
                      <a:pt x="25" y="32"/>
                    </a:cubicBezTo>
                    <a:cubicBezTo>
                      <a:pt x="26" y="31"/>
                      <a:pt x="26" y="31"/>
                      <a:pt x="26" y="31"/>
                    </a:cubicBezTo>
                    <a:cubicBezTo>
                      <a:pt x="18" y="25"/>
                      <a:pt x="9" y="18"/>
                      <a:pt x="1" y="12"/>
                    </a:cubicBezTo>
                    <a:moveTo>
                      <a:pt x="713" y="0"/>
                    </a:moveTo>
                    <a:cubicBezTo>
                      <a:pt x="706" y="7"/>
                      <a:pt x="698" y="13"/>
                      <a:pt x="689" y="20"/>
                    </a:cubicBezTo>
                    <a:cubicBezTo>
                      <a:pt x="691" y="21"/>
                      <a:pt x="691" y="21"/>
                      <a:pt x="691" y="21"/>
                    </a:cubicBezTo>
                    <a:cubicBezTo>
                      <a:pt x="699" y="15"/>
                      <a:pt x="707" y="8"/>
                      <a:pt x="715" y="1"/>
                    </a:cubicBezTo>
                    <a:cubicBezTo>
                      <a:pt x="713" y="0"/>
                      <a:pt x="713" y="0"/>
                      <a:pt x="7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336" name="直接连接符 335"/>
          <p:cNvCxnSpPr/>
          <p:nvPr/>
        </p:nvCxnSpPr>
        <p:spPr>
          <a:xfrm>
            <a:off x="7195789" y="2087787"/>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7195789" y="3391391"/>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直接连接符 337"/>
          <p:cNvCxnSpPr/>
          <p:nvPr/>
        </p:nvCxnSpPr>
        <p:spPr>
          <a:xfrm>
            <a:off x="7195789" y="4668376"/>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0" name="文本框 339"/>
          <p:cNvSpPr txBox="1"/>
          <p:nvPr/>
        </p:nvSpPr>
        <p:spPr>
          <a:xfrm>
            <a:off x="2335265" y="2790528"/>
            <a:ext cx="1423521" cy="830997"/>
          </a:xfrm>
          <a:prstGeom prst="rect">
            <a:avLst/>
          </a:prstGeom>
          <a:noFill/>
        </p:spPr>
        <p:txBody>
          <a:bodyPr wrap="square" rtlCol="0">
            <a:spAutoFit/>
          </a:bodyPr>
          <a:lstStyle/>
          <a:p>
            <a:pPr algn="ctr"/>
            <a:r>
              <a:rPr lang="zh-CN" altLang="en-US" sz="4800" dirty="0">
                <a:latin typeface="迷你简幼线" panose="03000509000000000000" pitchFamily="65" charset="-122"/>
                <a:ea typeface="迷你简幼线" panose="03000509000000000000" pitchFamily="65" charset="-122"/>
              </a:rPr>
              <a:t>目录</a:t>
            </a:r>
          </a:p>
        </p:txBody>
      </p:sp>
    </p:spTree>
    <p:extLst>
      <p:ext uri="{BB962C8B-B14F-4D97-AF65-F5344CB8AC3E}">
        <p14:creationId xmlns:p14="http://schemas.microsoft.com/office/powerpoint/2010/main" val="331263993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34"/>
                                        </p:tgtEl>
                                        <p:attrNameLst>
                                          <p:attrName>style.visibility</p:attrName>
                                        </p:attrNameLst>
                                      </p:cBhvr>
                                      <p:to>
                                        <p:strVal val="visible"/>
                                      </p:to>
                                    </p:set>
                                    <p:anim calcmode="lin" valueType="num">
                                      <p:cBhvr additive="base">
                                        <p:cTn id="7" dur="500" fill="hold"/>
                                        <p:tgtEl>
                                          <p:spTgt spid="334"/>
                                        </p:tgtEl>
                                        <p:attrNameLst>
                                          <p:attrName>ppt_x</p:attrName>
                                        </p:attrNameLst>
                                      </p:cBhvr>
                                      <p:tavLst>
                                        <p:tav tm="0">
                                          <p:val>
                                            <p:strVal val="0-#ppt_w/2"/>
                                          </p:val>
                                        </p:tav>
                                        <p:tav tm="100000">
                                          <p:val>
                                            <p:strVal val="#ppt_x"/>
                                          </p:val>
                                        </p:tav>
                                      </p:tavLst>
                                    </p:anim>
                                    <p:anim calcmode="lin" valueType="num">
                                      <p:cBhvr additive="base">
                                        <p:cTn id="8" dur="500" fill="hold"/>
                                        <p:tgtEl>
                                          <p:spTgt spid="3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40"/>
                                        </p:tgtEl>
                                        <p:attrNameLst>
                                          <p:attrName>style.visibility</p:attrName>
                                        </p:attrNameLst>
                                      </p:cBhvr>
                                      <p:to>
                                        <p:strVal val="visible"/>
                                      </p:to>
                                    </p:set>
                                    <p:anim calcmode="lin" valueType="num">
                                      <p:cBhvr additive="base">
                                        <p:cTn id="12" dur="500"/>
                                        <p:tgtEl>
                                          <p:spTgt spid="340"/>
                                        </p:tgtEl>
                                        <p:attrNameLst>
                                          <p:attrName>ppt_y</p:attrName>
                                        </p:attrNameLst>
                                      </p:cBhvr>
                                      <p:tavLst>
                                        <p:tav tm="0">
                                          <p:val>
                                            <p:strVal val="#ppt_y+#ppt_h*1.125000"/>
                                          </p:val>
                                        </p:tav>
                                        <p:tav tm="100000">
                                          <p:val>
                                            <p:strVal val="#ppt_y"/>
                                          </p:val>
                                        </p:tav>
                                      </p:tavLst>
                                    </p:anim>
                                    <p:animEffect transition="in" filter="wipe(up)">
                                      <p:cBhvr>
                                        <p:cTn id="13" dur="500"/>
                                        <p:tgtEl>
                                          <p:spTgt spid="340"/>
                                        </p:tgtEl>
                                      </p:cBhvr>
                                    </p:animEffect>
                                  </p:childTnLst>
                                </p:cTn>
                              </p:par>
                            </p:childTnLst>
                          </p:cTn>
                        </p:par>
                        <p:par>
                          <p:cTn id="14" fill="hold">
                            <p:stCondLst>
                              <p:cond delay="1050"/>
                            </p:stCondLst>
                            <p:childTnLst>
                              <p:par>
                                <p:cTn id="15" presetID="12" presetClass="entr" presetSubtype="4"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ppt_y</p:attrName>
                                        </p:attrNameLst>
                                      </p:cBhvr>
                                      <p:tavLst>
                                        <p:tav tm="0">
                                          <p:val>
                                            <p:strVal val="#ppt_y+#ppt_h*1.125000"/>
                                          </p:val>
                                        </p:tav>
                                        <p:tav tm="100000">
                                          <p:val>
                                            <p:strVal val="#ppt_y"/>
                                          </p:val>
                                        </p:tav>
                                      </p:tavLst>
                                    </p:anim>
                                    <p:animEffect transition="in" filter="wipe(up)">
                                      <p:cBhvr>
                                        <p:cTn id="18" dur="500"/>
                                        <p:tgtEl>
                                          <p:spTgt spid="3"/>
                                        </p:tgtEl>
                                      </p:cBhvr>
                                    </p:animEffect>
                                  </p:childTnLst>
                                </p:cTn>
                              </p:par>
                            </p:childTnLst>
                          </p:cTn>
                        </p:par>
                        <p:par>
                          <p:cTn id="19" fill="hold">
                            <p:stCondLst>
                              <p:cond delay="1900"/>
                            </p:stCondLst>
                            <p:childTnLst>
                              <p:par>
                                <p:cTn id="20" presetID="21" presetClass="entr" presetSubtype="1" fill="hold" nodeType="after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heel(1)">
                                      <p:cBhvr>
                                        <p:cTn id="22" dur="500"/>
                                        <p:tgtEl>
                                          <p:spTgt spid="67"/>
                                        </p:tgtEl>
                                      </p:cBhvr>
                                    </p:animEffect>
                                  </p:childTnLst>
                                </p:cTn>
                              </p:par>
                            </p:childTnLst>
                          </p:cTn>
                        </p:par>
                        <p:par>
                          <p:cTn id="23" fill="hold">
                            <p:stCondLst>
                              <p:cond delay="2400"/>
                            </p:stCondLst>
                            <p:childTnLst>
                              <p:par>
                                <p:cTn id="24" presetID="12" presetClass="entr" presetSubtype="4" fill="hold" grpId="0" nodeType="afterEffect">
                                  <p:stCondLst>
                                    <p:cond delay="0"/>
                                  </p:stCondLst>
                                  <p:iterate type="lt">
                                    <p:tmPct val="10000"/>
                                  </p:iterate>
                                  <p:childTnLst>
                                    <p:set>
                                      <p:cBhvr>
                                        <p:cTn id="25" dur="1" fill="hold">
                                          <p:stCondLst>
                                            <p:cond delay="0"/>
                                          </p:stCondLst>
                                        </p:cTn>
                                        <p:tgtEl>
                                          <p:spTgt spid="262"/>
                                        </p:tgtEl>
                                        <p:attrNameLst>
                                          <p:attrName>style.visibility</p:attrName>
                                        </p:attrNameLst>
                                      </p:cBhvr>
                                      <p:to>
                                        <p:strVal val="visible"/>
                                      </p:to>
                                    </p:set>
                                    <p:anim calcmode="lin" valueType="num">
                                      <p:cBhvr additive="base">
                                        <p:cTn id="26" dur="500"/>
                                        <p:tgtEl>
                                          <p:spTgt spid="262"/>
                                        </p:tgtEl>
                                        <p:attrNameLst>
                                          <p:attrName>ppt_y</p:attrName>
                                        </p:attrNameLst>
                                      </p:cBhvr>
                                      <p:tavLst>
                                        <p:tav tm="0">
                                          <p:val>
                                            <p:strVal val="#ppt_y+#ppt_h*1.125000"/>
                                          </p:val>
                                        </p:tav>
                                        <p:tav tm="100000">
                                          <p:val>
                                            <p:strVal val="#ppt_y"/>
                                          </p:val>
                                        </p:tav>
                                      </p:tavLst>
                                    </p:anim>
                                    <p:animEffect transition="in" filter="wipe(up)">
                                      <p:cBhvr>
                                        <p:cTn id="27" dur="500"/>
                                        <p:tgtEl>
                                          <p:spTgt spid="262"/>
                                        </p:tgtEl>
                                      </p:cBhvr>
                                    </p:animEffect>
                                  </p:childTnLst>
                                </p:cTn>
                              </p:par>
                            </p:childTnLst>
                          </p:cTn>
                        </p:par>
                        <p:par>
                          <p:cTn id="28" fill="hold">
                            <p:stCondLst>
                              <p:cond delay="2950"/>
                            </p:stCondLst>
                            <p:childTnLst>
                              <p:par>
                                <p:cTn id="29" presetID="22" presetClass="entr" presetSubtype="8" fill="hold" nodeType="afterEffect">
                                  <p:stCondLst>
                                    <p:cond delay="0"/>
                                  </p:stCondLst>
                                  <p:childTnLst>
                                    <p:set>
                                      <p:cBhvr>
                                        <p:cTn id="30" dur="1" fill="hold">
                                          <p:stCondLst>
                                            <p:cond delay="0"/>
                                          </p:stCondLst>
                                        </p:cTn>
                                        <p:tgtEl>
                                          <p:spTgt spid="336"/>
                                        </p:tgtEl>
                                        <p:attrNameLst>
                                          <p:attrName>style.visibility</p:attrName>
                                        </p:attrNameLst>
                                      </p:cBhvr>
                                      <p:to>
                                        <p:strVal val="visible"/>
                                      </p:to>
                                    </p:set>
                                    <p:animEffect transition="in" filter="wipe(left)">
                                      <p:cBhvr>
                                        <p:cTn id="31" dur="500"/>
                                        <p:tgtEl>
                                          <p:spTgt spid="336"/>
                                        </p:tgtEl>
                                      </p:cBhvr>
                                    </p:animEffect>
                                  </p:childTnLst>
                                </p:cTn>
                              </p:par>
                            </p:childTnLst>
                          </p:cTn>
                        </p:par>
                        <p:par>
                          <p:cTn id="32" fill="hold">
                            <p:stCondLst>
                              <p:cond delay="3450"/>
                            </p:stCondLst>
                            <p:childTnLst>
                              <p:par>
                                <p:cTn id="33" presetID="12" presetClass="entr" presetSubtype="1" fill="hold" grpId="0" nodeType="afterEffect">
                                  <p:stCondLst>
                                    <p:cond delay="0"/>
                                  </p:stCondLst>
                                  <p:iterate type="lt">
                                    <p:tmPct val="10000"/>
                                  </p:iterate>
                                  <p:childTnLst>
                                    <p:set>
                                      <p:cBhvr>
                                        <p:cTn id="34" dur="1" fill="hold">
                                          <p:stCondLst>
                                            <p:cond delay="0"/>
                                          </p:stCondLst>
                                        </p:cTn>
                                        <p:tgtEl>
                                          <p:spTgt spid="133"/>
                                        </p:tgtEl>
                                        <p:attrNameLst>
                                          <p:attrName>style.visibility</p:attrName>
                                        </p:attrNameLst>
                                      </p:cBhvr>
                                      <p:to>
                                        <p:strVal val="visible"/>
                                      </p:to>
                                    </p:set>
                                    <p:anim calcmode="lin" valueType="num">
                                      <p:cBhvr additive="base">
                                        <p:cTn id="35" dur="250"/>
                                        <p:tgtEl>
                                          <p:spTgt spid="133"/>
                                        </p:tgtEl>
                                        <p:attrNameLst>
                                          <p:attrName>ppt_y</p:attrName>
                                        </p:attrNameLst>
                                      </p:cBhvr>
                                      <p:tavLst>
                                        <p:tav tm="0">
                                          <p:val>
                                            <p:strVal val="#ppt_y-#ppt_h*1.125000"/>
                                          </p:val>
                                        </p:tav>
                                        <p:tav tm="100000">
                                          <p:val>
                                            <p:strVal val="#ppt_y"/>
                                          </p:val>
                                        </p:tav>
                                      </p:tavLst>
                                    </p:anim>
                                    <p:animEffect transition="in" filter="wipe(down)">
                                      <p:cBhvr>
                                        <p:cTn id="36" dur="250"/>
                                        <p:tgtEl>
                                          <p:spTgt spid="133"/>
                                        </p:tgtEl>
                                      </p:cBhvr>
                                    </p:animEffect>
                                  </p:childTnLst>
                                </p:cTn>
                              </p:par>
                            </p:childTnLst>
                          </p:cTn>
                        </p:par>
                        <p:par>
                          <p:cTn id="37" fill="hold">
                            <p:stCondLst>
                              <p:cond delay="3775"/>
                            </p:stCondLst>
                            <p:childTnLst>
                              <p:par>
                                <p:cTn id="38" presetID="21" presetClass="entr" presetSubtype="1"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heel(1)">
                                      <p:cBhvr>
                                        <p:cTn id="40" dur="500"/>
                                        <p:tgtEl>
                                          <p:spTgt spid="21"/>
                                        </p:tgtEl>
                                      </p:cBhvr>
                                    </p:animEffect>
                                  </p:childTnLst>
                                </p:cTn>
                              </p:par>
                            </p:childTnLst>
                          </p:cTn>
                        </p:par>
                        <p:par>
                          <p:cTn id="41" fill="hold">
                            <p:stCondLst>
                              <p:cond delay="4275"/>
                            </p:stCondLst>
                            <p:childTnLst>
                              <p:par>
                                <p:cTn id="42" presetID="12" presetClass="entr" presetSubtype="4" fill="hold" grpId="0" nodeType="afterEffect">
                                  <p:stCondLst>
                                    <p:cond delay="0"/>
                                  </p:stCondLst>
                                  <p:iterate type="lt">
                                    <p:tmPct val="10000"/>
                                  </p:iterate>
                                  <p:childTnLst>
                                    <p:set>
                                      <p:cBhvr>
                                        <p:cTn id="43" dur="1" fill="hold">
                                          <p:stCondLst>
                                            <p:cond delay="0"/>
                                          </p:stCondLst>
                                        </p:cTn>
                                        <p:tgtEl>
                                          <p:spTgt spid="263"/>
                                        </p:tgtEl>
                                        <p:attrNameLst>
                                          <p:attrName>style.visibility</p:attrName>
                                        </p:attrNameLst>
                                      </p:cBhvr>
                                      <p:to>
                                        <p:strVal val="visible"/>
                                      </p:to>
                                    </p:set>
                                    <p:anim calcmode="lin" valueType="num">
                                      <p:cBhvr additive="base">
                                        <p:cTn id="44" dur="500"/>
                                        <p:tgtEl>
                                          <p:spTgt spid="263"/>
                                        </p:tgtEl>
                                        <p:attrNameLst>
                                          <p:attrName>ppt_y</p:attrName>
                                        </p:attrNameLst>
                                      </p:cBhvr>
                                      <p:tavLst>
                                        <p:tav tm="0">
                                          <p:val>
                                            <p:strVal val="#ppt_y+#ppt_h*1.125000"/>
                                          </p:val>
                                        </p:tav>
                                        <p:tav tm="100000">
                                          <p:val>
                                            <p:strVal val="#ppt_y"/>
                                          </p:val>
                                        </p:tav>
                                      </p:tavLst>
                                    </p:anim>
                                    <p:animEffect transition="in" filter="wipe(up)">
                                      <p:cBhvr>
                                        <p:cTn id="45" dur="500"/>
                                        <p:tgtEl>
                                          <p:spTgt spid="263"/>
                                        </p:tgtEl>
                                      </p:cBhvr>
                                    </p:animEffect>
                                  </p:childTnLst>
                                </p:cTn>
                              </p:par>
                            </p:childTnLst>
                          </p:cTn>
                        </p:par>
                        <p:par>
                          <p:cTn id="46" fill="hold">
                            <p:stCondLst>
                              <p:cond delay="4825"/>
                            </p:stCondLst>
                            <p:childTnLst>
                              <p:par>
                                <p:cTn id="47" presetID="22" presetClass="entr" presetSubtype="8" fill="hold" nodeType="afterEffect">
                                  <p:stCondLst>
                                    <p:cond delay="0"/>
                                  </p:stCondLst>
                                  <p:childTnLst>
                                    <p:set>
                                      <p:cBhvr>
                                        <p:cTn id="48" dur="1" fill="hold">
                                          <p:stCondLst>
                                            <p:cond delay="0"/>
                                          </p:stCondLst>
                                        </p:cTn>
                                        <p:tgtEl>
                                          <p:spTgt spid="337"/>
                                        </p:tgtEl>
                                        <p:attrNameLst>
                                          <p:attrName>style.visibility</p:attrName>
                                        </p:attrNameLst>
                                      </p:cBhvr>
                                      <p:to>
                                        <p:strVal val="visible"/>
                                      </p:to>
                                    </p:set>
                                    <p:animEffect transition="in" filter="wipe(left)">
                                      <p:cBhvr>
                                        <p:cTn id="49" dur="500"/>
                                        <p:tgtEl>
                                          <p:spTgt spid="337"/>
                                        </p:tgtEl>
                                      </p:cBhvr>
                                    </p:animEffect>
                                  </p:childTnLst>
                                </p:cTn>
                              </p:par>
                            </p:childTnLst>
                          </p:cTn>
                        </p:par>
                        <p:par>
                          <p:cTn id="50" fill="hold">
                            <p:stCondLst>
                              <p:cond delay="5325"/>
                            </p:stCondLst>
                            <p:childTnLst>
                              <p:par>
                                <p:cTn id="51" presetID="12" presetClass="entr" presetSubtype="1" fill="hold" grpId="0" nodeType="afterEffect">
                                  <p:stCondLst>
                                    <p:cond delay="0"/>
                                  </p:stCondLst>
                                  <p:iterate type="lt">
                                    <p:tmPct val="10000"/>
                                  </p:iterate>
                                  <p:childTnLst>
                                    <p:set>
                                      <p:cBhvr>
                                        <p:cTn id="52" dur="1" fill="hold">
                                          <p:stCondLst>
                                            <p:cond delay="0"/>
                                          </p:stCondLst>
                                        </p:cTn>
                                        <p:tgtEl>
                                          <p:spTgt spid="134"/>
                                        </p:tgtEl>
                                        <p:attrNameLst>
                                          <p:attrName>style.visibility</p:attrName>
                                        </p:attrNameLst>
                                      </p:cBhvr>
                                      <p:to>
                                        <p:strVal val="visible"/>
                                      </p:to>
                                    </p:set>
                                    <p:anim calcmode="lin" valueType="num">
                                      <p:cBhvr additive="base">
                                        <p:cTn id="53" dur="250"/>
                                        <p:tgtEl>
                                          <p:spTgt spid="134"/>
                                        </p:tgtEl>
                                        <p:attrNameLst>
                                          <p:attrName>ppt_y</p:attrName>
                                        </p:attrNameLst>
                                      </p:cBhvr>
                                      <p:tavLst>
                                        <p:tav tm="0">
                                          <p:val>
                                            <p:strVal val="#ppt_y-#ppt_h*1.125000"/>
                                          </p:val>
                                        </p:tav>
                                        <p:tav tm="100000">
                                          <p:val>
                                            <p:strVal val="#ppt_y"/>
                                          </p:val>
                                        </p:tav>
                                      </p:tavLst>
                                    </p:anim>
                                    <p:animEffect transition="in" filter="wipe(down)">
                                      <p:cBhvr>
                                        <p:cTn id="54" dur="250"/>
                                        <p:tgtEl>
                                          <p:spTgt spid="134"/>
                                        </p:tgtEl>
                                      </p:cBhvr>
                                    </p:animEffect>
                                  </p:childTnLst>
                                </p:cTn>
                              </p:par>
                            </p:childTnLst>
                          </p:cTn>
                        </p:par>
                        <p:par>
                          <p:cTn id="55" fill="hold">
                            <p:stCondLst>
                              <p:cond delay="5925"/>
                            </p:stCondLst>
                            <p:childTnLst>
                              <p:par>
                                <p:cTn id="56" presetID="21" presetClass="entr" presetSubtype="1" fill="hold" nodeType="afterEffect">
                                  <p:stCondLst>
                                    <p:cond delay="0"/>
                                  </p:stCondLst>
                                  <p:childTnLst>
                                    <p:set>
                                      <p:cBhvr>
                                        <p:cTn id="57" dur="1" fill="hold">
                                          <p:stCondLst>
                                            <p:cond delay="0"/>
                                          </p:stCondLst>
                                        </p:cTn>
                                        <p:tgtEl>
                                          <p:spTgt spid="101"/>
                                        </p:tgtEl>
                                        <p:attrNameLst>
                                          <p:attrName>style.visibility</p:attrName>
                                        </p:attrNameLst>
                                      </p:cBhvr>
                                      <p:to>
                                        <p:strVal val="visible"/>
                                      </p:to>
                                    </p:set>
                                    <p:animEffect transition="in" filter="wheel(1)">
                                      <p:cBhvr>
                                        <p:cTn id="58" dur="500"/>
                                        <p:tgtEl>
                                          <p:spTgt spid="101"/>
                                        </p:tgtEl>
                                      </p:cBhvr>
                                    </p:animEffect>
                                  </p:childTnLst>
                                </p:cTn>
                              </p:par>
                            </p:childTnLst>
                          </p:cTn>
                        </p:par>
                        <p:par>
                          <p:cTn id="59" fill="hold">
                            <p:stCondLst>
                              <p:cond delay="6425"/>
                            </p:stCondLst>
                            <p:childTnLst>
                              <p:par>
                                <p:cTn id="60" presetID="12" presetClass="entr" presetSubtype="4" fill="hold" grpId="0" nodeType="afterEffect">
                                  <p:stCondLst>
                                    <p:cond delay="0"/>
                                  </p:stCondLst>
                                  <p:iterate type="lt">
                                    <p:tmPct val="10000"/>
                                  </p:iterate>
                                  <p:childTnLst>
                                    <p:set>
                                      <p:cBhvr>
                                        <p:cTn id="61" dur="1" fill="hold">
                                          <p:stCondLst>
                                            <p:cond delay="0"/>
                                          </p:stCondLst>
                                        </p:cTn>
                                        <p:tgtEl>
                                          <p:spTgt spid="264"/>
                                        </p:tgtEl>
                                        <p:attrNameLst>
                                          <p:attrName>style.visibility</p:attrName>
                                        </p:attrNameLst>
                                      </p:cBhvr>
                                      <p:to>
                                        <p:strVal val="visible"/>
                                      </p:to>
                                    </p:set>
                                    <p:anim calcmode="lin" valueType="num">
                                      <p:cBhvr additive="base">
                                        <p:cTn id="62" dur="500"/>
                                        <p:tgtEl>
                                          <p:spTgt spid="264"/>
                                        </p:tgtEl>
                                        <p:attrNameLst>
                                          <p:attrName>ppt_y</p:attrName>
                                        </p:attrNameLst>
                                      </p:cBhvr>
                                      <p:tavLst>
                                        <p:tav tm="0">
                                          <p:val>
                                            <p:strVal val="#ppt_y+#ppt_h*1.125000"/>
                                          </p:val>
                                        </p:tav>
                                        <p:tav tm="100000">
                                          <p:val>
                                            <p:strVal val="#ppt_y"/>
                                          </p:val>
                                        </p:tav>
                                      </p:tavLst>
                                    </p:anim>
                                    <p:animEffect transition="in" filter="wipe(up)">
                                      <p:cBhvr>
                                        <p:cTn id="63" dur="500"/>
                                        <p:tgtEl>
                                          <p:spTgt spid="264"/>
                                        </p:tgtEl>
                                      </p:cBhvr>
                                    </p:animEffect>
                                  </p:childTnLst>
                                </p:cTn>
                              </p:par>
                            </p:childTnLst>
                          </p:cTn>
                        </p:par>
                        <p:par>
                          <p:cTn id="64" fill="hold">
                            <p:stCondLst>
                              <p:cond delay="6975"/>
                            </p:stCondLst>
                            <p:childTnLst>
                              <p:par>
                                <p:cTn id="65" presetID="22" presetClass="entr" presetSubtype="8" fill="hold" nodeType="afterEffect">
                                  <p:stCondLst>
                                    <p:cond delay="0"/>
                                  </p:stCondLst>
                                  <p:childTnLst>
                                    <p:set>
                                      <p:cBhvr>
                                        <p:cTn id="66" dur="1" fill="hold">
                                          <p:stCondLst>
                                            <p:cond delay="0"/>
                                          </p:stCondLst>
                                        </p:cTn>
                                        <p:tgtEl>
                                          <p:spTgt spid="338"/>
                                        </p:tgtEl>
                                        <p:attrNameLst>
                                          <p:attrName>style.visibility</p:attrName>
                                        </p:attrNameLst>
                                      </p:cBhvr>
                                      <p:to>
                                        <p:strVal val="visible"/>
                                      </p:to>
                                    </p:set>
                                    <p:animEffect transition="in" filter="wipe(left)">
                                      <p:cBhvr>
                                        <p:cTn id="67" dur="500"/>
                                        <p:tgtEl>
                                          <p:spTgt spid="338"/>
                                        </p:tgtEl>
                                      </p:cBhvr>
                                    </p:animEffect>
                                  </p:childTnLst>
                                </p:cTn>
                              </p:par>
                            </p:childTnLst>
                          </p:cTn>
                        </p:par>
                        <p:par>
                          <p:cTn id="68" fill="hold">
                            <p:stCondLst>
                              <p:cond delay="7475"/>
                            </p:stCondLst>
                            <p:childTnLst>
                              <p:par>
                                <p:cTn id="69" presetID="12" presetClass="entr" presetSubtype="1" fill="hold" grpId="0" nodeType="afterEffect">
                                  <p:stCondLst>
                                    <p:cond delay="0"/>
                                  </p:stCondLst>
                                  <p:iterate type="lt">
                                    <p:tmPct val="10000"/>
                                  </p:iterate>
                                  <p:childTnLst>
                                    <p:set>
                                      <p:cBhvr>
                                        <p:cTn id="70" dur="1" fill="hold">
                                          <p:stCondLst>
                                            <p:cond delay="0"/>
                                          </p:stCondLst>
                                        </p:cTn>
                                        <p:tgtEl>
                                          <p:spTgt spid="135"/>
                                        </p:tgtEl>
                                        <p:attrNameLst>
                                          <p:attrName>style.visibility</p:attrName>
                                        </p:attrNameLst>
                                      </p:cBhvr>
                                      <p:to>
                                        <p:strVal val="visible"/>
                                      </p:to>
                                    </p:set>
                                    <p:anim calcmode="lin" valueType="num">
                                      <p:cBhvr additive="base">
                                        <p:cTn id="71" dur="250"/>
                                        <p:tgtEl>
                                          <p:spTgt spid="135"/>
                                        </p:tgtEl>
                                        <p:attrNameLst>
                                          <p:attrName>ppt_y</p:attrName>
                                        </p:attrNameLst>
                                      </p:cBhvr>
                                      <p:tavLst>
                                        <p:tav tm="0">
                                          <p:val>
                                            <p:strVal val="#ppt_y-#ppt_h*1.125000"/>
                                          </p:val>
                                        </p:tav>
                                        <p:tav tm="100000">
                                          <p:val>
                                            <p:strVal val="#ppt_y"/>
                                          </p:val>
                                        </p:tav>
                                      </p:tavLst>
                                    </p:anim>
                                    <p:animEffect transition="in" filter="wipe(down)">
                                      <p:cBhvr>
                                        <p:cTn id="72" dur="25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3" grpId="0"/>
      <p:bldP spid="134" grpId="0"/>
      <p:bldP spid="135" grpId="0"/>
      <p:bldP spid="262" grpId="0"/>
      <p:bldP spid="263" grpId="0"/>
      <p:bldP spid="264" grpId="0"/>
      <p:bldP spid="3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237303" y="1195437"/>
            <a:ext cx="11547329" cy="1292662"/>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b="1" dirty="0"/>
              <a:t>统一表达形式：</a:t>
            </a:r>
            <a:endParaRPr lang="en-US" altLang="zh-CN" b="1" dirty="0"/>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pic>
        <p:nvPicPr>
          <p:cNvPr id="11266" name="Picture 2" descr="preview">
            <a:extLst>
              <a:ext uri="{FF2B5EF4-FFF2-40B4-BE49-F238E27FC236}">
                <a16:creationId xmlns:a16="http://schemas.microsoft.com/office/drawing/2014/main" id="{9707C5AC-06BD-4019-B459-C9BA5B2BE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891" y="2055108"/>
            <a:ext cx="6944345" cy="223798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B701BE8F-7236-4784-B832-523664FE3BF2}"/>
              </a:ext>
            </a:extLst>
          </p:cNvPr>
          <p:cNvSpPr/>
          <p:nvPr/>
        </p:nvSpPr>
        <p:spPr>
          <a:xfrm>
            <a:off x="384174" y="4656619"/>
            <a:ext cx="11256441" cy="1200329"/>
          </a:xfrm>
          <a:prstGeom prst="rect">
            <a:avLst/>
          </a:prstGeom>
        </p:spPr>
        <p:txBody>
          <a:bodyPr wrap="square">
            <a:spAutoFit/>
          </a:bodyPr>
          <a:lstStyle/>
          <a:p>
            <a:r>
              <a:rPr lang="zh-CN" altLang="en-US" dirty="0">
                <a:solidFill>
                  <a:srgbClr val="121212"/>
                </a:solidFill>
                <a:latin typeface="+mn-ea"/>
              </a:rPr>
              <a:t>为了控制这种正规化的强度</a:t>
            </a:r>
            <a:r>
              <a:rPr lang="en-US" altLang="zh-CN" dirty="0">
                <a:solidFill>
                  <a:srgbClr val="121212"/>
                </a:solidFill>
                <a:latin typeface="+mn-ea"/>
              </a:rPr>
              <a:t>, </a:t>
            </a:r>
            <a:r>
              <a:rPr lang="zh-CN" altLang="en-US" dirty="0">
                <a:solidFill>
                  <a:srgbClr val="121212"/>
                </a:solidFill>
                <a:latin typeface="+mn-ea"/>
              </a:rPr>
              <a:t>我们会加上一个参数 </a:t>
            </a:r>
            <a:r>
              <a:rPr lang="en-US" altLang="zh-CN" dirty="0">
                <a:solidFill>
                  <a:srgbClr val="121212"/>
                </a:solidFill>
                <a:latin typeface="+mn-ea"/>
              </a:rPr>
              <a:t>lambda, </a:t>
            </a:r>
            <a:r>
              <a:rPr lang="zh-CN" altLang="en-US" dirty="0">
                <a:solidFill>
                  <a:srgbClr val="121212"/>
                </a:solidFill>
                <a:latin typeface="+mn-ea"/>
              </a:rPr>
              <a:t>并且通过 交叉验证 </a:t>
            </a:r>
            <a:r>
              <a:rPr lang="en-US" altLang="zh-CN" dirty="0">
                <a:solidFill>
                  <a:srgbClr val="121212"/>
                </a:solidFill>
                <a:latin typeface="+mn-ea"/>
              </a:rPr>
              <a:t>cross validation </a:t>
            </a:r>
            <a:r>
              <a:rPr lang="zh-CN" altLang="en-US" dirty="0">
                <a:solidFill>
                  <a:srgbClr val="121212"/>
                </a:solidFill>
                <a:latin typeface="+mn-ea"/>
              </a:rPr>
              <a:t>来选择比较好的 </a:t>
            </a:r>
            <a:r>
              <a:rPr lang="en-US" altLang="zh-CN" dirty="0">
                <a:solidFill>
                  <a:srgbClr val="121212"/>
                </a:solidFill>
                <a:latin typeface="+mn-ea"/>
              </a:rPr>
              <a:t>lambda. </a:t>
            </a:r>
            <a:r>
              <a:rPr lang="zh-CN" altLang="en-US" dirty="0">
                <a:solidFill>
                  <a:srgbClr val="121212"/>
                </a:solidFill>
                <a:latin typeface="+mn-ea"/>
              </a:rPr>
              <a:t>这时</a:t>
            </a:r>
            <a:r>
              <a:rPr lang="en-US" altLang="zh-CN" dirty="0">
                <a:solidFill>
                  <a:srgbClr val="121212"/>
                </a:solidFill>
                <a:latin typeface="+mn-ea"/>
              </a:rPr>
              <a:t>, </a:t>
            </a:r>
            <a:r>
              <a:rPr lang="zh-CN" altLang="en-US" dirty="0">
                <a:solidFill>
                  <a:srgbClr val="121212"/>
                </a:solidFill>
                <a:latin typeface="+mn-ea"/>
              </a:rPr>
              <a:t>为了统一化这类型的正则化方法</a:t>
            </a:r>
            <a:r>
              <a:rPr lang="en-US" altLang="zh-CN" dirty="0">
                <a:solidFill>
                  <a:srgbClr val="121212"/>
                </a:solidFill>
                <a:latin typeface="+mn-ea"/>
              </a:rPr>
              <a:t>, </a:t>
            </a:r>
            <a:r>
              <a:rPr lang="zh-CN" altLang="en-US" dirty="0">
                <a:solidFill>
                  <a:srgbClr val="121212"/>
                </a:solidFill>
                <a:latin typeface="+mn-ea"/>
              </a:rPr>
              <a:t>我们还会使用 </a:t>
            </a:r>
            <a:r>
              <a:rPr lang="en-US" altLang="zh-CN" dirty="0">
                <a:solidFill>
                  <a:srgbClr val="121212"/>
                </a:solidFill>
                <a:latin typeface="+mn-ea"/>
              </a:rPr>
              <a:t>p </a:t>
            </a:r>
            <a:r>
              <a:rPr lang="zh-CN" altLang="en-US" dirty="0">
                <a:solidFill>
                  <a:srgbClr val="121212"/>
                </a:solidFill>
                <a:latin typeface="+mn-ea"/>
              </a:rPr>
              <a:t>来代表对参数的正则化程度</a:t>
            </a:r>
            <a:r>
              <a:rPr lang="en-US" altLang="zh-CN" dirty="0">
                <a:solidFill>
                  <a:srgbClr val="121212"/>
                </a:solidFill>
                <a:latin typeface="+mn-ea"/>
              </a:rPr>
              <a:t>. </a:t>
            </a:r>
            <a:r>
              <a:rPr lang="zh-CN" altLang="en-US" dirty="0">
                <a:solidFill>
                  <a:srgbClr val="121212"/>
                </a:solidFill>
                <a:latin typeface="+mn-ea"/>
              </a:rPr>
              <a:t>这就是这一系列正则化方法的最终的表达形式。</a:t>
            </a:r>
            <a:br>
              <a:rPr lang="zh-CN" altLang="en-US" dirty="0">
                <a:latin typeface="+mn-ea"/>
              </a:rPr>
            </a:br>
            <a:endParaRPr lang="zh-CN" altLang="en-US" dirty="0">
              <a:latin typeface="+mn-ea"/>
            </a:endParaRPr>
          </a:p>
        </p:txBody>
      </p:sp>
    </p:spTree>
    <p:extLst>
      <p:ext uri="{BB962C8B-B14F-4D97-AF65-F5344CB8AC3E}">
        <p14:creationId xmlns:p14="http://schemas.microsoft.com/office/powerpoint/2010/main" val="85964290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03</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2996952"/>
            <a:ext cx="3816424"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三种优化问题</a:t>
            </a:r>
          </a:p>
        </p:txBody>
      </p:sp>
    </p:spTree>
    <p:extLst>
      <p:ext uri="{BB962C8B-B14F-4D97-AF65-F5344CB8AC3E}">
        <p14:creationId xmlns:p14="http://schemas.microsoft.com/office/powerpoint/2010/main" val="283767867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11429361" cy="256147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无约束的优化问题</a:t>
                </a:r>
                <a:r>
                  <a:rPr lang="en-US" altLang="zh-CN" sz="2000" b="1" dirty="0"/>
                  <a:t> </a:t>
                </a:r>
                <a:r>
                  <a:rPr lang="zh-CN" altLang="en-US" sz="2000" b="1" dirty="0"/>
                  <a:t>：</a:t>
                </a:r>
                <a:r>
                  <a:rPr lang="en-US" altLang="zh-CN" sz="2000" b="1" dirty="0">
                    <a:solidFill>
                      <a:srgbClr val="FF0000"/>
                    </a:solidFill>
                  </a:rPr>
                  <a:t>min</a:t>
                </a:r>
                <a14:m>
                  <m:oMath xmlns:m="http://schemas.openxmlformats.org/officeDocument/2006/math">
                    <m:r>
                      <a:rPr lang="en-US" altLang="zh-CN" sz="2000" b="1" i="0" smtClean="0">
                        <a:solidFill>
                          <a:srgbClr val="FF0000"/>
                        </a:solidFill>
                        <a:latin typeface="Cambria Math" panose="02040503050406030204" pitchFamily="18" charset="0"/>
                      </a:rPr>
                      <m:t> </m:t>
                    </m:r>
                    <m:r>
                      <a:rPr lang="en-US" altLang="zh-CN" sz="2000" b="1" i="1" smtClean="0">
                        <a:solidFill>
                          <a:srgbClr val="FF0000"/>
                        </a:solidFill>
                        <a:latin typeface="Cambria Math" panose="02040503050406030204" pitchFamily="18" charset="0"/>
                      </a:rPr>
                      <m:t>𝑓</m:t>
                    </m:r>
                    <m:d>
                      <m:dPr>
                        <m:ctrlPr>
                          <a:rPr lang="en-US" altLang="zh-CN" sz="2000" b="1" i="1" smtClean="0">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𝑥</m:t>
                        </m:r>
                      </m:e>
                    </m:d>
                  </m:oMath>
                </a14:m>
                <a:endParaRPr lang="en-US" altLang="zh-CN" sz="2000" b="1" dirty="0">
                  <a:solidFill>
                    <a:srgbClr val="FF0000"/>
                  </a:solidFill>
                </a:endParaRPr>
              </a:p>
              <a:p>
                <a:endParaRPr lang="en-US" altLang="zh-CN" sz="2000" b="1" dirty="0">
                  <a:solidFill>
                    <a:srgbClr val="FF0000"/>
                  </a:solidFill>
                </a:endParaRPr>
              </a:p>
              <a:p>
                <a:r>
                  <a:rPr lang="zh-CN" altLang="en-US" sz="2000" dirty="0">
                    <a:solidFill>
                      <a:schemeClr val="tx1"/>
                    </a:solidFill>
                  </a:rPr>
                  <a:t>这是最简单的情况，解决方法通常是</a:t>
                </a:r>
                <a14:m>
                  <m:oMath xmlns:m="http://schemas.openxmlformats.org/officeDocument/2006/math">
                    <m:r>
                      <a:rPr lang="en-US" altLang="zh-CN" sz="2000" b="1" i="1">
                        <a:solidFill>
                          <a:schemeClr val="tx1"/>
                        </a:solidFill>
                        <a:latin typeface="Cambria Math" panose="02040503050406030204" pitchFamily="18" charset="0"/>
                      </a:rPr>
                      <m:t>𝑓</m:t>
                    </m:r>
                    <m:d>
                      <m:dPr>
                        <m:ctrlPr>
                          <a:rPr lang="en-US" altLang="zh-CN" sz="2000" b="1" i="1">
                            <a:solidFill>
                              <a:schemeClr val="tx1"/>
                            </a:solidFill>
                            <a:latin typeface="Cambria Math" panose="02040503050406030204" pitchFamily="18" charset="0"/>
                          </a:rPr>
                        </m:ctrlPr>
                      </m:dPr>
                      <m:e>
                        <m:r>
                          <a:rPr lang="en-US" altLang="zh-CN" sz="2000" b="1" i="1">
                            <a:solidFill>
                              <a:schemeClr val="tx1"/>
                            </a:solidFill>
                            <a:latin typeface="Cambria Math" panose="02040503050406030204" pitchFamily="18" charset="0"/>
                          </a:rPr>
                          <m:t>𝑥</m:t>
                        </m:r>
                      </m:e>
                    </m:d>
                  </m:oMath>
                </a14:m>
                <a:r>
                  <a:rPr lang="zh-CN" altLang="en-US" sz="2000" b="1" dirty="0">
                    <a:solidFill>
                      <a:schemeClr val="tx1"/>
                    </a:solidFill>
                  </a:rPr>
                  <a:t>的导数</a:t>
                </a:r>
                <a14:m>
                  <m:oMath xmlns:m="http://schemas.openxmlformats.org/officeDocument/2006/math">
                    <m:sSubSup>
                      <m:sSubSupPr>
                        <m:ctrlPr>
                          <a:rPr lang="zh-CN" altLang="en-US" sz="2000" b="1" i="1" smtClean="0">
                            <a:solidFill>
                              <a:schemeClr val="tx1"/>
                            </a:solidFill>
                            <a:latin typeface="Cambria Math" panose="02040503050406030204" pitchFamily="18" charset="0"/>
                          </a:rPr>
                        </m:ctrlPr>
                      </m:sSubSupPr>
                      <m:e>
                        <m:r>
                          <a:rPr lang="zh-CN" altLang="en-US" sz="2000" b="1" i="1" smtClean="0">
                            <a:solidFill>
                              <a:schemeClr val="tx1"/>
                            </a:solidFill>
                            <a:latin typeface="Cambria Math" panose="02040503050406030204" pitchFamily="18" charset="0"/>
                          </a:rPr>
                          <m:t>𝑓</m:t>
                        </m:r>
                      </m:e>
                      <m:sub>
                        <m:d>
                          <m:dPr>
                            <m:ctrlPr>
                              <a:rPr lang="zh-CN" altLang="en-US" sz="2000" b="1" i="1" smtClean="0">
                                <a:solidFill>
                                  <a:schemeClr val="tx1"/>
                                </a:solidFill>
                                <a:latin typeface="Cambria Math" panose="02040503050406030204" pitchFamily="18" charset="0"/>
                              </a:rPr>
                            </m:ctrlPr>
                          </m:dPr>
                          <m:e>
                            <m:r>
                              <a:rPr lang="zh-CN" altLang="en-US" sz="2000" b="1" i="1" smtClean="0">
                                <a:solidFill>
                                  <a:schemeClr val="tx1"/>
                                </a:solidFill>
                                <a:latin typeface="Cambria Math" panose="02040503050406030204" pitchFamily="18" charset="0"/>
                              </a:rPr>
                              <m:t>𝑥</m:t>
                            </m:r>
                          </m:e>
                        </m:d>
                      </m:sub>
                      <m:sup>
                        <m:r>
                          <a:rPr lang="zh-CN" altLang="en-US" sz="2000" b="1" i="1" smtClean="0">
                            <a:solidFill>
                              <a:schemeClr val="tx1"/>
                            </a:solidFill>
                            <a:latin typeface="Cambria Math" panose="02040503050406030204" pitchFamily="18" charset="0"/>
                          </a:rPr>
                          <m:t>′</m:t>
                        </m:r>
                      </m:sup>
                    </m:sSubSup>
                  </m:oMath>
                </a14:m>
                <a:r>
                  <a:rPr lang="zh-CN" altLang="en-US" sz="2000" b="1" dirty="0">
                    <a:solidFill>
                      <a:schemeClr val="tx1"/>
                    </a:solidFill>
                  </a:rPr>
                  <a:t>，然后令</a:t>
                </a:r>
                <a14:m>
                  <m:oMath xmlns:m="http://schemas.openxmlformats.org/officeDocument/2006/math">
                    <m:sSubSup>
                      <m:sSubSupPr>
                        <m:ctrlPr>
                          <a:rPr lang="zh-CN" altLang="en-US" sz="2000" b="1" i="1">
                            <a:latin typeface="Cambria Math" panose="02040503050406030204" pitchFamily="18" charset="0"/>
                          </a:rPr>
                        </m:ctrlPr>
                      </m:sSubSupPr>
                      <m:e>
                        <m:r>
                          <a:rPr lang="zh-CN" altLang="en-US" sz="2000" b="1" i="1">
                            <a:latin typeface="Cambria Math" panose="02040503050406030204" pitchFamily="18" charset="0"/>
                          </a:rPr>
                          <m:t>𝑓</m:t>
                        </m:r>
                      </m:e>
                      <m:sub>
                        <m:d>
                          <m:dPr>
                            <m:ctrlPr>
                              <a:rPr lang="zh-CN" altLang="en-US" sz="2000" b="1" i="1">
                                <a:latin typeface="Cambria Math" panose="02040503050406030204" pitchFamily="18" charset="0"/>
                              </a:rPr>
                            </m:ctrlPr>
                          </m:dPr>
                          <m:e>
                            <m:r>
                              <a:rPr lang="zh-CN" altLang="en-US" sz="2000" b="1" i="1">
                                <a:latin typeface="Cambria Math" panose="02040503050406030204" pitchFamily="18" charset="0"/>
                              </a:rPr>
                              <m:t>𝑥</m:t>
                            </m:r>
                          </m:e>
                        </m:d>
                      </m:sub>
                      <m:sup>
                        <m:r>
                          <a:rPr lang="zh-CN" altLang="en-US" sz="2000" b="1" i="1">
                            <a:latin typeface="Cambria Math" panose="02040503050406030204" pitchFamily="18" charset="0"/>
                          </a:rPr>
                          <m:t>′</m:t>
                        </m:r>
                      </m:sup>
                    </m:sSubSup>
                  </m:oMath>
                </a14:m>
                <a:r>
                  <a:rPr lang="en-US" altLang="zh-CN" sz="2000" b="1" dirty="0">
                    <a:solidFill>
                      <a:schemeClr val="tx1"/>
                    </a:solidFill>
                  </a:rPr>
                  <a:t>=0</a:t>
                </a:r>
                <a:r>
                  <a:rPr lang="zh-CN" altLang="en-US" sz="2000" b="1" dirty="0">
                    <a:solidFill>
                      <a:schemeClr val="tx1"/>
                    </a:solidFill>
                  </a:rPr>
                  <a:t>，</a:t>
                </a:r>
                <a:r>
                  <a:rPr lang="zh-CN" altLang="en-US" sz="2000" dirty="0"/>
                  <a:t>可以求得极值点，再将这些极值点带入原函数验证即可；如果是凸函数，极值点即为最优解。</a:t>
                </a:r>
                <a:endParaRPr lang="en-US" altLang="zh-CN" sz="2000" dirty="0"/>
              </a:p>
              <a:p>
                <a:endParaRPr lang="en-US" altLang="zh-CN" sz="2000" dirty="0"/>
              </a:p>
              <a:p>
                <a:r>
                  <a:rPr lang="en-US" altLang="zh-CN" sz="2000" dirty="0"/>
                  <a:t>f(</a:t>
                </a:r>
                <a:r>
                  <a:rPr lang="en-US" altLang="zh-CN" sz="2000" dirty="0" err="1"/>
                  <a:t>x,y</a:t>
                </a:r>
                <a:r>
                  <a:rPr lang="en-US" altLang="zh-CN" sz="2000" dirty="0"/>
                  <a:t>) = y~^2-y^2</a:t>
                </a:r>
              </a:p>
              <a:p>
                <a:endParaRPr lang="en-US" altLang="zh-CN" sz="2000" b="1" dirty="0">
                  <a:solidFill>
                    <a:schemeClr val="tx1"/>
                  </a:solidFill>
                </a:endParaRPr>
              </a:p>
              <a:p>
                <a:r>
                  <a:rPr lang="zh-CN" altLang="en-US" dirty="0"/>
                  <a:t>其几何含义是：</a:t>
                </a:r>
                <a:endParaRPr lang="en-US" altLang="zh-CN" sz="2000" b="1" dirty="0">
                  <a:solidFill>
                    <a:schemeClr val="tx1"/>
                  </a:solidFill>
                </a:endParaRPr>
              </a:p>
            </p:txBody>
          </p:sp>
        </mc:Choice>
        <mc:Fallback>
          <p:sp>
            <p:nvSpPr>
              <p:cNvPr id="7" name="文本框 6">
                <a:extLst>
                  <a:ext uri="{FF2B5EF4-FFF2-40B4-BE49-F238E27FC236}">
                    <a16:creationId xmlns:a16="http://schemas.microsoft.com/office/drawing/2014/main" id="{D8DC2788-085A-49A1-99C1-2B2A79BC6D17}"/>
                  </a:ext>
                </a:extLst>
              </p:cNvPr>
              <p:cNvSpPr txBox="1">
                <a:spLocks noRot="1" noChangeAspect="1" noMove="1" noResize="1" noEditPoints="1" noAdjustHandles="1" noChangeArrowheads="1" noChangeShapeType="1" noTextEdit="1"/>
              </p:cNvSpPr>
              <p:nvPr/>
            </p:nvSpPr>
            <p:spPr>
              <a:xfrm>
                <a:off x="381319" y="1195437"/>
                <a:ext cx="11429361" cy="2561470"/>
              </a:xfrm>
              <a:prstGeom prst="rect">
                <a:avLst/>
              </a:prstGeom>
              <a:blipFill>
                <a:blip r:embed="rId3"/>
                <a:stretch>
                  <a:fillRect l="-587" t="-1905" r="-107" b="-2143"/>
                </a:stretch>
              </a:blipFill>
            </p:spPr>
            <p:txBody>
              <a:bodyPr/>
              <a:lstStyle/>
              <a:p>
                <a:r>
                  <a:rPr lang="zh-CN" altLang="en-US">
                    <a:noFill/>
                  </a:rPr>
                  <a:t> </a:t>
                </a:r>
              </a:p>
            </p:txBody>
          </p:sp>
        </mc:Fallback>
      </mc:AlternateContent>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E7A31E67-23BA-4978-9D42-2336989324C4}"/>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三种优化问题</a:t>
            </a:r>
            <a:endParaRPr lang="en-US" altLang="zh-CN" sz="2400" dirty="0">
              <a:latin typeface="Agency FB" panose="020B0503020202020204" pitchFamily="34" charset="0"/>
            </a:endParaRPr>
          </a:p>
        </p:txBody>
      </p:sp>
      <p:sp>
        <p:nvSpPr>
          <p:cNvPr id="5" name="AutoShape 2" descr="[公式]">
            <a:extLst>
              <a:ext uri="{FF2B5EF4-FFF2-40B4-BE49-F238E27FC236}">
                <a16:creationId xmlns:a16="http://schemas.microsoft.com/office/drawing/2014/main" id="{96DA91C8-A8ED-4B96-A8D4-8874FBE73176}"/>
              </a:ext>
            </a:extLst>
          </p:cNvPr>
          <p:cNvSpPr>
            <a:spLocks noChangeAspect="1" noChangeArrowheads="1"/>
          </p:cNvSpPr>
          <p:nvPr/>
        </p:nvSpPr>
        <p:spPr bwMode="auto">
          <a:xfrm>
            <a:off x="20193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descr="preview">
            <a:extLst>
              <a:ext uri="{FF2B5EF4-FFF2-40B4-BE49-F238E27FC236}">
                <a16:creationId xmlns:a16="http://schemas.microsoft.com/office/drawing/2014/main" id="{0DFCA98D-C97B-4EEB-9E7F-9EDE3E1744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9816" y="2634491"/>
            <a:ext cx="5976664" cy="422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02874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5354641" cy="4093621"/>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有等式约束的优化问题：</a:t>
                </a:r>
                <a:endParaRPr lang="en-US" altLang="zh-CN" sz="2000" b="1" dirty="0"/>
              </a:p>
              <a:p>
                <a:pPr marL="342900" indent="-342900">
                  <a:buFont typeface="Wingdings" panose="05000000000000000000" pitchFamily="2" charset="2"/>
                  <a:buChar char="l"/>
                </a:pPr>
                <a:endParaRPr lang="en-US" altLang="zh-CN" sz="2000" b="1" dirty="0">
                  <a:solidFill>
                    <a:srgbClr val="FF0000"/>
                  </a:solidFill>
                </a:endParaRPr>
              </a:p>
              <a:p>
                <a:r>
                  <a:rPr lang="en-US" altLang="zh-CN" sz="2000" b="1" dirty="0">
                    <a:solidFill>
                      <a:srgbClr val="FF0000"/>
                    </a:solidFill>
                  </a:rPr>
                  <a:t>min</a:t>
                </a:r>
                <a14:m>
                  <m:oMath xmlns:m="http://schemas.openxmlformats.org/officeDocument/2006/math">
                    <m:r>
                      <a:rPr lang="en-US" altLang="zh-CN" sz="2000" b="1" i="0" smtClean="0">
                        <a:solidFill>
                          <a:srgbClr val="FF0000"/>
                        </a:solidFill>
                        <a:latin typeface="Cambria Math" panose="02040503050406030204" pitchFamily="18" charset="0"/>
                      </a:rPr>
                      <m:t> </m:t>
                    </m:r>
                    <m:r>
                      <a:rPr lang="en-US" altLang="zh-CN" sz="2000" b="1" i="1" smtClean="0">
                        <a:solidFill>
                          <a:srgbClr val="FF0000"/>
                        </a:solidFill>
                        <a:latin typeface="Cambria Math" panose="02040503050406030204" pitchFamily="18" charset="0"/>
                      </a:rPr>
                      <m:t>𝑓</m:t>
                    </m:r>
                    <m:d>
                      <m:dPr>
                        <m:ctrlPr>
                          <a:rPr lang="en-US" altLang="zh-CN" sz="2000" b="1" i="1" smtClean="0">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𝑥</m:t>
                        </m:r>
                      </m:e>
                    </m:d>
                  </m:oMath>
                </a14:m>
                <a:endParaRPr lang="en-US" altLang="zh-CN" sz="2000" b="1" dirty="0">
                  <a:solidFill>
                    <a:srgbClr val="FF0000"/>
                  </a:solidFill>
                </a:endParaRPr>
              </a:p>
              <a:p>
                <a:r>
                  <a:rPr lang="en-US" altLang="zh-CN" sz="2000" b="1" dirty="0" err="1">
                    <a:solidFill>
                      <a:srgbClr val="FF0000"/>
                    </a:solidFill>
                  </a:rPr>
                  <a:t>s.t.</a:t>
                </a:r>
                <a14:m>
                  <m:oMath xmlns:m="http://schemas.openxmlformats.org/officeDocument/2006/math">
                    <m:r>
                      <a:rPr lang="en-US" altLang="zh-CN" sz="2000" b="1" i="0" smtClean="0">
                        <a:solidFill>
                          <a:srgbClr val="FF0000"/>
                        </a:solidFill>
                        <a:latin typeface="Cambria Math" panose="02040503050406030204" pitchFamily="18" charset="0"/>
                      </a:rPr>
                      <m:t> </m:t>
                    </m:r>
                    <m:r>
                      <a:rPr lang="en-US" altLang="zh-CN" sz="2000" b="1" i="1" smtClean="0">
                        <a:solidFill>
                          <a:srgbClr val="FF0000"/>
                        </a:solidFill>
                        <a:latin typeface="Cambria Math" panose="02040503050406030204" pitchFamily="18" charset="0"/>
                      </a:rPr>
                      <m:t>𝐺</m:t>
                    </m:r>
                    <m:d>
                      <m:dPr>
                        <m:ctrlPr>
                          <a:rPr lang="en-US" altLang="zh-CN" sz="2000" b="1" i="1" smtClean="0">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𝑥</m:t>
                        </m:r>
                      </m:e>
                    </m:d>
                  </m:oMath>
                </a14:m>
                <a:r>
                  <a:rPr lang="en-US" altLang="zh-CN" sz="2000" b="1" dirty="0">
                    <a:solidFill>
                      <a:srgbClr val="FF0000"/>
                    </a:solidFill>
                  </a:rPr>
                  <a:t>=0         </a:t>
                </a:r>
                <a:r>
                  <a:rPr lang="zh-CN" altLang="en-US" sz="2000" b="1" dirty="0">
                    <a:solidFill>
                      <a:srgbClr val="FF0000"/>
                    </a:solidFill>
                  </a:rPr>
                  <a:t>注：</a:t>
                </a:r>
                <a:r>
                  <a:rPr lang="en-US" altLang="zh-CN" sz="2000" b="1" dirty="0">
                    <a:solidFill>
                      <a:srgbClr val="FF0000"/>
                    </a:solidFill>
                  </a:rPr>
                  <a:t> s.t.</a:t>
                </a:r>
                <a14:m>
                  <m:oMath xmlns:m="http://schemas.openxmlformats.org/officeDocument/2006/math">
                    <m:r>
                      <m:rPr>
                        <m:nor/>
                      </m:rPr>
                      <a:rPr lang="zh-CN" altLang="en-US" sz="2000" b="1">
                        <a:solidFill>
                          <a:srgbClr val="FF0000"/>
                        </a:solidFill>
                      </a:rPr>
                      <m:t>表示约束条件</m:t>
                    </m:r>
                  </m:oMath>
                </a14:m>
                <a:endParaRPr lang="en-US" altLang="zh-CN" sz="2000" b="1" dirty="0">
                  <a:solidFill>
                    <a:srgbClr val="FF0000"/>
                  </a:solidFill>
                </a:endParaRPr>
              </a:p>
              <a:p>
                <a:endParaRPr lang="en-US" altLang="zh-CN" sz="2000" b="1" dirty="0">
                  <a:solidFill>
                    <a:srgbClr val="FF0000"/>
                  </a:solidFill>
                </a:endParaRPr>
              </a:p>
              <a:p>
                <a:r>
                  <a:rPr lang="zh-CN" altLang="en-US" sz="2000" dirty="0"/>
                  <a:t>常常使用的方法就是拉格朗日乘子法（</a:t>
                </a:r>
                <a:r>
                  <a:rPr lang="en-US" altLang="zh-CN" sz="2000" dirty="0"/>
                  <a:t>Lagrange Multiplier ) </a:t>
                </a:r>
                <a:r>
                  <a:rPr lang="zh-CN" altLang="en-US" sz="2000" dirty="0"/>
                  <a:t>，即写成</a:t>
                </a:r>
                <a:r>
                  <a:rPr lang="en-US" altLang="zh-CN" sz="2000" dirty="0"/>
                  <a:t>L(</a:t>
                </a:r>
                <a14:m>
                  <m:oMath xmlns:m="http://schemas.openxmlformats.org/officeDocument/2006/math">
                    <m:r>
                      <a:rPr lang="zh-CN" altLang="en-US" sz="2000" i="1" smtClean="0">
                        <a:latin typeface="Cambria Math" panose="02040503050406030204" pitchFamily="18" charset="0"/>
                      </a:rPr>
                      <m:t>𝜆</m:t>
                    </m:r>
                    <m:r>
                      <a:rPr lang="zh-CN" altLang="en-US" sz="2000" i="1">
                        <a:latin typeface="Cambria Math" panose="02040503050406030204" pitchFamily="18" charset="0"/>
                      </a:rPr>
                      <m:t>，</m:t>
                    </m:r>
                  </m:oMath>
                </a14:m>
                <a:r>
                  <a:rPr lang="en-US" altLang="zh-CN" sz="2000" dirty="0"/>
                  <a:t>X) = f(X)+</a:t>
                </a:r>
                <a14:m>
                  <m:oMath xmlns:m="http://schemas.openxmlformats.org/officeDocument/2006/math">
                    <m:r>
                      <a:rPr lang="zh-CN" altLang="en-US" sz="2000" i="1">
                        <a:latin typeface="Cambria Math" panose="02040503050406030204" pitchFamily="18" charset="0"/>
                      </a:rPr>
                      <m:t>𝜆</m:t>
                    </m:r>
                    <m:r>
                      <a:rPr lang="en-US" altLang="zh-CN" sz="2000" b="1" i="0" smtClean="0">
                        <a:latin typeface="Cambria Math" panose="02040503050406030204" pitchFamily="18" charset="0"/>
                      </a:rPr>
                      <m:t>𝐆</m:t>
                    </m:r>
                    <m:r>
                      <a:rPr lang="en-US" altLang="zh-CN" sz="2000" b="1" i="0" smtClean="0">
                        <a:latin typeface="Cambria Math" panose="02040503050406030204" pitchFamily="18" charset="0"/>
                      </a:rPr>
                      <m:t>(</m:t>
                    </m:r>
                    <m:r>
                      <a:rPr lang="en-US" altLang="zh-CN" sz="2000" b="1" i="0" smtClean="0">
                        <a:latin typeface="Cambria Math" panose="02040503050406030204" pitchFamily="18" charset="0"/>
                      </a:rPr>
                      <m:t>𝐗</m:t>
                    </m:r>
                    <m:r>
                      <a:rPr lang="en-US" altLang="zh-CN" sz="2000" b="1" i="0" smtClean="0">
                        <a:latin typeface="Cambria Math" panose="02040503050406030204" pitchFamily="18" charset="0"/>
                      </a:rPr>
                      <m:t>)</m:t>
                    </m:r>
                  </m:oMath>
                </a14:m>
                <a:r>
                  <a:rPr lang="zh-CN" altLang="en-US" sz="2000" dirty="0"/>
                  <a:t>称为拉格朗日函数，系数</a:t>
                </a:r>
                <a14:m>
                  <m:oMath xmlns:m="http://schemas.openxmlformats.org/officeDocument/2006/math">
                    <m:r>
                      <a:rPr lang="zh-CN" altLang="en-US" sz="2000" i="1">
                        <a:latin typeface="Cambria Math" panose="02040503050406030204" pitchFamily="18" charset="0"/>
                      </a:rPr>
                      <m:t>𝜆</m:t>
                    </m:r>
                  </m:oMath>
                </a14:m>
                <a:r>
                  <a:rPr lang="zh-CN" altLang="en-US" sz="2000" dirty="0"/>
                  <a:t>称为拉格朗日乘子。通过</a:t>
                </a:r>
                <a:r>
                  <a:rPr lang="en-US" altLang="zh-CN" sz="2000" dirty="0"/>
                  <a:t>L(</a:t>
                </a:r>
                <a14:m>
                  <m:oMath xmlns:m="http://schemas.openxmlformats.org/officeDocument/2006/math">
                    <m:r>
                      <a:rPr lang="zh-CN" altLang="en-US" sz="2000" i="1">
                        <a:latin typeface="Cambria Math" panose="02040503050406030204" pitchFamily="18" charset="0"/>
                      </a:rPr>
                      <m:t>𝜆</m:t>
                    </m:r>
                    <m:r>
                      <a:rPr lang="zh-CN" altLang="en-US" sz="2000" i="1">
                        <a:latin typeface="Cambria Math" panose="02040503050406030204" pitchFamily="18" charset="0"/>
                      </a:rPr>
                      <m:t>，</m:t>
                    </m:r>
                  </m:oMath>
                </a14:m>
                <a:r>
                  <a:rPr lang="en-US" altLang="zh-CN" sz="2000" dirty="0"/>
                  <a:t>X)</a:t>
                </a:r>
                <a:r>
                  <a:rPr lang="zh-CN" altLang="en-US" sz="2000" dirty="0"/>
                  <a:t>  对各个变量</a:t>
                </a:r>
                <a:r>
                  <a:rPr lang="en-US" altLang="zh-CN" sz="2000" dirty="0"/>
                  <a:t>(</a:t>
                </a:r>
                <a14:m>
                  <m:oMath xmlns:m="http://schemas.openxmlformats.org/officeDocument/2006/math">
                    <m:r>
                      <a:rPr lang="zh-CN" altLang="en-US" sz="2000" i="1">
                        <a:latin typeface="Cambria Math" panose="02040503050406030204" pitchFamily="18" charset="0"/>
                      </a:rPr>
                      <m:t>𝜆</m:t>
                    </m:r>
                    <m:r>
                      <a:rPr lang="zh-CN" altLang="en-US" sz="2000" i="1">
                        <a:latin typeface="Cambria Math" panose="02040503050406030204" pitchFamily="18" charset="0"/>
                      </a:rPr>
                      <m:t>，</m:t>
                    </m:r>
                  </m:oMath>
                </a14:m>
                <a:r>
                  <a:rPr lang="en-US" altLang="zh-CN" sz="2000" dirty="0"/>
                  <a:t>X)</a:t>
                </a:r>
                <a:r>
                  <a:rPr lang="zh-CN" altLang="en-US" sz="2000" dirty="0"/>
                  <a:t>求偏导，令其为零，可以求得极值点集合，然后验证求得最优值。</a:t>
                </a:r>
                <a:endParaRPr lang="en-US" altLang="zh-CN" sz="2000" dirty="0"/>
              </a:p>
              <a:p>
                <a:endParaRPr lang="en-US" altLang="zh-CN" sz="2000" b="1" dirty="0">
                  <a:solidFill>
                    <a:schemeClr val="tx1"/>
                  </a:solidFill>
                </a:endParaRPr>
              </a:p>
              <a:p>
                <a:r>
                  <a:rPr lang="zh-CN" altLang="en-US" sz="2000" dirty="0"/>
                  <a:t>其几何含义是：</a:t>
                </a:r>
                <a:endParaRPr lang="en-US" altLang="zh-CN" sz="2000" b="1" dirty="0">
                  <a:solidFill>
                    <a:schemeClr val="tx1"/>
                  </a:solidFill>
                </a:endParaRPr>
              </a:p>
            </p:txBody>
          </p:sp>
        </mc:Choice>
        <mc:Fallback>
          <p:sp>
            <p:nvSpPr>
              <p:cNvPr id="7" name="文本框 6">
                <a:extLst>
                  <a:ext uri="{FF2B5EF4-FFF2-40B4-BE49-F238E27FC236}">
                    <a16:creationId xmlns:a16="http://schemas.microsoft.com/office/drawing/2014/main" id="{D8DC2788-085A-49A1-99C1-2B2A79BC6D17}"/>
                  </a:ext>
                </a:extLst>
              </p:cNvPr>
              <p:cNvSpPr txBox="1">
                <a:spLocks noRot="1" noChangeAspect="1" noMove="1" noResize="1" noEditPoints="1" noAdjustHandles="1" noChangeArrowheads="1" noChangeShapeType="1" noTextEdit="1"/>
              </p:cNvSpPr>
              <p:nvPr/>
            </p:nvSpPr>
            <p:spPr>
              <a:xfrm>
                <a:off x="381319" y="1195437"/>
                <a:ext cx="5354641" cy="4093621"/>
              </a:xfrm>
              <a:prstGeom prst="rect">
                <a:avLst/>
              </a:prstGeom>
              <a:blipFill>
                <a:blip r:embed="rId3"/>
                <a:stretch>
                  <a:fillRect l="-1253" t="-1190" r="-569" b="-1190"/>
                </a:stretch>
              </a:blipFill>
            </p:spPr>
            <p:txBody>
              <a:bodyPr/>
              <a:lstStyle/>
              <a:p>
                <a:r>
                  <a:rPr lang="zh-CN" altLang="en-US">
                    <a:noFill/>
                  </a:rPr>
                  <a:t> </a:t>
                </a:r>
              </a:p>
            </p:txBody>
          </p:sp>
        </mc:Fallback>
      </mc:AlternateContent>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E7A31E67-23BA-4978-9D42-2336989324C4}"/>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三种优化问题</a:t>
            </a:r>
            <a:endParaRPr lang="en-US" altLang="zh-CN" sz="2400" dirty="0">
              <a:latin typeface="Agency FB" panose="020B0503020202020204" pitchFamily="34" charset="0"/>
            </a:endParaRPr>
          </a:p>
        </p:txBody>
      </p:sp>
      <p:sp>
        <p:nvSpPr>
          <p:cNvPr id="5" name="AutoShape 2" descr="[公式]">
            <a:extLst>
              <a:ext uri="{FF2B5EF4-FFF2-40B4-BE49-F238E27FC236}">
                <a16:creationId xmlns:a16="http://schemas.microsoft.com/office/drawing/2014/main" id="{96DA91C8-A8ED-4B96-A8D4-8874FBE73176}"/>
              </a:ext>
            </a:extLst>
          </p:cNvPr>
          <p:cNvSpPr>
            <a:spLocks noChangeAspect="1" noChangeArrowheads="1"/>
          </p:cNvSpPr>
          <p:nvPr/>
        </p:nvSpPr>
        <p:spPr bwMode="auto">
          <a:xfrm>
            <a:off x="20193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22" name="Picture 2" descr="preview">
            <a:extLst>
              <a:ext uri="{FF2B5EF4-FFF2-40B4-BE49-F238E27FC236}">
                <a16:creationId xmlns:a16="http://schemas.microsoft.com/office/drawing/2014/main" id="{866A4BF4-202D-47BC-B446-20BA9036A4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0879" y="1916832"/>
            <a:ext cx="6465630" cy="4569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2530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5354641" cy="5478616"/>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等式和不等式约束的优化问题：</a:t>
                </a:r>
                <a:endParaRPr lang="en-US" altLang="zh-CN" sz="2000" b="1" dirty="0"/>
              </a:p>
              <a:p>
                <a:pPr marL="342900" indent="-342900">
                  <a:buFont typeface="Wingdings" panose="05000000000000000000" pitchFamily="2" charset="2"/>
                  <a:buChar char="l"/>
                </a:pPr>
                <a:endParaRPr lang="en-US" altLang="zh-CN" sz="2000" b="1" dirty="0">
                  <a:solidFill>
                    <a:srgbClr val="FF0000"/>
                  </a:solidFill>
                </a:endParaRPr>
              </a:p>
              <a:p>
                <a:r>
                  <a:rPr lang="en-US" altLang="zh-CN" sz="2000" b="1" dirty="0">
                    <a:solidFill>
                      <a:srgbClr val="FF0000"/>
                    </a:solidFill>
                  </a:rPr>
                  <a:t>min</a:t>
                </a:r>
                <a14:m>
                  <m:oMath xmlns:m="http://schemas.openxmlformats.org/officeDocument/2006/math">
                    <m:r>
                      <a:rPr lang="en-US" altLang="zh-CN" sz="2000" b="1" i="0" smtClean="0">
                        <a:solidFill>
                          <a:srgbClr val="FF0000"/>
                        </a:solidFill>
                        <a:latin typeface="Cambria Math" panose="02040503050406030204" pitchFamily="18" charset="0"/>
                      </a:rPr>
                      <m:t> </m:t>
                    </m:r>
                    <m:r>
                      <a:rPr lang="en-US" altLang="zh-CN" sz="2000" b="1" i="1" smtClean="0">
                        <a:solidFill>
                          <a:srgbClr val="FF0000"/>
                        </a:solidFill>
                        <a:latin typeface="Cambria Math" panose="02040503050406030204" pitchFamily="18" charset="0"/>
                      </a:rPr>
                      <m:t>𝑓</m:t>
                    </m:r>
                    <m:d>
                      <m:dPr>
                        <m:ctrlPr>
                          <a:rPr lang="en-US" altLang="zh-CN" sz="2000" b="1" i="1" smtClean="0">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𝑥</m:t>
                        </m:r>
                      </m:e>
                    </m:d>
                  </m:oMath>
                </a14:m>
                <a:endParaRPr lang="en-US" altLang="zh-CN" sz="2000" b="1" dirty="0">
                  <a:solidFill>
                    <a:srgbClr val="FF0000"/>
                  </a:solidFill>
                </a:endParaRPr>
              </a:p>
              <a:p>
                <a:r>
                  <a:rPr lang="en-US" altLang="zh-CN" sz="2000" b="1" dirty="0" err="1">
                    <a:solidFill>
                      <a:srgbClr val="FF0000"/>
                    </a:solidFill>
                  </a:rPr>
                  <a:t>s.t.</a:t>
                </a:r>
                <a14:m>
                  <m:oMath xmlns:m="http://schemas.openxmlformats.org/officeDocument/2006/math">
                    <m:r>
                      <a:rPr lang="en-US" altLang="zh-CN" sz="2000" b="1" i="0" smtClean="0">
                        <a:solidFill>
                          <a:srgbClr val="FF0000"/>
                        </a:solidFill>
                        <a:latin typeface="Cambria Math" panose="02040503050406030204" pitchFamily="18" charset="0"/>
                      </a:rPr>
                      <m:t> </m:t>
                    </m:r>
                    <m:r>
                      <a:rPr lang="en-US" altLang="zh-CN" sz="2000" b="1" i="1" smtClean="0">
                        <a:solidFill>
                          <a:srgbClr val="FF0000"/>
                        </a:solidFill>
                        <a:latin typeface="Cambria Math" panose="02040503050406030204" pitchFamily="18" charset="0"/>
                      </a:rPr>
                      <m:t>𝐺</m:t>
                    </m:r>
                    <m:d>
                      <m:dPr>
                        <m:ctrlPr>
                          <a:rPr lang="en-US" altLang="zh-CN" sz="2000" b="1" i="1" smtClean="0">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𝑥</m:t>
                        </m:r>
                      </m:e>
                    </m:d>
                  </m:oMath>
                </a14:m>
                <a:r>
                  <a:rPr lang="en-US" altLang="zh-CN" sz="2000" b="1" dirty="0">
                    <a:solidFill>
                      <a:srgbClr val="FF0000"/>
                    </a:solidFill>
                  </a:rPr>
                  <a:t>=0         </a:t>
                </a:r>
                <a:r>
                  <a:rPr lang="zh-CN" altLang="en-US" sz="2000" b="1" dirty="0">
                    <a:solidFill>
                      <a:srgbClr val="FF0000"/>
                    </a:solidFill>
                  </a:rPr>
                  <a:t>注：</a:t>
                </a:r>
                <a:r>
                  <a:rPr lang="en-US" altLang="zh-CN" sz="2000" b="1" dirty="0">
                    <a:solidFill>
                      <a:srgbClr val="FF0000"/>
                    </a:solidFill>
                  </a:rPr>
                  <a:t> s.t.</a:t>
                </a:r>
                <a14:m>
                  <m:oMath xmlns:m="http://schemas.openxmlformats.org/officeDocument/2006/math">
                    <m:r>
                      <m:rPr>
                        <m:nor/>
                      </m:rPr>
                      <a:rPr lang="zh-CN" altLang="en-US" sz="2000" b="1">
                        <a:solidFill>
                          <a:srgbClr val="FF0000"/>
                        </a:solidFill>
                      </a:rPr>
                      <m:t>表示约束条件</m:t>
                    </m:r>
                  </m:oMath>
                </a14:m>
                <a:endParaRPr lang="en-US" altLang="zh-CN" sz="2000" b="1" dirty="0">
                  <a:solidFill>
                    <a:srgbClr val="FF0000"/>
                  </a:solidFill>
                </a:endParaRPr>
              </a:p>
              <a:p>
                <a:r>
                  <a:rPr lang="en-US" altLang="zh-CN" sz="2000" b="1" dirty="0">
                    <a:solidFill>
                      <a:srgbClr val="FF0000"/>
                    </a:solidFill>
                  </a:rPr>
                  <a:t>h(X)=&lt;0</a:t>
                </a:r>
              </a:p>
              <a:p>
                <a:endParaRPr lang="en-US" altLang="zh-CN" sz="2000" b="1" dirty="0">
                  <a:solidFill>
                    <a:srgbClr val="FF0000"/>
                  </a:solidFill>
                </a:endParaRPr>
              </a:p>
              <a:p>
                <a:r>
                  <a:rPr lang="zh-CN" altLang="en-US" dirty="0"/>
                  <a:t>常常使用的方法就是 </a:t>
                </a:r>
                <a:r>
                  <a:rPr lang="en-US" altLang="zh-CN" dirty="0"/>
                  <a:t>KKT </a:t>
                </a:r>
                <a:r>
                  <a:rPr lang="zh-CN" altLang="en-US" dirty="0"/>
                  <a:t>条件</a:t>
                </a:r>
                <a:r>
                  <a:rPr lang="zh-CN" altLang="en-US" sz="2000" dirty="0"/>
                  <a:t>，即写成</a:t>
                </a:r>
                <a:r>
                  <a:rPr lang="en-US" altLang="zh-CN" sz="2000" dirty="0"/>
                  <a:t>L(</a:t>
                </a:r>
                <a14:m>
                  <m:oMath xmlns:m="http://schemas.openxmlformats.org/officeDocument/2006/math">
                    <m:r>
                      <m:rPr>
                        <m:sty m:val="p"/>
                      </m:rPr>
                      <a:rPr lang="el-GR" altLang="zh-CN" sz="2000" i="1" smtClean="0">
                        <a:latin typeface="Cambria Math" panose="02040503050406030204" pitchFamily="18" charset="0"/>
                        <a:ea typeface="Cambria Math" panose="02040503050406030204" pitchFamily="18" charset="0"/>
                      </a:rPr>
                      <m:t>μ</m:t>
                    </m:r>
                    <m:r>
                      <a:rPr lang="zh-CN" altLang="en-US" sz="2000" i="1">
                        <a:latin typeface="Cambria Math" panose="02040503050406030204" pitchFamily="18" charset="0"/>
                        <a:ea typeface="Cambria Math" panose="02040503050406030204" pitchFamily="18" charset="0"/>
                      </a:rPr>
                      <m:t>，</m:t>
                    </m:r>
                    <m:r>
                      <a:rPr lang="zh-CN" altLang="en-US" sz="2000" i="1" smtClean="0">
                        <a:latin typeface="Cambria Math" panose="02040503050406030204" pitchFamily="18" charset="0"/>
                      </a:rPr>
                      <m:t>𝜆</m:t>
                    </m:r>
                    <m:r>
                      <a:rPr lang="zh-CN" altLang="en-US" sz="2000" i="1">
                        <a:latin typeface="Cambria Math" panose="02040503050406030204" pitchFamily="18" charset="0"/>
                      </a:rPr>
                      <m:t>，</m:t>
                    </m:r>
                  </m:oMath>
                </a14:m>
                <a:r>
                  <a:rPr lang="en-US" altLang="zh-CN" sz="2000" dirty="0"/>
                  <a:t>X) = f(X)+</a:t>
                </a:r>
                <a14:m>
                  <m:oMath xmlns:m="http://schemas.openxmlformats.org/officeDocument/2006/math">
                    <m:r>
                      <a:rPr lang="zh-CN" altLang="en-US" sz="2000" i="1">
                        <a:latin typeface="Cambria Math" panose="02040503050406030204" pitchFamily="18" charset="0"/>
                      </a:rPr>
                      <m:t>𝜆</m:t>
                    </m:r>
                    <m:r>
                      <a:rPr lang="en-US" altLang="zh-CN" sz="2000" b="1" i="0" smtClean="0">
                        <a:latin typeface="Cambria Math" panose="02040503050406030204" pitchFamily="18" charset="0"/>
                      </a:rPr>
                      <m:t>𝐆</m:t>
                    </m:r>
                    <m:r>
                      <a:rPr lang="en-US" altLang="zh-CN" sz="2000" b="1" i="0" smtClean="0">
                        <a:latin typeface="Cambria Math" panose="02040503050406030204" pitchFamily="18" charset="0"/>
                      </a:rPr>
                      <m:t>(</m:t>
                    </m:r>
                    <m:r>
                      <a:rPr lang="en-US" altLang="zh-CN" sz="2000" b="1" i="0" smtClean="0">
                        <a:latin typeface="Cambria Math" panose="02040503050406030204" pitchFamily="18" charset="0"/>
                      </a:rPr>
                      <m:t>𝐗</m:t>
                    </m:r>
                    <m:r>
                      <a:rPr lang="en-US" altLang="zh-CN" sz="2000" b="1" i="0" smtClean="0">
                        <a:latin typeface="Cambria Math" panose="02040503050406030204" pitchFamily="18" charset="0"/>
                      </a:rPr>
                      <m:t>)</m:t>
                    </m:r>
                  </m:oMath>
                </a14:m>
                <a:r>
                  <a:rPr lang="en-US" altLang="zh-CN" sz="2000" dirty="0"/>
                  <a:t>+</a:t>
                </a:r>
                <a:r>
                  <a:rPr lang="el-GR" altLang="zh-CN" sz="2000" dirty="0">
                    <a:ea typeface="Cambria Math" panose="02040503050406030204" pitchFamily="18" charset="0"/>
                  </a:rPr>
                  <a:t> </a:t>
                </a:r>
                <a14:m>
                  <m:oMath xmlns:m="http://schemas.openxmlformats.org/officeDocument/2006/math">
                    <m:r>
                      <m:rPr>
                        <m:sty m:val="p"/>
                      </m:rPr>
                      <a:rPr lang="el-GR" altLang="zh-CN" sz="2000" i="1">
                        <a:latin typeface="Cambria Math" panose="02040503050406030204" pitchFamily="18" charset="0"/>
                        <a:ea typeface="Cambria Math" panose="02040503050406030204" pitchFamily="18" charset="0"/>
                      </a:rPr>
                      <m:t>μ</m:t>
                    </m:r>
                    <m:r>
                      <m:rPr>
                        <m:sty m:val="p"/>
                      </m:rPr>
                      <a:rPr lang="en-US" altLang="zh-CN" sz="2000" b="0" i="0" smtClean="0">
                        <a:latin typeface="Cambria Math" panose="02040503050406030204" pitchFamily="18" charset="0"/>
                        <a:ea typeface="Cambria Math" panose="02040503050406030204" pitchFamily="18" charset="0"/>
                      </a:rPr>
                      <m:t>h</m:t>
                    </m:r>
                    <m:r>
                      <a:rPr lang="en-US" altLang="zh-CN" sz="2000" b="0" i="0" smtClean="0">
                        <a:latin typeface="Cambria Math" panose="02040503050406030204" pitchFamily="18" charset="0"/>
                        <a:ea typeface="Cambria Math" panose="02040503050406030204" pitchFamily="18" charset="0"/>
                      </a:rPr>
                      <m:t>(</m:t>
                    </m:r>
                    <m:r>
                      <m:rPr>
                        <m:sty m:val="p"/>
                      </m:rPr>
                      <a:rPr lang="en-US" altLang="zh-CN" sz="2000" b="0" i="0" smtClean="0">
                        <a:latin typeface="Cambria Math" panose="02040503050406030204" pitchFamily="18" charset="0"/>
                        <a:ea typeface="Cambria Math" panose="02040503050406030204" pitchFamily="18" charset="0"/>
                      </a:rPr>
                      <m:t>X</m:t>
                    </m:r>
                    <m:r>
                      <a:rPr lang="en-US" altLang="zh-CN" sz="2000" b="0" i="0" smtClean="0">
                        <a:latin typeface="Cambria Math" panose="02040503050406030204" pitchFamily="18" charset="0"/>
                        <a:ea typeface="Cambria Math" panose="02040503050406030204" pitchFamily="18" charset="0"/>
                      </a:rPr>
                      <m:t>)</m:t>
                    </m:r>
                  </m:oMath>
                </a14:m>
                <a:r>
                  <a:rPr lang="zh-CN" altLang="en-US" sz="2000" dirty="0"/>
                  <a:t> ，</a:t>
                </a:r>
                <a:r>
                  <a:rPr lang="zh-CN" altLang="en-US" dirty="0"/>
                  <a:t>利用最优值的必要条件 </a:t>
                </a:r>
                <a:r>
                  <a:rPr lang="en-US" altLang="zh-CN" dirty="0"/>
                  <a:t>(KKT</a:t>
                </a:r>
                <a:r>
                  <a:rPr lang="zh-CN" altLang="en-US" dirty="0"/>
                  <a:t>条件</a:t>
                </a:r>
                <a:r>
                  <a:rPr lang="en-US" altLang="zh-CN" dirty="0"/>
                  <a:t>)</a:t>
                </a:r>
                <a:r>
                  <a:rPr lang="zh-CN" altLang="en-US" dirty="0"/>
                  <a:t>：</a:t>
                </a:r>
                <a:endParaRPr lang="en-US" altLang="zh-CN" dirty="0"/>
              </a:p>
              <a:p>
                <a:pPr marL="285750" indent="-285750">
                  <a:buFont typeface="Wingdings" panose="05000000000000000000" pitchFamily="2" charset="2"/>
                  <a:buChar char="l"/>
                </a:pPr>
                <a:r>
                  <a:rPr lang="en-US" altLang="zh-CN" dirty="0">
                    <a:solidFill>
                      <a:srgbClr val="FF0000"/>
                    </a:solidFill>
                  </a:rPr>
                  <a:t>L(</a:t>
                </a:r>
                <a14:m>
                  <m:oMath xmlns:m="http://schemas.openxmlformats.org/officeDocument/2006/math">
                    <m:r>
                      <m:rPr>
                        <m:sty m:val="p"/>
                      </m:rPr>
                      <a:rPr lang="el-GR" altLang="zh-CN" i="1">
                        <a:solidFill>
                          <a:srgbClr val="FF0000"/>
                        </a:solidFill>
                        <a:latin typeface="Cambria Math" panose="02040503050406030204" pitchFamily="18" charset="0"/>
                        <a:ea typeface="Cambria Math" panose="02040503050406030204" pitchFamily="18" charset="0"/>
                      </a:rPr>
                      <m:t>μ</m:t>
                    </m:r>
                    <m:r>
                      <a:rPr lang="zh-CN" altLang="en-US" i="1">
                        <a:solidFill>
                          <a:srgbClr val="FF0000"/>
                        </a:solidFill>
                        <a:latin typeface="Cambria Math" panose="02040503050406030204" pitchFamily="18" charset="0"/>
                        <a:ea typeface="Cambria Math" panose="02040503050406030204" pitchFamily="18" charset="0"/>
                      </a:rPr>
                      <m:t>，</m:t>
                    </m:r>
                    <m:r>
                      <a:rPr lang="zh-CN" altLang="en-US" i="1">
                        <a:solidFill>
                          <a:srgbClr val="FF0000"/>
                        </a:solidFill>
                        <a:latin typeface="Cambria Math" panose="02040503050406030204" pitchFamily="18" charset="0"/>
                      </a:rPr>
                      <m:t>𝜆</m:t>
                    </m:r>
                    <m:r>
                      <a:rPr lang="zh-CN" altLang="en-US" i="1">
                        <a:solidFill>
                          <a:srgbClr val="FF0000"/>
                        </a:solidFill>
                        <a:latin typeface="Cambria Math" panose="02040503050406030204" pitchFamily="18" charset="0"/>
                      </a:rPr>
                      <m:t>，</m:t>
                    </m:r>
                  </m:oMath>
                </a14:m>
                <a:r>
                  <a:rPr lang="en-US" altLang="zh-CN" dirty="0">
                    <a:solidFill>
                      <a:srgbClr val="FF0000"/>
                    </a:solidFill>
                  </a:rPr>
                  <a:t>X)</a:t>
                </a:r>
                <a:r>
                  <a:rPr lang="zh-CN" altLang="en-US" dirty="0">
                    <a:solidFill>
                      <a:srgbClr val="FF0000"/>
                    </a:solidFill>
                  </a:rPr>
                  <a:t>对变量的导数为 </a:t>
                </a:r>
                <a:r>
                  <a:rPr lang="en-US" altLang="zh-CN" dirty="0">
                    <a:solidFill>
                      <a:srgbClr val="FF0000"/>
                    </a:solidFill>
                  </a:rPr>
                  <a:t>0</a:t>
                </a:r>
              </a:p>
              <a:p>
                <a:pPr marL="285750" indent="-285750">
                  <a:buFont typeface="Wingdings" panose="05000000000000000000" pitchFamily="2" charset="2"/>
                  <a:buChar char="l"/>
                </a:pPr>
                <a14:m>
                  <m:oMath xmlns:m="http://schemas.openxmlformats.org/officeDocument/2006/math">
                    <m:r>
                      <a:rPr lang="en-US" altLang="zh-CN" b="1" i="1">
                        <a:solidFill>
                          <a:srgbClr val="FF0000"/>
                        </a:solidFill>
                        <a:latin typeface="Cambria Math" panose="02040503050406030204" pitchFamily="18" charset="0"/>
                      </a:rPr>
                      <m:t>𝐺</m:t>
                    </m:r>
                    <m:d>
                      <m:dPr>
                        <m:ctrlPr>
                          <a:rPr lang="en-US" altLang="zh-CN" b="1" i="1">
                            <a:solidFill>
                              <a:srgbClr val="FF0000"/>
                            </a:solidFill>
                            <a:latin typeface="Cambria Math" panose="02040503050406030204" pitchFamily="18" charset="0"/>
                          </a:rPr>
                        </m:ctrlPr>
                      </m:dPr>
                      <m:e>
                        <m:r>
                          <a:rPr lang="en-US" altLang="zh-CN" b="1" i="1" smtClean="0">
                            <a:solidFill>
                              <a:srgbClr val="FF0000"/>
                            </a:solidFill>
                            <a:latin typeface="Cambria Math" panose="02040503050406030204" pitchFamily="18" charset="0"/>
                          </a:rPr>
                          <m:t>𝑿</m:t>
                        </m:r>
                      </m:e>
                    </m:d>
                  </m:oMath>
                </a14:m>
                <a:r>
                  <a:rPr lang="en-US" altLang="zh-CN" b="1" dirty="0">
                    <a:solidFill>
                      <a:srgbClr val="FF0000"/>
                    </a:solidFill>
                  </a:rPr>
                  <a:t>=0</a:t>
                </a:r>
              </a:p>
              <a:p>
                <a:pPr marL="285750" indent="-285750">
                  <a:buFont typeface="Wingdings" panose="05000000000000000000" pitchFamily="2" charset="2"/>
                  <a:buChar char="l"/>
                </a:pPr>
                <a14:m>
                  <m:oMath xmlns:m="http://schemas.openxmlformats.org/officeDocument/2006/math">
                    <m:r>
                      <m:rPr>
                        <m:sty m:val="p"/>
                      </m:rPr>
                      <a:rPr lang="el-GR" altLang="zh-CN" i="1">
                        <a:solidFill>
                          <a:srgbClr val="FF0000"/>
                        </a:solidFill>
                        <a:latin typeface="Cambria Math" panose="02040503050406030204" pitchFamily="18" charset="0"/>
                        <a:ea typeface="Cambria Math" panose="02040503050406030204" pitchFamily="18" charset="0"/>
                      </a:rPr>
                      <m:t>μ</m:t>
                    </m:r>
                    <m:r>
                      <m:rPr>
                        <m:sty m:val="p"/>
                      </m:rPr>
                      <a:rPr lang="en-US" altLang="zh-CN">
                        <a:solidFill>
                          <a:srgbClr val="FF0000"/>
                        </a:solidFill>
                        <a:latin typeface="Cambria Math" panose="02040503050406030204" pitchFamily="18" charset="0"/>
                        <a:ea typeface="Cambria Math" panose="02040503050406030204" pitchFamily="18" charset="0"/>
                      </a:rPr>
                      <m:t>h</m:t>
                    </m:r>
                    <m:r>
                      <a:rPr lang="en-US" altLang="zh-CN">
                        <a:solidFill>
                          <a:srgbClr val="FF0000"/>
                        </a:solidFill>
                        <a:latin typeface="Cambria Math" panose="02040503050406030204" pitchFamily="18" charset="0"/>
                        <a:ea typeface="Cambria Math" panose="02040503050406030204" pitchFamily="18" charset="0"/>
                      </a:rPr>
                      <m:t>(</m:t>
                    </m:r>
                    <m:r>
                      <m:rPr>
                        <m:sty m:val="p"/>
                      </m:rPr>
                      <a:rPr lang="en-US" altLang="zh-CN">
                        <a:solidFill>
                          <a:srgbClr val="FF0000"/>
                        </a:solidFill>
                        <a:latin typeface="Cambria Math" panose="02040503050406030204" pitchFamily="18" charset="0"/>
                        <a:ea typeface="Cambria Math" panose="02040503050406030204" pitchFamily="18" charset="0"/>
                      </a:rPr>
                      <m:t>X</m:t>
                    </m:r>
                    <m:r>
                      <a:rPr lang="en-US" altLang="zh-CN">
                        <a:solidFill>
                          <a:srgbClr val="FF0000"/>
                        </a:solidFill>
                        <a:latin typeface="Cambria Math" panose="02040503050406030204" pitchFamily="18" charset="0"/>
                        <a:ea typeface="Cambria Math" panose="02040503050406030204" pitchFamily="18" charset="0"/>
                      </a:rPr>
                      <m:t>)</m:t>
                    </m:r>
                  </m:oMath>
                </a14:m>
                <a:r>
                  <a:rPr lang="en-US" altLang="zh-CN" dirty="0">
                    <a:solidFill>
                      <a:srgbClr val="FF0000"/>
                    </a:solidFill>
                  </a:rPr>
                  <a:t>=0</a:t>
                </a:r>
              </a:p>
              <a:p>
                <a:r>
                  <a:rPr lang="zh-CN" altLang="en-US" dirty="0"/>
                  <a:t>求取这些等式之后就能得到候选最优值。其中第三个式子非常有趣，因为 </a:t>
                </a:r>
                <a:r>
                  <a:rPr lang="en-US" altLang="zh-CN" sz="2000" b="1" dirty="0">
                    <a:solidFill>
                      <a:srgbClr val="FF0000"/>
                    </a:solidFill>
                  </a:rPr>
                  <a:t>h(X)=&lt;0</a:t>
                </a:r>
                <a:r>
                  <a:rPr lang="zh-CN" altLang="en-US" sz="2000" b="1" dirty="0">
                    <a:solidFill>
                      <a:srgbClr val="FF0000"/>
                    </a:solidFill>
                  </a:rPr>
                  <a:t>，</a:t>
                </a:r>
                <a:r>
                  <a:rPr lang="zh-CN" altLang="en-US" dirty="0"/>
                  <a:t>如果要满足这个等式，必须</a:t>
                </a:r>
                <a14:m>
                  <m:oMath xmlns:m="http://schemas.openxmlformats.org/officeDocument/2006/math">
                    <m:r>
                      <m:rPr>
                        <m:sty m:val="p"/>
                      </m:rPr>
                      <a:rPr lang="el-GR" altLang="zh-CN" sz="2000" i="1">
                        <a:solidFill>
                          <a:srgbClr val="FF0000"/>
                        </a:solidFill>
                        <a:latin typeface="Cambria Math" panose="02040503050406030204" pitchFamily="18" charset="0"/>
                        <a:ea typeface="Cambria Math" panose="02040503050406030204" pitchFamily="18" charset="0"/>
                      </a:rPr>
                      <m:t>μ</m:t>
                    </m:r>
                  </m:oMath>
                </a14:m>
                <a:r>
                  <a:rPr lang="en-US" altLang="zh-CN" sz="2000" dirty="0">
                    <a:solidFill>
                      <a:srgbClr val="FF0000"/>
                    </a:solidFill>
                  </a:rPr>
                  <a:t>=0</a:t>
                </a:r>
                <a:r>
                  <a:rPr lang="zh-CN" altLang="en-US" sz="2000" dirty="0"/>
                  <a:t>或者</a:t>
                </a:r>
                <a14:m>
                  <m:oMath xmlns:m="http://schemas.openxmlformats.org/officeDocument/2006/math">
                    <m:r>
                      <m:rPr>
                        <m:sty m:val="p"/>
                      </m:rPr>
                      <a:rPr lang="en-US" altLang="zh-CN" sz="2000">
                        <a:solidFill>
                          <a:srgbClr val="FF0000"/>
                        </a:solidFill>
                        <a:latin typeface="Cambria Math" panose="02040503050406030204" pitchFamily="18" charset="0"/>
                        <a:ea typeface="Cambria Math" panose="02040503050406030204" pitchFamily="18" charset="0"/>
                      </a:rPr>
                      <m:t>h</m:t>
                    </m:r>
                    <m:r>
                      <a:rPr lang="en-US" altLang="zh-CN" sz="2000">
                        <a:solidFill>
                          <a:srgbClr val="FF0000"/>
                        </a:solidFill>
                        <a:latin typeface="Cambria Math" panose="02040503050406030204" pitchFamily="18" charset="0"/>
                        <a:ea typeface="Cambria Math" panose="02040503050406030204" pitchFamily="18" charset="0"/>
                      </a:rPr>
                      <m:t>(</m:t>
                    </m:r>
                    <m:r>
                      <m:rPr>
                        <m:sty m:val="p"/>
                      </m:rPr>
                      <a:rPr lang="en-US" altLang="zh-CN" sz="2000">
                        <a:solidFill>
                          <a:srgbClr val="FF0000"/>
                        </a:solidFill>
                        <a:latin typeface="Cambria Math" panose="02040503050406030204" pitchFamily="18" charset="0"/>
                        <a:ea typeface="Cambria Math" panose="02040503050406030204" pitchFamily="18" charset="0"/>
                      </a:rPr>
                      <m:t>X</m:t>
                    </m:r>
                    <m:r>
                      <a:rPr lang="en-US" altLang="zh-CN" sz="2000">
                        <a:solidFill>
                          <a:srgbClr val="FF0000"/>
                        </a:solidFill>
                        <a:latin typeface="Cambria Math" panose="02040503050406030204" pitchFamily="18" charset="0"/>
                        <a:ea typeface="Cambria Math" panose="02040503050406030204" pitchFamily="18" charset="0"/>
                      </a:rPr>
                      <m:t>)</m:t>
                    </m:r>
                  </m:oMath>
                </a14:m>
                <a:r>
                  <a:rPr lang="en-US" altLang="zh-CN" sz="2000" dirty="0">
                    <a:solidFill>
                      <a:srgbClr val="FF0000"/>
                    </a:solidFill>
                  </a:rPr>
                  <a:t>=0</a:t>
                </a:r>
                <a:r>
                  <a:rPr lang="zh-CN" altLang="en-US" sz="2000" dirty="0">
                    <a:solidFill>
                      <a:srgbClr val="FF0000"/>
                    </a:solidFill>
                  </a:rPr>
                  <a:t>。</a:t>
                </a:r>
                <a:endParaRPr lang="en-US" altLang="zh-CN" sz="2000" dirty="0">
                  <a:solidFill>
                    <a:srgbClr val="FF0000"/>
                  </a:solidFill>
                </a:endParaRPr>
              </a:p>
              <a:p>
                <a:endParaRPr lang="en-US" altLang="zh-CN" sz="2000" dirty="0">
                  <a:solidFill>
                    <a:srgbClr val="FF0000"/>
                  </a:solidFill>
                </a:endParaRPr>
              </a:p>
              <a:p>
                <a:endParaRPr lang="en-US" altLang="zh-CN" sz="2000" b="1" dirty="0">
                  <a:solidFill>
                    <a:schemeClr val="tx1"/>
                  </a:solidFill>
                </a:endParaRPr>
              </a:p>
              <a:p>
                <a:r>
                  <a:rPr lang="en-US" altLang="zh-CN" sz="2000" dirty="0"/>
                  <a:t>KTT</a:t>
                </a:r>
                <a:r>
                  <a:rPr lang="zh-CN" altLang="en-US" sz="2000" dirty="0"/>
                  <a:t>几何含义是：</a:t>
                </a:r>
                <a:endParaRPr lang="en-US" altLang="zh-CN" sz="2000" b="1" dirty="0">
                  <a:solidFill>
                    <a:schemeClr val="tx1"/>
                  </a:solidFill>
                </a:endParaRPr>
              </a:p>
            </p:txBody>
          </p:sp>
        </mc:Choice>
        <mc:Fallback>
          <p:sp>
            <p:nvSpPr>
              <p:cNvPr id="7" name="文本框 6">
                <a:extLst>
                  <a:ext uri="{FF2B5EF4-FFF2-40B4-BE49-F238E27FC236}">
                    <a16:creationId xmlns:a16="http://schemas.microsoft.com/office/drawing/2014/main" id="{D8DC2788-085A-49A1-99C1-2B2A79BC6D17}"/>
                  </a:ext>
                </a:extLst>
              </p:cNvPr>
              <p:cNvSpPr txBox="1">
                <a:spLocks noRot="1" noChangeAspect="1" noMove="1" noResize="1" noEditPoints="1" noAdjustHandles="1" noChangeArrowheads="1" noChangeShapeType="1" noTextEdit="1"/>
              </p:cNvSpPr>
              <p:nvPr/>
            </p:nvSpPr>
            <p:spPr>
              <a:xfrm>
                <a:off x="381319" y="1195437"/>
                <a:ext cx="5354641" cy="5478616"/>
              </a:xfrm>
              <a:prstGeom prst="rect">
                <a:avLst/>
              </a:prstGeom>
              <a:blipFill>
                <a:blip r:embed="rId3"/>
                <a:stretch>
                  <a:fillRect l="-1253" t="-890" r="-1936" b="-1112"/>
                </a:stretch>
              </a:blipFill>
            </p:spPr>
            <p:txBody>
              <a:bodyPr/>
              <a:lstStyle/>
              <a:p>
                <a:r>
                  <a:rPr lang="zh-CN" altLang="en-US">
                    <a:noFill/>
                  </a:rPr>
                  <a:t> </a:t>
                </a:r>
              </a:p>
            </p:txBody>
          </p:sp>
        </mc:Fallback>
      </mc:AlternateContent>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E7A31E67-23BA-4978-9D42-2336989324C4}"/>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三种优化问题</a:t>
            </a:r>
            <a:endParaRPr lang="en-US" altLang="zh-CN" sz="2400" dirty="0">
              <a:latin typeface="Agency FB" panose="020B0503020202020204" pitchFamily="34" charset="0"/>
            </a:endParaRPr>
          </a:p>
        </p:txBody>
      </p:sp>
      <p:sp>
        <p:nvSpPr>
          <p:cNvPr id="5" name="AutoShape 2" descr="[公式]">
            <a:extLst>
              <a:ext uri="{FF2B5EF4-FFF2-40B4-BE49-F238E27FC236}">
                <a16:creationId xmlns:a16="http://schemas.microsoft.com/office/drawing/2014/main" id="{96DA91C8-A8ED-4B96-A8D4-8874FBE73176}"/>
              </a:ext>
            </a:extLst>
          </p:cNvPr>
          <p:cNvSpPr>
            <a:spLocks noChangeAspect="1" noChangeArrowheads="1"/>
          </p:cNvSpPr>
          <p:nvPr/>
        </p:nvSpPr>
        <p:spPr bwMode="auto">
          <a:xfrm>
            <a:off x="20193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46" name="Picture 2" descr="preview">
            <a:extLst>
              <a:ext uri="{FF2B5EF4-FFF2-40B4-BE49-F238E27FC236}">
                <a16:creationId xmlns:a16="http://schemas.microsoft.com/office/drawing/2014/main" id="{37475CB4-5730-4F2A-A6A3-EA57A926C4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1852" y="1340768"/>
            <a:ext cx="6671699" cy="4720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4242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5517232"/>
            <a:ext cx="12192000" cy="1462500"/>
          </a:xfrm>
          <a:prstGeom prst="rect">
            <a:avLst/>
          </a:prstGeom>
        </p:spPr>
      </p:pic>
      <p:sp>
        <p:nvSpPr>
          <p:cNvPr id="3" name="文本框 2"/>
          <p:cNvSpPr txBox="1"/>
          <p:nvPr/>
        </p:nvSpPr>
        <p:spPr>
          <a:xfrm>
            <a:off x="3935760" y="1988840"/>
            <a:ext cx="453650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感谢聆听</a:t>
            </a:r>
          </a:p>
        </p:txBody>
      </p:sp>
      <p:sp>
        <p:nvSpPr>
          <p:cNvPr id="4" name="矩形 3"/>
          <p:cNvSpPr/>
          <p:nvPr/>
        </p:nvSpPr>
        <p:spPr>
          <a:xfrm>
            <a:off x="4829832" y="2731714"/>
            <a:ext cx="2985113" cy="523220"/>
          </a:xfrm>
          <a:prstGeom prst="rect">
            <a:avLst/>
          </a:prstGeom>
        </p:spPr>
        <p:txBody>
          <a:bodyPr wrap="none">
            <a:spAutoFit/>
          </a:bodyPr>
          <a:lstStyle/>
          <a:p>
            <a:r>
              <a:rPr lang="en-US" altLang="zh-CN" sz="2800" dirty="0">
                <a:latin typeface="Agency FB" panose="020B0503020202020204" pitchFamily="34" charset="0"/>
              </a:rPr>
              <a:t>Thanks for your listening</a:t>
            </a:r>
            <a:endParaRPr lang="zh-CN" altLang="en-US" sz="2800" dirty="0">
              <a:latin typeface="Agency FB" panose="020B0503020202020204" pitchFamily="34" charset="0"/>
            </a:endParaRPr>
          </a:p>
        </p:txBody>
      </p:sp>
      <p:sp>
        <p:nvSpPr>
          <p:cNvPr id="5" name="文本框 4"/>
          <p:cNvSpPr txBox="1"/>
          <p:nvPr/>
        </p:nvSpPr>
        <p:spPr>
          <a:xfrm>
            <a:off x="4067113" y="3647419"/>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4593079" y="2712115"/>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5817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1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6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150"/>
                            </p:stCondLst>
                            <p:childTnLst>
                              <p:par>
                                <p:cTn id="24" presetID="22" presetClass="entr" presetSubtype="8"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01</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基础概念</a:t>
            </a:r>
          </a:p>
        </p:txBody>
      </p:sp>
    </p:spTree>
    <p:extLst>
      <p:ext uri="{BB962C8B-B14F-4D97-AF65-F5344CB8AC3E}">
        <p14:creationId xmlns:p14="http://schemas.microsoft.com/office/powerpoint/2010/main" val="10936151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983432" y="1700808"/>
            <a:ext cx="9361040" cy="2862322"/>
          </a:xfrm>
          <a:prstGeom prst="rect">
            <a:avLst/>
          </a:prstGeom>
          <a:noFill/>
        </p:spPr>
        <p:txBody>
          <a:bodyPr wrap="square" rtlCol="0">
            <a:spAutoFit/>
          </a:bodyPr>
          <a:lstStyle/>
          <a:p>
            <a:pPr marL="457200" indent="-457200">
              <a:buFont typeface="Wingdings" panose="05000000000000000000" pitchFamily="2" charset="2"/>
              <a:buChar char="l"/>
            </a:pPr>
            <a:r>
              <a:rPr lang="zh-CN" altLang="en-US" sz="2000" b="1" dirty="0"/>
              <a:t>损失函数</a:t>
            </a:r>
            <a:r>
              <a:rPr lang="en-US" altLang="zh-CN" sz="2000" b="1" dirty="0"/>
              <a:t>(Loss Function) </a:t>
            </a:r>
          </a:p>
          <a:p>
            <a:pPr marL="342900" indent="-342900">
              <a:buFont typeface="+mj-lt"/>
              <a:buAutoNum type="arabicPeriod"/>
            </a:pPr>
            <a:endParaRPr lang="en-US" altLang="zh-CN" sz="2000" b="1" dirty="0">
              <a:solidFill>
                <a:srgbClr val="0070C0"/>
              </a:solidFill>
            </a:endParaRPr>
          </a:p>
          <a:p>
            <a:pPr marL="457200" indent="-457200">
              <a:buFont typeface="Wingdings" panose="05000000000000000000" pitchFamily="2" charset="2"/>
              <a:buChar char="l"/>
            </a:pPr>
            <a:r>
              <a:rPr lang="zh-CN" altLang="en-US" sz="2000" b="1" dirty="0"/>
              <a:t>代价函数</a:t>
            </a:r>
            <a:r>
              <a:rPr lang="en-US" altLang="zh-CN" sz="2000" b="1" dirty="0"/>
              <a:t>(Cost Function) </a:t>
            </a:r>
          </a:p>
          <a:p>
            <a:pPr marL="457200" indent="-457200">
              <a:buFont typeface="Wingdings" panose="05000000000000000000" pitchFamily="2" charset="2"/>
              <a:buChar char="l"/>
            </a:pPr>
            <a:endParaRPr lang="en-US" altLang="zh-CN" sz="2000" b="1" dirty="0"/>
          </a:p>
          <a:p>
            <a:pPr marL="457200" indent="-457200">
              <a:buFont typeface="Wingdings" panose="05000000000000000000" pitchFamily="2" charset="2"/>
              <a:buChar char="l"/>
            </a:pPr>
            <a:r>
              <a:rPr lang="zh-CN" altLang="en-US" sz="2000" b="1" dirty="0"/>
              <a:t>目标函数</a:t>
            </a:r>
            <a:r>
              <a:rPr lang="en-US" altLang="zh-CN" sz="2000" b="1" dirty="0"/>
              <a:t>(Object Function)</a:t>
            </a:r>
          </a:p>
          <a:p>
            <a:endParaRPr lang="en-US" altLang="zh-CN" sz="2000" b="1" dirty="0"/>
          </a:p>
          <a:p>
            <a:pPr marL="457200" indent="-457200">
              <a:buFont typeface="+mj-lt"/>
              <a:buAutoNum type="arabicPeriod"/>
            </a:pPr>
            <a:r>
              <a:rPr lang="zh-CN" altLang="en-US" sz="2000" b="1" dirty="0"/>
              <a:t>自然风险</a:t>
            </a:r>
            <a:endParaRPr lang="en-US" altLang="zh-CN" sz="2000" b="1" dirty="0"/>
          </a:p>
          <a:p>
            <a:pPr marL="457200" indent="-457200">
              <a:buFont typeface="+mj-lt"/>
              <a:buAutoNum type="arabicPeriod"/>
            </a:pPr>
            <a:r>
              <a:rPr lang="zh-CN" altLang="en-US" sz="2000" b="1" dirty="0"/>
              <a:t>经验风险</a:t>
            </a:r>
            <a:endParaRPr lang="en-US" altLang="zh-CN" sz="2000" b="1" dirty="0"/>
          </a:p>
          <a:p>
            <a:pPr marL="457200" indent="-457200">
              <a:buFont typeface="+mj-lt"/>
              <a:buAutoNum type="arabicPeriod"/>
            </a:pPr>
            <a:r>
              <a:rPr lang="zh-CN" altLang="en-US" sz="2000" b="1" dirty="0"/>
              <a:t>结构风险（</a:t>
            </a:r>
            <a:r>
              <a:rPr lang="en-US" altLang="zh-CN" sz="2000" b="1" dirty="0"/>
              <a:t>L1</a:t>
            </a:r>
            <a:r>
              <a:rPr lang="zh-CN" altLang="en-US" sz="2000" b="1" dirty="0"/>
              <a:t>，</a:t>
            </a:r>
            <a:r>
              <a:rPr lang="en-US" altLang="zh-CN" sz="2000" b="1" dirty="0"/>
              <a:t>L2</a:t>
            </a:r>
            <a:r>
              <a:rPr lang="zh-CN" altLang="en-US" sz="2000" b="1" dirty="0"/>
              <a:t>正则化）</a:t>
            </a:r>
            <a:endParaRPr lang="en-US" altLang="zh-CN" sz="2000" b="1" dirty="0"/>
          </a:p>
        </p:txBody>
      </p:sp>
    </p:spTree>
    <p:extLst>
      <p:ext uri="{BB962C8B-B14F-4D97-AF65-F5344CB8AC3E}">
        <p14:creationId xmlns:p14="http://schemas.microsoft.com/office/powerpoint/2010/main" val="160803389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283263" y="1196752"/>
            <a:ext cx="11573377" cy="4401205"/>
          </a:xfrm>
          <a:prstGeom prst="rect">
            <a:avLst/>
          </a:prstGeom>
          <a:noFill/>
        </p:spPr>
        <p:txBody>
          <a:bodyPr wrap="square" rtlCol="0">
            <a:spAutoFit/>
          </a:bodyPr>
          <a:lstStyle/>
          <a:p>
            <a:pPr marL="457200" indent="-457200">
              <a:buFont typeface="Wingdings" panose="05000000000000000000" pitchFamily="2" charset="2"/>
              <a:buChar char="l"/>
            </a:pPr>
            <a:r>
              <a:rPr lang="zh-CN" altLang="en-US" sz="2000" b="1" dirty="0"/>
              <a:t>损失函数</a:t>
            </a:r>
            <a:r>
              <a:rPr lang="en-US" altLang="zh-CN" sz="2000" b="1" dirty="0"/>
              <a:t>(Loss Function) </a:t>
            </a:r>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在有监督的机器学习算法中，我们希望在学习过程中最小化每个训练样例的误差，损失函数就是指用于计算标签值和预测值之间差异的函数，而最小化每个训练样例的误差可以使用梯度下降等一些优化策略完成的。</a:t>
            </a:r>
            <a:endParaRPr lang="en-US" altLang="zh-CN" sz="2000" b="1" dirty="0">
              <a:solidFill>
                <a:srgbClr val="FF0000"/>
              </a:solidFill>
            </a:endParaRPr>
          </a:p>
          <a:p>
            <a:endParaRPr lang="en-US" altLang="zh-CN" sz="2000" b="1" dirty="0">
              <a:solidFill>
                <a:srgbClr val="FF0000"/>
              </a:solidFill>
            </a:endParaRPr>
          </a:p>
          <a:p>
            <a:pPr marL="800100" lvl="1" indent="-342900">
              <a:buFont typeface="+mj-lt"/>
              <a:buAutoNum type="arabicPeriod"/>
            </a:pPr>
            <a:r>
              <a:rPr lang="zh-CN" altLang="en-US" sz="2000" b="1" dirty="0">
                <a:solidFill>
                  <a:srgbClr val="0070C0"/>
                </a:solidFill>
              </a:rPr>
              <a:t>损失函数将决策映射到其相关成本，是对决策好坏的反应。</a:t>
            </a:r>
            <a:endParaRPr lang="en-US" altLang="zh-CN" sz="2000" b="1" dirty="0">
              <a:solidFill>
                <a:srgbClr val="0070C0"/>
              </a:solidFill>
            </a:endParaRPr>
          </a:p>
          <a:p>
            <a:pPr marL="800100" lvl="1" indent="-342900">
              <a:buFont typeface="+mj-lt"/>
              <a:buAutoNum type="arabicPeriod"/>
            </a:pPr>
            <a:r>
              <a:rPr lang="zh-CN" altLang="en-US" sz="2000" b="1" dirty="0">
                <a:solidFill>
                  <a:srgbClr val="0070C0"/>
                </a:solidFill>
              </a:rPr>
              <a:t>用来 衡量模型的输出 与真实的 之间的差距 ，给模型的优化指明方向。</a:t>
            </a:r>
            <a:endParaRPr lang="en-US" altLang="zh-CN" sz="2000" b="1" dirty="0">
              <a:solidFill>
                <a:srgbClr val="0070C0"/>
              </a:solidFill>
            </a:endParaRPr>
          </a:p>
          <a:p>
            <a:pPr marL="342900" indent="-342900">
              <a:buFont typeface="+mj-lt"/>
              <a:buAutoNum type="arabicPeriod"/>
            </a:pPr>
            <a:endParaRPr lang="en-US" altLang="zh-CN" sz="2000" b="1" dirty="0">
              <a:solidFill>
                <a:srgbClr val="0070C0"/>
              </a:solidFill>
            </a:endParaRPr>
          </a:p>
          <a:p>
            <a:pPr marL="457200" indent="-457200">
              <a:buFont typeface="Wingdings" panose="05000000000000000000" pitchFamily="2" charset="2"/>
              <a:buChar char="l"/>
            </a:pPr>
            <a:r>
              <a:rPr lang="zh-CN" altLang="en-US" sz="2000" b="1" dirty="0"/>
              <a:t>代价函数</a:t>
            </a:r>
            <a:r>
              <a:rPr lang="en-US" altLang="zh-CN" sz="2000" b="1" dirty="0"/>
              <a:t>(Cost Function) </a:t>
            </a:r>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是定义在整个训练集上的，是所有样本误差的平均，也就是损失函数的平均。</a:t>
            </a:r>
            <a:endParaRPr lang="en-US" altLang="zh-CN" sz="2000" b="1" dirty="0">
              <a:solidFill>
                <a:srgbClr val="FF0000"/>
              </a:solidFill>
            </a:endParaRPr>
          </a:p>
        </p:txBody>
      </p:sp>
    </p:spTree>
    <p:extLst>
      <p:ext uri="{BB962C8B-B14F-4D97-AF65-F5344CB8AC3E}">
        <p14:creationId xmlns:p14="http://schemas.microsoft.com/office/powerpoint/2010/main" val="247403293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283263" y="1196752"/>
            <a:ext cx="11573377" cy="1631216"/>
          </a:xfrm>
          <a:prstGeom prst="rect">
            <a:avLst/>
          </a:prstGeom>
          <a:noFill/>
        </p:spPr>
        <p:txBody>
          <a:bodyPr wrap="square" rtlCol="0">
            <a:spAutoFit/>
          </a:bodyPr>
          <a:lstStyle/>
          <a:p>
            <a:endParaRPr lang="en-US" altLang="zh-CN" sz="2000" b="1" dirty="0">
              <a:solidFill>
                <a:srgbClr val="FF0000"/>
              </a:solidFill>
            </a:endParaRPr>
          </a:p>
          <a:p>
            <a:r>
              <a:rPr lang="zh-CN" altLang="en-US" sz="2000" b="1" dirty="0"/>
              <a:t>损失函数</a:t>
            </a:r>
            <a:r>
              <a:rPr lang="en-US" altLang="zh-CN" sz="2000" b="1" dirty="0"/>
              <a:t>(Loss Function)</a:t>
            </a:r>
            <a:r>
              <a:rPr lang="zh-CN" altLang="en-US" sz="2000" b="1" dirty="0"/>
              <a:t>和代价函数</a:t>
            </a:r>
            <a:r>
              <a:rPr lang="en-US" altLang="zh-CN" sz="2000" b="1" dirty="0"/>
              <a:t>(Cost Function)</a:t>
            </a:r>
            <a:r>
              <a:rPr lang="zh-CN" altLang="en-US" sz="2000" b="1" dirty="0"/>
              <a:t>之间有什么区别？</a:t>
            </a:r>
          </a:p>
          <a:p>
            <a:endParaRPr lang="en-US" altLang="zh-CN" sz="2000" b="1" dirty="0">
              <a:solidFill>
                <a:srgbClr val="FF0000"/>
              </a:solidFill>
            </a:endParaRPr>
          </a:p>
          <a:p>
            <a:r>
              <a:rPr lang="zh-CN" altLang="en-US" sz="2000" dirty="0"/>
              <a:t>损失函数用于</a:t>
            </a:r>
            <a:r>
              <a:rPr lang="zh-CN" altLang="en-US" sz="2000" dirty="0">
                <a:solidFill>
                  <a:srgbClr val="FF0000"/>
                </a:solidFill>
              </a:rPr>
              <a:t>单个训练样本</a:t>
            </a:r>
            <a:r>
              <a:rPr lang="zh-CN" altLang="en-US" sz="2000" dirty="0"/>
              <a:t>。它有时也称为</a:t>
            </a:r>
            <a:r>
              <a:rPr lang="zh-CN" altLang="en-US" sz="2000" b="1" dirty="0"/>
              <a:t>误差函数</a:t>
            </a:r>
            <a:r>
              <a:rPr lang="en-US" altLang="zh-CN" sz="2000" dirty="0"/>
              <a:t>(</a:t>
            </a:r>
            <a:r>
              <a:rPr lang="en-US" altLang="zh-CN" sz="2000" b="1" dirty="0"/>
              <a:t>error function</a:t>
            </a:r>
            <a:r>
              <a:rPr lang="en-US" altLang="zh-CN" sz="2000" dirty="0"/>
              <a:t>)</a:t>
            </a:r>
            <a:r>
              <a:rPr lang="zh-CN" altLang="en-US" sz="2000" dirty="0"/>
              <a:t>。另一方面，成本函数是</a:t>
            </a:r>
            <a:r>
              <a:rPr lang="zh-CN" altLang="en-US" sz="2000" dirty="0">
                <a:solidFill>
                  <a:srgbClr val="FF0000"/>
                </a:solidFill>
              </a:rPr>
              <a:t>整个训练数据集</a:t>
            </a:r>
            <a:r>
              <a:rPr lang="zh-CN" altLang="en-US" sz="2000" dirty="0"/>
              <a:t>的</a:t>
            </a:r>
            <a:r>
              <a:rPr lang="zh-CN" altLang="en-US" sz="2000" b="1" dirty="0"/>
              <a:t>平均损失</a:t>
            </a:r>
            <a:r>
              <a:rPr lang="en-US" altLang="zh-CN" sz="2000" dirty="0"/>
              <a:t>(</a:t>
            </a:r>
            <a:r>
              <a:rPr lang="en-US" altLang="zh-CN" sz="2000" b="1" dirty="0"/>
              <a:t>average function</a:t>
            </a:r>
            <a:r>
              <a:rPr lang="en-US" altLang="zh-CN" sz="2000" dirty="0"/>
              <a:t>)</a:t>
            </a:r>
            <a:r>
              <a:rPr lang="zh-CN" altLang="en-US" sz="2000" dirty="0"/>
              <a:t>。优化策略旨在最小化成本函数。</a:t>
            </a:r>
            <a:endParaRPr lang="en-US" altLang="zh-CN" sz="2000" b="1" dirty="0">
              <a:solidFill>
                <a:srgbClr val="FF0000"/>
              </a:solidFill>
            </a:endParaRPr>
          </a:p>
        </p:txBody>
      </p:sp>
    </p:spTree>
    <p:extLst>
      <p:ext uri="{BB962C8B-B14F-4D97-AF65-F5344CB8AC3E}">
        <p14:creationId xmlns:p14="http://schemas.microsoft.com/office/powerpoint/2010/main" val="420783615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11429361" cy="440120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目标函数</a:t>
            </a:r>
            <a:r>
              <a:rPr lang="en-US" altLang="zh-CN" sz="2000" b="1" dirty="0"/>
              <a:t>(Object Function) </a:t>
            </a:r>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最终需要优化的函数。等于经验风险</a:t>
            </a:r>
            <a:r>
              <a:rPr lang="en-US" altLang="zh-CN" sz="2000" b="1" dirty="0">
                <a:solidFill>
                  <a:srgbClr val="FF0000"/>
                </a:solidFill>
              </a:rPr>
              <a:t>+</a:t>
            </a:r>
            <a:r>
              <a:rPr lang="zh-CN" altLang="en-US" sz="2000" b="1" dirty="0">
                <a:solidFill>
                  <a:srgbClr val="FF0000"/>
                </a:solidFill>
              </a:rPr>
              <a:t>结构风险（也就是</a:t>
            </a:r>
            <a:r>
              <a:rPr lang="en-US" altLang="zh-CN" sz="2000" b="1" dirty="0">
                <a:solidFill>
                  <a:srgbClr val="FF0000"/>
                </a:solidFill>
              </a:rPr>
              <a:t>Cost Function + </a:t>
            </a:r>
            <a:r>
              <a:rPr lang="zh-CN" altLang="en-US" sz="2000" b="1" dirty="0">
                <a:solidFill>
                  <a:srgbClr val="FF0000"/>
                </a:solidFill>
              </a:rPr>
              <a:t>正则化项）。</a:t>
            </a:r>
            <a:endParaRPr lang="en-US" altLang="zh-CN" sz="2000" b="1" dirty="0">
              <a:solidFill>
                <a:srgbClr val="FF0000"/>
              </a:solidFill>
            </a:endParaRPr>
          </a:p>
          <a:p>
            <a:endParaRPr lang="en-US" altLang="zh-CN" sz="2000" b="1" dirty="0">
              <a:solidFill>
                <a:srgbClr val="FF0000"/>
              </a:solidFill>
            </a:endParaRPr>
          </a:p>
          <a:p>
            <a:pPr marL="457200" indent="-457200">
              <a:buFont typeface="Wingdings" panose="05000000000000000000" pitchFamily="2" charset="2"/>
              <a:buChar char="n"/>
            </a:pPr>
            <a:r>
              <a:rPr lang="zh-CN" altLang="en-US" sz="2000" b="1" dirty="0">
                <a:solidFill>
                  <a:srgbClr val="FF0000"/>
                </a:solidFill>
              </a:rPr>
              <a:t>自然风险函数（可忽略）</a:t>
            </a:r>
            <a:endParaRPr lang="en-US" altLang="zh-CN" sz="2000" b="1" dirty="0">
              <a:solidFill>
                <a:srgbClr val="FF0000"/>
              </a:solidFill>
            </a:endParaRPr>
          </a:p>
          <a:p>
            <a:pPr fontAlgn="base">
              <a:spcBef>
                <a:spcPct val="0"/>
              </a:spcBef>
              <a:spcAft>
                <a:spcPct val="0"/>
              </a:spcAft>
            </a:pPr>
            <a:r>
              <a:rPr lang="zh-CN" altLang="zh-CN" sz="2000" dirty="0">
                <a:solidFill>
                  <a:srgbClr val="121212"/>
                </a:solidFill>
                <a:latin typeface="+mn-ea"/>
              </a:rPr>
              <a:t>风险函数是损失函数的期望，这是由于我们输入输出的</a:t>
            </a:r>
            <a:r>
              <a:rPr lang="zh-CN" altLang="en-US" sz="2000" dirty="0">
                <a:solidFill>
                  <a:srgbClr val="121212"/>
                </a:solidFill>
                <a:latin typeface="+mn-ea"/>
              </a:rPr>
              <a:t>（</a:t>
            </a:r>
            <a:r>
              <a:rPr lang="en-US" altLang="zh-CN" sz="2000" dirty="0">
                <a:solidFill>
                  <a:srgbClr val="121212"/>
                </a:solidFill>
                <a:latin typeface="+mn-ea"/>
              </a:rPr>
              <a:t>X</a:t>
            </a:r>
            <a:r>
              <a:rPr lang="zh-CN" altLang="en-US" sz="2000" dirty="0">
                <a:solidFill>
                  <a:srgbClr val="121212"/>
                </a:solidFill>
                <a:latin typeface="+mn-ea"/>
              </a:rPr>
              <a:t>，</a:t>
            </a:r>
            <a:r>
              <a:rPr lang="en-US" altLang="zh-CN" sz="2000" dirty="0">
                <a:solidFill>
                  <a:srgbClr val="121212"/>
                </a:solidFill>
                <a:latin typeface="+mn-ea"/>
              </a:rPr>
              <a:t>Y</a:t>
            </a:r>
            <a:r>
              <a:rPr lang="zh-CN" altLang="en-US" sz="2000" dirty="0">
                <a:solidFill>
                  <a:srgbClr val="121212"/>
                </a:solidFill>
                <a:latin typeface="+mn-ea"/>
              </a:rPr>
              <a:t>）</a:t>
            </a:r>
            <a:r>
              <a:rPr lang="zh-CN" altLang="zh-CN" sz="2000" dirty="0">
                <a:solidFill>
                  <a:srgbClr val="121212"/>
                </a:solidFill>
                <a:latin typeface="+mn-ea"/>
              </a:rPr>
              <a:t>遵循一个联合分布，但是这个联合分布是未知的，所以无法计算。 </a:t>
            </a:r>
            <a:endParaRPr lang="en-US" altLang="zh-CN" sz="2000" dirty="0">
              <a:solidFill>
                <a:srgbClr val="121212"/>
              </a:solidFill>
              <a:latin typeface="+mn-ea"/>
            </a:endParaRPr>
          </a:p>
          <a:p>
            <a:pPr marL="457200" indent="-457200">
              <a:buFont typeface="Wingdings" panose="05000000000000000000" pitchFamily="2" charset="2"/>
              <a:buChar char="n"/>
            </a:pPr>
            <a:r>
              <a:rPr lang="zh-CN" altLang="en-US" sz="2000" b="1" dirty="0">
                <a:solidFill>
                  <a:srgbClr val="FF0000"/>
                </a:solidFill>
              </a:rPr>
              <a:t>经验风险</a:t>
            </a:r>
            <a:endParaRPr lang="en-US" altLang="zh-CN" sz="2000" b="1" dirty="0">
              <a:solidFill>
                <a:srgbClr val="FF0000"/>
              </a:solidFill>
            </a:endParaRPr>
          </a:p>
          <a:p>
            <a:pPr fontAlgn="base">
              <a:spcBef>
                <a:spcPct val="0"/>
              </a:spcBef>
              <a:spcAft>
                <a:spcPct val="0"/>
              </a:spcAft>
            </a:pPr>
            <a:r>
              <a:rPr lang="zh-CN" altLang="en-US" sz="2000" dirty="0">
                <a:solidFill>
                  <a:srgbClr val="121212"/>
                </a:solidFill>
                <a:latin typeface="+mn-ea"/>
              </a:rPr>
              <a:t>使用现有的历史数据，也就是训练数据计算训练数据的平均损失</a:t>
            </a:r>
            <a:r>
              <a:rPr lang="en-US" altLang="zh-CN" sz="2000" dirty="0">
                <a:solidFill>
                  <a:srgbClr val="121212"/>
                </a:solidFill>
                <a:latin typeface="+mn-ea"/>
              </a:rPr>
              <a:t>(average function) </a:t>
            </a:r>
            <a:r>
              <a:rPr lang="zh-CN" altLang="en-US" sz="2000" dirty="0">
                <a:solidFill>
                  <a:srgbClr val="121212"/>
                </a:solidFill>
                <a:latin typeface="+mn-ea"/>
              </a:rPr>
              <a:t>，该损失就是经验风险（</a:t>
            </a:r>
            <a:r>
              <a:rPr lang="en-US" altLang="zh-CN" sz="2000" dirty="0">
                <a:solidFill>
                  <a:srgbClr val="121212"/>
                </a:solidFill>
                <a:latin typeface="+mn-ea"/>
              </a:rPr>
              <a:t>empirical risk</a:t>
            </a:r>
            <a:r>
              <a:rPr lang="zh-CN" altLang="en-US" sz="2000" dirty="0">
                <a:solidFill>
                  <a:srgbClr val="121212"/>
                </a:solidFill>
                <a:latin typeface="+mn-ea"/>
              </a:rPr>
              <a:t>），即</a:t>
            </a:r>
            <a:endParaRPr lang="en-US" altLang="zh-CN" sz="2000" dirty="0">
              <a:solidFill>
                <a:srgbClr val="121212"/>
              </a:solidFill>
              <a:latin typeface="+mn-ea"/>
            </a:endParaRPr>
          </a:p>
          <a:p>
            <a:endParaRPr lang="en-US" altLang="zh-CN" sz="2000" b="1" dirty="0">
              <a:solidFill>
                <a:srgbClr val="FF0000"/>
              </a:solidFill>
            </a:endParaRPr>
          </a:p>
          <a:p>
            <a:endParaRPr lang="en-US" altLang="zh-CN" sz="2000" b="1" dirty="0">
              <a:solidFill>
                <a:srgbClr val="FF0000"/>
              </a:solidFill>
            </a:endParaRPr>
          </a:p>
          <a:p>
            <a:pPr fontAlgn="base">
              <a:spcBef>
                <a:spcPct val="0"/>
              </a:spcBef>
              <a:spcAft>
                <a:spcPct val="0"/>
              </a:spcAft>
            </a:pPr>
            <a:r>
              <a:rPr lang="zh-CN" altLang="en-US" sz="2000" dirty="0">
                <a:solidFill>
                  <a:srgbClr val="121212"/>
                </a:solidFill>
                <a:latin typeface="+mn-ea"/>
              </a:rPr>
              <a:t>我们的目标就是最小化平均损失，该过程称为经验风险最小化。</a:t>
            </a:r>
            <a:endParaRPr lang="en-US" altLang="zh-CN" sz="2000" dirty="0">
              <a:solidFill>
                <a:srgbClr val="121212"/>
              </a:solidFill>
              <a:latin typeface="+mn-ea"/>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图片 9">
            <a:extLst>
              <a:ext uri="{FF2B5EF4-FFF2-40B4-BE49-F238E27FC236}">
                <a16:creationId xmlns:a16="http://schemas.microsoft.com/office/drawing/2014/main" id="{570D29F0-5787-44A1-BDEB-E42D25E5FEB3}"/>
              </a:ext>
            </a:extLst>
          </p:cNvPr>
          <p:cNvPicPr>
            <a:picLocks noChangeAspect="1"/>
          </p:cNvPicPr>
          <p:nvPr/>
        </p:nvPicPr>
        <p:blipFill>
          <a:blip r:embed="rId3"/>
          <a:stretch>
            <a:fillRect/>
          </a:stretch>
        </p:blipFill>
        <p:spPr>
          <a:xfrm>
            <a:off x="4943872" y="4437112"/>
            <a:ext cx="1619250" cy="657225"/>
          </a:xfrm>
          <a:prstGeom prst="rect">
            <a:avLst/>
          </a:prstGeom>
        </p:spPr>
      </p:pic>
    </p:spTree>
    <p:extLst>
      <p:ext uri="{BB962C8B-B14F-4D97-AF65-F5344CB8AC3E}">
        <p14:creationId xmlns:p14="http://schemas.microsoft.com/office/powerpoint/2010/main" val="37623573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11429361" cy="1323439"/>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目标函数</a:t>
            </a:r>
            <a:r>
              <a:rPr lang="en-US" altLang="zh-CN" sz="2000" b="1" dirty="0"/>
              <a:t>(Object Function) </a:t>
            </a:r>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最终需要优化的函数。等于经验风险</a:t>
            </a:r>
            <a:r>
              <a:rPr lang="en-US" altLang="zh-CN" sz="2000" b="1" dirty="0">
                <a:solidFill>
                  <a:srgbClr val="FF0000"/>
                </a:solidFill>
              </a:rPr>
              <a:t>+</a:t>
            </a:r>
            <a:r>
              <a:rPr lang="zh-CN" altLang="en-US" sz="2000" b="1" dirty="0">
                <a:solidFill>
                  <a:srgbClr val="FF0000"/>
                </a:solidFill>
              </a:rPr>
              <a:t>结构风险（也就是</a:t>
            </a:r>
            <a:r>
              <a:rPr lang="en-US" altLang="zh-CN" sz="2000" b="1" dirty="0">
                <a:solidFill>
                  <a:srgbClr val="FF0000"/>
                </a:solidFill>
              </a:rPr>
              <a:t>Cost Function + </a:t>
            </a:r>
            <a:r>
              <a:rPr lang="zh-CN" altLang="en-US" sz="2000" b="1" dirty="0">
                <a:solidFill>
                  <a:srgbClr val="FF0000"/>
                </a:solidFill>
              </a:rPr>
              <a:t>正则化项）。</a:t>
            </a:r>
            <a:endParaRPr lang="en-US" altLang="zh-CN" sz="20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descr="preview">
            <a:extLst>
              <a:ext uri="{FF2B5EF4-FFF2-40B4-BE49-F238E27FC236}">
                <a16:creationId xmlns:a16="http://schemas.microsoft.com/office/drawing/2014/main" id="{EF1F05B7-8AC0-4550-9564-2EE94F7D7E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480" y="2518876"/>
            <a:ext cx="7968208" cy="235622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6">
            <a:extLst>
              <a:ext uri="{FF2B5EF4-FFF2-40B4-BE49-F238E27FC236}">
                <a16:creationId xmlns:a16="http://schemas.microsoft.com/office/drawing/2014/main" id="{1D7C775E-8C5E-484D-BD4D-4D3ABC168327}"/>
              </a:ext>
            </a:extLst>
          </p:cNvPr>
          <p:cNvSpPr>
            <a:spLocks noChangeArrowheads="1"/>
          </p:cNvSpPr>
          <p:nvPr/>
        </p:nvSpPr>
        <p:spPr bwMode="auto">
          <a:xfrm>
            <a:off x="381319" y="4693067"/>
            <a:ext cx="1142936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zh-CN" altLang="zh-CN" sz="2000" dirty="0">
                <a:solidFill>
                  <a:srgbClr val="121212"/>
                </a:solidFill>
                <a:latin typeface="+mn-ea"/>
              </a:rPr>
              <a:t>如果</a:t>
            </a:r>
            <a:r>
              <a:rPr lang="zh-CN" altLang="en-US" sz="2000" dirty="0">
                <a:solidFill>
                  <a:srgbClr val="121212"/>
                </a:solidFill>
                <a:latin typeface="+mn-ea"/>
              </a:rPr>
              <a:t>我们只考虑经验风险</a:t>
            </a:r>
            <a:r>
              <a:rPr lang="zh-CN" altLang="zh-CN" sz="2000" dirty="0">
                <a:solidFill>
                  <a:srgbClr val="121212"/>
                </a:solidFill>
                <a:latin typeface="+mn-ea"/>
              </a:rPr>
              <a:t>，那肯定是最右面的的经验风险函数最小了，因为它对历史的数据拟合的最好。但是我们从图上来看</a:t>
            </a:r>
            <a:r>
              <a:rPr lang="zh-CN" altLang="en-US" sz="2000" dirty="0">
                <a:solidFill>
                  <a:srgbClr val="121212"/>
                </a:solidFill>
                <a:latin typeface="+mn-ea"/>
              </a:rPr>
              <a:t>右边第三个</a:t>
            </a:r>
            <a:r>
              <a:rPr lang="zh-CN" altLang="zh-CN" sz="2000" dirty="0">
                <a:solidFill>
                  <a:srgbClr val="121212"/>
                </a:solidFill>
                <a:latin typeface="+mn-ea"/>
              </a:rPr>
              <a:t>肯定不是最好的，因为它过度学习历史数据，导致它在真正预测时效果会很不好，这种情况称为过拟合(over-fitting)。</a:t>
            </a:r>
            <a:endParaRPr lang="en-US" altLang="zh-CN" sz="2000" dirty="0">
              <a:solidFill>
                <a:srgbClr val="121212"/>
              </a:solidFill>
              <a:latin typeface="+mn-ea"/>
            </a:endParaRPr>
          </a:p>
          <a:p>
            <a:pPr marR="0" lvl="0" indent="0" fontAlgn="base">
              <a:lnSpc>
                <a:spcPct val="100000"/>
              </a:lnSpc>
              <a:spcBef>
                <a:spcPct val="0"/>
              </a:spcBef>
              <a:spcAft>
                <a:spcPct val="0"/>
              </a:spcAft>
              <a:buClrTx/>
              <a:buSzTx/>
              <a:buFontTx/>
              <a:buNone/>
              <a:tabLst/>
            </a:pPr>
            <a:endParaRPr lang="en-US" altLang="zh-CN" sz="2000" dirty="0">
              <a:solidFill>
                <a:srgbClr val="121212"/>
              </a:solidFill>
              <a:latin typeface="+mn-ea"/>
            </a:endParaRPr>
          </a:p>
          <a:p>
            <a:pPr marR="0" lvl="0" indent="0" fontAlgn="base">
              <a:lnSpc>
                <a:spcPct val="100000"/>
              </a:lnSpc>
              <a:spcBef>
                <a:spcPct val="0"/>
              </a:spcBef>
              <a:spcAft>
                <a:spcPct val="0"/>
              </a:spcAft>
              <a:buClrTx/>
              <a:buSzTx/>
              <a:buFontTx/>
              <a:buNone/>
              <a:tabLst/>
            </a:pPr>
            <a:r>
              <a:rPr lang="zh-CN" altLang="en-US" sz="2000" dirty="0">
                <a:solidFill>
                  <a:srgbClr val="121212"/>
                </a:solidFill>
                <a:latin typeface="+mn-ea"/>
              </a:rPr>
              <a:t>为什么会造成这种结果？大白话说就是它的函数太复杂了，都有四次方了，这就引出了下面的概念，我们不仅要让经验风险最小化，还要让结构风险最小化。</a:t>
            </a:r>
            <a:endParaRPr lang="zh-CN" altLang="zh-CN" sz="2000" dirty="0">
              <a:solidFill>
                <a:srgbClr val="121212"/>
              </a:solidFill>
              <a:latin typeface="+mn-ea"/>
            </a:endParaRPr>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85718475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11429361" cy="347787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目标函数</a:t>
            </a:r>
            <a:r>
              <a:rPr lang="en-US" altLang="zh-CN" sz="2000" b="1" dirty="0"/>
              <a:t>(Object Function) </a:t>
            </a:r>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最终需要优化的函数。等于经验风险</a:t>
            </a:r>
            <a:r>
              <a:rPr lang="en-US" altLang="zh-CN" sz="2000" b="1" dirty="0">
                <a:solidFill>
                  <a:srgbClr val="FF0000"/>
                </a:solidFill>
              </a:rPr>
              <a:t>+</a:t>
            </a:r>
            <a:r>
              <a:rPr lang="zh-CN" altLang="en-US" sz="2000" b="1" dirty="0">
                <a:solidFill>
                  <a:srgbClr val="FF0000"/>
                </a:solidFill>
              </a:rPr>
              <a:t>结构风险（也就是</a:t>
            </a:r>
            <a:r>
              <a:rPr lang="en-US" altLang="zh-CN" sz="2000" b="1" dirty="0">
                <a:solidFill>
                  <a:srgbClr val="FF0000"/>
                </a:solidFill>
              </a:rPr>
              <a:t>Cost Function + </a:t>
            </a:r>
            <a:r>
              <a:rPr lang="zh-CN" altLang="en-US" sz="2000" b="1" dirty="0">
                <a:solidFill>
                  <a:srgbClr val="FF0000"/>
                </a:solidFill>
              </a:rPr>
              <a:t>正则化项）。</a:t>
            </a:r>
            <a:endParaRPr lang="en-US" altLang="zh-CN" sz="2000" b="1" dirty="0">
              <a:solidFill>
                <a:srgbClr val="FF0000"/>
              </a:solidFill>
            </a:endParaRPr>
          </a:p>
          <a:p>
            <a:endParaRPr lang="en-US" altLang="zh-CN" sz="2000" b="1" dirty="0">
              <a:solidFill>
                <a:srgbClr val="FF0000"/>
              </a:solidFill>
            </a:endParaRPr>
          </a:p>
          <a:p>
            <a:pPr marL="342900" indent="-342900">
              <a:buFont typeface="Wingdings" panose="05000000000000000000" pitchFamily="2" charset="2"/>
              <a:buChar char="n"/>
            </a:pPr>
            <a:r>
              <a:rPr lang="zh-CN" altLang="en-US" sz="2000" b="1" dirty="0">
                <a:solidFill>
                  <a:srgbClr val="FF0000"/>
                </a:solidFill>
              </a:rPr>
              <a:t>结构风险</a:t>
            </a:r>
            <a:endParaRPr lang="en-US" altLang="zh-CN" sz="2000" b="1" dirty="0">
              <a:solidFill>
                <a:srgbClr val="FF0000"/>
              </a:solidFill>
            </a:endParaRPr>
          </a:p>
          <a:p>
            <a:endParaRPr lang="en-US" altLang="zh-CN" sz="2000" b="1" dirty="0">
              <a:solidFill>
                <a:srgbClr val="FF0000"/>
              </a:solidFill>
            </a:endParaRPr>
          </a:p>
          <a:p>
            <a:r>
              <a:rPr lang="zh-CN" altLang="en-US" sz="2000" dirty="0">
                <a:solidFill>
                  <a:srgbClr val="121212"/>
                </a:solidFill>
                <a:latin typeface="+mn-ea"/>
              </a:rPr>
              <a:t>我们需要定义一个函数</a:t>
            </a:r>
            <a:r>
              <a:rPr lang="en-US" altLang="zh-CN" sz="2000" dirty="0">
                <a:solidFill>
                  <a:srgbClr val="121212"/>
                </a:solidFill>
                <a:latin typeface="+mn-ea"/>
              </a:rPr>
              <a:t>[J(f)]</a:t>
            </a:r>
            <a:r>
              <a:rPr lang="zh-CN" altLang="en-US" sz="2000" dirty="0">
                <a:solidFill>
                  <a:srgbClr val="121212"/>
                </a:solidFill>
                <a:latin typeface="+mn-ea"/>
              </a:rPr>
              <a:t>专门用来</a:t>
            </a:r>
            <a:r>
              <a:rPr lang="zh-CN" altLang="en-US" sz="2000" dirty="0">
                <a:solidFill>
                  <a:srgbClr val="FF0000"/>
                </a:solidFill>
                <a:latin typeface="+mn-ea"/>
              </a:rPr>
              <a:t>度量模型的复杂度</a:t>
            </a:r>
            <a:r>
              <a:rPr lang="zh-CN" altLang="en-US" sz="2000" dirty="0">
                <a:solidFill>
                  <a:srgbClr val="121212"/>
                </a:solidFill>
                <a:latin typeface="+mn-ea"/>
              </a:rPr>
              <a:t>，该函数度量的过程称为正则化。</a:t>
            </a:r>
            <a:endParaRPr lang="en-US" altLang="zh-CN" sz="2000" dirty="0">
              <a:solidFill>
                <a:srgbClr val="121212"/>
              </a:solidFill>
              <a:latin typeface="+mn-ea"/>
            </a:endParaRPr>
          </a:p>
          <a:p>
            <a:r>
              <a:rPr lang="zh-CN" altLang="en-US" sz="2000" dirty="0">
                <a:solidFill>
                  <a:srgbClr val="121212"/>
                </a:solidFill>
                <a:latin typeface="+mn-ea"/>
              </a:rPr>
              <a:t>常用的正则化有</a:t>
            </a:r>
            <a:r>
              <a:rPr lang="en-US" altLang="zh-CN" sz="2000" dirty="0">
                <a:solidFill>
                  <a:srgbClr val="121212"/>
                </a:solidFill>
                <a:latin typeface="+mn-ea"/>
              </a:rPr>
              <a:t>L1,L2</a:t>
            </a:r>
            <a:r>
              <a:rPr lang="zh-CN" altLang="en-US" sz="2000" dirty="0">
                <a:solidFill>
                  <a:srgbClr val="121212"/>
                </a:solidFill>
                <a:latin typeface="+mn-ea"/>
              </a:rPr>
              <a:t>范数。</a:t>
            </a:r>
            <a:endParaRPr lang="en-US" altLang="zh-CN" sz="2000" dirty="0">
              <a:solidFill>
                <a:srgbClr val="121212"/>
              </a:solidFill>
              <a:latin typeface="+mn-ea"/>
            </a:endParaRPr>
          </a:p>
          <a:p>
            <a:endParaRPr lang="en-US" altLang="zh-CN" sz="2000" dirty="0">
              <a:solidFill>
                <a:srgbClr val="121212"/>
              </a:solidFill>
              <a:latin typeface="+mn-ea"/>
            </a:endParaRPr>
          </a:p>
          <a:p>
            <a:r>
              <a:rPr lang="zh-CN" altLang="en-US" sz="2000" dirty="0">
                <a:solidFill>
                  <a:srgbClr val="121212"/>
                </a:solidFill>
                <a:latin typeface="+mn-ea"/>
              </a:rPr>
              <a:t>现在我们可以优化经验风险和结构风险，该优化函数就是目标函数，定义如下：</a:t>
            </a:r>
            <a:endParaRPr lang="en-US" altLang="zh-CN" sz="2000" dirty="0">
              <a:solidFill>
                <a:srgbClr val="121212"/>
              </a:solidFill>
              <a:latin typeface="+mn-ea"/>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 name="图片 1">
            <a:extLst>
              <a:ext uri="{FF2B5EF4-FFF2-40B4-BE49-F238E27FC236}">
                <a16:creationId xmlns:a16="http://schemas.microsoft.com/office/drawing/2014/main" id="{FBF282F3-269C-4855-9261-CCE71BDAE59A}"/>
              </a:ext>
            </a:extLst>
          </p:cNvPr>
          <p:cNvPicPr>
            <a:picLocks noChangeAspect="1"/>
          </p:cNvPicPr>
          <p:nvPr/>
        </p:nvPicPr>
        <p:blipFill>
          <a:blip r:embed="rId3"/>
          <a:stretch>
            <a:fillRect/>
          </a:stretch>
        </p:blipFill>
        <p:spPr>
          <a:xfrm>
            <a:off x="3215680" y="4864954"/>
            <a:ext cx="5496120" cy="1184349"/>
          </a:xfrm>
          <a:prstGeom prst="rect">
            <a:avLst/>
          </a:prstGeom>
        </p:spPr>
      </p:pic>
    </p:spTree>
    <p:extLst>
      <p:ext uri="{BB962C8B-B14F-4D97-AF65-F5344CB8AC3E}">
        <p14:creationId xmlns:p14="http://schemas.microsoft.com/office/powerpoint/2010/main" val="414991734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科技线条商务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3969</TotalTime>
  <Words>2393</Words>
  <Application>Microsoft Office PowerPoint</Application>
  <PresentationFormat>宽屏</PresentationFormat>
  <Paragraphs>207</Paragraphs>
  <Slides>25</Slides>
  <Notes>25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宋体</vt:lpstr>
      <vt:lpstr>迷你简幼线</vt:lpstr>
      <vt:lpstr>Calibri</vt:lpstr>
      <vt:lpstr>Arial</vt:lpstr>
      <vt:lpstr>BankGothic Lt BT</vt:lpstr>
      <vt:lpstr>Wingdings</vt:lpstr>
      <vt:lpstr>Agency FB</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subject>tukuppt</dc:subject>
  <dc:creator>www.tukuppt.com</dc:creator>
  <cp:lastModifiedBy>leon</cp:lastModifiedBy>
  <cp:revision>857</cp:revision>
  <dcterms:created xsi:type="dcterms:W3CDTF">2017-04-25T09:03:07Z</dcterms:created>
  <dcterms:modified xsi:type="dcterms:W3CDTF">2020-10-23T16:10:27Z</dcterms:modified>
</cp:coreProperties>
</file>