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08" y="5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ef393610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ef393610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1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b9fc04d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b9fc04d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b9fc04d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b9fc04d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b9fc04d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b9fc04d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b9fc04d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b9fc04d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fb9fc04d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fb9fc04d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fb9fc04d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fb9fc04d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fb9fc04d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fb9fc04d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ff43cc98a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ff43cc98a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b9fc04d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b9fc04d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b9fc04d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b9fc04d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b9fc0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b9fc0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b9fc04d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b9fc04d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b9fc04d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b9fc04d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b9fc04d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b9fc04d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b9fc04d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b9fc04d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b9fc04d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b9fc04d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b9fc04d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b9fc04d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b9fc04d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b9fc04d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b9fc04d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b9fc04d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1">
  <p:cSld name="Copy 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739450" y="463020"/>
            <a:ext cx="6704700" cy="450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739450" y="1081800"/>
            <a:ext cx="5211600" cy="581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2"/>
          </p:nvPr>
        </p:nvSpPr>
        <p:spPr>
          <a:xfrm>
            <a:off x="739450" y="1623975"/>
            <a:ext cx="4367700" cy="15738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250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6"/>
          <p:cNvSpPr/>
          <p:nvPr/>
        </p:nvSpPr>
        <p:spPr>
          <a:xfrm>
            <a:off x="0" y="4967700"/>
            <a:ext cx="9144000" cy="1758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2">
            <a:alphaModFix/>
          </a:blip>
          <a:srcRect l="7309" t="4404" r="7300" b="4404"/>
          <a:stretch/>
        </p:blipFill>
        <p:spPr>
          <a:xfrm>
            <a:off x="57106" y="59150"/>
            <a:ext cx="374094" cy="39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829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JyTr5WJyzBu81rO1XUIikHrn_hVu1L-V5YEeLF8Ps8s/edit?usp=shar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duanw@Google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TensorFlow-Beij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739450" y="463020"/>
            <a:ext cx="6704700" cy="450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TFUG</a:t>
            </a:r>
            <a:r>
              <a:rPr lang="zh-CN" altLang="en-US" dirty="0"/>
              <a:t>成都社区</a:t>
            </a:r>
            <a:endParaRPr dirty="0"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1"/>
          </p:nvPr>
        </p:nvSpPr>
        <p:spPr>
          <a:xfrm>
            <a:off x="739450" y="1081800"/>
            <a:ext cx="5211600" cy="581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/>
              <a:t>微信公众号运营</a:t>
            </a:r>
            <a:endParaRPr dirty="0"/>
          </a:p>
        </p:txBody>
      </p:sp>
      <p:sp>
        <p:nvSpPr>
          <p:cNvPr id="159" name="Google Shape;159;p30"/>
          <p:cNvSpPr txBox="1">
            <a:spLocks noGrp="1"/>
          </p:cNvSpPr>
          <p:nvPr>
            <p:ph type="subTitle" idx="2"/>
          </p:nvPr>
        </p:nvSpPr>
        <p:spPr>
          <a:xfrm>
            <a:off x="739453" y="1831679"/>
            <a:ext cx="6174000" cy="2831595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微信公众号的管理员由社区每年选举变更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indent="0">
              <a:buClr>
                <a:schemeClr val="dk1"/>
              </a:buClr>
              <a:buSzPts val="400"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每年管理员变更后将在社区选择该年度运营者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indent="0">
              <a:buClr>
                <a:schemeClr val="dk1"/>
              </a:buClr>
              <a:buSzPts val="400"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indent="0">
              <a:buClr>
                <a:schemeClr val="dk1"/>
              </a:buClr>
              <a:buSzPts val="400"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管理员选举主要重运营者中选取，建议方式：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indent="0">
              <a:buClr>
                <a:schemeClr val="dk1"/>
              </a:buClr>
              <a:buSzPts val="400"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171450" indent="-171450">
              <a:buClr>
                <a:schemeClr val="dk1"/>
              </a:buClr>
              <a:buSzPts val="4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  作为社区的运营者，发表文章数多少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228600" indent="-228600">
              <a:buClr>
                <a:schemeClr val="dk1"/>
              </a:buClr>
              <a:buSzPts val="4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社区活跃度，在社区做讲演次数多少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228600" indent="-228600">
              <a:buClr>
                <a:schemeClr val="dk1"/>
              </a:buClr>
              <a:buSzPts val="4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社区活动参与次数多少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228600" indent="-228600">
              <a:buClr>
                <a:schemeClr val="dk1"/>
              </a:buClr>
              <a:buSzPts val="4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当年加入社区者多少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46140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活动执行周期</a:t>
            </a:r>
            <a:endParaRPr/>
          </a:p>
        </p:txBody>
      </p:sp>
      <p:sp>
        <p:nvSpPr>
          <p:cNvPr id="103" name="Google Shape;103;p21"/>
          <p:cNvSpPr/>
          <p:nvPr/>
        </p:nvSpPr>
        <p:spPr>
          <a:xfrm>
            <a:off x="1103025" y="2242350"/>
            <a:ext cx="1253400" cy="47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计划</a:t>
            </a:r>
            <a:endParaRPr/>
          </a:p>
        </p:txBody>
      </p:sp>
      <p:sp>
        <p:nvSpPr>
          <p:cNvPr id="104" name="Google Shape;104;p21"/>
          <p:cNvSpPr/>
          <p:nvPr/>
        </p:nvSpPr>
        <p:spPr>
          <a:xfrm>
            <a:off x="3027975" y="2242350"/>
            <a:ext cx="1187700" cy="47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筹备</a:t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4952925" y="2242350"/>
            <a:ext cx="1187700" cy="47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举办</a:t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6877875" y="2242350"/>
            <a:ext cx="1187700" cy="47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总结</a:t>
            </a:r>
            <a:endParaRPr/>
          </a:p>
        </p:txBody>
      </p:sp>
      <p:cxnSp>
        <p:nvCxnSpPr>
          <p:cNvPr id="107" name="Google Shape;107;p21"/>
          <p:cNvCxnSpPr/>
          <p:nvPr/>
        </p:nvCxnSpPr>
        <p:spPr>
          <a:xfrm rot="10800000" flipH="1">
            <a:off x="2480550" y="2475750"/>
            <a:ext cx="4233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21"/>
          <p:cNvCxnSpPr/>
          <p:nvPr/>
        </p:nvCxnSpPr>
        <p:spPr>
          <a:xfrm rot="10800000" flipH="1">
            <a:off x="4372650" y="2475750"/>
            <a:ext cx="4233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21"/>
          <p:cNvCxnSpPr/>
          <p:nvPr/>
        </p:nvCxnSpPr>
        <p:spPr>
          <a:xfrm>
            <a:off x="6297600" y="2475750"/>
            <a:ext cx="4233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10" name="Google Shape;110;p21"/>
          <p:cNvGrpSpPr/>
          <p:nvPr/>
        </p:nvGrpSpPr>
        <p:grpSpPr>
          <a:xfrm>
            <a:off x="765450" y="2575350"/>
            <a:ext cx="7613100" cy="691500"/>
            <a:chOff x="592650" y="2670050"/>
            <a:chExt cx="7613100" cy="691500"/>
          </a:xfrm>
        </p:grpSpPr>
        <p:cxnSp>
          <p:nvCxnSpPr>
            <p:cNvPr id="111" name="Google Shape;111;p21"/>
            <p:cNvCxnSpPr/>
            <p:nvPr/>
          </p:nvCxnSpPr>
          <p:spPr>
            <a:xfrm rot="10800000">
              <a:off x="592650" y="2670050"/>
              <a:ext cx="7200" cy="68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2" name="Google Shape;112;p21"/>
            <p:cNvGrpSpPr/>
            <p:nvPr/>
          </p:nvGrpSpPr>
          <p:grpSpPr>
            <a:xfrm>
              <a:off x="592650" y="2677250"/>
              <a:ext cx="7613100" cy="684300"/>
              <a:chOff x="592650" y="2677250"/>
              <a:chExt cx="7613100" cy="684300"/>
            </a:xfrm>
          </p:grpSpPr>
          <p:cxnSp>
            <p:nvCxnSpPr>
              <p:cNvPr id="113" name="Google Shape;113;p21"/>
              <p:cNvCxnSpPr/>
              <p:nvPr/>
            </p:nvCxnSpPr>
            <p:spPr>
              <a:xfrm>
                <a:off x="592650" y="3354350"/>
                <a:ext cx="7605900" cy="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21"/>
              <p:cNvCxnSpPr/>
              <p:nvPr/>
            </p:nvCxnSpPr>
            <p:spPr>
              <a:xfrm rot="10800000">
                <a:off x="8198550" y="2677250"/>
                <a:ext cx="7200" cy="68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5" name="Google Shape;115;p21"/>
          <p:cNvSpPr txBox="1"/>
          <p:nvPr/>
        </p:nvSpPr>
        <p:spPr>
          <a:xfrm>
            <a:off x="2539950" y="3495475"/>
            <a:ext cx="4075800" cy="12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全部流程通常需要至少 3 周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如果没有特殊情况，活动会在周末举办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计划 (1 天)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选定活动主题, 比如这次是计算机视觉 CV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确认执行小组，建议至少需要 3 人</a:t>
            </a:r>
            <a:endParaRPr/>
          </a:p>
          <a:p>
            <a:pPr marL="1371600" marR="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一个组长。制定活动的日程，全面协调活动的相关事宜。活动当日主持等部分。</a:t>
            </a:r>
            <a:endParaRPr/>
          </a:p>
          <a:p>
            <a:pPr marL="13716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一个组员。负责活动的宣传，活动当日场记、拍摄等部分。</a:t>
            </a:r>
            <a:endParaRPr/>
          </a:p>
          <a:p>
            <a:pPr marL="13716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一个组员。负责场地预订、活动当日签到，设备调试等部分。</a:t>
            </a:r>
            <a:endParaRPr/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能否邀请到与主题匹配并内容详细的分享嘉宾，是衡量活动质量的主要标准之一。所以需要整个 TFUG 的组织者团队一起来攻克这个难题。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邀请分享嘉宾</a:t>
            </a:r>
            <a:endParaRPr/>
          </a:p>
          <a:p>
            <a:pPr marL="13716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通过自己的人脉资源，或者朋友的引荐</a:t>
            </a:r>
            <a:endParaRPr/>
          </a:p>
          <a:p>
            <a:pPr marL="13716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通过 zhihu.com，微信大 V 等垂直网站发现直接私信联系</a:t>
            </a:r>
            <a:endParaRPr/>
          </a:p>
          <a:p>
            <a:pPr marL="13716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活动前和嘉宾一起过演讲 PPT，并确认最终版本</a:t>
            </a:r>
            <a:endParaRPr/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预订场地，可以参照如右图这样，明亮宽敞。</a:t>
            </a:r>
            <a:endParaRPr/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通过微信公众号以及其他渠道发送活动预告，并收集报名。一般来说，实际参加人数为积极报名人数的 50% 左右。所以发送邀请时，以不超过场地容量的 2倍的人数发送通知即可。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筹备 (2 周)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500" y="1542700"/>
            <a:ext cx="1750725" cy="12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举办和总结 (1 周)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举办当日</a:t>
            </a:r>
            <a:endParaRPr/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主持人介绍 TFUG，介绍当日的议程、内容和嘉宾，场地洗手间等信息</a:t>
            </a:r>
            <a:endParaRPr/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按议程进行，主持人衔接</a:t>
            </a:r>
            <a:endParaRPr/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结束时全体合影</a:t>
            </a:r>
            <a:endParaRPr/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活动完毕，如有必要可以收集反馈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活动总结发到 meetup.com 主页, 包括</a:t>
            </a:r>
            <a:endParaRPr/>
          </a:p>
          <a:p>
            <a:pPr marL="13716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活动的概要和亮点</a:t>
            </a:r>
            <a:endParaRPr/>
          </a:p>
          <a:p>
            <a:pPr marL="13716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参会人数</a:t>
            </a:r>
            <a:endParaRPr/>
          </a:p>
          <a:p>
            <a:pPr marL="13716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上传活动照片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TFUG 能从 Google 获取到哪些帮助?</a:t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-296325" y="148175"/>
            <a:ext cx="2159100" cy="15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 i="1">
                <a:solidFill>
                  <a:srgbClr val="EFEFEF"/>
                </a:solidFill>
              </a:rPr>
              <a:t>Q</a:t>
            </a:r>
            <a:endParaRPr sz="15500" i="1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注意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TFUG 作为一个第三方的社区，是</a:t>
            </a:r>
            <a:r>
              <a:rPr lang="en">
                <a:solidFill>
                  <a:srgbClr val="FF0000"/>
                </a:solidFill>
              </a:rPr>
              <a:t>一定不能</a:t>
            </a:r>
            <a:r>
              <a:rPr lang="en"/>
              <a:t>以 Google 的品牌进行宣传的。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你只能把 Google 作为赞助商来提及。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谷歌开发者关系部门可能提供的支持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TFDS Extended 作为社区启动活动，全额报销费用，具体看这个 </a:t>
            </a:r>
            <a:r>
              <a:rPr lang="en" u="sng">
                <a:solidFill>
                  <a:schemeClr val="hlink"/>
                </a:solidFill>
                <a:hlinkClick r:id="rId3"/>
              </a:rPr>
              <a:t>PPT</a:t>
            </a:r>
            <a:r>
              <a:rPr lang="en"/>
              <a:t>。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我们报销注册 meetup.com 城市群组主页的费用。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除了以上这两项一定会支持的费用外，你也可以单独申请（但不保证能满足）：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官方的一些周边礼品，如 T恤，背包等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以后活动的费用赞助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报销指南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报销系统，计划于 3 月底完成，</a:t>
            </a:r>
            <a:r>
              <a:rPr lang="en" b="1"/>
              <a:t>待更新</a:t>
            </a:r>
            <a:r>
              <a:rPr lang="en"/>
              <a:t>。请大家先以下面的抬头开发票。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/>
              <a:t>联系人：Neo 赵宇 neo.zhao@megaevent.net.cn 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美程至信顾问（北京）有限公司的增值税普通发票信息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名称：美程至信顾问（北京）有限公司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税号：91110102794099101T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快递地址：北京市东城区交道口北头条21号 赵宇 18519139472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通过阅读以上的手册，相信你对运作 TFUG 已经有底了。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下面开始着手行动吧～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如果我仍然有其它问题?</a:t>
            </a:r>
            <a:endParaRPr/>
          </a:p>
        </p:txBody>
      </p:sp>
      <p:sp>
        <p:nvSpPr>
          <p:cNvPr id="168" name="Google Shape;168;p30"/>
          <p:cNvSpPr txBox="1"/>
          <p:nvPr/>
        </p:nvSpPr>
        <p:spPr>
          <a:xfrm>
            <a:off x="-296325" y="148175"/>
            <a:ext cx="2159100" cy="15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 i="1">
                <a:solidFill>
                  <a:srgbClr val="EFEFEF"/>
                </a:solidFill>
              </a:rPr>
              <a:t>Q</a:t>
            </a:r>
            <a:endParaRPr sz="15500" i="1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TFUG 运营指南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段威 @谷歌开发者关系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欢迎随时联系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社区经理 @段威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邮箱 </a:t>
            </a:r>
            <a:r>
              <a:rPr lang="en" u="sng">
                <a:solidFill>
                  <a:schemeClr val="hlink"/>
                </a:solidFill>
                <a:hlinkClick r:id="rId3"/>
              </a:rPr>
              <a:t>duanw@google.com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微信 BinaryHB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谢谢！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大家好!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如果你在阅读这段文字，说明你已经成为一位 TFUG 的组织者。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我们非常高兴与感激能邀请到你一同来帮助发展中国大陆的 TensorFlow。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那我们这就开始吧！</a:t>
            </a:r>
            <a:endParaRPr sz="2400"/>
          </a:p>
        </p:txBody>
      </p:sp>
      <p:sp>
        <p:nvSpPr>
          <p:cNvPr id="61" name="Google Shape;61;p14"/>
          <p:cNvSpPr txBox="1"/>
          <p:nvPr/>
        </p:nvSpPr>
        <p:spPr>
          <a:xfrm>
            <a:off x="7683550" y="3781875"/>
            <a:ext cx="14040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🎉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TensorFlow</a:t>
            </a:r>
            <a:r>
              <a:rPr lang="en" sz="4800"/>
              <a:t> </a:t>
            </a:r>
            <a:r>
              <a:rPr lang="en"/>
              <a:t>User Group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简称为 TFUG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旨在建设这样的一个社区，帮助 TensorFlow 开发者们克服使用中的各类实际难题。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不管这些开发者们出于水平，初级中级或者高级，我们希望他们总能在 TFUG 中获得自己需要的解决办法。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尤其是，我们希望看到 TensorFlow 真正地被运用到公司的实际生产线上，并给自己产品带来更多流量，甚至更多的收入。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-296325" y="148175"/>
            <a:ext cx="2159100" cy="15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 i="1">
                <a:solidFill>
                  <a:srgbClr val="EFEFEF"/>
                </a:solidFill>
              </a:rPr>
              <a:t>Q</a:t>
            </a:r>
            <a:endParaRPr sz="15500" i="1">
              <a:solidFill>
                <a:srgbClr val="EFEFEF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0994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所以 TFUG 要做些什么?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TFUG 运营概览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先查看 meetup.com 是否有如 </a:t>
            </a:r>
            <a:r>
              <a:rPr lang="en" u="sng">
                <a:solidFill>
                  <a:schemeClr val="hlink"/>
                </a:solidFill>
                <a:hlinkClick r:id="rId3"/>
              </a:rPr>
              <a:t>Beijing</a:t>
            </a:r>
            <a:r>
              <a:rPr lang="en"/>
              <a:t> 一样的小组。如果没有则可以以「TensorFlow User Group 城市名」来新建一个。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每个城市创建一个微信公众号来作为通知渠道。(比如，北京TFUG)</a:t>
            </a:r>
            <a:endParaRPr/>
          </a:p>
          <a:p>
            <a:pPr marL="13716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每个城市各自建立微信群组，来进行日常沟通</a:t>
            </a:r>
            <a:endParaRPr/>
          </a:p>
          <a:p>
            <a:pPr marL="13716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加入到 @段威 建立的全国 TFUG 组织者大群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根据后文的指南，定期举办各类活动。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不断复盘活动执行、社区成员的情况。时刻关注当下 TensorFlow 开发者有着哪些更加迫切的需要，对应地提供帮助。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TFUG 可以举办的活动类型 (大部分为线下)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Meetup 技术沙龙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分享关于 AI/ML/TF 的最新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使用 TensorFlow 在生产环境实践的经验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Codelab or Workshop 工作坊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邀请 TensorFlow 相关领域的技术专家教授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帮助开发者使用 TensorFlow 落地商业需求，或者编写好玩的新功能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Hackathon 黑客马拉松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2 天 3 夜的产品、设计、编程，鼓励进行创造性的点子实现</a:t>
            </a:r>
            <a:endParaRPr sz="1200"/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更多的比如 TensorFlow Day 等可以和 Google 官方一起举办的活动等等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现在我们知道 TFUG 大致要做的事情了那我们如何能更好地保证活动质量？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-296325" y="148175"/>
            <a:ext cx="2159100" cy="15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 i="1">
                <a:solidFill>
                  <a:srgbClr val="EFEFEF"/>
                </a:solidFill>
              </a:rPr>
              <a:t>Q</a:t>
            </a:r>
            <a:endParaRPr sz="15500" i="1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7870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为了便于说明，我们假定要办一个这样的活动：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半天的技术沙龙，预计 50 名与会者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邀请三位分享嘉宾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主要集中在计算机视觉这个主题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让我们一起来看看整个流程。当然，流程的长短以及工作量，会随着活动的大小而相应的变化。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全屏显示(16:9)</PresentationFormat>
  <Paragraphs>124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Google Sans</vt:lpstr>
      <vt:lpstr>Google Sans Medium</vt:lpstr>
      <vt:lpstr>Roboto</vt:lpstr>
      <vt:lpstr>Wingdings</vt:lpstr>
      <vt:lpstr>Simple Light</vt:lpstr>
      <vt:lpstr>TFUG成都社区</vt:lpstr>
      <vt:lpstr>TFUG 运营指南</vt:lpstr>
      <vt:lpstr>大家好!   如果你在阅读这段文字，说明你已经成为一位 TFUG 的组织者。  我们非常高兴与感激能邀请到你一同来帮助发展中国大陆的 TensorFlow。  那我们这就开始吧！</vt:lpstr>
      <vt:lpstr>TensorFlow User Group</vt:lpstr>
      <vt:lpstr>所以 TFUG 要做些什么?</vt:lpstr>
      <vt:lpstr>TFUG 运营概览</vt:lpstr>
      <vt:lpstr>TFUG 可以举办的活动类型 (大部分为线下)</vt:lpstr>
      <vt:lpstr>现在我们知道 TFUG 大致要做的事情了那我们如何能更好地保证活动质量？</vt:lpstr>
      <vt:lpstr>为了便于说明，我们假定要办一个这样的活动：  半天的技术沙龙，预计 50 名与会者 邀请三位分享嘉宾 主要集中在计算机视觉这个主题  让我们一起来看看整个流程。当然，流程的长短以及工作量，会随着活动的大小而相应的变化。</vt:lpstr>
      <vt:lpstr>活动执行周期</vt:lpstr>
      <vt:lpstr>计划 (1 天)</vt:lpstr>
      <vt:lpstr>筹备 (2 周)</vt:lpstr>
      <vt:lpstr>举办和总结 (1 周)</vt:lpstr>
      <vt:lpstr>TFUG 能从 Google 获取到哪些帮助?</vt:lpstr>
      <vt:lpstr>注意  TFUG 作为一个第三方的社区，是一定不能以 Google 的品牌进行宣传的。  你只能把 Google 作为赞助商来提及。</vt:lpstr>
      <vt:lpstr>谷歌开发者关系部门可能提供的支持</vt:lpstr>
      <vt:lpstr>报销指南</vt:lpstr>
      <vt:lpstr>通过阅读以上的手册，相信你对运作 TFUG 已经有底了。  下面开始着手行动吧～</vt:lpstr>
      <vt:lpstr>如果我仍然有其它问题?</vt:lpstr>
      <vt:lpstr>欢迎随时联系  TensorFlow 社区经理 @段威  邮箱 duanw@google.com 微信 BinaryHB  谢谢！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TFUG成都社区</dc:title>
  <cp:lastModifiedBy>Administrator</cp:lastModifiedBy>
  <cp:revision>1</cp:revision>
  <dcterms:modified xsi:type="dcterms:W3CDTF">2019-08-13T07:29:36Z</dcterms:modified>
</cp:coreProperties>
</file>