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3" r:id="rId1"/>
  </p:sldMasterIdLst>
  <p:notesMasterIdLst>
    <p:notesMasterId r:id="rId13"/>
  </p:notesMasterIdLst>
  <p:handoutMasterIdLst>
    <p:handoutMasterId r:id="rId14"/>
  </p:handoutMasterIdLst>
  <p:sldIdLst>
    <p:sldId id="322" r:id="rId2"/>
    <p:sldId id="259" r:id="rId3"/>
    <p:sldId id="294" r:id="rId4"/>
    <p:sldId id="296" r:id="rId5"/>
    <p:sldId id="323" r:id="rId6"/>
    <p:sldId id="324" r:id="rId7"/>
    <p:sldId id="325" r:id="rId8"/>
    <p:sldId id="326" r:id="rId9"/>
    <p:sldId id="329" r:id="rId10"/>
    <p:sldId id="331" r:id="rId11"/>
    <p:sldId id="332" r:id="rId12"/>
  </p:sldIdLst>
  <p:sldSz cx="12190413" cy="6859588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2EB"/>
    <a:srgbClr val="E10F0F"/>
    <a:srgbClr val="92766A"/>
    <a:srgbClr val="C2B4A9"/>
    <a:srgbClr val="391E15"/>
    <a:srgbClr val="DAD2CC"/>
    <a:srgbClr val="747275"/>
    <a:srgbClr val="FEFE01"/>
    <a:srgbClr val="814D37"/>
    <a:srgbClr val="F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1" autoAdjust="0"/>
    <p:restoredTop sz="94792" autoAdjust="0"/>
  </p:normalViewPr>
  <p:slideViewPr>
    <p:cSldViewPr>
      <p:cViewPr>
        <p:scale>
          <a:sx n="88" d="100"/>
          <a:sy n="88" d="100"/>
        </p:scale>
        <p:origin x="184" y="320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04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1845618"/>
            <a:ext cx="5591150" cy="316835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34566" y="2061642"/>
            <a:ext cx="5256584" cy="20162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0" y="4077866"/>
            <a:ext cx="55446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1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7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2558" y="109188"/>
            <a:ext cx="8275655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62558" y="1413570"/>
            <a:ext cx="11521280" cy="4824538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4675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2558" y="109188"/>
            <a:ext cx="8275655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62558" y="1413570"/>
            <a:ext cx="11521280" cy="4824538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2000" i="1" baseline="0">
                <a:solidFill>
                  <a:srgbClr val="747275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2022. 10. 26.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3656" r:id="rId15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862958" y="2061642"/>
            <a:ext cx="5256584" cy="2016224"/>
          </a:xfrm>
        </p:spPr>
        <p:txBody>
          <a:bodyPr/>
          <a:lstStyle/>
          <a:p>
            <a:pPr algn="ctr"/>
            <a:r>
              <a:rPr lang="ko-KR" altLang="en-US" b="1" i="1" dirty="0">
                <a:solidFill>
                  <a:schemeClr val="accent1"/>
                </a:solidFill>
              </a:rPr>
              <a:t>최신 </a:t>
            </a:r>
            <a:r>
              <a:rPr lang="en-US" altLang="ko-KR" b="1" i="1" dirty="0">
                <a:solidFill>
                  <a:schemeClr val="accent1"/>
                </a:solidFill>
              </a:rPr>
              <a:t/>
            </a:r>
            <a:br>
              <a:rPr lang="en-US" altLang="ko-KR" b="1" i="1" dirty="0">
                <a:solidFill>
                  <a:schemeClr val="accent1"/>
                </a:solidFill>
              </a:rPr>
            </a:br>
            <a:r>
              <a:rPr lang="ko-KR" altLang="en-US" b="1" i="1" dirty="0">
                <a:solidFill>
                  <a:schemeClr val="accent1"/>
                </a:solidFill>
              </a:rPr>
              <a:t>게임 트랜드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8742" y="909514"/>
            <a:ext cx="8275655" cy="79875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2000" b="0" i="1" smtClean="0">
                <a:latin typeface="+mn-ea"/>
                <a:cs typeface="굴림" pitchFamily="50" charset="-127"/>
              </a:rPr>
              <a:t>장르</a:t>
            </a:r>
            <a:r>
              <a:rPr kumimoji="1" lang="en-US" altLang="ko-KR" sz="2000" b="0" i="1" dirty="0">
                <a:latin typeface="+mn-ea"/>
                <a:cs typeface="굴림" pitchFamily="50" charset="-127"/>
              </a:rPr>
              <a:t>, </a:t>
            </a:r>
            <a:r>
              <a:rPr kumimoji="1" lang="ko-KR" altLang="en-US" sz="2000" b="0" i="1" dirty="0">
                <a:latin typeface="+mn-ea"/>
                <a:cs typeface="굴림" pitchFamily="50" charset="-127"/>
              </a:rPr>
              <a:t>플랫폼</a:t>
            </a:r>
            <a:r>
              <a:rPr kumimoji="1" lang="en-US" altLang="ko-KR" sz="2000" b="0" i="1" dirty="0">
                <a:latin typeface="+mn-ea"/>
                <a:cs typeface="굴림" pitchFamily="50" charset="-127"/>
              </a:rPr>
              <a:t>, </a:t>
            </a:r>
            <a:r>
              <a:rPr kumimoji="1" lang="ko-KR" altLang="en-US" sz="2000" b="0" i="1" dirty="0">
                <a:latin typeface="+mn-ea"/>
                <a:cs typeface="굴림" pitchFamily="50" charset="-127"/>
              </a:rPr>
              <a:t>퍼블리셔와의 관계</a:t>
            </a:r>
            <a:endParaRPr lang="ko-KR" altLang="en-US" sz="2000" b="0" i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FF4CDB60-7E99-4577-A43F-1460C5FAF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/>
          <a:stretch/>
        </p:blipFill>
        <p:spPr bwMode="auto">
          <a:xfrm>
            <a:off x="118542" y="2277666"/>
            <a:ext cx="3859375" cy="36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260E6FAD-612F-4290-95F9-E33E80C56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/>
          <a:stretch/>
        </p:blipFill>
        <p:spPr bwMode="auto">
          <a:xfrm>
            <a:off x="3862958" y="2225974"/>
            <a:ext cx="3804083" cy="37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xmlns="" id="{60B702D3-083B-4388-89E8-D16FE21EC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/>
          <a:stretch/>
        </p:blipFill>
        <p:spPr bwMode="auto">
          <a:xfrm>
            <a:off x="7170074" y="2144456"/>
            <a:ext cx="4991937" cy="37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0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726" y="189434"/>
            <a:ext cx="8275655" cy="79875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600" smtClean="0">
                <a:latin typeface="+mn-ea"/>
              </a:rPr>
              <a:t>결론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52B73C-5E50-4FAB-B840-83142EF03B4C}"/>
              </a:ext>
            </a:extLst>
          </p:cNvPr>
          <p:cNvSpPr/>
          <p:nvPr/>
        </p:nvSpPr>
        <p:spPr>
          <a:xfrm>
            <a:off x="910630" y="1341562"/>
            <a:ext cx="102971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맑은고딕"/>
              </a:rPr>
              <a:t>북미</a:t>
            </a:r>
            <a:r>
              <a:rPr lang="en-US" altLang="ko-KR" sz="1700" dirty="0">
                <a:latin typeface="맑은고딕"/>
              </a:rPr>
              <a:t>, </a:t>
            </a:r>
            <a:r>
              <a:rPr lang="ko-KR" altLang="en-US" sz="1700" dirty="0">
                <a:latin typeface="맑은고딕"/>
              </a:rPr>
              <a:t>유럽</a:t>
            </a:r>
            <a:r>
              <a:rPr lang="en-US" altLang="ko-KR" sz="1700" dirty="0">
                <a:latin typeface="맑은고딕"/>
              </a:rPr>
              <a:t>, </a:t>
            </a:r>
            <a:r>
              <a:rPr lang="ko-KR" altLang="en-US" sz="1700" dirty="0">
                <a:latin typeface="맑은고딕"/>
              </a:rPr>
              <a:t>기타 지역은 </a:t>
            </a:r>
            <a:r>
              <a:rPr lang="ko-KR" altLang="en-US" sz="1700" b="1" dirty="0">
                <a:solidFill>
                  <a:srgbClr val="E10F0F"/>
                </a:solidFill>
                <a:latin typeface="맑은고딕"/>
              </a:rPr>
              <a:t>슈팅</a:t>
            </a:r>
            <a:r>
              <a:rPr lang="ko-KR" altLang="en-US" sz="1700" dirty="0">
                <a:latin typeface="맑은고딕"/>
              </a:rPr>
              <a:t>이 인기</a:t>
            </a:r>
            <a:r>
              <a:rPr lang="en-US" altLang="ko-KR" sz="1700" dirty="0">
                <a:latin typeface="맑은고딕"/>
              </a:rPr>
              <a:t>  /  </a:t>
            </a:r>
            <a:r>
              <a:rPr lang="ko-KR" altLang="en-US" sz="1700" dirty="0">
                <a:latin typeface="맑은고딕"/>
              </a:rPr>
              <a:t>일본은 </a:t>
            </a:r>
            <a:r>
              <a:rPr lang="en-US" altLang="ko-KR" sz="1700" b="1" dirty="0">
                <a:solidFill>
                  <a:srgbClr val="E10F0F"/>
                </a:solidFill>
                <a:latin typeface="맑은고딕"/>
              </a:rPr>
              <a:t>RPG</a:t>
            </a:r>
            <a:r>
              <a:rPr lang="ko-KR" altLang="en-US" sz="1700" dirty="0">
                <a:latin typeface="맑은고딕"/>
              </a:rPr>
              <a:t>가 인기  </a:t>
            </a:r>
            <a:r>
              <a:rPr lang="en-US" altLang="ko-KR" sz="1700" dirty="0">
                <a:latin typeface="맑은고딕"/>
              </a:rPr>
              <a:t>/  </a:t>
            </a:r>
            <a:r>
              <a:rPr lang="ko-KR" altLang="en-US" sz="1700" dirty="0">
                <a:latin typeface="맑은고딕"/>
              </a:rPr>
              <a:t>전 지역에 걸쳐서 </a:t>
            </a:r>
            <a:r>
              <a:rPr lang="ko-KR" altLang="en-US" sz="1700" b="1" dirty="0">
                <a:solidFill>
                  <a:srgbClr val="E10F0F"/>
                </a:solidFill>
                <a:latin typeface="맑은고딕"/>
              </a:rPr>
              <a:t>플랫폼</a:t>
            </a:r>
            <a:r>
              <a:rPr lang="ko-KR" altLang="en-US" sz="1700" dirty="0">
                <a:latin typeface="맑은고딕"/>
              </a:rPr>
              <a:t>이 인기</a:t>
            </a:r>
            <a:endParaRPr lang="en-US" altLang="ko-KR" sz="1700" dirty="0">
              <a:latin typeface="맑은고딕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700" dirty="0">
              <a:latin typeface="맑은고딕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700" dirty="0">
                <a:latin typeface="+mn-ea"/>
              </a:rPr>
              <a:t>2012</a:t>
            </a:r>
            <a:r>
              <a:rPr lang="ko-KR" altLang="en-US" sz="1700" dirty="0">
                <a:latin typeface="+mn-ea"/>
              </a:rPr>
              <a:t>년을 기준으로 </a:t>
            </a:r>
            <a:r>
              <a:rPr lang="ko-KR" altLang="en-US" sz="1700" dirty="0">
                <a:solidFill>
                  <a:srgbClr val="0552EB"/>
                </a:solidFill>
                <a:latin typeface="+mn-ea"/>
              </a:rPr>
              <a:t>플랫폼 게임 선호도는 감소</a:t>
            </a:r>
            <a:r>
              <a:rPr lang="en-US" altLang="ko-KR" sz="1700" dirty="0">
                <a:latin typeface="+mn-ea"/>
              </a:rPr>
              <a:t>, </a:t>
            </a:r>
            <a:r>
              <a:rPr lang="ko-KR" altLang="en-US" sz="1700" b="1" dirty="0">
                <a:solidFill>
                  <a:srgbClr val="E10F0F"/>
                </a:solidFill>
                <a:latin typeface="+mn-ea"/>
              </a:rPr>
              <a:t>슈팅 게임 선호도는 증가</a:t>
            </a:r>
            <a:endParaRPr lang="en-US" altLang="ko-KR" sz="1700" b="1" dirty="0">
              <a:solidFill>
                <a:srgbClr val="E10F0F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700" dirty="0">
              <a:solidFill>
                <a:srgbClr val="E10F0F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+mn-ea"/>
              </a:rPr>
              <a:t>선호도 </a:t>
            </a:r>
            <a:r>
              <a:rPr lang="en-US" altLang="ko-KR" sz="1700" dirty="0">
                <a:latin typeface="+mn-ea"/>
              </a:rPr>
              <a:t>TOP10 </a:t>
            </a:r>
            <a:r>
              <a:rPr lang="ko-KR" altLang="en-US" sz="1700" dirty="0">
                <a:latin typeface="+mn-ea"/>
              </a:rPr>
              <a:t>게임의 장르는 </a:t>
            </a:r>
            <a:r>
              <a:rPr lang="ko-KR" altLang="en-US" sz="1700" b="1" dirty="0">
                <a:latin typeface="+mn-ea"/>
              </a:rPr>
              <a:t>슈팅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액션</a:t>
            </a:r>
            <a:r>
              <a:rPr lang="ko-KR" altLang="en-US" sz="1700" dirty="0">
                <a:latin typeface="+mn-ea"/>
              </a:rPr>
              <a:t>  </a:t>
            </a:r>
            <a:r>
              <a:rPr lang="en-US" altLang="ko-KR" sz="1700" dirty="0">
                <a:latin typeface="+mn-ea"/>
              </a:rPr>
              <a:t>/  TOP100</a:t>
            </a:r>
            <a:r>
              <a:rPr lang="ko-KR" altLang="en-US" sz="1700" dirty="0">
                <a:latin typeface="+mn-ea"/>
              </a:rPr>
              <a:t>은 </a:t>
            </a:r>
            <a:r>
              <a:rPr lang="ko-KR" altLang="en-US" sz="1700" b="1" dirty="0">
                <a:latin typeface="+mn-ea"/>
              </a:rPr>
              <a:t>슈팅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액션</a:t>
            </a:r>
            <a:r>
              <a:rPr lang="en-US" altLang="ko-KR" sz="1700" b="1" dirty="0">
                <a:latin typeface="+mn-ea"/>
              </a:rPr>
              <a:t>, RPG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700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700" dirty="0">
                <a:latin typeface="+mn-ea"/>
              </a:rPr>
              <a:t>TOP10</a:t>
            </a:r>
            <a:r>
              <a:rPr lang="ko-KR" altLang="en-US" sz="1700" dirty="0">
                <a:latin typeface="+mn-ea"/>
              </a:rPr>
              <a:t>에서는 장르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플랫폼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퍼블리셔간 연관이 없음  </a:t>
            </a:r>
            <a:r>
              <a:rPr lang="en-US" altLang="ko-KR" sz="1700" dirty="0">
                <a:latin typeface="+mn-ea"/>
              </a:rPr>
              <a:t>/  </a:t>
            </a:r>
            <a:r>
              <a:rPr lang="ko-KR" altLang="en-US" sz="1700" dirty="0">
                <a:latin typeface="+mn-ea"/>
              </a:rPr>
              <a:t>일반적으로는 관계가 있음</a:t>
            </a:r>
            <a:endParaRPr lang="en-US" altLang="ko-KR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+mn-ea"/>
              </a:rPr>
              <a:t>일반적으로 </a:t>
            </a:r>
            <a:r>
              <a:rPr lang="ko-KR" altLang="en-US" sz="1700" b="1" dirty="0">
                <a:latin typeface="+mn-ea"/>
              </a:rPr>
              <a:t>플레이스테이션</a:t>
            </a:r>
            <a:r>
              <a:rPr lang="en-US" altLang="ko-KR" sz="1700" dirty="0">
                <a:latin typeface="+mn-ea"/>
              </a:rPr>
              <a:t>, </a:t>
            </a:r>
            <a:r>
              <a:rPr lang="ko-KR" altLang="en-US" sz="1700" b="1" dirty="0">
                <a:latin typeface="+mn-ea"/>
              </a:rPr>
              <a:t>엑스박스</a:t>
            </a:r>
            <a:r>
              <a:rPr lang="ko-KR" altLang="en-US" sz="1700" dirty="0">
                <a:latin typeface="+mn-ea"/>
              </a:rPr>
              <a:t>가 인기가 많음</a:t>
            </a:r>
            <a:endParaRPr lang="en-US" altLang="ko-KR" sz="1700" dirty="0">
              <a:latin typeface="+mn-ea"/>
            </a:endParaRPr>
          </a:p>
          <a:p>
            <a:endParaRPr lang="en-US" altLang="ko-KR" sz="1700" b="1" dirty="0">
              <a:latin typeface="+mn-ea"/>
            </a:endParaRPr>
          </a:p>
          <a:p>
            <a:r>
              <a:rPr lang="en-US" altLang="ko-KR" sz="1700" dirty="0">
                <a:latin typeface="+mn-ea"/>
              </a:rPr>
              <a:t>6.  </a:t>
            </a:r>
            <a:r>
              <a:rPr lang="en-US" altLang="ko-KR" sz="1700" b="1" dirty="0">
                <a:latin typeface="+mn-ea"/>
              </a:rPr>
              <a:t>Activision, Nintendo, EA</a:t>
            </a:r>
            <a:r>
              <a:rPr lang="ko-KR" altLang="en-US" sz="1700" b="1" dirty="0">
                <a:latin typeface="+mn-ea"/>
              </a:rPr>
              <a:t>가 돈을 많이 벌었음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8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1310" y="765498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3000" b="1" dirty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67214" y="1820218"/>
            <a:ext cx="5579957" cy="648072"/>
            <a:chOff x="5493742" y="1820218"/>
            <a:chExt cx="5579957" cy="648072"/>
          </a:xfrm>
        </p:grpSpPr>
        <p:sp>
          <p:nvSpPr>
            <p:cNvPr id="19" name="이등변 삼각형 18"/>
            <p:cNvSpPr/>
            <p:nvPr/>
          </p:nvSpPr>
          <p:spPr>
            <a:xfrm>
              <a:off x="5493742" y="182021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6445302" y="2074173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 smtClean="0">
                  <a:latin typeface="+mj-lt"/>
                  <a:ea typeface="맑은 고딕" panose="020B0503020000020004" pitchFamily="50" charset="-127"/>
                </a:rPr>
                <a:t>각 지역에 대한 선호 게임 장르</a:t>
              </a:r>
              <a:endParaRPr lang="en-US" altLang="ko-KR" sz="1400" b="1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13"/>
            <p:cNvSpPr txBox="1">
              <a:spLocks noChangeArrowheads="1"/>
            </p:cNvSpPr>
            <p:nvPr/>
          </p:nvSpPr>
          <p:spPr bwMode="auto">
            <a:xfrm>
              <a:off x="5591150" y="1989634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167214" y="2613968"/>
            <a:ext cx="5579957" cy="648072"/>
            <a:chOff x="5493742" y="2613968"/>
            <a:chExt cx="5579957" cy="648072"/>
          </a:xfrm>
        </p:grpSpPr>
        <p:sp>
          <p:nvSpPr>
            <p:cNvPr id="20" name="이등변 삼각형 19"/>
            <p:cNvSpPr/>
            <p:nvPr/>
          </p:nvSpPr>
          <p:spPr>
            <a:xfrm>
              <a:off x="5493742" y="261396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1" name="TextBox 13"/>
            <p:cNvSpPr txBox="1">
              <a:spLocks noChangeArrowheads="1"/>
            </p:cNvSpPr>
            <p:nvPr/>
          </p:nvSpPr>
          <p:spPr bwMode="auto">
            <a:xfrm>
              <a:off x="5591150" y="2781722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6445302" y="2866261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atin typeface="+mj-lt"/>
                  <a:ea typeface="맑은 고딕" panose="020B0503020000020004" pitchFamily="50" charset="-127"/>
                </a:rPr>
                <a:t>연도별 게임 트랜드</a:t>
              </a:r>
              <a:endParaRPr lang="en-US" altLang="ko-KR" sz="1400" b="1" dirty="0"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167214" y="3407718"/>
            <a:ext cx="5579958" cy="648072"/>
            <a:chOff x="5493742" y="3407718"/>
            <a:chExt cx="5579958" cy="648072"/>
          </a:xfrm>
        </p:grpSpPr>
        <p:sp>
          <p:nvSpPr>
            <p:cNvPr id="21" name="이등변 삼각형 20"/>
            <p:cNvSpPr/>
            <p:nvPr/>
          </p:nvSpPr>
          <p:spPr>
            <a:xfrm>
              <a:off x="5493742" y="340771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5" name="TextBox 13"/>
            <p:cNvSpPr txBox="1">
              <a:spLocks noChangeArrowheads="1"/>
            </p:cNvSpPr>
            <p:nvPr/>
          </p:nvSpPr>
          <p:spPr bwMode="auto">
            <a:xfrm>
              <a:off x="5591150" y="3573810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445303" y="3658349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/>
                <a:t>출고량이 높은 게임에 대한 분석 및 시각화 프로세스</a:t>
              </a:r>
              <a:endParaRPr lang="en-US" altLang="ko-KR" sz="1400" b="1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67214" y="4201468"/>
            <a:ext cx="5589901" cy="648072"/>
            <a:chOff x="5493742" y="4201468"/>
            <a:chExt cx="5589901" cy="648072"/>
          </a:xfrm>
        </p:grpSpPr>
        <p:sp>
          <p:nvSpPr>
            <p:cNvPr id="22" name="이등변 삼각형 21"/>
            <p:cNvSpPr/>
            <p:nvPr/>
          </p:nvSpPr>
          <p:spPr>
            <a:xfrm>
              <a:off x="5493742" y="4201468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9" name="TextBox 13"/>
            <p:cNvSpPr txBox="1">
              <a:spLocks noChangeArrowheads="1"/>
            </p:cNvSpPr>
            <p:nvPr/>
          </p:nvSpPr>
          <p:spPr bwMode="auto">
            <a:xfrm>
              <a:off x="5591150" y="4365898"/>
              <a:ext cx="57606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6455246" y="4450437"/>
              <a:ext cx="462839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 smtClean="0">
                  <a:latin typeface="+mj-lt"/>
                  <a:ea typeface="맑은 고딕" panose="020B0503020000020004" pitchFamily="50" charset="-127"/>
                </a:rPr>
                <a:t>결론</a:t>
              </a:r>
              <a:endParaRPr lang="en-US" altLang="ko-KR" sz="1400" b="1" dirty="0">
                <a:latin typeface="+mj-lt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39022" y="2565698"/>
            <a:ext cx="4032448" cy="728791"/>
            <a:chOff x="7901732" y="1053530"/>
            <a:chExt cx="3381155" cy="728791"/>
          </a:xfrm>
        </p:grpSpPr>
        <p:sp>
          <p:nvSpPr>
            <p:cNvPr id="9" name="이등변 삼각형 8"/>
            <p:cNvSpPr/>
            <p:nvPr/>
          </p:nvSpPr>
          <p:spPr>
            <a:xfrm>
              <a:off x="7901732" y="1053530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8023793" y="1197546"/>
              <a:ext cx="71871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8565887" y="1269554"/>
              <a:ext cx="2717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1800" b="1" dirty="0">
                  <a:ea typeface="맑은 고딕" panose="020B0503020000020004" pitchFamily="50" charset="-127"/>
                </a:rPr>
                <a:t>각 지역에 대한 선호 게임 장르</a:t>
              </a:r>
              <a:endParaRPr lang="en-US" altLang="ko-KR" sz="1800" b="1" dirty="0"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7CB6A29-0812-409B-97D6-3FD8911D6585}"/>
              </a:ext>
            </a:extLst>
          </p:cNvPr>
          <p:cNvGrpSpPr/>
          <p:nvPr/>
        </p:nvGrpSpPr>
        <p:grpSpPr>
          <a:xfrm>
            <a:off x="1126655" y="3213770"/>
            <a:ext cx="9712696" cy="3733126"/>
            <a:chOff x="1126655" y="477466"/>
            <a:chExt cx="9712696" cy="37331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53AED046-E112-4525-8CAE-4F1B85F02E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64"/>
            <a:stretch/>
          </p:blipFill>
          <p:spPr bwMode="auto">
            <a:xfrm>
              <a:off x="1126655" y="1053530"/>
              <a:ext cx="8632576" cy="2866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BA1A3DA3-89AC-4BBA-BDCC-8BAF5542D3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36"/>
            <a:stretch/>
          </p:blipFill>
          <p:spPr bwMode="auto">
            <a:xfrm>
              <a:off x="9759231" y="477466"/>
              <a:ext cx="1080120" cy="373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3774EAF-65CA-4D4F-9A70-0154CF9CE1C1}"/>
              </a:ext>
            </a:extLst>
          </p:cNvPr>
          <p:cNvGrpSpPr/>
          <p:nvPr/>
        </p:nvGrpSpPr>
        <p:grpSpPr>
          <a:xfrm>
            <a:off x="1126655" y="405458"/>
            <a:ext cx="9712696" cy="3745966"/>
            <a:chOff x="1126655" y="3147398"/>
            <a:chExt cx="9712696" cy="374596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xmlns="" id="{9062D9E9-C53F-4BA4-92B7-A4471F2758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5"/>
            <a:stretch/>
          </p:blipFill>
          <p:spPr bwMode="auto">
            <a:xfrm>
              <a:off x="1126655" y="3772689"/>
              <a:ext cx="8686492" cy="28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xmlns="" id="{4142946E-822A-4709-BABE-73E7FE5A77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36"/>
            <a:stretch/>
          </p:blipFill>
          <p:spPr bwMode="auto">
            <a:xfrm>
              <a:off x="9759231" y="3147398"/>
              <a:ext cx="1080120" cy="3745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367014" y="2565698"/>
            <a:ext cx="4032448" cy="728791"/>
            <a:chOff x="7901732" y="1053530"/>
            <a:chExt cx="3381155" cy="728791"/>
          </a:xfrm>
        </p:grpSpPr>
        <p:sp>
          <p:nvSpPr>
            <p:cNvPr id="9" name="이등변 삼각형 8"/>
            <p:cNvSpPr/>
            <p:nvPr/>
          </p:nvSpPr>
          <p:spPr>
            <a:xfrm>
              <a:off x="7901732" y="1053530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8023793" y="1197546"/>
              <a:ext cx="71871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8831510" y="1269554"/>
              <a:ext cx="24513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1800" b="1" dirty="0">
                  <a:ea typeface="맑은 고딕" panose="020B0503020000020004" pitchFamily="50" charset="-127"/>
                </a:rPr>
                <a:t>연도별 게임 트랜드</a:t>
              </a:r>
              <a:endParaRPr lang="en-US" altLang="ko-KR" sz="1800" b="1" dirty="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31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54766789-1051-4C60-ADDD-813949D99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7"/>
          <a:stretch/>
        </p:blipFill>
        <p:spPr bwMode="auto">
          <a:xfrm>
            <a:off x="-9849" y="3852018"/>
            <a:ext cx="10996169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41385923-9B55-47E5-8984-A72879DD2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6"/>
          <a:stretch/>
        </p:blipFill>
        <p:spPr bwMode="auto">
          <a:xfrm>
            <a:off x="10919743" y="2352571"/>
            <a:ext cx="127067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E14D14A2-6690-4319-A866-C51CFCB66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7"/>
          <a:stretch/>
        </p:blipFill>
        <p:spPr bwMode="auto">
          <a:xfrm>
            <a:off x="-9849" y="1067543"/>
            <a:ext cx="1092416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6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78982" y="1773610"/>
            <a:ext cx="4352958" cy="728791"/>
            <a:chOff x="7901732" y="1053530"/>
            <a:chExt cx="3649898" cy="728791"/>
          </a:xfrm>
        </p:grpSpPr>
        <p:sp>
          <p:nvSpPr>
            <p:cNvPr id="9" name="이등변 삼각형 8"/>
            <p:cNvSpPr/>
            <p:nvPr/>
          </p:nvSpPr>
          <p:spPr>
            <a:xfrm>
              <a:off x="7901732" y="1053530"/>
              <a:ext cx="751764" cy="6480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8023793" y="1197546"/>
              <a:ext cx="71871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8653496" y="1095630"/>
              <a:ext cx="289813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1800" b="1" dirty="0"/>
                <a:t>출고량이 높은 게임에 대한 분석 및 시각화 프로세스</a:t>
              </a:r>
              <a:endParaRPr lang="en-US" altLang="ko-KR" sz="1800" b="1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 Box 9">
            <a:extLst>
              <a:ext uri="{FF2B5EF4-FFF2-40B4-BE49-F238E27FC236}">
                <a16:creationId xmlns:a16="http://schemas.microsoft.com/office/drawing/2014/main" xmlns="" id="{7D599561-756C-475E-AA92-8391CE6B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62" y="3213770"/>
            <a:ext cx="4104456" cy="163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sz="1300" dirty="0">
                <a:latin typeface="+mn-ea"/>
              </a:rPr>
              <a:t>TOP10 </a:t>
            </a:r>
            <a:r>
              <a:rPr lang="ko-KR" altLang="en-US" sz="1300" dirty="0">
                <a:latin typeface="+mn-ea"/>
              </a:rPr>
              <a:t>게임 </a:t>
            </a:r>
            <a:r>
              <a:rPr lang="en-US" altLang="ko-KR" sz="1300" dirty="0">
                <a:latin typeface="+mn-ea"/>
              </a:rPr>
              <a:t>Genre </a:t>
            </a:r>
            <a:r>
              <a:rPr lang="ko-KR" altLang="en-US" sz="1300" dirty="0">
                <a:latin typeface="+mn-ea"/>
              </a:rPr>
              <a:t>선호도 분석</a:t>
            </a:r>
            <a:endParaRPr lang="en-US" altLang="ko-KR" sz="1300" dirty="0">
              <a:latin typeface="+mn-ea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sz="1300" dirty="0">
                <a:latin typeface="+mn-ea"/>
              </a:rPr>
              <a:t>2010</a:t>
            </a:r>
            <a:r>
              <a:rPr lang="ko-KR" altLang="en-US" sz="1300" dirty="0">
                <a:latin typeface="+mn-ea"/>
              </a:rPr>
              <a:t>년 이후 </a:t>
            </a:r>
            <a:r>
              <a:rPr lang="en-US" altLang="ko-KR" sz="1300" dirty="0">
                <a:latin typeface="+mn-ea"/>
              </a:rPr>
              <a:t>TOP10 </a:t>
            </a:r>
            <a:r>
              <a:rPr lang="ko-KR" altLang="en-US" sz="1300" dirty="0">
                <a:latin typeface="+mn-ea"/>
              </a:rPr>
              <a:t>게임데이터 분석</a:t>
            </a:r>
            <a:endParaRPr kumimoji="1" lang="en-US" altLang="ko-KR" sz="1300" dirty="0">
              <a:latin typeface="+mn-ea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300" dirty="0">
                <a:latin typeface="+mn-ea"/>
                <a:cs typeface="굴림" pitchFamily="50" charset="-127"/>
              </a:rPr>
              <a:t>장르</a:t>
            </a:r>
            <a:r>
              <a:rPr kumimoji="1" lang="en-US" altLang="ko-KR" sz="1300" dirty="0">
                <a:latin typeface="+mn-ea"/>
                <a:cs typeface="굴림" pitchFamily="50" charset="-127"/>
              </a:rPr>
              <a:t>, </a:t>
            </a:r>
            <a:r>
              <a:rPr kumimoji="1" lang="ko-KR" altLang="en-US" sz="1300" dirty="0">
                <a:latin typeface="+mn-ea"/>
                <a:cs typeface="굴림" pitchFamily="50" charset="-127"/>
              </a:rPr>
              <a:t>플랫폼</a:t>
            </a:r>
            <a:r>
              <a:rPr kumimoji="1" lang="en-US" altLang="ko-KR" sz="1300" dirty="0">
                <a:latin typeface="+mn-ea"/>
                <a:cs typeface="굴림" pitchFamily="50" charset="-127"/>
              </a:rPr>
              <a:t>, </a:t>
            </a:r>
            <a:r>
              <a:rPr kumimoji="1" lang="ko-KR" altLang="en-US" sz="1300" dirty="0">
                <a:latin typeface="+mn-ea"/>
                <a:cs typeface="굴림" pitchFamily="50" charset="-127"/>
              </a:rPr>
              <a:t>퍼블리셔와의 관계</a:t>
            </a:r>
            <a:endParaRPr kumimoji="1" lang="en-US" altLang="ko-KR" sz="1300" dirty="0">
              <a:latin typeface="+mn-ea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en-US" altLang="ko-KR" sz="1300" dirty="0"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3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xmlns="" id="{E617D07B-8DDE-44FB-8AA4-4E268B3C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2" y="693490"/>
            <a:ext cx="11521280" cy="5256586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+mn-ea"/>
                <a:ea typeface="+mn-ea"/>
              </a:rPr>
              <a:t>1980</a:t>
            </a:r>
            <a:r>
              <a:rPr lang="ko-KR" altLang="en-US" i="0" dirty="0">
                <a:latin typeface="+mn-ea"/>
                <a:ea typeface="+mn-ea"/>
              </a:rPr>
              <a:t>년도 </a:t>
            </a:r>
            <a:r>
              <a:rPr lang="ko-KR" altLang="en-US" i="0" dirty="0" smtClean="0">
                <a:latin typeface="+mn-ea"/>
                <a:ea typeface="+mn-ea"/>
              </a:rPr>
              <a:t>이후</a:t>
            </a:r>
            <a:r>
              <a:rPr lang="en-US" altLang="ko-KR" dirty="0" smtClean="0">
                <a:latin typeface="+mn-ea"/>
              </a:rPr>
              <a:t>TOP10 </a:t>
            </a:r>
            <a:r>
              <a:rPr lang="ko-KR" altLang="en-US" dirty="0" smtClean="0">
                <a:latin typeface="+mn-ea"/>
              </a:rPr>
              <a:t>게임 </a:t>
            </a:r>
            <a:r>
              <a:rPr lang="en-US" altLang="ko-KR" dirty="0" smtClean="0">
                <a:latin typeface="+mn-ea"/>
              </a:rPr>
              <a:t>Genre </a:t>
            </a:r>
            <a:r>
              <a:rPr lang="ko-KR" altLang="en-US" dirty="0">
                <a:latin typeface="+mn-ea"/>
              </a:rPr>
              <a:t>선호도 분석</a:t>
            </a:r>
            <a:endParaRPr lang="ko-KR" altLang="en-US" i="0" dirty="0">
              <a:latin typeface="+mn-ea"/>
              <a:ea typeface="+mn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02974CBE-89BA-4406-8E6B-36EEF41DB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/>
          <a:stretch/>
        </p:blipFill>
        <p:spPr bwMode="auto">
          <a:xfrm>
            <a:off x="3070870" y="1441735"/>
            <a:ext cx="5069499" cy="472593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1949" y="189434"/>
            <a:ext cx="9217024" cy="798753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b="0" i="1" dirty="0" smtClean="0">
                <a:latin typeface="+mn-ea"/>
              </a:rPr>
              <a:t/>
            </a:r>
            <a:br>
              <a:rPr lang="en-US" altLang="ko-KR" sz="2000" b="0" i="1" dirty="0" smtClean="0">
                <a:latin typeface="+mn-ea"/>
              </a:rPr>
            </a:br>
            <a:r>
              <a:rPr lang="en-US" altLang="ko-KR" sz="2000" b="0" i="1" dirty="0" smtClean="0">
                <a:latin typeface="+mn-ea"/>
              </a:rPr>
              <a:t>2010</a:t>
            </a:r>
            <a:r>
              <a:rPr lang="ko-KR" altLang="en-US" sz="2000" b="0" i="1" dirty="0" smtClean="0">
                <a:latin typeface="+mn-ea"/>
              </a:rPr>
              <a:t>년 이후 </a:t>
            </a:r>
            <a:r>
              <a:rPr lang="en-US" altLang="ko-KR" sz="2000" b="0" i="1" dirty="0" smtClean="0">
                <a:latin typeface="+mn-ea"/>
              </a:rPr>
              <a:t>TOP10 </a:t>
            </a:r>
            <a:r>
              <a:rPr lang="ko-KR" altLang="en-US" sz="2000" b="0" i="1" dirty="0" smtClean="0">
                <a:latin typeface="+mn-ea"/>
              </a:rPr>
              <a:t>게임 데이터 분석</a:t>
            </a:r>
            <a:endParaRPr lang="ko-KR" altLang="en-US" sz="2000" b="0" i="1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61B14EBF-258B-473F-AF0F-4949D5965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"/>
          <a:stretch/>
        </p:blipFill>
        <p:spPr bwMode="auto">
          <a:xfrm>
            <a:off x="3358902" y="1125538"/>
            <a:ext cx="5303118" cy="474078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11886</TotalTime>
  <Words>99</Words>
  <Application>Microsoft Macintosh PowerPoint</Application>
  <PresentationFormat>Custom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굴림체</vt:lpstr>
      <vt:lpstr>굴림</vt:lpstr>
      <vt:lpstr>맑은 고딕</vt:lpstr>
      <vt:lpstr>Calibri Light</vt:lpstr>
      <vt:lpstr>맑은고딕</vt:lpstr>
      <vt:lpstr>Arial</vt:lpstr>
      <vt:lpstr>Office Theme</vt:lpstr>
      <vt:lpstr>최신  게임 트랜드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2010년 이후 TOP10 게임 데이터 분석</vt:lpstr>
      <vt:lpstr>장르, 플랫폼, 퍼블리셔와의 관계</vt:lpstr>
      <vt:lpstr>결론</vt:lpstr>
    </vt:vector>
  </TitlesOfParts>
  <Manager>Slide Members</Manager>
  <Company>YESFORM Co.,Ltd.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Sunmi Jung</cp:lastModifiedBy>
  <cp:revision>23</cp:revision>
  <dcterms:created xsi:type="dcterms:W3CDTF">2010-02-01T08:03:16Z</dcterms:created>
  <dcterms:modified xsi:type="dcterms:W3CDTF">2022-10-26T07:09:48Z</dcterms:modified>
  <cp:category>www.slidemembers.com</cp:category>
</cp:coreProperties>
</file>