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71" r:id="rId3"/>
    <p:sldId id="259" r:id="rId4"/>
    <p:sldId id="261" r:id="rId5"/>
    <p:sldId id="265" r:id="rId6"/>
    <p:sldId id="264" r:id="rId7"/>
    <p:sldId id="266" r:id="rId8"/>
    <p:sldId id="267" r:id="rId9"/>
    <p:sldId id="263" r:id="rId10"/>
    <p:sldId id="268" r:id="rId11"/>
    <p:sldId id="269" r:id="rId12"/>
    <p:sldId id="270" r:id="rId13"/>
    <p:sldId id="262" r:id="rId14"/>
    <p:sldId id="256" r:id="rId15"/>
    <p:sldId id="257" r:id="rId16"/>
    <p:sldId id="258"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518" autoAdjust="0"/>
  </p:normalViewPr>
  <p:slideViewPr>
    <p:cSldViewPr snapToGrid="0">
      <p:cViewPr varScale="1">
        <p:scale>
          <a:sx n="130" d="100"/>
          <a:sy n="130" d="100"/>
        </p:scale>
        <p:origin x="100" y="8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11/28/2018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15548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AE647D-D5E8-4226-97DF-6BC6D2900A74}"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45278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E647D-D5E8-4226-97DF-6BC6D2900A74}"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144474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E647D-D5E8-4226-97DF-6BC6D2900A74}"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0813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E647D-D5E8-4226-97DF-6BC6D2900A74}"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381" y="5954546"/>
            <a:ext cx="988438" cy="803608"/>
          </a:xfrm>
          <a:prstGeom prst="rect">
            <a:avLst/>
          </a:prstGeom>
        </p:spPr>
      </p:pic>
      <p:sp>
        <p:nvSpPr>
          <p:cNvPr id="8" name="Rectangle 7"/>
          <p:cNvSpPr/>
          <p:nvPr userDrawn="1"/>
        </p:nvSpPr>
        <p:spPr>
          <a:xfrm>
            <a:off x="11977816" y="0"/>
            <a:ext cx="214184"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1747156" y="0"/>
            <a:ext cx="23684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06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E647D-D5E8-4226-97DF-6BC6D2900A74}"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272213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E647D-D5E8-4226-97DF-6BC6D2900A74}"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207541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E647D-D5E8-4226-97DF-6BC6D2900A74}"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108520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E647D-D5E8-4226-97DF-6BC6D2900A74}"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119828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E647D-D5E8-4226-97DF-6BC6D2900A74}"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291028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E647D-D5E8-4226-97DF-6BC6D2900A74}"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10298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E647D-D5E8-4226-97DF-6BC6D2900A74}"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64394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E647D-D5E8-4226-97DF-6BC6D2900A74}" type="datetimeFigureOut">
              <a:rPr lang="en-US" smtClean="0"/>
              <a:t>11/28/2018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921557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mtholyoke.edu/courses/quenell/s2003/ma139/js/powermo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olframalph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995" y="2028306"/>
            <a:ext cx="9144000" cy="1963796"/>
          </a:xfrm>
        </p:spPr>
        <p:txBody>
          <a:bodyPr/>
          <a:lstStyle/>
          <a:p>
            <a:r>
              <a:rPr lang="en-US" dirty="0"/>
              <a:t>Welcome to Intel,</a:t>
            </a:r>
            <a:br>
              <a:rPr lang="en-US" dirty="0"/>
            </a:br>
            <a:r>
              <a:rPr lang="en-US" dirty="0"/>
              <a:t>Lincoln High!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6" y="2316163"/>
            <a:ext cx="1765695" cy="143552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809" y="2316163"/>
            <a:ext cx="1765695" cy="1435525"/>
          </a:xfrm>
          <a:prstGeom prst="rect">
            <a:avLst/>
          </a:prstGeom>
        </p:spPr>
      </p:pic>
    </p:spTree>
    <p:extLst>
      <p:ext uri="{BB962C8B-B14F-4D97-AF65-F5344CB8AC3E}">
        <p14:creationId xmlns:p14="http://schemas.microsoft.com/office/powerpoint/2010/main" val="42144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BDB9997-3654-4419-B230-7B1B5AC8207D}"/>
              </a:ext>
            </a:extLst>
          </p:cNvPr>
          <p:cNvGraphicFramePr>
            <a:graphicFrameLocks noGrp="1"/>
          </p:cNvGraphicFramePr>
          <p:nvPr>
            <p:extLst>
              <p:ext uri="{D42A27DB-BD31-4B8C-83A1-F6EECF244321}">
                <p14:modId xmlns:p14="http://schemas.microsoft.com/office/powerpoint/2010/main" val="3805001452"/>
              </p:ext>
            </p:extLst>
          </p:nvPr>
        </p:nvGraphicFramePr>
        <p:xfrm>
          <a:off x="35339" y="985565"/>
          <a:ext cx="12015300" cy="3076981"/>
        </p:xfrm>
        <a:graphic>
          <a:graphicData uri="http://schemas.openxmlformats.org/drawingml/2006/table">
            <a:tbl>
              <a:tblPr>
                <a:tableStyleId>{5940675A-B579-460E-94D1-54222C63F5DA}</a:tableStyleId>
              </a:tblPr>
              <a:tblGrid>
                <a:gridCol w="761603">
                  <a:extLst>
                    <a:ext uri="{9D8B030D-6E8A-4147-A177-3AD203B41FA5}">
                      <a16:colId xmlns:a16="http://schemas.microsoft.com/office/drawing/2014/main" val="1581539462"/>
                    </a:ext>
                  </a:extLst>
                </a:gridCol>
                <a:gridCol w="808232">
                  <a:extLst>
                    <a:ext uri="{9D8B030D-6E8A-4147-A177-3AD203B41FA5}">
                      <a16:colId xmlns:a16="http://schemas.microsoft.com/office/drawing/2014/main" val="363246917"/>
                    </a:ext>
                  </a:extLst>
                </a:gridCol>
                <a:gridCol w="808232">
                  <a:extLst>
                    <a:ext uri="{9D8B030D-6E8A-4147-A177-3AD203B41FA5}">
                      <a16:colId xmlns:a16="http://schemas.microsoft.com/office/drawing/2014/main" val="832450168"/>
                    </a:ext>
                  </a:extLst>
                </a:gridCol>
                <a:gridCol w="808232">
                  <a:extLst>
                    <a:ext uri="{9D8B030D-6E8A-4147-A177-3AD203B41FA5}">
                      <a16:colId xmlns:a16="http://schemas.microsoft.com/office/drawing/2014/main" val="1842236645"/>
                    </a:ext>
                  </a:extLst>
                </a:gridCol>
                <a:gridCol w="808232">
                  <a:extLst>
                    <a:ext uri="{9D8B030D-6E8A-4147-A177-3AD203B41FA5}">
                      <a16:colId xmlns:a16="http://schemas.microsoft.com/office/drawing/2014/main" val="165192405"/>
                    </a:ext>
                  </a:extLst>
                </a:gridCol>
                <a:gridCol w="808232">
                  <a:extLst>
                    <a:ext uri="{9D8B030D-6E8A-4147-A177-3AD203B41FA5}">
                      <a16:colId xmlns:a16="http://schemas.microsoft.com/office/drawing/2014/main" val="2118326140"/>
                    </a:ext>
                  </a:extLst>
                </a:gridCol>
                <a:gridCol w="808232">
                  <a:extLst>
                    <a:ext uri="{9D8B030D-6E8A-4147-A177-3AD203B41FA5}">
                      <a16:colId xmlns:a16="http://schemas.microsoft.com/office/drawing/2014/main" val="1907282781"/>
                    </a:ext>
                  </a:extLst>
                </a:gridCol>
                <a:gridCol w="808232">
                  <a:extLst>
                    <a:ext uri="{9D8B030D-6E8A-4147-A177-3AD203B41FA5}">
                      <a16:colId xmlns:a16="http://schemas.microsoft.com/office/drawing/2014/main" val="3388483665"/>
                    </a:ext>
                  </a:extLst>
                </a:gridCol>
                <a:gridCol w="808232">
                  <a:extLst>
                    <a:ext uri="{9D8B030D-6E8A-4147-A177-3AD203B41FA5}">
                      <a16:colId xmlns:a16="http://schemas.microsoft.com/office/drawing/2014/main" val="3440929964"/>
                    </a:ext>
                  </a:extLst>
                </a:gridCol>
                <a:gridCol w="808232">
                  <a:extLst>
                    <a:ext uri="{9D8B030D-6E8A-4147-A177-3AD203B41FA5}">
                      <a16:colId xmlns:a16="http://schemas.microsoft.com/office/drawing/2014/main" val="4206694909"/>
                    </a:ext>
                  </a:extLst>
                </a:gridCol>
                <a:gridCol w="808232">
                  <a:extLst>
                    <a:ext uri="{9D8B030D-6E8A-4147-A177-3AD203B41FA5}">
                      <a16:colId xmlns:a16="http://schemas.microsoft.com/office/drawing/2014/main" val="2963684924"/>
                    </a:ext>
                  </a:extLst>
                </a:gridCol>
                <a:gridCol w="808232">
                  <a:extLst>
                    <a:ext uri="{9D8B030D-6E8A-4147-A177-3AD203B41FA5}">
                      <a16:colId xmlns:a16="http://schemas.microsoft.com/office/drawing/2014/main" val="3483691874"/>
                    </a:ext>
                  </a:extLst>
                </a:gridCol>
                <a:gridCol w="808232">
                  <a:extLst>
                    <a:ext uri="{9D8B030D-6E8A-4147-A177-3AD203B41FA5}">
                      <a16:colId xmlns:a16="http://schemas.microsoft.com/office/drawing/2014/main" val="958785148"/>
                    </a:ext>
                  </a:extLst>
                </a:gridCol>
                <a:gridCol w="808232">
                  <a:extLst>
                    <a:ext uri="{9D8B030D-6E8A-4147-A177-3AD203B41FA5}">
                      <a16:colId xmlns:a16="http://schemas.microsoft.com/office/drawing/2014/main" val="1391579090"/>
                    </a:ext>
                  </a:extLst>
                </a:gridCol>
                <a:gridCol w="746681">
                  <a:extLst>
                    <a:ext uri="{9D8B030D-6E8A-4147-A177-3AD203B41FA5}">
                      <a16:colId xmlns:a16="http://schemas.microsoft.com/office/drawing/2014/main" val="1016976646"/>
                    </a:ext>
                  </a:extLst>
                </a:gridCol>
              </a:tblGrid>
              <a:tr h="234723">
                <a:tc>
                  <a:txBody>
                    <a:bodyPr/>
                    <a:lstStyle/>
                    <a:p>
                      <a:pPr algn="r" fontAlgn="b"/>
                      <a:r>
                        <a:rPr lang="en-US" sz="1400" u="none" strike="noStrike">
                          <a:solidFill>
                            <a:schemeClr val="bg1"/>
                          </a:solidFill>
                          <a:effectLst/>
                          <a:latin typeface="+mn-lt"/>
                        </a:rPr>
                        <a:t> </a:t>
                      </a:r>
                      <a:endParaRPr lang="en-US" sz="1400" b="0"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solidFill>
                            <a:schemeClr val="bg1"/>
                          </a:solidFill>
                          <a:effectLst/>
                          <a:latin typeface="+mn-lt"/>
                        </a:rPr>
                        <a:t>`</a:t>
                      </a:r>
                      <a:endParaRPr lang="en-US" sz="1400" b="1"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A</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B</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C</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D</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E</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F</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G</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H</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I</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J</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K</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a:solidFill>
                            <a:schemeClr val="bg1"/>
                          </a:solidFill>
                          <a:effectLst/>
                          <a:latin typeface="+mn-lt"/>
                        </a:rPr>
                        <a:t>L</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solidFill>
                            <a:schemeClr val="bg1"/>
                          </a:solidFill>
                          <a:effectLst/>
                          <a:latin typeface="+mn-lt"/>
                        </a:rPr>
                        <a:t>M</a:t>
                      </a:r>
                      <a:endParaRPr lang="en-US" sz="1400" b="1" i="0" u="none" strike="noStrike" dirty="0">
                        <a:solidFill>
                          <a:schemeClr val="bg1"/>
                        </a:solidFill>
                        <a:effectLst/>
                        <a:latin typeface="+mn-lt"/>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400" u="none" strike="noStrike" dirty="0">
                          <a:solidFill>
                            <a:schemeClr val="bg1"/>
                          </a:solidFill>
                          <a:effectLst/>
                          <a:latin typeface="+mn-lt"/>
                        </a:rPr>
                        <a:t>1 </a:t>
                      </a:r>
                      <a:endParaRPr lang="en-US" sz="14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solidFill>
                            <a:schemeClr val="tx1"/>
                          </a:solidFill>
                          <a:effectLst/>
                          <a:latin typeface="+mn-lt"/>
                        </a:rPr>
                        <a:t>0</a:t>
                      </a:r>
                      <a:endParaRPr lang="en-US" sz="1400" b="1" i="0" u="none" strike="noStrike" dirty="0">
                        <a:solidFill>
                          <a:schemeClr val="tx1"/>
                        </a:solidFill>
                        <a:effectLst/>
                        <a:latin typeface="+mn-lt"/>
                      </a:endParaRPr>
                    </a:p>
                  </a:txBody>
                  <a:tcPr marL="9389" marR="9389" marT="9389" marB="0" anchor="b">
                    <a:noFill/>
                  </a:tcPr>
                </a:tc>
                <a:tc>
                  <a:txBody>
                    <a:bodyPr/>
                    <a:lstStyle/>
                    <a:p>
                      <a:pPr algn="r" fontAlgn="b"/>
                      <a:r>
                        <a:rPr lang="en-US" sz="1400" u="none" strike="noStrike" dirty="0">
                          <a:solidFill>
                            <a:schemeClr val="tx1"/>
                          </a:solidFill>
                          <a:effectLst/>
                          <a:latin typeface="+mn-lt"/>
                        </a:rPr>
                        <a:t>1</a:t>
                      </a:r>
                      <a:endParaRPr lang="en-US" sz="1400" b="1" i="0" u="none" strike="noStrike" dirty="0">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2</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3</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4</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5</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6</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7</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8</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9</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10</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a:solidFill>
                            <a:schemeClr val="tx1"/>
                          </a:solidFill>
                          <a:effectLst/>
                          <a:latin typeface="+mn-lt"/>
                        </a:rPr>
                        <a:t>11</a:t>
                      </a:r>
                      <a:endParaRPr lang="en-US" sz="1400" b="1" i="0" u="none" strike="noStrike">
                        <a:solidFill>
                          <a:schemeClr val="tx1"/>
                        </a:solidFill>
                        <a:effectLst/>
                        <a:latin typeface="+mn-lt"/>
                      </a:endParaRPr>
                    </a:p>
                  </a:txBody>
                  <a:tcPr marL="9389" marR="9389" marT="9389" marB="0" anchor="b">
                    <a:noFill/>
                  </a:tcPr>
                </a:tc>
                <a:tc>
                  <a:txBody>
                    <a:bodyPr/>
                    <a:lstStyle/>
                    <a:p>
                      <a:pPr algn="r" fontAlgn="b"/>
                      <a:r>
                        <a:rPr lang="en-US" sz="1400" u="none" strike="noStrike" dirty="0">
                          <a:solidFill>
                            <a:schemeClr val="tx1"/>
                          </a:solidFill>
                          <a:effectLst/>
                          <a:latin typeface="+mn-lt"/>
                        </a:rPr>
                        <a:t>12</a:t>
                      </a:r>
                      <a:endParaRPr lang="en-US" sz="1400" b="1" i="0" u="none" strike="noStrike" dirty="0">
                        <a:solidFill>
                          <a:schemeClr val="tx1"/>
                        </a:solidFill>
                        <a:effectLst/>
                        <a:latin typeface="+mn-lt"/>
                      </a:endParaRPr>
                    </a:p>
                  </a:txBody>
                  <a:tcPr marL="9389" marR="9389" marT="9389" marB="0" anchor="b">
                    <a:noFill/>
                  </a:tcPr>
                </a:tc>
                <a:tc>
                  <a:txBody>
                    <a:bodyPr/>
                    <a:lstStyle/>
                    <a:p>
                      <a:pPr algn="r" fontAlgn="b"/>
                      <a:r>
                        <a:rPr lang="en-US" sz="1400" u="none" strike="noStrike" dirty="0">
                          <a:solidFill>
                            <a:schemeClr val="tx1"/>
                          </a:solidFill>
                          <a:effectLst/>
                          <a:latin typeface="+mn-lt"/>
                        </a:rPr>
                        <a:t>13</a:t>
                      </a:r>
                      <a:endParaRPr lang="en-US" sz="1400" b="1" i="0" u="none" strike="noStrike" dirty="0">
                        <a:solidFill>
                          <a:schemeClr val="tx1"/>
                        </a:solidFill>
                        <a:effectLst/>
                        <a:latin typeface="+mn-lt"/>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400" u="none" strike="noStrike">
                          <a:solidFill>
                            <a:schemeClr val="bg1"/>
                          </a:solidFill>
                          <a:effectLst/>
                          <a:latin typeface="+mn-lt"/>
                        </a:rPr>
                        <a:t>27</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27</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54</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81</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108</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135</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162</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189</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216</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243</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270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297</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324</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351</a:t>
                      </a:r>
                      <a:endParaRPr lang="en-US" sz="14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400" u="none" strike="noStrike">
                          <a:solidFill>
                            <a:schemeClr val="bg1"/>
                          </a:solidFill>
                          <a:effectLst/>
                          <a:latin typeface="+mn-lt"/>
                        </a:rPr>
                        <a:t>729</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729</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1458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2187</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2916</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3645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4374</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5103</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5832</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6561</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7290</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8019</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8748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9477</a:t>
                      </a:r>
                      <a:endParaRPr lang="en-US" sz="14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400" u="none" strike="noStrike">
                          <a:solidFill>
                            <a:schemeClr val="bg1"/>
                          </a:solidFill>
                          <a:effectLst/>
                          <a:latin typeface="+mn-lt"/>
                        </a:rPr>
                        <a:t>19683</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19683</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39366</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59049</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78732</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98415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118098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137781</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157464</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177147</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196830</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216513</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236196</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255879</a:t>
                      </a:r>
                      <a:endParaRPr lang="en-US" sz="14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400" b="0" i="0" u="none" strike="noStrike" dirty="0">
                          <a:solidFill>
                            <a:schemeClr val="bg1"/>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400" b="0" i="0" u="none" strike="noStrike" dirty="0">
                          <a:solidFill>
                            <a:srgbClr val="000000"/>
                          </a:solidFill>
                          <a:effectLst/>
                          <a:latin typeface="+mn-lt"/>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1062882</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1594323</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2125764</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2657205</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3188646</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3720087</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4251528</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4782969</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5314410</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5845851</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6377292</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400" dirty="0">
                          <a:latin typeface="+mn-lt"/>
                        </a:rPr>
                        <a:t>6908733</a:t>
                      </a:r>
                      <a:endParaRPr lang="en-US" sz="14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244112">
                <a:tc>
                  <a:txBody>
                    <a:bodyPr/>
                    <a:lstStyle/>
                    <a:p>
                      <a:pPr algn="r" fontAlgn="b"/>
                      <a:endParaRPr lang="en-US" sz="1400" b="0" i="0" u="none" strike="noStrike" dirty="0">
                        <a:solidFill>
                          <a:schemeClr val="bg1"/>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4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400" u="none" strike="noStrike" dirty="0">
                          <a:solidFill>
                            <a:schemeClr val="bg1"/>
                          </a:solidFill>
                          <a:effectLst/>
                          <a:latin typeface="+mn-lt"/>
                        </a:rPr>
                        <a:t> </a:t>
                      </a:r>
                      <a:endParaRPr lang="en-US" sz="1400" b="0"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N</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O</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P</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Q</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R</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S</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T</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U</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V</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a:solidFill>
                            <a:schemeClr val="bg1"/>
                          </a:solidFill>
                          <a:effectLst/>
                          <a:latin typeface="+mn-lt"/>
                        </a:rPr>
                        <a:t>W</a:t>
                      </a:r>
                      <a:endParaRPr lang="en-US" sz="1400" b="1" i="0" u="none" strike="noStrike">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X</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Y</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400" u="none" strike="noStrike" dirty="0">
                          <a:solidFill>
                            <a:schemeClr val="bg1"/>
                          </a:solidFill>
                          <a:effectLst/>
                          <a:latin typeface="+mn-lt"/>
                        </a:rPr>
                        <a:t>Z</a:t>
                      </a:r>
                      <a:endParaRPr lang="en-US" sz="14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400" u="none" strike="noStrike" dirty="0">
                          <a:solidFill>
                            <a:schemeClr val="bg1"/>
                          </a:solidFill>
                          <a:effectLst/>
                          <a:latin typeface="+mn-lt"/>
                        </a:rPr>
                        <a:t>1 </a:t>
                      </a:r>
                      <a:endParaRPr lang="en-US" sz="14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endParaRPr lang="en-US" sz="1400" b="1" i="0" u="none" strike="noStrike">
                        <a:solidFill>
                          <a:srgbClr val="FFFFFF"/>
                        </a:solidFill>
                        <a:effectLst/>
                        <a:latin typeface="+mn-lt"/>
                      </a:endParaRPr>
                    </a:p>
                  </a:txBody>
                  <a:tcPr marL="9389" marR="9389" marT="9389" marB="0" anchor="b">
                    <a:solidFill>
                      <a:schemeClr val="bg1">
                        <a:lumMod val="50000"/>
                      </a:schemeClr>
                    </a:solidFill>
                  </a:tcPr>
                </a:tc>
                <a:tc>
                  <a:txBody>
                    <a:bodyPr/>
                    <a:lstStyle/>
                    <a:p>
                      <a:pPr algn="r" fontAlgn="b"/>
                      <a:r>
                        <a:rPr lang="en-US" sz="1400" u="none" strike="noStrike">
                          <a:effectLst/>
                          <a:latin typeface="+mn-lt"/>
                        </a:rPr>
                        <a:t>14</a:t>
                      </a:r>
                      <a:endParaRPr lang="en-US" sz="1400" b="1" i="0" u="none" strike="noStrike">
                        <a:solidFill>
                          <a:srgbClr val="FFFFFF"/>
                        </a:solidFill>
                        <a:effectLst/>
                        <a:latin typeface="+mn-lt"/>
                      </a:endParaRPr>
                    </a:p>
                  </a:txBody>
                  <a:tcPr marL="9389" marR="9389" marT="9389" marB="0" anchor="b"/>
                </a:tc>
                <a:tc>
                  <a:txBody>
                    <a:bodyPr/>
                    <a:lstStyle/>
                    <a:p>
                      <a:pPr algn="r" fontAlgn="b"/>
                      <a:r>
                        <a:rPr lang="en-US" sz="1400" u="none" strike="noStrike">
                          <a:effectLst/>
                          <a:latin typeface="+mn-lt"/>
                        </a:rPr>
                        <a:t>15</a:t>
                      </a:r>
                      <a:endParaRPr lang="en-US" sz="1400" b="1" i="0" u="none" strike="noStrike">
                        <a:solidFill>
                          <a:srgbClr val="FFFFFF"/>
                        </a:solidFill>
                        <a:effectLst/>
                        <a:latin typeface="+mn-lt"/>
                      </a:endParaRPr>
                    </a:p>
                  </a:txBody>
                  <a:tcPr marL="9389" marR="9389" marT="9389" marB="0" anchor="b"/>
                </a:tc>
                <a:tc>
                  <a:txBody>
                    <a:bodyPr/>
                    <a:lstStyle/>
                    <a:p>
                      <a:pPr algn="r" fontAlgn="b"/>
                      <a:r>
                        <a:rPr lang="en-US" sz="1400" u="none" strike="noStrike">
                          <a:effectLst/>
                          <a:latin typeface="+mn-lt"/>
                        </a:rPr>
                        <a:t>16</a:t>
                      </a:r>
                      <a:endParaRPr lang="en-US" sz="1400" b="1" i="0" u="none" strike="noStrike">
                        <a:solidFill>
                          <a:srgbClr val="FFFFFF"/>
                        </a:solidFill>
                        <a:effectLst/>
                        <a:latin typeface="+mn-lt"/>
                      </a:endParaRPr>
                    </a:p>
                  </a:txBody>
                  <a:tcPr marL="9389" marR="9389" marT="9389" marB="0" anchor="b"/>
                </a:tc>
                <a:tc>
                  <a:txBody>
                    <a:bodyPr/>
                    <a:lstStyle/>
                    <a:p>
                      <a:pPr algn="r" fontAlgn="b"/>
                      <a:r>
                        <a:rPr lang="en-US" sz="1400" u="none" strike="noStrike">
                          <a:effectLst/>
                          <a:latin typeface="+mn-lt"/>
                        </a:rPr>
                        <a:t>17</a:t>
                      </a:r>
                      <a:endParaRPr lang="en-US" sz="1400" b="1" i="0" u="none" strike="noStrike">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18</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19</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20</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21</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22</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23</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24</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25</a:t>
                      </a:r>
                      <a:endParaRPr lang="en-US" sz="1400" b="1" i="0" u="none" strike="noStrike" dirty="0">
                        <a:solidFill>
                          <a:srgbClr val="FFFFFF"/>
                        </a:solidFill>
                        <a:effectLst/>
                        <a:latin typeface="+mn-lt"/>
                      </a:endParaRPr>
                    </a:p>
                  </a:txBody>
                  <a:tcPr marL="9389" marR="9389" marT="9389" marB="0" anchor="b"/>
                </a:tc>
                <a:tc>
                  <a:txBody>
                    <a:bodyPr/>
                    <a:lstStyle/>
                    <a:p>
                      <a:pPr algn="r" fontAlgn="b"/>
                      <a:r>
                        <a:rPr lang="en-US" sz="1400" u="none" strike="noStrike" dirty="0">
                          <a:effectLst/>
                          <a:latin typeface="+mn-lt"/>
                        </a:rPr>
                        <a:t>26</a:t>
                      </a:r>
                      <a:endParaRPr lang="en-US" sz="1400" b="1" i="0" u="none" strike="noStrike" dirty="0">
                        <a:solidFill>
                          <a:srgbClr val="FFFFFF"/>
                        </a:solidFill>
                        <a:effectLst/>
                        <a:latin typeface="+mn-lt"/>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400" u="none" strike="noStrike">
                          <a:solidFill>
                            <a:schemeClr val="bg1"/>
                          </a:solidFill>
                          <a:effectLst/>
                          <a:latin typeface="+mn-lt"/>
                        </a:rPr>
                        <a:t>27</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400" b="0" i="0" u="none" strike="noStrike">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400" u="none" strike="noStrike">
                          <a:effectLst/>
                          <a:latin typeface="+mn-lt"/>
                        </a:rPr>
                        <a:t>378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405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432</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459</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486</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513</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540</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567</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594</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621</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648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675</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702</a:t>
                      </a:r>
                      <a:endParaRPr lang="en-US" sz="14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400" u="none" strike="noStrike">
                          <a:solidFill>
                            <a:schemeClr val="bg1"/>
                          </a:solidFill>
                          <a:effectLst/>
                          <a:latin typeface="+mn-lt"/>
                        </a:rPr>
                        <a:t>729</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4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400" u="none" strike="noStrike" dirty="0">
                          <a:effectLst/>
                          <a:latin typeface="+mn-lt"/>
                        </a:rPr>
                        <a:t>10206</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10935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11664</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12393</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13122</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13851</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14580</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15309</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16038</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16767</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17496</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18225</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18954</a:t>
                      </a:r>
                      <a:endParaRPr lang="en-US" sz="14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400" u="none" strike="noStrike">
                          <a:solidFill>
                            <a:schemeClr val="bg1"/>
                          </a:solidFill>
                          <a:effectLst/>
                          <a:latin typeface="+mn-lt"/>
                        </a:rPr>
                        <a:t>19683</a:t>
                      </a:r>
                      <a:endParaRPr lang="en-US" sz="14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4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400" u="none" strike="noStrike" dirty="0">
                          <a:effectLst/>
                          <a:latin typeface="+mn-lt"/>
                        </a:rPr>
                        <a:t>275562</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295245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314928</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334611</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354294</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373977</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393660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413343</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433026</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452709</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dirty="0">
                          <a:effectLst/>
                          <a:latin typeface="+mn-lt"/>
                        </a:rPr>
                        <a:t>472392</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492075</a:t>
                      </a:r>
                      <a:endParaRPr lang="en-US" sz="1400" b="0" i="0" u="none" strike="noStrike">
                        <a:solidFill>
                          <a:srgbClr val="000000"/>
                        </a:solidFill>
                        <a:effectLst/>
                        <a:latin typeface="+mn-lt"/>
                      </a:endParaRPr>
                    </a:p>
                  </a:txBody>
                  <a:tcPr marL="9389" marR="9389" marT="9389" marB="0" anchor="b"/>
                </a:tc>
                <a:tc>
                  <a:txBody>
                    <a:bodyPr/>
                    <a:lstStyle/>
                    <a:p>
                      <a:pPr algn="r" fontAlgn="b"/>
                      <a:r>
                        <a:rPr lang="en-US" sz="1400" u="none" strike="noStrike">
                          <a:effectLst/>
                          <a:latin typeface="+mn-lt"/>
                        </a:rPr>
                        <a:t>511758</a:t>
                      </a:r>
                      <a:endParaRPr lang="en-US" sz="14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400" b="0"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4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400" dirty="0">
                          <a:latin typeface="+mn-lt"/>
                        </a:rPr>
                        <a:t>7440174</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7971615</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8503056</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9034497</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9565938</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10097379</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10628820</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11160261</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11691702</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12223143</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12754584</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13286025</a:t>
                      </a:r>
                      <a:endParaRPr lang="en-US" sz="1400" b="0" i="0" u="none" strike="noStrike" dirty="0">
                        <a:solidFill>
                          <a:srgbClr val="000000"/>
                        </a:solidFill>
                        <a:effectLst/>
                        <a:latin typeface="+mn-lt"/>
                      </a:endParaRPr>
                    </a:p>
                  </a:txBody>
                  <a:tcPr marL="9389" marR="9389" marT="9389" marB="0" anchor="b"/>
                </a:tc>
                <a:tc>
                  <a:txBody>
                    <a:bodyPr/>
                    <a:lstStyle/>
                    <a:p>
                      <a:pPr algn="r" fontAlgn="b"/>
                      <a:r>
                        <a:rPr lang="en-US" sz="1400" dirty="0">
                          <a:latin typeface="+mn-lt"/>
                        </a:rPr>
                        <a:t>13817466</a:t>
                      </a:r>
                      <a:endParaRPr lang="en-US" sz="14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8" name="TextBox 7">
            <a:extLst>
              <a:ext uri="{FF2B5EF4-FFF2-40B4-BE49-F238E27FC236}">
                <a16:creationId xmlns:a16="http://schemas.microsoft.com/office/drawing/2014/main" id="{DE462C1C-DC02-4DC3-8F61-2A8DEE7D4283}"/>
              </a:ext>
            </a:extLst>
          </p:cNvPr>
          <p:cNvSpPr txBox="1"/>
          <p:nvPr/>
        </p:nvSpPr>
        <p:spPr>
          <a:xfrm>
            <a:off x="0" y="92765"/>
            <a:ext cx="12192000" cy="523220"/>
          </a:xfrm>
          <a:prstGeom prst="rect">
            <a:avLst/>
          </a:prstGeom>
          <a:noFill/>
        </p:spPr>
        <p:txBody>
          <a:bodyPr wrap="square" rtlCol="0">
            <a:spAutoFit/>
          </a:bodyPr>
          <a:lstStyle/>
          <a:p>
            <a:pPr algn="ctr"/>
            <a:r>
              <a:rPr lang="en-US" sz="2800" b="1" dirty="0"/>
              <a:t>Encode/Decode Table</a:t>
            </a:r>
          </a:p>
        </p:txBody>
      </p:sp>
      <p:sp>
        <p:nvSpPr>
          <p:cNvPr id="9" name="TextBox 8">
            <a:extLst>
              <a:ext uri="{FF2B5EF4-FFF2-40B4-BE49-F238E27FC236}">
                <a16:creationId xmlns:a16="http://schemas.microsoft.com/office/drawing/2014/main" id="{84D770EC-62FD-42FB-88CB-79837C0CFD13}"/>
              </a:ext>
            </a:extLst>
          </p:cNvPr>
          <p:cNvSpPr txBox="1"/>
          <p:nvPr/>
        </p:nvSpPr>
        <p:spPr>
          <a:xfrm>
            <a:off x="0" y="4443895"/>
            <a:ext cx="12191999" cy="646331"/>
          </a:xfrm>
          <a:prstGeom prst="rect">
            <a:avLst/>
          </a:prstGeom>
          <a:noFill/>
        </p:spPr>
        <p:txBody>
          <a:bodyPr wrap="square" rtlCol="0">
            <a:spAutoFit/>
          </a:bodyPr>
          <a:lstStyle/>
          <a:p>
            <a:pPr algn="ctr"/>
            <a:r>
              <a:rPr lang="en-US" b="1" i="1" dirty="0"/>
              <a:t>Remember:</a:t>
            </a:r>
            <a:r>
              <a:rPr lang="en-US" i="1" dirty="0"/>
              <a:t> Row 5 (531441) is only used during decoding, and only if your word is 5 characters long. </a:t>
            </a:r>
          </a:p>
          <a:p>
            <a:pPr algn="ctr"/>
            <a:r>
              <a:rPr lang="en-US" i="1" dirty="0"/>
              <a:t>Otherwise start at row 4 (19683).</a:t>
            </a:r>
          </a:p>
        </p:txBody>
      </p:sp>
    </p:spTree>
    <p:extLst>
      <p:ext uri="{BB962C8B-B14F-4D97-AF65-F5344CB8AC3E}">
        <p14:creationId xmlns:p14="http://schemas.microsoft.com/office/powerpoint/2010/main" val="247610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571B-A546-42C2-A2B7-6CC16632AED1}"/>
              </a:ext>
            </a:extLst>
          </p:cNvPr>
          <p:cNvSpPr>
            <a:spLocks noGrp="1"/>
          </p:cNvSpPr>
          <p:nvPr>
            <p:ph type="title"/>
          </p:nvPr>
        </p:nvSpPr>
        <p:spPr>
          <a:xfrm>
            <a:off x="838200" y="365125"/>
            <a:ext cx="10515600" cy="884997"/>
          </a:xfrm>
        </p:spPr>
        <p:txBody>
          <a:bodyPr/>
          <a:lstStyle/>
          <a:p>
            <a:r>
              <a:rPr lang="en-US" dirty="0"/>
              <a:t>Steps for solving the challenges.</a:t>
            </a:r>
          </a:p>
        </p:txBody>
      </p:sp>
      <p:sp>
        <p:nvSpPr>
          <p:cNvPr id="3" name="Content Placeholder 2">
            <a:extLst>
              <a:ext uri="{FF2B5EF4-FFF2-40B4-BE49-F238E27FC236}">
                <a16:creationId xmlns:a16="http://schemas.microsoft.com/office/drawing/2014/main" id="{B34A48A7-AD09-400B-97E3-B5FA7930CE36}"/>
              </a:ext>
            </a:extLst>
          </p:cNvPr>
          <p:cNvSpPr>
            <a:spLocks noGrp="1"/>
          </p:cNvSpPr>
          <p:nvPr>
            <p:ph idx="1"/>
          </p:nvPr>
        </p:nvSpPr>
        <p:spPr>
          <a:xfrm>
            <a:off x="838200" y="1515165"/>
            <a:ext cx="10515600" cy="4661798"/>
          </a:xfrm>
        </p:spPr>
        <p:txBody>
          <a:bodyPr>
            <a:normAutofit fontScale="92500" lnSpcReduction="20000"/>
          </a:bodyPr>
          <a:lstStyle/>
          <a:p>
            <a:pPr marL="514350" indent="-514350">
              <a:buFont typeface="+mj-lt"/>
              <a:buAutoNum type="arabicPeriod"/>
            </a:pPr>
            <a:r>
              <a:rPr lang="en-US" dirty="0"/>
              <a:t>Encode your word (i.e. convert it to an integer) using the Encode/Decode table. We’ll call the resulting integer “c”.</a:t>
            </a:r>
          </a:p>
          <a:p>
            <a:pPr lvl="1"/>
            <a:r>
              <a:rPr lang="en-US" dirty="0"/>
              <a:t>Encode/Decode table can be found on page 9.</a:t>
            </a:r>
          </a:p>
          <a:p>
            <a:pPr lvl="1"/>
            <a:r>
              <a:rPr lang="en-US" dirty="0"/>
              <a:t>Use the example on page 5.</a:t>
            </a:r>
          </a:p>
          <a:p>
            <a:pPr marL="514350" indent="-514350">
              <a:buFont typeface="+mj-lt"/>
              <a:buAutoNum type="arabicPeriod"/>
            </a:pPr>
            <a:r>
              <a:rPr lang="en-US" dirty="0"/>
              <a:t>Decrypt “c” by performing the RSA exponentiation with the private key:</a:t>
            </a:r>
          </a:p>
          <a:p>
            <a:pPr lvl="1"/>
            <a:r>
              <a:rPr lang="en-US" dirty="0"/>
              <a:t>Compute c</a:t>
            </a:r>
            <a:r>
              <a:rPr lang="en-US" b="1" u="sng" baseline="30000" dirty="0"/>
              <a:t>1239467</a:t>
            </a:r>
            <a:r>
              <a:rPr lang="en-US" dirty="0"/>
              <a:t> mod </a:t>
            </a:r>
            <a:r>
              <a:rPr lang="en-US" b="1" u="sng" dirty="0"/>
              <a:t>1861963</a:t>
            </a:r>
            <a:r>
              <a:rPr lang="en-US" dirty="0"/>
              <a:t>. We’ll call the resulting integer “t”.</a:t>
            </a:r>
          </a:p>
          <a:p>
            <a:pPr lvl="1"/>
            <a:r>
              <a:rPr lang="en-US" dirty="0"/>
              <a:t>Feel free to use the online calculator at: </a:t>
            </a:r>
            <a:r>
              <a:rPr lang="en-US" sz="2000" u="sng" dirty="0">
                <a:solidFill>
                  <a:schemeClr val="accent1"/>
                </a:solidFill>
                <a:hlinkClick r:id="rId2"/>
              </a:rPr>
              <a:t>https://www.mtholyoke.edu/courses/quenell/s2003/ma139/js/powermod.html</a:t>
            </a:r>
            <a:endParaRPr lang="en-US" sz="2000" u="sng" dirty="0">
              <a:solidFill>
                <a:schemeClr val="accent1"/>
              </a:solidFill>
            </a:endParaRPr>
          </a:p>
          <a:p>
            <a:pPr lvl="2"/>
            <a:r>
              <a:rPr lang="en-US" dirty="0"/>
              <a:t>Search Google for “power mod calculator”.</a:t>
            </a:r>
          </a:p>
          <a:p>
            <a:pPr lvl="2"/>
            <a:r>
              <a:rPr lang="en-US" dirty="0"/>
              <a:t>See page 11 for example.</a:t>
            </a:r>
          </a:p>
          <a:p>
            <a:pPr marL="514350" indent="-514350">
              <a:buFont typeface="+mj-lt"/>
              <a:buAutoNum type="arabicPeriod"/>
            </a:pPr>
            <a:r>
              <a:rPr lang="en-US" dirty="0"/>
              <a:t>Decode “t” (i.e. convert it to characters) using the Encode/Decode table. The result is your decrypted word!</a:t>
            </a:r>
          </a:p>
          <a:p>
            <a:pPr lvl="1"/>
            <a:r>
              <a:rPr lang="en-US" dirty="0"/>
              <a:t>Encode/Decode table can be found on page 9.</a:t>
            </a:r>
          </a:p>
          <a:p>
            <a:pPr lvl="1"/>
            <a:r>
              <a:rPr lang="en-US" dirty="0"/>
              <a:t>Use the example on page 8.</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92222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0C072-F02E-407F-BEE7-0BC73C1B6C54}"/>
              </a:ext>
            </a:extLst>
          </p:cNvPr>
          <p:cNvPicPr>
            <a:picLocks noChangeAspect="1"/>
          </p:cNvPicPr>
          <p:nvPr/>
        </p:nvPicPr>
        <p:blipFill>
          <a:blip r:embed="rId2"/>
          <a:stretch>
            <a:fillRect/>
          </a:stretch>
        </p:blipFill>
        <p:spPr>
          <a:xfrm>
            <a:off x="698596" y="664518"/>
            <a:ext cx="9773851" cy="4539320"/>
          </a:xfrm>
          <a:prstGeom prst="rect">
            <a:avLst/>
          </a:prstGeom>
        </p:spPr>
      </p:pic>
      <p:sp>
        <p:nvSpPr>
          <p:cNvPr id="5" name="Rectangle 4">
            <a:extLst>
              <a:ext uri="{FF2B5EF4-FFF2-40B4-BE49-F238E27FC236}">
                <a16:creationId xmlns:a16="http://schemas.microsoft.com/office/drawing/2014/main" id="{6F9B179D-26F2-4904-9B43-6E55E936F94B}"/>
              </a:ext>
            </a:extLst>
          </p:cNvPr>
          <p:cNvSpPr/>
          <p:nvPr/>
        </p:nvSpPr>
        <p:spPr>
          <a:xfrm>
            <a:off x="2908027" y="2495955"/>
            <a:ext cx="1483447" cy="310033"/>
          </a:xfrm>
          <a:prstGeom prst="rect">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Your encoded </a:t>
            </a:r>
          </a:p>
          <a:p>
            <a:pPr algn="ctr"/>
            <a:r>
              <a:rPr lang="en-US" sz="1050" dirty="0">
                <a:solidFill>
                  <a:schemeClr val="tx1"/>
                </a:solidFill>
              </a:rPr>
              <a:t>value “c” here.</a:t>
            </a:r>
          </a:p>
        </p:txBody>
      </p:sp>
    </p:spTree>
    <p:extLst>
      <p:ext uri="{BB962C8B-B14F-4D97-AF65-F5344CB8AC3E}">
        <p14:creationId xmlns:p14="http://schemas.microsoft.com/office/powerpoint/2010/main" val="140171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Backup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99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Threat Modeling</a:t>
            </a:r>
          </a:p>
        </p:txBody>
      </p:sp>
      <p:sp>
        <p:nvSpPr>
          <p:cNvPr id="5" name="Content Placeholder 4"/>
          <p:cNvSpPr>
            <a:spLocks noGrp="1"/>
          </p:cNvSpPr>
          <p:nvPr>
            <p:ph idx="1"/>
          </p:nvPr>
        </p:nvSpPr>
        <p:spPr>
          <a:xfrm>
            <a:off x="838200" y="1447241"/>
            <a:ext cx="10515600" cy="4351338"/>
          </a:xfrm>
        </p:spPr>
        <p:txBody>
          <a:bodyPr>
            <a:noAutofit/>
          </a:bodyPr>
          <a:lstStyle/>
          <a:p>
            <a:r>
              <a:rPr lang="en-US" sz="2400" dirty="0"/>
              <a:t>The process of identifying the relevant threats and associated security objectives that must be met to protect a system.</a:t>
            </a:r>
          </a:p>
          <a:p>
            <a:pPr lvl="1"/>
            <a:r>
              <a:rPr lang="en-US" sz="2000" dirty="0"/>
              <a:t>Relevant threats may result in security defects exploitable by an attacker.</a:t>
            </a:r>
          </a:p>
          <a:p>
            <a:pPr lvl="1"/>
            <a:r>
              <a:rPr lang="en-US" sz="2000" dirty="0"/>
              <a:t>Mitigated security objectives become system requirements.</a:t>
            </a:r>
          </a:p>
          <a:p>
            <a:r>
              <a:rPr lang="en-US" sz="2400" dirty="0"/>
              <a:t>Consists of identification of multiple system properties</a:t>
            </a:r>
          </a:p>
          <a:p>
            <a:pPr lvl="1"/>
            <a:r>
              <a:rPr lang="en-US" sz="2000" dirty="0"/>
              <a:t>Assets – What must be protected?</a:t>
            </a:r>
          </a:p>
          <a:p>
            <a:pPr lvl="1"/>
            <a:r>
              <a:rPr lang="en-US" sz="2000" dirty="0"/>
              <a:t>Adversaries – Who wishes to compromise the system and why?</a:t>
            </a:r>
          </a:p>
          <a:p>
            <a:pPr lvl="1"/>
            <a:r>
              <a:rPr lang="en-US" sz="2000" dirty="0"/>
              <a:t>Attack surface – What parts of the system can be used to stage an attack?</a:t>
            </a:r>
          </a:p>
          <a:p>
            <a:pPr lvl="1"/>
            <a:r>
              <a:rPr lang="en-US" sz="2000" dirty="0"/>
              <a:t>Threats – What specific attack scenarios exist?</a:t>
            </a:r>
          </a:p>
          <a:p>
            <a:pPr lvl="1"/>
            <a:r>
              <a:rPr lang="en-US" sz="2000" dirty="0"/>
              <a:t>Security objectives – How will these threats be dispositioned (e.g. mitigated or not)?</a:t>
            </a:r>
          </a:p>
          <a:p>
            <a:r>
              <a:rPr lang="en-US" sz="2400" dirty="0"/>
              <a:t>Effective threat modeling requires adversarial mindedness</a:t>
            </a:r>
          </a:p>
          <a:p>
            <a:pPr lvl="1"/>
            <a:r>
              <a:rPr lang="en-US" sz="2000" dirty="0"/>
              <a:t>Thinking like the bad guys</a:t>
            </a:r>
          </a:p>
          <a:p>
            <a:pPr lvl="1"/>
            <a:r>
              <a:rPr lang="en-US" sz="2000" dirty="0"/>
              <a:t>Those who possess a devious and/or competitive mindset often provide the most valuable feedback.</a:t>
            </a:r>
          </a:p>
        </p:txBody>
      </p:sp>
      <p:sp>
        <p:nvSpPr>
          <p:cNvPr id="7" name="TextBox 6"/>
          <p:cNvSpPr txBox="1"/>
          <p:nvPr/>
        </p:nvSpPr>
        <p:spPr>
          <a:xfrm>
            <a:off x="0" y="6020712"/>
            <a:ext cx="12192000" cy="830997"/>
          </a:xfrm>
          <a:prstGeom prst="rect">
            <a:avLst/>
          </a:prstGeom>
          <a:noFill/>
        </p:spPr>
        <p:txBody>
          <a:bodyPr wrap="square" rtlCol="0">
            <a:spAutoFit/>
          </a:bodyPr>
          <a:lstStyle/>
          <a:p>
            <a:pPr algn="ctr"/>
            <a:r>
              <a:rPr lang="en-US" sz="4800" b="1" dirty="0">
                <a:solidFill>
                  <a:srgbClr val="FF0000"/>
                </a:solidFill>
                <a:latin typeface="Brush Script MT" panose="03060802040406070304" pitchFamily="66" charset="0"/>
              </a:rPr>
              <a:t>Playing a security game.</a:t>
            </a:r>
          </a:p>
        </p:txBody>
      </p:sp>
    </p:spTree>
    <p:extLst>
      <p:ext uri="{BB962C8B-B14F-4D97-AF65-F5344CB8AC3E}">
        <p14:creationId xmlns:p14="http://schemas.microsoft.com/office/powerpoint/2010/main" val="165595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RSA encryption – A scenario</a:t>
            </a:r>
          </a:p>
        </p:txBody>
      </p:sp>
      <p:sp>
        <p:nvSpPr>
          <p:cNvPr id="3" name="Content Placeholder 2"/>
          <p:cNvSpPr>
            <a:spLocks noGrp="1"/>
          </p:cNvSpPr>
          <p:nvPr>
            <p:ph idx="1"/>
          </p:nvPr>
        </p:nvSpPr>
        <p:spPr>
          <a:xfrm>
            <a:off x="838200" y="1559012"/>
            <a:ext cx="10515600" cy="4351338"/>
          </a:xfrm>
        </p:spPr>
        <p:txBody>
          <a:bodyPr>
            <a:noAutofit/>
          </a:bodyPr>
          <a:lstStyle/>
          <a:p>
            <a:r>
              <a:rPr lang="en-US" sz="2400" dirty="0"/>
              <a:t>Intel is creating a system to protect purchased high definition blockbuster video titles that a user purchases and downloads to their PC, tablet, or phone.</a:t>
            </a:r>
          </a:p>
          <a:p>
            <a:r>
              <a:rPr lang="en-US" sz="2400" dirty="0"/>
              <a:t>Each movie is encrypted with a 16 byte AES-GCM key.</a:t>
            </a:r>
          </a:p>
          <a:p>
            <a:pPr lvl="1"/>
            <a:r>
              <a:rPr lang="en-US" sz="2000" dirty="0"/>
              <a:t>This key is delivered along with the movie content after purchase.</a:t>
            </a:r>
          </a:p>
          <a:p>
            <a:pPr lvl="1"/>
            <a:r>
              <a:rPr lang="en-US" sz="2000" dirty="0"/>
              <a:t>Exposure of this key results in the movie being decrypted and thus viewable by anybody.</a:t>
            </a:r>
          </a:p>
          <a:p>
            <a:pPr lvl="1"/>
            <a:r>
              <a:rPr lang="en-US" sz="2000" dirty="0"/>
              <a:t>The only party authorized to view the movie, and thus decrypt it, is the purchaser.</a:t>
            </a:r>
          </a:p>
          <a:p>
            <a:r>
              <a:rPr lang="en-US" sz="2400" dirty="0"/>
              <a:t>RSA encryption is often a very good choice for encrypting AES keys.</a:t>
            </a:r>
          </a:p>
          <a:p>
            <a:pPr lvl="1"/>
            <a:r>
              <a:rPr lang="en-US" sz="2000" dirty="0"/>
              <a:t>When the user signs up for the video service, they create an RSA key pair, store the private key locally, and give the public key to the movie service provider to use when they purchase movies.</a:t>
            </a:r>
          </a:p>
          <a:p>
            <a:pPr lvl="1"/>
            <a:r>
              <a:rPr lang="en-US" sz="2000" dirty="0"/>
              <a:t>When they purchase a movie, the AES-GCM key is encrypted using the RSA public key, and decrypted by the user’s RSA private key, thus allowing them to decrypt and watch the movie.</a:t>
            </a:r>
          </a:p>
        </p:txBody>
      </p:sp>
      <p:sp>
        <p:nvSpPr>
          <p:cNvPr id="4" name="TextBox 3"/>
          <p:cNvSpPr txBox="1"/>
          <p:nvPr/>
        </p:nvSpPr>
        <p:spPr>
          <a:xfrm>
            <a:off x="0" y="5910350"/>
            <a:ext cx="12192000" cy="830997"/>
          </a:xfrm>
          <a:prstGeom prst="rect">
            <a:avLst/>
          </a:prstGeom>
          <a:noFill/>
        </p:spPr>
        <p:txBody>
          <a:bodyPr wrap="square" rtlCol="0">
            <a:spAutoFit/>
          </a:bodyPr>
          <a:lstStyle/>
          <a:p>
            <a:pPr algn="ctr"/>
            <a:r>
              <a:rPr lang="en-US" sz="4800" b="1" dirty="0">
                <a:solidFill>
                  <a:srgbClr val="FF0000"/>
                </a:solidFill>
                <a:latin typeface="Brush Script MT" panose="03060802040406070304" pitchFamily="66" charset="0"/>
              </a:rPr>
              <a:t>What can go wrong!?!</a:t>
            </a:r>
          </a:p>
        </p:txBody>
      </p:sp>
    </p:spTree>
    <p:extLst>
      <p:ext uri="{BB962C8B-B14F-4D97-AF65-F5344CB8AC3E}">
        <p14:creationId xmlns:p14="http://schemas.microsoft.com/office/powerpoint/2010/main" val="402769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008"/>
            <a:ext cx="10515600" cy="950855"/>
          </a:xfrm>
        </p:spPr>
        <p:txBody>
          <a:bodyPr/>
          <a:lstStyle/>
          <a:p>
            <a:r>
              <a:rPr lang="en-US" dirty="0"/>
              <a:t>Threat model (only a portion)</a:t>
            </a:r>
          </a:p>
        </p:txBody>
      </p:sp>
      <p:sp>
        <p:nvSpPr>
          <p:cNvPr id="3" name="Content Placeholder 2"/>
          <p:cNvSpPr>
            <a:spLocks noGrp="1"/>
          </p:cNvSpPr>
          <p:nvPr>
            <p:ph idx="1"/>
          </p:nvPr>
        </p:nvSpPr>
        <p:spPr>
          <a:xfrm>
            <a:off x="838200" y="1110731"/>
            <a:ext cx="10515600" cy="5306694"/>
          </a:xfrm>
        </p:spPr>
        <p:txBody>
          <a:bodyPr>
            <a:noAutofit/>
          </a:bodyPr>
          <a:lstStyle/>
          <a:p>
            <a:r>
              <a:rPr lang="en-US" sz="2400" dirty="0"/>
              <a:t>Assets</a:t>
            </a:r>
          </a:p>
          <a:p>
            <a:pPr lvl="1"/>
            <a:r>
              <a:rPr lang="en-US" sz="1800" dirty="0"/>
              <a:t>Purchased movie</a:t>
            </a:r>
          </a:p>
          <a:p>
            <a:pPr lvl="1"/>
            <a:r>
              <a:rPr lang="en-US" sz="1800" dirty="0"/>
              <a:t>Movie encryption key</a:t>
            </a:r>
          </a:p>
          <a:p>
            <a:pPr lvl="1"/>
            <a:r>
              <a:rPr lang="en-US" sz="1800" dirty="0"/>
              <a:t>RSA private key</a:t>
            </a:r>
          </a:p>
          <a:p>
            <a:r>
              <a:rPr lang="en-US" sz="2400" dirty="0"/>
              <a:t>Adversaries</a:t>
            </a:r>
          </a:p>
          <a:p>
            <a:pPr lvl="1"/>
            <a:r>
              <a:rPr lang="en-US" sz="1800" dirty="0"/>
              <a:t>???</a:t>
            </a:r>
          </a:p>
          <a:p>
            <a:r>
              <a:rPr lang="en-US" sz="2400" dirty="0"/>
              <a:t>Attack surface</a:t>
            </a:r>
          </a:p>
          <a:p>
            <a:pPr lvl="1"/>
            <a:r>
              <a:rPr lang="en-US" sz="1800" dirty="0"/>
              <a:t>The internet connection</a:t>
            </a:r>
          </a:p>
          <a:p>
            <a:pPr lvl="1"/>
            <a:r>
              <a:rPr lang="en-US" sz="1800" dirty="0"/>
              <a:t>The user’s computer</a:t>
            </a:r>
          </a:p>
          <a:p>
            <a:r>
              <a:rPr lang="en-US" sz="2400" dirty="0"/>
              <a:t>Threats</a:t>
            </a:r>
          </a:p>
          <a:p>
            <a:pPr lvl="1"/>
            <a:r>
              <a:rPr lang="en-US" sz="1800" dirty="0"/>
              <a:t>Adversary is able to deduce the RSA private key through integer factorization</a:t>
            </a:r>
          </a:p>
          <a:p>
            <a:pPr lvl="1"/>
            <a:r>
              <a:rPr lang="en-US" sz="1800" dirty="0"/>
              <a:t>???</a:t>
            </a:r>
          </a:p>
          <a:p>
            <a:r>
              <a:rPr lang="en-US" sz="2400" dirty="0"/>
              <a:t>Security Objectives</a:t>
            </a:r>
          </a:p>
          <a:p>
            <a:pPr lvl="1"/>
            <a:r>
              <a:rPr lang="en-US" sz="1800" dirty="0"/>
              <a:t>Protect the RSA private key from brute force attack by making it a minimum of 308 digits (2048 bits) in length.</a:t>
            </a:r>
          </a:p>
          <a:p>
            <a:pPr lvl="1"/>
            <a:r>
              <a:rPr lang="en-US" sz="1800" dirty="0"/>
              <a:t>???</a:t>
            </a:r>
          </a:p>
          <a:p>
            <a:pPr lvl="1"/>
            <a:endParaRPr lang="en-US" sz="1800" dirty="0"/>
          </a:p>
        </p:txBody>
      </p:sp>
    </p:spTree>
    <p:extLst>
      <p:ext uri="{BB962C8B-B14F-4D97-AF65-F5344CB8AC3E}">
        <p14:creationId xmlns:p14="http://schemas.microsoft.com/office/powerpoint/2010/main" val="355563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B6E4-1F34-4043-BFA0-14FE00BEB444}"/>
              </a:ext>
            </a:extLst>
          </p:cNvPr>
          <p:cNvSpPr>
            <a:spLocks noGrp="1"/>
          </p:cNvSpPr>
          <p:nvPr>
            <p:ph type="title"/>
          </p:nvPr>
        </p:nvSpPr>
        <p:spPr/>
        <p:txBody>
          <a:bodyPr/>
          <a:lstStyle/>
          <a:p>
            <a:r>
              <a:rPr lang="en-US"/>
              <a:t>Network </a:t>
            </a:r>
            <a:r>
              <a:rPr lang="en-US" dirty="0"/>
              <a:t>Connection</a:t>
            </a:r>
          </a:p>
        </p:txBody>
      </p:sp>
      <p:sp>
        <p:nvSpPr>
          <p:cNvPr id="3" name="Content Placeholder 2">
            <a:extLst>
              <a:ext uri="{FF2B5EF4-FFF2-40B4-BE49-F238E27FC236}">
                <a16:creationId xmlns:a16="http://schemas.microsoft.com/office/drawing/2014/main" id="{B5F45BDB-BD9D-4BF3-A2CE-C39F6E7822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49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4934"/>
            <a:ext cx="10515600" cy="918178"/>
          </a:xfrm>
        </p:spPr>
        <p:txBody>
          <a:bodyPr>
            <a:normAutofit/>
          </a:bodyPr>
          <a:lstStyle/>
          <a:p>
            <a:r>
              <a:rPr lang="en-US" dirty="0"/>
              <a:t>Breaking RSA keys by factoring large integers</a:t>
            </a:r>
          </a:p>
        </p:txBody>
      </p:sp>
      <p:sp>
        <p:nvSpPr>
          <p:cNvPr id="5" name="Content Placeholder 4"/>
          <p:cNvSpPr>
            <a:spLocks noGrp="1"/>
          </p:cNvSpPr>
          <p:nvPr>
            <p:ph idx="1"/>
          </p:nvPr>
        </p:nvSpPr>
        <p:spPr>
          <a:xfrm>
            <a:off x="838200" y="1053090"/>
            <a:ext cx="10515600" cy="4771715"/>
          </a:xfrm>
        </p:spPr>
        <p:txBody>
          <a:bodyPr>
            <a:noAutofit/>
          </a:bodyPr>
          <a:lstStyle/>
          <a:p>
            <a:r>
              <a:rPr lang="en-US" sz="1600" dirty="0"/>
              <a:t>RSA is an algorithm used for encrypting small amount of data. Its security relies on the difficulty of factoring large integers.</a:t>
            </a:r>
          </a:p>
          <a:p>
            <a:r>
              <a:rPr lang="en-US" sz="1600" dirty="0"/>
              <a:t>RSA keys consist of two mathematically related keys; one public, one private. The public key is used to encrypt; the private key to decrypt.</a:t>
            </a:r>
          </a:p>
          <a:p>
            <a:r>
              <a:rPr lang="en-US" sz="1600" dirty="0"/>
              <a:t>The keys are created by selecting 2 prime numbers (p, q) and multiplying them together to create a modulus (n). This value is used during encryption and decryption.</a:t>
            </a:r>
          </a:p>
          <a:p>
            <a:pPr lvl="1"/>
            <a:r>
              <a:rPr lang="en-US" sz="1400" dirty="0"/>
              <a:t>Public key = (e, n) – e is called the “public exponent”, while n is the modulus.</a:t>
            </a:r>
          </a:p>
          <a:p>
            <a:pPr lvl="1"/>
            <a:r>
              <a:rPr lang="en-US" sz="1400" dirty="0"/>
              <a:t>Private key = (d, n) – d is called the “private exponent”, while n is the modulus.</a:t>
            </a:r>
          </a:p>
          <a:p>
            <a:r>
              <a:rPr lang="en-US" sz="1600" dirty="0"/>
              <a:t>RSA encrypts a message (m) with modular exponentiation</a:t>
            </a:r>
          </a:p>
          <a:p>
            <a:pPr lvl="1"/>
            <a:r>
              <a:rPr lang="en-US" sz="1400" dirty="0"/>
              <a:t>c = m</a:t>
            </a:r>
            <a:r>
              <a:rPr lang="en-US" sz="1400" baseline="30000" dirty="0"/>
              <a:t>e</a:t>
            </a:r>
            <a:r>
              <a:rPr lang="en-US" sz="1400" dirty="0"/>
              <a:t> mod n</a:t>
            </a:r>
          </a:p>
          <a:p>
            <a:pPr lvl="1"/>
            <a:r>
              <a:rPr lang="en-US" sz="1400" dirty="0"/>
              <a:t>t = c</a:t>
            </a:r>
            <a:r>
              <a:rPr lang="en-US" sz="1400" baseline="30000" dirty="0"/>
              <a:t>d</a:t>
            </a:r>
            <a:r>
              <a:rPr lang="en-US" sz="1400" dirty="0"/>
              <a:t> mod n</a:t>
            </a:r>
          </a:p>
          <a:p>
            <a:r>
              <a:rPr lang="en-US" sz="1600" dirty="0"/>
              <a:t>Numerous algorithms exist for factoring large integers – none of them is very efficient.</a:t>
            </a:r>
          </a:p>
          <a:p>
            <a:pPr lvl="1"/>
            <a:r>
              <a:rPr lang="en-US" sz="1400" dirty="0"/>
              <a:t>Quadratic sieve, general number field sieve, Shor’s algorithm (quantum computers)</a:t>
            </a:r>
          </a:p>
          <a:p>
            <a:r>
              <a:rPr lang="en-US" sz="1600" dirty="0"/>
              <a:t>Sample factoring sizes (Mathematica on PC with fast Intel CPU)</a:t>
            </a:r>
          </a:p>
          <a:p>
            <a:pPr lvl="1"/>
            <a:r>
              <a:rPr lang="en-US" sz="1400" dirty="0"/>
              <a:t>29 digit (96 bit) primes – 24 seconds</a:t>
            </a:r>
          </a:p>
          <a:p>
            <a:pPr lvl="1"/>
            <a:r>
              <a:rPr lang="en-US" sz="1400" dirty="0"/>
              <a:t>34 digit (112 bit) primes – 17 minutes</a:t>
            </a:r>
          </a:p>
          <a:p>
            <a:pPr lvl="1"/>
            <a:r>
              <a:rPr lang="en-US" sz="1400" dirty="0"/>
              <a:t>38 digit (128 bit) primes – 5 hours</a:t>
            </a:r>
          </a:p>
          <a:p>
            <a:pPr lvl="1"/>
            <a:r>
              <a:rPr lang="en-US" sz="1400" dirty="0"/>
              <a:t>77 digit (256 bit) primes - ???</a:t>
            </a:r>
          </a:p>
          <a:p>
            <a:pPr lvl="1"/>
            <a:endParaRPr lang="en-US" sz="1400" dirty="0"/>
          </a:p>
        </p:txBody>
      </p:sp>
      <p:sp>
        <p:nvSpPr>
          <p:cNvPr id="6" name="TextBox 5"/>
          <p:cNvSpPr txBox="1"/>
          <p:nvPr/>
        </p:nvSpPr>
        <p:spPr>
          <a:xfrm>
            <a:off x="0" y="6036478"/>
            <a:ext cx="12192000" cy="830997"/>
          </a:xfrm>
          <a:prstGeom prst="rect">
            <a:avLst/>
          </a:prstGeom>
          <a:noFill/>
        </p:spPr>
        <p:txBody>
          <a:bodyPr wrap="square" rtlCol="0">
            <a:spAutoFit/>
          </a:bodyPr>
          <a:lstStyle/>
          <a:p>
            <a:pPr algn="ctr"/>
            <a:r>
              <a:rPr lang="en-US" sz="4800" b="1" dirty="0">
                <a:solidFill>
                  <a:srgbClr val="FF0000"/>
                </a:solidFill>
                <a:latin typeface="Brush Script MT" panose="03060802040406070304" pitchFamily="66" charset="0"/>
              </a:rPr>
              <a:t>How large must the primes be?</a:t>
            </a:r>
          </a:p>
        </p:txBody>
      </p:sp>
      <mc:AlternateContent xmlns:mc="http://schemas.openxmlformats.org/markup-compatibility/2006" xmlns:a14="http://schemas.microsoft.com/office/drawing/2010/main">
        <mc:Choice Requires="a14">
          <p:sp>
            <p:nvSpPr>
              <p:cNvPr id="7" name="Rectangle 6"/>
              <p:cNvSpPr/>
              <p:nvPr/>
            </p:nvSpPr>
            <p:spPr>
              <a:xfrm>
                <a:off x="931903" y="5824806"/>
                <a:ext cx="95381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b="0" i="0" smtClean="0"/>
                        <m:t>p</m:t>
                      </m:r>
                      <m:r>
                        <m:rPr>
                          <m:nor/>
                        </m:rPr>
                        <a:rPr lang="en-US" b="0" i="0" smtClean="0"/>
                        <m:t> = 81062740962650321912</m:t>
                      </m:r>
                      <m:r>
                        <m:rPr>
                          <m:nor/>
                        </m:rPr>
                        <a:rPr lang="en-US"/>
                        <m:t>927940413460767294905049690882957317791589477247907657353</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931903" y="5824806"/>
                <a:ext cx="9538189" cy="369332"/>
              </a:xfrm>
              <a:prstGeom prst="rect">
                <a:avLst/>
              </a:prstGeom>
              <a:blipFill rotWithShape="1">
                <a:blip r:embed="rId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89483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3459"/>
          </a:xfrm>
        </p:spPr>
        <p:txBody>
          <a:bodyPr/>
          <a:lstStyle/>
          <a:p>
            <a:r>
              <a:rPr lang="en-US" dirty="0"/>
              <a:t>Breaking an RSA modulus</a:t>
            </a:r>
          </a:p>
        </p:txBody>
      </p:sp>
      <p:sp>
        <p:nvSpPr>
          <p:cNvPr id="3" name="Content Placeholder 2"/>
          <p:cNvSpPr>
            <a:spLocks noGrp="1"/>
          </p:cNvSpPr>
          <p:nvPr>
            <p:ph idx="1"/>
          </p:nvPr>
        </p:nvSpPr>
        <p:spPr>
          <a:xfrm>
            <a:off x="838200" y="1392137"/>
            <a:ext cx="10515600" cy="4967474"/>
          </a:xfrm>
        </p:spPr>
        <p:txBody>
          <a:bodyPr>
            <a:normAutofit fontScale="92500" lnSpcReduction="20000"/>
          </a:bodyPr>
          <a:lstStyle/>
          <a:p>
            <a:r>
              <a:rPr lang="en-US" dirty="0"/>
              <a:t>The following RSA moduli (n) are 19 digits (64 bits) in length. Each is the product of two 10 digit (32 bit) primes (p and q).</a:t>
            </a:r>
          </a:p>
          <a:p>
            <a:pPr marL="457200" lvl="1" indent="0">
              <a:buNone/>
            </a:pPr>
            <a:r>
              <a:rPr lang="en-US" dirty="0"/>
              <a:t> </a:t>
            </a:r>
          </a:p>
          <a:p>
            <a:pPr lvl="1"/>
            <a:r>
              <a:rPr lang="en-US" dirty="0"/>
              <a:t>12785807110187128253</a:t>
            </a:r>
          </a:p>
          <a:p>
            <a:pPr lvl="1"/>
            <a:r>
              <a:rPr lang="en-US" dirty="0"/>
              <a:t>11093526529096043129</a:t>
            </a:r>
          </a:p>
          <a:p>
            <a:pPr lvl="1"/>
            <a:r>
              <a:rPr lang="en-US" dirty="0"/>
              <a:t>5237296872527729327</a:t>
            </a:r>
          </a:p>
          <a:p>
            <a:pPr lvl="1"/>
            <a:r>
              <a:rPr lang="en-US" dirty="0"/>
              <a:t>8064468924802598797</a:t>
            </a:r>
          </a:p>
          <a:p>
            <a:pPr lvl="1"/>
            <a:r>
              <a:rPr lang="en-US" dirty="0"/>
              <a:t>10893869754249487897</a:t>
            </a:r>
          </a:p>
          <a:p>
            <a:endParaRPr lang="en-US" dirty="0"/>
          </a:p>
          <a:p>
            <a:r>
              <a:rPr lang="en-US" dirty="0"/>
              <a:t>One way to break RSA is to factor n into its composite primes, p and q. After doing this, computing the private key is trivial.</a:t>
            </a:r>
          </a:p>
          <a:p>
            <a:r>
              <a:rPr lang="en-US" dirty="0"/>
              <a:t>For more details on how to compute the private exponent, see the RSA article on Wikipedia.</a:t>
            </a:r>
          </a:p>
          <a:p>
            <a:r>
              <a:rPr lang="en-US" dirty="0"/>
              <a:t>Please visit </a:t>
            </a:r>
            <a:r>
              <a:rPr lang="en-US" dirty="0">
                <a:hlinkClick r:id="rId2"/>
              </a:rPr>
              <a:t>http://www.wolframalpha.com</a:t>
            </a:r>
            <a:r>
              <a:rPr lang="en-US" dirty="0"/>
              <a:t> and attempt to factor as many of the values of n into their two primes.</a:t>
            </a:r>
          </a:p>
        </p:txBody>
      </p:sp>
      <p:sp>
        <p:nvSpPr>
          <p:cNvPr id="4" name="Rectangle 3"/>
          <p:cNvSpPr/>
          <p:nvPr/>
        </p:nvSpPr>
        <p:spPr>
          <a:xfrm>
            <a:off x="6096000" y="2233444"/>
            <a:ext cx="4305993" cy="1785104"/>
          </a:xfrm>
          <a:prstGeom prst="rect">
            <a:avLst/>
          </a:prstGeom>
        </p:spPr>
        <p:txBody>
          <a:bodyPr wrap="square">
            <a:spAutoFit/>
          </a:bodyPr>
          <a:lstStyle/>
          <a:p>
            <a:pPr marL="742950" lvl="1" indent="-285750">
              <a:buFont typeface="Arial" panose="020B0604020202020204" pitchFamily="34" charset="0"/>
              <a:buChar char="•"/>
            </a:pPr>
            <a:r>
              <a:rPr lang="en-US" sz="2200" dirty="0"/>
              <a:t>15042446205670026307</a:t>
            </a:r>
          </a:p>
          <a:p>
            <a:pPr marL="742950" lvl="1" indent="-285750">
              <a:buFont typeface="Arial" panose="020B0604020202020204" pitchFamily="34" charset="0"/>
              <a:buChar char="•"/>
            </a:pPr>
            <a:r>
              <a:rPr lang="en-US" sz="2200" dirty="0"/>
              <a:t>13824190742314325837</a:t>
            </a:r>
          </a:p>
          <a:p>
            <a:pPr marL="742950" lvl="1" indent="-285750">
              <a:buFont typeface="Arial" panose="020B0604020202020204" pitchFamily="34" charset="0"/>
              <a:buChar char="•"/>
            </a:pPr>
            <a:r>
              <a:rPr lang="en-US" sz="2200" dirty="0"/>
              <a:t>11560497213300020009</a:t>
            </a:r>
          </a:p>
          <a:p>
            <a:pPr marL="742950" lvl="1" indent="-285750">
              <a:buFont typeface="Arial" panose="020B0604020202020204" pitchFamily="34" charset="0"/>
              <a:buChar char="•"/>
            </a:pPr>
            <a:r>
              <a:rPr lang="en-US" sz="2200" dirty="0"/>
              <a:t>9941983630402385719</a:t>
            </a:r>
          </a:p>
          <a:p>
            <a:pPr marL="742950" lvl="1" indent="-285750">
              <a:buFont typeface="Arial" panose="020B0604020202020204" pitchFamily="34" charset="0"/>
              <a:buChar char="•"/>
            </a:pPr>
            <a:r>
              <a:rPr lang="en-US" sz="2200" dirty="0"/>
              <a:t>13893150275564265751</a:t>
            </a:r>
          </a:p>
        </p:txBody>
      </p:sp>
    </p:spTree>
    <p:extLst>
      <p:ext uri="{BB962C8B-B14F-4D97-AF65-F5344CB8AC3E}">
        <p14:creationId xmlns:p14="http://schemas.microsoft.com/office/powerpoint/2010/main" val="141942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words with RSA</a:t>
            </a:r>
          </a:p>
        </p:txBody>
      </p:sp>
      <p:sp>
        <p:nvSpPr>
          <p:cNvPr id="3" name="Content Placeholder 2"/>
          <p:cNvSpPr>
            <a:spLocks noGrp="1"/>
          </p:cNvSpPr>
          <p:nvPr>
            <p:ph idx="1"/>
          </p:nvPr>
        </p:nvSpPr>
        <p:spPr/>
        <p:txBody>
          <a:bodyPr>
            <a:normAutofit lnSpcReduction="10000"/>
          </a:bodyPr>
          <a:lstStyle/>
          <a:p>
            <a:r>
              <a:rPr lang="en-US" dirty="0"/>
              <a:t>This activity limits words to 4 characters for ease of computation. The same method could be extended to any length string.</a:t>
            </a:r>
          </a:p>
          <a:p>
            <a:r>
              <a:rPr lang="en-US" dirty="0"/>
              <a:t>We will be using 11 bit primes. This results in 22 bit moduli.</a:t>
            </a:r>
          </a:p>
          <a:p>
            <a:pPr lvl="1"/>
            <a:r>
              <a:rPr lang="en-US" dirty="0"/>
              <a:t>p = 1163, q = 1601, p * q = n = 1861963</a:t>
            </a:r>
          </a:p>
          <a:p>
            <a:r>
              <a:rPr lang="en-US" dirty="0"/>
              <a:t>Because RSA is a mathematical algorithm, we must first convert words to numbers.</a:t>
            </a:r>
          </a:p>
          <a:p>
            <a:pPr lvl="1"/>
            <a:r>
              <a:rPr lang="en-US" dirty="0"/>
              <a:t>Convert each character to a number between 0 and 26. For example: ‘`’ = 0, ‘A’ = 1, ‘B’ = 2,…‘Z’ = 26.</a:t>
            </a:r>
          </a:p>
          <a:p>
            <a:pPr lvl="1"/>
            <a:r>
              <a:rPr lang="en-US" dirty="0"/>
              <a:t>Take each of these numbers and use them as base 27 digits. This amounts to:</a:t>
            </a:r>
          </a:p>
          <a:p>
            <a:pPr lvl="2"/>
            <a:r>
              <a:rPr lang="en-US" dirty="0" err="1"/>
              <a:t>num</a:t>
            </a:r>
            <a:r>
              <a:rPr lang="en-US" dirty="0"/>
              <a:t> = (19683 * ChNum1) + (729 * ChNum2) + (27 * ChNum3) + ChNum4.</a:t>
            </a:r>
          </a:p>
          <a:p>
            <a:pPr lvl="1"/>
            <a:r>
              <a:rPr lang="en-US" dirty="0"/>
              <a:t>Encrypt this number using RSA  cipher = </a:t>
            </a:r>
            <a:r>
              <a:rPr lang="en-US" dirty="0" err="1"/>
              <a:t>num</a:t>
            </a:r>
            <a:r>
              <a:rPr lang="en-US" baseline="30000" dirty="0" err="1"/>
              <a:t>e</a:t>
            </a:r>
            <a:r>
              <a:rPr lang="en-US" baseline="30000" dirty="0"/>
              <a:t> </a:t>
            </a:r>
            <a:r>
              <a:rPr lang="en-US" dirty="0"/>
              <a:t>mod n.</a:t>
            </a:r>
            <a:endParaRPr lang="en-US" baseline="30000" dirty="0"/>
          </a:p>
        </p:txBody>
      </p:sp>
    </p:spTree>
    <p:extLst>
      <p:ext uri="{BB962C8B-B14F-4D97-AF65-F5344CB8AC3E}">
        <p14:creationId xmlns:p14="http://schemas.microsoft.com/office/powerpoint/2010/main" val="69185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6200000">
            <a:off x="-2342290" y="2685593"/>
            <a:ext cx="5955958" cy="584775"/>
          </a:xfrm>
          <a:prstGeom prst="rect">
            <a:avLst/>
          </a:prstGeom>
          <a:solidFill>
            <a:schemeClr val="tx1"/>
          </a:solidFill>
        </p:spPr>
        <p:txBody>
          <a:bodyPr wrap="square" rtlCol="0">
            <a:spAutoFit/>
          </a:bodyPr>
          <a:lstStyle/>
          <a:p>
            <a:pPr algn="ctr"/>
            <a:r>
              <a:rPr lang="en-US" sz="3200" dirty="0">
                <a:solidFill>
                  <a:srgbClr val="FF0000"/>
                </a:solidFill>
              </a:rPr>
              <a:t>Words to numbers</a:t>
            </a:r>
          </a:p>
        </p:txBody>
      </p:sp>
      <p:sp>
        <p:nvSpPr>
          <p:cNvPr id="7" name="TextBox 6"/>
          <p:cNvSpPr txBox="1"/>
          <p:nvPr/>
        </p:nvSpPr>
        <p:spPr>
          <a:xfrm>
            <a:off x="3048000" y="3155703"/>
            <a:ext cx="6096000" cy="3785652"/>
          </a:xfrm>
          <a:prstGeom prst="rect">
            <a:avLst/>
          </a:prstGeom>
          <a:noFill/>
        </p:spPr>
        <p:txBody>
          <a:bodyPr wrap="square" rtlCol="0">
            <a:spAutoFit/>
          </a:bodyPr>
          <a:lstStyle/>
          <a:p>
            <a:r>
              <a:rPr lang="en-US" sz="1600" dirty="0"/>
              <a:t>Example: “DAVE”</a:t>
            </a:r>
          </a:p>
          <a:p>
            <a:endParaRPr lang="en-US" sz="1600" dirty="0"/>
          </a:p>
          <a:p>
            <a:pPr marL="285750" indent="-285750">
              <a:buFont typeface="Arial" panose="020B0604020202020204" pitchFamily="34" charset="0"/>
              <a:buChar char="•"/>
            </a:pPr>
            <a:r>
              <a:rPr lang="en-US" sz="1600" dirty="0"/>
              <a:t>Find the value in the “19683” row associated with “D”.</a:t>
            </a:r>
          </a:p>
          <a:p>
            <a:pPr marL="742950" lvl="1" indent="-285750">
              <a:buFont typeface="Arial" panose="020B0604020202020204" pitchFamily="34" charset="0"/>
              <a:buChar char="•"/>
            </a:pPr>
            <a:r>
              <a:rPr lang="en-US" sz="1600" dirty="0"/>
              <a:t>Column 4 = 78732. This is your current value.</a:t>
            </a:r>
          </a:p>
          <a:p>
            <a:pPr marL="285750" indent="-285750">
              <a:buFont typeface="Arial" panose="020B0604020202020204" pitchFamily="34" charset="0"/>
              <a:buChar char="•"/>
            </a:pPr>
            <a:r>
              <a:rPr lang="en-US" sz="1600" dirty="0"/>
              <a:t>Find the value in the “729” row associated with “A”.</a:t>
            </a:r>
          </a:p>
          <a:p>
            <a:pPr marL="742950" lvl="1" indent="-285750">
              <a:buFont typeface="Arial" panose="020B0604020202020204" pitchFamily="34" charset="0"/>
              <a:buChar char="•"/>
            </a:pPr>
            <a:r>
              <a:rPr lang="en-US" sz="1600" dirty="0"/>
              <a:t>Column 1 = 729. </a:t>
            </a:r>
          </a:p>
          <a:p>
            <a:pPr marL="742950" lvl="1" indent="-285750">
              <a:buFont typeface="Arial" panose="020B0604020202020204" pitchFamily="34" charset="0"/>
              <a:buChar char="•"/>
            </a:pPr>
            <a:r>
              <a:rPr lang="en-US" sz="1600" dirty="0"/>
              <a:t>Add this to your current value. The result is 79461.</a:t>
            </a:r>
          </a:p>
          <a:p>
            <a:pPr marL="285750" indent="-285750">
              <a:buFont typeface="Arial" panose="020B0604020202020204" pitchFamily="34" charset="0"/>
              <a:buChar char="•"/>
            </a:pPr>
            <a:r>
              <a:rPr lang="en-US" sz="1600" dirty="0"/>
              <a:t>Find the value in the “27” row associated with “V”</a:t>
            </a:r>
          </a:p>
          <a:p>
            <a:pPr marL="742950" lvl="1" indent="-285750">
              <a:buFont typeface="Arial" panose="020B0604020202020204" pitchFamily="34" charset="0"/>
              <a:buChar char="•"/>
            </a:pPr>
            <a:r>
              <a:rPr lang="en-US" sz="1600" dirty="0"/>
              <a:t>Column 22 = 594. </a:t>
            </a:r>
          </a:p>
          <a:p>
            <a:pPr marL="742950" lvl="1" indent="-285750">
              <a:buFont typeface="Arial" panose="020B0604020202020204" pitchFamily="34" charset="0"/>
              <a:buChar char="•"/>
            </a:pPr>
            <a:r>
              <a:rPr lang="en-US" sz="1600" dirty="0"/>
              <a:t>Add this to your current value. The result is 80055.</a:t>
            </a:r>
          </a:p>
          <a:p>
            <a:pPr marL="285750" indent="-285750">
              <a:buFont typeface="Arial" panose="020B0604020202020204" pitchFamily="34" charset="0"/>
              <a:buChar char="•"/>
            </a:pPr>
            <a:r>
              <a:rPr lang="en-US" sz="1600" dirty="0"/>
              <a:t>Find the value in the “1” row associated with “E”.</a:t>
            </a:r>
          </a:p>
          <a:p>
            <a:pPr marL="742950" lvl="1" indent="-285750">
              <a:buFont typeface="Arial" panose="020B0604020202020204" pitchFamily="34" charset="0"/>
              <a:buChar char="•"/>
            </a:pPr>
            <a:r>
              <a:rPr lang="en-US" sz="1600" dirty="0"/>
              <a:t>The answer is 5.</a:t>
            </a:r>
          </a:p>
          <a:p>
            <a:pPr marL="742950" lvl="1" indent="-285750">
              <a:buFont typeface="Arial" panose="020B0604020202020204" pitchFamily="34" charset="0"/>
              <a:buChar char="•"/>
            </a:pPr>
            <a:r>
              <a:rPr lang="en-US" sz="1600" dirty="0"/>
              <a:t>Ad this to your current value. The result is 80060.</a:t>
            </a:r>
          </a:p>
          <a:p>
            <a:pPr marL="285750" indent="-285750">
              <a:buFont typeface="Arial" panose="020B0604020202020204" pitchFamily="34" charset="0"/>
              <a:buChar char="•"/>
            </a:pPr>
            <a:r>
              <a:rPr lang="en-US" sz="1600" dirty="0"/>
              <a:t>The result is 80060. NOTE: This value must be less than your modulus. If it isn’t, you need a larger modulus.</a:t>
            </a:r>
          </a:p>
        </p:txBody>
      </p:sp>
      <p:graphicFrame>
        <p:nvGraphicFramePr>
          <p:cNvPr id="5" name="Table 4">
            <a:extLst>
              <a:ext uri="{FF2B5EF4-FFF2-40B4-BE49-F238E27FC236}">
                <a16:creationId xmlns:a16="http://schemas.microsoft.com/office/drawing/2014/main" id="{C685D8DC-F308-45E9-9A12-A6B8A869BDA2}"/>
              </a:ext>
            </a:extLst>
          </p:cNvPr>
          <p:cNvGraphicFramePr>
            <a:graphicFrameLocks noGrp="1"/>
          </p:cNvGraphicFramePr>
          <p:nvPr>
            <p:extLst>
              <p:ext uri="{D42A27DB-BD31-4B8C-83A1-F6EECF244321}">
                <p14:modId xmlns:p14="http://schemas.microsoft.com/office/powerpoint/2010/main" val="3576616004"/>
              </p:ext>
            </p:extLst>
          </p:nvPr>
        </p:nvGraphicFramePr>
        <p:xfrm>
          <a:off x="1353946" y="119758"/>
          <a:ext cx="9110691" cy="2967308"/>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6561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4987">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3" name="Rectangle 2">
            <a:extLst>
              <a:ext uri="{FF2B5EF4-FFF2-40B4-BE49-F238E27FC236}">
                <a16:creationId xmlns:a16="http://schemas.microsoft.com/office/drawing/2014/main" id="{2523ADA6-F2AF-45A7-B55B-EDC34C827134}"/>
              </a:ext>
            </a:extLst>
          </p:cNvPr>
          <p:cNvSpPr/>
          <p:nvPr/>
        </p:nvSpPr>
        <p:spPr>
          <a:xfrm>
            <a:off x="4391475" y="1059605"/>
            <a:ext cx="596518" cy="23546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67D3A8-A32D-4BBD-9B43-571CF6A4AD0E}"/>
              </a:ext>
            </a:extLst>
          </p:cNvPr>
          <p:cNvSpPr/>
          <p:nvPr/>
        </p:nvSpPr>
        <p:spPr>
          <a:xfrm>
            <a:off x="2531279" y="824137"/>
            <a:ext cx="639691" cy="23546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B4A1BF-B437-409B-8313-D444D29B44A3}"/>
              </a:ext>
            </a:extLst>
          </p:cNvPr>
          <p:cNvSpPr/>
          <p:nvPr/>
        </p:nvSpPr>
        <p:spPr>
          <a:xfrm>
            <a:off x="7455827" y="2185272"/>
            <a:ext cx="596518" cy="23546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8DBA42-1656-459C-ABA5-7DD98AA2ADF5}"/>
              </a:ext>
            </a:extLst>
          </p:cNvPr>
          <p:cNvSpPr/>
          <p:nvPr/>
        </p:nvSpPr>
        <p:spPr>
          <a:xfrm>
            <a:off x="4987992" y="354214"/>
            <a:ext cx="627915" cy="23546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D5EEEC71-C917-4557-9BFA-7A44842B93AC}"/>
              </a:ext>
            </a:extLst>
          </p:cNvPr>
          <p:cNvSpPr/>
          <p:nvPr/>
        </p:nvSpPr>
        <p:spPr>
          <a:xfrm rot="840016">
            <a:off x="5011481" y="122835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11" name="Arrow: Left 10">
            <a:extLst>
              <a:ext uri="{FF2B5EF4-FFF2-40B4-BE49-F238E27FC236}">
                <a16:creationId xmlns:a16="http://schemas.microsoft.com/office/drawing/2014/main" id="{03FEC976-0069-410F-90B9-C1FCBF4DC7BD}"/>
              </a:ext>
            </a:extLst>
          </p:cNvPr>
          <p:cNvSpPr/>
          <p:nvPr/>
        </p:nvSpPr>
        <p:spPr>
          <a:xfrm rot="840016">
            <a:off x="3130711" y="1014473"/>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12" name="Arrow: Left 11">
            <a:extLst>
              <a:ext uri="{FF2B5EF4-FFF2-40B4-BE49-F238E27FC236}">
                <a16:creationId xmlns:a16="http://schemas.microsoft.com/office/drawing/2014/main" id="{07B91CEA-F134-4B9A-8C03-A4CC8A0A7DE4}"/>
              </a:ext>
            </a:extLst>
          </p:cNvPr>
          <p:cNvSpPr/>
          <p:nvPr/>
        </p:nvSpPr>
        <p:spPr>
          <a:xfrm rot="840016">
            <a:off x="8049132" y="2357108"/>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3" name="Arrow: Left 12">
            <a:extLst>
              <a:ext uri="{FF2B5EF4-FFF2-40B4-BE49-F238E27FC236}">
                <a16:creationId xmlns:a16="http://schemas.microsoft.com/office/drawing/2014/main" id="{4E4870FA-E2F4-4739-AA1E-A945A19375C8}"/>
              </a:ext>
            </a:extLst>
          </p:cNvPr>
          <p:cNvSpPr/>
          <p:nvPr/>
        </p:nvSpPr>
        <p:spPr>
          <a:xfrm rot="840016">
            <a:off x="5607344" y="555675"/>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4" name="Arrow: Up 13">
            <a:extLst>
              <a:ext uri="{FF2B5EF4-FFF2-40B4-BE49-F238E27FC236}">
                <a16:creationId xmlns:a16="http://schemas.microsoft.com/office/drawing/2014/main" id="{E3C6B6FD-1785-4F6B-A150-075E2C8D9933}"/>
              </a:ext>
            </a:extLst>
          </p:cNvPr>
          <p:cNvSpPr/>
          <p:nvPr/>
        </p:nvSpPr>
        <p:spPr>
          <a:xfrm>
            <a:off x="10829220" y="119758"/>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22184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“DAVE”</a:t>
            </a:r>
          </a:p>
        </p:txBody>
      </p:sp>
      <p:sp>
        <p:nvSpPr>
          <p:cNvPr id="3" name="Content Placeholder 2"/>
          <p:cNvSpPr>
            <a:spLocks noGrp="1"/>
          </p:cNvSpPr>
          <p:nvPr>
            <p:ph idx="1"/>
          </p:nvPr>
        </p:nvSpPr>
        <p:spPr/>
        <p:txBody>
          <a:bodyPr/>
          <a:lstStyle/>
          <a:p>
            <a:r>
              <a:rPr lang="en-US" dirty="0"/>
              <a:t>We just calculated the numerical encoding for “DAVE” as 80060.</a:t>
            </a:r>
          </a:p>
          <a:p>
            <a:r>
              <a:rPr lang="en-US" dirty="0"/>
              <a:t>Our RSA public key is {3, 1861963}. So…</a:t>
            </a:r>
          </a:p>
          <a:p>
            <a:r>
              <a:rPr lang="en-US" dirty="0"/>
              <a:t>Compute 80060</a:t>
            </a:r>
            <a:r>
              <a:rPr lang="en-US" baseline="30000" dirty="0"/>
              <a:t>3</a:t>
            </a:r>
            <a:r>
              <a:rPr lang="en-US" dirty="0"/>
              <a:t> mod 1861963. This results in 559749. This is our encrypted word.</a:t>
            </a:r>
          </a:p>
          <a:p>
            <a:r>
              <a:rPr lang="en-US" dirty="0"/>
              <a:t>If we decode this number into a word, we get “AAKVL”.</a:t>
            </a:r>
          </a:p>
        </p:txBody>
      </p:sp>
    </p:spTree>
    <p:extLst>
      <p:ext uri="{BB962C8B-B14F-4D97-AF65-F5344CB8AC3E}">
        <p14:creationId xmlns:p14="http://schemas.microsoft.com/office/powerpoint/2010/main" val="344855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559749 </a:t>
            </a:r>
          </a:p>
        </p:txBody>
      </p:sp>
      <p:sp>
        <p:nvSpPr>
          <p:cNvPr id="3" name="Content Placeholder 2"/>
          <p:cNvSpPr>
            <a:spLocks noGrp="1"/>
          </p:cNvSpPr>
          <p:nvPr>
            <p:ph idx="1"/>
          </p:nvPr>
        </p:nvSpPr>
        <p:spPr/>
        <p:txBody>
          <a:bodyPr/>
          <a:lstStyle/>
          <a:p>
            <a:r>
              <a:rPr lang="en-US" dirty="0"/>
              <a:t>If we encode “AAKVL” as a number (using the table), we get 559749.</a:t>
            </a:r>
          </a:p>
          <a:p>
            <a:r>
              <a:rPr lang="en-US" dirty="0"/>
              <a:t>Remember, 559749, is the RSA encryption of “DAVE” using the public key, {</a:t>
            </a:r>
            <a:r>
              <a:rPr lang="en-US" dirty="0" err="1"/>
              <a:t>e,n</a:t>
            </a:r>
            <a:r>
              <a:rPr lang="en-US" dirty="0"/>
              <a:t>} = {3, 1861963}.</a:t>
            </a:r>
          </a:p>
          <a:p>
            <a:r>
              <a:rPr lang="en-US" dirty="0"/>
              <a:t>The associated private key is {</a:t>
            </a:r>
            <a:r>
              <a:rPr lang="en-US" dirty="0" err="1"/>
              <a:t>d,n</a:t>
            </a:r>
            <a:r>
              <a:rPr lang="en-US" dirty="0"/>
              <a:t>} = {1239467, 1861963}. So…</a:t>
            </a:r>
          </a:p>
          <a:p>
            <a:r>
              <a:rPr lang="en-US" dirty="0"/>
              <a:t>Compute 559749</a:t>
            </a:r>
            <a:r>
              <a:rPr lang="en-US" baseline="30000" dirty="0"/>
              <a:t>1239467</a:t>
            </a:r>
            <a:r>
              <a:rPr lang="en-US" dirty="0"/>
              <a:t> mod 1861963. This results in 80060. This is our decrypted word. However, it is still encoded as a number.</a:t>
            </a:r>
          </a:p>
          <a:p>
            <a:endParaRPr lang="en-US" dirty="0"/>
          </a:p>
        </p:txBody>
      </p:sp>
    </p:spTree>
    <p:extLst>
      <p:ext uri="{BB962C8B-B14F-4D97-AF65-F5344CB8AC3E}">
        <p14:creationId xmlns:p14="http://schemas.microsoft.com/office/powerpoint/2010/main" val="384347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36573" y="3118747"/>
            <a:ext cx="6697362" cy="3877985"/>
          </a:xfrm>
          <a:prstGeom prst="rect">
            <a:avLst/>
          </a:prstGeom>
          <a:noFill/>
        </p:spPr>
        <p:txBody>
          <a:bodyPr wrap="square" rtlCol="0">
            <a:spAutoFit/>
          </a:bodyPr>
          <a:lstStyle/>
          <a:p>
            <a:r>
              <a:rPr lang="en-US" sz="1600" dirty="0"/>
              <a:t>Example: Decrypted value is 80060</a:t>
            </a:r>
          </a:p>
          <a:p>
            <a:endParaRPr lang="en-US" sz="1600" dirty="0"/>
          </a:p>
          <a:p>
            <a:pPr marL="285750" indent="-285750">
              <a:buFont typeface="Arial" panose="020B0604020202020204" pitchFamily="34" charset="0"/>
              <a:buChar char="•"/>
            </a:pPr>
            <a:r>
              <a:rPr lang="en-US" sz="1600" dirty="0"/>
              <a:t>Goal: Identify letters that map to your remaining value at each step/row. When you are finished, you will have a remainder of 0.</a:t>
            </a:r>
          </a:p>
          <a:p>
            <a:pPr marL="285750" indent="-285750">
              <a:buFont typeface="Arial" panose="020B0604020202020204" pitchFamily="34" charset="0"/>
              <a:buChar char="•"/>
            </a:pPr>
            <a:r>
              <a:rPr lang="en-US" sz="1600" dirty="0"/>
              <a:t>Find largest value less than 80060 in the “19683” row.</a:t>
            </a:r>
          </a:p>
          <a:p>
            <a:pPr marL="742950" lvl="1" indent="-285750">
              <a:buFont typeface="Arial" panose="020B0604020202020204" pitchFamily="34" charset="0"/>
              <a:buChar char="•"/>
            </a:pPr>
            <a:r>
              <a:rPr lang="en-US" sz="1600" dirty="0"/>
              <a:t>Column 4 = 78732. This is “D”.</a:t>
            </a:r>
          </a:p>
          <a:p>
            <a:pPr marL="742950" lvl="1" indent="-285750">
              <a:buFont typeface="Arial" panose="020B0604020202020204" pitchFamily="34" charset="0"/>
              <a:buChar char="•"/>
            </a:pPr>
            <a:r>
              <a:rPr lang="en-US" sz="1600" dirty="0"/>
              <a:t>Subtract the value in the cell from 80060. This results in 1328.</a:t>
            </a:r>
          </a:p>
          <a:p>
            <a:pPr marL="285750" indent="-285750">
              <a:buFont typeface="Arial" panose="020B0604020202020204" pitchFamily="34" charset="0"/>
              <a:buChar char="•"/>
            </a:pPr>
            <a:r>
              <a:rPr lang="en-US" sz="1600" dirty="0"/>
              <a:t>Find largest value less than 1328 in the “729” row.</a:t>
            </a:r>
          </a:p>
          <a:p>
            <a:pPr marL="742950" lvl="1" indent="-285750">
              <a:buFont typeface="Arial" panose="020B0604020202020204" pitchFamily="34" charset="0"/>
              <a:buChar char="•"/>
            </a:pPr>
            <a:r>
              <a:rPr lang="en-US" sz="1600" dirty="0"/>
              <a:t>Column 1 = 729. This is “A”.</a:t>
            </a:r>
          </a:p>
          <a:p>
            <a:pPr marL="742950" lvl="1" indent="-285750">
              <a:buFont typeface="Arial" panose="020B0604020202020204" pitchFamily="34" charset="0"/>
              <a:buChar char="•"/>
            </a:pPr>
            <a:r>
              <a:rPr lang="en-US" sz="1600" dirty="0"/>
              <a:t>Subtract the value in the cell from 1328. This results in 599.</a:t>
            </a:r>
          </a:p>
          <a:p>
            <a:pPr marL="285750" indent="-285750">
              <a:buFont typeface="Arial" panose="020B0604020202020204" pitchFamily="34" charset="0"/>
              <a:buChar char="•"/>
            </a:pPr>
            <a:r>
              <a:rPr lang="en-US" sz="1600" dirty="0"/>
              <a:t>Find largest value less than 599 in the “27” row.</a:t>
            </a:r>
          </a:p>
          <a:p>
            <a:pPr marL="742950" lvl="1" indent="-285750">
              <a:buFont typeface="Arial" panose="020B0604020202020204" pitchFamily="34" charset="0"/>
              <a:buChar char="•"/>
            </a:pPr>
            <a:r>
              <a:rPr lang="en-US" sz="1600" dirty="0"/>
              <a:t>Column 22 = 594. This is “V”.</a:t>
            </a:r>
          </a:p>
          <a:p>
            <a:pPr marL="742950" lvl="1" indent="-285750">
              <a:buFont typeface="Arial" panose="020B0604020202020204" pitchFamily="34" charset="0"/>
              <a:buChar char="•"/>
            </a:pPr>
            <a:r>
              <a:rPr lang="en-US" sz="1600" dirty="0"/>
              <a:t>Subtract the value in the cell from 599. This results in 5.</a:t>
            </a:r>
          </a:p>
          <a:p>
            <a:pPr marL="285750" indent="-285750">
              <a:buFont typeface="Arial" panose="020B0604020202020204" pitchFamily="34" charset="0"/>
              <a:buChar char="•"/>
            </a:pPr>
            <a:r>
              <a:rPr lang="en-US" sz="1600" dirty="0"/>
              <a:t>Find the letter that 5 is associated with in the “1” row. This is “E”.</a:t>
            </a:r>
          </a:p>
          <a:p>
            <a:pPr marL="285750" indent="-285750">
              <a:buFont typeface="Arial" panose="020B0604020202020204" pitchFamily="34" charset="0"/>
              <a:buChar char="•"/>
            </a:pPr>
            <a:r>
              <a:rPr lang="en-US" sz="1600" dirty="0"/>
              <a:t>The result is “DAVE”.</a:t>
            </a:r>
          </a:p>
        </p:txBody>
      </p:sp>
      <p:sp>
        <p:nvSpPr>
          <p:cNvPr id="8" name="TextBox 7"/>
          <p:cNvSpPr txBox="1"/>
          <p:nvPr/>
        </p:nvSpPr>
        <p:spPr>
          <a:xfrm rot="16200000">
            <a:off x="-2342290" y="2685593"/>
            <a:ext cx="5955958" cy="584775"/>
          </a:xfrm>
          <a:prstGeom prst="rect">
            <a:avLst/>
          </a:prstGeom>
          <a:solidFill>
            <a:schemeClr val="tx1"/>
          </a:solidFill>
        </p:spPr>
        <p:txBody>
          <a:bodyPr wrap="square" rtlCol="0">
            <a:spAutoFit/>
          </a:bodyPr>
          <a:lstStyle/>
          <a:p>
            <a:pPr algn="ctr"/>
            <a:r>
              <a:rPr lang="en-US" sz="3200" dirty="0">
                <a:solidFill>
                  <a:srgbClr val="FF0000"/>
                </a:solidFill>
              </a:rPr>
              <a:t>Numbers to words</a:t>
            </a:r>
          </a:p>
        </p:txBody>
      </p:sp>
      <p:graphicFrame>
        <p:nvGraphicFramePr>
          <p:cNvPr id="5" name="Table 4">
            <a:extLst>
              <a:ext uri="{FF2B5EF4-FFF2-40B4-BE49-F238E27FC236}">
                <a16:creationId xmlns:a16="http://schemas.microsoft.com/office/drawing/2014/main" id="{9B7CC02B-69A1-48D8-9B8A-48F1DE32F7E9}"/>
              </a:ext>
            </a:extLst>
          </p:cNvPr>
          <p:cNvGraphicFramePr>
            <a:graphicFrameLocks noGrp="1"/>
          </p:cNvGraphicFramePr>
          <p:nvPr>
            <p:extLst>
              <p:ext uri="{D42A27DB-BD31-4B8C-83A1-F6EECF244321}">
                <p14:modId xmlns:p14="http://schemas.microsoft.com/office/powerpoint/2010/main" val="4013349634"/>
              </p:ext>
            </p:extLst>
          </p:nvPr>
        </p:nvGraphicFramePr>
        <p:xfrm>
          <a:off x="1358364" y="75584"/>
          <a:ext cx="9110691" cy="2967308"/>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6561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6" name="Rectangle 5">
            <a:extLst>
              <a:ext uri="{FF2B5EF4-FFF2-40B4-BE49-F238E27FC236}">
                <a16:creationId xmlns:a16="http://schemas.microsoft.com/office/drawing/2014/main" id="{3CE4D820-CB73-45AC-9A62-BDD602E5D5AE}"/>
              </a:ext>
            </a:extLst>
          </p:cNvPr>
          <p:cNvSpPr/>
          <p:nvPr/>
        </p:nvSpPr>
        <p:spPr>
          <a:xfrm>
            <a:off x="4381780" y="10213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4126BCC7-C3C7-4E54-A0E9-B64A34AC13BF}"/>
              </a:ext>
            </a:extLst>
          </p:cNvPr>
          <p:cNvSpPr/>
          <p:nvPr/>
        </p:nvSpPr>
        <p:spPr>
          <a:xfrm rot="840016">
            <a:off x="5001132" y="12228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10" name="Rectangle 9">
            <a:extLst>
              <a:ext uri="{FF2B5EF4-FFF2-40B4-BE49-F238E27FC236}">
                <a16:creationId xmlns:a16="http://schemas.microsoft.com/office/drawing/2014/main" id="{3EE1DA5B-98A4-4BE2-AF7E-48D4FA366255}"/>
              </a:ext>
            </a:extLst>
          </p:cNvPr>
          <p:cNvSpPr/>
          <p:nvPr/>
        </p:nvSpPr>
        <p:spPr>
          <a:xfrm>
            <a:off x="2531279" y="7809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F596006F-A231-47F7-A26D-2E1E35B52494}"/>
              </a:ext>
            </a:extLst>
          </p:cNvPr>
          <p:cNvSpPr/>
          <p:nvPr/>
        </p:nvSpPr>
        <p:spPr>
          <a:xfrm rot="840016">
            <a:off x="3130711" y="9713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12" name="Rectangle 11">
            <a:extLst>
              <a:ext uri="{FF2B5EF4-FFF2-40B4-BE49-F238E27FC236}">
                <a16:creationId xmlns:a16="http://schemas.microsoft.com/office/drawing/2014/main" id="{C039E3CC-9402-4319-8DF6-DE6BDF6FCABC}"/>
              </a:ext>
            </a:extLst>
          </p:cNvPr>
          <p:cNvSpPr/>
          <p:nvPr/>
        </p:nvSpPr>
        <p:spPr>
          <a:xfrm>
            <a:off x="7455827" y="2138184"/>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CC64CD-522D-4DCE-8CB6-91A926670E85}"/>
              </a:ext>
            </a:extLst>
          </p:cNvPr>
          <p:cNvSpPr/>
          <p:nvPr/>
        </p:nvSpPr>
        <p:spPr>
          <a:xfrm>
            <a:off x="4987992" y="3071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DE239953-B5DF-4074-A101-23604EED46E7}"/>
              </a:ext>
            </a:extLst>
          </p:cNvPr>
          <p:cNvSpPr/>
          <p:nvPr/>
        </p:nvSpPr>
        <p:spPr>
          <a:xfrm rot="840016">
            <a:off x="8049132" y="2310020"/>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5" name="Arrow: Left 14">
            <a:extLst>
              <a:ext uri="{FF2B5EF4-FFF2-40B4-BE49-F238E27FC236}">
                <a16:creationId xmlns:a16="http://schemas.microsoft.com/office/drawing/2014/main" id="{126E9505-5141-42F9-8F72-A9AADE74FBC8}"/>
              </a:ext>
            </a:extLst>
          </p:cNvPr>
          <p:cNvSpPr/>
          <p:nvPr/>
        </p:nvSpPr>
        <p:spPr>
          <a:xfrm rot="840016">
            <a:off x="5607344" y="5085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2" name="Arrow: Up 1">
            <a:extLst>
              <a:ext uri="{FF2B5EF4-FFF2-40B4-BE49-F238E27FC236}">
                <a16:creationId xmlns:a16="http://schemas.microsoft.com/office/drawing/2014/main" id="{630689AF-70E7-43B8-BA50-19FEF3E6B3C4}"/>
              </a:ext>
            </a:extLst>
          </p:cNvPr>
          <p:cNvSpPr/>
          <p:nvPr/>
        </p:nvSpPr>
        <p:spPr>
          <a:xfrm>
            <a:off x="10792603" y="755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242142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2195</Words>
  <Application>Microsoft Office PowerPoint</Application>
  <PresentationFormat>Widescreen</PresentationFormat>
  <Paragraphs>678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Brush Script MT</vt:lpstr>
      <vt:lpstr>Calibri</vt:lpstr>
      <vt:lpstr>Calibri Light</vt:lpstr>
      <vt:lpstr>Office Theme</vt:lpstr>
      <vt:lpstr>Welcome to Intel, Lincoln High!</vt:lpstr>
      <vt:lpstr>Network Connection</vt:lpstr>
      <vt:lpstr>Breaking RSA keys by factoring large integers</vt:lpstr>
      <vt:lpstr>Breaking an RSA modulus</vt:lpstr>
      <vt:lpstr>Encrypting words with RSA</vt:lpstr>
      <vt:lpstr>PowerPoint Presentation</vt:lpstr>
      <vt:lpstr>Encrypting “DAVE”</vt:lpstr>
      <vt:lpstr>Decrypting 559749 </vt:lpstr>
      <vt:lpstr>PowerPoint Presentation</vt:lpstr>
      <vt:lpstr>PowerPoint Presentation</vt:lpstr>
      <vt:lpstr>Steps for solving the challenges.</vt:lpstr>
      <vt:lpstr>PowerPoint Presentation</vt:lpstr>
      <vt:lpstr>Backup</vt:lpstr>
      <vt:lpstr>Threat Modeling</vt:lpstr>
      <vt:lpstr>Breaking RSA encryption – A scenario</vt:lpstr>
      <vt:lpstr>Threat model (only a portion)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cp:keywords>
  <cp:lastModifiedBy>Dave Novick</cp:lastModifiedBy>
  <cp:revision>109</cp:revision>
  <cp:lastPrinted>2017-11-15T19:03:55Z</cp:lastPrinted>
  <dcterms:created xsi:type="dcterms:W3CDTF">2016-02-04T20:43:21Z</dcterms:created>
  <dcterms:modified xsi:type="dcterms:W3CDTF">2018-11-28T18:42:09Z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b350a8f7-de00-47a7-b398-402652069610</vt:lpwstr>
  </property>
  <property fmtid="{D5CDD505-2E9C-101B-9397-08002B2CF9AE}" pid="3" name="CTP_TimeStamp">
    <vt:lpwstr>2017-11-15 22:58:23Z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