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0" r:id="rId2"/>
    <p:sldId id="291" r:id="rId3"/>
    <p:sldId id="282" r:id="rId4"/>
    <p:sldId id="259" r:id="rId5"/>
    <p:sldId id="283" r:id="rId6"/>
    <p:sldId id="277" r:id="rId7"/>
    <p:sldId id="276" r:id="rId8"/>
    <p:sldId id="274" r:id="rId9"/>
    <p:sldId id="275" r:id="rId10"/>
    <p:sldId id="272" r:id="rId11"/>
    <p:sldId id="289" r:id="rId12"/>
    <p:sldId id="285" r:id="rId13"/>
    <p:sldId id="287" r:id="rId14"/>
    <p:sldId id="288" r:id="rId15"/>
    <p:sldId id="292" r:id="rId16"/>
    <p:sldId id="267" r:id="rId17"/>
    <p:sldId id="284" r:id="rId18"/>
    <p:sldId id="265" r:id="rId19"/>
    <p:sldId id="286" r:id="rId20"/>
    <p:sldId id="269" r:id="rId21"/>
    <p:sldId id="268" r:id="rId22"/>
    <p:sldId id="262" r:id="rId2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7518" autoAdjust="0"/>
  </p:normalViewPr>
  <p:slideViewPr>
    <p:cSldViewPr snapToGrid="0">
      <p:cViewPr varScale="1">
        <p:scale>
          <a:sx n="157" d="100"/>
          <a:sy n="157" d="100"/>
        </p:scale>
        <p:origin x="186"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76BBC0-2D69-4443-A62A-A79B2D6915DC}" type="datetimeFigureOut">
              <a:rPr lang="en-US" smtClean="0"/>
              <a:t>1/31/2019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D876B44-D89A-4FED-90B7-84BD30320FFD}" type="slidenum">
              <a:rPr lang="en-US" smtClean="0"/>
              <a:t>‹#›</a:t>
            </a:fld>
            <a:endParaRPr lang="en-US"/>
          </a:p>
        </p:txBody>
      </p:sp>
    </p:spTree>
    <p:extLst>
      <p:ext uri="{BB962C8B-B14F-4D97-AF65-F5344CB8AC3E}">
        <p14:creationId xmlns:p14="http://schemas.microsoft.com/office/powerpoint/2010/main" val="157845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Auguste</a:t>
            </a:r>
            <a:r>
              <a:rPr lang="en-US" dirty="0"/>
              <a:t> </a:t>
            </a:r>
            <a:r>
              <a:rPr lang="en-US" dirty="0" err="1"/>
              <a:t>Kerckhoffs</a:t>
            </a:r>
            <a:r>
              <a:rPr lang="en-US" dirty="0"/>
              <a:t> (19 January 1835 – 9 August 1903) was a Dutch linguist and cryptographer who was professor of languages at the </a:t>
            </a:r>
            <a:r>
              <a:rPr lang="en-US" dirty="0" err="1"/>
              <a:t>École</a:t>
            </a:r>
            <a:r>
              <a:rPr lang="en-US" dirty="0"/>
              <a:t> des </a:t>
            </a:r>
            <a:r>
              <a:rPr lang="en-US" dirty="0" err="1"/>
              <a:t>Hautes</a:t>
            </a:r>
            <a:r>
              <a:rPr lang="en-US" dirty="0"/>
              <a:t> </a:t>
            </a:r>
            <a:r>
              <a:rPr lang="en-US" dirty="0" err="1"/>
              <a:t>Études</a:t>
            </a:r>
            <a:r>
              <a:rPr lang="en-US" dirty="0"/>
              <a:t> </a:t>
            </a:r>
            <a:r>
              <a:rPr lang="en-US" dirty="0" err="1"/>
              <a:t>Commerciales</a:t>
            </a:r>
            <a:r>
              <a:rPr lang="en-US" dirty="0"/>
              <a:t> in Paris in the late 19th century.</a:t>
            </a:r>
          </a:p>
          <a:p>
            <a:endParaRPr lang="en-US" dirty="0"/>
          </a:p>
        </p:txBody>
      </p:sp>
      <p:sp>
        <p:nvSpPr>
          <p:cNvPr id="4" name="Slide Number Placeholder 3"/>
          <p:cNvSpPr>
            <a:spLocks noGrp="1"/>
          </p:cNvSpPr>
          <p:nvPr>
            <p:ph type="sldNum" sz="quarter" idx="10"/>
          </p:nvPr>
        </p:nvSpPr>
        <p:spPr/>
        <p:txBody>
          <a:bodyPr/>
          <a:lstStyle/>
          <a:p>
            <a:fld id="{A2226071-1B1D-4A6E-8708-FF184D4EAD61}" type="slidenum">
              <a:rPr lang="en-US" smtClean="0"/>
              <a:t>3</a:t>
            </a:fld>
            <a:endParaRPr lang="en-US"/>
          </a:p>
        </p:txBody>
      </p:sp>
    </p:spTree>
    <p:extLst>
      <p:ext uri="{BB962C8B-B14F-4D97-AF65-F5344CB8AC3E}">
        <p14:creationId xmlns:p14="http://schemas.microsoft.com/office/powerpoint/2010/main" val="1921664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76B44-D89A-4FED-90B7-84BD30320FFD}" type="slidenum">
              <a:rPr lang="en-US" smtClean="0"/>
              <a:t>21</a:t>
            </a:fld>
            <a:endParaRPr lang="en-US"/>
          </a:p>
        </p:txBody>
      </p:sp>
    </p:spTree>
    <p:extLst>
      <p:ext uri="{BB962C8B-B14F-4D97-AF65-F5344CB8AC3E}">
        <p14:creationId xmlns:p14="http://schemas.microsoft.com/office/powerpoint/2010/main" val="2799827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4</a:t>
            </a:fld>
            <a:endParaRPr lang="en-US"/>
          </a:p>
        </p:txBody>
      </p:sp>
    </p:spTree>
    <p:extLst>
      <p:ext uri="{BB962C8B-B14F-4D97-AF65-F5344CB8AC3E}">
        <p14:creationId xmlns:p14="http://schemas.microsoft.com/office/powerpoint/2010/main" val="155489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5</a:t>
            </a:fld>
            <a:endParaRPr lang="en-US"/>
          </a:p>
        </p:txBody>
      </p:sp>
    </p:spTree>
    <p:extLst>
      <p:ext uri="{BB962C8B-B14F-4D97-AF65-F5344CB8AC3E}">
        <p14:creationId xmlns:p14="http://schemas.microsoft.com/office/powerpoint/2010/main" val="247188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6</a:t>
            </a:fld>
            <a:endParaRPr lang="en-US"/>
          </a:p>
        </p:txBody>
      </p:sp>
    </p:spTree>
    <p:extLst>
      <p:ext uri="{BB962C8B-B14F-4D97-AF65-F5344CB8AC3E}">
        <p14:creationId xmlns:p14="http://schemas.microsoft.com/office/powerpoint/2010/main" val="4052215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7</a:t>
            </a:fld>
            <a:endParaRPr lang="en-US"/>
          </a:p>
        </p:txBody>
      </p:sp>
    </p:spTree>
    <p:extLst>
      <p:ext uri="{BB962C8B-B14F-4D97-AF65-F5344CB8AC3E}">
        <p14:creationId xmlns:p14="http://schemas.microsoft.com/office/powerpoint/2010/main" val="115655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8</a:t>
            </a:fld>
            <a:endParaRPr lang="en-US"/>
          </a:p>
        </p:txBody>
      </p:sp>
    </p:spTree>
    <p:extLst>
      <p:ext uri="{BB962C8B-B14F-4D97-AF65-F5344CB8AC3E}">
        <p14:creationId xmlns:p14="http://schemas.microsoft.com/office/powerpoint/2010/main" val="2435323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9</a:t>
            </a:fld>
            <a:endParaRPr lang="en-US"/>
          </a:p>
        </p:txBody>
      </p:sp>
    </p:spTree>
    <p:extLst>
      <p:ext uri="{BB962C8B-B14F-4D97-AF65-F5344CB8AC3E}">
        <p14:creationId xmlns:p14="http://schemas.microsoft.com/office/powerpoint/2010/main" val="166837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10</a:t>
            </a:fld>
            <a:endParaRPr lang="en-US"/>
          </a:p>
        </p:txBody>
      </p:sp>
    </p:spTree>
    <p:extLst>
      <p:ext uri="{BB962C8B-B14F-4D97-AF65-F5344CB8AC3E}">
        <p14:creationId xmlns:p14="http://schemas.microsoft.com/office/powerpoint/2010/main" val="3064481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76B44-D89A-4FED-90B7-84BD30320FFD}" type="slidenum">
              <a:rPr lang="en-US" smtClean="0"/>
              <a:t>13</a:t>
            </a:fld>
            <a:endParaRPr lang="en-US"/>
          </a:p>
        </p:txBody>
      </p:sp>
    </p:spTree>
    <p:extLst>
      <p:ext uri="{BB962C8B-B14F-4D97-AF65-F5344CB8AC3E}">
        <p14:creationId xmlns:p14="http://schemas.microsoft.com/office/powerpoint/2010/main" val="253389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FD5E25-090D-3449-94C5-4594E4B687F2}"/>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2844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418726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1"/>
                </a:solidFill>
                <a:latin typeface="+mn-lt"/>
                <a:cs typeface="Intel Clear"/>
              </a:defRPr>
            </a:lvl1pPr>
            <a:lvl2pPr marL="556670" indent="-300559">
              <a:buFont typeface="Intel Clear" pitchFamily="34" charset="0"/>
              <a:buChar char="–"/>
              <a:defRPr sz="1600" baseline="0">
                <a:latin typeface="+mn-lt"/>
                <a:cs typeface="Intel Clear" panose="020B0604020203020204" pitchFamily="34" charset="0"/>
              </a:defRPr>
            </a:lvl2pPr>
            <a:lvl3pPr marL="914377" indent="-304792">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5647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227873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p:nvSpPr>
        <p:spPr>
          <a:xfrm>
            <a:off x="1345983" y="6634394"/>
            <a:ext cx="184731" cy="297454"/>
          </a:xfrm>
          <a:prstGeom prst="rect">
            <a:avLst/>
          </a:prstGeom>
          <a:noFill/>
        </p:spPr>
        <p:txBody>
          <a:bodyPr wrap="none" rtlCol="0">
            <a:spAutoFit/>
          </a:bodyPr>
          <a:lstStyle/>
          <a:p>
            <a:endParaRPr lang="en-US" sz="1333" dirty="0">
              <a:solidFill>
                <a:schemeClr val="tx2"/>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98149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3733"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28pt Intel Clear pro Headline</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20939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Tree>
    <p:extLst>
      <p:ext uri="{BB962C8B-B14F-4D97-AF65-F5344CB8AC3E}">
        <p14:creationId xmlns:p14="http://schemas.microsoft.com/office/powerpoint/2010/main" val="2274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9443AD-82B7-8C43-9421-DA9C7E323BA7}"/>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283393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1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5AB29C-4881-5543-B4C0-D405D99008FE}"/>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418298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2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C5E736-994A-0340-B022-FF9F54EE0B0A}"/>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31250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a:ea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
        <p:nvSpPr>
          <p:cNvPr id="7" name="Title 1"/>
          <p:cNvSpPr>
            <a:spLocks noGrp="1"/>
          </p:cNvSpPr>
          <p:nvPr>
            <p:ph type="title" hasCustomPrompt="1"/>
          </p:nvPr>
        </p:nvSpPr>
        <p:spPr>
          <a:xfrm>
            <a:off x="607484" y="1469059"/>
            <a:ext cx="10363200" cy="1362075"/>
          </a:xfrm>
        </p:spPr>
        <p:txBody>
          <a:bodyPr anchor="b" anchorCtr="0">
            <a:noAutofit/>
          </a:bodyPr>
          <a:lstStyle>
            <a:lvl1pPr algn="l">
              <a:lnSpc>
                <a:spcPts val="6000"/>
              </a:lnSpc>
              <a:defRPr sz="7200" b="0" cap="none" spc="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54pt Intel Clear Heading</a:t>
            </a:r>
          </a:p>
        </p:txBody>
      </p:sp>
    </p:spTree>
    <p:extLst>
      <p:ext uri="{BB962C8B-B14F-4D97-AF65-F5344CB8AC3E}">
        <p14:creationId xmlns:p14="http://schemas.microsoft.com/office/powerpoint/2010/main" val="181225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2058B4-818F-3348-93C5-5C83A455F9EC}"/>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280079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EE4886-0AD0-DC44-BE61-5159A142843F}"/>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145563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9E0931-D7E6-3049-90F7-3AA3417A02A7}"/>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410221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BABEB2-3A9B-8C49-A779-CFE46B481051}"/>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33621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A5DBCEA-C404-4380-8350-56EFBA963B4A}" type="slidenum">
              <a:rPr lang="en-US" smtClean="0"/>
              <a:t>‹#›</a:t>
            </a:fld>
            <a:endParaRPr lang="en-US"/>
          </a:p>
        </p:txBody>
      </p:sp>
      <p:sp>
        <p:nvSpPr>
          <p:cNvPr id="6" name="Title 6"/>
          <p:cNvSpPr>
            <a:spLocks noGrp="1"/>
          </p:cNvSpPr>
          <p:nvPr>
            <p:ph type="title" hasCustomPrompt="1"/>
          </p:nvPr>
        </p:nvSpPr>
        <p:spPr>
          <a:xfrm>
            <a:off x="607484" y="411797"/>
            <a:ext cx="10972800" cy="1158240"/>
          </a:xfrm>
        </p:spPr>
        <p:txBody>
          <a:bodyPr/>
          <a:lstStyle>
            <a:lvl1pPr>
              <a:defRPr sz="3200" b="0" i="0" baseline="0">
                <a:solidFill>
                  <a:schemeClr val="tx2"/>
                </a:solidFill>
                <a:latin typeface="Intel Clear"/>
                <a:cs typeface="Intel Clear"/>
              </a:defRPr>
            </a:lvl1pPr>
          </a:lstStyle>
          <a:p>
            <a:r>
              <a:rPr lang="en-US" dirty="0"/>
              <a:t>24pt Intel Clear Headline</a:t>
            </a:r>
          </a:p>
        </p:txBody>
      </p:sp>
    </p:spTree>
    <p:extLst>
      <p:ext uri="{BB962C8B-B14F-4D97-AF65-F5344CB8AC3E}">
        <p14:creationId xmlns:p14="http://schemas.microsoft.com/office/powerpoint/2010/main" val="98288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353975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713368-6379-DA42-BD58-79276D08A45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0768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C51FAC-D3E4-C34C-9BA4-FF94D1CF1AD2}"/>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414224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2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E5FC78-69F9-9545-9B7A-2B04248BB1D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5285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3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CDE9A2-CF1A-EC43-8F01-8916C5EDF256}"/>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15658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4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9F65D0-3ED4-4648-95B3-08FF8E5B5E61}"/>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1807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3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B06C38-ED45-D94D-B39E-E3E496B5B759}"/>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45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5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A9650E-06A3-154F-AA51-43CEF59C2498}"/>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32602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1"/>
            <a:ext cx="7999315" cy="2323375"/>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1" y="3771174"/>
            <a:ext cx="7279649" cy="342175"/>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874771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248DDC-7137-424B-B2B6-24261A24DDBA}"/>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13091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4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DE4B7C-504F-8949-8A5A-5D6B73C9922D}"/>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9666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5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787582-A618-7445-8906-490112B3D95D}"/>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92829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6" y="3219430"/>
            <a:ext cx="10950515" cy="1470025"/>
          </a:xfrm>
        </p:spPr>
        <p:txBody>
          <a:bodyPr lIns="0" rIns="0" anchor="b" anchorCtr="0">
            <a:noAutofit/>
          </a:bodyPr>
          <a:lstStyle>
            <a:lvl1pPr>
              <a:lnSpc>
                <a:spcPts val="7333"/>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204987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3243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endParaRPr lang="en-US" sz="1467" dirty="0">
              <a:latin typeface="Arial"/>
            </a:endParaRPr>
          </a:p>
        </p:txBody>
      </p:sp>
    </p:spTree>
    <p:extLst>
      <p:ext uri="{BB962C8B-B14F-4D97-AF65-F5344CB8AC3E}">
        <p14:creationId xmlns:p14="http://schemas.microsoft.com/office/powerpoint/2010/main" val="409431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8B1C843-A7B7-D347-81D0-D4F5D9E8A692}"/>
              </a:ext>
            </a:extLst>
          </p:cNvPr>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2" descr="\\.psf\Home\Desktop\Intel.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33pt Intel Clear Pro Headline</a:t>
            </a:r>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Intel Clear"/>
              </a:defRPr>
            </a:lvl1pPr>
          </a:lstStyle>
          <a:p>
            <a:fld id="{CA5DBCEA-C404-4380-8350-56EFBA963B4A}" type="slidenum">
              <a:rPr lang="en-US" smtClean="0"/>
              <a:t>‹#›</a:t>
            </a:fld>
            <a:endParaRPr lang="en-US"/>
          </a:p>
        </p:txBody>
      </p:sp>
    </p:spTree>
    <p:extLst>
      <p:ext uri="{BB962C8B-B14F-4D97-AF65-F5344CB8AC3E}">
        <p14:creationId xmlns:p14="http://schemas.microsoft.com/office/powerpoint/2010/main" val="540180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09585" rtl="0" eaLnBrk="1" latinLnBrk="0" hangingPunct="1">
        <a:lnSpc>
          <a:spcPts val="4000"/>
        </a:lnSpc>
        <a:spcBef>
          <a:spcPct val="0"/>
        </a:spcBef>
        <a:buNone/>
        <a:defRPr sz="4400" b="0" i="0" kern="1200" spc="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2133" kern="1200" baseline="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sz="2133" kern="120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RSA Cryptography</a:t>
            </a:r>
          </a:p>
        </p:txBody>
      </p:sp>
    </p:spTree>
    <p:extLst>
      <p:ext uri="{BB962C8B-B14F-4D97-AF65-F5344CB8AC3E}">
        <p14:creationId xmlns:p14="http://schemas.microsoft.com/office/powerpoint/2010/main" val="42144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a:xfrm>
            <a:off x="607483" y="1192678"/>
            <a:ext cx="10970683" cy="754717"/>
          </a:xfrm>
        </p:spPr>
        <p:txBody>
          <a:bodyPr/>
          <a:lstStyle/>
          <a:p>
            <a:pPr marL="0" lvl="1" indent="0" algn="ctr">
              <a:buNone/>
            </a:pPr>
            <a:r>
              <a:rPr lang="en-US" sz="5400" dirty="0">
                <a:solidFill>
                  <a:srgbClr val="FF0000"/>
                </a:solidFill>
                <a:latin typeface="Intel Clear Pro" panose="020B0804020202060201" pitchFamily="34" charset="77"/>
                <a:ea typeface="Intel Clear Pro" panose="020B0804020202060201" pitchFamily="34" charset="77"/>
                <a:cs typeface="Intel Clear Pro" panose="020B0804020202060201" pitchFamily="34" charset="77"/>
              </a:rPr>
              <a:t>How large must the primes be to ensure "security”?</a:t>
            </a:r>
          </a:p>
        </p:txBody>
      </p:sp>
      <p:sp>
        <p:nvSpPr>
          <p:cNvPr id="8" name="TextBox 7">
            <a:extLst>
              <a:ext uri="{FF2B5EF4-FFF2-40B4-BE49-F238E27FC236}">
                <a16:creationId xmlns:a16="http://schemas.microsoft.com/office/drawing/2014/main" id="{0946A938-3363-415C-8481-456863ACCBB1}"/>
              </a:ext>
            </a:extLst>
          </p:cNvPr>
          <p:cNvSpPr txBox="1"/>
          <p:nvPr/>
        </p:nvSpPr>
        <p:spPr>
          <a:xfrm>
            <a:off x="607482" y="2436262"/>
            <a:ext cx="10970683" cy="3447098"/>
          </a:xfrm>
          <a:prstGeom prst="rect">
            <a:avLst/>
          </a:prstGeom>
          <a:noFill/>
        </p:spPr>
        <p:txBody>
          <a:bodyPr vert="horz" wrap="square" lIns="0" tIns="0" rIns="0" bIns="0" rtlCol="0">
            <a:spAutoFit/>
          </a:bodyPr>
          <a:lstStyle/>
          <a:p>
            <a:r>
              <a:rPr lang="en-US" sz="1600" dirty="0">
                <a:latin typeface="Courier New" panose="02070309020205020404" pitchFamily="49" charset="0"/>
                <a:cs typeface="Courier New" panose="02070309020205020404" pitchFamily="49" charset="0"/>
              </a:rPr>
              <a:t>489,260,912,304,238,786,490,916,824,429,371,209,213,102,471,238,833,075,589,047,635,484,895,109,512,810,055,921,589,933,524,513,649,295,593,208,137,126,748,841,085,748,442,847,887,186,120,879,904,214,874,693,328,385,024,132,834,615,929,599,389,738,920,980,314,528,604,144,954,123,928,105,994,303,189,434,385,894,618,135,183,853,189,595,947,377,226,661,641,940,408,297,330,892,146,997,526,243,129,430,163,320,234,149,247,072,954,803,849,046,021,572,409,264,406,952,744,410,604,829,911,861,632,688,149,685,222,629,486,357,908,639,517,976,449,502,934,669,852,409,613,402,639,039,072,115,110,935,067,342,538,393,822,849,009,982,676,968,656,734,357,689,333,366,468,817,973,586,399,413,894,058,657,399,358,354,783,826,462,942,799,279,298,622,974,938,660,327,384,071,959,561,197,015,557,091,823,784,515,274,981,044,883,210,715,180,376,875,777,560,904,140,116,816,241,058,748,096,426,887,112,876,306,948,990,126,788,655,997,046,342,972,972,468,393,523,800,693,118,487,153,732,711,824,240,454,047,130,106,959,353,427,307,158,920,462,311,817,145,162,042,387,121,230,974,061,781,714,596,725,194,682,219,860,014,253,833,680,414,290,721,504,808,830,110,667,676,831,994,904,541,298,735,187,792,327,270,460,763,758,954,237,311,731,966,134,541,920</a:t>
            </a:r>
            <a:endParaRPr lang="en-US" sz="1050" dirty="0">
              <a:solidFill>
                <a:srgbClr val="003C7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906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89F4-0436-4DCB-9105-E3809E94DE67}"/>
              </a:ext>
            </a:extLst>
          </p:cNvPr>
          <p:cNvSpPr>
            <a:spLocks noGrp="1"/>
          </p:cNvSpPr>
          <p:nvPr>
            <p:ph type="ctrTitle"/>
          </p:nvPr>
        </p:nvSpPr>
        <p:spPr/>
        <p:txBody>
          <a:bodyPr/>
          <a:lstStyle/>
          <a:p>
            <a:r>
              <a:rPr lang="en-US" dirty="0"/>
              <a:t>RSA In Practice</a:t>
            </a:r>
          </a:p>
        </p:txBody>
      </p:sp>
    </p:spTree>
    <p:extLst>
      <p:ext uri="{BB962C8B-B14F-4D97-AF65-F5344CB8AC3E}">
        <p14:creationId xmlns:p14="http://schemas.microsoft.com/office/powerpoint/2010/main" val="248278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p:txBody>
          <a:bodyPr>
            <a:normAutofit/>
          </a:bodyPr>
          <a:lstStyle/>
          <a:p>
            <a:r>
              <a:rPr lang="en-US" dirty="0"/>
              <a:t>Because RSA is a mathematical algorithm, we must first convert the text to a number:</a:t>
            </a:r>
          </a:p>
          <a:p>
            <a:pPr lvl="1"/>
            <a:r>
              <a:rPr lang="en-US" dirty="0"/>
              <a:t>Convert each character to a number between 0 and 26. For example: ‘`’ = 0, ‘A’ = 1, ‘B’ = 2,…‘Z’ = 26.</a:t>
            </a:r>
          </a:p>
          <a:p>
            <a:pPr lvl="1"/>
            <a:r>
              <a:rPr lang="en-US" dirty="0"/>
              <a:t>Take each of these numbers and use them as base 27 digits. </a:t>
            </a:r>
          </a:p>
          <a:p>
            <a:pPr marL="0" lvl="1" indent="0">
              <a:buNone/>
            </a:pPr>
            <a:r>
              <a:rPr lang="en-US" dirty="0"/>
              <a:t>This amounts to:</a:t>
            </a:r>
          </a:p>
          <a:p>
            <a:pPr marL="457189" lvl="2" indent="0">
              <a:buNone/>
            </a:pPr>
            <a:r>
              <a:rPr lang="en-US" dirty="0"/>
              <a:t>num = (19683 * ChNum1) + (729 * ChNum2) + (27 * ChNum3) + ChNum4.</a:t>
            </a:r>
          </a:p>
        </p:txBody>
      </p:sp>
    </p:spTree>
    <p:extLst>
      <p:ext uri="{BB962C8B-B14F-4D97-AF65-F5344CB8AC3E}">
        <p14:creationId xmlns:p14="http://schemas.microsoft.com/office/powerpoint/2010/main" val="412267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Encoding “Dave” to a NUMBER </a:t>
            </a:r>
          </a:p>
        </p:txBody>
      </p:sp>
      <p:sp>
        <p:nvSpPr>
          <p:cNvPr id="3" name="Content Placeholder 2"/>
          <p:cNvSpPr>
            <a:spLocks noGrp="1"/>
          </p:cNvSpPr>
          <p:nvPr>
            <p:ph sz="quarter" idx="13"/>
          </p:nvPr>
        </p:nvSpPr>
        <p:spPr>
          <a:xfrm>
            <a:off x="607484" y="4453004"/>
            <a:ext cx="10970683" cy="1849825"/>
          </a:xfrm>
        </p:spPr>
        <p:txBody>
          <a:bodyPr numCol="2">
            <a:noAutofit/>
          </a:bodyPr>
          <a:lstStyle/>
          <a:p>
            <a:pPr marL="342900" indent="-342900">
              <a:spcBef>
                <a:spcPts val="400"/>
              </a:spcBef>
              <a:buFont typeface="+mj-lt"/>
              <a:buAutoNum type="arabicPeriod"/>
            </a:pPr>
            <a:r>
              <a:rPr lang="en-US" sz="1200" dirty="0"/>
              <a:t>Find the value in the “19683” row associated with “D”.</a:t>
            </a:r>
          </a:p>
          <a:p>
            <a:pPr marL="800100" lvl="1" indent="-342900">
              <a:spcBef>
                <a:spcPts val="400"/>
              </a:spcBef>
              <a:buFont typeface="+mj-lt"/>
              <a:buAutoNum type="arabicPeriod"/>
            </a:pPr>
            <a:r>
              <a:rPr lang="en-US" sz="1200" dirty="0"/>
              <a:t>Column 4 = 78732. This is your current value.</a:t>
            </a:r>
          </a:p>
          <a:p>
            <a:pPr marL="342900" indent="-342900">
              <a:spcBef>
                <a:spcPts val="400"/>
              </a:spcBef>
              <a:buFont typeface="+mj-lt"/>
              <a:buAutoNum type="arabicPeriod"/>
            </a:pPr>
            <a:r>
              <a:rPr lang="en-US" sz="1200" dirty="0"/>
              <a:t>Find the value in the “729” row associated with “A”.</a:t>
            </a:r>
          </a:p>
          <a:p>
            <a:pPr marL="800100" lvl="1" indent="-342900">
              <a:spcBef>
                <a:spcPts val="400"/>
              </a:spcBef>
              <a:buFont typeface="+mj-lt"/>
              <a:buAutoNum type="arabicPeriod"/>
            </a:pPr>
            <a:r>
              <a:rPr lang="en-US" sz="1200" dirty="0"/>
              <a:t>Column 1 = 729. </a:t>
            </a:r>
          </a:p>
          <a:p>
            <a:pPr marL="800100" lvl="1" indent="-342900">
              <a:spcBef>
                <a:spcPts val="400"/>
              </a:spcBef>
              <a:buFont typeface="+mj-lt"/>
              <a:buAutoNum type="arabicPeriod"/>
            </a:pPr>
            <a:r>
              <a:rPr lang="en-US" sz="1200" dirty="0"/>
              <a:t>Add this to your current value. The result is 79461.</a:t>
            </a:r>
          </a:p>
          <a:p>
            <a:pPr marL="342900" indent="-342900">
              <a:spcBef>
                <a:spcPts val="400"/>
              </a:spcBef>
              <a:buFont typeface="+mj-lt"/>
              <a:buAutoNum type="arabicPeriod"/>
            </a:pPr>
            <a:r>
              <a:rPr lang="en-US" sz="1200" dirty="0"/>
              <a:t>Find the value in the “27” row associated with “V”</a:t>
            </a:r>
          </a:p>
          <a:p>
            <a:pPr marL="800100" lvl="1" indent="-342900">
              <a:spcBef>
                <a:spcPts val="400"/>
              </a:spcBef>
              <a:buFont typeface="+mj-lt"/>
              <a:buAutoNum type="arabicPeriod"/>
            </a:pPr>
            <a:r>
              <a:rPr lang="en-US" sz="1200" dirty="0"/>
              <a:t>Column 22 = 594. </a:t>
            </a:r>
          </a:p>
          <a:p>
            <a:pPr marL="800100" lvl="1" indent="-342900">
              <a:spcBef>
                <a:spcPts val="400"/>
              </a:spcBef>
              <a:buFont typeface="+mj-lt"/>
              <a:buAutoNum type="arabicPeriod"/>
            </a:pPr>
            <a:r>
              <a:rPr lang="en-US" sz="1200" dirty="0"/>
              <a:t>Add this to your current value. The result is 80055.</a:t>
            </a:r>
          </a:p>
          <a:p>
            <a:pPr marL="342900" indent="-342900">
              <a:spcBef>
                <a:spcPts val="400"/>
              </a:spcBef>
              <a:buFont typeface="+mj-lt"/>
              <a:buAutoNum type="arabicPeriod"/>
            </a:pPr>
            <a:r>
              <a:rPr lang="en-US" sz="1200" dirty="0"/>
              <a:t>Find the value in the “1” row associated with “E”.</a:t>
            </a:r>
          </a:p>
          <a:p>
            <a:pPr marL="800100" lvl="1" indent="-342900">
              <a:spcBef>
                <a:spcPts val="400"/>
              </a:spcBef>
              <a:buFont typeface="+mj-lt"/>
              <a:buAutoNum type="arabicPeriod"/>
            </a:pPr>
            <a:r>
              <a:rPr lang="en-US" sz="1200" dirty="0"/>
              <a:t>The answer is 5.</a:t>
            </a:r>
          </a:p>
          <a:p>
            <a:pPr marL="800100" lvl="1" indent="-342900">
              <a:spcBef>
                <a:spcPts val="400"/>
              </a:spcBef>
              <a:buFont typeface="+mj-lt"/>
              <a:buAutoNum type="arabicPeriod"/>
            </a:pPr>
            <a:r>
              <a:rPr lang="en-US" sz="1200" dirty="0"/>
              <a:t>Ad this to your current value. The result is 80060.</a:t>
            </a:r>
          </a:p>
          <a:p>
            <a:pPr>
              <a:spcBef>
                <a:spcPts val="400"/>
              </a:spcBef>
            </a:pPr>
            <a:endParaRPr lang="en-US" sz="1200" dirty="0"/>
          </a:p>
          <a:p>
            <a:pPr>
              <a:spcBef>
                <a:spcPts val="400"/>
              </a:spcBef>
            </a:pPr>
            <a:r>
              <a:rPr lang="en-US" sz="1200" dirty="0"/>
              <a:t>The result is 80060 </a:t>
            </a:r>
          </a:p>
          <a:p>
            <a:pPr>
              <a:spcBef>
                <a:spcPts val="400"/>
              </a:spcBef>
            </a:pPr>
            <a:endParaRPr lang="en-US" sz="1200" dirty="0"/>
          </a:p>
          <a:p>
            <a:pPr>
              <a:spcBef>
                <a:spcPts val="400"/>
              </a:spcBef>
            </a:pPr>
            <a:r>
              <a:rPr lang="en-US" sz="1200" dirty="0"/>
              <a:t>NOTE: This value must be less than your modulus. If it isn’t, you need a larger modulus.</a:t>
            </a:r>
          </a:p>
        </p:txBody>
      </p:sp>
      <p:graphicFrame>
        <p:nvGraphicFramePr>
          <p:cNvPr id="4" name="Table 3">
            <a:extLst>
              <a:ext uri="{FF2B5EF4-FFF2-40B4-BE49-F238E27FC236}">
                <a16:creationId xmlns:a16="http://schemas.microsoft.com/office/drawing/2014/main" id="{83E3ACCC-61EF-410C-ACEC-93F0F3003A62}"/>
              </a:ext>
            </a:extLst>
          </p:cNvPr>
          <p:cNvGraphicFramePr>
            <a:graphicFrameLocks noGrp="1"/>
          </p:cNvGraphicFramePr>
          <p:nvPr>
            <p:extLst>
              <p:ext uri="{D42A27DB-BD31-4B8C-83A1-F6EECF244321}">
                <p14:modId xmlns:p14="http://schemas.microsoft.com/office/powerpoint/2010/main" val="2022687524"/>
              </p:ext>
            </p:extLst>
          </p:nvPr>
        </p:nvGraphicFramePr>
        <p:xfrm>
          <a:off x="901164" y="1142384"/>
          <a:ext cx="9110691" cy="3194275"/>
        </p:xfrm>
        <a:graphic>
          <a:graphicData uri="http://schemas.openxmlformats.org/drawingml/2006/table">
            <a:tbl>
              <a:tblPr>
                <a:tableStyleId>{5940675A-B579-460E-94D1-54222C63F5DA}</a:tableStyleId>
              </a:tblPr>
              <a:tblGrid>
                <a:gridCol w="577491">
                  <a:extLst>
                    <a:ext uri="{9D8B030D-6E8A-4147-A177-3AD203B41FA5}">
                      <a16:colId xmlns:a16="http://schemas.microsoft.com/office/drawing/2014/main" val="1581539462"/>
                    </a:ext>
                  </a:extLst>
                </a:gridCol>
                <a:gridCol w="612848">
                  <a:extLst>
                    <a:ext uri="{9D8B030D-6E8A-4147-A177-3AD203B41FA5}">
                      <a16:colId xmlns:a16="http://schemas.microsoft.com/office/drawing/2014/main" val="363246917"/>
                    </a:ext>
                  </a:extLst>
                </a:gridCol>
                <a:gridCol w="612848">
                  <a:extLst>
                    <a:ext uri="{9D8B030D-6E8A-4147-A177-3AD203B41FA5}">
                      <a16:colId xmlns:a16="http://schemas.microsoft.com/office/drawing/2014/main" val="832450168"/>
                    </a:ext>
                  </a:extLst>
                </a:gridCol>
                <a:gridCol w="612848">
                  <a:extLst>
                    <a:ext uri="{9D8B030D-6E8A-4147-A177-3AD203B41FA5}">
                      <a16:colId xmlns:a16="http://schemas.microsoft.com/office/drawing/2014/main" val="1842236645"/>
                    </a:ext>
                  </a:extLst>
                </a:gridCol>
                <a:gridCol w="612848">
                  <a:extLst>
                    <a:ext uri="{9D8B030D-6E8A-4147-A177-3AD203B41FA5}">
                      <a16:colId xmlns:a16="http://schemas.microsoft.com/office/drawing/2014/main" val="165192405"/>
                    </a:ext>
                  </a:extLst>
                </a:gridCol>
                <a:gridCol w="612848">
                  <a:extLst>
                    <a:ext uri="{9D8B030D-6E8A-4147-A177-3AD203B41FA5}">
                      <a16:colId xmlns:a16="http://schemas.microsoft.com/office/drawing/2014/main" val="2118326140"/>
                    </a:ext>
                  </a:extLst>
                </a:gridCol>
                <a:gridCol w="612848">
                  <a:extLst>
                    <a:ext uri="{9D8B030D-6E8A-4147-A177-3AD203B41FA5}">
                      <a16:colId xmlns:a16="http://schemas.microsoft.com/office/drawing/2014/main" val="1907282781"/>
                    </a:ext>
                  </a:extLst>
                </a:gridCol>
                <a:gridCol w="612848">
                  <a:extLst>
                    <a:ext uri="{9D8B030D-6E8A-4147-A177-3AD203B41FA5}">
                      <a16:colId xmlns:a16="http://schemas.microsoft.com/office/drawing/2014/main" val="3388483665"/>
                    </a:ext>
                  </a:extLst>
                </a:gridCol>
                <a:gridCol w="612848">
                  <a:extLst>
                    <a:ext uri="{9D8B030D-6E8A-4147-A177-3AD203B41FA5}">
                      <a16:colId xmlns:a16="http://schemas.microsoft.com/office/drawing/2014/main" val="3440929964"/>
                    </a:ext>
                  </a:extLst>
                </a:gridCol>
                <a:gridCol w="612848">
                  <a:extLst>
                    <a:ext uri="{9D8B030D-6E8A-4147-A177-3AD203B41FA5}">
                      <a16:colId xmlns:a16="http://schemas.microsoft.com/office/drawing/2014/main" val="4206694909"/>
                    </a:ext>
                  </a:extLst>
                </a:gridCol>
                <a:gridCol w="612848">
                  <a:extLst>
                    <a:ext uri="{9D8B030D-6E8A-4147-A177-3AD203B41FA5}">
                      <a16:colId xmlns:a16="http://schemas.microsoft.com/office/drawing/2014/main" val="2963684924"/>
                    </a:ext>
                  </a:extLst>
                </a:gridCol>
                <a:gridCol w="612848">
                  <a:extLst>
                    <a:ext uri="{9D8B030D-6E8A-4147-A177-3AD203B41FA5}">
                      <a16:colId xmlns:a16="http://schemas.microsoft.com/office/drawing/2014/main" val="3483691874"/>
                    </a:ext>
                  </a:extLst>
                </a:gridCol>
                <a:gridCol w="612848">
                  <a:extLst>
                    <a:ext uri="{9D8B030D-6E8A-4147-A177-3AD203B41FA5}">
                      <a16:colId xmlns:a16="http://schemas.microsoft.com/office/drawing/2014/main" val="958785148"/>
                    </a:ext>
                  </a:extLst>
                </a:gridCol>
                <a:gridCol w="612848">
                  <a:extLst>
                    <a:ext uri="{9D8B030D-6E8A-4147-A177-3AD203B41FA5}">
                      <a16:colId xmlns:a16="http://schemas.microsoft.com/office/drawing/2014/main" val="1391579090"/>
                    </a:ext>
                  </a:extLst>
                </a:gridCol>
                <a:gridCol w="566176">
                  <a:extLst>
                    <a:ext uri="{9D8B030D-6E8A-4147-A177-3AD203B41FA5}">
                      <a16:colId xmlns:a16="http://schemas.microsoft.com/office/drawing/2014/main" val="1016976646"/>
                    </a:ext>
                  </a:extLst>
                </a:gridCol>
              </a:tblGrid>
              <a:tr h="234723">
                <a:tc>
                  <a:txBody>
                    <a:bodyPr/>
                    <a:lstStyle/>
                    <a:p>
                      <a:pPr algn="r" fontAlgn="b"/>
                      <a:r>
                        <a:rPr lang="en-US" sz="1050" b="1" u="none" strike="noStrike">
                          <a:solidFill>
                            <a:schemeClr val="bg1"/>
                          </a:solidFill>
                          <a:effectLst/>
                        </a:rPr>
                        <a:t> </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A</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B</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C</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D</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E</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F</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G</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H</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I</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J</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K</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L</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M</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extLst>
                  <a:ext uri="{0D108BD9-81ED-4DB2-BD59-A6C34878D82A}">
                    <a16:rowId xmlns:a16="http://schemas.microsoft.com/office/drawing/2014/main" val="937569131"/>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solidFill>
                            <a:schemeClr val="tx1"/>
                          </a:solidFill>
                          <a:effectLst/>
                        </a:rPr>
                        <a:t>0</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2</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3</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4</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5</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6</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7</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8</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9</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10</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11</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12</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13</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extLst>
                  <a:ext uri="{0D108BD9-81ED-4DB2-BD59-A6C34878D82A}">
                    <a16:rowId xmlns:a16="http://schemas.microsoft.com/office/drawing/2014/main" val="1052507776"/>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54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81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108</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135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297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324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351</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460374517"/>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2187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2916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3645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4374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5103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5832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6561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8019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8748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9477</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503788275"/>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39366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59049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78732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98415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118098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137781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157464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177147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216513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236196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255879</a:t>
                      </a:r>
                      <a:endParaRPr lang="en-US" sz="1050" b="0" i="0" u="none" strike="noStrike" dirty="0">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761405791"/>
                  </a:ext>
                </a:extLst>
              </a:tr>
              <a:tr h="244112">
                <a:tc>
                  <a:txBody>
                    <a:bodyPr/>
                    <a:lstStyle/>
                    <a:p>
                      <a:pPr algn="r" fontAlgn="b"/>
                      <a:r>
                        <a:rPr lang="en-US" sz="1050" b="1" i="0" u="none" strike="noStrike" dirty="0">
                          <a:solidFill>
                            <a:schemeClr val="bg1"/>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solidFill>
                      <a:schemeClr val="tx1"/>
                    </a:solidFill>
                  </a:tcPr>
                </a:tc>
                <a:tc>
                  <a:txBody>
                    <a:bodyPr/>
                    <a:lstStyle/>
                    <a:p>
                      <a:pPr algn="r" fontAlgn="b"/>
                      <a:r>
                        <a:rPr lang="en-US" sz="1050" b="0" i="0" u="none" strike="noStrike" dirty="0">
                          <a:solidFill>
                            <a:srgbClr val="000000"/>
                          </a:solidFill>
                          <a:effectLst/>
                          <a:latin typeface="Calibri" panose="020F0502020204030204" pitchFamily="34" charset="0"/>
                        </a:rPr>
                        <a:t>0</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b="0" i="0" u="none" strike="noStrike" dirty="0">
                          <a:solidFill>
                            <a:srgbClr val="000000"/>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1062882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1594323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2125764</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2657205</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3188646</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3720087</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4251528</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4782969</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5314410</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5845851</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6377292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6908733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831194"/>
                  </a:ext>
                </a:extLst>
              </a:tr>
              <a:tr h="140570">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277201"/>
                  </a:ext>
                </a:extLst>
              </a:tr>
              <a:tr h="234723">
                <a:tc>
                  <a:txBody>
                    <a:bodyPr/>
                    <a:lstStyle/>
                    <a:p>
                      <a:pPr algn="r" fontAlgn="b"/>
                      <a:r>
                        <a:rPr lang="en-US" sz="1050" b="1" u="none" strike="noStrike" dirty="0">
                          <a:solidFill>
                            <a:schemeClr val="bg1"/>
                          </a:solidFill>
                          <a:effectLst/>
                        </a:rPr>
                        <a:t> </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N</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O</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P</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Q</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R</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S</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T</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U</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V</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a:solidFill>
                            <a:schemeClr val="bg1"/>
                          </a:solidFill>
                          <a:effectLst/>
                        </a:rPr>
                        <a:t>W</a:t>
                      </a:r>
                      <a:endParaRPr lang="en-US" sz="1050" b="1" i="0" u="none" strike="noStrike">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X</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Y</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Z</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731569069"/>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1" i="0" u="none" strike="noStrike">
                        <a:solidFill>
                          <a:srgbClr val="FFFFFF"/>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14</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19</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20</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22</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23</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26</a:t>
                      </a:r>
                      <a:endParaRPr lang="en-US" sz="1050" b="1" i="0" u="none" strike="noStrike" dirty="0">
                        <a:solidFill>
                          <a:srgbClr val="FFFFFF"/>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192504473"/>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378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405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459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486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540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621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675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702</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748708533"/>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10206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10935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11664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12393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13122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13851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15309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16038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16767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17496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18225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18954</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986655593"/>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275562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295245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314928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334611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354294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373977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393660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413343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433026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452709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472392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492075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511758</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405826223"/>
                  </a:ext>
                </a:extLst>
              </a:tr>
              <a:tr h="187779">
                <a:tc>
                  <a:txBody>
                    <a:bodyPr/>
                    <a:lstStyle/>
                    <a:p>
                      <a:pPr algn="r" fontAlgn="b"/>
                      <a:r>
                        <a:rPr lang="en-US" sz="1050" b="1" i="0" u="none" strike="noStrike" dirty="0">
                          <a:solidFill>
                            <a:schemeClr val="bg1"/>
                          </a:solidFill>
                          <a:effectLst/>
                          <a:latin typeface="+mn-lt"/>
                        </a:rPr>
                        <a:t>531441</a:t>
                      </a: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050" dirty="0">
                          <a:latin typeface="+mn-lt"/>
                        </a:rPr>
                        <a:t>7440174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7971615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8503056</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9034497</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9565938</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10097379</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10628820</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11160261</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11691702</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12223143</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12754584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13286025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13817466</a:t>
                      </a:r>
                      <a:endParaRPr lang="en-US" sz="105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43461633"/>
                  </a:ext>
                </a:extLst>
              </a:tr>
            </a:tbl>
          </a:graphicData>
        </a:graphic>
      </p:graphicFrame>
      <p:sp>
        <p:nvSpPr>
          <p:cNvPr id="5" name="Rectangle 4">
            <a:extLst>
              <a:ext uri="{FF2B5EF4-FFF2-40B4-BE49-F238E27FC236}">
                <a16:creationId xmlns:a16="http://schemas.microsoft.com/office/drawing/2014/main" id="{D7DAAB8D-16DB-46C4-BECA-0DA0E70DBA3E}"/>
              </a:ext>
            </a:extLst>
          </p:cNvPr>
          <p:cNvSpPr/>
          <p:nvPr/>
        </p:nvSpPr>
        <p:spPr>
          <a:xfrm>
            <a:off x="3924580" y="2088173"/>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28E38016-8D92-4A66-8F7F-A1326DB1FC1D}"/>
              </a:ext>
            </a:extLst>
          </p:cNvPr>
          <p:cNvSpPr/>
          <p:nvPr/>
        </p:nvSpPr>
        <p:spPr>
          <a:xfrm rot="840016">
            <a:off x="4543932" y="2289634"/>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1</a:t>
            </a:r>
          </a:p>
        </p:txBody>
      </p:sp>
      <p:sp>
        <p:nvSpPr>
          <p:cNvPr id="7" name="Rectangle 6">
            <a:extLst>
              <a:ext uri="{FF2B5EF4-FFF2-40B4-BE49-F238E27FC236}">
                <a16:creationId xmlns:a16="http://schemas.microsoft.com/office/drawing/2014/main" id="{CD1BDDBD-605A-4442-B8FC-31C7156C1687}"/>
              </a:ext>
            </a:extLst>
          </p:cNvPr>
          <p:cNvSpPr/>
          <p:nvPr/>
        </p:nvSpPr>
        <p:spPr>
          <a:xfrm>
            <a:off x="2074079" y="1847773"/>
            <a:ext cx="639691"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B80897BE-5002-49FC-98A3-C1F5758C78C7}"/>
              </a:ext>
            </a:extLst>
          </p:cNvPr>
          <p:cNvSpPr/>
          <p:nvPr/>
        </p:nvSpPr>
        <p:spPr>
          <a:xfrm rot="840016">
            <a:off x="2673511" y="2038109"/>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2</a:t>
            </a:r>
          </a:p>
        </p:txBody>
      </p:sp>
      <p:sp>
        <p:nvSpPr>
          <p:cNvPr id="9" name="Rectangle 8">
            <a:extLst>
              <a:ext uri="{FF2B5EF4-FFF2-40B4-BE49-F238E27FC236}">
                <a16:creationId xmlns:a16="http://schemas.microsoft.com/office/drawing/2014/main" id="{A83D6453-5803-460B-ADE1-6EA560D88962}"/>
              </a:ext>
            </a:extLst>
          </p:cNvPr>
          <p:cNvSpPr/>
          <p:nvPr/>
        </p:nvSpPr>
        <p:spPr>
          <a:xfrm>
            <a:off x="6998627" y="3322475"/>
            <a:ext cx="596518"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F88F7E-EB73-40A6-A467-976C4376065B}"/>
              </a:ext>
            </a:extLst>
          </p:cNvPr>
          <p:cNvSpPr/>
          <p:nvPr/>
        </p:nvSpPr>
        <p:spPr>
          <a:xfrm>
            <a:off x="4530792" y="1373926"/>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73E7E6CE-F57D-4D4F-AD8A-3D9E89915F3B}"/>
              </a:ext>
            </a:extLst>
          </p:cNvPr>
          <p:cNvSpPr/>
          <p:nvPr/>
        </p:nvSpPr>
        <p:spPr>
          <a:xfrm rot="840016">
            <a:off x="7591932" y="3494311"/>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3</a:t>
            </a:r>
          </a:p>
        </p:txBody>
      </p:sp>
      <p:sp>
        <p:nvSpPr>
          <p:cNvPr id="12" name="Arrow: Left 11">
            <a:extLst>
              <a:ext uri="{FF2B5EF4-FFF2-40B4-BE49-F238E27FC236}">
                <a16:creationId xmlns:a16="http://schemas.microsoft.com/office/drawing/2014/main" id="{D3B08901-CD74-4157-A53F-054C9418892A}"/>
              </a:ext>
            </a:extLst>
          </p:cNvPr>
          <p:cNvSpPr/>
          <p:nvPr/>
        </p:nvSpPr>
        <p:spPr>
          <a:xfrm rot="840016">
            <a:off x="5150144" y="1575387"/>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4</a:t>
            </a:r>
          </a:p>
        </p:txBody>
      </p:sp>
      <p:sp>
        <p:nvSpPr>
          <p:cNvPr id="13" name="Arrow: Up 12">
            <a:extLst>
              <a:ext uri="{FF2B5EF4-FFF2-40B4-BE49-F238E27FC236}">
                <a16:creationId xmlns:a16="http://schemas.microsoft.com/office/drawing/2014/main" id="{BEE65A5E-D2A6-4E3C-9CA8-2953AE8FF7B3}"/>
              </a:ext>
            </a:extLst>
          </p:cNvPr>
          <p:cNvSpPr/>
          <p:nvPr/>
        </p:nvSpPr>
        <p:spPr>
          <a:xfrm>
            <a:off x="10335403" y="1142384"/>
            <a:ext cx="629110" cy="2967308"/>
          </a:xfrm>
          <a:prstGeom prst="upArrow">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Work up the rows</a:t>
            </a:r>
          </a:p>
        </p:txBody>
      </p:sp>
    </p:spTree>
    <p:extLst>
      <p:ext uri="{BB962C8B-B14F-4D97-AF65-F5344CB8AC3E}">
        <p14:creationId xmlns:p14="http://schemas.microsoft.com/office/powerpoint/2010/main" val="405596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Decoding 80060 to “DAVE”</a:t>
            </a:r>
          </a:p>
        </p:txBody>
      </p:sp>
      <p:sp>
        <p:nvSpPr>
          <p:cNvPr id="3" name="Content Placeholder 2"/>
          <p:cNvSpPr>
            <a:spLocks noGrp="1"/>
          </p:cNvSpPr>
          <p:nvPr>
            <p:ph sz="quarter" idx="13"/>
          </p:nvPr>
        </p:nvSpPr>
        <p:spPr>
          <a:xfrm>
            <a:off x="607484" y="4679971"/>
            <a:ext cx="10970683" cy="1492230"/>
          </a:xfrm>
        </p:spPr>
        <p:txBody>
          <a:bodyPr numCol="2">
            <a:normAutofit lnSpcReduction="10000"/>
          </a:bodyPr>
          <a:lstStyle/>
          <a:p>
            <a:pPr marL="285750" indent="-285750">
              <a:spcBef>
                <a:spcPts val="400"/>
              </a:spcBef>
              <a:buFont typeface="+mj-lt"/>
              <a:buAutoNum type="arabicPeriod"/>
            </a:pPr>
            <a:r>
              <a:rPr lang="en-US" sz="1200" dirty="0"/>
              <a:t>Find largest value less than 80060 in the “19683” row.</a:t>
            </a:r>
          </a:p>
          <a:p>
            <a:pPr marL="742950" lvl="1" indent="-285750">
              <a:spcBef>
                <a:spcPts val="400"/>
              </a:spcBef>
            </a:pPr>
            <a:r>
              <a:rPr lang="en-US" sz="1200" dirty="0"/>
              <a:t>Column 4 = 78732. This is “D”.</a:t>
            </a:r>
          </a:p>
          <a:p>
            <a:pPr marL="742950" lvl="1" indent="-285750">
              <a:spcBef>
                <a:spcPts val="400"/>
              </a:spcBef>
            </a:pPr>
            <a:r>
              <a:rPr lang="en-US" sz="1200" dirty="0"/>
              <a:t>Subtract the value in the cell from 80060. This results in 1328.</a:t>
            </a:r>
          </a:p>
          <a:p>
            <a:pPr marL="285750" indent="-285750">
              <a:spcBef>
                <a:spcPts val="400"/>
              </a:spcBef>
              <a:buFont typeface="+mj-lt"/>
              <a:buAutoNum type="arabicPeriod"/>
            </a:pPr>
            <a:r>
              <a:rPr lang="en-US" sz="1200" dirty="0"/>
              <a:t>Find largest value less than 1328 in the “729” row.</a:t>
            </a:r>
          </a:p>
          <a:p>
            <a:pPr marL="742950" lvl="1" indent="-285750">
              <a:spcBef>
                <a:spcPts val="400"/>
              </a:spcBef>
            </a:pPr>
            <a:r>
              <a:rPr lang="en-US" sz="1200" dirty="0"/>
              <a:t>Column 1 = 729. This is “A”.</a:t>
            </a:r>
          </a:p>
          <a:p>
            <a:pPr marL="742950" lvl="1" indent="-285750">
              <a:spcBef>
                <a:spcPts val="400"/>
              </a:spcBef>
            </a:pPr>
            <a:r>
              <a:rPr lang="en-US" sz="1200" dirty="0"/>
              <a:t>Subtract the value in the cell from 1328. This results in 599.</a:t>
            </a:r>
          </a:p>
          <a:p>
            <a:pPr marL="285750" indent="-285750">
              <a:spcBef>
                <a:spcPts val="400"/>
              </a:spcBef>
              <a:buFont typeface="+mj-lt"/>
              <a:buAutoNum type="arabicPeriod"/>
            </a:pPr>
            <a:endParaRPr lang="en-US" sz="1200" dirty="0"/>
          </a:p>
          <a:p>
            <a:pPr marL="285750" indent="-285750">
              <a:spcBef>
                <a:spcPts val="400"/>
              </a:spcBef>
              <a:buFont typeface="+mj-lt"/>
              <a:buAutoNum type="arabicPeriod"/>
            </a:pPr>
            <a:r>
              <a:rPr lang="en-US" sz="1200" dirty="0"/>
              <a:t>Find largest value less than 599 in the “27” row.</a:t>
            </a:r>
          </a:p>
          <a:p>
            <a:pPr marL="742950" lvl="1" indent="-285750">
              <a:spcBef>
                <a:spcPts val="400"/>
              </a:spcBef>
            </a:pPr>
            <a:r>
              <a:rPr lang="en-US" sz="1200" dirty="0"/>
              <a:t>Column 22 = 594. This is “V”.</a:t>
            </a:r>
          </a:p>
          <a:p>
            <a:pPr marL="742950" lvl="1" indent="-285750">
              <a:spcBef>
                <a:spcPts val="400"/>
              </a:spcBef>
            </a:pPr>
            <a:r>
              <a:rPr lang="en-US" sz="1200" dirty="0"/>
              <a:t>Subtract the value in the cell from 599. This results in 5.</a:t>
            </a:r>
          </a:p>
          <a:p>
            <a:pPr marL="285750" indent="-285750">
              <a:spcBef>
                <a:spcPts val="400"/>
              </a:spcBef>
              <a:buFont typeface="+mj-lt"/>
              <a:buAutoNum type="arabicPeriod"/>
            </a:pPr>
            <a:r>
              <a:rPr lang="en-US" sz="1200" dirty="0"/>
              <a:t>Find the letter that 5 is associated with in the “1” row. This is “E”.</a:t>
            </a:r>
          </a:p>
          <a:p>
            <a:pPr>
              <a:spcBef>
                <a:spcPts val="400"/>
              </a:spcBef>
            </a:pPr>
            <a:endParaRPr lang="en-US" sz="1200" dirty="0"/>
          </a:p>
          <a:p>
            <a:pPr>
              <a:spcBef>
                <a:spcPts val="400"/>
              </a:spcBef>
            </a:pPr>
            <a:r>
              <a:rPr lang="en-US" sz="1200" dirty="0"/>
              <a:t>The result is “DAVE”.</a:t>
            </a:r>
          </a:p>
        </p:txBody>
      </p:sp>
      <p:graphicFrame>
        <p:nvGraphicFramePr>
          <p:cNvPr id="4" name="Table 3">
            <a:extLst>
              <a:ext uri="{FF2B5EF4-FFF2-40B4-BE49-F238E27FC236}">
                <a16:creationId xmlns:a16="http://schemas.microsoft.com/office/drawing/2014/main" id="{83E3ACCC-61EF-410C-ACEC-93F0F3003A62}"/>
              </a:ext>
            </a:extLst>
          </p:cNvPr>
          <p:cNvGraphicFramePr>
            <a:graphicFrameLocks noGrp="1"/>
          </p:cNvGraphicFramePr>
          <p:nvPr>
            <p:extLst/>
          </p:nvPr>
        </p:nvGraphicFramePr>
        <p:xfrm>
          <a:off x="901164" y="1142384"/>
          <a:ext cx="9110691" cy="3194275"/>
        </p:xfrm>
        <a:graphic>
          <a:graphicData uri="http://schemas.openxmlformats.org/drawingml/2006/table">
            <a:tbl>
              <a:tblPr>
                <a:tableStyleId>{5940675A-B579-460E-94D1-54222C63F5DA}</a:tableStyleId>
              </a:tblPr>
              <a:tblGrid>
                <a:gridCol w="577491">
                  <a:extLst>
                    <a:ext uri="{9D8B030D-6E8A-4147-A177-3AD203B41FA5}">
                      <a16:colId xmlns:a16="http://schemas.microsoft.com/office/drawing/2014/main" val="1581539462"/>
                    </a:ext>
                  </a:extLst>
                </a:gridCol>
                <a:gridCol w="612848">
                  <a:extLst>
                    <a:ext uri="{9D8B030D-6E8A-4147-A177-3AD203B41FA5}">
                      <a16:colId xmlns:a16="http://schemas.microsoft.com/office/drawing/2014/main" val="363246917"/>
                    </a:ext>
                  </a:extLst>
                </a:gridCol>
                <a:gridCol w="612848">
                  <a:extLst>
                    <a:ext uri="{9D8B030D-6E8A-4147-A177-3AD203B41FA5}">
                      <a16:colId xmlns:a16="http://schemas.microsoft.com/office/drawing/2014/main" val="832450168"/>
                    </a:ext>
                  </a:extLst>
                </a:gridCol>
                <a:gridCol w="612848">
                  <a:extLst>
                    <a:ext uri="{9D8B030D-6E8A-4147-A177-3AD203B41FA5}">
                      <a16:colId xmlns:a16="http://schemas.microsoft.com/office/drawing/2014/main" val="1842236645"/>
                    </a:ext>
                  </a:extLst>
                </a:gridCol>
                <a:gridCol w="612848">
                  <a:extLst>
                    <a:ext uri="{9D8B030D-6E8A-4147-A177-3AD203B41FA5}">
                      <a16:colId xmlns:a16="http://schemas.microsoft.com/office/drawing/2014/main" val="165192405"/>
                    </a:ext>
                  </a:extLst>
                </a:gridCol>
                <a:gridCol w="612848">
                  <a:extLst>
                    <a:ext uri="{9D8B030D-6E8A-4147-A177-3AD203B41FA5}">
                      <a16:colId xmlns:a16="http://schemas.microsoft.com/office/drawing/2014/main" val="2118326140"/>
                    </a:ext>
                  </a:extLst>
                </a:gridCol>
                <a:gridCol w="612848">
                  <a:extLst>
                    <a:ext uri="{9D8B030D-6E8A-4147-A177-3AD203B41FA5}">
                      <a16:colId xmlns:a16="http://schemas.microsoft.com/office/drawing/2014/main" val="1907282781"/>
                    </a:ext>
                  </a:extLst>
                </a:gridCol>
                <a:gridCol w="612848">
                  <a:extLst>
                    <a:ext uri="{9D8B030D-6E8A-4147-A177-3AD203B41FA5}">
                      <a16:colId xmlns:a16="http://schemas.microsoft.com/office/drawing/2014/main" val="3388483665"/>
                    </a:ext>
                  </a:extLst>
                </a:gridCol>
                <a:gridCol w="612848">
                  <a:extLst>
                    <a:ext uri="{9D8B030D-6E8A-4147-A177-3AD203B41FA5}">
                      <a16:colId xmlns:a16="http://schemas.microsoft.com/office/drawing/2014/main" val="3440929964"/>
                    </a:ext>
                  </a:extLst>
                </a:gridCol>
                <a:gridCol w="612848">
                  <a:extLst>
                    <a:ext uri="{9D8B030D-6E8A-4147-A177-3AD203B41FA5}">
                      <a16:colId xmlns:a16="http://schemas.microsoft.com/office/drawing/2014/main" val="4206694909"/>
                    </a:ext>
                  </a:extLst>
                </a:gridCol>
                <a:gridCol w="612848">
                  <a:extLst>
                    <a:ext uri="{9D8B030D-6E8A-4147-A177-3AD203B41FA5}">
                      <a16:colId xmlns:a16="http://schemas.microsoft.com/office/drawing/2014/main" val="2963684924"/>
                    </a:ext>
                  </a:extLst>
                </a:gridCol>
                <a:gridCol w="612848">
                  <a:extLst>
                    <a:ext uri="{9D8B030D-6E8A-4147-A177-3AD203B41FA5}">
                      <a16:colId xmlns:a16="http://schemas.microsoft.com/office/drawing/2014/main" val="3483691874"/>
                    </a:ext>
                  </a:extLst>
                </a:gridCol>
                <a:gridCol w="612848">
                  <a:extLst>
                    <a:ext uri="{9D8B030D-6E8A-4147-A177-3AD203B41FA5}">
                      <a16:colId xmlns:a16="http://schemas.microsoft.com/office/drawing/2014/main" val="958785148"/>
                    </a:ext>
                  </a:extLst>
                </a:gridCol>
                <a:gridCol w="612848">
                  <a:extLst>
                    <a:ext uri="{9D8B030D-6E8A-4147-A177-3AD203B41FA5}">
                      <a16:colId xmlns:a16="http://schemas.microsoft.com/office/drawing/2014/main" val="1391579090"/>
                    </a:ext>
                  </a:extLst>
                </a:gridCol>
                <a:gridCol w="566176">
                  <a:extLst>
                    <a:ext uri="{9D8B030D-6E8A-4147-A177-3AD203B41FA5}">
                      <a16:colId xmlns:a16="http://schemas.microsoft.com/office/drawing/2014/main" val="1016976646"/>
                    </a:ext>
                  </a:extLst>
                </a:gridCol>
              </a:tblGrid>
              <a:tr h="234723">
                <a:tc>
                  <a:txBody>
                    <a:bodyPr/>
                    <a:lstStyle/>
                    <a:p>
                      <a:pPr algn="r" fontAlgn="b"/>
                      <a:r>
                        <a:rPr lang="en-US" sz="1050" b="1" u="none" strike="noStrike">
                          <a:solidFill>
                            <a:schemeClr val="bg1"/>
                          </a:solidFill>
                          <a:effectLst/>
                        </a:rPr>
                        <a:t> </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A</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B</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C</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D</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E</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F</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G</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H</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I</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J</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K</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L</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M</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extLst>
                  <a:ext uri="{0D108BD9-81ED-4DB2-BD59-A6C34878D82A}">
                    <a16:rowId xmlns:a16="http://schemas.microsoft.com/office/drawing/2014/main" val="937569131"/>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solidFill>
                            <a:schemeClr val="tx1"/>
                          </a:solidFill>
                          <a:effectLst/>
                        </a:rPr>
                        <a:t>0</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2</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3</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4</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5</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6</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7</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8</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9</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10</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11</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12</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13</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extLst>
                  <a:ext uri="{0D108BD9-81ED-4DB2-BD59-A6C34878D82A}">
                    <a16:rowId xmlns:a16="http://schemas.microsoft.com/office/drawing/2014/main" val="1052507776"/>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54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81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108</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135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297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324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351</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460374517"/>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2187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2916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3645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4374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5103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5832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6561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8019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8748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9477</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503788275"/>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39366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59049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78732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98415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118098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137781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157464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177147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216513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236196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255879</a:t>
                      </a:r>
                      <a:endParaRPr lang="en-US" sz="1050" b="0" i="0" u="none" strike="noStrike" dirty="0">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761405791"/>
                  </a:ext>
                </a:extLst>
              </a:tr>
              <a:tr h="244112">
                <a:tc>
                  <a:txBody>
                    <a:bodyPr/>
                    <a:lstStyle/>
                    <a:p>
                      <a:pPr algn="r" fontAlgn="b"/>
                      <a:r>
                        <a:rPr lang="en-US" sz="1050" b="1" i="0" u="none" strike="noStrike" dirty="0">
                          <a:solidFill>
                            <a:schemeClr val="bg1"/>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solidFill>
                      <a:schemeClr val="tx1"/>
                    </a:solidFill>
                  </a:tcPr>
                </a:tc>
                <a:tc>
                  <a:txBody>
                    <a:bodyPr/>
                    <a:lstStyle/>
                    <a:p>
                      <a:pPr algn="r" fontAlgn="b"/>
                      <a:r>
                        <a:rPr lang="en-US" sz="1050" b="0" i="0" u="none" strike="noStrike" dirty="0">
                          <a:solidFill>
                            <a:srgbClr val="000000"/>
                          </a:solidFill>
                          <a:effectLst/>
                          <a:latin typeface="Calibri" panose="020F0502020204030204" pitchFamily="34" charset="0"/>
                        </a:rPr>
                        <a:t>0</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b="0" i="0" u="none" strike="noStrike" dirty="0">
                          <a:solidFill>
                            <a:srgbClr val="000000"/>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1062882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1594323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2125764</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2657205</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3188646</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3720087</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4251528</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4782969</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5314410</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5845851</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6377292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6908733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831194"/>
                  </a:ext>
                </a:extLst>
              </a:tr>
              <a:tr h="140570">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277201"/>
                  </a:ext>
                </a:extLst>
              </a:tr>
              <a:tr h="234723">
                <a:tc>
                  <a:txBody>
                    <a:bodyPr/>
                    <a:lstStyle/>
                    <a:p>
                      <a:pPr algn="r" fontAlgn="b"/>
                      <a:r>
                        <a:rPr lang="en-US" sz="1050" b="1" u="none" strike="noStrike" dirty="0">
                          <a:solidFill>
                            <a:schemeClr val="bg1"/>
                          </a:solidFill>
                          <a:effectLst/>
                        </a:rPr>
                        <a:t> </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N</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O</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P</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Q</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R</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S</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T</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U</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V</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a:solidFill>
                            <a:schemeClr val="bg1"/>
                          </a:solidFill>
                          <a:effectLst/>
                        </a:rPr>
                        <a:t>W</a:t>
                      </a:r>
                      <a:endParaRPr lang="en-US" sz="1050" b="1" i="0" u="none" strike="noStrike">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X</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Y</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Z</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731569069"/>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1" i="0" u="none" strike="noStrike">
                        <a:solidFill>
                          <a:srgbClr val="FFFFFF"/>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14</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19</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20</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22</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23</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26</a:t>
                      </a:r>
                      <a:endParaRPr lang="en-US" sz="1050" b="1" i="0" u="none" strike="noStrike" dirty="0">
                        <a:solidFill>
                          <a:srgbClr val="FFFFFF"/>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192504473"/>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378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405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459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486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540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621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675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702</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748708533"/>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10206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10935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11664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12393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13122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13851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15309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16038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16767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17496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18225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18954</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986655593"/>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275562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295245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314928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334611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354294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373977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393660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413343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433026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452709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472392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492075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511758</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405826223"/>
                  </a:ext>
                </a:extLst>
              </a:tr>
              <a:tr h="187779">
                <a:tc>
                  <a:txBody>
                    <a:bodyPr/>
                    <a:lstStyle/>
                    <a:p>
                      <a:pPr algn="r" fontAlgn="b"/>
                      <a:r>
                        <a:rPr lang="en-US" sz="1050" b="1" i="0" u="none" strike="noStrike" dirty="0">
                          <a:solidFill>
                            <a:schemeClr val="bg1"/>
                          </a:solidFill>
                          <a:effectLst/>
                          <a:latin typeface="+mn-lt"/>
                        </a:rPr>
                        <a:t>531441</a:t>
                      </a: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050" dirty="0">
                          <a:latin typeface="+mn-lt"/>
                        </a:rPr>
                        <a:t>7440174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7971615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8503056</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9034497</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9565938</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10097379</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10628820</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11160261</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11691702</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12223143</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12754584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13286025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13817466</a:t>
                      </a:r>
                      <a:endParaRPr lang="en-US" sz="105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43461633"/>
                  </a:ext>
                </a:extLst>
              </a:tr>
            </a:tbl>
          </a:graphicData>
        </a:graphic>
      </p:graphicFrame>
      <p:sp>
        <p:nvSpPr>
          <p:cNvPr id="5" name="Rectangle 4">
            <a:extLst>
              <a:ext uri="{FF2B5EF4-FFF2-40B4-BE49-F238E27FC236}">
                <a16:creationId xmlns:a16="http://schemas.microsoft.com/office/drawing/2014/main" id="{D7DAAB8D-16DB-46C4-BECA-0DA0E70DBA3E}"/>
              </a:ext>
            </a:extLst>
          </p:cNvPr>
          <p:cNvSpPr/>
          <p:nvPr/>
        </p:nvSpPr>
        <p:spPr>
          <a:xfrm>
            <a:off x="3924580" y="2088173"/>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28E38016-8D92-4A66-8F7F-A1326DB1FC1D}"/>
              </a:ext>
            </a:extLst>
          </p:cNvPr>
          <p:cNvSpPr/>
          <p:nvPr/>
        </p:nvSpPr>
        <p:spPr>
          <a:xfrm rot="840016">
            <a:off x="4543932" y="2289634"/>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1</a:t>
            </a:r>
          </a:p>
        </p:txBody>
      </p:sp>
      <p:sp>
        <p:nvSpPr>
          <p:cNvPr id="7" name="Rectangle 6">
            <a:extLst>
              <a:ext uri="{FF2B5EF4-FFF2-40B4-BE49-F238E27FC236}">
                <a16:creationId xmlns:a16="http://schemas.microsoft.com/office/drawing/2014/main" id="{CD1BDDBD-605A-4442-B8FC-31C7156C1687}"/>
              </a:ext>
            </a:extLst>
          </p:cNvPr>
          <p:cNvSpPr/>
          <p:nvPr/>
        </p:nvSpPr>
        <p:spPr>
          <a:xfrm>
            <a:off x="2074079" y="1847773"/>
            <a:ext cx="639691"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B80897BE-5002-49FC-98A3-C1F5758C78C7}"/>
              </a:ext>
            </a:extLst>
          </p:cNvPr>
          <p:cNvSpPr/>
          <p:nvPr/>
        </p:nvSpPr>
        <p:spPr>
          <a:xfrm rot="840016">
            <a:off x="2673511" y="2038109"/>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2</a:t>
            </a:r>
          </a:p>
        </p:txBody>
      </p:sp>
      <p:sp>
        <p:nvSpPr>
          <p:cNvPr id="9" name="Rectangle 8">
            <a:extLst>
              <a:ext uri="{FF2B5EF4-FFF2-40B4-BE49-F238E27FC236}">
                <a16:creationId xmlns:a16="http://schemas.microsoft.com/office/drawing/2014/main" id="{A83D6453-5803-460B-ADE1-6EA560D88962}"/>
              </a:ext>
            </a:extLst>
          </p:cNvPr>
          <p:cNvSpPr/>
          <p:nvPr/>
        </p:nvSpPr>
        <p:spPr>
          <a:xfrm>
            <a:off x="6998627" y="3322475"/>
            <a:ext cx="596518"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F88F7E-EB73-40A6-A467-976C4376065B}"/>
              </a:ext>
            </a:extLst>
          </p:cNvPr>
          <p:cNvSpPr/>
          <p:nvPr/>
        </p:nvSpPr>
        <p:spPr>
          <a:xfrm>
            <a:off x="4530792" y="1373926"/>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73E7E6CE-F57D-4D4F-AD8A-3D9E89915F3B}"/>
              </a:ext>
            </a:extLst>
          </p:cNvPr>
          <p:cNvSpPr/>
          <p:nvPr/>
        </p:nvSpPr>
        <p:spPr>
          <a:xfrm rot="840016">
            <a:off x="7591932" y="3494311"/>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3</a:t>
            </a:r>
          </a:p>
        </p:txBody>
      </p:sp>
      <p:sp>
        <p:nvSpPr>
          <p:cNvPr id="12" name="Arrow: Left 11">
            <a:extLst>
              <a:ext uri="{FF2B5EF4-FFF2-40B4-BE49-F238E27FC236}">
                <a16:creationId xmlns:a16="http://schemas.microsoft.com/office/drawing/2014/main" id="{D3B08901-CD74-4157-A53F-054C9418892A}"/>
              </a:ext>
            </a:extLst>
          </p:cNvPr>
          <p:cNvSpPr/>
          <p:nvPr/>
        </p:nvSpPr>
        <p:spPr>
          <a:xfrm rot="840016">
            <a:off x="5150144" y="1575387"/>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4</a:t>
            </a:r>
          </a:p>
        </p:txBody>
      </p:sp>
      <p:sp>
        <p:nvSpPr>
          <p:cNvPr id="13" name="Arrow: Up 12">
            <a:extLst>
              <a:ext uri="{FF2B5EF4-FFF2-40B4-BE49-F238E27FC236}">
                <a16:creationId xmlns:a16="http://schemas.microsoft.com/office/drawing/2014/main" id="{BEE65A5E-D2A6-4E3C-9CA8-2953AE8FF7B3}"/>
              </a:ext>
            </a:extLst>
          </p:cNvPr>
          <p:cNvSpPr/>
          <p:nvPr/>
        </p:nvSpPr>
        <p:spPr>
          <a:xfrm>
            <a:off x="10335403" y="1142384"/>
            <a:ext cx="629110" cy="2967308"/>
          </a:xfrm>
          <a:prstGeom prst="upArrow">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Work up the rows</a:t>
            </a:r>
          </a:p>
        </p:txBody>
      </p:sp>
    </p:spTree>
    <p:extLst>
      <p:ext uri="{BB962C8B-B14F-4D97-AF65-F5344CB8AC3E}">
        <p14:creationId xmlns:p14="http://schemas.microsoft.com/office/powerpoint/2010/main" val="135478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Encrypting “DAVE”</a:t>
            </a:r>
          </a:p>
        </p:txBody>
      </p:sp>
      <p:sp>
        <p:nvSpPr>
          <p:cNvPr id="3" name="Content Placeholder 2"/>
          <p:cNvSpPr>
            <a:spLocks noGrp="1"/>
          </p:cNvSpPr>
          <p:nvPr>
            <p:ph sz="quarter" idx="13"/>
          </p:nvPr>
        </p:nvSpPr>
        <p:spPr/>
        <p:txBody>
          <a:bodyPr/>
          <a:lstStyle/>
          <a:p>
            <a:r>
              <a:rPr lang="en-US" dirty="0"/>
              <a:t>We just calculated the numerical encoding for “DAVE” as 80060.  Our RSA public key is {3, 1861963}. So when we encrypt a message (m) with modular exponentiation…</a:t>
            </a:r>
          </a:p>
          <a:p>
            <a:pPr marL="0" lvl="1" indent="0" algn="ctr">
              <a:buNone/>
            </a:pPr>
            <a:r>
              <a:rPr lang="en-US" b="1" dirty="0">
                <a:solidFill>
                  <a:srgbClr val="FF0000"/>
                </a:solidFill>
              </a:rPr>
              <a:t>c</a:t>
            </a:r>
            <a:r>
              <a:rPr lang="en-US" b="1" dirty="0"/>
              <a:t> = </a:t>
            </a:r>
            <a:r>
              <a:rPr lang="en-US" b="1" dirty="0">
                <a:solidFill>
                  <a:srgbClr val="00B050"/>
                </a:solidFill>
              </a:rPr>
              <a:t>m</a:t>
            </a:r>
            <a:r>
              <a:rPr lang="en-US" b="1" baseline="30000" dirty="0"/>
              <a:t>e</a:t>
            </a:r>
            <a:r>
              <a:rPr lang="en-US" b="1" dirty="0"/>
              <a:t> mod n</a:t>
            </a:r>
          </a:p>
          <a:p>
            <a:pPr marL="0" lvl="1" indent="0" algn="ctr">
              <a:buNone/>
            </a:pPr>
            <a:r>
              <a:rPr lang="en-US" b="1" dirty="0">
                <a:solidFill>
                  <a:srgbClr val="FF0000"/>
                </a:solidFill>
              </a:rPr>
              <a:t>c</a:t>
            </a:r>
            <a:r>
              <a:rPr lang="en-US" b="1" dirty="0"/>
              <a:t> = </a:t>
            </a:r>
            <a:r>
              <a:rPr lang="en-US" b="1" dirty="0">
                <a:solidFill>
                  <a:srgbClr val="00B050"/>
                </a:solidFill>
              </a:rPr>
              <a:t>80060</a:t>
            </a:r>
            <a:r>
              <a:rPr lang="en-US" b="1" baseline="30000" dirty="0"/>
              <a:t>3</a:t>
            </a:r>
            <a:r>
              <a:rPr lang="en-US" b="1" dirty="0"/>
              <a:t> mod 1861963</a:t>
            </a:r>
          </a:p>
          <a:p>
            <a:pPr marL="0" lvl="1" indent="0" algn="ctr">
              <a:buNone/>
            </a:pPr>
            <a:r>
              <a:rPr lang="en-US" b="1" dirty="0">
                <a:solidFill>
                  <a:srgbClr val="FF0000"/>
                </a:solidFill>
              </a:rPr>
              <a:t>c</a:t>
            </a:r>
            <a:r>
              <a:rPr lang="en-US" b="1" dirty="0"/>
              <a:t> = 559749</a:t>
            </a:r>
          </a:p>
          <a:p>
            <a:pPr marL="0" lvl="1" indent="0" algn="ctr">
              <a:buNone/>
            </a:pPr>
            <a:r>
              <a:rPr lang="en-US" dirty="0">
                <a:solidFill>
                  <a:srgbClr val="0071C5"/>
                </a:solidFill>
              </a:rPr>
              <a:t>This is our encrypted word.</a:t>
            </a:r>
          </a:p>
          <a:p>
            <a:pPr algn="ctr"/>
            <a:r>
              <a:rPr lang="en-US" dirty="0"/>
              <a:t>If we decode this number into a word, we get “</a:t>
            </a:r>
            <a:r>
              <a:rPr lang="en-US" dirty="0">
                <a:solidFill>
                  <a:schemeClr val="tx2"/>
                </a:solidFill>
              </a:rPr>
              <a:t>AAKVL</a:t>
            </a:r>
            <a:r>
              <a:rPr lang="en-US" dirty="0"/>
              <a:t>”.</a:t>
            </a:r>
          </a:p>
        </p:txBody>
      </p:sp>
    </p:spTree>
    <p:extLst>
      <p:ext uri="{BB962C8B-B14F-4D97-AF65-F5344CB8AC3E}">
        <p14:creationId xmlns:p14="http://schemas.microsoft.com/office/powerpoint/2010/main" val="290782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Decrypting “AAKVL” </a:t>
            </a:r>
          </a:p>
        </p:txBody>
      </p:sp>
      <p:sp>
        <p:nvSpPr>
          <p:cNvPr id="3" name="Content Placeholder 2"/>
          <p:cNvSpPr>
            <a:spLocks noGrp="1"/>
          </p:cNvSpPr>
          <p:nvPr>
            <p:ph sz="quarter" idx="13"/>
          </p:nvPr>
        </p:nvSpPr>
        <p:spPr/>
        <p:txBody>
          <a:bodyPr/>
          <a:lstStyle/>
          <a:p>
            <a:r>
              <a:rPr lang="en-US" dirty="0"/>
              <a:t>If we encode “AAKVL” as a number (using the table), we get </a:t>
            </a:r>
            <a:r>
              <a:rPr lang="en-US" b="1" dirty="0"/>
              <a:t>559749</a:t>
            </a:r>
            <a:r>
              <a:rPr lang="en-US" dirty="0"/>
              <a:t>.  The associated private key is {d, n} = {1239467, 1861963}. So when we decrypt cipher-text (c) with modular exponentiation…</a:t>
            </a:r>
          </a:p>
          <a:p>
            <a:pPr marL="0" lvl="1" indent="0" algn="ctr">
              <a:buNone/>
            </a:pPr>
            <a:r>
              <a:rPr lang="en-US" b="1" dirty="0">
                <a:solidFill>
                  <a:srgbClr val="00B050"/>
                </a:solidFill>
              </a:rPr>
              <a:t>m</a:t>
            </a:r>
            <a:r>
              <a:rPr lang="en-US" b="1" dirty="0"/>
              <a:t> = </a:t>
            </a:r>
            <a:r>
              <a:rPr lang="en-US" b="1" dirty="0">
                <a:solidFill>
                  <a:srgbClr val="FF0000"/>
                </a:solidFill>
              </a:rPr>
              <a:t>c</a:t>
            </a:r>
            <a:r>
              <a:rPr lang="en-US" b="1" baseline="30000" dirty="0"/>
              <a:t>d</a:t>
            </a:r>
            <a:r>
              <a:rPr lang="en-US" b="1" dirty="0"/>
              <a:t> mod n</a:t>
            </a:r>
          </a:p>
          <a:p>
            <a:pPr marL="0" lvl="1" indent="0" algn="ctr">
              <a:buNone/>
            </a:pPr>
            <a:r>
              <a:rPr lang="en-US" b="1" dirty="0">
                <a:solidFill>
                  <a:srgbClr val="00B050"/>
                </a:solidFill>
              </a:rPr>
              <a:t>m</a:t>
            </a:r>
            <a:r>
              <a:rPr lang="en-US" b="1" dirty="0"/>
              <a:t> = </a:t>
            </a:r>
            <a:r>
              <a:rPr lang="en-US" b="1" dirty="0">
                <a:solidFill>
                  <a:srgbClr val="FF0000"/>
                </a:solidFill>
              </a:rPr>
              <a:t>c</a:t>
            </a:r>
            <a:r>
              <a:rPr lang="en-US" b="1" baseline="30000" dirty="0"/>
              <a:t>d1239467</a:t>
            </a:r>
            <a:r>
              <a:rPr lang="en-US" b="1" dirty="0"/>
              <a:t> mod 1861963</a:t>
            </a:r>
          </a:p>
          <a:p>
            <a:pPr marL="0" lvl="1" indent="0" algn="ctr">
              <a:buNone/>
            </a:pPr>
            <a:r>
              <a:rPr lang="en-US" b="1" dirty="0">
                <a:solidFill>
                  <a:srgbClr val="00B050"/>
                </a:solidFill>
              </a:rPr>
              <a:t>m</a:t>
            </a:r>
            <a:r>
              <a:rPr lang="en-US" b="1" dirty="0"/>
              <a:t> = 80060</a:t>
            </a:r>
            <a:endParaRPr lang="en-US" dirty="0"/>
          </a:p>
          <a:p>
            <a:pPr algn="ctr"/>
            <a:r>
              <a:rPr lang="en-US" dirty="0"/>
              <a:t>Where have we seen that number before?</a:t>
            </a:r>
          </a:p>
        </p:txBody>
      </p:sp>
    </p:spTree>
    <p:extLst>
      <p:ext uri="{BB962C8B-B14F-4D97-AF65-F5344CB8AC3E}">
        <p14:creationId xmlns:p14="http://schemas.microsoft.com/office/powerpoint/2010/main" val="384347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43DA-E049-468C-B914-94621E5E8715}"/>
              </a:ext>
            </a:extLst>
          </p:cNvPr>
          <p:cNvSpPr>
            <a:spLocks noGrp="1"/>
          </p:cNvSpPr>
          <p:nvPr>
            <p:ph type="ctrTitle"/>
          </p:nvPr>
        </p:nvSpPr>
        <p:spPr/>
        <p:txBody>
          <a:bodyPr/>
          <a:lstStyle/>
          <a:p>
            <a:r>
              <a:rPr lang="en-US" dirty="0"/>
              <a:t>Activity - Decrypting Words with RSA</a:t>
            </a:r>
          </a:p>
        </p:txBody>
      </p:sp>
    </p:spTree>
    <p:extLst>
      <p:ext uri="{BB962C8B-B14F-4D97-AF65-F5344CB8AC3E}">
        <p14:creationId xmlns:p14="http://schemas.microsoft.com/office/powerpoint/2010/main" val="25372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a:xfrm>
            <a:off x="607484" y="1604435"/>
            <a:ext cx="10970683" cy="504782"/>
          </a:xfrm>
        </p:spPr>
        <p:txBody>
          <a:bodyPr>
            <a:noAutofit/>
          </a:bodyPr>
          <a:lstStyle/>
          <a:p>
            <a:r>
              <a:rPr lang="en-US" dirty="0"/>
              <a:t>This activity will give you a practical application of using RSA decryption. </a:t>
            </a:r>
          </a:p>
        </p:txBody>
      </p:sp>
      <p:pic>
        <p:nvPicPr>
          <p:cNvPr id="4" name="Picture 3">
            <a:extLst>
              <a:ext uri="{FF2B5EF4-FFF2-40B4-BE49-F238E27FC236}">
                <a16:creationId xmlns:a16="http://schemas.microsoft.com/office/drawing/2014/main" id="{5BC40244-A8B0-4311-8D08-2B8338F5B35A}"/>
              </a:ext>
            </a:extLst>
          </p:cNvPr>
          <p:cNvPicPr>
            <a:picLocks noChangeAspect="1"/>
          </p:cNvPicPr>
          <p:nvPr/>
        </p:nvPicPr>
        <p:blipFill>
          <a:blip r:embed="rId2"/>
          <a:stretch>
            <a:fillRect/>
          </a:stretch>
        </p:blipFill>
        <p:spPr>
          <a:xfrm>
            <a:off x="8287281" y="2365248"/>
            <a:ext cx="3337792" cy="333779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E80FF8F5-8CC2-428B-878E-140B0687B73E}"/>
              </a:ext>
            </a:extLst>
          </p:cNvPr>
          <p:cNvSpPr txBox="1"/>
          <p:nvPr/>
        </p:nvSpPr>
        <p:spPr>
          <a:xfrm>
            <a:off x="607484" y="2365248"/>
            <a:ext cx="7140532" cy="2154436"/>
          </a:xfrm>
          <a:prstGeom prst="rect">
            <a:avLst/>
          </a:prstGeom>
          <a:noFill/>
        </p:spPr>
        <p:txBody>
          <a:bodyPr vert="horz" wrap="square" lIns="0" tIns="0" rIns="0" bIns="0" rtlCol="0">
            <a:spAutoFit/>
          </a:bodyPr>
          <a:lstStyle/>
          <a:p>
            <a:r>
              <a:rPr lang="en-US" sz="2000" dirty="0">
                <a:solidFill>
                  <a:schemeClr val="tx2"/>
                </a:solidFill>
              </a:rPr>
              <a:t>Your challenge is to take a encrypted word, encode it to a number, decrypt it using modular exponentiation, and then decode it back to a word.</a:t>
            </a:r>
          </a:p>
          <a:p>
            <a:endParaRPr lang="en-US" sz="2000" dirty="0">
              <a:solidFill>
                <a:schemeClr val="tx2"/>
              </a:solidFill>
            </a:endParaRPr>
          </a:p>
          <a:p>
            <a:r>
              <a:rPr lang="en-US" sz="2000" dirty="0">
                <a:solidFill>
                  <a:schemeClr val="tx2"/>
                </a:solidFill>
              </a:rPr>
              <a:t>If you successfully decrypt the word, you’ll earn a ticket for a prize raffle we will be having at the end.</a:t>
            </a:r>
          </a:p>
          <a:p>
            <a:endParaRPr lang="en-US" sz="2000" dirty="0" err="1">
              <a:solidFill>
                <a:srgbClr val="003C71"/>
              </a:solidFill>
            </a:endParaRPr>
          </a:p>
        </p:txBody>
      </p:sp>
    </p:spTree>
    <p:extLst>
      <p:ext uri="{BB962C8B-B14F-4D97-AF65-F5344CB8AC3E}">
        <p14:creationId xmlns:p14="http://schemas.microsoft.com/office/powerpoint/2010/main" val="69185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p:txBody>
          <a:bodyPr>
            <a:normAutofit/>
          </a:bodyPr>
          <a:lstStyle/>
          <a:p>
            <a:r>
              <a:rPr lang="en-US" dirty="0"/>
              <a:t>This activity limits words to 4 characters for ease of computation. The same method could be extended to any length string.</a:t>
            </a:r>
          </a:p>
          <a:p>
            <a:r>
              <a:rPr lang="en-US" dirty="0"/>
              <a:t>We will be using 11 bit primes. This results in 22 bit moduli.</a:t>
            </a:r>
          </a:p>
          <a:p>
            <a:pPr marL="0" lvl="1" indent="0" algn="ctr">
              <a:buNone/>
            </a:pPr>
            <a:r>
              <a:rPr lang="en-US" b="1" dirty="0"/>
              <a:t>Private key (d, n)</a:t>
            </a:r>
          </a:p>
          <a:p>
            <a:pPr marL="0" lvl="1" indent="0" algn="ctr">
              <a:buNone/>
            </a:pPr>
            <a:r>
              <a:rPr lang="en-US" dirty="0"/>
              <a:t>d = </a:t>
            </a:r>
            <a:r>
              <a:rPr lang="en-US" b="1" dirty="0"/>
              <a:t>1239467</a:t>
            </a:r>
          </a:p>
          <a:p>
            <a:pPr marL="0" lvl="1" indent="0" algn="ctr">
              <a:buNone/>
            </a:pPr>
            <a:r>
              <a:rPr lang="en-US" dirty="0"/>
              <a:t>n = </a:t>
            </a:r>
            <a:r>
              <a:rPr lang="en-US" b="1" dirty="0"/>
              <a:t>1861963</a:t>
            </a:r>
          </a:p>
        </p:txBody>
      </p:sp>
    </p:spTree>
    <p:extLst>
      <p:ext uri="{BB962C8B-B14F-4D97-AF65-F5344CB8AC3E}">
        <p14:creationId xmlns:p14="http://schemas.microsoft.com/office/powerpoint/2010/main" val="390049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toy&#10;&#10;Description generated with high confidence">
            <a:extLst>
              <a:ext uri="{FF2B5EF4-FFF2-40B4-BE49-F238E27FC236}">
                <a16:creationId xmlns:a16="http://schemas.microsoft.com/office/drawing/2014/main" id="{DA980278-90EF-473E-AA44-C36F979D14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42748" y="1570037"/>
            <a:ext cx="2746169" cy="4567237"/>
          </a:xfrm>
          <a:prstGeom prst="rect">
            <a:avLst/>
          </a:prstGeom>
          <a:ln>
            <a:noFill/>
          </a:ln>
          <a:effectLst>
            <a:outerShdw blurRad="292100" dist="139700" dir="2700000" algn="tl" rotWithShape="0">
              <a:srgbClr val="333333">
                <a:alpha val="65000"/>
              </a:srgbClr>
            </a:outerShdw>
          </a:effectLst>
        </p:spPr>
      </p:pic>
      <p:pic>
        <p:nvPicPr>
          <p:cNvPr id="10" name="Content Placeholder 9" descr="A close up of a pair of sunglasses&#10;&#10;Description generated with high confidence">
            <a:extLst>
              <a:ext uri="{FF2B5EF4-FFF2-40B4-BE49-F238E27FC236}">
                <a16:creationId xmlns:a16="http://schemas.microsoft.com/office/drawing/2014/main" id="{C4B2949F-7D6C-4480-AF9F-972DF24C4572}"/>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6396548" y="1570037"/>
            <a:ext cx="2952704" cy="4567237"/>
          </a:xfrm>
          <a:prstGeom prst="rect">
            <a:avLst/>
          </a:prstGeom>
          <a:ln>
            <a:noFill/>
          </a:ln>
          <a:effectLst>
            <a:outerShdw blurRad="292100" dist="139700" dir="2700000" algn="tl" rotWithShape="0">
              <a:srgbClr val="333333">
                <a:alpha val="65000"/>
              </a:srgbClr>
            </a:outerShdw>
          </a:effectLst>
        </p:spPr>
      </p:pic>
      <p:sp>
        <p:nvSpPr>
          <p:cNvPr id="4" name="Title 3">
            <a:extLst>
              <a:ext uri="{FF2B5EF4-FFF2-40B4-BE49-F238E27FC236}">
                <a16:creationId xmlns:a16="http://schemas.microsoft.com/office/drawing/2014/main" id="{22F25A64-2941-478E-99D3-8EF7C87B31BB}"/>
              </a:ext>
            </a:extLst>
          </p:cNvPr>
          <p:cNvSpPr>
            <a:spLocks noGrp="1"/>
          </p:cNvSpPr>
          <p:nvPr>
            <p:ph type="title"/>
          </p:nvPr>
        </p:nvSpPr>
        <p:spPr/>
        <p:txBody>
          <a:bodyPr/>
          <a:lstStyle/>
          <a:p>
            <a:r>
              <a:rPr lang="en-US" dirty="0"/>
              <a:t>Introductions…</a:t>
            </a:r>
          </a:p>
        </p:txBody>
      </p:sp>
      <p:sp>
        <p:nvSpPr>
          <p:cNvPr id="11" name="TextBox 10">
            <a:extLst>
              <a:ext uri="{FF2B5EF4-FFF2-40B4-BE49-F238E27FC236}">
                <a16:creationId xmlns:a16="http://schemas.microsoft.com/office/drawing/2014/main" id="{769474F9-78D8-4522-AE4F-2448DDAB2BBD}"/>
              </a:ext>
            </a:extLst>
          </p:cNvPr>
          <p:cNvSpPr txBox="1"/>
          <p:nvPr/>
        </p:nvSpPr>
        <p:spPr>
          <a:xfrm>
            <a:off x="2910987"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
        <p:nvSpPr>
          <p:cNvPr id="12" name="TextBox 11">
            <a:extLst>
              <a:ext uri="{FF2B5EF4-FFF2-40B4-BE49-F238E27FC236}">
                <a16:creationId xmlns:a16="http://schemas.microsoft.com/office/drawing/2014/main" id="{9C19D10F-2E7E-4256-8A60-D27477781D52}"/>
              </a:ext>
            </a:extLst>
          </p:cNvPr>
          <p:cNvSpPr txBox="1"/>
          <p:nvPr/>
        </p:nvSpPr>
        <p:spPr>
          <a:xfrm>
            <a:off x="6468504"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Tree>
    <p:extLst>
      <p:ext uri="{BB962C8B-B14F-4D97-AF65-F5344CB8AC3E}">
        <p14:creationId xmlns:p14="http://schemas.microsoft.com/office/powerpoint/2010/main" val="319815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571B-A546-42C2-A2B7-6CC16632AED1}"/>
              </a:ext>
            </a:extLst>
          </p:cNvPr>
          <p:cNvSpPr>
            <a:spLocks noGrp="1"/>
          </p:cNvSpPr>
          <p:nvPr>
            <p:ph type="title"/>
          </p:nvPr>
        </p:nvSpPr>
        <p:spPr/>
        <p:txBody>
          <a:bodyPr/>
          <a:lstStyle/>
          <a:p>
            <a:r>
              <a:rPr lang="en-US" dirty="0"/>
              <a:t>Steps for solving the challenges</a:t>
            </a:r>
          </a:p>
        </p:txBody>
      </p:sp>
      <p:sp>
        <p:nvSpPr>
          <p:cNvPr id="3" name="Content Placeholder 2">
            <a:extLst>
              <a:ext uri="{FF2B5EF4-FFF2-40B4-BE49-F238E27FC236}">
                <a16:creationId xmlns:a16="http://schemas.microsoft.com/office/drawing/2014/main" id="{B34A48A7-AD09-400B-97E3-B5FA7930CE36}"/>
              </a:ext>
            </a:extLst>
          </p:cNvPr>
          <p:cNvSpPr>
            <a:spLocks noGrp="1"/>
          </p:cNvSpPr>
          <p:nvPr>
            <p:ph sz="quarter" idx="13"/>
          </p:nvPr>
        </p:nvSpPr>
        <p:spPr/>
        <p:txBody>
          <a:bodyPr>
            <a:normAutofit/>
          </a:bodyPr>
          <a:lstStyle/>
          <a:p>
            <a:r>
              <a:rPr lang="en-US" dirty="0"/>
              <a:t>Encode your word (i.e. convert it to an integer) using the Encode/Decode table. We’ll call the resulting integer “c”.</a:t>
            </a:r>
          </a:p>
          <a:p>
            <a:r>
              <a:rPr lang="en-US" dirty="0"/>
              <a:t>Decrypt “c” by performing the RSA exponentiation with the private key:</a:t>
            </a:r>
          </a:p>
          <a:p>
            <a:pPr lvl="1"/>
            <a:r>
              <a:rPr lang="en-US" dirty="0"/>
              <a:t>Compute c</a:t>
            </a:r>
            <a:r>
              <a:rPr lang="en-US" b="1" u="sng" baseline="30000" dirty="0"/>
              <a:t>1239467</a:t>
            </a:r>
            <a:r>
              <a:rPr lang="en-US" dirty="0"/>
              <a:t> mod </a:t>
            </a:r>
            <a:r>
              <a:rPr lang="en-US" b="1" u="sng" dirty="0"/>
              <a:t>1861963</a:t>
            </a:r>
            <a:r>
              <a:rPr lang="en-US" dirty="0"/>
              <a:t>. We’ll call the resulting integer “t”.</a:t>
            </a:r>
          </a:p>
          <a:p>
            <a:r>
              <a:rPr lang="en-US" dirty="0"/>
              <a:t>Decode “t” (i.e. convert it to characters) using the Encode/Decode table. The result is your decrypted word!</a:t>
            </a:r>
          </a:p>
          <a:p>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92222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2BDB9997-3654-4419-B230-7B1B5AC8207D}"/>
              </a:ext>
            </a:extLst>
          </p:cNvPr>
          <p:cNvGraphicFramePr>
            <a:graphicFrameLocks noGrp="1"/>
          </p:cNvGraphicFramePr>
          <p:nvPr>
            <p:extLst>
              <p:ext uri="{D42A27DB-BD31-4B8C-83A1-F6EECF244321}">
                <p14:modId xmlns:p14="http://schemas.microsoft.com/office/powerpoint/2010/main" val="173194283"/>
              </p:ext>
            </p:extLst>
          </p:nvPr>
        </p:nvGraphicFramePr>
        <p:xfrm>
          <a:off x="35339" y="985565"/>
          <a:ext cx="12015300" cy="3046501"/>
        </p:xfrm>
        <a:graphic>
          <a:graphicData uri="http://schemas.openxmlformats.org/drawingml/2006/table">
            <a:tbl>
              <a:tblPr>
                <a:tableStyleId>{5940675A-B579-460E-94D1-54222C63F5DA}</a:tableStyleId>
              </a:tblPr>
              <a:tblGrid>
                <a:gridCol w="761603">
                  <a:extLst>
                    <a:ext uri="{9D8B030D-6E8A-4147-A177-3AD203B41FA5}">
                      <a16:colId xmlns:a16="http://schemas.microsoft.com/office/drawing/2014/main" val="1581539462"/>
                    </a:ext>
                  </a:extLst>
                </a:gridCol>
                <a:gridCol w="808232">
                  <a:extLst>
                    <a:ext uri="{9D8B030D-6E8A-4147-A177-3AD203B41FA5}">
                      <a16:colId xmlns:a16="http://schemas.microsoft.com/office/drawing/2014/main" val="363246917"/>
                    </a:ext>
                  </a:extLst>
                </a:gridCol>
                <a:gridCol w="808232">
                  <a:extLst>
                    <a:ext uri="{9D8B030D-6E8A-4147-A177-3AD203B41FA5}">
                      <a16:colId xmlns:a16="http://schemas.microsoft.com/office/drawing/2014/main" val="832450168"/>
                    </a:ext>
                  </a:extLst>
                </a:gridCol>
                <a:gridCol w="808232">
                  <a:extLst>
                    <a:ext uri="{9D8B030D-6E8A-4147-A177-3AD203B41FA5}">
                      <a16:colId xmlns:a16="http://schemas.microsoft.com/office/drawing/2014/main" val="1842236645"/>
                    </a:ext>
                  </a:extLst>
                </a:gridCol>
                <a:gridCol w="808232">
                  <a:extLst>
                    <a:ext uri="{9D8B030D-6E8A-4147-A177-3AD203B41FA5}">
                      <a16:colId xmlns:a16="http://schemas.microsoft.com/office/drawing/2014/main" val="165192405"/>
                    </a:ext>
                  </a:extLst>
                </a:gridCol>
                <a:gridCol w="808232">
                  <a:extLst>
                    <a:ext uri="{9D8B030D-6E8A-4147-A177-3AD203B41FA5}">
                      <a16:colId xmlns:a16="http://schemas.microsoft.com/office/drawing/2014/main" val="2118326140"/>
                    </a:ext>
                  </a:extLst>
                </a:gridCol>
                <a:gridCol w="808232">
                  <a:extLst>
                    <a:ext uri="{9D8B030D-6E8A-4147-A177-3AD203B41FA5}">
                      <a16:colId xmlns:a16="http://schemas.microsoft.com/office/drawing/2014/main" val="1907282781"/>
                    </a:ext>
                  </a:extLst>
                </a:gridCol>
                <a:gridCol w="808232">
                  <a:extLst>
                    <a:ext uri="{9D8B030D-6E8A-4147-A177-3AD203B41FA5}">
                      <a16:colId xmlns:a16="http://schemas.microsoft.com/office/drawing/2014/main" val="3388483665"/>
                    </a:ext>
                  </a:extLst>
                </a:gridCol>
                <a:gridCol w="808232">
                  <a:extLst>
                    <a:ext uri="{9D8B030D-6E8A-4147-A177-3AD203B41FA5}">
                      <a16:colId xmlns:a16="http://schemas.microsoft.com/office/drawing/2014/main" val="3440929964"/>
                    </a:ext>
                  </a:extLst>
                </a:gridCol>
                <a:gridCol w="808232">
                  <a:extLst>
                    <a:ext uri="{9D8B030D-6E8A-4147-A177-3AD203B41FA5}">
                      <a16:colId xmlns:a16="http://schemas.microsoft.com/office/drawing/2014/main" val="4206694909"/>
                    </a:ext>
                  </a:extLst>
                </a:gridCol>
                <a:gridCol w="808232">
                  <a:extLst>
                    <a:ext uri="{9D8B030D-6E8A-4147-A177-3AD203B41FA5}">
                      <a16:colId xmlns:a16="http://schemas.microsoft.com/office/drawing/2014/main" val="2963684924"/>
                    </a:ext>
                  </a:extLst>
                </a:gridCol>
                <a:gridCol w="808232">
                  <a:extLst>
                    <a:ext uri="{9D8B030D-6E8A-4147-A177-3AD203B41FA5}">
                      <a16:colId xmlns:a16="http://schemas.microsoft.com/office/drawing/2014/main" val="3483691874"/>
                    </a:ext>
                  </a:extLst>
                </a:gridCol>
                <a:gridCol w="808232">
                  <a:extLst>
                    <a:ext uri="{9D8B030D-6E8A-4147-A177-3AD203B41FA5}">
                      <a16:colId xmlns:a16="http://schemas.microsoft.com/office/drawing/2014/main" val="958785148"/>
                    </a:ext>
                  </a:extLst>
                </a:gridCol>
                <a:gridCol w="808232">
                  <a:extLst>
                    <a:ext uri="{9D8B030D-6E8A-4147-A177-3AD203B41FA5}">
                      <a16:colId xmlns:a16="http://schemas.microsoft.com/office/drawing/2014/main" val="1391579090"/>
                    </a:ext>
                  </a:extLst>
                </a:gridCol>
                <a:gridCol w="746681">
                  <a:extLst>
                    <a:ext uri="{9D8B030D-6E8A-4147-A177-3AD203B41FA5}">
                      <a16:colId xmlns:a16="http://schemas.microsoft.com/office/drawing/2014/main" val="1016976646"/>
                    </a:ext>
                  </a:extLst>
                </a:gridCol>
              </a:tblGrid>
              <a:tr h="234723">
                <a:tc>
                  <a:txBody>
                    <a:bodyPr/>
                    <a:lstStyle/>
                    <a:p>
                      <a:pPr algn="r" fontAlgn="b"/>
                      <a:r>
                        <a:rPr lang="en-US" sz="1200" u="none" strike="noStrike" dirty="0">
                          <a:solidFill>
                            <a:schemeClr val="bg1"/>
                          </a:solidFill>
                          <a:effectLst/>
                          <a:latin typeface="+mn-lt"/>
                        </a:rPr>
                        <a:t> </a:t>
                      </a:r>
                      <a:endParaRPr lang="en-US" sz="1200" b="0" i="0" u="none" strike="noStrike" dirty="0">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solidFill>
                            <a:schemeClr val="bg1"/>
                          </a:solidFill>
                          <a:effectLst/>
                          <a:latin typeface="+mn-lt"/>
                        </a:rPr>
                        <a:t>`</a:t>
                      </a:r>
                      <a:endParaRPr lang="en-US" sz="1200" b="1" i="0" u="none" strike="noStrike" dirty="0">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A</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B</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C</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D</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E</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F</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G</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H</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I</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J</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K</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L</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solidFill>
                            <a:schemeClr val="bg1"/>
                          </a:solidFill>
                          <a:effectLst/>
                          <a:latin typeface="+mn-lt"/>
                        </a:rPr>
                        <a:t>M</a:t>
                      </a:r>
                      <a:endParaRPr lang="en-US" sz="1200" b="1" i="0" u="none" strike="noStrike" dirty="0">
                        <a:solidFill>
                          <a:schemeClr val="bg1"/>
                        </a:solidFill>
                        <a:effectLst/>
                        <a:latin typeface="+mn-lt"/>
                      </a:endParaRPr>
                    </a:p>
                  </a:txBody>
                  <a:tcPr marL="9389" marR="9389" marT="9389" marB="0" anchor="b">
                    <a:solidFill>
                      <a:schemeClr val="tx1"/>
                    </a:solidFill>
                  </a:tcPr>
                </a:tc>
                <a:extLst>
                  <a:ext uri="{0D108BD9-81ED-4DB2-BD59-A6C34878D82A}">
                    <a16:rowId xmlns:a16="http://schemas.microsoft.com/office/drawing/2014/main" val="937569131"/>
                  </a:ext>
                </a:extLst>
              </a:tr>
              <a:tr h="234723">
                <a:tc>
                  <a:txBody>
                    <a:bodyPr/>
                    <a:lstStyle/>
                    <a:p>
                      <a:pPr algn="r" fontAlgn="b"/>
                      <a:r>
                        <a:rPr lang="en-US" sz="1200" u="none" strike="noStrike" dirty="0">
                          <a:solidFill>
                            <a:schemeClr val="bg1"/>
                          </a:solidFill>
                          <a:effectLst/>
                          <a:latin typeface="+mn-lt"/>
                        </a:rPr>
                        <a:t>1 </a:t>
                      </a:r>
                      <a:endParaRPr lang="en-US" sz="1200" b="0" i="0" u="none" strike="noStrike" dirty="0">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solidFill>
                            <a:schemeClr val="tx1"/>
                          </a:solidFill>
                          <a:effectLst/>
                          <a:latin typeface="+mn-lt"/>
                        </a:rPr>
                        <a:t>0</a:t>
                      </a:r>
                      <a:endParaRPr lang="en-US" sz="1200" b="1" i="0" u="none" strike="noStrike" dirty="0">
                        <a:solidFill>
                          <a:schemeClr val="tx1"/>
                        </a:solidFill>
                        <a:effectLst/>
                        <a:latin typeface="+mn-lt"/>
                      </a:endParaRPr>
                    </a:p>
                  </a:txBody>
                  <a:tcPr marL="9389" marR="9389" marT="9389" marB="0" anchor="b">
                    <a:noFill/>
                  </a:tcPr>
                </a:tc>
                <a:tc>
                  <a:txBody>
                    <a:bodyPr/>
                    <a:lstStyle/>
                    <a:p>
                      <a:pPr algn="r" fontAlgn="b"/>
                      <a:r>
                        <a:rPr lang="en-US" sz="1200" u="none" strike="noStrike" dirty="0">
                          <a:solidFill>
                            <a:schemeClr val="tx1"/>
                          </a:solidFill>
                          <a:effectLst/>
                          <a:latin typeface="+mn-lt"/>
                        </a:rPr>
                        <a:t>1</a:t>
                      </a:r>
                      <a:endParaRPr lang="en-US" sz="1200" b="1" i="0" u="none" strike="noStrike" dirty="0">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2</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3</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4</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5</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6</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7</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8</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9</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10</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11</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dirty="0">
                          <a:solidFill>
                            <a:schemeClr val="tx1"/>
                          </a:solidFill>
                          <a:effectLst/>
                          <a:latin typeface="+mn-lt"/>
                        </a:rPr>
                        <a:t>12</a:t>
                      </a:r>
                      <a:endParaRPr lang="en-US" sz="1200" b="1" i="0" u="none" strike="noStrike" dirty="0">
                        <a:solidFill>
                          <a:schemeClr val="tx1"/>
                        </a:solidFill>
                        <a:effectLst/>
                        <a:latin typeface="+mn-lt"/>
                      </a:endParaRPr>
                    </a:p>
                  </a:txBody>
                  <a:tcPr marL="9389" marR="9389" marT="9389" marB="0" anchor="b">
                    <a:noFill/>
                  </a:tcPr>
                </a:tc>
                <a:tc>
                  <a:txBody>
                    <a:bodyPr/>
                    <a:lstStyle/>
                    <a:p>
                      <a:pPr algn="r" fontAlgn="b"/>
                      <a:r>
                        <a:rPr lang="en-US" sz="1200" u="none" strike="noStrike" dirty="0">
                          <a:solidFill>
                            <a:schemeClr val="tx1"/>
                          </a:solidFill>
                          <a:effectLst/>
                          <a:latin typeface="+mn-lt"/>
                        </a:rPr>
                        <a:t>13</a:t>
                      </a:r>
                      <a:endParaRPr lang="en-US" sz="1200" b="1" i="0" u="none" strike="noStrike" dirty="0">
                        <a:solidFill>
                          <a:schemeClr val="tx1"/>
                        </a:solidFill>
                        <a:effectLst/>
                        <a:latin typeface="+mn-lt"/>
                      </a:endParaRPr>
                    </a:p>
                  </a:txBody>
                  <a:tcPr marL="9389" marR="9389" marT="9389" marB="0" anchor="b">
                    <a:noFill/>
                  </a:tcPr>
                </a:tc>
                <a:extLst>
                  <a:ext uri="{0D108BD9-81ED-4DB2-BD59-A6C34878D82A}">
                    <a16:rowId xmlns:a16="http://schemas.microsoft.com/office/drawing/2014/main" val="1052507776"/>
                  </a:ext>
                </a:extLst>
              </a:tr>
              <a:tr h="234723">
                <a:tc>
                  <a:txBody>
                    <a:bodyPr/>
                    <a:lstStyle/>
                    <a:p>
                      <a:pPr algn="r" fontAlgn="b"/>
                      <a:r>
                        <a:rPr lang="en-US" sz="1200" u="none" strike="noStrike">
                          <a:solidFill>
                            <a:schemeClr val="bg1"/>
                          </a:solidFill>
                          <a:effectLst/>
                          <a:latin typeface="+mn-lt"/>
                        </a:rPr>
                        <a:t>27</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effectLst/>
                          <a:latin typeface="+mn-lt"/>
                        </a:rPr>
                        <a:t>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27</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54</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81</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108</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135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162</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189</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216</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243</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270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297</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324</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351</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460374517"/>
                  </a:ext>
                </a:extLst>
              </a:tr>
              <a:tr h="234723">
                <a:tc>
                  <a:txBody>
                    <a:bodyPr/>
                    <a:lstStyle/>
                    <a:p>
                      <a:pPr algn="r" fontAlgn="b"/>
                      <a:r>
                        <a:rPr lang="en-US" sz="1200" u="none" strike="noStrike">
                          <a:solidFill>
                            <a:schemeClr val="bg1"/>
                          </a:solidFill>
                          <a:effectLst/>
                          <a:latin typeface="+mn-lt"/>
                        </a:rPr>
                        <a:t>729</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effectLst/>
                          <a:latin typeface="+mn-lt"/>
                        </a:rPr>
                        <a:t>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729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1458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2187</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2916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3645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4374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5103</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5832</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6561</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7290</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8019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8748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9477</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1503788275"/>
                  </a:ext>
                </a:extLst>
              </a:tr>
              <a:tr h="244112">
                <a:tc>
                  <a:txBody>
                    <a:bodyPr/>
                    <a:lstStyle/>
                    <a:p>
                      <a:pPr algn="r" fontAlgn="b"/>
                      <a:r>
                        <a:rPr lang="en-US" sz="1200" u="none" strike="noStrike">
                          <a:solidFill>
                            <a:schemeClr val="bg1"/>
                          </a:solidFill>
                          <a:effectLst/>
                          <a:latin typeface="+mn-lt"/>
                        </a:rPr>
                        <a:t>19683</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effectLst/>
                          <a:latin typeface="+mn-lt"/>
                        </a:rPr>
                        <a:t>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19683</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39366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59049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78732</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98415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118098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137781</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157464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177147</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196830</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216513</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236196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255879</a:t>
                      </a:r>
                      <a:endParaRPr lang="en-US" sz="120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761405791"/>
                  </a:ext>
                </a:extLst>
              </a:tr>
              <a:tr h="244112">
                <a:tc>
                  <a:txBody>
                    <a:bodyPr/>
                    <a:lstStyle/>
                    <a:p>
                      <a:pPr algn="r" fontAlgn="b"/>
                      <a:r>
                        <a:rPr lang="en-US" sz="1200" b="0" i="0" u="none" strike="noStrike" dirty="0">
                          <a:solidFill>
                            <a:schemeClr val="bg1"/>
                          </a:solidFill>
                          <a:effectLst/>
                          <a:latin typeface="+mn-lt"/>
                        </a:rPr>
                        <a:t>531441</a:t>
                      </a:r>
                    </a:p>
                  </a:txBody>
                  <a:tcPr marL="9389" marR="9389" marT="9389" marB="0" anchor="b">
                    <a:lnB w="12700" cap="flat" cmpd="sng" algn="ctr">
                      <a:solidFill>
                        <a:schemeClr val="tx1"/>
                      </a:solidFill>
                      <a:prstDash val="solid"/>
                      <a:round/>
                      <a:headEnd type="none" w="med" len="med"/>
                      <a:tailEnd type="none" w="med" len="med"/>
                    </a:lnB>
                    <a:solidFill>
                      <a:schemeClr val="tx1"/>
                    </a:solidFill>
                  </a:tcPr>
                </a:tc>
                <a:tc>
                  <a:txBody>
                    <a:bodyPr/>
                    <a:lstStyle/>
                    <a:p>
                      <a:pPr algn="r" fontAlgn="b"/>
                      <a:r>
                        <a:rPr lang="en-US" sz="1200" b="0" i="0" u="none" strike="noStrike" dirty="0">
                          <a:solidFill>
                            <a:srgbClr val="000000"/>
                          </a:solidFill>
                          <a:effectLst/>
                          <a:latin typeface="+mn-lt"/>
                        </a:rPr>
                        <a:t>0</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531441</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1062882</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1594323</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2125764</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2657205</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3188646</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3720087</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4251528</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4782969</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5314410</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5845851</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6377292</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6908733</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831194"/>
                  </a:ext>
                </a:extLst>
              </a:tr>
              <a:tr h="244112">
                <a:tc>
                  <a:txBody>
                    <a:bodyPr/>
                    <a:lstStyle/>
                    <a:p>
                      <a:pPr algn="r" fontAlgn="b"/>
                      <a:endParaRPr lang="en-US" sz="1200" b="0" i="0" u="none" strike="noStrike" dirty="0">
                        <a:solidFill>
                          <a:schemeClr val="bg1"/>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2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277201"/>
                  </a:ext>
                </a:extLst>
              </a:tr>
              <a:tr h="234723">
                <a:tc>
                  <a:txBody>
                    <a:bodyPr/>
                    <a:lstStyle/>
                    <a:p>
                      <a:pPr algn="r" fontAlgn="b"/>
                      <a:r>
                        <a:rPr lang="en-US" sz="1200" u="none" strike="noStrike" dirty="0">
                          <a:solidFill>
                            <a:schemeClr val="bg1"/>
                          </a:solidFill>
                          <a:effectLst/>
                          <a:latin typeface="+mn-lt"/>
                        </a:rPr>
                        <a:t> </a:t>
                      </a:r>
                      <a:endParaRPr lang="en-US" sz="1200" b="0"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N</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O</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P</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Q</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R</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S</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T</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U</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V</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a:solidFill>
                            <a:schemeClr val="bg1"/>
                          </a:solidFill>
                          <a:effectLst/>
                          <a:latin typeface="+mn-lt"/>
                        </a:rPr>
                        <a:t>W</a:t>
                      </a:r>
                      <a:endParaRPr lang="en-US" sz="1200" b="1" i="0" u="none" strike="noStrike">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X</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Y</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Z</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731569069"/>
                  </a:ext>
                </a:extLst>
              </a:tr>
              <a:tr h="234723">
                <a:tc>
                  <a:txBody>
                    <a:bodyPr/>
                    <a:lstStyle/>
                    <a:p>
                      <a:pPr algn="r" fontAlgn="b"/>
                      <a:r>
                        <a:rPr lang="en-US" sz="1200" u="none" strike="noStrike" dirty="0">
                          <a:solidFill>
                            <a:schemeClr val="bg1"/>
                          </a:solidFill>
                          <a:effectLst/>
                          <a:latin typeface="+mn-lt"/>
                        </a:rPr>
                        <a:t>1 </a:t>
                      </a:r>
                      <a:endParaRPr lang="en-US" sz="1200" b="0" i="0" u="none" strike="noStrike" dirty="0">
                        <a:solidFill>
                          <a:schemeClr val="bg1"/>
                        </a:solidFill>
                        <a:effectLst/>
                        <a:latin typeface="+mn-lt"/>
                      </a:endParaRPr>
                    </a:p>
                  </a:txBody>
                  <a:tcPr marL="9389" marR="9389" marT="9389" marB="0" anchor="b">
                    <a:solidFill>
                      <a:schemeClr val="tx1"/>
                    </a:solidFill>
                  </a:tcPr>
                </a:tc>
                <a:tc>
                  <a:txBody>
                    <a:bodyPr/>
                    <a:lstStyle/>
                    <a:p>
                      <a:pPr algn="r" fontAlgn="b"/>
                      <a:endParaRPr lang="en-US" sz="1200" b="1" i="0" u="none" strike="noStrike">
                        <a:solidFill>
                          <a:srgbClr val="FFFFFF"/>
                        </a:solidFill>
                        <a:effectLst/>
                        <a:latin typeface="+mn-lt"/>
                      </a:endParaRPr>
                    </a:p>
                  </a:txBody>
                  <a:tcPr marL="9389" marR="9389" marT="9389" marB="0" anchor="b">
                    <a:solidFill>
                      <a:schemeClr val="bg1">
                        <a:lumMod val="50000"/>
                      </a:schemeClr>
                    </a:solidFill>
                  </a:tcPr>
                </a:tc>
                <a:tc>
                  <a:txBody>
                    <a:bodyPr/>
                    <a:lstStyle/>
                    <a:p>
                      <a:pPr algn="r" fontAlgn="b"/>
                      <a:r>
                        <a:rPr lang="en-US" sz="1200" u="none" strike="noStrike">
                          <a:effectLst/>
                          <a:latin typeface="+mn-lt"/>
                        </a:rPr>
                        <a:t>14</a:t>
                      </a:r>
                      <a:endParaRPr lang="en-US" sz="1200" b="1" i="0" u="none" strike="noStrike">
                        <a:solidFill>
                          <a:srgbClr val="FFFFFF"/>
                        </a:solidFill>
                        <a:effectLst/>
                        <a:latin typeface="+mn-lt"/>
                      </a:endParaRPr>
                    </a:p>
                  </a:txBody>
                  <a:tcPr marL="9389" marR="9389" marT="9389" marB="0" anchor="b"/>
                </a:tc>
                <a:tc>
                  <a:txBody>
                    <a:bodyPr/>
                    <a:lstStyle/>
                    <a:p>
                      <a:pPr algn="r" fontAlgn="b"/>
                      <a:r>
                        <a:rPr lang="en-US" sz="1200" u="none" strike="noStrike">
                          <a:effectLst/>
                          <a:latin typeface="+mn-lt"/>
                        </a:rPr>
                        <a:t>15</a:t>
                      </a:r>
                      <a:endParaRPr lang="en-US" sz="1200" b="1" i="0" u="none" strike="noStrike">
                        <a:solidFill>
                          <a:srgbClr val="FFFFFF"/>
                        </a:solidFill>
                        <a:effectLst/>
                        <a:latin typeface="+mn-lt"/>
                      </a:endParaRPr>
                    </a:p>
                  </a:txBody>
                  <a:tcPr marL="9389" marR="9389" marT="9389" marB="0" anchor="b"/>
                </a:tc>
                <a:tc>
                  <a:txBody>
                    <a:bodyPr/>
                    <a:lstStyle/>
                    <a:p>
                      <a:pPr algn="r" fontAlgn="b"/>
                      <a:r>
                        <a:rPr lang="en-US" sz="1200" u="none" strike="noStrike">
                          <a:effectLst/>
                          <a:latin typeface="+mn-lt"/>
                        </a:rPr>
                        <a:t>16</a:t>
                      </a:r>
                      <a:endParaRPr lang="en-US" sz="1200" b="1" i="0" u="none" strike="noStrike">
                        <a:solidFill>
                          <a:srgbClr val="FFFFFF"/>
                        </a:solidFill>
                        <a:effectLst/>
                        <a:latin typeface="+mn-lt"/>
                      </a:endParaRPr>
                    </a:p>
                  </a:txBody>
                  <a:tcPr marL="9389" marR="9389" marT="9389" marB="0" anchor="b"/>
                </a:tc>
                <a:tc>
                  <a:txBody>
                    <a:bodyPr/>
                    <a:lstStyle/>
                    <a:p>
                      <a:pPr algn="r" fontAlgn="b"/>
                      <a:r>
                        <a:rPr lang="en-US" sz="1200" u="none" strike="noStrike">
                          <a:effectLst/>
                          <a:latin typeface="+mn-lt"/>
                        </a:rPr>
                        <a:t>17</a:t>
                      </a:r>
                      <a:endParaRPr lang="en-US" sz="1200" b="1" i="0" u="none" strike="noStrike">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18</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19</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20</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21</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22</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23</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24</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25</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26</a:t>
                      </a:r>
                      <a:endParaRPr lang="en-US" sz="1200" b="1" i="0" u="none" strike="noStrike" dirty="0">
                        <a:solidFill>
                          <a:srgbClr val="FFFFFF"/>
                        </a:solidFill>
                        <a:effectLst/>
                        <a:latin typeface="+mn-lt"/>
                      </a:endParaRPr>
                    </a:p>
                  </a:txBody>
                  <a:tcPr marL="9389" marR="9389" marT="9389" marB="0" anchor="b"/>
                </a:tc>
                <a:extLst>
                  <a:ext uri="{0D108BD9-81ED-4DB2-BD59-A6C34878D82A}">
                    <a16:rowId xmlns:a16="http://schemas.microsoft.com/office/drawing/2014/main" val="1192504473"/>
                  </a:ext>
                </a:extLst>
              </a:tr>
              <a:tr h="234723">
                <a:tc>
                  <a:txBody>
                    <a:bodyPr/>
                    <a:lstStyle/>
                    <a:p>
                      <a:pPr algn="r" fontAlgn="b"/>
                      <a:r>
                        <a:rPr lang="en-US" sz="1200" u="none" strike="noStrike">
                          <a:solidFill>
                            <a:schemeClr val="bg1"/>
                          </a:solidFill>
                          <a:effectLst/>
                          <a:latin typeface="+mn-lt"/>
                        </a:rPr>
                        <a:t>27</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endParaRPr lang="en-US" sz="1200" b="0" i="0" u="none" strike="noStrike">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200" u="none" strike="noStrike">
                          <a:effectLst/>
                          <a:latin typeface="+mn-lt"/>
                        </a:rPr>
                        <a:t>378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405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432</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459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486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513</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540</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567</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594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621</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648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675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702</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3748708533"/>
                  </a:ext>
                </a:extLst>
              </a:tr>
              <a:tr h="234723">
                <a:tc>
                  <a:txBody>
                    <a:bodyPr/>
                    <a:lstStyle/>
                    <a:p>
                      <a:pPr algn="r" fontAlgn="b"/>
                      <a:r>
                        <a:rPr lang="en-US" sz="1200" u="none" strike="noStrike">
                          <a:solidFill>
                            <a:schemeClr val="bg1"/>
                          </a:solidFill>
                          <a:effectLst/>
                          <a:latin typeface="+mn-lt"/>
                        </a:rPr>
                        <a:t>729</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endParaRPr lang="en-US" sz="120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200" u="none" strike="noStrike" dirty="0">
                          <a:effectLst/>
                          <a:latin typeface="+mn-lt"/>
                        </a:rPr>
                        <a:t>10206</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10935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11664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12393</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13122</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13851</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14580</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15309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16038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16767</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17496</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18225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18954</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1986655593"/>
                  </a:ext>
                </a:extLst>
              </a:tr>
              <a:tr h="244112">
                <a:tc>
                  <a:txBody>
                    <a:bodyPr/>
                    <a:lstStyle/>
                    <a:p>
                      <a:pPr algn="r" fontAlgn="b"/>
                      <a:r>
                        <a:rPr lang="en-US" sz="1200" u="none" strike="noStrike">
                          <a:solidFill>
                            <a:schemeClr val="bg1"/>
                          </a:solidFill>
                          <a:effectLst/>
                          <a:latin typeface="+mn-lt"/>
                        </a:rPr>
                        <a:t>19683</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endParaRPr lang="en-US" sz="120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200" u="none" strike="noStrike" dirty="0">
                          <a:effectLst/>
                          <a:latin typeface="+mn-lt"/>
                        </a:rPr>
                        <a:t>275562</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295245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314928</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334611</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354294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373977</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393660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413343</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433026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452709</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472392</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492075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511758</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1405826223"/>
                  </a:ext>
                </a:extLst>
              </a:tr>
              <a:tr h="187779">
                <a:tc>
                  <a:txBody>
                    <a:bodyPr/>
                    <a:lstStyle/>
                    <a:p>
                      <a:pPr algn="r" fontAlgn="b"/>
                      <a:r>
                        <a:rPr lang="en-US" sz="1200" b="0" i="0" u="none" strike="noStrike" dirty="0">
                          <a:solidFill>
                            <a:schemeClr val="bg1"/>
                          </a:solidFill>
                          <a:effectLst/>
                          <a:latin typeface="+mn-lt"/>
                        </a:rPr>
                        <a:t>531441</a:t>
                      </a:r>
                    </a:p>
                  </a:txBody>
                  <a:tcPr marL="9389" marR="9389" marT="9389" marB="0" anchor="b">
                    <a:solidFill>
                      <a:schemeClr val="tx1"/>
                    </a:solidFill>
                  </a:tcPr>
                </a:tc>
                <a:tc>
                  <a:txBody>
                    <a:bodyPr/>
                    <a:lstStyle/>
                    <a:p>
                      <a:pPr algn="r" fontAlgn="b"/>
                      <a:endParaRPr lang="en-US" sz="120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200" dirty="0">
                          <a:latin typeface="+mn-lt"/>
                        </a:rPr>
                        <a:t>7440174</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7971615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8503056</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9034497</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9565938</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10097379</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10628820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11160261</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11691702</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12223143</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12754584</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13286025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13817466</a:t>
                      </a:r>
                      <a:endParaRPr lang="en-US" sz="120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43461633"/>
                  </a:ext>
                </a:extLst>
              </a:tr>
            </a:tbl>
          </a:graphicData>
        </a:graphic>
      </p:graphicFrame>
      <p:sp>
        <p:nvSpPr>
          <p:cNvPr id="8" name="TextBox 7">
            <a:extLst>
              <a:ext uri="{FF2B5EF4-FFF2-40B4-BE49-F238E27FC236}">
                <a16:creationId xmlns:a16="http://schemas.microsoft.com/office/drawing/2014/main" id="{DE462C1C-DC02-4DC3-8F61-2A8DEE7D4283}"/>
              </a:ext>
            </a:extLst>
          </p:cNvPr>
          <p:cNvSpPr txBox="1"/>
          <p:nvPr/>
        </p:nvSpPr>
        <p:spPr>
          <a:xfrm>
            <a:off x="0" y="92765"/>
            <a:ext cx="12192000" cy="523220"/>
          </a:xfrm>
          <a:prstGeom prst="rect">
            <a:avLst/>
          </a:prstGeom>
          <a:noFill/>
        </p:spPr>
        <p:txBody>
          <a:bodyPr wrap="square" rtlCol="0">
            <a:spAutoFit/>
          </a:bodyPr>
          <a:lstStyle/>
          <a:p>
            <a:pPr algn="ctr"/>
            <a:r>
              <a:rPr lang="en-US" sz="2800" b="1" dirty="0"/>
              <a:t>Encode/Decode Table</a:t>
            </a:r>
          </a:p>
        </p:txBody>
      </p:sp>
      <p:sp>
        <p:nvSpPr>
          <p:cNvPr id="9" name="TextBox 8">
            <a:extLst>
              <a:ext uri="{FF2B5EF4-FFF2-40B4-BE49-F238E27FC236}">
                <a16:creationId xmlns:a16="http://schemas.microsoft.com/office/drawing/2014/main" id="{84D770EC-62FD-42FB-88CB-79837C0CFD13}"/>
              </a:ext>
            </a:extLst>
          </p:cNvPr>
          <p:cNvSpPr txBox="1"/>
          <p:nvPr/>
        </p:nvSpPr>
        <p:spPr>
          <a:xfrm>
            <a:off x="0" y="4443895"/>
            <a:ext cx="12191999" cy="646331"/>
          </a:xfrm>
          <a:prstGeom prst="rect">
            <a:avLst/>
          </a:prstGeom>
          <a:noFill/>
        </p:spPr>
        <p:txBody>
          <a:bodyPr wrap="square" rtlCol="0">
            <a:spAutoFit/>
          </a:bodyPr>
          <a:lstStyle/>
          <a:p>
            <a:pPr algn="ctr"/>
            <a:r>
              <a:rPr lang="en-US" b="1" i="1" dirty="0"/>
              <a:t>Remember:</a:t>
            </a:r>
            <a:r>
              <a:rPr lang="en-US" i="1" dirty="0"/>
              <a:t> Row 5 (531441) is only needed if your word is 5 characters long. </a:t>
            </a:r>
          </a:p>
          <a:p>
            <a:pPr algn="ctr"/>
            <a:r>
              <a:rPr lang="en-US" i="1" dirty="0"/>
              <a:t>Otherwise start at row 4 (19683).</a:t>
            </a:r>
          </a:p>
        </p:txBody>
      </p:sp>
    </p:spTree>
    <p:extLst>
      <p:ext uri="{BB962C8B-B14F-4D97-AF65-F5344CB8AC3E}">
        <p14:creationId xmlns:p14="http://schemas.microsoft.com/office/powerpoint/2010/main" val="247610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6099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4801" y="1447802"/>
            <a:ext cx="7950199" cy="1981198"/>
          </a:xfrm>
        </p:spPr>
        <p:txBody>
          <a:bodyPr/>
          <a:lstStyle/>
          <a:p>
            <a:pPr>
              <a:lnSpc>
                <a:spcPts val="5800"/>
              </a:lnSpc>
              <a:spcBef>
                <a:spcPts val="0"/>
              </a:spcBef>
            </a:pPr>
            <a:r>
              <a:rPr lang="en-US" sz="5400" dirty="0">
                <a:solidFill>
                  <a:schemeClr val="tx1"/>
                </a:solidFill>
              </a:rPr>
              <a:t>“A cryptosystem should be secure even if everything about the system, except the key, is public knowledge.”</a:t>
            </a:r>
            <a:endParaRPr lang="en-US" sz="5400" dirty="0"/>
          </a:p>
        </p:txBody>
      </p:sp>
      <p:sp>
        <p:nvSpPr>
          <p:cNvPr id="8" name="Text Placeholder 7">
            <a:extLst>
              <a:ext uri="{FF2B5EF4-FFF2-40B4-BE49-F238E27FC236}">
                <a16:creationId xmlns:a16="http://schemas.microsoft.com/office/drawing/2014/main" id="{6AA54BE0-18D4-454D-ABF9-5019BA428BE4}"/>
              </a:ext>
            </a:extLst>
          </p:cNvPr>
          <p:cNvSpPr>
            <a:spLocks noGrp="1"/>
          </p:cNvSpPr>
          <p:nvPr>
            <p:ph type="body" sz="half" idx="13"/>
          </p:nvPr>
        </p:nvSpPr>
        <p:spPr/>
        <p:txBody>
          <a:bodyPr/>
          <a:lstStyle/>
          <a:p>
            <a:r>
              <a:rPr lang="en-US" dirty="0"/>
              <a:t>– Auguste </a:t>
            </a:r>
            <a:r>
              <a:rPr lang="en-US" dirty="0" err="1"/>
              <a:t>Kerckhoff</a:t>
            </a:r>
            <a:r>
              <a:rPr lang="en-US" dirty="0"/>
              <a:t>, 1883</a:t>
            </a:r>
          </a:p>
          <a:p>
            <a:endParaRPr lang="en-US" dirty="0"/>
          </a:p>
        </p:txBody>
      </p:sp>
      <p:sp>
        <p:nvSpPr>
          <p:cNvPr id="4" name="Content Placeholder 3"/>
          <p:cNvSpPr>
            <a:spLocks noGrp="1"/>
          </p:cNvSpPr>
          <p:nvPr>
            <p:ph type="body" sz="half" idx="2"/>
          </p:nvPr>
        </p:nvSpPr>
        <p:spPr/>
        <p:txBody>
          <a:bodyPr>
            <a:normAutofit/>
          </a:bodyPr>
          <a:lstStyle/>
          <a:p>
            <a:pPr lvl="0"/>
            <a:r>
              <a:rPr lang="en-US" dirty="0">
                <a:solidFill>
                  <a:schemeClr val="accent1"/>
                </a:solidFill>
              </a:rPr>
              <a:t>Knowledge of the cryptographic algorithm and its design does not diminish other security properties. In fact, it is expected that the attacker knows the cryptographic algorithm quite well. Security of the cryptographic algorithm rests only in the underlying hardness assumptions (e.g. the hardness of integer factorization), protection of algorithm secrets (e.g. keys) and implementation correctness.</a:t>
            </a:r>
          </a:p>
          <a:p>
            <a:endParaRPr lang="en-US" dirty="0">
              <a:solidFill>
                <a:schemeClr val="accent1"/>
              </a:solidFill>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3</a:t>
            </a:fld>
            <a:endParaRPr lang="en-US" dirty="0"/>
          </a:p>
        </p:txBody>
      </p:sp>
    </p:spTree>
    <p:extLst>
      <p:ext uri="{BB962C8B-B14F-4D97-AF65-F5344CB8AC3E}">
        <p14:creationId xmlns:p14="http://schemas.microsoft.com/office/powerpoint/2010/main" val="351473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a:xfrm>
            <a:off x="607485" y="1604434"/>
            <a:ext cx="6148157" cy="4567767"/>
          </a:xfrm>
        </p:spPr>
        <p:txBody>
          <a:bodyPr>
            <a:normAutofit/>
          </a:bodyPr>
          <a:lstStyle/>
          <a:p>
            <a:r>
              <a:rPr lang="en-US" dirty="0"/>
              <a:t>RSA is an algorithm used for encrypting small amount of data. </a:t>
            </a:r>
          </a:p>
          <a:p>
            <a:r>
              <a:rPr lang="en-US" b="1" dirty="0"/>
              <a:t>The security of the algorithm relies on the difficulty of factoring large prime integers.</a:t>
            </a:r>
          </a:p>
          <a:p>
            <a:r>
              <a:rPr lang="en-US" dirty="0"/>
              <a:t>RSA relies on two mathematically related keys; one public, one private. The public key is used to encrypt; the private key to decrypt.</a:t>
            </a:r>
          </a:p>
        </p:txBody>
      </p:sp>
      <p:pic>
        <p:nvPicPr>
          <p:cNvPr id="2" name="Picture 1">
            <a:extLst>
              <a:ext uri="{FF2B5EF4-FFF2-40B4-BE49-F238E27FC236}">
                <a16:creationId xmlns:a16="http://schemas.microsoft.com/office/drawing/2014/main" id="{7118C9A9-68C8-4922-B879-0D3AA86448E5}"/>
              </a:ext>
            </a:extLst>
          </p:cNvPr>
          <p:cNvPicPr>
            <a:picLocks noChangeAspect="1"/>
          </p:cNvPicPr>
          <p:nvPr/>
        </p:nvPicPr>
        <p:blipFill rotWithShape="1">
          <a:blip r:embed="rId3"/>
          <a:srcRect l="3685" t="4067" r="4491" b="6475"/>
          <a:stretch/>
        </p:blipFill>
        <p:spPr>
          <a:xfrm>
            <a:off x="7223761" y="1786129"/>
            <a:ext cx="4151376" cy="2932176"/>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7CACCBAA-1845-4672-B347-C9EEF44ED8C1}"/>
              </a:ext>
            </a:extLst>
          </p:cNvPr>
          <p:cNvSpPr txBox="1"/>
          <p:nvPr/>
        </p:nvSpPr>
        <p:spPr>
          <a:xfrm>
            <a:off x="7057150" y="5013368"/>
            <a:ext cx="4521017" cy="169277"/>
          </a:xfrm>
          <a:prstGeom prst="rect">
            <a:avLst/>
          </a:prstGeom>
          <a:noFill/>
        </p:spPr>
        <p:txBody>
          <a:bodyPr vert="horz" wrap="square" lIns="0" tIns="0" rIns="0" bIns="0" rtlCol="0">
            <a:spAutoFit/>
          </a:bodyPr>
          <a:lstStyle/>
          <a:p>
            <a:r>
              <a:rPr lang="en-US" sz="1100" dirty="0">
                <a:solidFill>
                  <a:srgbClr val="003C71"/>
                </a:solidFill>
              </a:rPr>
              <a:t>Adi Shamir, Ron </a:t>
            </a:r>
            <a:r>
              <a:rPr lang="en-US" sz="1100" dirty="0" err="1">
                <a:solidFill>
                  <a:srgbClr val="003C71"/>
                </a:solidFill>
              </a:rPr>
              <a:t>Rivest</a:t>
            </a:r>
            <a:r>
              <a:rPr lang="en-US" sz="1100" dirty="0">
                <a:solidFill>
                  <a:srgbClr val="003C71"/>
                </a:solidFill>
              </a:rPr>
              <a:t> and Len Adelman – The Creators of RSA</a:t>
            </a:r>
          </a:p>
        </p:txBody>
      </p:sp>
    </p:spTree>
    <p:extLst>
      <p:ext uri="{BB962C8B-B14F-4D97-AF65-F5344CB8AC3E}">
        <p14:creationId xmlns:p14="http://schemas.microsoft.com/office/powerpoint/2010/main" val="189483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r>
              <a:rPr lang="en-US" dirty="0"/>
              <a:t>The keys are created by selecting 2 prime numbers (p, q) and multiplying them together to create a modulus (n). This value is used during encryption and decryption.</a:t>
            </a:r>
          </a:p>
          <a:p>
            <a:pPr lvl="1"/>
            <a:r>
              <a:rPr lang="en-US" dirty="0"/>
              <a:t>Public key = (e, n) – e is called the “public exponent”, while n is the modulus.</a:t>
            </a:r>
          </a:p>
          <a:p>
            <a:pPr lvl="1"/>
            <a:r>
              <a:rPr lang="en-US" dirty="0"/>
              <a:t>Private key = (d, n) – d is called the “private exponent”, while n is the modulus.</a:t>
            </a:r>
          </a:p>
          <a:p>
            <a:pPr marL="0" lvl="1" indent="0">
              <a:buNone/>
            </a:pPr>
            <a:endParaRPr lang="en-US" dirty="0">
              <a:solidFill>
                <a:srgbClr val="0071C5"/>
              </a:solidFill>
            </a:endParaRPr>
          </a:p>
          <a:p>
            <a:pPr marL="0" lvl="1" indent="0">
              <a:buNone/>
            </a:pPr>
            <a:r>
              <a:rPr lang="en-US" dirty="0">
                <a:solidFill>
                  <a:srgbClr val="0071C5"/>
                </a:solidFill>
              </a:rPr>
              <a:t>For more details on how to compute the public and private exponents, see the RSA article on Wikipedia.  </a:t>
            </a:r>
            <a:r>
              <a:rPr lang="en-US" dirty="0"/>
              <a:t>(</a:t>
            </a:r>
            <a:r>
              <a:rPr lang="en-US" dirty="0">
                <a:hlinkClick r:id="rId3"/>
              </a:rPr>
              <a:t>https://en.wikipedia.org/wiki/RSA_(cryptosystem)</a:t>
            </a:r>
            <a:r>
              <a:rPr lang="en-US" dirty="0"/>
              <a:t>)</a:t>
            </a:r>
            <a:endParaRPr lang="en-US" dirty="0">
              <a:solidFill>
                <a:srgbClr val="0071C5"/>
              </a:solidFill>
            </a:endParaRPr>
          </a:p>
          <a:p>
            <a:pPr marL="0" lvl="1" indent="0">
              <a:buNone/>
            </a:pPr>
            <a:endParaRPr lang="en-US" dirty="0"/>
          </a:p>
        </p:txBody>
      </p:sp>
    </p:spTree>
    <p:extLst>
      <p:ext uri="{BB962C8B-B14F-4D97-AF65-F5344CB8AC3E}">
        <p14:creationId xmlns:p14="http://schemas.microsoft.com/office/powerpoint/2010/main" val="142591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r>
              <a:rPr lang="en-US" dirty="0"/>
              <a:t>Once the public and private keys are generated, encryption and decryption can occur.</a:t>
            </a:r>
          </a:p>
          <a:p>
            <a:pPr algn="ctr"/>
            <a:r>
              <a:rPr lang="en-US" dirty="0"/>
              <a:t>Encrypt a message (m) with modular exponentiation…</a:t>
            </a:r>
          </a:p>
          <a:p>
            <a:pPr marL="0" lvl="1" indent="0" algn="ctr">
              <a:buNone/>
            </a:pPr>
            <a:r>
              <a:rPr lang="en-US" b="1" dirty="0">
                <a:solidFill>
                  <a:srgbClr val="FF0000"/>
                </a:solidFill>
              </a:rPr>
              <a:t>c</a:t>
            </a:r>
            <a:r>
              <a:rPr lang="en-US" b="1" dirty="0"/>
              <a:t> = </a:t>
            </a:r>
            <a:r>
              <a:rPr lang="en-US" b="1" dirty="0">
                <a:solidFill>
                  <a:srgbClr val="00B050"/>
                </a:solidFill>
              </a:rPr>
              <a:t>m</a:t>
            </a:r>
            <a:r>
              <a:rPr lang="en-US" b="1" baseline="30000" dirty="0"/>
              <a:t>e</a:t>
            </a:r>
            <a:r>
              <a:rPr lang="en-US" b="1" dirty="0"/>
              <a:t> mod n</a:t>
            </a:r>
          </a:p>
          <a:p>
            <a:pPr lvl="0" algn="ctr"/>
            <a:r>
              <a:rPr lang="en-US" dirty="0"/>
              <a:t>…and decrypt a message (c) with modular exponentiation</a:t>
            </a:r>
          </a:p>
          <a:p>
            <a:pPr marL="0" lvl="1" indent="0" algn="ctr">
              <a:buNone/>
            </a:pPr>
            <a:r>
              <a:rPr lang="en-US" b="1" dirty="0">
                <a:solidFill>
                  <a:srgbClr val="00B050"/>
                </a:solidFill>
              </a:rPr>
              <a:t>m</a:t>
            </a:r>
            <a:r>
              <a:rPr lang="en-US" b="1" dirty="0"/>
              <a:t> = </a:t>
            </a:r>
            <a:r>
              <a:rPr lang="en-US" b="1" dirty="0">
                <a:solidFill>
                  <a:srgbClr val="FF0000"/>
                </a:solidFill>
              </a:rPr>
              <a:t>c</a:t>
            </a:r>
            <a:r>
              <a:rPr lang="en-US" b="1" baseline="30000" dirty="0"/>
              <a:t>d</a:t>
            </a:r>
            <a:r>
              <a:rPr lang="en-US" b="1" dirty="0"/>
              <a:t> mod n</a:t>
            </a:r>
          </a:p>
          <a:p>
            <a:endParaRPr lang="en-US" dirty="0"/>
          </a:p>
        </p:txBody>
      </p:sp>
    </p:spTree>
    <p:extLst>
      <p:ext uri="{BB962C8B-B14F-4D97-AF65-F5344CB8AC3E}">
        <p14:creationId xmlns:p14="http://schemas.microsoft.com/office/powerpoint/2010/main" val="351206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p:txBody>
          <a:bodyPr>
            <a:normAutofit/>
          </a:bodyPr>
          <a:lstStyle/>
          <a:p>
            <a:r>
              <a:rPr lang="en-US" dirty="0"/>
              <a:t>As stated earlier…</a:t>
            </a:r>
          </a:p>
          <a:p>
            <a:pPr algn="ctr"/>
            <a:r>
              <a:rPr lang="en-US" b="1" dirty="0"/>
              <a:t>The security of RSA relies on the difficulty of factoring large integers.</a:t>
            </a:r>
          </a:p>
          <a:p>
            <a:pPr algn="ctr"/>
            <a:endParaRPr lang="en-US" dirty="0"/>
          </a:p>
          <a:p>
            <a:r>
              <a:rPr lang="en-US" dirty="0"/>
              <a:t>One way to break RSA is to factor n into its composite primes, p and q. After doing this, computing the private key is trivial.</a:t>
            </a:r>
          </a:p>
          <a:p>
            <a:r>
              <a:rPr lang="en-US" dirty="0"/>
              <a:t>Numerous algorithms exist for factoring large integers – none of them are very efficient.</a:t>
            </a:r>
          </a:p>
          <a:p>
            <a:pPr lvl="1"/>
            <a:r>
              <a:rPr lang="en-US" dirty="0"/>
              <a:t>Quadratic sieve, general number field sieve, Shor’s algorithm (quantum computers)</a:t>
            </a:r>
          </a:p>
        </p:txBody>
      </p:sp>
    </p:spTree>
    <p:extLst>
      <p:ext uri="{BB962C8B-B14F-4D97-AF65-F5344CB8AC3E}">
        <p14:creationId xmlns:p14="http://schemas.microsoft.com/office/powerpoint/2010/main" val="8282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a:xfrm>
            <a:off x="607484" y="1604434"/>
            <a:ext cx="10972800" cy="4567767"/>
          </a:xfrm>
        </p:spPr>
        <p:txBody>
          <a:bodyPr>
            <a:normAutofit lnSpcReduction="10000"/>
          </a:bodyPr>
          <a:lstStyle/>
          <a:p>
            <a:r>
              <a:rPr lang="en-US" dirty="0"/>
              <a:t>Size of Modulus and Time to Factor Examples:</a:t>
            </a:r>
          </a:p>
          <a:p>
            <a:pPr lvl="1">
              <a:spcBef>
                <a:spcPts val="800"/>
              </a:spcBef>
            </a:pPr>
            <a:r>
              <a:rPr lang="en-US" dirty="0"/>
              <a:t>1 digit (3 bit) Primes:</a:t>
            </a:r>
          </a:p>
          <a:p>
            <a:pPr marL="0" lvl="1" indent="0">
              <a:spcBef>
                <a:spcPts val="800"/>
              </a:spcBef>
              <a:buNone/>
            </a:pPr>
            <a:r>
              <a:rPr lang="en-US" dirty="0"/>
              <a:t>	n = 15</a:t>
            </a:r>
          </a:p>
          <a:p>
            <a:pPr marL="0" lvl="1" indent="0">
              <a:spcBef>
                <a:spcPts val="800"/>
              </a:spcBef>
              <a:buNone/>
            </a:pPr>
            <a:r>
              <a:rPr lang="en-US" dirty="0"/>
              <a:t>	</a:t>
            </a:r>
            <a:r>
              <a:rPr lang="en-US" b="1" dirty="0"/>
              <a:t>You can do it in your head</a:t>
            </a:r>
          </a:p>
          <a:p>
            <a:pPr lvl="1">
              <a:spcBef>
                <a:spcPts val="800"/>
              </a:spcBef>
            </a:pPr>
            <a:r>
              <a:rPr lang="en-US" dirty="0"/>
              <a:t>2 digit (7 bit) Primes:</a:t>
            </a:r>
          </a:p>
          <a:p>
            <a:pPr marL="0" lvl="1" indent="0">
              <a:spcBef>
                <a:spcPts val="800"/>
              </a:spcBef>
              <a:buNone/>
            </a:pPr>
            <a:r>
              <a:rPr lang="en-US" dirty="0"/>
              <a:t>	n = 143</a:t>
            </a:r>
          </a:p>
          <a:p>
            <a:pPr marL="0" lvl="1" indent="0">
              <a:spcBef>
                <a:spcPts val="800"/>
              </a:spcBef>
              <a:buNone/>
            </a:pPr>
            <a:r>
              <a:rPr lang="en-US" dirty="0"/>
              <a:t>	</a:t>
            </a:r>
            <a:r>
              <a:rPr lang="en-US" b="1" dirty="0"/>
              <a:t>Wolfram Alpha, ~2 seconds</a:t>
            </a:r>
          </a:p>
          <a:p>
            <a:pPr lvl="1">
              <a:spcBef>
                <a:spcPts val="800"/>
              </a:spcBef>
            </a:pPr>
            <a:r>
              <a:rPr lang="en-US" dirty="0"/>
              <a:t>29 digit (96 bit) primes</a:t>
            </a:r>
          </a:p>
          <a:p>
            <a:pPr marL="0" lvl="1" indent="0">
              <a:spcBef>
                <a:spcPts val="800"/>
              </a:spcBef>
              <a:buNone/>
            </a:pPr>
            <a:r>
              <a:rPr lang="en-US" dirty="0"/>
              <a:t>	n = </a:t>
            </a:r>
            <a:r>
              <a:rPr lang="en-US" sz="2000" dirty="0"/>
              <a:t>867,613,962,415,402,435,477,298,008,177,867,109,237,440,452,526,483,367,617</a:t>
            </a:r>
            <a:endParaRPr lang="en-US" dirty="0"/>
          </a:p>
          <a:p>
            <a:pPr marL="0" lvl="1" indent="0">
              <a:spcBef>
                <a:spcPts val="800"/>
              </a:spcBef>
              <a:buNone/>
            </a:pPr>
            <a:r>
              <a:rPr lang="en-US" dirty="0"/>
              <a:t> 	</a:t>
            </a:r>
            <a:r>
              <a:rPr lang="en-US" b="1" dirty="0"/>
              <a:t>Mathematica, ~24 seconds</a:t>
            </a:r>
          </a:p>
        </p:txBody>
      </p:sp>
    </p:spTree>
    <p:extLst>
      <p:ext uri="{BB962C8B-B14F-4D97-AF65-F5344CB8AC3E}">
        <p14:creationId xmlns:p14="http://schemas.microsoft.com/office/powerpoint/2010/main" val="398410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Breaking RSA keys by factoring large integers</a:t>
            </a:r>
            <a:endParaRPr lang="en-US" dirty="0"/>
          </a:p>
        </p:txBody>
      </p:sp>
      <p:sp>
        <p:nvSpPr>
          <p:cNvPr id="5" name="Content Placeholder 4"/>
          <p:cNvSpPr>
            <a:spLocks noGrp="1"/>
          </p:cNvSpPr>
          <p:nvPr>
            <p:ph sz="quarter" idx="13"/>
          </p:nvPr>
        </p:nvSpPr>
        <p:spPr>
          <a:xfrm>
            <a:off x="607484" y="1604434"/>
            <a:ext cx="10972800" cy="4567767"/>
          </a:xfrm>
        </p:spPr>
        <p:txBody>
          <a:bodyPr>
            <a:normAutofit/>
          </a:bodyPr>
          <a:lstStyle/>
          <a:p>
            <a:r>
              <a:rPr lang="en-US" dirty="0"/>
              <a:t>Size of Modulus and Time to Factor Examples:</a:t>
            </a:r>
          </a:p>
          <a:p>
            <a:pPr lvl="1">
              <a:spcBef>
                <a:spcPts val="800"/>
              </a:spcBef>
            </a:pPr>
            <a:r>
              <a:rPr lang="en-US" dirty="0"/>
              <a:t>38 digit (128 bit) Primes:</a:t>
            </a:r>
          </a:p>
          <a:p>
            <a:pPr marL="0" lvl="1" indent="0">
              <a:spcBef>
                <a:spcPts val="800"/>
              </a:spcBef>
              <a:buNone/>
            </a:pPr>
            <a:r>
              <a:rPr lang="en-US" dirty="0"/>
              <a:t>	n = </a:t>
            </a:r>
            <a:r>
              <a:rPr lang="en-US" sz="1500" dirty="0"/>
              <a:t>4,637,459,905,241,799,769,412,843,561,193,493,829,489,199,478,024,203,253,706,191,473,185,200,037,729</a:t>
            </a:r>
          </a:p>
          <a:p>
            <a:pPr marL="0" lvl="1" indent="0">
              <a:spcBef>
                <a:spcPts val="800"/>
              </a:spcBef>
              <a:buNone/>
            </a:pPr>
            <a:r>
              <a:rPr lang="en-US" dirty="0"/>
              <a:t>	</a:t>
            </a:r>
            <a:r>
              <a:rPr lang="en-US" b="1" dirty="0"/>
              <a:t>Mathematica - ~5 hours</a:t>
            </a:r>
          </a:p>
          <a:p>
            <a:pPr lvl="1">
              <a:spcBef>
                <a:spcPts val="800"/>
              </a:spcBef>
            </a:pPr>
            <a:r>
              <a:rPr lang="en-US" dirty="0"/>
              <a:t>77 digit (256 bit) Primes:</a:t>
            </a:r>
          </a:p>
          <a:p>
            <a:pPr marL="0" lvl="1" indent="0">
              <a:spcBef>
                <a:spcPts val="800"/>
              </a:spcBef>
              <a:buNone/>
            </a:pPr>
            <a:r>
              <a:rPr lang="en-US" dirty="0"/>
              <a:t>	n = </a:t>
            </a:r>
            <a:r>
              <a:rPr lang="en-US" sz="2000" dirty="0"/>
              <a:t>236,012,741,621,802,425,066,330,265,165,700,315,193,312,434,416,449,</a:t>
            </a:r>
          </a:p>
          <a:p>
            <a:pPr marL="0" lvl="1" indent="0">
              <a:spcBef>
                <a:spcPts val="800"/>
              </a:spcBef>
              <a:buNone/>
            </a:pPr>
            <a:r>
              <a:rPr lang="en-US" sz="2000" dirty="0"/>
              <a:t>	        968,636,968,575,390,885,339,147,519,239,167,208,203,220,363,699,066,</a:t>
            </a:r>
          </a:p>
          <a:p>
            <a:pPr marL="0" lvl="1" indent="0">
              <a:spcBef>
                <a:spcPts val="800"/>
              </a:spcBef>
              <a:buNone/>
            </a:pPr>
            <a:r>
              <a:rPr lang="en-US" sz="2000" dirty="0"/>
              <a:t>	        385,552,349,528,694,161,090,438,463,626,425,305,838,906,204,022,793</a:t>
            </a:r>
          </a:p>
          <a:p>
            <a:pPr marL="0" lvl="1" indent="0">
              <a:spcBef>
                <a:spcPts val="800"/>
              </a:spcBef>
              <a:buNone/>
            </a:pPr>
            <a:r>
              <a:rPr lang="en-US" dirty="0"/>
              <a:t>	</a:t>
            </a:r>
            <a:r>
              <a:rPr lang="en-US" b="1" dirty="0"/>
              <a:t>Mathematica - ???</a:t>
            </a:r>
          </a:p>
          <a:p>
            <a:pPr marL="0" lvl="1" indent="0">
              <a:spcBef>
                <a:spcPts val="800"/>
              </a:spcBef>
              <a:buNone/>
            </a:pPr>
            <a:endParaRPr lang="en-US" b="1" dirty="0"/>
          </a:p>
        </p:txBody>
      </p:sp>
    </p:spTree>
    <p:extLst>
      <p:ext uri="{BB962C8B-B14F-4D97-AF65-F5344CB8AC3E}">
        <p14:creationId xmlns:p14="http://schemas.microsoft.com/office/powerpoint/2010/main" val="383140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elTheme1">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extLst>
    <a:ext uri="{05A4C25C-085E-4340-85A3-A5531E510DB2}">
      <thm15:themeFamily xmlns:thm15="http://schemas.microsoft.com/office/thememl/2012/main" name="IntelTheme1" id="{C930D40D-A6C3-425E-9226-C3339EACC2B5}" vid="{6EA4ED4A-00E5-4EE6-B07D-62FE13E69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3807</TotalTime>
  <Words>2129</Words>
  <Application>Microsoft Office PowerPoint</Application>
  <PresentationFormat>Widescreen</PresentationFormat>
  <Paragraphs>677</Paragraphs>
  <Slides>22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Intel Clear</vt:lpstr>
      <vt:lpstr>Intel Clear Pro</vt:lpstr>
      <vt:lpstr>Wingdings</vt:lpstr>
      <vt:lpstr>IntelTheme1</vt:lpstr>
      <vt:lpstr>RSA Cryptography</vt:lpstr>
      <vt:lpstr>Introductions…</vt:lpstr>
      <vt:lpstr>“A cryptosystem should be secure even if everything about the system, except the key, is public knowledge.”</vt:lpstr>
      <vt:lpstr>AN Introduction TO RSA</vt:lpstr>
      <vt:lpstr>AN Introduction To RSA</vt:lpstr>
      <vt:lpstr>An Introduction To RSA</vt:lpstr>
      <vt:lpstr>Breaking RSA keys by factoring large integers</vt:lpstr>
      <vt:lpstr>Breaking RSA keys by factoring large integers</vt:lpstr>
      <vt:lpstr>Breaking RSA keys by factoring large integers</vt:lpstr>
      <vt:lpstr>Breaking RSA keys by factoring large integers</vt:lpstr>
      <vt:lpstr>RSA In Practice</vt:lpstr>
      <vt:lpstr>Encrypting and Decrypting TEXT with RSA</vt:lpstr>
      <vt:lpstr>Example - Encoding “Dave” to a NUMBER </vt:lpstr>
      <vt:lpstr>Example - Decoding 80060 to “DAVE”</vt:lpstr>
      <vt:lpstr>Example – Encrypting “DAVE”</vt:lpstr>
      <vt:lpstr>Example - Decrypting “AAKVL” </vt:lpstr>
      <vt:lpstr>Activity - Decrypting Words with RSA</vt:lpstr>
      <vt:lpstr>Decrypting words with RSA</vt:lpstr>
      <vt:lpstr>Decrypting words with RSA</vt:lpstr>
      <vt:lpstr>Steps for solving the challenges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Modeling</dc:title>
  <dc:creator>Dave Novick</dc:creator>
  <cp:keywords>CTPClassification=CTP_PUBLIC:VisualMarkings=, CTPClassification=CTP_NT</cp:keywords>
  <cp:lastModifiedBy>Beale, Michael</cp:lastModifiedBy>
  <cp:revision>167</cp:revision>
  <cp:lastPrinted>2017-11-15T19:03:55Z</cp:lastPrinted>
  <dcterms:created xsi:type="dcterms:W3CDTF">2016-02-04T20:43:21Z</dcterms:created>
  <dcterms:modified xsi:type="dcterms:W3CDTF">2019-01-31T17:56:57Z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cb4a6726-4abe-4cfa-a291-0ab73a524e7a</vt:lpwstr>
  </property>
  <property fmtid="{D5CDD505-2E9C-101B-9397-08002B2CF9AE}" pid="3" name="CTP_TimeStamp">
    <vt:lpwstr>2019-01-31 17:56:56Z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