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60" r:id="rId2"/>
    <p:sldId id="291" r:id="rId3"/>
    <p:sldId id="293" r:id="rId4"/>
    <p:sldId id="294" r:id="rId5"/>
    <p:sldId id="282" r:id="rId6"/>
    <p:sldId id="301" r:id="rId7"/>
    <p:sldId id="304" r:id="rId8"/>
    <p:sldId id="295" r:id="rId9"/>
    <p:sldId id="299" r:id="rId10"/>
    <p:sldId id="303" r:id="rId11"/>
    <p:sldId id="259" r:id="rId12"/>
    <p:sldId id="283" r:id="rId13"/>
    <p:sldId id="298" r:id="rId14"/>
    <p:sldId id="277" r:id="rId15"/>
    <p:sldId id="276" r:id="rId16"/>
    <p:sldId id="274" r:id="rId17"/>
    <p:sldId id="275" r:id="rId18"/>
    <p:sldId id="272" r:id="rId19"/>
    <p:sldId id="289" r:id="rId20"/>
    <p:sldId id="285" r:id="rId21"/>
    <p:sldId id="306" r:id="rId22"/>
    <p:sldId id="305" r:id="rId23"/>
    <p:sldId id="292" r:id="rId24"/>
    <p:sldId id="267" r:id="rId25"/>
    <p:sldId id="284" r:id="rId26"/>
    <p:sldId id="265" r:id="rId27"/>
    <p:sldId id="286" r:id="rId28"/>
    <p:sldId id="262" r:id="rId2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66" autoAdjust="0"/>
    <p:restoredTop sz="97518" autoAdjust="0"/>
  </p:normalViewPr>
  <p:slideViewPr>
    <p:cSldViewPr snapToGrid="0">
      <p:cViewPr varScale="1">
        <p:scale>
          <a:sx n="152" d="100"/>
          <a:sy n="152" d="100"/>
        </p:scale>
        <p:origin x="200" y="5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876BBC0-2D69-4443-A62A-A79B2D6915DC}" type="datetimeFigureOut">
              <a:rPr lang="en-US" smtClean="0"/>
              <a:t>4/11/23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D876B44-D89A-4FED-90B7-84BD30320FFD}" type="slidenum">
              <a:rPr lang="en-US" smtClean="0"/>
              <a:t>‹#›</a:t>
            </a:fld>
            <a:endParaRPr lang="en-US"/>
          </a:p>
        </p:txBody>
      </p:sp>
    </p:spTree>
    <p:extLst>
      <p:ext uri="{BB962C8B-B14F-4D97-AF65-F5344CB8AC3E}">
        <p14:creationId xmlns:p14="http://schemas.microsoft.com/office/powerpoint/2010/main" val="1578455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876B44-D89A-4FED-90B7-84BD30320FFD}" type="slidenum">
              <a:rPr lang="en-US" smtClean="0"/>
              <a:t>3</a:t>
            </a:fld>
            <a:endParaRPr lang="en-US"/>
          </a:p>
        </p:txBody>
      </p:sp>
    </p:spTree>
    <p:extLst>
      <p:ext uri="{BB962C8B-B14F-4D97-AF65-F5344CB8AC3E}">
        <p14:creationId xmlns:p14="http://schemas.microsoft.com/office/powerpoint/2010/main" val="3723460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18</a:t>
            </a:fld>
            <a:endParaRPr lang="en-US"/>
          </a:p>
        </p:txBody>
      </p:sp>
    </p:spTree>
    <p:extLst>
      <p:ext uri="{BB962C8B-B14F-4D97-AF65-F5344CB8AC3E}">
        <p14:creationId xmlns:p14="http://schemas.microsoft.com/office/powerpoint/2010/main" val="3064481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Auguste</a:t>
            </a:r>
            <a:r>
              <a:rPr lang="en-US" dirty="0"/>
              <a:t> </a:t>
            </a:r>
            <a:r>
              <a:rPr lang="en-US" dirty="0" err="1"/>
              <a:t>Kerckhoffs</a:t>
            </a:r>
            <a:r>
              <a:rPr lang="en-US" dirty="0"/>
              <a:t> (19 January 1835 – 9 August 1903) was a Dutch linguist and cryptographer who was professor of languages at the </a:t>
            </a:r>
            <a:r>
              <a:rPr lang="en-US" dirty="0" err="1"/>
              <a:t>École</a:t>
            </a:r>
            <a:r>
              <a:rPr lang="en-US" dirty="0"/>
              <a:t> des </a:t>
            </a:r>
            <a:r>
              <a:rPr lang="en-US" dirty="0" err="1"/>
              <a:t>Hautes</a:t>
            </a:r>
            <a:r>
              <a:rPr lang="en-US" dirty="0"/>
              <a:t> </a:t>
            </a:r>
            <a:r>
              <a:rPr lang="en-US" dirty="0" err="1"/>
              <a:t>Études</a:t>
            </a:r>
            <a:r>
              <a:rPr lang="en-US" dirty="0"/>
              <a:t> </a:t>
            </a:r>
            <a:r>
              <a:rPr lang="en-US" dirty="0" err="1"/>
              <a:t>Commerciales</a:t>
            </a:r>
            <a:r>
              <a:rPr lang="en-US" dirty="0"/>
              <a:t> in Paris in the late 19th century.</a:t>
            </a:r>
          </a:p>
          <a:p>
            <a:endParaRPr lang="en-US" dirty="0"/>
          </a:p>
        </p:txBody>
      </p:sp>
      <p:sp>
        <p:nvSpPr>
          <p:cNvPr id="4" name="Slide Number Placeholder 3"/>
          <p:cNvSpPr>
            <a:spLocks noGrp="1"/>
          </p:cNvSpPr>
          <p:nvPr>
            <p:ph type="sldNum" sz="quarter" idx="10"/>
          </p:nvPr>
        </p:nvSpPr>
        <p:spPr/>
        <p:txBody>
          <a:bodyPr/>
          <a:lstStyle/>
          <a:p>
            <a:fld id="{A2226071-1B1D-4A6E-8708-FF184D4EAD61}" type="slidenum">
              <a:rPr lang="en-US" smtClean="0"/>
              <a:t>5</a:t>
            </a:fld>
            <a:endParaRPr lang="en-US"/>
          </a:p>
        </p:txBody>
      </p:sp>
    </p:spTree>
    <p:extLst>
      <p:ext uri="{BB962C8B-B14F-4D97-AF65-F5344CB8AC3E}">
        <p14:creationId xmlns:p14="http://schemas.microsoft.com/office/powerpoint/2010/main" val="1921664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11</a:t>
            </a:fld>
            <a:endParaRPr lang="en-US"/>
          </a:p>
        </p:txBody>
      </p:sp>
    </p:spTree>
    <p:extLst>
      <p:ext uri="{BB962C8B-B14F-4D97-AF65-F5344CB8AC3E}">
        <p14:creationId xmlns:p14="http://schemas.microsoft.com/office/powerpoint/2010/main" val="1554892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12</a:t>
            </a:fld>
            <a:endParaRPr lang="en-US"/>
          </a:p>
        </p:txBody>
      </p:sp>
    </p:spTree>
    <p:extLst>
      <p:ext uri="{BB962C8B-B14F-4D97-AF65-F5344CB8AC3E}">
        <p14:creationId xmlns:p14="http://schemas.microsoft.com/office/powerpoint/2010/main" val="2471888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13</a:t>
            </a:fld>
            <a:endParaRPr lang="en-US"/>
          </a:p>
        </p:txBody>
      </p:sp>
    </p:spTree>
    <p:extLst>
      <p:ext uri="{BB962C8B-B14F-4D97-AF65-F5344CB8AC3E}">
        <p14:creationId xmlns:p14="http://schemas.microsoft.com/office/powerpoint/2010/main" val="2467835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14</a:t>
            </a:fld>
            <a:endParaRPr lang="en-US"/>
          </a:p>
        </p:txBody>
      </p:sp>
    </p:spTree>
    <p:extLst>
      <p:ext uri="{BB962C8B-B14F-4D97-AF65-F5344CB8AC3E}">
        <p14:creationId xmlns:p14="http://schemas.microsoft.com/office/powerpoint/2010/main" val="4052215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15</a:t>
            </a:fld>
            <a:endParaRPr lang="en-US"/>
          </a:p>
        </p:txBody>
      </p:sp>
    </p:spTree>
    <p:extLst>
      <p:ext uri="{BB962C8B-B14F-4D97-AF65-F5344CB8AC3E}">
        <p14:creationId xmlns:p14="http://schemas.microsoft.com/office/powerpoint/2010/main" val="115655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16</a:t>
            </a:fld>
            <a:endParaRPr lang="en-US"/>
          </a:p>
        </p:txBody>
      </p:sp>
    </p:spTree>
    <p:extLst>
      <p:ext uri="{BB962C8B-B14F-4D97-AF65-F5344CB8AC3E}">
        <p14:creationId xmlns:p14="http://schemas.microsoft.com/office/powerpoint/2010/main" val="2435323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17</a:t>
            </a:fld>
            <a:endParaRPr lang="en-US"/>
          </a:p>
        </p:txBody>
      </p:sp>
    </p:spTree>
    <p:extLst>
      <p:ext uri="{BB962C8B-B14F-4D97-AF65-F5344CB8AC3E}">
        <p14:creationId xmlns:p14="http://schemas.microsoft.com/office/powerpoint/2010/main" val="1668371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BFD5E25-090D-3449-94C5-4594E4B687F2}"/>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8666" b="0"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02397" y="726690"/>
            <a:ext cx="1664065" cy="67487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2844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CA5DBCEA-C404-4380-8350-56EFBA963B4A}" type="slidenum">
              <a:rPr lang="en-US" smtClean="0"/>
              <a:t>‹#›</a:t>
            </a:fld>
            <a:endParaRPr lang="en-US"/>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6237817" y="1604433"/>
            <a:ext cx="5340352"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Tree>
    <p:extLst>
      <p:ext uri="{BB962C8B-B14F-4D97-AF65-F5344CB8AC3E}">
        <p14:creationId xmlns:p14="http://schemas.microsoft.com/office/powerpoint/2010/main" val="418726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7485" y="1604434"/>
            <a:ext cx="10970684" cy="4567767"/>
          </a:xfrm>
        </p:spPr>
        <p:txBody>
          <a:bodyPr anchor="ctr" anchorCtr="0"/>
          <a:lstStyle>
            <a:lvl1pPr marL="253994" indent="-253994">
              <a:defRPr sz="4800" b="1" baseline="0">
                <a:solidFill>
                  <a:schemeClr val="accent1"/>
                </a:solidFill>
                <a:latin typeface="+mn-lt"/>
                <a:cs typeface="Intel Clear"/>
              </a:defRPr>
            </a:lvl1pPr>
            <a:lvl2pPr marL="556670" indent="-300559">
              <a:buFont typeface="Intel Clear" pitchFamily="34" charset="0"/>
              <a:buChar char="–"/>
              <a:defRPr sz="1600" baseline="0">
                <a:latin typeface="+mn-lt"/>
                <a:cs typeface="Intel Clear" panose="020B0604020203020204" pitchFamily="34" charset="0"/>
              </a:defRPr>
            </a:lvl2pPr>
            <a:lvl3pPr marL="914377" indent="-304792">
              <a:buFont typeface="Intel Clear" pitchFamily="34" charset="0"/>
              <a:buChar char="–"/>
              <a:defRPr sz="1600">
                <a:latin typeface="+mn-lt"/>
              </a:defRPr>
            </a:lvl3pPr>
            <a:lvl4pPr>
              <a:buFont typeface="Intel Clear" pitchFamily="34" charset="0"/>
              <a:buChar char="–"/>
              <a:defRPr sz="1467">
                <a:latin typeface="+mn-lt"/>
              </a:defRPr>
            </a:lvl4pPr>
            <a:lvl5pPr>
              <a:buFont typeface="Intel Clear" pitchFamily="34" charset="0"/>
              <a:buChar char="–"/>
              <a:defRPr sz="140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CA5DBCEA-C404-4380-8350-56EFBA963B4A}" type="slidenum">
              <a:rPr lang="en-US" smtClean="0"/>
              <a:t>‹#›</a:t>
            </a:fld>
            <a:endParaRPr lang="en-US"/>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Tree>
    <p:extLst>
      <p:ext uri="{BB962C8B-B14F-4D97-AF65-F5344CB8AC3E}">
        <p14:creationId xmlns:p14="http://schemas.microsoft.com/office/powerpoint/2010/main" val="5647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CA5DBCEA-C404-4380-8350-56EFBA963B4A}" type="slidenum">
              <a:rPr lang="en-US" smtClean="0"/>
              <a:t>‹#›</a:t>
            </a:fld>
            <a:endParaRPr lang="en-US"/>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Tree>
    <p:extLst>
      <p:ext uri="{BB962C8B-B14F-4D97-AF65-F5344CB8AC3E}">
        <p14:creationId xmlns:p14="http://schemas.microsoft.com/office/powerpoint/2010/main" val="2278735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3432175"/>
            <a:ext cx="12192000" cy="2926292"/>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CA5DBCEA-C404-4380-8350-56EFBA963B4A}" type="slidenum">
              <a:rPr lang="en-US" smtClean="0"/>
              <a:t>‹#›</a:t>
            </a:fld>
            <a:endParaRPr lang="en-US"/>
          </a:p>
        </p:txBody>
      </p:sp>
      <p:sp>
        <p:nvSpPr>
          <p:cNvPr id="18" name="Content Placeholder 2"/>
          <p:cNvSpPr>
            <a:spLocks noGrp="1"/>
          </p:cNvSpPr>
          <p:nvPr>
            <p:ph sz="half" idx="1" hasCustomPrompt="1"/>
          </p:nvPr>
        </p:nvSpPr>
        <p:spPr>
          <a:xfrm>
            <a:off x="607485" y="1604433"/>
            <a:ext cx="5342468" cy="174572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6237817" y="1604433"/>
            <a:ext cx="5340352" cy="174572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p:nvSpPr>
        <p:spPr>
          <a:xfrm>
            <a:off x="1345983" y="6634394"/>
            <a:ext cx="184731" cy="297454"/>
          </a:xfrm>
          <a:prstGeom prst="rect">
            <a:avLst/>
          </a:prstGeom>
          <a:noFill/>
        </p:spPr>
        <p:txBody>
          <a:bodyPr wrap="none" rtlCol="0">
            <a:spAutoFit/>
          </a:bodyPr>
          <a:lstStyle/>
          <a:p>
            <a:endParaRPr lang="en-US" sz="1333" dirty="0">
              <a:solidFill>
                <a:schemeClr val="tx2"/>
              </a:solidFill>
              <a:cs typeface="Intel Clear"/>
            </a:endParaRPr>
          </a:p>
        </p:txBody>
      </p:sp>
      <p:sp>
        <p:nvSpPr>
          <p:cNvPr id="10"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Tree>
    <p:extLst>
      <p:ext uri="{BB962C8B-B14F-4D97-AF65-F5344CB8AC3E}">
        <p14:creationId xmlns:p14="http://schemas.microsoft.com/office/powerpoint/2010/main" val="98149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6237818" y="2"/>
            <a:ext cx="5954183" cy="6358465"/>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607484" y="411797"/>
            <a:ext cx="5342467" cy="1158240"/>
          </a:xfrm>
        </p:spPr>
        <p:txBody>
          <a:bodyPr>
            <a:noAutofit/>
          </a:bodyPr>
          <a:lstStyle>
            <a:lvl1pPr>
              <a:defRPr sz="3733"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28pt Intel Clear pro Headline</a:t>
            </a:r>
          </a:p>
        </p:txBody>
      </p:sp>
      <p:sp>
        <p:nvSpPr>
          <p:cNvPr id="6" name="Slide Number Placeholder 5"/>
          <p:cNvSpPr>
            <a:spLocks noGrp="1"/>
          </p:cNvSpPr>
          <p:nvPr>
            <p:ph type="sldNum" sz="quarter" idx="12"/>
          </p:nvPr>
        </p:nvSpPr>
        <p:spPr>
          <a:xfrm>
            <a:off x="9163136" y="6432516"/>
            <a:ext cx="2844800" cy="365125"/>
          </a:xfrm>
        </p:spPr>
        <p:txBody>
          <a:bodyPr/>
          <a:lstStyle/>
          <a:p>
            <a:fld id="{CA5DBCEA-C404-4380-8350-56EFBA963B4A}" type="slidenum">
              <a:rPr lang="en-US" smtClean="0"/>
              <a:t>‹#›</a:t>
            </a:fld>
            <a:endParaRPr lang="en-US"/>
          </a:p>
        </p:txBody>
      </p:sp>
      <p:sp>
        <p:nvSpPr>
          <p:cNvPr id="17" name="Content Placeholder 2"/>
          <p:cNvSpPr>
            <a:spLocks noGrp="1"/>
          </p:cNvSpPr>
          <p:nvPr>
            <p:ph sz="half" idx="1" hasCustomPrompt="1"/>
          </p:nvPr>
        </p:nvSpPr>
        <p:spPr>
          <a:xfrm>
            <a:off x="607485" y="1766992"/>
            <a:ext cx="5342467"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Tree>
    <p:extLst>
      <p:ext uri="{BB962C8B-B14F-4D97-AF65-F5344CB8AC3E}">
        <p14:creationId xmlns:p14="http://schemas.microsoft.com/office/powerpoint/2010/main" val="220939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ts val="6000"/>
              </a:lnSpc>
              <a:defRPr sz="72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baseline="0">
                <a:solidFill>
                  <a:schemeClr val="accent2"/>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A5DBCEA-C404-4380-8350-56EFBA963B4A}" type="slidenum">
              <a:rPr lang="en-US" smtClean="0"/>
              <a:t>‹#›</a:t>
            </a:fld>
            <a:endParaRPr lang="en-US"/>
          </a:p>
        </p:txBody>
      </p:sp>
    </p:spTree>
    <p:extLst>
      <p:ext uri="{BB962C8B-B14F-4D97-AF65-F5344CB8AC3E}">
        <p14:creationId xmlns:p14="http://schemas.microsoft.com/office/powerpoint/2010/main" val="227476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9443AD-82B7-8C43-9421-DA9C7E323BA7}"/>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ts val="6000"/>
              </a:lnSpc>
              <a:defRPr sz="7200" b="0" cap="none"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i="0" baseline="0">
                <a:solidFill>
                  <a:srgbClr val="F3D54E"/>
                </a:solidFill>
                <a:latin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2833937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1_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5AB29C-4881-5543-B4C0-D405D99008FE}"/>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ts val="6000"/>
              </a:lnSpc>
              <a:defRPr sz="7200" b="0" cap="none"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i="0" baseline="0">
                <a:solidFill>
                  <a:srgbClr val="F3D54E"/>
                </a:solidFill>
                <a:latin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418298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2_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7C5E736-994A-0340-B022-FF9F54EE0B0A}"/>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ts val="6000"/>
              </a:lnSpc>
              <a:defRPr sz="7200" b="0" cap="none"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i="0" baseline="0">
                <a:solidFill>
                  <a:srgbClr val="F3D54E"/>
                </a:solidFill>
                <a:latin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31250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7484" y="2979843"/>
            <a:ext cx="10363200" cy="1500187"/>
          </a:xfrm>
        </p:spPr>
        <p:txBody>
          <a:bodyPr anchor="t" anchorCtr="0">
            <a:noAutofit/>
          </a:bodyPr>
          <a:lstStyle>
            <a:lvl1pPr marL="0" indent="0">
              <a:buNone/>
              <a:defRPr sz="5333" b="0" baseline="0">
                <a:solidFill>
                  <a:schemeClr val="accent2"/>
                </a:solidFill>
                <a:latin typeface="Intel Clear"/>
                <a:ea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A5DBCEA-C404-4380-8350-56EFBA963B4A}" type="slidenum">
              <a:rPr lang="en-US" smtClean="0"/>
              <a:t>‹#›</a:t>
            </a:fld>
            <a:endParaRPr lang="en-US"/>
          </a:p>
        </p:txBody>
      </p:sp>
      <p:sp>
        <p:nvSpPr>
          <p:cNvPr id="7" name="Title 1"/>
          <p:cNvSpPr>
            <a:spLocks noGrp="1"/>
          </p:cNvSpPr>
          <p:nvPr>
            <p:ph type="title" hasCustomPrompt="1"/>
          </p:nvPr>
        </p:nvSpPr>
        <p:spPr>
          <a:xfrm>
            <a:off x="607484" y="1469059"/>
            <a:ext cx="10363200" cy="1362075"/>
          </a:xfrm>
        </p:spPr>
        <p:txBody>
          <a:bodyPr anchor="b" anchorCtr="0">
            <a:noAutofit/>
          </a:bodyPr>
          <a:lstStyle>
            <a:lvl1pPr algn="l">
              <a:lnSpc>
                <a:spcPts val="6000"/>
              </a:lnSpc>
              <a:defRPr sz="7200" b="0" cap="none" spc="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54pt Intel Clear Heading</a:t>
            </a:r>
          </a:p>
        </p:txBody>
      </p:sp>
    </p:spTree>
    <p:extLst>
      <p:ext uri="{BB962C8B-B14F-4D97-AF65-F5344CB8AC3E}">
        <p14:creationId xmlns:p14="http://schemas.microsoft.com/office/powerpoint/2010/main" val="1812257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2058B4-818F-3348-93C5-5C83A455F9EC}"/>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8666" b="0"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p:nvPicPr>
        <p:blipFill>
          <a:blip r:embed="rId3" cstate="print">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Tree>
    <p:extLst>
      <p:ext uri="{BB962C8B-B14F-4D97-AF65-F5344CB8AC3E}">
        <p14:creationId xmlns:p14="http://schemas.microsoft.com/office/powerpoint/2010/main" val="2800797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0EE4886-0AD0-DC44-BE61-5159A142843F}"/>
              </a:ext>
            </a:extLst>
          </p:cNvPr>
          <p:cNvPicPr>
            <a:picLocks noChangeAspect="1"/>
          </p:cNvPicPr>
          <p:nvPr/>
        </p:nvPicPr>
        <p:blipFill rotWithShape="1">
          <a:blip r:embed="rId2"/>
          <a:srcRect t="50046"/>
          <a:stretch/>
        </p:blipFill>
        <p:spPr>
          <a:xfrm>
            <a:off x="0" y="3432177"/>
            <a:ext cx="12192000" cy="3425409"/>
          </a:xfrm>
          <a:prstGeom prst="rect">
            <a:avLst/>
          </a:prstGeom>
        </p:spPr>
      </p:pic>
      <p:sp>
        <p:nvSpPr>
          <p:cNvPr id="2" name="Title 1"/>
          <p:cNvSpPr>
            <a:spLocks noGrp="1"/>
          </p:cNvSpPr>
          <p:nvPr>
            <p:ph type="title" hasCustomPrompt="1"/>
          </p:nvPr>
        </p:nvSpPr>
        <p:spPr>
          <a:xfrm>
            <a:off x="607484" y="3013451"/>
            <a:ext cx="10363200" cy="1362075"/>
          </a:xfrm>
        </p:spPr>
        <p:txBody>
          <a:bodyPr anchor="b" anchorCtr="0">
            <a:noAutofit/>
          </a:bodyPr>
          <a:lstStyle>
            <a:lvl1pPr algn="l">
              <a:lnSpc>
                <a:spcPts val="6000"/>
              </a:lnSpc>
              <a:defRPr sz="72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chemeClr val="accent3"/>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145563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1_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99E0931-D7E6-3049-90F7-3AA3417A02A7}"/>
              </a:ext>
            </a:extLst>
          </p:cNvPr>
          <p:cNvPicPr>
            <a:picLocks noChangeAspect="1"/>
          </p:cNvPicPr>
          <p:nvPr/>
        </p:nvPicPr>
        <p:blipFill rotWithShape="1">
          <a:blip r:embed="rId2"/>
          <a:srcRect t="50046"/>
          <a:stretch/>
        </p:blipFill>
        <p:spPr>
          <a:xfrm>
            <a:off x="0" y="3432177"/>
            <a:ext cx="12192000" cy="3425409"/>
          </a:xfrm>
          <a:prstGeom prst="rect">
            <a:avLst/>
          </a:prstGeom>
        </p:spPr>
      </p:pic>
      <p:sp>
        <p:nvSpPr>
          <p:cNvPr id="2" name="Title 1"/>
          <p:cNvSpPr>
            <a:spLocks noGrp="1"/>
          </p:cNvSpPr>
          <p:nvPr>
            <p:ph type="title" hasCustomPrompt="1"/>
          </p:nvPr>
        </p:nvSpPr>
        <p:spPr>
          <a:xfrm>
            <a:off x="607484" y="3013451"/>
            <a:ext cx="10363200" cy="1362075"/>
          </a:xfrm>
        </p:spPr>
        <p:txBody>
          <a:bodyPr anchor="b" anchorCtr="0">
            <a:noAutofit/>
          </a:bodyPr>
          <a:lstStyle>
            <a:lvl1pPr algn="l">
              <a:lnSpc>
                <a:spcPts val="6000"/>
              </a:lnSpc>
              <a:defRPr sz="72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chemeClr val="accent3"/>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410221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2_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BABEB2-3A9B-8C49-A779-CFE46B481051}"/>
              </a:ext>
            </a:extLst>
          </p:cNvPr>
          <p:cNvPicPr>
            <a:picLocks noChangeAspect="1"/>
          </p:cNvPicPr>
          <p:nvPr/>
        </p:nvPicPr>
        <p:blipFill rotWithShape="1">
          <a:blip r:embed="rId2"/>
          <a:srcRect t="50046"/>
          <a:stretch/>
        </p:blipFill>
        <p:spPr>
          <a:xfrm>
            <a:off x="0" y="3432177"/>
            <a:ext cx="12192000" cy="3425409"/>
          </a:xfrm>
          <a:prstGeom prst="rect">
            <a:avLst/>
          </a:prstGeom>
        </p:spPr>
      </p:pic>
      <p:sp>
        <p:nvSpPr>
          <p:cNvPr id="2" name="Title 1"/>
          <p:cNvSpPr>
            <a:spLocks noGrp="1"/>
          </p:cNvSpPr>
          <p:nvPr>
            <p:ph type="title" hasCustomPrompt="1"/>
          </p:nvPr>
        </p:nvSpPr>
        <p:spPr>
          <a:xfrm>
            <a:off x="607484" y="3013451"/>
            <a:ext cx="10363200" cy="1362075"/>
          </a:xfrm>
        </p:spPr>
        <p:txBody>
          <a:bodyPr anchor="b" anchorCtr="0">
            <a:noAutofit/>
          </a:bodyPr>
          <a:lstStyle>
            <a:lvl1pPr algn="l">
              <a:lnSpc>
                <a:spcPts val="6000"/>
              </a:lnSpc>
              <a:defRPr sz="72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chemeClr val="accent3"/>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233621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A5DBCEA-C404-4380-8350-56EFBA963B4A}" type="slidenum">
              <a:rPr lang="en-US" smtClean="0"/>
              <a:t>‹#›</a:t>
            </a:fld>
            <a:endParaRPr lang="en-US"/>
          </a:p>
        </p:txBody>
      </p:sp>
      <p:sp>
        <p:nvSpPr>
          <p:cNvPr id="6" name="Title 6"/>
          <p:cNvSpPr>
            <a:spLocks noGrp="1"/>
          </p:cNvSpPr>
          <p:nvPr>
            <p:ph type="title" hasCustomPrompt="1"/>
          </p:nvPr>
        </p:nvSpPr>
        <p:spPr>
          <a:xfrm>
            <a:off x="607484" y="411797"/>
            <a:ext cx="10972800" cy="1158240"/>
          </a:xfrm>
        </p:spPr>
        <p:txBody>
          <a:bodyPr/>
          <a:lstStyle>
            <a:lvl1pPr>
              <a:defRPr sz="3200" b="0" i="0" baseline="0">
                <a:solidFill>
                  <a:schemeClr val="tx2"/>
                </a:solidFill>
                <a:latin typeface="Intel Clear"/>
                <a:cs typeface="Intel Clear"/>
              </a:defRPr>
            </a:lvl1pPr>
          </a:lstStyle>
          <a:p>
            <a:r>
              <a:rPr lang="en-US" dirty="0"/>
              <a:t>24pt Intel Clear Headline</a:t>
            </a:r>
          </a:p>
        </p:txBody>
      </p:sp>
    </p:spTree>
    <p:extLst>
      <p:ext uri="{BB962C8B-B14F-4D97-AF65-F5344CB8AC3E}">
        <p14:creationId xmlns:p14="http://schemas.microsoft.com/office/powerpoint/2010/main" val="98288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A5DBCEA-C404-4380-8350-56EFBA963B4A}" type="slidenum">
              <a:rPr lang="en-US" smtClean="0"/>
              <a:t>‹#›</a:t>
            </a:fld>
            <a:endParaRPr lang="en-US"/>
          </a:p>
        </p:txBody>
      </p:sp>
    </p:spTree>
    <p:extLst>
      <p:ext uri="{BB962C8B-B14F-4D97-AF65-F5344CB8AC3E}">
        <p14:creationId xmlns:p14="http://schemas.microsoft.com/office/powerpoint/2010/main" val="3539757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713368-6379-DA42-BD58-79276D08A457}"/>
              </a:ext>
            </a:extLst>
          </p:cNvPr>
          <p:cNvPicPr>
            <a:picLocks noChangeAspect="1"/>
          </p:cNvPicPr>
          <p:nvPr/>
        </p:nvPicPr>
        <p:blipFill>
          <a:blip r:embed="rId2"/>
          <a:stretch>
            <a:fillRect/>
          </a:stretch>
        </p:blipFill>
        <p:spPr>
          <a:xfrm>
            <a:off x="0" y="414"/>
            <a:ext cx="12192000" cy="6857172"/>
          </a:xfrm>
          <a:prstGeom prst="rect">
            <a:avLst/>
          </a:prstGeom>
        </p:spPr>
      </p:pic>
      <p:pic>
        <p:nvPicPr>
          <p:cNvPr id="4" name="Picture 2" descr="\\.psf\Home\Desktop\Inte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6577" y="2500173"/>
            <a:ext cx="2811727" cy="18531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07680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C51FAC-D3E4-C34C-9BA4-FF94D1CF1AD2}"/>
              </a:ext>
            </a:extLst>
          </p:cNvPr>
          <p:cNvPicPr>
            <a:picLocks noChangeAspect="1"/>
          </p:cNvPicPr>
          <p:nvPr/>
        </p:nvPicPr>
        <p:blipFill>
          <a:blip r:embed="rId2"/>
          <a:stretch>
            <a:fillRect/>
          </a:stretch>
        </p:blipFill>
        <p:spPr>
          <a:xfrm>
            <a:off x="0" y="414"/>
            <a:ext cx="12192000" cy="6857172"/>
          </a:xfrm>
          <a:prstGeom prst="rect">
            <a:avLst/>
          </a:prstGeom>
        </p:spPr>
      </p:pic>
      <p:pic>
        <p:nvPicPr>
          <p:cNvPr id="3" name="Picture 2" descr="int_experience_hrz_wht_rgb_300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5039" y="2499763"/>
            <a:ext cx="4861924" cy="2019320"/>
          </a:xfrm>
          <a:prstGeom prst="rect">
            <a:avLst/>
          </a:prstGeom>
        </p:spPr>
      </p:pic>
    </p:spTree>
    <p:extLst>
      <p:ext uri="{BB962C8B-B14F-4D97-AF65-F5344CB8AC3E}">
        <p14:creationId xmlns:p14="http://schemas.microsoft.com/office/powerpoint/2010/main" val="414224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2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E5FC78-69F9-9545-9B7A-2B04248BB1D7}"/>
              </a:ext>
            </a:extLst>
          </p:cNvPr>
          <p:cNvPicPr>
            <a:picLocks noChangeAspect="1"/>
          </p:cNvPicPr>
          <p:nvPr/>
        </p:nvPicPr>
        <p:blipFill>
          <a:blip r:embed="rId2"/>
          <a:stretch>
            <a:fillRect/>
          </a:stretch>
        </p:blipFill>
        <p:spPr>
          <a:xfrm>
            <a:off x="0" y="414"/>
            <a:ext cx="12192000" cy="6857172"/>
          </a:xfrm>
          <a:prstGeom prst="rect">
            <a:avLst/>
          </a:prstGeom>
        </p:spPr>
      </p:pic>
      <p:pic>
        <p:nvPicPr>
          <p:cNvPr id="4" name="Picture 2" descr="\\.psf\Home\Desktop\Inte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6577" y="2500173"/>
            <a:ext cx="2811727" cy="18531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95285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3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CDE9A2-CF1A-EC43-8F01-8916C5EDF256}"/>
              </a:ext>
            </a:extLst>
          </p:cNvPr>
          <p:cNvPicPr>
            <a:picLocks noChangeAspect="1"/>
          </p:cNvPicPr>
          <p:nvPr/>
        </p:nvPicPr>
        <p:blipFill>
          <a:blip r:embed="rId2"/>
          <a:stretch>
            <a:fillRect/>
          </a:stretch>
        </p:blipFill>
        <p:spPr>
          <a:xfrm>
            <a:off x="0" y="414"/>
            <a:ext cx="12192000" cy="6857172"/>
          </a:xfrm>
          <a:prstGeom prst="rect">
            <a:avLst/>
          </a:prstGeom>
        </p:spPr>
      </p:pic>
      <p:pic>
        <p:nvPicPr>
          <p:cNvPr id="3" name="Picture 2" descr="int_experience_hrz_wht_rgb_300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5039" y="2499763"/>
            <a:ext cx="4861924" cy="2019320"/>
          </a:xfrm>
          <a:prstGeom prst="rect">
            <a:avLst/>
          </a:prstGeom>
        </p:spPr>
      </p:pic>
    </p:spTree>
    <p:extLst>
      <p:ext uri="{BB962C8B-B14F-4D97-AF65-F5344CB8AC3E}">
        <p14:creationId xmlns:p14="http://schemas.microsoft.com/office/powerpoint/2010/main" val="15658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4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89F65D0-3ED4-4648-95B3-08FF8E5B5E61}"/>
              </a:ext>
            </a:extLst>
          </p:cNvPr>
          <p:cNvPicPr>
            <a:picLocks noChangeAspect="1"/>
          </p:cNvPicPr>
          <p:nvPr/>
        </p:nvPicPr>
        <p:blipFill>
          <a:blip r:embed="rId2"/>
          <a:stretch>
            <a:fillRect/>
          </a:stretch>
        </p:blipFill>
        <p:spPr>
          <a:xfrm>
            <a:off x="0" y="414"/>
            <a:ext cx="12192000" cy="6857172"/>
          </a:xfrm>
          <a:prstGeom prst="rect">
            <a:avLst/>
          </a:prstGeom>
        </p:spPr>
      </p:pic>
      <p:pic>
        <p:nvPicPr>
          <p:cNvPr id="4" name="Picture 2" descr="\\.psf\Home\Desktop\Inte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6577" y="2500173"/>
            <a:ext cx="2811727" cy="18531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518073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3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B06C38-ED45-D94D-B39E-E3E496B5B759}"/>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8666" b="0"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02397" y="726690"/>
            <a:ext cx="1664065" cy="67487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6645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5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A9650E-06A3-154F-AA51-43CEF59C2498}"/>
              </a:ext>
            </a:extLst>
          </p:cNvPr>
          <p:cNvPicPr>
            <a:picLocks noChangeAspect="1"/>
          </p:cNvPicPr>
          <p:nvPr/>
        </p:nvPicPr>
        <p:blipFill>
          <a:blip r:embed="rId2"/>
          <a:stretch>
            <a:fillRect/>
          </a:stretch>
        </p:blipFill>
        <p:spPr>
          <a:xfrm>
            <a:off x="0" y="414"/>
            <a:ext cx="12192000" cy="6857172"/>
          </a:xfrm>
          <a:prstGeom prst="rect">
            <a:avLst/>
          </a:prstGeom>
        </p:spPr>
      </p:pic>
      <p:pic>
        <p:nvPicPr>
          <p:cNvPr id="3" name="Picture 2" descr="int_experience_hrz_wht_rgb_300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5039" y="2499763"/>
            <a:ext cx="4861924" cy="2019320"/>
          </a:xfrm>
          <a:prstGeom prst="rect">
            <a:avLst/>
          </a:prstGeom>
        </p:spPr>
      </p:pic>
    </p:spTree>
    <p:extLst>
      <p:ext uri="{BB962C8B-B14F-4D97-AF65-F5344CB8AC3E}">
        <p14:creationId xmlns:p14="http://schemas.microsoft.com/office/powerpoint/2010/main" val="326024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1"/>
            <a:ext cx="7999315" cy="2323375"/>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1" y="3771174"/>
            <a:ext cx="7279649" cy="342175"/>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9330491" y="2613788"/>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48747712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1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7248DDC-7137-424B-B2B6-24261A24DDBA}"/>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8666" b="0"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p:nvPicPr>
        <p:blipFill>
          <a:blip r:embed="rId3" cstate="print">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Tree>
    <p:extLst>
      <p:ext uri="{BB962C8B-B14F-4D97-AF65-F5344CB8AC3E}">
        <p14:creationId xmlns:p14="http://schemas.microsoft.com/office/powerpoint/2010/main" val="130910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4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DE4B7C-504F-8949-8A5A-5D6B73C9922D}"/>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8666" b="0"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02397" y="726690"/>
            <a:ext cx="1664065" cy="67487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79666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5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4787582-A618-7445-8906-490112B3D95D}"/>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8666" b="0"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p:nvPicPr>
        <p:blipFill>
          <a:blip r:embed="rId3" cstate="print">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Tree>
    <p:extLst>
      <p:ext uri="{BB962C8B-B14F-4D97-AF65-F5344CB8AC3E}">
        <p14:creationId xmlns:p14="http://schemas.microsoft.com/office/powerpoint/2010/main" val="92829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Title 1"/>
          <p:cNvSpPr>
            <a:spLocks noGrp="1"/>
          </p:cNvSpPr>
          <p:nvPr>
            <p:ph type="ctrTitle" hasCustomPrompt="1"/>
          </p:nvPr>
        </p:nvSpPr>
        <p:spPr>
          <a:xfrm>
            <a:off x="592916" y="3219430"/>
            <a:ext cx="10950515" cy="1470025"/>
          </a:xfrm>
        </p:spPr>
        <p:txBody>
          <a:bodyPr lIns="0" rIns="0" anchor="b" anchorCtr="0">
            <a:noAutofit/>
          </a:bodyPr>
          <a:lstStyle>
            <a:lvl1pPr>
              <a:lnSpc>
                <a:spcPts val="7333"/>
              </a:lnSpc>
              <a:defRPr sz="8666"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204987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358694" y="6432516"/>
            <a:ext cx="649242" cy="365125"/>
          </a:xfrm>
        </p:spPr>
        <p:txBody>
          <a:bodyPr/>
          <a:lstStyle/>
          <a:p>
            <a:fld id="{CA5DBCEA-C404-4380-8350-56EFBA963B4A}" type="slidenum">
              <a:rPr lang="en-US" smtClean="0"/>
              <a:t>‹#›</a:t>
            </a:fld>
            <a:endParaRPr lang="en-US"/>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solidFill>
                  <a:schemeClr val="tx2"/>
                </a:solidFill>
              </a:defRPr>
            </a:lvl2pPr>
            <a:lvl3pPr>
              <a:defRPr sz="2400">
                <a:solidFill>
                  <a:schemeClr val="tx2"/>
                </a:solidFill>
              </a:defRPr>
            </a:lvl3pPr>
            <a:lvl4pPr>
              <a:defRPr sz="2133">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432438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CA5DBCEA-C404-4380-8350-56EFBA963B4A}" type="slidenum">
              <a:rPr lang="en-US" smtClean="0"/>
              <a:t>‹#›</a:t>
            </a:fld>
            <a:endParaRPr lang="en-US"/>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
        <p:nvSpPr>
          <p:cNvPr id="9" name="Picture Placeholder 8"/>
          <p:cNvSpPr>
            <a:spLocks noGrp="1"/>
          </p:cNvSpPr>
          <p:nvPr>
            <p:ph type="pic" sz="quarter" idx="13"/>
          </p:nvPr>
        </p:nvSpPr>
        <p:spPr>
          <a:xfrm>
            <a:off x="6441018" y="1257907"/>
            <a:ext cx="4241497" cy="2227933"/>
          </a:xfrm>
          <a:solidFill>
            <a:schemeClr val="bg2">
              <a:lumMod val="60000"/>
              <a:lumOff val="40000"/>
            </a:schemeClr>
          </a:solidFill>
        </p:spPr>
        <p:txBody>
          <a:bodyPr/>
          <a:lstStyle>
            <a:lvl1pPr>
              <a:defRPr sz="2400">
                <a:latin typeface="Intel Clear"/>
              </a:defRPr>
            </a:lvl1pPr>
          </a:lstStyle>
          <a:p>
            <a:r>
              <a:rPr lang="en-US" sz="1467">
                <a:latin typeface="Arial"/>
              </a:rPr>
              <a:t>Click icon to add picture</a:t>
            </a:r>
            <a:endParaRPr lang="en-US" sz="1467" dirty="0">
              <a:latin typeface="Arial"/>
            </a:endParaRPr>
          </a:p>
        </p:txBody>
      </p:sp>
      <p:sp>
        <p:nvSpPr>
          <p:cNvPr id="10" name="Picture Placeholder 8"/>
          <p:cNvSpPr>
            <a:spLocks noGrp="1"/>
          </p:cNvSpPr>
          <p:nvPr>
            <p:ph type="pic" sz="quarter" idx="14"/>
          </p:nvPr>
        </p:nvSpPr>
        <p:spPr>
          <a:xfrm>
            <a:off x="6441018" y="3791863"/>
            <a:ext cx="4241497" cy="2227933"/>
          </a:xfrm>
          <a:solidFill>
            <a:schemeClr val="bg2">
              <a:lumMod val="60000"/>
              <a:lumOff val="40000"/>
            </a:schemeClr>
          </a:solidFill>
        </p:spPr>
        <p:txBody>
          <a:bodyPr/>
          <a:lstStyle>
            <a:lvl1pPr>
              <a:defRPr sz="2400">
                <a:latin typeface="Intel Clear"/>
              </a:defRPr>
            </a:lvl1pPr>
          </a:lstStyle>
          <a:p>
            <a:r>
              <a:rPr lang="en-US" sz="1467">
                <a:latin typeface="Arial"/>
              </a:rPr>
              <a:t>Click icon to add picture</a:t>
            </a:r>
            <a:endParaRPr lang="en-US" sz="1467" dirty="0">
              <a:latin typeface="Arial"/>
            </a:endParaRPr>
          </a:p>
        </p:txBody>
      </p:sp>
    </p:spTree>
    <p:extLst>
      <p:ext uri="{BB962C8B-B14F-4D97-AF65-F5344CB8AC3E}">
        <p14:creationId xmlns:p14="http://schemas.microsoft.com/office/powerpoint/2010/main" val="409431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8B1C843-A7B7-D347-81D0-D4F5D9E8A692}"/>
              </a:ext>
            </a:extLst>
          </p:cNvPr>
          <p:cNvSpPr/>
          <p:nvPr/>
        </p:nvSpPr>
        <p:spPr>
          <a:xfrm>
            <a:off x="-2116" y="6345936"/>
            <a:ext cx="12192000" cy="512064"/>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1" name="Picture 2"/>
          <p:cNvPicPr>
            <a:picLocks noChangeAspect="1" noChangeArrowheads="1"/>
          </p:cNvPicPr>
          <p:nvPr/>
        </p:nvPicPr>
        <p:blipFill>
          <a:blip r:embed="rId33">
            <a:extLst>
              <a:ext uri="{28A0092B-C50C-407E-A947-70E740481C1C}">
                <a14:useLocalDpi xmlns:a14="http://schemas.microsoft.com/office/drawing/2010/main" val="0"/>
              </a:ext>
            </a:extLst>
          </a:blip>
          <a:srcRect/>
          <a:stretch/>
        </p:blipFill>
        <p:spPr bwMode="auto">
          <a:xfrm>
            <a:off x="10986554" y="6502368"/>
            <a:ext cx="485781" cy="197011"/>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2" name="Straight Connector 11"/>
          <p:cNvCxnSpPr/>
          <p:nvPr/>
        </p:nvCxnSpPr>
        <p:spPr>
          <a:xfrm>
            <a:off x="11624735" y="6432680"/>
            <a:ext cx="3175"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607484" y="413507"/>
            <a:ext cx="10972800" cy="1158240"/>
          </a:xfrm>
          <a:prstGeom prst="rect">
            <a:avLst/>
          </a:prstGeom>
        </p:spPr>
        <p:txBody>
          <a:bodyPr vert="horz" lIns="0" tIns="0" rIns="0" bIns="0" rtlCol="0" anchor="t" anchorCtr="0">
            <a:noAutofit/>
          </a:bodyPr>
          <a:lstStyle/>
          <a:p>
            <a:r>
              <a:rPr lang="en-US" dirty="0"/>
              <a:t>33pt Intel Clear Pro Headline</a:t>
            </a:r>
          </a:p>
        </p:txBody>
      </p:sp>
      <p:sp>
        <p:nvSpPr>
          <p:cNvPr id="3" name="Text Placeholder 2"/>
          <p:cNvSpPr>
            <a:spLocks noGrp="1"/>
          </p:cNvSpPr>
          <p:nvPr>
            <p:ph type="body" idx="1"/>
          </p:nvPr>
        </p:nvSpPr>
        <p:spPr>
          <a:xfrm>
            <a:off x="607484" y="1604434"/>
            <a:ext cx="10970683" cy="4567767"/>
          </a:xfrm>
          <a:prstGeom prst="rect">
            <a:avLst/>
          </a:prstGeom>
        </p:spPr>
        <p:txBody>
          <a:bodyPr vert="horz" lIns="0" tIns="0" rIns="0" bIns="0" rtlCol="0">
            <a:noAutofit/>
          </a:bodyPr>
          <a:lstStyle/>
          <a:p>
            <a:pPr lvl="0"/>
            <a:r>
              <a:rPr lang="en-US" dirty="0"/>
              <a:t>18pt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sp>
        <p:nvSpPr>
          <p:cNvPr id="6" name="Slide Number Placeholder 5"/>
          <p:cNvSpPr>
            <a:spLocks noGrp="1"/>
          </p:cNvSpPr>
          <p:nvPr>
            <p:ph type="sldNum" sz="quarter" idx="4"/>
          </p:nvPr>
        </p:nvSpPr>
        <p:spPr>
          <a:xfrm>
            <a:off x="9163136" y="6432516"/>
            <a:ext cx="2844800" cy="365125"/>
          </a:xfrm>
          <a:prstGeom prst="rect">
            <a:avLst/>
          </a:prstGeom>
        </p:spPr>
        <p:txBody>
          <a:bodyPr vert="horz" lIns="0" tIns="0" rIns="0" bIns="0" rtlCol="0" anchor="ctr"/>
          <a:lstStyle>
            <a:lvl1pPr algn="r">
              <a:defRPr sz="1067">
                <a:solidFill>
                  <a:schemeClr val="bg1"/>
                </a:solidFill>
                <a:latin typeface="+mn-lt"/>
                <a:cs typeface="Intel Clear"/>
              </a:defRPr>
            </a:lvl1pPr>
          </a:lstStyle>
          <a:p>
            <a:fld id="{CA5DBCEA-C404-4380-8350-56EFBA963B4A}" type="slidenum">
              <a:rPr lang="en-US" smtClean="0"/>
              <a:t>‹#›</a:t>
            </a:fld>
            <a:endParaRPr lang="en-US"/>
          </a:p>
        </p:txBody>
      </p:sp>
    </p:spTree>
    <p:extLst>
      <p:ext uri="{BB962C8B-B14F-4D97-AF65-F5344CB8AC3E}">
        <p14:creationId xmlns:p14="http://schemas.microsoft.com/office/powerpoint/2010/main" val="5401800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2"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09585" rtl="0" eaLnBrk="1" latinLnBrk="0" hangingPunct="1">
        <a:lnSpc>
          <a:spcPts val="4000"/>
        </a:lnSpc>
        <a:spcBef>
          <a:spcPct val="0"/>
        </a:spcBef>
        <a:buNone/>
        <a:defRPr sz="4400" b="0" i="0" kern="1200" spc="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p:titleStyle>
    <p:bodyStyle>
      <a:lvl1pPr marL="0" indent="0" algn="l" defTabSz="609585" rtl="0" eaLnBrk="1" latinLnBrk="0" hangingPunct="1">
        <a:spcBef>
          <a:spcPts val="1600"/>
        </a:spcBef>
        <a:spcAft>
          <a:spcPts val="0"/>
        </a:spcAft>
        <a:buFont typeface="Wingdings" panose="05000000000000000000" pitchFamily="2" charset="2"/>
        <a:buNone/>
        <a:defRPr sz="2400" b="0" kern="1200">
          <a:solidFill>
            <a:srgbClr val="0071C5"/>
          </a:solidFill>
          <a:latin typeface="+mn-lt"/>
          <a:ea typeface="+mn-ea"/>
          <a:cs typeface="Intel Clear" panose="020B0604020203020204" pitchFamily="34" charset="0"/>
        </a:defRPr>
      </a:lvl1pPr>
      <a:lvl2pPr marL="300559" indent="-300559" algn="l" defTabSz="609585" rtl="0" eaLnBrk="1" latinLnBrk="0" hangingPunct="1">
        <a:spcBef>
          <a:spcPts val="1600"/>
        </a:spcBef>
        <a:buFont typeface="Wingdings" charset="2"/>
        <a:buChar char="§"/>
        <a:defRPr sz="2133" kern="1200" baseline="0">
          <a:solidFill>
            <a:schemeClr val="tx2"/>
          </a:solidFill>
          <a:latin typeface="+mn-lt"/>
          <a:ea typeface="+mn-ea"/>
          <a:cs typeface="Intel Clear" panose="020B0604020203020204" pitchFamily="34" charset="0"/>
        </a:defRPr>
      </a:lvl2pPr>
      <a:lvl3pPr marL="761981" indent="-304792" algn="l" defTabSz="609585" rtl="0" eaLnBrk="1" latinLnBrk="0" hangingPunct="1">
        <a:spcBef>
          <a:spcPts val="1067"/>
        </a:spcBef>
        <a:buFont typeface="Intel Clear" panose="020B0604020203020204" pitchFamily="34" charset="0"/>
        <a:buChar char="–"/>
        <a:defRPr sz="2133" kern="1200">
          <a:solidFill>
            <a:schemeClr val="tx2"/>
          </a:solidFill>
          <a:latin typeface="+mn-lt"/>
          <a:ea typeface="+mn-ea"/>
          <a:cs typeface="Intel Clear" panose="020B0604020203020204" pitchFamily="34" charset="0"/>
        </a:defRPr>
      </a:lvl3pPr>
      <a:lvl4pPr marL="1293252" indent="-304792" algn="l" defTabSz="609585" rtl="0" eaLnBrk="1" latinLnBrk="0" hangingPunct="1">
        <a:spcBef>
          <a:spcPct val="20000"/>
        </a:spcBef>
        <a:buFont typeface="Arial"/>
        <a:buChar char="–"/>
        <a:defRPr sz="1867" kern="1200">
          <a:solidFill>
            <a:schemeClr val="tx2"/>
          </a:solidFill>
          <a:latin typeface="+mn-lt"/>
          <a:ea typeface="+mn-ea"/>
          <a:cs typeface="Intel Clear" panose="020B0604020203020204" pitchFamily="34" charset="0"/>
        </a:defRPr>
      </a:lvl4pPr>
      <a:lvl5pPr marL="1758907" indent="-304792" algn="l" defTabSz="609585" rtl="0" eaLnBrk="1" latinLnBrk="0" hangingPunct="1">
        <a:spcBef>
          <a:spcPct val="20000"/>
        </a:spcBef>
        <a:buFont typeface="Intel Clear" panose="020B0604020203020204" pitchFamily="34" charset="0"/>
        <a:buChar char="–"/>
        <a:defRPr sz="1867" kern="1200">
          <a:solidFill>
            <a:schemeClr val="tx2"/>
          </a:solidFill>
          <a:latin typeface="+mn-lt"/>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RSA_(cryptosystem)"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Cryptography</a:t>
            </a:r>
          </a:p>
        </p:txBody>
      </p:sp>
    </p:spTree>
    <p:extLst>
      <p:ext uri="{BB962C8B-B14F-4D97-AF65-F5344CB8AC3E}">
        <p14:creationId xmlns:p14="http://schemas.microsoft.com/office/powerpoint/2010/main" val="42144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CC35-E986-4A42-A309-4C221BA56C9F}"/>
              </a:ext>
            </a:extLst>
          </p:cNvPr>
          <p:cNvSpPr>
            <a:spLocks noGrp="1"/>
          </p:cNvSpPr>
          <p:nvPr>
            <p:ph type="title"/>
          </p:nvPr>
        </p:nvSpPr>
        <p:spPr/>
        <p:txBody>
          <a:bodyPr/>
          <a:lstStyle/>
          <a:p>
            <a:r>
              <a:rPr lang="en-US" dirty="0"/>
              <a:t>Asymmetric Key Cryptography</a:t>
            </a:r>
          </a:p>
        </p:txBody>
      </p:sp>
      <p:sp>
        <p:nvSpPr>
          <p:cNvPr id="58" name="Rounded Rectangle 5">
            <a:extLst>
              <a:ext uri="{FF2B5EF4-FFF2-40B4-BE49-F238E27FC236}">
                <a16:creationId xmlns:a16="http://schemas.microsoft.com/office/drawing/2014/main" id="{7DFE6515-D8FF-4FB7-AE79-92A3E876CCF3}"/>
              </a:ext>
            </a:extLst>
          </p:cNvPr>
          <p:cNvSpPr/>
          <p:nvPr/>
        </p:nvSpPr>
        <p:spPr>
          <a:xfrm>
            <a:off x="5080264" y="1733686"/>
            <a:ext cx="2029347" cy="1082318"/>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Asymmetric Cryptography</a:t>
            </a:r>
          </a:p>
        </p:txBody>
      </p:sp>
      <p:pic>
        <p:nvPicPr>
          <p:cNvPr id="59" name="Picture 58">
            <a:extLst>
              <a:ext uri="{FF2B5EF4-FFF2-40B4-BE49-F238E27FC236}">
                <a16:creationId xmlns:a16="http://schemas.microsoft.com/office/drawing/2014/main" id="{BA5BC172-DC8D-4C3D-8534-9A39EDFE5793}"/>
              </a:ext>
            </a:extLst>
          </p:cNvPr>
          <p:cNvPicPr>
            <a:picLocks noChangeAspect="1"/>
          </p:cNvPicPr>
          <p:nvPr/>
        </p:nvPicPr>
        <p:blipFill>
          <a:blip r:embed="rId2"/>
          <a:stretch>
            <a:fillRect/>
          </a:stretch>
        </p:blipFill>
        <p:spPr>
          <a:xfrm>
            <a:off x="1221488" y="1471561"/>
            <a:ext cx="1608278" cy="1608278"/>
          </a:xfrm>
          <a:prstGeom prst="rect">
            <a:avLst/>
          </a:prstGeom>
        </p:spPr>
      </p:pic>
      <p:pic>
        <p:nvPicPr>
          <p:cNvPr id="60" name="Picture 59">
            <a:extLst>
              <a:ext uri="{FF2B5EF4-FFF2-40B4-BE49-F238E27FC236}">
                <a16:creationId xmlns:a16="http://schemas.microsoft.com/office/drawing/2014/main" id="{E7668ADC-4C4C-4B79-A2A0-F5F2A862E820}"/>
              </a:ext>
            </a:extLst>
          </p:cNvPr>
          <p:cNvPicPr>
            <a:picLocks noChangeAspect="1"/>
          </p:cNvPicPr>
          <p:nvPr/>
        </p:nvPicPr>
        <p:blipFill>
          <a:blip r:embed="rId3"/>
          <a:stretch>
            <a:fillRect/>
          </a:stretch>
        </p:blipFill>
        <p:spPr>
          <a:xfrm>
            <a:off x="5285291" y="4578112"/>
            <a:ext cx="1617185" cy="1617185"/>
          </a:xfrm>
          <a:prstGeom prst="rect">
            <a:avLst/>
          </a:prstGeom>
        </p:spPr>
      </p:pic>
      <p:pic>
        <p:nvPicPr>
          <p:cNvPr id="61" name="Picture 60">
            <a:extLst>
              <a:ext uri="{FF2B5EF4-FFF2-40B4-BE49-F238E27FC236}">
                <a16:creationId xmlns:a16="http://schemas.microsoft.com/office/drawing/2014/main" id="{11A88200-2BB0-4695-837B-C4B3464C320E}"/>
              </a:ext>
            </a:extLst>
          </p:cNvPr>
          <p:cNvPicPr>
            <a:picLocks noChangeAspect="1"/>
          </p:cNvPicPr>
          <p:nvPr/>
        </p:nvPicPr>
        <p:blipFill>
          <a:blip r:embed="rId4"/>
          <a:stretch>
            <a:fillRect/>
          </a:stretch>
        </p:blipFill>
        <p:spPr>
          <a:xfrm>
            <a:off x="9351751" y="1471561"/>
            <a:ext cx="1617185" cy="1617185"/>
          </a:xfrm>
          <a:prstGeom prst="rect">
            <a:avLst/>
          </a:prstGeom>
        </p:spPr>
      </p:pic>
      <p:sp>
        <p:nvSpPr>
          <p:cNvPr id="63" name="Right Arrow 11">
            <a:extLst>
              <a:ext uri="{FF2B5EF4-FFF2-40B4-BE49-F238E27FC236}">
                <a16:creationId xmlns:a16="http://schemas.microsoft.com/office/drawing/2014/main" id="{5F98C94F-3414-4152-9F61-8DF00D344539}"/>
              </a:ext>
            </a:extLst>
          </p:cNvPr>
          <p:cNvSpPr/>
          <p:nvPr/>
        </p:nvSpPr>
        <p:spPr>
          <a:xfrm>
            <a:off x="2983272" y="2046537"/>
            <a:ext cx="2029345"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Chuck Norris counted</a:t>
            </a:r>
          </a:p>
        </p:txBody>
      </p:sp>
      <p:sp>
        <p:nvSpPr>
          <p:cNvPr id="64" name="Right Arrow 12">
            <a:extLst>
              <a:ext uri="{FF2B5EF4-FFF2-40B4-BE49-F238E27FC236}">
                <a16:creationId xmlns:a16="http://schemas.microsoft.com/office/drawing/2014/main" id="{95F1E12A-3E6D-43CF-9F53-380ED0B04CB8}"/>
              </a:ext>
            </a:extLst>
          </p:cNvPr>
          <p:cNvSpPr/>
          <p:nvPr/>
        </p:nvSpPr>
        <p:spPr>
          <a:xfrm>
            <a:off x="7177017" y="2039514"/>
            <a:ext cx="2096993"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to infinity.  Twice…</a:t>
            </a:r>
          </a:p>
        </p:txBody>
      </p:sp>
      <p:sp>
        <p:nvSpPr>
          <p:cNvPr id="65" name="Right Arrow 13">
            <a:extLst>
              <a:ext uri="{FF2B5EF4-FFF2-40B4-BE49-F238E27FC236}">
                <a16:creationId xmlns:a16="http://schemas.microsoft.com/office/drawing/2014/main" id="{21B447EC-61B0-4CCC-84B8-8C7DB7C1FE54}"/>
              </a:ext>
            </a:extLst>
          </p:cNvPr>
          <p:cNvSpPr/>
          <p:nvPr/>
        </p:nvSpPr>
        <p:spPr>
          <a:xfrm rot="5400000">
            <a:off x="5289743" y="3291422"/>
            <a:ext cx="1608280" cy="81713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Fe34f..</a:t>
            </a:r>
          </a:p>
        </p:txBody>
      </p:sp>
      <p:sp>
        <p:nvSpPr>
          <p:cNvPr id="66" name="Right Arrow 17">
            <a:extLst>
              <a:ext uri="{FF2B5EF4-FFF2-40B4-BE49-F238E27FC236}">
                <a16:creationId xmlns:a16="http://schemas.microsoft.com/office/drawing/2014/main" id="{5DAF98DB-8A74-4602-9385-9B57C692F9B5}"/>
              </a:ext>
            </a:extLst>
          </p:cNvPr>
          <p:cNvSpPr/>
          <p:nvPr/>
        </p:nvSpPr>
        <p:spPr>
          <a:xfrm flipH="1">
            <a:off x="2983271" y="2478470"/>
            <a:ext cx="2029346"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had too once.</a:t>
            </a:r>
          </a:p>
        </p:txBody>
      </p:sp>
      <p:sp>
        <p:nvSpPr>
          <p:cNvPr id="67" name="Right Arrow 18">
            <a:extLst>
              <a:ext uri="{FF2B5EF4-FFF2-40B4-BE49-F238E27FC236}">
                <a16:creationId xmlns:a16="http://schemas.microsoft.com/office/drawing/2014/main" id="{DA3079FE-8FFA-41DB-8C55-6BB3A30A3B93}"/>
              </a:ext>
            </a:extLst>
          </p:cNvPr>
          <p:cNvSpPr/>
          <p:nvPr/>
        </p:nvSpPr>
        <p:spPr>
          <a:xfrm flipH="1">
            <a:off x="7174755" y="2491410"/>
            <a:ext cx="2096993"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Bruce Lee only…</a:t>
            </a:r>
          </a:p>
        </p:txBody>
      </p:sp>
      <p:grpSp>
        <p:nvGrpSpPr>
          <p:cNvPr id="10" name="Group 9">
            <a:extLst>
              <a:ext uri="{FF2B5EF4-FFF2-40B4-BE49-F238E27FC236}">
                <a16:creationId xmlns:a16="http://schemas.microsoft.com/office/drawing/2014/main" id="{CADD0945-CB71-3942-AB2C-B1B99E384C15}"/>
              </a:ext>
            </a:extLst>
          </p:cNvPr>
          <p:cNvGrpSpPr/>
          <p:nvPr/>
        </p:nvGrpSpPr>
        <p:grpSpPr>
          <a:xfrm>
            <a:off x="772729" y="2817862"/>
            <a:ext cx="1257352" cy="721361"/>
            <a:chOff x="655383" y="3778162"/>
            <a:chExt cx="1693979" cy="971860"/>
          </a:xfrm>
        </p:grpSpPr>
        <p:grpSp>
          <p:nvGrpSpPr>
            <p:cNvPr id="9" name="Group 8">
              <a:extLst>
                <a:ext uri="{FF2B5EF4-FFF2-40B4-BE49-F238E27FC236}">
                  <a16:creationId xmlns:a16="http://schemas.microsoft.com/office/drawing/2014/main" id="{C9C8F422-06F1-A64C-B57D-BCEF5AF19D06}"/>
                </a:ext>
              </a:extLst>
            </p:cNvPr>
            <p:cNvGrpSpPr/>
            <p:nvPr/>
          </p:nvGrpSpPr>
          <p:grpSpPr>
            <a:xfrm>
              <a:off x="655383" y="3778162"/>
              <a:ext cx="946966" cy="946966"/>
              <a:chOff x="655383" y="3778162"/>
              <a:chExt cx="946966" cy="946966"/>
            </a:xfrm>
          </p:grpSpPr>
          <p:sp>
            <p:nvSpPr>
              <p:cNvPr id="7" name="Oval 6">
                <a:extLst>
                  <a:ext uri="{FF2B5EF4-FFF2-40B4-BE49-F238E27FC236}">
                    <a16:creationId xmlns:a16="http://schemas.microsoft.com/office/drawing/2014/main" id="{C2060E3F-9505-2848-9E35-EA9A8CF6822F}"/>
                  </a:ext>
                </a:extLst>
              </p:cNvPr>
              <p:cNvSpPr/>
              <p:nvPr/>
            </p:nvSpPr>
            <p:spPr>
              <a:xfrm>
                <a:off x="655383" y="3778162"/>
                <a:ext cx="946966" cy="946966"/>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A picture containing text, gear&#10;&#10;Description automatically generated">
                <a:extLst>
                  <a:ext uri="{FF2B5EF4-FFF2-40B4-BE49-F238E27FC236}">
                    <a16:creationId xmlns:a16="http://schemas.microsoft.com/office/drawing/2014/main" id="{812F80D9-B9C2-FD43-BC5D-ECFD81DAB6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917" y="3853722"/>
                <a:ext cx="657898" cy="795845"/>
              </a:xfrm>
              <a:prstGeom prst="rect">
                <a:avLst/>
              </a:prstGeom>
            </p:spPr>
          </p:pic>
        </p:grpSp>
        <p:grpSp>
          <p:nvGrpSpPr>
            <p:cNvPr id="8" name="Group 7">
              <a:extLst>
                <a:ext uri="{FF2B5EF4-FFF2-40B4-BE49-F238E27FC236}">
                  <a16:creationId xmlns:a16="http://schemas.microsoft.com/office/drawing/2014/main" id="{634D8717-8E7A-5648-BF04-37E47361223E}"/>
                </a:ext>
              </a:extLst>
            </p:cNvPr>
            <p:cNvGrpSpPr/>
            <p:nvPr/>
          </p:nvGrpSpPr>
          <p:grpSpPr>
            <a:xfrm>
              <a:off x="1402396" y="3803056"/>
              <a:ext cx="946966" cy="946966"/>
              <a:chOff x="1760164" y="3778161"/>
              <a:chExt cx="946966" cy="946966"/>
            </a:xfrm>
          </p:grpSpPr>
          <p:sp>
            <p:nvSpPr>
              <p:cNvPr id="21" name="Oval 20">
                <a:extLst>
                  <a:ext uri="{FF2B5EF4-FFF2-40B4-BE49-F238E27FC236}">
                    <a16:creationId xmlns:a16="http://schemas.microsoft.com/office/drawing/2014/main" id="{DF645327-D57B-0941-921F-A6D253BE2BC0}"/>
                  </a:ext>
                </a:extLst>
              </p:cNvPr>
              <p:cNvSpPr/>
              <p:nvPr/>
            </p:nvSpPr>
            <p:spPr>
              <a:xfrm>
                <a:off x="1760164" y="3778161"/>
                <a:ext cx="946966" cy="946966"/>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Arrow&#10;&#10;Description automatically generated">
                <a:extLst>
                  <a:ext uri="{FF2B5EF4-FFF2-40B4-BE49-F238E27FC236}">
                    <a16:creationId xmlns:a16="http://schemas.microsoft.com/office/drawing/2014/main" id="{5216355A-51B0-1A48-A00A-036BCCC34E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5080" y="3929283"/>
                <a:ext cx="817134" cy="648829"/>
              </a:xfrm>
              <a:prstGeom prst="rect">
                <a:avLst/>
              </a:prstGeom>
            </p:spPr>
          </p:pic>
        </p:grpSp>
      </p:grpSp>
      <p:grpSp>
        <p:nvGrpSpPr>
          <p:cNvPr id="25" name="Group 24">
            <a:extLst>
              <a:ext uri="{FF2B5EF4-FFF2-40B4-BE49-F238E27FC236}">
                <a16:creationId xmlns:a16="http://schemas.microsoft.com/office/drawing/2014/main" id="{8552B809-661C-E243-9284-70B731BCE784}"/>
              </a:ext>
            </a:extLst>
          </p:cNvPr>
          <p:cNvGrpSpPr/>
          <p:nvPr/>
        </p:nvGrpSpPr>
        <p:grpSpPr>
          <a:xfrm>
            <a:off x="10160343" y="2926983"/>
            <a:ext cx="1257352" cy="721361"/>
            <a:chOff x="655383" y="3778162"/>
            <a:chExt cx="1693979" cy="971860"/>
          </a:xfrm>
          <a:solidFill>
            <a:schemeClr val="accent5"/>
          </a:solidFill>
        </p:grpSpPr>
        <p:grpSp>
          <p:nvGrpSpPr>
            <p:cNvPr id="26" name="Group 25">
              <a:extLst>
                <a:ext uri="{FF2B5EF4-FFF2-40B4-BE49-F238E27FC236}">
                  <a16:creationId xmlns:a16="http://schemas.microsoft.com/office/drawing/2014/main" id="{CA3F15ED-DAFE-EA44-8BC4-4BB8243DC9B7}"/>
                </a:ext>
              </a:extLst>
            </p:cNvPr>
            <p:cNvGrpSpPr/>
            <p:nvPr/>
          </p:nvGrpSpPr>
          <p:grpSpPr>
            <a:xfrm>
              <a:off x="655383" y="3778162"/>
              <a:ext cx="946966" cy="946966"/>
              <a:chOff x="655383" y="3778162"/>
              <a:chExt cx="946966" cy="946966"/>
            </a:xfrm>
            <a:grpFill/>
          </p:grpSpPr>
          <p:sp>
            <p:nvSpPr>
              <p:cNvPr id="30" name="Oval 29">
                <a:extLst>
                  <a:ext uri="{FF2B5EF4-FFF2-40B4-BE49-F238E27FC236}">
                    <a16:creationId xmlns:a16="http://schemas.microsoft.com/office/drawing/2014/main" id="{9F56B6F0-225A-DB4A-972D-DF9D0EFBB1BB}"/>
                  </a:ext>
                </a:extLst>
              </p:cNvPr>
              <p:cNvSpPr/>
              <p:nvPr/>
            </p:nvSpPr>
            <p:spPr>
              <a:xfrm>
                <a:off x="655383" y="3778162"/>
                <a:ext cx="946966" cy="94696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1" name="Picture 30" descr="A picture containing text, gear&#10;&#10;Description automatically generated">
                <a:extLst>
                  <a:ext uri="{FF2B5EF4-FFF2-40B4-BE49-F238E27FC236}">
                    <a16:creationId xmlns:a16="http://schemas.microsoft.com/office/drawing/2014/main" id="{A9691BE8-D726-E34A-915A-C63C5B4E39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917" y="3853722"/>
                <a:ext cx="657898" cy="795845"/>
              </a:xfrm>
              <a:prstGeom prst="rect">
                <a:avLst/>
              </a:prstGeom>
              <a:noFill/>
            </p:spPr>
          </p:pic>
        </p:grpSp>
        <p:grpSp>
          <p:nvGrpSpPr>
            <p:cNvPr id="27" name="Group 26">
              <a:extLst>
                <a:ext uri="{FF2B5EF4-FFF2-40B4-BE49-F238E27FC236}">
                  <a16:creationId xmlns:a16="http://schemas.microsoft.com/office/drawing/2014/main" id="{CB432BB2-84B9-FE46-9BDE-9CB443A6376F}"/>
                </a:ext>
              </a:extLst>
            </p:cNvPr>
            <p:cNvGrpSpPr/>
            <p:nvPr/>
          </p:nvGrpSpPr>
          <p:grpSpPr>
            <a:xfrm>
              <a:off x="1402396" y="3803056"/>
              <a:ext cx="946966" cy="946966"/>
              <a:chOff x="1760164" y="3778161"/>
              <a:chExt cx="946966" cy="946966"/>
            </a:xfrm>
            <a:grpFill/>
          </p:grpSpPr>
          <p:sp>
            <p:nvSpPr>
              <p:cNvPr id="28" name="Oval 27">
                <a:extLst>
                  <a:ext uri="{FF2B5EF4-FFF2-40B4-BE49-F238E27FC236}">
                    <a16:creationId xmlns:a16="http://schemas.microsoft.com/office/drawing/2014/main" id="{69A51265-6E97-D648-BEE1-97CCEEDB8622}"/>
                  </a:ext>
                </a:extLst>
              </p:cNvPr>
              <p:cNvSpPr/>
              <p:nvPr/>
            </p:nvSpPr>
            <p:spPr>
              <a:xfrm>
                <a:off x="1760164" y="3778161"/>
                <a:ext cx="946966" cy="94696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9" name="Picture 28" descr="Arrow&#10;&#10;Description automatically generated">
                <a:extLst>
                  <a:ext uri="{FF2B5EF4-FFF2-40B4-BE49-F238E27FC236}">
                    <a16:creationId xmlns:a16="http://schemas.microsoft.com/office/drawing/2014/main" id="{9760595A-F895-6E47-AD0C-DC26DD3D2E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5080" y="3929283"/>
                <a:ext cx="817134" cy="648829"/>
              </a:xfrm>
              <a:prstGeom prst="rect">
                <a:avLst/>
              </a:prstGeom>
              <a:noFill/>
            </p:spPr>
          </p:pic>
        </p:grpSp>
      </p:grpSp>
      <p:sp>
        <p:nvSpPr>
          <p:cNvPr id="33" name="Oval 32">
            <a:extLst>
              <a:ext uri="{FF2B5EF4-FFF2-40B4-BE49-F238E27FC236}">
                <a16:creationId xmlns:a16="http://schemas.microsoft.com/office/drawing/2014/main" id="{A70CDBB1-C4AF-0D41-B40F-D215FED21B6C}"/>
              </a:ext>
            </a:extLst>
          </p:cNvPr>
          <p:cNvSpPr/>
          <p:nvPr/>
        </p:nvSpPr>
        <p:spPr>
          <a:xfrm>
            <a:off x="2423900" y="2894618"/>
            <a:ext cx="702883" cy="702883"/>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descr="A picture containing text, gear&#10;&#10;Description automatically generated">
            <a:extLst>
              <a:ext uri="{FF2B5EF4-FFF2-40B4-BE49-F238E27FC236}">
                <a16:creationId xmlns:a16="http://schemas.microsoft.com/office/drawing/2014/main" id="{3FB9A03C-DDB4-C145-BB46-F33EEED951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1180" y="2950702"/>
            <a:ext cx="488323" cy="590714"/>
          </a:xfrm>
          <a:prstGeom prst="rect">
            <a:avLst/>
          </a:prstGeom>
          <a:noFill/>
        </p:spPr>
      </p:pic>
      <p:sp>
        <p:nvSpPr>
          <p:cNvPr id="35" name="Oval 34">
            <a:extLst>
              <a:ext uri="{FF2B5EF4-FFF2-40B4-BE49-F238E27FC236}">
                <a16:creationId xmlns:a16="http://schemas.microsoft.com/office/drawing/2014/main" id="{1F482F11-9597-8142-98E0-471468BDCFB1}"/>
              </a:ext>
            </a:extLst>
          </p:cNvPr>
          <p:cNvSpPr/>
          <p:nvPr/>
        </p:nvSpPr>
        <p:spPr>
          <a:xfrm>
            <a:off x="9180225" y="2983068"/>
            <a:ext cx="702883" cy="70288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6" name="Picture 35" descr="A picture containing text, gear&#10;&#10;Description automatically generated">
            <a:extLst>
              <a:ext uri="{FF2B5EF4-FFF2-40B4-BE49-F238E27FC236}">
                <a16:creationId xmlns:a16="http://schemas.microsoft.com/office/drawing/2014/main" id="{399290FB-FC01-D947-9F56-AA73C87B51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7505" y="3039152"/>
            <a:ext cx="488323" cy="590714"/>
          </a:xfrm>
          <a:prstGeom prst="rect">
            <a:avLst/>
          </a:prstGeom>
        </p:spPr>
      </p:pic>
    </p:spTree>
    <p:extLst>
      <p:ext uri="{BB962C8B-B14F-4D97-AF65-F5344CB8AC3E}">
        <p14:creationId xmlns:p14="http://schemas.microsoft.com/office/powerpoint/2010/main" val="229875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Introduction TO RSA</a:t>
            </a:r>
          </a:p>
        </p:txBody>
      </p:sp>
      <p:sp>
        <p:nvSpPr>
          <p:cNvPr id="5" name="Content Placeholder 4"/>
          <p:cNvSpPr>
            <a:spLocks noGrp="1"/>
          </p:cNvSpPr>
          <p:nvPr>
            <p:ph sz="quarter" idx="13"/>
          </p:nvPr>
        </p:nvSpPr>
        <p:spPr>
          <a:xfrm>
            <a:off x="607485" y="1604434"/>
            <a:ext cx="6148157" cy="4567767"/>
          </a:xfrm>
        </p:spPr>
        <p:txBody>
          <a:bodyPr>
            <a:normAutofit/>
          </a:bodyPr>
          <a:lstStyle/>
          <a:p>
            <a:r>
              <a:rPr lang="en-US" dirty="0"/>
              <a:t>RSA is an asymmetric cryptographic algorithm developed in 1977. </a:t>
            </a:r>
          </a:p>
          <a:p>
            <a:r>
              <a:rPr lang="en-US" b="1" dirty="0"/>
              <a:t>The security of the algorithm relies on the difficulty of factoring large integers.</a:t>
            </a:r>
          </a:p>
          <a:p>
            <a:r>
              <a:rPr lang="en-US" dirty="0"/>
              <a:t>RSA relies on two mathematically related keys; one public, one private. The public key is used to encrypt; the private key to decrypt.</a:t>
            </a:r>
          </a:p>
        </p:txBody>
      </p:sp>
      <p:pic>
        <p:nvPicPr>
          <p:cNvPr id="2" name="Picture 1">
            <a:extLst>
              <a:ext uri="{FF2B5EF4-FFF2-40B4-BE49-F238E27FC236}">
                <a16:creationId xmlns:a16="http://schemas.microsoft.com/office/drawing/2014/main" id="{7118C9A9-68C8-4922-B879-0D3AA86448E5}"/>
              </a:ext>
            </a:extLst>
          </p:cNvPr>
          <p:cNvPicPr>
            <a:picLocks noChangeAspect="1"/>
          </p:cNvPicPr>
          <p:nvPr/>
        </p:nvPicPr>
        <p:blipFill rotWithShape="1">
          <a:blip r:embed="rId3"/>
          <a:srcRect l="3685" t="4067" r="4491" b="6475"/>
          <a:stretch/>
        </p:blipFill>
        <p:spPr>
          <a:xfrm>
            <a:off x="7223761" y="1786129"/>
            <a:ext cx="4151376" cy="2932176"/>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7CACCBAA-1845-4672-B347-C9EEF44ED8C1}"/>
              </a:ext>
            </a:extLst>
          </p:cNvPr>
          <p:cNvSpPr txBox="1"/>
          <p:nvPr/>
        </p:nvSpPr>
        <p:spPr>
          <a:xfrm>
            <a:off x="7057150" y="5013368"/>
            <a:ext cx="4521017" cy="169277"/>
          </a:xfrm>
          <a:prstGeom prst="rect">
            <a:avLst/>
          </a:prstGeom>
          <a:noFill/>
        </p:spPr>
        <p:txBody>
          <a:bodyPr vert="horz" wrap="square" lIns="0" tIns="0" rIns="0" bIns="0" rtlCol="0">
            <a:spAutoFit/>
          </a:bodyPr>
          <a:lstStyle/>
          <a:p>
            <a:r>
              <a:rPr lang="en-US" sz="1100" dirty="0">
                <a:solidFill>
                  <a:srgbClr val="003C71"/>
                </a:solidFill>
              </a:rPr>
              <a:t>Adi Shamir, Ron </a:t>
            </a:r>
            <a:r>
              <a:rPr lang="en-US" sz="1100" dirty="0" err="1">
                <a:solidFill>
                  <a:srgbClr val="003C71"/>
                </a:solidFill>
              </a:rPr>
              <a:t>Rivest</a:t>
            </a:r>
            <a:r>
              <a:rPr lang="en-US" sz="1100" dirty="0">
                <a:solidFill>
                  <a:srgbClr val="003C71"/>
                </a:solidFill>
              </a:rPr>
              <a:t> and Len Adelman – The Creators of RSA</a:t>
            </a:r>
          </a:p>
        </p:txBody>
      </p:sp>
    </p:spTree>
    <p:extLst>
      <p:ext uri="{BB962C8B-B14F-4D97-AF65-F5344CB8AC3E}">
        <p14:creationId xmlns:p14="http://schemas.microsoft.com/office/powerpoint/2010/main" val="1894832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Introduction To RSA</a:t>
            </a:r>
          </a:p>
        </p:txBody>
      </p:sp>
      <p:sp>
        <p:nvSpPr>
          <p:cNvPr id="5" name="Content Placeholder 4"/>
          <p:cNvSpPr>
            <a:spLocks noGrp="1"/>
          </p:cNvSpPr>
          <p:nvPr>
            <p:ph sz="quarter" idx="13"/>
          </p:nvPr>
        </p:nvSpPr>
        <p:spPr/>
        <p:txBody>
          <a:bodyPr>
            <a:normAutofit/>
          </a:bodyPr>
          <a:lstStyle/>
          <a:p>
            <a:r>
              <a:rPr lang="en-US" dirty="0"/>
              <a:t>The keys are created by selecting 2 prime numbers (p, q) and multiplying them together to create a modulus (n). This value is used during encryption and decryption.</a:t>
            </a:r>
          </a:p>
          <a:p>
            <a:pPr lvl="1"/>
            <a:r>
              <a:rPr lang="en-US" dirty="0"/>
              <a:t>Public key = (e, n) – e is called the “public exponent”, while n is the modulus.</a:t>
            </a:r>
          </a:p>
          <a:p>
            <a:pPr lvl="1"/>
            <a:r>
              <a:rPr lang="en-US" dirty="0"/>
              <a:t>Private key = (d, n) – d is called the “private exponent”, while n is the modulus.</a:t>
            </a:r>
          </a:p>
          <a:p>
            <a:pPr marL="0" lvl="1" indent="0">
              <a:buNone/>
            </a:pPr>
            <a:endParaRPr lang="en-US" dirty="0"/>
          </a:p>
        </p:txBody>
      </p:sp>
    </p:spTree>
    <p:extLst>
      <p:ext uri="{BB962C8B-B14F-4D97-AF65-F5344CB8AC3E}">
        <p14:creationId xmlns:p14="http://schemas.microsoft.com/office/powerpoint/2010/main" val="142591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Introduction To RSA</a:t>
            </a:r>
          </a:p>
        </p:txBody>
      </p:sp>
      <p:sp>
        <p:nvSpPr>
          <p:cNvPr id="5" name="Content Placeholder 4"/>
          <p:cNvSpPr>
            <a:spLocks noGrp="1"/>
          </p:cNvSpPr>
          <p:nvPr>
            <p:ph sz="quarter" idx="13"/>
          </p:nvPr>
        </p:nvSpPr>
        <p:spPr/>
        <p:txBody>
          <a:bodyPr>
            <a:normAutofit/>
          </a:bodyPr>
          <a:lstStyle/>
          <a:p>
            <a:pPr marL="0" lvl="1" indent="0">
              <a:buNone/>
            </a:pPr>
            <a:r>
              <a:rPr lang="en-US" dirty="0">
                <a:solidFill>
                  <a:srgbClr val="0071C5"/>
                </a:solidFill>
              </a:rPr>
              <a:t>Because the public key is “public,” the public exponent is a known value.  It usually is 3 or 65,537.</a:t>
            </a:r>
          </a:p>
          <a:p>
            <a:pPr marL="0" lvl="1" indent="0">
              <a:buNone/>
            </a:pPr>
            <a:r>
              <a:rPr lang="en-US" dirty="0">
                <a:solidFill>
                  <a:srgbClr val="0071C5"/>
                </a:solidFill>
              </a:rPr>
              <a:t>Because the private key is “private,” a bit more work goes into creating the private exponent…</a:t>
            </a:r>
          </a:p>
          <a:p>
            <a:pPr marL="0" lvl="1" indent="0">
              <a:buNone/>
            </a:pPr>
            <a:r>
              <a:rPr lang="en-US" sz="1900" dirty="0">
                <a:solidFill>
                  <a:srgbClr val="0071C5"/>
                </a:solidFill>
              </a:rPr>
              <a:t>For more details on how to compute the private exponent, see the RSA article on Wikipedia.  </a:t>
            </a:r>
            <a:r>
              <a:rPr lang="en-US" sz="1900" dirty="0"/>
              <a:t>(</a:t>
            </a:r>
            <a:r>
              <a:rPr lang="en-US" sz="1900" dirty="0">
                <a:hlinkClick r:id="rId3"/>
              </a:rPr>
              <a:t>https://en.wikipedia.org/wiki/RSA_(cryptosystem)</a:t>
            </a:r>
            <a:r>
              <a:rPr lang="en-US" sz="1900" dirty="0"/>
              <a:t>)</a:t>
            </a:r>
            <a:endParaRPr lang="en-US" sz="1900" dirty="0">
              <a:solidFill>
                <a:srgbClr val="0071C5"/>
              </a:solidFill>
            </a:endParaRPr>
          </a:p>
        </p:txBody>
      </p:sp>
    </p:spTree>
    <p:extLst>
      <p:ext uri="{BB962C8B-B14F-4D97-AF65-F5344CB8AC3E}">
        <p14:creationId xmlns:p14="http://schemas.microsoft.com/office/powerpoint/2010/main" val="34060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Introduction To RSA</a:t>
            </a:r>
          </a:p>
        </p:txBody>
      </p:sp>
      <p:sp>
        <p:nvSpPr>
          <p:cNvPr id="5" name="Content Placeholder 4"/>
          <p:cNvSpPr>
            <a:spLocks noGrp="1"/>
          </p:cNvSpPr>
          <p:nvPr>
            <p:ph sz="quarter" idx="13"/>
          </p:nvPr>
        </p:nvSpPr>
        <p:spPr/>
        <p:txBody>
          <a:bodyPr>
            <a:normAutofit/>
          </a:bodyPr>
          <a:lstStyle/>
          <a:p>
            <a:r>
              <a:rPr lang="en-US" dirty="0"/>
              <a:t>Once the public and private keys are generated, encryption and decryption can occur.</a:t>
            </a:r>
          </a:p>
          <a:p>
            <a:pPr algn="ctr"/>
            <a:r>
              <a:rPr lang="en-US" dirty="0"/>
              <a:t>Encrypt a message (m) with modular exponentiation…</a:t>
            </a:r>
          </a:p>
          <a:p>
            <a:pPr marL="0" lvl="1" indent="0" algn="ctr">
              <a:buNone/>
            </a:pPr>
            <a:r>
              <a:rPr lang="en-US" b="1" dirty="0">
                <a:solidFill>
                  <a:srgbClr val="FF0000"/>
                </a:solidFill>
              </a:rPr>
              <a:t>c</a:t>
            </a:r>
            <a:r>
              <a:rPr lang="en-US" b="1" dirty="0"/>
              <a:t> = </a:t>
            </a:r>
            <a:r>
              <a:rPr lang="en-US" b="1" dirty="0">
                <a:solidFill>
                  <a:srgbClr val="00B050"/>
                </a:solidFill>
              </a:rPr>
              <a:t>m</a:t>
            </a:r>
            <a:r>
              <a:rPr lang="en-US" b="1" baseline="30000" dirty="0"/>
              <a:t>e</a:t>
            </a:r>
            <a:r>
              <a:rPr lang="en-US" b="1" dirty="0"/>
              <a:t> mod n</a:t>
            </a:r>
          </a:p>
          <a:p>
            <a:pPr lvl="0" algn="ctr"/>
            <a:r>
              <a:rPr lang="en-US" dirty="0"/>
              <a:t>…and decrypt a message (c) with modular exponentiation</a:t>
            </a:r>
          </a:p>
          <a:p>
            <a:pPr marL="0" lvl="1" indent="0" algn="ctr">
              <a:buNone/>
            </a:pPr>
            <a:r>
              <a:rPr lang="en-US" b="1" dirty="0">
                <a:solidFill>
                  <a:srgbClr val="00B050"/>
                </a:solidFill>
              </a:rPr>
              <a:t>m</a:t>
            </a:r>
            <a:r>
              <a:rPr lang="en-US" b="1" dirty="0"/>
              <a:t> = </a:t>
            </a:r>
            <a:r>
              <a:rPr lang="en-US" b="1" dirty="0">
                <a:solidFill>
                  <a:srgbClr val="FF0000"/>
                </a:solidFill>
              </a:rPr>
              <a:t>c</a:t>
            </a:r>
            <a:r>
              <a:rPr lang="en-US" b="1" baseline="30000" dirty="0"/>
              <a:t>d</a:t>
            </a:r>
            <a:r>
              <a:rPr lang="en-US" b="1" dirty="0"/>
              <a:t> mod n</a:t>
            </a:r>
          </a:p>
          <a:p>
            <a:endParaRPr lang="en-US" dirty="0"/>
          </a:p>
        </p:txBody>
      </p:sp>
    </p:spTree>
    <p:extLst>
      <p:ext uri="{BB962C8B-B14F-4D97-AF65-F5344CB8AC3E}">
        <p14:creationId xmlns:p14="http://schemas.microsoft.com/office/powerpoint/2010/main" val="351206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Breaking RSA keys by factoring large integers</a:t>
            </a:r>
          </a:p>
        </p:txBody>
      </p:sp>
      <p:sp>
        <p:nvSpPr>
          <p:cNvPr id="5" name="Content Placeholder 4"/>
          <p:cNvSpPr>
            <a:spLocks noGrp="1"/>
          </p:cNvSpPr>
          <p:nvPr>
            <p:ph sz="quarter" idx="13"/>
          </p:nvPr>
        </p:nvSpPr>
        <p:spPr/>
        <p:txBody>
          <a:bodyPr>
            <a:normAutofit/>
          </a:bodyPr>
          <a:lstStyle/>
          <a:p>
            <a:r>
              <a:rPr lang="en-US" dirty="0"/>
              <a:t>As stated earlier…</a:t>
            </a:r>
          </a:p>
          <a:p>
            <a:pPr algn="ctr"/>
            <a:r>
              <a:rPr lang="en-US" b="1" dirty="0"/>
              <a:t>The security of RSA relies on the difficulty of factoring large integers.</a:t>
            </a:r>
          </a:p>
          <a:p>
            <a:pPr algn="ctr"/>
            <a:endParaRPr lang="en-US" dirty="0"/>
          </a:p>
          <a:p>
            <a:r>
              <a:rPr lang="en-US" dirty="0"/>
              <a:t>One way to break RSA is to factor the modulus into its composite primes.  After doing this, computing the private key is trivial.</a:t>
            </a:r>
          </a:p>
          <a:p>
            <a:r>
              <a:rPr lang="en-US" dirty="0"/>
              <a:t>Numerous algorithms exist for factoring large integers – none of them are very efficient… yet.</a:t>
            </a:r>
          </a:p>
          <a:p>
            <a:pPr marL="0" lvl="1" indent="0">
              <a:buNone/>
            </a:pPr>
            <a:r>
              <a:rPr lang="en-US" dirty="0"/>
              <a:t>i.e. Quadratic sieve, general number field sieve, Shor’s algorithm (quantum computers)</a:t>
            </a:r>
          </a:p>
        </p:txBody>
      </p:sp>
    </p:spTree>
    <p:extLst>
      <p:ext uri="{BB962C8B-B14F-4D97-AF65-F5344CB8AC3E}">
        <p14:creationId xmlns:p14="http://schemas.microsoft.com/office/powerpoint/2010/main" val="8282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Breaking RSA keys by factoring large integers</a:t>
            </a:r>
          </a:p>
        </p:txBody>
      </p:sp>
      <p:sp>
        <p:nvSpPr>
          <p:cNvPr id="5" name="Content Placeholder 4"/>
          <p:cNvSpPr>
            <a:spLocks noGrp="1"/>
          </p:cNvSpPr>
          <p:nvPr>
            <p:ph sz="quarter" idx="13"/>
          </p:nvPr>
        </p:nvSpPr>
        <p:spPr>
          <a:xfrm>
            <a:off x="607484" y="1604434"/>
            <a:ext cx="10972800" cy="4567767"/>
          </a:xfrm>
        </p:spPr>
        <p:txBody>
          <a:bodyPr>
            <a:normAutofit lnSpcReduction="10000"/>
          </a:bodyPr>
          <a:lstStyle/>
          <a:p>
            <a:r>
              <a:rPr lang="en-US" dirty="0"/>
              <a:t>Size of Modulus and Time to Factor Examples:</a:t>
            </a:r>
          </a:p>
          <a:p>
            <a:pPr lvl="1">
              <a:spcBef>
                <a:spcPts val="800"/>
              </a:spcBef>
            </a:pPr>
            <a:r>
              <a:rPr lang="en-US" dirty="0"/>
              <a:t>1 digit (3 bit) Primes:</a:t>
            </a:r>
          </a:p>
          <a:p>
            <a:pPr marL="0" lvl="1" indent="0">
              <a:spcBef>
                <a:spcPts val="800"/>
              </a:spcBef>
              <a:buNone/>
            </a:pPr>
            <a:r>
              <a:rPr lang="en-US" dirty="0"/>
              <a:t>	n = 15</a:t>
            </a:r>
          </a:p>
          <a:p>
            <a:pPr marL="0" lvl="1" indent="0">
              <a:spcBef>
                <a:spcPts val="800"/>
              </a:spcBef>
              <a:buNone/>
            </a:pPr>
            <a:r>
              <a:rPr lang="en-US" dirty="0"/>
              <a:t>	</a:t>
            </a:r>
            <a:r>
              <a:rPr lang="en-US" b="1" dirty="0"/>
              <a:t>You can do it in your head</a:t>
            </a:r>
          </a:p>
          <a:p>
            <a:pPr lvl="1">
              <a:spcBef>
                <a:spcPts val="800"/>
              </a:spcBef>
            </a:pPr>
            <a:r>
              <a:rPr lang="en-US" dirty="0"/>
              <a:t>2 digit (7 bit) Primes:</a:t>
            </a:r>
          </a:p>
          <a:p>
            <a:pPr marL="0" lvl="1" indent="0">
              <a:spcBef>
                <a:spcPts val="800"/>
              </a:spcBef>
              <a:buNone/>
            </a:pPr>
            <a:r>
              <a:rPr lang="en-US" dirty="0"/>
              <a:t>	n = 143</a:t>
            </a:r>
          </a:p>
          <a:p>
            <a:pPr marL="0" lvl="1" indent="0">
              <a:spcBef>
                <a:spcPts val="800"/>
              </a:spcBef>
              <a:buNone/>
            </a:pPr>
            <a:r>
              <a:rPr lang="en-US" dirty="0"/>
              <a:t>	</a:t>
            </a:r>
            <a:r>
              <a:rPr lang="en-US" b="1" dirty="0"/>
              <a:t>Wolfram Alpha, ~2 seconds</a:t>
            </a:r>
          </a:p>
          <a:p>
            <a:pPr lvl="1">
              <a:spcBef>
                <a:spcPts val="800"/>
              </a:spcBef>
            </a:pPr>
            <a:r>
              <a:rPr lang="en-US" dirty="0"/>
              <a:t>29 digit (96 bit) primes</a:t>
            </a:r>
          </a:p>
          <a:p>
            <a:pPr marL="0" lvl="1" indent="0">
              <a:spcBef>
                <a:spcPts val="800"/>
              </a:spcBef>
              <a:buNone/>
            </a:pPr>
            <a:r>
              <a:rPr lang="en-US" dirty="0"/>
              <a:t>	n = </a:t>
            </a:r>
            <a:r>
              <a:rPr lang="en-US" sz="2000" dirty="0"/>
              <a:t>867,613,962,415,402,435,477,298,008,177,867,109,237,440,452,526,483,367,617</a:t>
            </a:r>
            <a:endParaRPr lang="en-US" dirty="0"/>
          </a:p>
          <a:p>
            <a:pPr marL="0" lvl="1" indent="0">
              <a:spcBef>
                <a:spcPts val="800"/>
              </a:spcBef>
              <a:buNone/>
            </a:pPr>
            <a:r>
              <a:rPr lang="en-US" dirty="0"/>
              <a:t> 	</a:t>
            </a:r>
            <a:r>
              <a:rPr lang="en-US" b="1" dirty="0" err="1"/>
              <a:t>Sagemath</a:t>
            </a:r>
            <a:r>
              <a:rPr lang="en-US" b="1" dirty="0"/>
              <a:t>, ~1.8 seconds</a:t>
            </a:r>
          </a:p>
        </p:txBody>
      </p:sp>
    </p:spTree>
    <p:extLst>
      <p:ext uri="{BB962C8B-B14F-4D97-AF65-F5344CB8AC3E}">
        <p14:creationId xmlns:p14="http://schemas.microsoft.com/office/powerpoint/2010/main" val="398410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Breaking RSA keys by factoring large integers</a:t>
            </a:r>
            <a:endParaRPr lang="en-US" dirty="0"/>
          </a:p>
        </p:txBody>
      </p:sp>
      <p:sp>
        <p:nvSpPr>
          <p:cNvPr id="5" name="Content Placeholder 4"/>
          <p:cNvSpPr>
            <a:spLocks noGrp="1"/>
          </p:cNvSpPr>
          <p:nvPr>
            <p:ph sz="quarter" idx="13"/>
          </p:nvPr>
        </p:nvSpPr>
        <p:spPr>
          <a:xfrm>
            <a:off x="607484" y="1604434"/>
            <a:ext cx="10972800" cy="4567767"/>
          </a:xfrm>
        </p:spPr>
        <p:txBody>
          <a:bodyPr>
            <a:normAutofit/>
          </a:bodyPr>
          <a:lstStyle/>
          <a:p>
            <a:r>
              <a:rPr lang="en-US" dirty="0"/>
              <a:t>Size of Modulus and Time to Factor Examples:</a:t>
            </a:r>
          </a:p>
          <a:p>
            <a:pPr lvl="1">
              <a:spcBef>
                <a:spcPts val="800"/>
              </a:spcBef>
            </a:pPr>
            <a:r>
              <a:rPr lang="en-US" dirty="0"/>
              <a:t>38 digit (128 bit) Primes:</a:t>
            </a:r>
          </a:p>
          <a:p>
            <a:pPr marL="0" lvl="1" indent="0">
              <a:spcBef>
                <a:spcPts val="800"/>
              </a:spcBef>
              <a:buNone/>
            </a:pPr>
            <a:r>
              <a:rPr lang="en-US" dirty="0"/>
              <a:t>	n = </a:t>
            </a:r>
            <a:r>
              <a:rPr lang="en-US" sz="1500" dirty="0"/>
              <a:t>4,637,459,905,241,799,769,412,843,561,193,493,829,489,199,478,024,203,253,706,191,473,185,200,037,729</a:t>
            </a:r>
          </a:p>
          <a:p>
            <a:pPr marL="0" lvl="1" indent="0">
              <a:spcBef>
                <a:spcPts val="800"/>
              </a:spcBef>
              <a:buNone/>
            </a:pPr>
            <a:r>
              <a:rPr lang="en-US" dirty="0"/>
              <a:t>	</a:t>
            </a:r>
            <a:r>
              <a:rPr lang="en-US" b="1" dirty="0" err="1"/>
              <a:t>Sagemath</a:t>
            </a:r>
            <a:r>
              <a:rPr lang="en-US" b="1" dirty="0"/>
              <a:t> - ~131 seconds</a:t>
            </a:r>
          </a:p>
          <a:p>
            <a:pPr lvl="1">
              <a:spcBef>
                <a:spcPts val="800"/>
              </a:spcBef>
            </a:pPr>
            <a:r>
              <a:rPr lang="en-US" dirty="0"/>
              <a:t>77 digit (256 bit) Primes:</a:t>
            </a:r>
          </a:p>
          <a:p>
            <a:pPr marL="0" lvl="1" indent="0">
              <a:spcBef>
                <a:spcPts val="800"/>
              </a:spcBef>
              <a:buNone/>
            </a:pPr>
            <a:r>
              <a:rPr lang="en-US" dirty="0"/>
              <a:t>	n = </a:t>
            </a:r>
            <a:r>
              <a:rPr lang="en-US" sz="2000" dirty="0"/>
              <a:t>236,012,741,621,802,425,066,330,265,165,700,315,193,312,434,416,449,</a:t>
            </a:r>
          </a:p>
          <a:p>
            <a:pPr marL="0" lvl="1" indent="0">
              <a:spcBef>
                <a:spcPts val="800"/>
              </a:spcBef>
              <a:buNone/>
            </a:pPr>
            <a:r>
              <a:rPr lang="en-US" sz="2000" dirty="0"/>
              <a:t>	        968,636,968,575,390,885,339,147,519,239,167,208,203,220,363,699,066,</a:t>
            </a:r>
          </a:p>
          <a:p>
            <a:pPr marL="0" lvl="1" indent="0">
              <a:spcBef>
                <a:spcPts val="800"/>
              </a:spcBef>
              <a:buNone/>
            </a:pPr>
            <a:r>
              <a:rPr lang="en-US" sz="2000" dirty="0"/>
              <a:t>	        385,552,349,528,694,161,090,438,463,626,425,305,838,906,204,022,793</a:t>
            </a:r>
          </a:p>
          <a:p>
            <a:pPr marL="0" lvl="1" indent="0">
              <a:spcBef>
                <a:spcPts val="800"/>
              </a:spcBef>
              <a:buNone/>
            </a:pPr>
            <a:r>
              <a:rPr lang="en-US" dirty="0"/>
              <a:t>	</a:t>
            </a:r>
            <a:r>
              <a:rPr lang="en-US" b="1" dirty="0" err="1"/>
              <a:t>Sagemath</a:t>
            </a:r>
            <a:r>
              <a:rPr lang="en-US" b="1" dirty="0"/>
              <a:t> – ???</a:t>
            </a:r>
          </a:p>
          <a:p>
            <a:pPr marL="0" lvl="1" indent="0">
              <a:spcBef>
                <a:spcPts val="800"/>
              </a:spcBef>
              <a:buNone/>
            </a:pPr>
            <a:r>
              <a:rPr lang="en-US" dirty="0"/>
              <a:t>By the way, 256 bit primes were considered </a:t>
            </a:r>
            <a:r>
              <a:rPr lang="en-US" b="1" dirty="0"/>
              <a:t>“secure” </a:t>
            </a:r>
            <a:r>
              <a:rPr lang="en-US" dirty="0"/>
              <a:t>until around 2006</a:t>
            </a:r>
            <a:endParaRPr lang="en-US" b="1" dirty="0"/>
          </a:p>
          <a:p>
            <a:pPr marL="0" lvl="1" indent="0">
              <a:spcBef>
                <a:spcPts val="800"/>
              </a:spcBef>
              <a:buNone/>
            </a:pPr>
            <a:endParaRPr lang="en-US" b="1" dirty="0"/>
          </a:p>
        </p:txBody>
      </p:sp>
    </p:spTree>
    <p:extLst>
      <p:ext uri="{BB962C8B-B14F-4D97-AF65-F5344CB8AC3E}">
        <p14:creationId xmlns:p14="http://schemas.microsoft.com/office/powerpoint/2010/main" val="383140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Breaking RSA keys by factoring large integers</a:t>
            </a:r>
          </a:p>
        </p:txBody>
      </p:sp>
      <p:sp>
        <p:nvSpPr>
          <p:cNvPr id="5" name="Content Placeholder 4"/>
          <p:cNvSpPr>
            <a:spLocks noGrp="1"/>
          </p:cNvSpPr>
          <p:nvPr>
            <p:ph sz="quarter" idx="13"/>
          </p:nvPr>
        </p:nvSpPr>
        <p:spPr>
          <a:xfrm>
            <a:off x="607483" y="1192678"/>
            <a:ext cx="10970683" cy="754717"/>
          </a:xfrm>
        </p:spPr>
        <p:txBody>
          <a:bodyPr/>
          <a:lstStyle/>
          <a:p>
            <a:pPr marL="0" lvl="1" indent="0" algn="ctr">
              <a:buNone/>
            </a:pPr>
            <a:r>
              <a:rPr lang="en-US" sz="5400" dirty="0">
                <a:solidFill>
                  <a:srgbClr val="FF0000"/>
                </a:solidFill>
                <a:latin typeface="Intel Clear Pro" panose="020B0804020202060201" pitchFamily="34" charset="77"/>
                <a:ea typeface="Intel Clear Pro" panose="020B0804020202060201" pitchFamily="34" charset="77"/>
                <a:cs typeface="Intel Clear Pro" panose="020B0804020202060201" pitchFamily="34" charset="77"/>
              </a:rPr>
              <a:t>How large must the primes be to ensure "security”?</a:t>
            </a:r>
          </a:p>
        </p:txBody>
      </p:sp>
      <p:sp>
        <p:nvSpPr>
          <p:cNvPr id="8" name="TextBox 7">
            <a:extLst>
              <a:ext uri="{FF2B5EF4-FFF2-40B4-BE49-F238E27FC236}">
                <a16:creationId xmlns:a16="http://schemas.microsoft.com/office/drawing/2014/main" id="{0946A938-3363-415C-8481-456863ACCBB1}"/>
              </a:ext>
            </a:extLst>
          </p:cNvPr>
          <p:cNvSpPr txBox="1"/>
          <p:nvPr/>
        </p:nvSpPr>
        <p:spPr>
          <a:xfrm>
            <a:off x="607482" y="2436262"/>
            <a:ext cx="10970683" cy="3447098"/>
          </a:xfrm>
          <a:prstGeom prst="rect">
            <a:avLst/>
          </a:prstGeom>
          <a:noFill/>
        </p:spPr>
        <p:txBody>
          <a:bodyPr vert="horz" wrap="square" lIns="0" tIns="0" rIns="0" bIns="0" rtlCol="0">
            <a:spAutoFit/>
          </a:bodyPr>
          <a:lstStyle/>
          <a:p>
            <a:r>
              <a:rPr lang="en-US" sz="1600" dirty="0">
                <a:latin typeface="Courier New" panose="02070309020205020404" pitchFamily="49" charset="0"/>
                <a:cs typeface="Courier New" panose="02070309020205020404" pitchFamily="49" charset="0"/>
              </a:rPr>
              <a:t>489,260,912,304,238,786,490,916,824,429,371,209,213,102,471,238,833,075,589,047,635,484,895,109,512,810,055,921,589,933,524,513,649,295,593,208,137,126,748,841,085,748,442,847,887,186,120,879,904,214,874,693,328,385,024,132,834,615,929,599,389,738,920,980,314,528,604,144,954,123,928,105,994,303,189,434,385,894,618,135,183,853,189,595,947,377,226,661,641,940,408,297,330,892,146,997,526,243,129,430,163,320,234,149,247,072,954,803,849,046,021,572,409,264,406,952,744,410,604,829,911,861,632,688,149,685,222,629,486,357,908,639,517,976,449,502,934,669,852,409,613,402,639,039,072,115,110,935,067,342,538,393,822,849,009,982,676,968,656,734,357,689,333,366,468,817,973,586,399,413,894,058,657,399,358,354,783,826,462,942,799,279,298,622,974,938,660,327,384,071,959,561,197,015,557,091,823,784,515,274,981,044,883,210,715,180,376,875,777,560,904,140,116,816,241,058,748,096,426,887,112,876,306,948,990,126,788,655,997,046,342,972,972,468,393,523,800,693,118,487,153,732,711,824,240,454,047,130,106,959,353,427,307,158,920,462,311,817,145,162,042,387,121,230,974,061,781,714,596,725,194,682,219,860,014,253,833,680,414,290,721,504,808,830,110,667,676,831,994,904,541,298,735,187,792,327,270,460,763,758,954,237,311,731,966,134,541,920</a:t>
            </a:r>
            <a:endParaRPr lang="en-US" sz="1050" dirty="0">
              <a:solidFill>
                <a:srgbClr val="003C7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49061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ppt_w</p:attrName>
                                        </p:attrNameLst>
                                      </p:cBhvr>
                                      <p:tavLst>
                                        <p:tav tm="0" fmla="#ppt_w*sin(2.5*pi*$)">
                                          <p:val>
                                            <p:fltVal val="0"/>
                                          </p:val>
                                        </p:tav>
                                        <p:tav tm="100000">
                                          <p:val>
                                            <p:fltVal val="1"/>
                                          </p:val>
                                        </p:tav>
                                      </p:tavLst>
                                    </p:anim>
                                    <p:anim calcmode="lin" valueType="num">
                                      <p:cBhvr>
                                        <p:cTn id="9"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89F4-0436-4DCB-9105-E3809E94DE67}"/>
              </a:ext>
            </a:extLst>
          </p:cNvPr>
          <p:cNvSpPr>
            <a:spLocks noGrp="1"/>
          </p:cNvSpPr>
          <p:nvPr>
            <p:ph type="ctrTitle"/>
          </p:nvPr>
        </p:nvSpPr>
        <p:spPr/>
        <p:txBody>
          <a:bodyPr/>
          <a:lstStyle/>
          <a:p>
            <a:r>
              <a:rPr lang="en-US" dirty="0"/>
              <a:t>RSA In Practice</a:t>
            </a:r>
          </a:p>
        </p:txBody>
      </p:sp>
    </p:spTree>
    <p:extLst>
      <p:ext uri="{BB962C8B-B14F-4D97-AF65-F5344CB8AC3E}">
        <p14:creationId xmlns:p14="http://schemas.microsoft.com/office/powerpoint/2010/main" val="248278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close up of a toy&#10;&#10;Description generated with high confidence">
            <a:extLst>
              <a:ext uri="{FF2B5EF4-FFF2-40B4-BE49-F238E27FC236}">
                <a16:creationId xmlns:a16="http://schemas.microsoft.com/office/drawing/2014/main" id="{DA980278-90EF-473E-AA44-C36F979D14C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842748" y="1570037"/>
            <a:ext cx="2746169" cy="4567237"/>
          </a:xfrm>
          <a:prstGeom prst="rect">
            <a:avLst/>
          </a:prstGeom>
          <a:ln>
            <a:noFill/>
          </a:ln>
          <a:effectLst>
            <a:outerShdw blurRad="292100" dist="139700" dir="2700000" algn="tl" rotWithShape="0">
              <a:srgbClr val="333333">
                <a:alpha val="65000"/>
              </a:srgbClr>
            </a:outerShdw>
          </a:effectLst>
        </p:spPr>
      </p:pic>
      <p:pic>
        <p:nvPicPr>
          <p:cNvPr id="10" name="Content Placeholder 9" descr="A close up of a pair of sunglasses&#10;&#10;Description generated with high confidence">
            <a:extLst>
              <a:ext uri="{FF2B5EF4-FFF2-40B4-BE49-F238E27FC236}">
                <a16:creationId xmlns:a16="http://schemas.microsoft.com/office/drawing/2014/main" id="{C4B2949F-7D6C-4480-AF9F-972DF24C4572}"/>
              </a:ext>
            </a:extLst>
          </p:cNvPr>
          <p:cNvPicPr>
            <a:picLocks noGrp="1" noChangeAspect="1"/>
          </p:cNvPicPr>
          <p:nvPr>
            <p:ph sz="half" idx="13"/>
          </p:nvPr>
        </p:nvPicPr>
        <p:blipFill>
          <a:blip r:embed="rId3">
            <a:extLst>
              <a:ext uri="{28A0092B-C50C-407E-A947-70E740481C1C}">
                <a14:useLocalDpi xmlns:a14="http://schemas.microsoft.com/office/drawing/2010/main" val="0"/>
              </a:ext>
            </a:extLst>
          </a:blip>
          <a:stretch>
            <a:fillRect/>
          </a:stretch>
        </p:blipFill>
        <p:spPr>
          <a:xfrm>
            <a:off x="6396548" y="1570037"/>
            <a:ext cx="2952704" cy="4567237"/>
          </a:xfrm>
          <a:prstGeom prst="rect">
            <a:avLst/>
          </a:prstGeom>
          <a:ln>
            <a:noFill/>
          </a:ln>
          <a:effectLst>
            <a:outerShdw blurRad="292100" dist="139700" dir="2700000" algn="tl" rotWithShape="0">
              <a:srgbClr val="333333">
                <a:alpha val="65000"/>
              </a:srgbClr>
            </a:outerShdw>
          </a:effectLst>
        </p:spPr>
      </p:pic>
      <p:sp>
        <p:nvSpPr>
          <p:cNvPr id="4" name="Title 3">
            <a:extLst>
              <a:ext uri="{FF2B5EF4-FFF2-40B4-BE49-F238E27FC236}">
                <a16:creationId xmlns:a16="http://schemas.microsoft.com/office/drawing/2014/main" id="{22F25A64-2941-478E-99D3-8EF7C87B31BB}"/>
              </a:ext>
            </a:extLst>
          </p:cNvPr>
          <p:cNvSpPr>
            <a:spLocks noGrp="1"/>
          </p:cNvSpPr>
          <p:nvPr>
            <p:ph type="title"/>
          </p:nvPr>
        </p:nvSpPr>
        <p:spPr/>
        <p:txBody>
          <a:bodyPr/>
          <a:lstStyle/>
          <a:p>
            <a:r>
              <a:rPr lang="en-US" dirty="0"/>
              <a:t>Introductions…</a:t>
            </a:r>
          </a:p>
        </p:txBody>
      </p:sp>
      <p:sp>
        <p:nvSpPr>
          <p:cNvPr id="11" name="TextBox 10">
            <a:extLst>
              <a:ext uri="{FF2B5EF4-FFF2-40B4-BE49-F238E27FC236}">
                <a16:creationId xmlns:a16="http://schemas.microsoft.com/office/drawing/2014/main" id="{769474F9-78D8-4522-AE4F-2448DDAB2BBD}"/>
              </a:ext>
            </a:extLst>
          </p:cNvPr>
          <p:cNvSpPr txBox="1"/>
          <p:nvPr/>
        </p:nvSpPr>
        <p:spPr>
          <a:xfrm>
            <a:off x="2910987" y="5981644"/>
            <a:ext cx="1576316" cy="107722"/>
          </a:xfrm>
          <a:prstGeom prst="rect">
            <a:avLst/>
          </a:prstGeom>
          <a:noFill/>
        </p:spPr>
        <p:txBody>
          <a:bodyPr vert="horz" wrap="square" lIns="0" tIns="0" rIns="0" bIns="0" rtlCol="0">
            <a:spAutoFit/>
          </a:bodyPr>
          <a:lstStyle/>
          <a:p>
            <a:r>
              <a:rPr lang="en-US" sz="700" dirty="0">
                <a:solidFill>
                  <a:schemeClr val="bg1"/>
                </a:solidFill>
              </a:rPr>
              <a:t>© 2017 The LEGO Group</a:t>
            </a:r>
          </a:p>
        </p:txBody>
      </p:sp>
      <p:sp>
        <p:nvSpPr>
          <p:cNvPr id="12" name="TextBox 11">
            <a:extLst>
              <a:ext uri="{FF2B5EF4-FFF2-40B4-BE49-F238E27FC236}">
                <a16:creationId xmlns:a16="http://schemas.microsoft.com/office/drawing/2014/main" id="{9C19D10F-2E7E-4256-8A60-D27477781D52}"/>
              </a:ext>
            </a:extLst>
          </p:cNvPr>
          <p:cNvSpPr txBox="1"/>
          <p:nvPr/>
        </p:nvSpPr>
        <p:spPr>
          <a:xfrm>
            <a:off x="6468504" y="5981644"/>
            <a:ext cx="1576316" cy="107722"/>
          </a:xfrm>
          <a:prstGeom prst="rect">
            <a:avLst/>
          </a:prstGeom>
          <a:noFill/>
        </p:spPr>
        <p:txBody>
          <a:bodyPr vert="horz" wrap="square" lIns="0" tIns="0" rIns="0" bIns="0" rtlCol="0">
            <a:spAutoFit/>
          </a:bodyPr>
          <a:lstStyle/>
          <a:p>
            <a:r>
              <a:rPr lang="en-US" sz="700" dirty="0">
                <a:solidFill>
                  <a:schemeClr val="bg1"/>
                </a:solidFill>
              </a:rPr>
              <a:t>© 2017 The LEGO Group</a:t>
            </a:r>
          </a:p>
        </p:txBody>
      </p:sp>
    </p:spTree>
    <p:extLst>
      <p:ext uri="{BB962C8B-B14F-4D97-AF65-F5344CB8AC3E}">
        <p14:creationId xmlns:p14="http://schemas.microsoft.com/office/powerpoint/2010/main" val="3198154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quick primer on Alternate Base Number Systems</a:t>
            </a:r>
          </a:p>
        </p:txBody>
      </p:sp>
      <p:sp>
        <p:nvSpPr>
          <p:cNvPr id="3" name="Content Placeholder 2"/>
          <p:cNvSpPr>
            <a:spLocks noGrp="1"/>
          </p:cNvSpPr>
          <p:nvPr>
            <p:ph sz="quarter" idx="13"/>
          </p:nvPr>
        </p:nvSpPr>
        <p:spPr>
          <a:xfrm>
            <a:off x="607484" y="1576298"/>
            <a:ext cx="10970683" cy="4567767"/>
          </a:xfrm>
        </p:spPr>
        <p:txBody>
          <a:bodyPr anchor="ctr">
            <a:normAutofit/>
          </a:bodyPr>
          <a:lstStyle/>
          <a:p>
            <a:r>
              <a:rPr lang="en-US" dirty="0"/>
              <a:t>The use of exponents to represent place values in a positional notation system is a general concept that applies to any base. </a:t>
            </a:r>
          </a:p>
          <a:p>
            <a:r>
              <a:rPr lang="en-US" dirty="0"/>
              <a:t>In a positional notation system with base "b", each digit has a place value that is determined by its position within the number and its relationship to the base.</a:t>
            </a:r>
          </a:p>
        </p:txBody>
      </p:sp>
    </p:spTree>
    <p:extLst>
      <p:ext uri="{BB962C8B-B14F-4D97-AF65-F5344CB8AC3E}">
        <p14:creationId xmlns:p14="http://schemas.microsoft.com/office/powerpoint/2010/main" val="4122674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quick primer on Positional Notation Systems</a:t>
            </a:r>
          </a:p>
        </p:txBody>
      </p:sp>
      <p:sp>
        <p:nvSpPr>
          <p:cNvPr id="3" name="Content Placeholder 2"/>
          <p:cNvSpPr>
            <a:spLocks noGrp="1"/>
          </p:cNvSpPr>
          <p:nvPr>
            <p:ph sz="quarter" idx="13"/>
          </p:nvPr>
        </p:nvSpPr>
        <p:spPr>
          <a:xfrm>
            <a:off x="607484" y="1576298"/>
            <a:ext cx="10970683" cy="4567767"/>
          </a:xfrm>
        </p:spPr>
        <p:txBody>
          <a:bodyPr anchor="ctr">
            <a:normAutofit/>
          </a:bodyPr>
          <a:lstStyle/>
          <a:p>
            <a:pPr algn="l"/>
            <a:r>
              <a:rPr lang="en-US" dirty="0"/>
              <a:t>For example, the number 342 in base 10 can be expressed as follows:</a:t>
            </a:r>
          </a:p>
          <a:p>
            <a:pPr algn="ctr"/>
            <a:r>
              <a:rPr lang="en-US" dirty="0"/>
              <a:t>3 x 10^2 + 4 x 10^1 + 2 x 10^0</a:t>
            </a:r>
          </a:p>
          <a:p>
            <a:pPr algn="l"/>
            <a:r>
              <a:rPr lang="en-US" dirty="0"/>
              <a:t>In this expression, the digit 3 represents 3 groups of 100 (or 3 x 10^2), the digit 4 represents 4 groups of 10 (or 4 x 10^1), and the digit 2 represents 2 units (or 2 x 10^0).</a:t>
            </a:r>
          </a:p>
          <a:p>
            <a:pPr algn="ctr"/>
            <a:r>
              <a:rPr lang="en-US" dirty="0"/>
              <a:t>For our examples, we will use base 27 numbers.</a:t>
            </a:r>
          </a:p>
        </p:txBody>
      </p:sp>
    </p:spTree>
    <p:extLst>
      <p:ext uri="{BB962C8B-B14F-4D97-AF65-F5344CB8AC3E}">
        <p14:creationId xmlns:p14="http://schemas.microsoft.com/office/powerpoint/2010/main" val="488478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Encrypting and Decrypting TEXT with RSA</a:t>
            </a:r>
          </a:p>
        </p:txBody>
      </p:sp>
      <p:sp>
        <p:nvSpPr>
          <p:cNvPr id="3" name="Content Placeholder 2"/>
          <p:cNvSpPr>
            <a:spLocks noGrp="1"/>
          </p:cNvSpPr>
          <p:nvPr>
            <p:ph sz="quarter" idx="13"/>
          </p:nvPr>
        </p:nvSpPr>
        <p:spPr>
          <a:xfrm>
            <a:off x="607484" y="1576298"/>
            <a:ext cx="10970683" cy="4567767"/>
          </a:xfrm>
        </p:spPr>
        <p:txBody>
          <a:bodyPr>
            <a:normAutofit/>
          </a:bodyPr>
          <a:lstStyle/>
          <a:p>
            <a:r>
              <a:rPr lang="en-US" dirty="0">
                <a:solidFill>
                  <a:schemeClr val="accent1"/>
                </a:solidFill>
              </a:rPr>
              <a:t>Because RSA is a mathematical algorithm, we must first convert the text to a number…</a:t>
            </a:r>
          </a:p>
          <a:p>
            <a:r>
              <a:rPr lang="en-US" dirty="0">
                <a:solidFill>
                  <a:schemeClr val="accent1"/>
                </a:solidFill>
              </a:rPr>
              <a:t>1. Convert each character to a number between 1 and 26.</a:t>
            </a:r>
          </a:p>
          <a:p>
            <a:pPr algn="ctr"/>
            <a:r>
              <a:rPr lang="en-US" dirty="0">
                <a:solidFill>
                  <a:schemeClr val="accent1"/>
                </a:solidFill>
              </a:rPr>
              <a:t>DAVE == 4, 1, 22, 5</a:t>
            </a:r>
          </a:p>
          <a:p>
            <a:pPr marL="0" lvl="1" indent="0">
              <a:buNone/>
            </a:pPr>
            <a:r>
              <a:rPr lang="en-US" dirty="0">
                <a:solidFill>
                  <a:schemeClr val="accent1"/>
                </a:solidFill>
              </a:rPr>
              <a:t>2. Take each of these numbers and convert them to base 27 digits. </a:t>
            </a:r>
          </a:p>
          <a:p>
            <a:pPr marL="0" lvl="1" indent="0" algn="ctr">
              <a:buNone/>
            </a:pPr>
            <a:r>
              <a:rPr lang="en-US" dirty="0">
                <a:solidFill>
                  <a:schemeClr val="accent1"/>
                </a:solidFill>
              </a:rPr>
              <a:t>(4 * 27</a:t>
            </a:r>
            <a:r>
              <a:rPr lang="en-US" baseline="30000" dirty="0">
                <a:solidFill>
                  <a:schemeClr val="accent1"/>
                </a:solidFill>
              </a:rPr>
              <a:t>3</a:t>
            </a:r>
            <a:r>
              <a:rPr lang="en-US" dirty="0">
                <a:solidFill>
                  <a:schemeClr val="accent1"/>
                </a:solidFill>
              </a:rPr>
              <a:t>) + (1 * 27</a:t>
            </a:r>
            <a:r>
              <a:rPr lang="en-US" baseline="30000" dirty="0">
                <a:solidFill>
                  <a:schemeClr val="accent1"/>
                </a:solidFill>
              </a:rPr>
              <a:t>2</a:t>
            </a:r>
            <a:r>
              <a:rPr lang="en-US" dirty="0">
                <a:solidFill>
                  <a:schemeClr val="accent1"/>
                </a:solidFill>
              </a:rPr>
              <a:t>) + (22 * 27</a:t>
            </a:r>
            <a:r>
              <a:rPr lang="en-US" baseline="30000" dirty="0">
                <a:solidFill>
                  <a:schemeClr val="accent1"/>
                </a:solidFill>
              </a:rPr>
              <a:t>1</a:t>
            </a:r>
            <a:r>
              <a:rPr lang="en-US" dirty="0">
                <a:solidFill>
                  <a:schemeClr val="accent1"/>
                </a:solidFill>
              </a:rPr>
              <a:t>) + (5 * 27</a:t>
            </a:r>
            <a:r>
              <a:rPr lang="en-US" baseline="30000" dirty="0">
                <a:solidFill>
                  <a:schemeClr val="accent1"/>
                </a:solidFill>
              </a:rPr>
              <a:t>0</a:t>
            </a:r>
            <a:r>
              <a:rPr lang="en-US" dirty="0">
                <a:solidFill>
                  <a:schemeClr val="accent1"/>
                </a:solidFill>
              </a:rPr>
              <a:t>)</a:t>
            </a:r>
          </a:p>
          <a:p>
            <a:pPr marL="0" lvl="1" indent="0">
              <a:buNone/>
            </a:pPr>
            <a:r>
              <a:rPr lang="en-US" dirty="0">
                <a:solidFill>
                  <a:schemeClr val="accent1"/>
                </a:solidFill>
              </a:rPr>
              <a:t>3. Do the math…</a:t>
            </a:r>
          </a:p>
          <a:p>
            <a:pPr marL="0" lvl="1" indent="0" algn="ctr">
              <a:buNone/>
            </a:pPr>
            <a:r>
              <a:rPr lang="en-US" dirty="0">
                <a:solidFill>
                  <a:schemeClr val="accent1"/>
                </a:solidFill>
              </a:rPr>
              <a:t>78732 + 729 + 594 + 5 = 80060</a:t>
            </a:r>
          </a:p>
        </p:txBody>
      </p:sp>
    </p:spTree>
    <p:extLst>
      <p:ext uri="{BB962C8B-B14F-4D97-AF65-F5344CB8AC3E}">
        <p14:creationId xmlns:p14="http://schemas.microsoft.com/office/powerpoint/2010/main" val="4075345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Encrypting and Decrypting TEXT with RSA</a:t>
            </a:r>
          </a:p>
        </p:txBody>
      </p:sp>
      <p:sp>
        <p:nvSpPr>
          <p:cNvPr id="3" name="Content Placeholder 2"/>
          <p:cNvSpPr>
            <a:spLocks noGrp="1"/>
          </p:cNvSpPr>
          <p:nvPr>
            <p:ph sz="quarter" idx="13"/>
          </p:nvPr>
        </p:nvSpPr>
        <p:spPr/>
        <p:txBody>
          <a:bodyPr/>
          <a:lstStyle/>
          <a:p>
            <a:r>
              <a:rPr lang="en-US" dirty="0"/>
              <a:t>We just calculated the numerical encoding for “DAVE” as 80060.  Our RSA public key is {</a:t>
            </a:r>
            <a:r>
              <a:rPr lang="en-US" dirty="0">
                <a:solidFill>
                  <a:schemeClr val="accent4"/>
                </a:solidFill>
              </a:rPr>
              <a:t>3</a:t>
            </a:r>
            <a:r>
              <a:rPr lang="en-US" dirty="0"/>
              <a:t>, </a:t>
            </a:r>
            <a:r>
              <a:rPr lang="en-US" dirty="0">
                <a:solidFill>
                  <a:schemeClr val="accent2"/>
                </a:solidFill>
              </a:rPr>
              <a:t>1861963</a:t>
            </a:r>
            <a:r>
              <a:rPr lang="en-US" dirty="0"/>
              <a:t>}. So, when we encrypt a message (m) with modular exponentiation…</a:t>
            </a:r>
          </a:p>
          <a:p>
            <a:pPr marL="0" lvl="1" indent="0" algn="ctr">
              <a:buNone/>
            </a:pPr>
            <a:r>
              <a:rPr lang="en-US" b="1" dirty="0">
                <a:solidFill>
                  <a:srgbClr val="FF0000"/>
                </a:solidFill>
              </a:rPr>
              <a:t>c</a:t>
            </a:r>
            <a:r>
              <a:rPr lang="en-US" b="1" dirty="0"/>
              <a:t> = </a:t>
            </a:r>
            <a:r>
              <a:rPr lang="en-US" b="1" dirty="0">
                <a:solidFill>
                  <a:srgbClr val="00B050"/>
                </a:solidFill>
              </a:rPr>
              <a:t>m</a:t>
            </a:r>
            <a:r>
              <a:rPr lang="en-US" b="1" baseline="30000" dirty="0">
                <a:solidFill>
                  <a:schemeClr val="accent4"/>
                </a:solidFill>
              </a:rPr>
              <a:t>e</a:t>
            </a:r>
            <a:r>
              <a:rPr lang="en-US" b="1" dirty="0"/>
              <a:t> mod </a:t>
            </a:r>
            <a:r>
              <a:rPr lang="en-US" b="1" dirty="0">
                <a:solidFill>
                  <a:schemeClr val="accent2"/>
                </a:solidFill>
              </a:rPr>
              <a:t>n</a:t>
            </a:r>
          </a:p>
          <a:p>
            <a:pPr marL="0" lvl="1" indent="0" algn="ctr">
              <a:buNone/>
            </a:pPr>
            <a:r>
              <a:rPr lang="en-US" b="1" dirty="0">
                <a:solidFill>
                  <a:srgbClr val="FF0000"/>
                </a:solidFill>
              </a:rPr>
              <a:t>c</a:t>
            </a:r>
            <a:r>
              <a:rPr lang="en-US" b="1" dirty="0"/>
              <a:t> = </a:t>
            </a:r>
            <a:r>
              <a:rPr lang="en-US" b="1" dirty="0">
                <a:solidFill>
                  <a:srgbClr val="00B050"/>
                </a:solidFill>
              </a:rPr>
              <a:t>80060</a:t>
            </a:r>
            <a:r>
              <a:rPr lang="en-US" b="1" baseline="30000" dirty="0">
                <a:solidFill>
                  <a:schemeClr val="accent4"/>
                </a:solidFill>
              </a:rPr>
              <a:t>3</a:t>
            </a:r>
            <a:r>
              <a:rPr lang="en-US" b="1" dirty="0"/>
              <a:t> mod </a:t>
            </a:r>
            <a:r>
              <a:rPr lang="en-US" b="1" dirty="0">
                <a:solidFill>
                  <a:schemeClr val="accent2"/>
                </a:solidFill>
              </a:rPr>
              <a:t>1861963</a:t>
            </a:r>
          </a:p>
          <a:p>
            <a:pPr marL="0" lvl="1" indent="0" algn="ctr">
              <a:buNone/>
            </a:pPr>
            <a:r>
              <a:rPr lang="en-US" b="1" dirty="0">
                <a:solidFill>
                  <a:srgbClr val="FF0000"/>
                </a:solidFill>
              </a:rPr>
              <a:t>c</a:t>
            </a:r>
            <a:r>
              <a:rPr lang="en-US" b="1" dirty="0"/>
              <a:t> = 559749</a:t>
            </a:r>
          </a:p>
          <a:p>
            <a:pPr marL="0" lvl="1" indent="0" algn="ctr">
              <a:buNone/>
            </a:pPr>
            <a:r>
              <a:rPr lang="en-US" dirty="0">
                <a:solidFill>
                  <a:srgbClr val="0071C5"/>
                </a:solidFill>
              </a:rPr>
              <a:t>This is our cipher text.</a:t>
            </a:r>
          </a:p>
          <a:p>
            <a:pPr algn="ctr"/>
            <a:r>
              <a:rPr lang="en-US" dirty="0"/>
              <a:t>If we covert this to text, we get “</a:t>
            </a:r>
            <a:r>
              <a:rPr lang="en-US" dirty="0">
                <a:solidFill>
                  <a:schemeClr val="tx2"/>
                </a:solidFill>
              </a:rPr>
              <a:t>AAKVL</a:t>
            </a:r>
            <a:r>
              <a:rPr lang="en-US" dirty="0"/>
              <a:t>”.</a:t>
            </a:r>
          </a:p>
        </p:txBody>
      </p:sp>
    </p:spTree>
    <p:extLst>
      <p:ext uri="{BB962C8B-B14F-4D97-AF65-F5344CB8AC3E}">
        <p14:creationId xmlns:p14="http://schemas.microsoft.com/office/powerpoint/2010/main" val="290782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Encrypting and Decrypting TEXT with RSA</a:t>
            </a:r>
          </a:p>
        </p:txBody>
      </p:sp>
      <p:sp>
        <p:nvSpPr>
          <p:cNvPr id="3" name="Content Placeholder 2"/>
          <p:cNvSpPr>
            <a:spLocks noGrp="1"/>
          </p:cNvSpPr>
          <p:nvPr>
            <p:ph sz="quarter" idx="13"/>
          </p:nvPr>
        </p:nvSpPr>
        <p:spPr/>
        <p:txBody>
          <a:bodyPr/>
          <a:lstStyle/>
          <a:p>
            <a:r>
              <a:rPr lang="en-US" dirty="0"/>
              <a:t>To reverse the process, we simply apply the same formula but with the private key values this time.  </a:t>
            </a:r>
          </a:p>
          <a:p>
            <a:r>
              <a:rPr lang="en-US" dirty="0"/>
              <a:t>The associated private key is {d, n} = {1239467, 1861963}. When we decrypt cipher-text (c) with modular exponentiation…</a:t>
            </a:r>
          </a:p>
          <a:p>
            <a:pPr marL="0" lvl="1" indent="0" algn="ctr">
              <a:buNone/>
            </a:pPr>
            <a:r>
              <a:rPr lang="en-US" b="1" dirty="0">
                <a:solidFill>
                  <a:srgbClr val="00B050"/>
                </a:solidFill>
              </a:rPr>
              <a:t>m</a:t>
            </a:r>
            <a:r>
              <a:rPr lang="en-US" b="1" dirty="0"/>
              <a:t> = </a:t>
            </a:r>
            <a:r>
              <a:rPr lang="en-US" b="1" dirty="0">
                <a:solidFill>
                  <a:srgbClr val="FF0000"/>
                </a:solidFill>
              </a:rPr>
              <a:t>c</a:t>
            </a:r>
            <a:r>
              <a:rPr lang="en-US" b="1" baseline="30000" dirty="0">
                <a:solidFill>
                  <a:schemeClr val="accent4"/>
                </a:solidFill>
              </a:rPr>
              <a:t>d</a:t>
            </a:r>
            <a:r>
              <a:rPr lang="en-US" b="1" dirty="0"/>
              <a:t> mod </a:t>
            </a:r>
            <a:r>
              <a:rPr lang="en-US" b="1" dirty="0">
                <a:solidFill>
                  <a:schemeClr val="accent2"/>
                </a:solidFill>
              </a:rPr>
              <a:t>n</a:t>
            </a:r>
          </a:p>
          <a:p>
            <a:pPr marL="0" lvl="1" indent="0" algn="ctr">
              <a:buNone/>
            </a:pPr>
            <a:r>
              <a:rPr lang="en-US" b="1" dirty="0">
                <a:solidFill>
                  <a:srgbClr val="00B050"/>
                </a:solidFill>
              </a:rPr>
              <a:t>m</a:t>
            </a:r>
            <a:r>
              <a:rPr lang="en-US" b="1" dirty="0"/>
              <a:t> = </a:t>
            </a:r>
            <a:r>
              <a:rPr lang="en-US" b="1" dirty="0">
                <a:solidFill>
                  <a:srgbClr val="FF0000"/>
                </a:solidFill>
              </a:rPr>
              <a:t>559749</a:t>
            </a:r>
            <a:r>
              <a:rPr lang="en-US" b="1" baseline="30000" dirty="0">
                <a:solidFill>
                  <a:schemeClr val="accent4"/>
                </a:solidFill>
              </a:rPr>
              <a:t>1239467</a:t>
            </a:r>
            <a:r>
              <a:rPr lang="en-US" b="1" dirty="0"/>
              <a:t> mod </a:t>
            </a:r>
            <a:r>
              <a:rPr lang="en-US" b="1" dirty="0">
                <a:solidFill>
                  <a:schemeClr val="accent2"/>
                </a:solidFill>
              </a:rPr>
              <a:t>1861963</a:t>
            </a:r>
          </a:p>
          <a:p>
            <a:pPr marL="0" lvl="1" indent="0" algn="ctr">
              <a:buNone/>
            </a:pPr>
            <a:r>
              <a:rPr lang="en-US" b="1" dirty="0">
                <a:solidFill>
                  <a:srgbClr val="00B050"/>
                </a:solidFill>
              </a:rPr>
              <a:t>m</a:t>
            </a:r>
            <a:r>
              <a:rPr lang="en-US" b="1" dirty="0"/>
              <a:t> = </a:t>
            </a:r>
            <a:r>
              <a:rPr lang="en-US" b="1" dirty="0">
                <a:solidFill>
                  <a:srgbClr val="00B050"/>
                </a:solidFill>
              </a:rPr>
              <a:t>80060</a:t>
            </a:r>
            <a:endParaRPr lang="en-US" dirty="0">
              <a:solidFill>
                <a:srgbClr val="00B050"/>
              </a:solidFill>
            </a:endParaRPr>
          </a:p>
          <a:p>
            <a:pPr algn="ctr"/>
            <a:r>
              <a:rPr lang="en-US" dirty="0"/>
              <a:t>Where have we seen that number before?</a:t>
            </a:r>
          </a:p>
        </p:txBody>
      </p:sp>
    </p:spTree>
    <p:extLst>
      <p:ext uri="{BB962C8B-B14F-4D97-AF65-F5344CB8AC3E}">
        <p14:creationId xmlns:p14="http://schemas.microsoft.com/office/powerpoint/2010/main" val="384347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43DA-E049-468C-B914-94621E5E8715}"/>
              </a:ext>
            </a:extLst>
          </p:cNvPr>
          <p:cNvSpPr>
            <a:spLocks noGrp="1"/>
          </p:cNvSpPr>
          <p:nvPr>
            <p:ph type="ctrTitle"/>
          </p:nvPr>
        </p:nvSpPr>
        <p:spPr/>
        <p:txBody>
          <a:bodyPr/>
          <a:lstStyle/>
          <a:p>
            <a:r>
              <a:rPr lang="en-US" dirty="0"/>
              <a:t>Activity - Decrypting Words with RSA</a:t>
            </a:r>
          </a:p>
        </p:txBody>
      </p:sp>
    </p:spTree>
    <p:extLst>
      <p:ext uri="{BB962C8B-B14F-4D97-AF65-F5344CB8AC3E}">
        <p14:creationId xmlns:p14="http://schemas.microsoft.com/office/powerpoint/2010/main" val="253721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Decrypting words with RSA</a:t>
            </a:r>
          </a:p>
        </p:txBody>
      </p:sp>
      <p:sp>
        <p:nvSpPr>
          <p:cNvPr id="3" name="Content Placeholder 2"/>
          <p:cNvSpPr>
            <a:spLocks noGrp="1"/>
          </p:cNvSpPr>
          <p:nvPr>
            <p:ph sz="quarter" idx="13"/>
          </p:nvPr>
        </p:nvSpPr>
        <p:spPr/>
        <p:txBody>
          <a:bodyPr>
            <a:noAutofit/>
          </a:bodyPr>
          <a:lstStyle/>
          <a:p>
            <a:r>
              <a:rPr lang="en-US" dirty="0"/>
              <a:t>This activity will give you a practical application of using RSA decryption. </a:t>
            </a:r>
          </a:p>
          <a:p>
            <a:r>
              <a:rPr lang="en-US" sz="2400" dirty="0">
                <a:solidFill>
                  <a:schemeClr val="tx2"/>
                </a:solidFill>
              </a:rPr>
              <a:t>Your challenge is to take an encrypted number, decrypt it using modular exponentiation, and then decode it back to a word.</a:t>
            </a:r>
          </a:p>
          <a:p>
            <a:r>
              <a:rPr lang="en-US" sz="2400" dirty="0">
                <a:solidFill>
                  <a:schemeClr val="tx2"/>
                </a:solidFill>
              </a:rPr>
              <a:t>If you successfully decrypt the word, you’ll earn a ticket for a prize raffle we will be having at the end.</a:t>
            </a:r>
          </a:p>
        </p:txBody>
      </p:sp>
    </p:spTree>
    <p:extLst>
      <p:ext uri="{BB962C8B-B14F-4D97-AF65-F5344CB8AC3E}">
        <p14:creationId xmlns:p14="http://schemas.microsoft.com/office/powerpoint/2010/main" val="691859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Decrypting words with RSA</a:t>
            </a:r>
          </a:p>
        </p:txBody>
      </p:sp>
      <p:sp>
        <p:nvSpPr>
          <p:cNvPr id="3" name="Content Placeholder 2"/>
          <p:cNvSpPr>
            <a:spLocks noGrp="1"/>
          </p:cNvSpPr>
          <p:nvPr>
            <p:ph sz="quarter" idx="13"/>
          </p:nvPr>
        </p:nvSpPr>
        <p:spPr/>
        <p:txBody>
          <a:bodyPr>
            <a:normAutofit/>
          </a:bodyPr>
          <a:lstStyle/>
          <a:p>
            <a:r>
              <a:rPr lang="en-US" dirty="0"/>
              <a:t>This activity limits words to 4 characters for ease of computation. The same method could be extended to any length string.</a:t>
            </a:r>
          </a:p>
          <a:p>
            <a:r>
              <a:rPr lang="en-US" dirty="0"/>
              <a:t>We will be using 11 bit primes. This results in 22 bit moduli.</a:t>
            </a:r>
          </a:p>
          <a:p>
            <a:pPr marL="0" lvl="1" indent="0" algn="ctr">
              <a:buNone/>
            </a:pPr>
            <a:r>
              <a:rPr lang="en-US" b="1" dirty="0"/>
              <a:t>Private key (d, n)</a:t>
            </a:r>
          </a:p>
          <a:p>
            <a:pPr marL="0" lvl="1" indent="0" algn="ctr">
              <a:buNone/>
            </a:pPr>
            <a:r>
              <a:rPr lang="en-US" dirty="0"/>
              <a:t>d = </a:t>
            </a:r>
            <a:r>
              <a:rPr lang="en-US" b="1" dirty="0"/>
              <a:t>1239467</a:t>
            </a:r>
          </a:p>
          <a:p>
            <a:pPr marL="0" lvl="1" indent="0" algn="ctr">
              <a:buNone/>
            </a:pPr>
            <a:r>
              <a:rPr lang="en-US" dirty="0"/>
              <a:t>n = </a:t>
            </a:r>
            <a:r>
              <a:rPr lang="en-US" b="1" dirty="0"/>
              <a:t>1861963</a:t>
            </a:r>
          </a:p>
        </p:txBody>
      </p:sp>
    </p:spTree>
    <p:extLst>
      <p:ext uri="{BB962C8B-B14F-4D97-AF65-F5344CB8AC3E}">
        <p14:creationId xmlns:p14="http://schemas.microsoft.com/office/powerpoint/2010/main" val="3900491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86099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5E914-E4AA-4343-A2D4-929E4E458BA0}"/>
              </a:ext>
            </a:extLst>
          </p:cNvPr>
          <p:cNvSpPr>
            <a:spLocks noGrp="1"/>
          </p:cNvSpPr>
          <p:nvPr>
            <p:ph type="title"/>
          </p:nvPr>
        </p:nvSpPr>
        <p:spPr/>
        <p:txBody>
          <a:bodyPr/>
          <a:lstStyle/>
          <a:p>
            <a:r>
              <a:rPr lang="en-US" dirty="0"/>
              <a:t>Why is Cryptography Important?</a:t>
            </a:r>
          </a:p>
        </p:txBody>
      </p:sp>
      <p:sp>
        <p:nvSpPr>
          <p:cNvPr id="4" name="Rounded Rectangle 5">
            <a:extLst>
              <a:ext uri="{FF2B5EF4-FFF2-40B4-BE49-F238E27FC236}">
                <a16:creationId xmlns:a16="http://schemas.microsoft.com/office/drawing/2014/main" id="{2D8B757F-6D27-49EB-8990-541234289375}"/>
              </a:ext>
            </a:extLst>
          </p:cNvPr>
          <p:cNvSpPr/>
          <p:nvPr/>
        </p:nvSpPr>
        <p:spPr>
          <a:xfrm>
            <a:off x="5080264" y="1733686"/>
            <a:ext cx="2029347" cy="1082318"/>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Cryptography</a:t>
            </a:r>
          </a:p>
        </p:txBody>
      </p:sp>
      <p:pic>
        <p:nvPicPr>
          <p:cNvPr id="5" name="Picture 4">
            <a:extLst>
              <a:ext uri="{FF2B5EF4-FFF2-40B4-BE49-F238E27FC236}">
                <a16:creationId xmlns:a16="http://schemas.microsoft.com/office/drawing/2014/main" id="{194E3E54-11A5-46EC-A0D7-ADE5F0C99E8B}"/>
              </a:ext>
            </a:extLst>
          </p:cNvPr>
          <p:cNvPicPr>
            <a:picLocks noChangeAspect="1"/>
          </p:cNvPicPr>
          <p:nvPr/>
        </p:nvPicPr>
        <p:blipFill>
          <a:blip r:embed="rId3"/>
          <a:stretch>
            <a:fillRect/>
          </a:stretch>
        </p:blipFill>
        <p:spPr>
          <a:xfrm>
            <a:off x="1221488" y="1471561"/>
            <a:ext cx="1608278" cy="1608278"/>
          </a:xfrm>
          <a:prstGeom prst="rect">
            <a:avLst/>
          </a:prstGeom>
        </p:spPr>
      </p:pic>
      <p:pic>
        <p:nvPicPr>
          <p:cNvPr id="6" name="Picture 5">
            <a:extLst>
              <a:ext uri="{FF2B5EF4-FFF2-40B4-BE49-F238E27FC236}">
                <a16:creationId xmlns:a16="http://schemas.microsoft.com/office/drawing/2014/main" id="{56923DCF-EBE4-4015-B6D2-DB95974CF92B}"/>
              </a:ext>
            </a:extLst>
          </p:cNvPr>
          <p:cNvPicPr>
            <a:picLocks noChangeAspect="1"/>
          </p:cNvPicPr>
          <p:nvPr/>
        </p:nvPicPr>
        <p:blipFill>
          <a:blip r:embed="rId4"/>
          <a:stretch>
            <a:fillRect/>
          </a:stretch>
        </p:blipFill>
        <p:spPr>
          <a:xfrm>
            <a:off x="5285291" y="4578112"/>
            <a:ext cx="1617185" cy="1617185"/>
          </a:xfrm>
          <a:prstGeom prst="rect">
            <a:avLst/>
          </a:prstGeom>
        </p:spPr>
      </p:pic>
      <p:pic>
        <p:nvPicPr>
          <p:cNvPr id="7" name="Picture 6">
            <a:extLst>
              <a:ext uri="{FF2B5EF4-FFF2-40B4-BE49-F238E27FC236}">
                <a16:creationId xmlns:a16="http://schemas.microsoft.com/office/drawing/2014/main" id="{9972DF4D-4279-47DF-89C0-E5FFE943E4B2}"/>
              </a:ext>
            </a:extLst>
          </p:cNvPr>
          <p:cNvPicPr>
            <a:picLocks noChangeAspect="1"/>
          </p:cNvPicPr>
          <p:nvPr/>
        </p:nvPicPr>
        <p:blipFill>
          <a:blip r:embed="rId5"/>
          <a:stretch>
            <a:fillRect/>
          </a:stretch>
        </p:blipFill>
        <p:spPr>
          <a:xfrm>
            <a:off x="9351751" y="1471561"/>
            <a:ext cx="1617185" cy="1617185"/>
          </a:xfrm>
          <a:prstGeom prst="rect">
            <a:avLst/>
          </a:prstGeom>
        </p:spPr>
      </p:pic>
      <p:sp>
        <p:nvSpPr>
          <p:cNvPr id="9" name="Right Arrow 11">
            <a:extLst>
              <a:ext uri="{FF2B5EF4-FFF2-40B4-BE49-F238E27FC236}">
                <a16:creationId xmlns:a16="http://schemas.microsoft.com/office/drawing/2014/main" id="{D23A00F7-C9D6-4B4D-B49F-E69FECB45845}"/>
              </a:ext>
            </a:extLst>
          </p:cNvPr>
          <p:cNvSpPr/>
          <p:nvPr/>
        </p:nvSpPr>
        <p:spPr>
          <a:xfrm>
            <a:off x="2983272" y="1733686"/>
            <a:ext cx="2096993" cy="1082317"/>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The flu has to get a </a:t>
            </a:r>
          </a:p>
        </p:txBody>
      </p:sp>
      <p:sp>
        <p:nvSpPr>
          <p:cNvPr id="10" name="Right Arrow 12">
            <a:extLst>
              <a:ext uri="{FF2B5EF4-FFF2-40B4-BE49-F238E27FC236}">
                <a16:creationId xmlns:a16="http://schemas.microsoft.com/office/drawing/2014/main" id="{9A6A8A85-239B-4543-BAB9-E96342FF6D3C}"/>
              </a:ext>
            </a:extLst>
          </p:cNvPr>
          <p:cNvSpPr/>
          <p:nvPr/>
        </p:nvSpPr>
        <p:spPr>
          <a:xfrm>
            <a:off x="7177017" y="1733685"/>
            <a:ext cx="2096993" cy="1082317"/>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Chuck Norris shot every year</a:t>
            </a:r>
          </a:p>
        </p:txBody>
      </p:sp>
      <p:sp>
        <p:nvSpPr>
          <p:cNvPr id="11" name="Right Arrow 13">
            <a:extLst>
              <a:ext uri="{FF2B5EF4-FFF2-40B4-BE49-F238E27FC236}">
                <a16:creationId xmlns:a16="http://schemas.microsoft.com/office/drawing/2014/main" id="{9608D367-CD78-4EDB-AFA2-901BC1F0E5C5}"/>
              </a:ext>
            </a:extLst>
          </p:cNvPr>
          <p:cNvSpPr/>
          <p:nvPr/>
        </p:nvSpPr>
        <p:spPr>
          <a:xfrm rot="5400000">
            <a:off x="5289743" y="3291422"/>
            <a:ext cx="1608280" cy="81713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Fe34f..</a:t>
            </a:r>
          </a:p>
        </p:txBody>
      </p:sp>
    </p:spTree>
    <p:extLst>
      <p:ext uri="{BB962C8B-B14F-4D97-AF65-F5344CB8AC3E}">
        <p14:creationId xmlns:p14="http://schemas.microsoft.com/office/powerpoint/2010/main" val="3824845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9D248-289A-436E-930A-EDC2A1DA88CA}"/>
              </a:ext>
            </a:extLst>
          </p:cNvPr>
          <p:cNvSpPr>
            <a:spLocks noGrp="1"/>
          </p:cNvSpPr>
          <p:nvPr>
            <p:ph type="title"/>
          </p:nvPr>
        </p:nvSpPr>
        <p:spPr/>
        <p:txBody>
          <a:bodyPr/>
          <a:lstStyle/>
          <a:p>
            <a:r>
              <a:rPr lang="en-US" dirty="0"/>
              <a:t>Classic Cryptography – Caesar Cipher</a:t>
            </a:r>
          </a:p>
        </p:txBody>
      </p:sp>
      <p:sp>
        <p:nvSpPr>
          <p:cNvPr id="3" name="Content Placeholder 2">
            <a:extLst>
              <a:ext uri="{FF2B5EF4-FFF2-40B4-BE49-F238E27FC236}">
                <a16:creationId xmlns:a16="http://schemas.microsoft.com/office/drawing/2014/main" id="{42E09CB9-92D4-4D64-B911-812DAA92AEE9}"/>
              </a:ext>
            </a:extLst>
          </p:cNvPr>
          <p:cNvSpPr>
            <a:spLocks noGrp="1"/>
          </p:cNvSpPr>
          <p:nvPr>
            <p:ph sz="quarter" idx="13"/>
          </p:nvPr>
        </p:nvSpPr>
        <p:spPr/>
        <p:txBody>
          <a:bodyPr/>
          <a:lstStyle/>
          <a:p>
            <a:pPr marL="342900" indent="-342900">
              <a:buFont typeface="Arial" panose="020B0604020202020204" pitchFamily="34" charset="0"/>
              <a:buChar char="•"/>
            </a:pPr>
            <a:r>
              <a:rPr lang="en-US" dirty="0"/>
              <a:t>Shift the alphabet by some number of characters</a:t>
            </a:r>
          </a:p>
          <a:p>
            <a:pPr algn="ctr"/>
            <a:r>
              <a:rPr lang="en-US" dirty="0">
                <a:latin typeface="Courier New" panose="02070309020205020404" pitchFamily="49" charset="0"/>
                <a:cs typeface="Courier New" panose="02070309020205020404" pitchFamily="49" charset="0"/>
              </a:rPr>
              <a:t>a b c d e f g h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j k l m n o p q r t s t u v w x y z</a:t>
            </a:r>
          </a:p>
          <a:p>
            <a:pPr algn="ctr"/>
            <a:r>
              <a:rPr lang="en-US" dirty="0">
                <a:latin typeface="Courier New" panose="02070309020205020404" pitchFamily="49" charset="0"/>
                <a:cs typeface="Courier New" panose="02070309020205020404" pitchFamily="49" charset="0"/>
              </a:rPr>
              <a:t>d e f g h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j k l m n o p q r s t u w v w x y z a b c</a:t>
            </a:r>
          </a:p>
          <a:p>
            <a:pPr algn="ctr"/>
            <a:endParaRPr lang="en-US" dirty="0"/>
          </a:p>
          <a:p>
            <a:pPr algn="ctr"/>
            <a:r>
              <a:rPr lang="en-US" dirty="0"/>
              <a:t>What is the plain text?</a:t>
            </a:r>
          </a:p>
          <a:p>
            <a:pPr algn="ctr"/>
            <a:r>
              <a:rPr lang="en-US" sz="2800" dirty="0" err="1"/>
              <a:t>Jrrg</a:t>
            </a:r>
            <a:r>
              <a:rPr lang="en-US" sz="2800" dirty="0"/>
              <a:t> </a:t>
            </a:r>
            <a:r>
              <a:rPr lang="en-US" sz="2800" dirty="0" err="1"/>
              <a:t>iru</a:t>
            </a:r>
            <a:r>
              <a:rPr lang="en-US" sz="2800" dirty="0"/>
              <a:t> </a:t>
            </a:r>
            <a:r>
              <a:rPr lang="en-US" sz="2800" dirty="0" err="1"/>
              <a:t>brx</a:t>
            </a:r>
            <a:endParaRPr lang="en-US" sz="2800" dirty="0"/>
          </a:p>
        </p:txBody>
      </p:sp>
    </p:spTree>
    <p:extLst>
      <p:ext uri="{BB962C8B-B14F-4D97-AF65-F5344CB8AC3E}">
        <p14:creationId xmlns:p14="http://schemas.microsoft.com/office/powerpoint/2010/main" val="207759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74801" y="1447802"/>
            <a:ext cx="7950199" cy="1981198"/>
          </a:xfrm>
        </p:spPr>
        <p:txBody>
          <a:bodyPr/>
          <a:lstStyle/>
          <a:p>
            <a:pPr>
              <a:lnSpc>
                <a:spcPts val="5800"/>
              </a:lnSpc>
              <a:spcBef>
                <a:spcPts val="0"/>
              </a:spcBef>
            </a:pPr>
            <a:r>
              <a:rPr lang="en-US" sz="5400" dirty="0">
                <a:solidFill>
                  <a:schemeClr val="tx1"/>
                </a:solidFill>
              </a:rPr>
              <a:t>“A cryptosystem should be secure even if everything about the system, except the key, is public knowledge.”</a:t>
            </a:r>
            <a:endParaRPr lang="en-US" sz="5400" dirty="0"/>
          </a:p>
        </p:txBody>
      </p:sp>
      <p:sp>
        <p:nvSpPr>
          <p:cNvPr id="8" name="Text Placeholder 7">
            <a:extLst>
              <a:ext uri="{FF2B5EF4-FFF2-40B4-BE49-F238E27FC236}">
                <a16:creationId xmlns:a16="http://schemas.microsoft.com/office/drawing/2014/main" id="{6AA54BE0-18D4-454D-ABF9-5019BA428BE4}"/>
              </a:ext>
            </a:extLst>
          </p:cNvPr>
          <p:cNvSpPr>
            <a:spLocks noGrp="1"/>
          </p:cNvSpPr>
          <p:nvPr>
            <p:ph type="body" sz="half" idx="13"/>
          </p:nvPr>
        </p:nvSpPr>
        <p:spPr/>
        <p:txBody>
          <a:bodyPr/>
          <a:lstStyle/>
          <a:p>
            <a:r>
              <a:rPr lang="en-US" dirty="0"/>
              <a:t>– Auguste </a:t>
            </a:r>
            <a:r>
              <a:rPr lang="en-US" dirty="0" err="1"/>
              <a:t>Kerckhoff</a:t>
            </a:r>
            <a:r>
              <a:rPr lang="en-US" dirty="0"/>
              <a:t>, 1883</a:t>
            </a:r>
          </a:p>
          <a:p>
            <a:endParaRPr lang="en-US" dirty="0"/>
          </a:p>
        </p:txBody>
      </p:sp>
      <p:sp>
        <p:nvSpPr>
          <p:cNvPr id="4" name="Content Placeholder 3"/>
          <p:cNvSpPr>
            <a:spLocks noGrp="1"/>
          </p:cNvSpPr>
          <p:nvPr>
            <p:ph type="body" sz="half" idx="2"/>
          </p:nvPr>
        </p:nvSpPr>
        <p:spPr>
          <a:xfrm>
            <a:off x="585627" y="4350657"/>
            <a:ext cx="11013897" cy="1676400"/>
          </a:xfrm>
        </p:spPr>
        <p:txBody>
          <a:bodyPr>
            <a:normAutofit/>
          </a:bodyPr>
          <a:lstStyle/>
          <a:p>
            <a:pPr lvl="0"/>
            <a:r>
              <a:rPr lang="en-US" dirty="0">
                <a:solidFill>
                  <a:schemeClr val="accent1"/>
                </a:solidFill>
              </a:rPr>
              <a:t>Knowledge of the cryptographic algorithm and its design does not diminish other security properties. In fact, it is expected that the attacker knows the cryptographic algorithm quite well. Security of the cryptographic algorithm rests only in the underlying hardness assumptions (e.g. the hardness of integer factorization), protection of algorithm secrets (e.g. keys) and implementation correctness.</a:t>
            </a:r>
          </a:p>
          <a:p>
            <a:endParaRPr lang="en-US" dirty="0">
              <a:solidFill>
                <a:schemeClr val="accent1"/>
              </a:solidFill>
            </a:endParaRPr>
          </a:p>
        </p:txBody>
      </p:sp>
      <p:sp>
        <p:nvSpPr>
          <p:cNvPr id="2" name="Slide Number Placeholder 1"/>
          <p:cNvSpPr>
            <a:spLocks noGrp="1"/>
          </p:cNvSpPr>
          <p:nvPr>
            <p:ph type="sldNum" sz="quarter" idx="12"/>
          </p:nvPr>
        </p:nvSpPr>
        <p:spPr/>
        <p:txBody>
          <a:bodyPr/>
          <a:lstStyle/>
          <a:p>
            <a:fld id="{EE2556C5-CE8C-6547-B838-EA80C61A4AF7}" type="slidenum">
              <a:rPr lang="en-US" smtClean="0"/>
              <a:pPr/>
              <a:t>5</a:t>
            </a:fld>
            <a:endParaRPr lang="en-US" dirty="0"/>
          </a:p>
        </p:txBody>
      </p:sp>
    </p:spTree>
    <p:extLst>
      <p:ext uri="{BB962C8B-B14F-4D97-AF65-F5344CB8AC3E}">
        <p14:creationId xmlns:p14="http://schemas.microsoft.com/office/powerpoint/2010/main" val="351473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D84E2-C147-C74F-B803-A77F6AA9D1B5}"/>
              </a:ext>
            </a:extLst>
          </p:cNvPr>
          <p:cNvSpPr>
            <a:spLocks noGrp="1"/>
          </p:cNvSpPr>
          <p:nvPr>
            <p:ph type="ctrTitle"/>
          </p:nvPr>
        </p:nvSpPr>
        <p:spPr/>
        <p:txBody>
          <a:bodyPr/>
          <a:lstStyle/>
          <a:p>
            <a:r>
              <a:rPr lang="en-US" dirty="0"/>
              <a:t>Modern Cryptography</a:t>
            </a:r>
          </a:p>
        </p:txBody>
      </p:sp>
    </p:spTree>
    <p:extLst>
      <p:ext uri="{BB962C8B-B14F-4D97-AF65-F5344CB8AC3E}">
        <p14:creationId xmlns:p14="http://schemas.microsoft.com/office/powerpoint/2010/main" val="329176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CC35-E986-4A42-A309-4C221BA56C9F}"/>
              </a:ext>
            </a:extLst>
          </p:cNvPr>
          <p:cNvSpPr>
            <a:spLocks noGrp="1"/>
          </p:cNvSpPr>
          <p:nvPr>
            <p:ph type="title"/>
          </p:nvPr>
        </p:nvSpPr>
        <p:spPr/>
        <p:txBody>
          <a:bodyPr/>
          <a:lstStyle/>
          <a:p>
            <a:r>
              <a:rPr lang="en-US" dirty="0"/>
              <a:t>symmetric Key Cryptography</a:t>
            </a:r>
          </a:p>
        </p:txBody>
      </p:sp>
      <p:sp>
        <p:nvSpPr>
          <p:cNvPr id="4" name="Content Placeholder 3">
            <a:extLst>
              <a:ext uri="{FF2B5EF4-FFF2-40B4-BE49-F238E27FC236}">
                <a16:creationId xmlns:a16="http://schemas.microsoft.com/office/drawing/2014/main" id="{6B47ABEA-0A1A-4485-913C-52BC543FAB1B}"/>
              </a:ext>
            </a:extLst>
          </p:cNvPr>
          <p:cNvSpPr>
            <a:spLocks noGrp="1"/>
          </p:cNvSpPr>
          <p:nvPr>
            <p:ph sz="quarter" idx="13"/>
          </p:nvPr>
        </p:nvSpPr>
        <p:spPr/>
        <p:txBody>
          <a:bodyPr/>
          <a:lstStyle/>
          <a:p>
            <a:r>
              <a:rPr lang="en-US" dirty="0"/>
              <a:t>Symmetric-key algorithms are algorithms for cryptography that use the same cryptographic keys for both the encryption of plaintext and the decryption of ciphertext. </a:t>
            </a:r>
          </a:p>
          <a:p>
            <a:pPr marL="342900" indent="-342900">
              <a:buFont typeface="Arial" panose="020B0604020202020204" pitchFamily="34" charset="0"/>
              <a:buChar char="•"/>
            </a:pPr>
            <a:r>
              <a:rPr lang="en-US" dirty="0"/>
              <a:t>The keys may be identical, or there may be a simple transformation to go between the two keys.</a:t>
            </a:r>
          </a:p>
          <a:p>
            <a:pPr marL="342900" indent="-342900">
              <a:buFont typeface="Arial" panose="020B0604020202020204" pitchFamily="34" charset="0"/>
              <a:buChar char="•"/>
            </a:pPr>
            <a:r>
              <a:rPr lang="en-US" dirty="0"/>
              <a:t> The keys, in practice, represent a shared secret between two or more parties that can be used to maintain a private information link</a:t>
            </a:r>
          </a:p>
        </p:txBody>
      </p:sp>
    </p:spTree>
    <p:extLst>
      <p:ext uri="{BB962C8B-B14F-4D97-AF65-F5344CB8AC3E}">
        <p14:creationId xmlns:p14="http://schemas.microsoft.com/office/powerpoint/2010/main" val="108613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CC35-E986-4A42-A309-4C221BA56C9F}"/>
              </a:ext>
            </a:extLst>
          </p:cNvPr>
          <p:cNvSpPr>
            <a:spLocks noGrp="1"/>
          </p:cNvSpPr>
          <p:nvPr>
            <p:ph type="title"/>
          </p:nvPr>
        </p:nvSpPr>
        <p:spPr/>
        <p:txBody>
          <a:bodyPr/>
          <a:lstStyle/>
          <a:p>
            <a:r>
              <a:rPr lang="en-US" dirty="0"/>
              <a:t>Symmetric Key Cryptography</a:t>
            </a:r>
          </a:p>
        </p:txBody>
      </p:sp>
      <p:sp>
        <p:nvSpPr>
          <p:cNvPr id="58" name="Rounded Rectangle 5">
            <a:extLst>
              <a:ext uri="{FF2B5EF4-FFF2-40B4-BE49-F238E27FC236}">
                <a16:creationId xmlns:a16="http://schemas.microsoft.com/office/drawing/2014/main" id="{7DFE6515-D8FF-4FB7-AE79-92A3E876CCF3}"/>
              </a:ext>
            </a:extLst>
          </p:cNvPr>
          <p:cNvSpPr/>
          <p:nvPr/>
        </p:nvSpPr>
        <p:spPr>
          <a:xfrm>
            <a:off x="5080264" y="1733686"/>
            <a:ext cx="2029347" cy="1082318"/>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Symmetric Key Cryptography</a:t>
            </a:r>
          </a:p>
        </p:txBody>
      </p:sp>
      <p:pic>
        <p:nvPicPr>
          <p:cNvPr id="59" name="Picture 58">
            <a:extLst>
              <a:ext uri="{FF2B5EF4-FFF2-40B4-BE49-F238E27FC236}">
                <a16:creationId xmlns:a16="http://schemas.microsoft.com/office/drawing/2014/main" id="{BA5BC172-DC8D-4C3D-8534-9A39EDFE5793}"/>
              </a:ext>
            </a:extLst>
          </p:cNvPr>
          <p:cNvPicPr>
            <a:picLocks noChangeAspect="1"/>
          </p:cNvPicPr>
          <p:nvPr/>
        </p:nvPicPr>
        <p:blipFill>
          <a:blip r:embed="rId2"/>
          <a:stretch>
            <a:fillRect/>
          </a:stretch>
        </p:blipFill>
        <p:spPr>
          <a:xfrm>
            <a:off x="1221488" y="1471561"/>
            <a:ext cx="1608278" cy="1608278"/>
          </a:xfrm>
          <a:prstGeom prst="rect">
            <a:avLst/>
          </a:prstGeom>
        </p:spPr>
      </p:pic>
      <p:pic>
        <p:nvPicPr>
          <p:cNvPr id="60" name="Picture 59">
            <a:extLst>
              <a:ext uri="{FF2B5EF4-FFF2-40B4-BE49-F238E27FC236}">
                <a16:creationId xmlns:a16="http://schemas.microsoft.com/office/drawing/2014/main" id="{E7668ADC-4C4C-4B79-A2A0-F5F2A862E820}"/>
              </a:ext>
            </a:extLst>
          </p:cNvPr>
          <p:cNvPicPr>
            <a:picLocks noChangeAspect="1"/>
          </p:cNvPicPr>
          <p:nvPr/>
        </p:nvPicPr>
        <p:blipFill>
          <a:blip r:embed="rId3"/>
          <a:stretch>
            <a:fillRect/>
          </a:stretch>
        </p:blipFill>
        <p:spPr>
          <a:xfrm>
            <a:off x="5285291" y="4578112"/>
            <a:ext cx="1617185" cy="1617185"/>
          </a:xfrm>
          <a:prstGeom prst="rect">
            <a:avLst/>
          </a:prstGeom>
        </p:spPr>
      </p:pic>
      <p:pic>
        <p:nvPicPr>
          <p:cNvPr id="61" name="Picture 60">
            <a:extLst>
              <a:ext uri="{FF2B5EF4-FFF2-40B4-BE49-F238E27FC236}">
                <a16:creationId xmlns:a16="http://schemas.microsoft.com/office/drawing/2014/main" id="{11A88200-2BB0-4695-837B-C4B3464C320E}"/>
              </a:ext>
            </a:extLst>
          </p:cNvPr>
          <p:cNvPicPr>
            <a:picLocks noChangeAspect="1"/>
          </p:cNvPicPr>
          <p:nvPr/>
        </p:nvPicPr>
        <p:blipFill>
          <a:blip r:embed="rId4"/>
          <a:stretch>
            <a:fillRect/>
          </a:stretch>
        </p:blipFill>
        <p:spPr>
          <a:xfrm>
            <a:off x="9351751" y="1471561"/>
            <a:ext cx="1617185" cy="1617185"/>
          </a:xfrm>
          <a:prstGeom prst="rect">
            <a:avLst/>
          </a:prstGeom>
        </p:spPr>
      </p:pic>
      <p:pic>
        <p:nvPicPr>
          <p:cNvPr id="62" name="Picture 61">
            <a:extLst>
              <a:ext uri="{FF2B5EF4-FFF2-40B4-BE49-F238E27FC236}">
                <a16:creationId xmlns:a16="http://schemas.microsoft.com/office/drawing/2014/main" id="{F81C3F06-562E-47F3-BBAE-D0A14714AA88}"/>
              </a:ext>
            </a:extLst>
          </p:cNvPr>
          <p:cNvPicPr>
            <a:picLocks noChangeAspect="1"/>
          </p:cNvPicPr>
          <p:nvPr/>
        </p:nvPicPr>
        <p:blipFill>
          <a:blip r:embed="rId5"/>
          <a:stretch>
            <a:fillRect/>
          </a:stretch>
        </p:blipFill>
        <p:spPr>
          <a:xfrm>
            <a:off x="1046333" y="2498433"/>
            <a:ext cx="581405" cy="581405"/>
          </a:xfrm>
          <a:prstGeom prst="rect">
            <a:avLst/>
          </a:prstGeom>
        </p:spPr>
      </p:pic>
      <p:sp>
        <p:nvSpPr>
          <p:cNvPr id="63" name="Right Arrow 11">
            <a:extLst>
              <a:ext uri="{FF2B5EF4-FFF2-40B4-BE49-F238E27FC236}">
                <a16:creationId xmlns:a16="http://schemas.microsoft.com/office/drawing/2014/main" id="{5F98C94F-3414-4152-9F61-8DF00D344539}"/>
              </a:ext>
            </a:extLst>
          </p:cNvPr>
          <p:cNvSpPr/>
          <p:nvPr/>
        </p:nvSpPr>
        <p:spPr>
          <a:xfrm>
            <a:off x="2983272" y="2046537"/>
            <a:ext cx="2029345"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Chuck Norris counted</a:t>
            </a:r>
          </a:p>
        </p:txBody>
      </p:sp>
      <p:sp>
        <p:nvSpPr>
          <p:cNvPr id="64" name="Right Arrow 12">
            <a:extLst>
              <a:ext uri="{FF2B5EF4-FFF2-40B4-BE49-F238E27FC236}">
                <a16:creationId xmlns:a16="http://schemas.microsoft.com/office/drawing/2014/main" id="{95F1E12A-3E6D-43CF-9F53-380ED0B04CB8}"/>
              </a:ext>
            </a:extLst>
          </p:cNvPr>
          <p:cNvSpPr/>
          <p:nvPr/>
        </p:nvSpPr>
        <p:spPr>
          <a:xfrm>
            <a:off x="7177017" y="2039514"/>
            <a:ext cx="2096993"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to infinity.  Twice…</a:t>
            </a:r>
          </a:p>
        </p:txBody>
      </p:sp>
      <p:sp>
        <p:nvSpPr>
          <p:cNvPr id="65" name="Right Arrow 13">
            <a:extLst>
              <a:ext uri="{FF2B5EF4-FFF2-40B4-BE49-F238E27FC236}">
                <a16:creationId xmlns:a16="http://schemas.microsoft.com/office/drawing/2014/main" id="{21B447EC-61B0-4CCC-84B8-8C7DB7C1FE54}"/>
              </a:ext>
            </a:extLst>
          </p:cNvPr>
          <p:cNvSpPr/>
          <p:nvPr/>
        </p:nvSpPr>
        <p:spPr>
          <a:xfrm rot="5400000">
            <a:off x="5289743" y="3291422"/>
            <a:ext cx="1608280" cy="81713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Fe34f..</a:t>
            </a:r>
          </a:p>
        </p:txBody>
      </p:sp>
      <p:sp>
        <p:nvSpPr>
          <p:cNvPr id="66" name="Right Arrow 17">
            <a:extLst>
              <a:ext uri="{FF2B5EF4-FFF2-40B4-BE49-F238E27FC236}">
                <a16:creationId xmlns:a16="http://schemas.microsoft.com/office/drawing/2014/main" id="{5DAF98DB-8A74-4602-9385-9B57C692F9B5}"/>
              </a:ext>
            </a:extLst>
          </p:cNvPr>
          <p:cNvSpPr/>
          <p:nvPr/>
        </p:nvSpPr>
        <p:spPr>
          <a:xfrm flipH="1">
            <a:off x="2983271" y="2478470"/>
            <a:ext cx="2029346"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had too once.</a:t>
            </a:r>
          </a:p>
        </p:txBody>
      </p:sp>
      <p:sp>
        <p:nvSpPr>
          <p:cNvPr id="67" name="Right Arrow 18">
            <a:extLst>
              <a:ext uri="{FF2B5EF4-FFF2-40B4-BE49-F238E27FC236}">
                <a16:creationId xmlns:a16="http://schemas.microsoft.com/office/drawing/2014/main" id="{DA3079FE-8FFA-41DB-8C55-6BB3A30A3B93}"/>
              </a:ext>
            </a:extLst>
          </p:cNvPr>
          <p:cNvSpPr/>
          <p:nvPr/>
        </p:nvSpPr>
        <p:spPr>
          <a:xfrm flipH="1">
            <a:off x="7174755" y="2491410"/>
            <a:ext cx="2096993"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Bruce Lee only…</a:t>
            </a:r>
          </a:p>
        </p:txBody>
      </p:sp>
      <p:pic>
        <p:nvPicPr>
          <p:cNvPr id="68" name="Picture 67">
            <a:extLst>
              <a:ext uri="{FF2B5EF4-FFF2-40B4-BE49-F238E27FC236}">
                <a16:creationId xmlns:a16="http://schemas.microsoft.com/office/drawing/2014/main" id="{FC490F39-0E54-460D-9E14-08F215FBDD15}"/>
              </a:ext>
            </a:extLst>
          </p:cNvPr>
          <p:cNvPicPr>
            <a:picLocks noChangeAspect="1"/>
          </p:cNvPicPr>
          <p:nvPr/>
        </p:nvPicPr>
        <p:blipFill>
          <a:blip r:embed="rId5"/>
          <a:stretch>
            <a:fillRect/>
          </a:stretch>
        </p:blipFill>
        <p:spPr>
          <a:xfrm>
            <a:off x="10549275" y="2498433"/>
            <a:ext cx="581405" cy="581405"/>
          </a:xfrm>
          <a:prstGeom prst="rect">
            <a:avLst/>
          </a:prstGeom>
        </p:spPr>
      </p:pic>
    </p:spTree>
    <p:extLst>
      <p:ext uri="{BB962C8B-B14F-4D97-AF65-F5344CB8AC3E}">
        <p14:creationId xmlns:p14="http://schemas.microsoft.com/office/powerpoint/2010/main" val="114268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CC35-E986-4A42-A309-4C221BA56C9F}"/>
              </a:ext>
            </a:extLst>
          </p:cNvPr>
          <p:cNvSpPr>
            <a:spLocks noGrp="1"/>
          </p:cNvSpPr>
          <p:nvPr>
            <p:ph type="title"/>
          </p:nvPr>
        </p:nvSpPr>
        <p:spPr/>
        <p:txBody>
          <a:bodyPr/>
          <a:lstStyle/>
          <a:p>
            <a:r>
              <a:rPr lang="en-US" dirty="0"/>
              <a:t>Asymmetric Key Cryptography</a:t>
            </a:r>
          </a:p>
        </p:txBody>
      </p:sp>
      <p:sp>
        <p:nvSpPr>
          <p:cNvPr id="4" name="Content Placeholder 3">
            <a:extLst>
              <a:ext uri="{FF2B5EF4-FFF2-40B4-BE49-F238E27FC236}">
                <a16:creationId xmlns:a16="http://schemas.microsoft.com/office/drawing/2014/main" id="{6B47ABEA-0A1A-4485-913C-52BC543FAB1B}"/>
              </a:ext>
            </a:extLst>
          </p:cNvPr>
          <p:cNvSpPr>
            <a:spLocks noGrp="1"/>
          </p:cNvSpPr>
          <p:nvPr>
            <p:ph sz="quarter" idx="13"/>
          </p:nvPr>
        </p:nvSpPr>
        <p:spPr/>
        <p:txBody>
          <a:bodyPr/>
          <a:lstStyle/>
          <a:p>
            <a:r>
              <a:rPr lang="en-US" b="1" dirty="0"/>
              <a:t>Public-key cryptography</a:t>
            </a:r>
            <a:r>
              <a:rPr lang="en-US" dirty="0"/>
              <a:t>, or </a:t>
            </a:r>
            <a:r>
              <a:rPr lang="en-US" b="1" dirty="0"/>
              <a:t>asymmetric cryptography</a:t>
            </a:r>
            <a:r>
              <a:rPr lang="en-US" dirty="0"/>
              <a:t>, is a cryptographic system that uses pairs of keys. </a:t>
            </a:r>
          </a:p>
          <a:p>
            <a:pPr marL="342900" indent="-342900">
              <a:buFont typeface="Arial" panose="020B0604020202020204" pitchFamily="34" charset="0"/>
              <a:buChar char="•"/>
            </a:pPr>
            <a:r>
              <a:rPr lang="en-US" dirty="0"/>
              <a:t>Each pair consists of a </a:t>
            </a:r>
            <a:r>
              <a:rPr lang="en-US" i="1" dirty="0"/>
              <a:t>public key</a:t>
            </a:r>
            <a:r>
              <a:rPr lang="en-US" dirty="0"/>
              <a:t> (which may be known to others) and a </a:t>
            </a:r>
            <a:r>
              <a:rPr lang="en-US" i="1" dirty="0"/>
              <a:t>private key</a:t>
            </a:r>
            <a:r>
              <a:rPr lang="en-US" dirty="0"/>
              <a:t> (which may not be known by anyone except the owner).</a:t>
            </a:r>
            <a:endParaRPr lang="en-US" baseline="30000" dirty="0"/>
          </a:p>
          <a:p>
            <a:pPr marL="342900" indent="-342900">
              <a:buFont typeface="Arial" panose="020B0604020202020204" pitchFamily="34" charset="0"/>
              <a:buChar char="•"/>
            </a:pPr>
            <a:r>
              <a:rPr lang="en-US" dirty="0"/>
              <a:t>The generation of such key pairs depends on cryptographic algorithms which are based on mathematical problems termed one-way functions. </a:t>
            </a:r>
          </a:p>
          <a:p>
            <a:pPr marL="342900" indent="-342900">
              <a:buFont typeface="Arial" panose="020B0604020202020204" pitchFamily="34" charset="0"/>
              <a:buChar char="•"/>
            </a:pPr>
            <a:r>
              <a:rPr lang="en-US" dirty="0"/>
              <a:t>Effective security requires keeping the private key private; the public key can be openly distributed without compromising security.</a:t>
            </a:r>
          </a:p>
        </p:txBody>
      </p:sp>
    </p:spTree>
    <p:extLst>
      <p:ext uri="{BB962C8B-B14F-4D97-AF65-F5344CB8AC3E}">
        <p14:creationId xmlns:p14="http://schemas.microsoft.com/office/powerpoint/2010/main" val="205440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ntelTheme1">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extLst>
    <a:ext uri="{05A4C25C-085E-4340-85A3-A5531E510DB2}">
      <thm15:themeFamily xmlns:thm15="http://schemas.microsoft.com/office/thememl/2012/main" name="IntelTheme1" id="{C930D40D-A6C3-425E-9226-C3339EACC2B5}" vid="{6EA4ED4A-00E5-4EE6-B07D-62FE13E69D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10466</TotalTime>
  <Words>1804</Words>
  <Application>Microsoft Macintosh PowerPoint</Application>
  <PresentationFormat>Widescreen</PresentationFormat>
  <Paragraphs>157</Paragraphs>
  <Slides>28</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Courier New</vt:lpstr>
      <vt:lpstr>Intel Clear</vt:lpstr>
      <vt:lpstr>Intel Clear Pro</vt:lpstr>
      <vt:lpstr>Wingdings</vt:lpstr>
      <vt:lpstr>IntelTheme1</vt:lpstr>
      <vt:lpstr>Cryptography</vt:lpstr>
      <vt:lpstr>Introductions…</vt:lpstr>
      <vt:lpstr>Why is Cryptography Important?</vt:lpstr>
      <vt:lpstr>Classic Cryptography – Caesar Cipher</vt:lpstr>
      <vt:lpstr>“A cryptosystem should be secure even if everything about the system, except the key, is public knowledge.”</vt:lpstr>
      <vt:lpstr>Modern Cryptography</vt:lpstr>
      <vt:lpstr>symmetric Key Cryptography</vt:lpstr>
      <vt:lpstr>Symmetric Key Cryptography</vt:lpstr>
      <vt:lpstr>Asymmetric Key Cryptography</vt:lpstr>
      <vt:lpstr>Asymmetric Key Cryptography</vt:lpstr>
      <vt:lpstr>AN Introduction TO RSA</vt:lpstr>
      <vt:lpstr>AN Introduction To RSA</vt:lpstr>
      <vt:lpstr>AN Introduction To RSA</vt:lpstr>
      <vt:lpstr>An Introduction To RSA</vt:lpstr>
      <vt:lpstr>Breaking RSA keys by factoring large integers</vt:lpstr>
      <vt:lpstr>Breaking RSA keys by factoring large integers</vt:lpstr>
      <vt:lpstr>Breaking RSA keys by factoring large integers</vt:lpstr>
      <vt:lpstr>Breaking RSA keys by factoring large integers</vt:lpstr>
      <vt:lpstr>RSA In Practice</vt:lpstr>
      <vt:lpstr>A quick primer on Alternate Base Number Systems</vt:lpstr>
      <vt:lpstr>A quick primer on Positional Notation Systems</vt:lpstr>
      <vt:lpstr>Encrypting and Decrypting TEXT with RSA</vt:lpstr>
      <vt:lpstr>Encrypting and Decrypting TEXT with RSA</vt:lpstr>
      <vt:lpstr>Encrypting and Decrypting TEXT with RSA</vt:lpstr>
      <vt:lpstr>Activity - Decrypting Words with RSA</vt:lpstr>
      <vt:lpstr>Decrypting words with RSA</vt:lpstr>
      <vt:lpstr>Decrypting words with RSA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Modeling</dc:title>
  <dc:creator>Dave Novick</dc:creator>
  <cp:keywords>CTPClassification=CTP_PUBLIC:VisualMarkings=, CTPClassification=CTP_NT</cp:keywords>
  <cp:lastModifiedBy>Beale, Michael</cp:lastModifiedBy>
  <cp:revision>191</cp:revision>
  <cp:lastPrinted>2017-11-15T19:03:55Z</cp:lastPrinted>
  <dcterms:created xsi:type="dcterms:W3CDTF">2016-02-04T20:43:21Z</dcterms:created>
  <dcterms:modified xsi:type="dcterms:W3CDTF">2023-04-11T18:15:31Z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cb4a6726-4abe-4cfa-a291-0ab73a524e7a</vt:lpwstr>
  </property>
  <property fmtid="{D5CDD505-2E9C-101B-9397-08002B2CF9AE}" pid="3" name="CTP_TimeStamp">
    <vt:lpwstr>2019-02-15 15:22:14Z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