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60" r:id="rId2"/>
    <p:sldId id="291" r:id="rId3"/>
    <p:sldId id="293" r:id="rId4"/>
    <p:sldId id="294" r:id="rId5"/>
    <p:sldId id="301" r:id="rId6"/>
    <p:sldId id="282" r:id="rId7"/>
    <p:sldId id="304" r:id="rId8"/>
    <p:sldId id="299" r:id="rId9"/>
    <p:sldId id="307" r:id="rId10"/>
    <p:sldId id="259" r:id="rId11"/>
    <p:sldId id="309" r:id="rId12"/>
    <p:sldId id="283" r:id="rId13"/>
    <p:sldId id="298" r:id="rId14"/>
    <p:sldId id="277" r:id="rId15"/>
    <p:sldId id="276" r:id="rId16"/>
    <p:sldId id="274" r:id="rId17"/>
    <p:sldId id="275" r:id="rId18"/>
    <p:sldId id="272" r:id="rId19"/>
    <p:sldId id="289" r:id="rId20"/>
    <p:sldId id="285" r:id="rId21"/>
    <p:sldId id="306" r:id="rId22"/>
    <p:sldId id="305" r:id="rId23"/>
    <p:sldId id="292" r:id="rId24"/>
    <p:sldId id="267" r:id="rId25"/>
    <p:sldId id="284" r:id="rId26"/>
    <p:sldId id="265" r:id="rId27"/>
    <p:sldId id="286" r:id="rId28"/>
    <p:sldId id="262" r:id="rId29"/>
    <p:sldId id="308" r:id="rId30"/>
    <p:sldId id="295" r:id="rId31"/>
    <p:sldId id="303" r:id="rId3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19" autoAdjust="0"/>
    <p:restoredTop sz="97518" autoAdjust="0"/>
  </p:normalViewPr>
  <p:slideViewPr>
    <p:cSldViewPr snapToGrid="0">
      <p:cViewPr varScale="1">
        <p:scale>
          <a:sx n="206" d="100"/>
          <a:sy n="206" d="100"/>
        </p:scale>
        <p:origin x="200" y="560"/>
      </p:cViewPr>
      <p:guideLst>
        <p:guide orient="horz" pos="2160"/>
        <p:guide pos="3840"/>
      </p:guideLst>
    </p:cSldViewPr>
  </p:slideViewPr>
  <p:notesTextViewPr>
    <p:cViewPr>
      <p:scale>
        <a:sx n="1" d="1"/>
        <a:sy n="1" d="1"/>
      </p:scale>
      <p:origin x="0" y="0"/>
    </p:cViewPr>
  </p:notesTextViewPr>
  <p:notesViewPr>
    <p:cSldViewPr snapToGrid="0">
      <p:cViewPr varScale="1">
        <p:scale>
          <a:sx n="129" d="100"/>
          <a:sy n="129" d="100"/>
        </p:scale>
        <p:origin x="452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6F669A-6F6F-2269-9E2E-2E125E56B3A9}"/>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EE4A930-968A-E079-019F-8F188BA542AD}"/>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7E0DBFF9-52DD-A146-8D38-4E8F37EC168B}" type="datetimeFigureOut">
              <a:rPr lang="en-US" smtClean="0"/>
              <a:t>4/14/23</a:t>
            </a:fld>
            <a:endParaRPr lang="en-US"/>
          </a:p>
        </p:txBody>
      </p:sp>
      <p:sp>
        <p:nvSpPr>
          <p:cNvPr id="4" name="Footer Placeholder 3">
            <a:extLst>
              <a:ext uri="{FF2B5EF4-FFF2-40B4-BE49-F238E27FC236}">
                <a16:creationId xmlns:a16="http://schemas.microsoft.com/office/drawing/2014/main" id="{008188C0-8A69-FEC8-F52D-8B5331DFECDB}"/>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C47BCE-8353-BBEF-BF9C-84FD37529F4A}"/>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A5D4876-6E6C-994D-B86E-5789586B5C4D}" type="slidenum">
              <a:rPr lang="en-US" smtClean="0"/>
              <a:t>‹#›</a:t>
            </a:fld>
            <a:endParaRPr lang="en-US"/>
          </a:p>
        </p:txBody>
      </p:sp>
    </p:spTree>
    <p:extLst>
      <p:ext uri="{BB962C8B-B14F-4D97-AF65-F5344CB8AC3E}">
        <p14:creationId xmlns:p14="http://schemas.microsoft.com/office/powerpoint/2010/main" val="2863116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76BBC0-2D69-4443-A62A-A79B2D6915DC}" type="datetimeFigureOut">
              <a:rPr lang="en-US" smtClean="0"/>
              <a:t>4/14/23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876B44-D89A-4FED-90B7-84BD30320FFD}" type="slidenum">
              <a:rPr lang="en-US" smtClean="0"/>
              <a:t>‹#›</a:t>
            </a:fld>
            <a:endParaRPr lang="en-US"/>
          </a:p>
        </p:txBody>
      </p:sp>
    </p:spTree>
    <p:extLst>
      <p:ext uri="{BB962C8B-B14F-4D97-AF65-F5344CB8AC3E}">
        <p14:creationId xmlns:p14="http://schemas.microsoft.com/office/powerpoint/2010/main" val="15784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3</a:t>
            </a:fld>
            <a:endParaRPr lang="en-US"/>
          </a:p>
        </p:txBody>
      </p:sp>
    </p:spTree>
    <p:extLst>
      <p:ext uri="{BB962C8B-B14F-4D97-AF65-F5344CB8AC3E}">
        <p14:creationId xmlns:p14="http://schemas.microsoft.com/office/powerpoint/2010/main" val="372346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17</a:t>
            </a:fld>
            <a:endParaRPr lang="en-US"/>
          </a:p>
        </p:txBody>
      </p:sp>
    </p:spTree>
    <p:extLst>
      <p:ext uri="{BB962C8B-B14F-4D97-AF65-F5344CB8AC3E}">
        <p14:creationId xmlns:p14="http://schemas.microsoft.com/office/powerpoint/2010/main" val="166837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18</a:t>
            </a:fld>
            <a:endParaRPr lang="en-US"/>
          </a:p>
        </p:txBody>
      </p:sp>
    </p:spTree>
    <p:extLst>
      <p:ext uri="{BB962C8B-B14F-4D97-AF65-F5344CB8AC3E}">
        <p14:creationId xmlns:p14="http://schemas.microsoft.com/office/powerpoint/2010/main" val="3064481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29</a:t>
            </a:fld>
            <a:endParaRPr lang="en-US"/>
          </a:p>
        </p:txBody>
      </p:sp>
    </p:spTree>
    <p:extLst>
      <p:ext uri="{BB962C8B-B14F-4D97-AF65-F5344CB8AC3E}">
        <p14:creationId xmlns:p14="http://schemas.microsoft.com/office/powerpoint/2010/main" val="220722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Auguste</a:t>
            </a:r>
            <a:r>
              <a:rPr lang="en-US" dirty="0"/>
              <a:t> </a:t>
            </a:r>
            <a:r>
              <a:rPr lang="en-US" dirty="0" err="1"/>
              <a:t>Kerckhoffs</a:t>
            </a:r>
            <a:r>
              <a:rPr lang="en-US" dirty="0"/>
              <a:t> (19 January 1835 – 9 August 1903) was a Dutch linguist and cryptographer who was professor of languages at the </a:t>
            </a:r>
            <a:r>
              <a:rPr lang="en-US" dirty="0" err="1"/>
              <a:t>École</a:t>
            </a:r>
            <a:r>
              <a:rPr lang="en-US" dirty="0"/>
              <a:t> des </a:t>
            </a:r>
            <a:r>
              <a:rPr lang="en-US" dirty="0" err="1"/>
              <a:t>Hautes</a:t>
            </a:r>
            <a:r>
              <a:rPr lang="en-US" dirty="0"/>
              <a:t> </a:t>
            </a:r>
            <a:r>
              <a:rPr lang="en-US" dirty="0" err="1"/>
              <a:t>Études</a:t>
            </a:r>
            <a:r>
              <a:rPr lang="en-US" dirty="0"/>
              <a:t> </a:t>
            </a:r>
            <a:r>
              <a:rPr lang="en-US" dirty="0" err="1"/>
              <a:t>Commerciales</a:t>
            </a:r>
            <a:r>
              <a:rPr lang="en-US" dirty="0"/>
              <a:t> in Paris in the late 19th century.</a:t>
            </a:r>
          </a:p>
          <a:p>
            <a:endParaRPr lang="en-US" dirty="0"/>
          </a:p>
        </p:txBody>
      </p:sp>
      <p:sp>
        <p:nvSpPr>
          <p:cNvPr id="4" name="Slide Number Placeholder 3"/>
          <p:cNvSpPr>
            <a:spLocks noGrp="1"/>
          </p:cNvSpPr>
          <p:nvPr>
            <p:ph type="sldNum" sz="quarter" idx="10"/>
          </p:nvPr>
        </p:nvSpPr>
        <p:spPr/>
        <p:txBody>
          <a:bodyPr/>
          <a:lstStyle/>
          <a:p>
            <a:fld id="{A2226071-1B1D-4A6E-8708-FF184D4EAD61}" type="slidenum">
              <a:rPr lang="en-US" smtClean="0"/>
              <a:t>6</a:t>
            </a:fld>
            <a:endParaRPr lang="en-US"/>
          </a:p>
        </p:txBody>
      </p:sp>
    </p:spTree>
    <p:extLst>
      <p:ext uri="{BB962C8B-B14F-4D97-AF65-F5344CB8AC3E}">
        <p14:creationId xmlns:p14="http://schemas.microsoft.com/office/powerpoint/2010/main" val="192166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10</a:t>
            </a:fld>
            <a:endParaRPr lang="en-US"/>
          </a:p>
        </p:txBody>
      </p:sp>
    </p:spTree>
    <p:extLst>
      <p:ext uri="{BB962C8B-B14F-4D97-AF65-F5344CB8AC3E}">
        <p14:creationId xmlns:p14="http://schemas.microsoft.com/office/powerpoint/2010/main" val="155489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11</a:t>
            </a:fld>
            <a:endParaRPr lang="en-US"/>
          </a:p>
        </p:txBody>
      </p:sp>
    </p:spTree>
    <p:extLst>
      <p:ext uri="{BB962C8B-B14F-4D97-AF65-F5344CB8AC3E}">
        <p14:creationId xmlns:p14="http://schemas.microsoft.com/office/powerpoint/2010/main" val="194759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12</a:t>
            </a:fld>
            <a:endParaRPr lang="en-US"/>
          </a:p>
        </p:txBody>
      </p:sp>
    </p:spTree>
    <p:extLst>
      <p:ext uri="{BB962C8B-B14F-4D97-AF65-F5344CB8AC3E}">
        <p14:creationId xmlns:p14="http://schemas.microsoft.com/office/powerpoint/2010/main" val="247188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13</a:t>
            </a:fld>
            <a:endParaRPr lang="en-US"/>
          </a:p>
        </p:txBody>
      </p:sp>
    </p:spTree>
    <p:extLst>
      <p:ext uri="{BB962C8B-B14F-4D97-AF65-F5344CB8AC3E}">
        <p14:creationId xmlns:p14="http://schemas.microsoft.com/office/powerpoint/2010/main" val="246783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14</a:t>
            </a:fld>
            <a:endParaRPr lang="en-US"/>
          </a:p>
        </p:txBody>
      </p:sp>
    </p:spTree>
    <p:extLst>
      <p:ext uri="{BB962C8B-B14F-4D97-AF65-F5344CB8AC3E}">
        <p14:creationId xmlns:p14="http://schemas.microsoft.com/office/powerpoint/2010/main" val="405221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15</a:t>
            </a:fld>
            <a:endParaRPr lang="en-US"/>
          </a:p>
        </p:txBody>
      </p:sp>
    </p:spTree>
    <p:extLst>
      <p:ext uri="{BB962C8B-B14F-4D97-AF65-F5344CB8AC3E}">
        <p14:creationId xmlns:p14="http://schemas.microsoft.com/office/powerpoint/2010/main" val="11565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16</a:t>
            </a:fld>
            <a:endParaRPr lang="en-US"/>
          </a:p>
        </p:txBody>
      </p:sp>
    </p:spTree>
    <p:extLst>
      <p:ext uri="{BB962C8B-B14F-4D97-AF65-F5344CB8AC3E}">
        <p14:creationId xmlns:p14="http://schemas.microsoft.com/office/powerpoint/2010/main" val="2435323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FD5E25-090D-3449-94C5-4594E4B687F2}"/>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6600" b="0" spc="0" baseline="0">
                <a:solidFill>
                  <a:schemeClr val="bg1">
                    <a:alpha val="95000"/>
                  </a:schemeClr>
                </a:solidFill>
                <a:latin typeface="+mj-lt"/>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2844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418726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564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227873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9814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28pt Intel Clear pro Headline</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2093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2274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9443AD-82B7-8C43-9421-DA9C7E323BA7}"/>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283393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1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AB29C-4881-5543-B4C0-D405D99008FE}"/>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41829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2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C5E736-994A-0340-B022-FF9F54EE0B0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12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ts val="6000"/>
              </a:lnSpc>
              <a:defRPr sz="7200" b="0" cap="none"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54pt Intel Clear Heading</a:t>
            </a:r>
          </a:p>
        </p:txBody>
      </p:sp>
    </p:spTree>
    <p:extLst>
      <p:ext uri="{BB962C8B-B14F-4D97-AF65-F5344CB8AC3E}">
        <p14:creationId xmlns:p14="http://schemas.microsoft.com/office/powerpoint/2010/main" val="181225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2058B4-818F-3348-93C5-5C83A455F9EC}"/>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6500" b="0" spc="0" baseline="0">
                <a:solidFill>
                  <a:schemeClr val="bg1">
                    <a:alpha val="95000"/>
                  </a:schemeClr>
                </a:solidFill>
                <a:latin typeface="+mj-lt"/>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8007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E4886-0AD0-DC44-BE61-5159A142843F}"/>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45563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9E0931-D7E6-3049-90F7-3AA3417A02A7}"/>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022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ABEB2-3A9B-8C49-A779-CFE46B481051}"/>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3362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5DBCEA-C404-4380-8350-56EFBA963B4A}"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sz="3200" b="0" i="0" baseline="0">
                <a:solidFill>
                  <a:schemeClr val="tx2"/>
                </a:solidFill>
                <a:latin typeface="Intel Clear"/>
                <a:cs typeface="Intel Clear"/>
              </a:defRPr>
            </a:lvl1pPr>
          </a:lstStyle>
          <a:p>
            <a:r>
              <a:rPr lang="en-US" dirty="0"/>
              <a:t>24pt Intel Clear Headline</a:t>
            </a:r>
          </a:p>
        </p:txBody>
      </p:sp>
    </p:spTree>
    <p:extLst>
      <p:ext uri="{BB962C8B-B14F-4D97-AF65-F5344CB8AC3E}">
        <p14:creationId xmlns:p14="http://schemas.microsoft.com/office/powerpoint/2010/main" val="98288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53975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3368-6379-DA42-BD58-79276D08A45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768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51FAC-D3E4-C34C-9BA4-FF94D1CF1AD2}"/>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41422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5FC78-69F9-9545-9B7A-2B04248BB1D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28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3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DE9A2-CF1A-EC43-8F01-8916C5EDF256}"/>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565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4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9F65D0-3ED4-4648-95B3-08FF8E5B5E61}"/>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80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06C38-ED45-D94D-B39E-E3E496B5B759}"/>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lang="en-US" dirty="0">
                <a:solidFill>
                  <a:schemeClr val="bg1"/>
                </a:solidFill>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4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5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9650E-06A3-154F-AA51-43CEF59C2498}"/>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32602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1"/>
            <a:ext cx="7999315" cy="2323375"/>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5"/>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87477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248DDC-7137-424B-B2B6-24261A24DDB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lang="en-US" dirty="0">
                <a:solidFill>
                  <a:schemeClr val="bg1"/>
                </a:solidFill>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3091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E4B7C-504F-8949-8A5A-5D6B73C9922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lang="en-US" dirty="0">
                <a:solidFill>
                  <a:schemeClr val="bg1"/>
                </a:solidFill>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66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787582-A618-7445-8906-490112B3D95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9282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219430"/>
            <a:ext cx="10950515" cy="1470025"/>
          </a:xfrm>
        </p:spPr>
        <p:txBody>
          <a:bodyPr lIns="0" rIns="0" anchor="b" anchorCtr="0">
            <a:noAutofit/>
          </a:bodyPr>
          <a:lstStyle>
            <a:lvl1pPr>
              <a:lnSpc>
                <a:spcPts val="7333"/>
              </a:lnSpc>
              <a:defRPr lang="en-US" dirty="0">
                <a:solidFill>
                  <a:schemeClr val="bg1"/>
                </a:solidFill>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0498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8694" y="6432516"/>
            <a:ext cx="649242" cy="365125"/>
          </a:xfrm>
        </p:spPr>
        <p:txBody>
          <a:bodyPr/>
          <a:lstStyle>
            <a:lvl1pPr>
              <a:defRPr lang="en-US" smtClean="0"/>
            </a:lvl1pPr>
          </a:lstStyle>
          <a:p>
            <a:fld id="{CA5DBCEA-C404-4380-8350-56EFBA963B4A}" type="slidenum">
              <a:rPr lang="en-US" smtClean="0"/>
              <a:pPr/>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lang="en-US" dirty="0"/>
            </a:lvl1pPr>
          </a:lstStyle>
          <a:p>
            <a:r>
              <a:rPr lang="en-US" dirty="0"/>
              <a:t>33pt Intel Clear pro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3243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defRPr lang="en-US" smtClean="0"/>
            </a:lvl1pPr>
          </a:lstStyle>
          <a:p>
            <a:fld id="{CA5DBCEA-C404-4380-8350-56EFBA963B4A}" type="slidenum">
              <a:rPr lang="en-US" smtClean="0"/>
              <a:pPr/>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lang="en-US" dirty="0"/>
            </a:lvl1pPr>
          </a:lstStyle>
          <a:p>
            <a:r>
              <a:rPr lang="en-US" dirty="0"/>
              <a:t>33pt Intel Clear pro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lang="en-US" dirty="0"/>
            </a:lvl1pPr>
          </a:lstStyle>
          <a:p>
            <a:r>
              <a:rPr lang="en-US"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lang="en-US" dirty="0"/>
            </a:lvl1pPr>
          </a:lstStyle>
          <a:p>
            <a:r>
              <a:rPr lang="en-US"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409431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1C843-A7B7-D347-81D0-D4F5D9E8A692}"/>
              </a:ext>
            </a:extLst>
          </p:cNvPr>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n-lt"/>
            </a:endParaRPr>
          </a:p>
        </p:txBody>
      </p:sp>
      <p:pic>
        <p:nvPicPr>
          <p:cNvPr id="11" name="Picture 2"/>
          <p:cNvPicPr>
            <a:picLocks noChangeAspect="1" noChangeArrowheads="1"/>
          </p:cNvPicPr>
          <p:nvPr/>
        </p:nvPicPr>
        <p:blipFill>
          <a:blip r:embed="rId33">
            <a:extLst>
              <a:ext uri="{28A0092B-C50C-407E-A947-70E740481C1C}">
                <a14:useLocalDpi xmlns:a14="http://schemas.microsoft.com/office/drawing/2010/main" val="0"/>
              </a:ext>
            </a:extLst>
          </a:blip>
          <a:srcRect/>
          <a:stretch/>
        </p:blipFill>
        <p:spPr bwMode="auto">
          <a:xfrm>
            <a:off x="10986554" y="6502368"/>
            <a:ext cx="485781" cy="19701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33pt Intel Clear Pro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CA5DBCEA-C404-4380-8350-56EFBA963B4A}" type="slidenum">
              <a:rPr lang="en-US" smtClean="0"/>
              <a:pPr/>
              <a:t>‹#›</a:t>
            </a:fld>
            <a:endParaRPr lang="en-US"/>
          </a:p>
        </p:txBody>
      </p:sp>
    </p:spTree>
    <p:extLst>
      <p:ext uri="{BB962C8B-B14F-4D97-AF65-F5344CB8AC3E}">
        <p14:creationId xmlns:p14="http://schemas.microsoft.com/office/powerpoint/2010/main" val="540180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09585" rtl="0" eaLnBrk="1" latinLnBrk="0" hangingPunct="1">
        <a:lnSpc>
          <a:spcPts val="4000"/>
        </a:lnSpc>
        <a:spcBef>
          <a:spcPct val="0"/>
        </a:spcBef>
        <a:buNone/>
        <a:defRPr sz="4400" b="0" i="0" kern="1200" spc="0" baseline="0">
          <a:solidFill>
            <a:schemeClr val="tx2"/>
          </a:solidFill>
          <a:latin typeface="+mn-lt"/>
          <a:ea typeface="Intel Clear Pro" panose="020B0804020202060201" pitchFamily="34" charset="77"/>
          <a:cs typeface="Intel Clear Pro" panose="020B0804020202060201" pitchFamily="34" charset="77"/>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Cryptography</a:t>
            </a:r>
          </a:p>
        </p:txBody>
      </p:sp>
    </p:spTree>
    <p:extLst>
      <p:ext uri="{BB962C8B-B14F-4D97-AF65-F5344CB8AC3E}">
        <p14:creationId xmlns:p14="http://schemas.microsoft.com/office/powerpoint/2010/main" val="4214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a:xfrm>
            <a:off x="607485" y="1604434"/>
            <a:ext cx="6148157" cy="4567767"/>
          </a:xfrm>
        </p:spPr>
        <p:txBody>
          <a:bodyPr>
            <a:normAutofit/>
          </a:bodyPr>
          <a:lstStyle/>
          <a:p>
            <a:r>
              <a:rPr lang="en-US" dirty="0"/>
              <a:t>RSA is an asymmetric cryptographic algorithm developed in 1977. </a:t>
            </a:r>
          </a:p>
          <a:p>
            <a:r>
              <a:rPr lang="en-US" b="1" dirty="0"/>
              <a:t>The security of the algorithm relies on the difficulty of factoring large integers.</a:t>
            </a:r>
          </a:p>
          <a:p>
            <a:r>
              <a:rPr lang="en-US" dirty="0"/>
              <a:t>RSA relies on two mathematically related keys; one public, one private. The public key is used to encrypt; the private key to decrypt.</a:t>
            </a:r>
          </a:p>
        </p:txBody>
      </p:sp>
      <p:pic>
        <p:nvPicPr>
          <p:cNvPr id="2" name="Picture 1">
            <a:extLst>
              <a:ext uri="{FF2B5EF4-FFF2-40B4-BE49-F238E27FC236}">
                <a16:creationId xmlns:a16="http://schemas.microsoft.com/office/drawing/2014/main" id="{7118C9A9-68C8-4922-B879-0D3AA86448E5}"/>
              </a:ext>
            </a:extLst>
          </p:cNvPr>
          <p:cNvPicPr>
            <a:picLocks noChangeAspect="1"/>
          </p:cNvPicPr>
          <p:nvPr/>
        </p:nvPicPr>
        <p:blipFill rotWithShape="1">
          <a:blip r:embed="rId3"/>
          <a:srcRect l="3685" t="4067" r="4491" b="6475"/>
          <a:stretch/>
        </p:blipFill>
        <p:spPr>
          <a:xfrm>
            <a:off x="7223761" y="1786129"/>
            <a:ext cx="4151376" cy="293217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CACCBAA-1845-4672-B347-C9EEF44ED8C1}"/>
              </a:ext>
            </a:extLst>
          </p:cNvPr>
          <p:cNvSpPr txBox="1"/>
          <p:nvPr/>
        </p:nvSpPr>
        <p:spPr>
          <a:xfrm>
            <a:off x="7057150" y="5013368"/>
            <a:ext cx="4521017" cy="169277"/>
          </a:xfrm>
          <a:prstGeom prst="rect">
            <a:avLst/>
          </a:prstGeom>
          <a:noFill/>
        </p:spPr>
        <p:txBody>
          <a:bodyPr vert="horz" wrap="square" lIns="0" tIns="0" rIns="0" bIns="0" rtlCol="0">
            <a:spAutoFit/>
          </a:bodyPr>
          <a:lstStyle/>
          <a:p>
            <a:r>
              <a:rPr lang="en-US" sz="1100" dirty="0">
                <a:solidFill>
                  <a:srgbClr val="003C71"/>
                </a:solidFill>
              </a:rPr>
              <a:t>Adi Shamir, Ron </a:t>
            </a:r>
            <a:r>
              <a:rPr lang="en-US" sz="1100" dirty="0" err="1">
                <a:solidFill>
                  <a:srgbClr val="003C71"/>
                </a:solidFill>
              </a:rPr>
              <a:t>Rivest</a:t>
            </a:r>
            <a:r>
              <a:rPr lang="en-US" sz="1100" dirty="0">
                <a:solidFill>
                  <a:srgbClr val="003C71"/>
                </a:solidFill>
              </a:rPr>
              <a:t> and Len Adelman – The Creators of RSA</a:t>
            </a:r>
          </a:p>
        </p:txBody>
      </p:sp>
    </p:spTree>
    <p:extLst>
      <p:ext uri="{BB962C8B-B14F-4D97-AF65-F5344CB8AC3E}">
        <p14:creationId xmlns:p14="http://schemas.microsoft.com/office/powerpoint/2010/main" val="18948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 – “Textbook RSA”</a:t>
            </a:r>
          </a:p>
        </p:txBody>
      </p:sp>
      <p:sp>
        <p:nvSpPr>
          <p:cNvPr id="5" name="Content Placeholder 4"/>
          <p:cNvSpPr>
            <a:spLocks noGrp="1"/>
          </p:cNvSpPr>
          <p:nvPr>
            <p:ph sz="quarter" idx="13"/>
          </p:nvPr>
        </p:nvSpPr>
        <p:spPr/>
        <p:txBody>
          <a:bodyPr anchor="ctr">
            <a:normAutofit/>
          </a:bodyPr>
          <a:lstStyle/>
          <a:p>
            <a:pPr algn="ctr"/>
            <a:r>
              <a:rPr lang="en-US" dirty="0"/>
              <a:t>Encrypt a message (m) with modular exponentiation…</a:t>
            </a:r>
          </a:p>
          <a:p>
            <a:pPr marL="0" lvl="1" indent="0" algn="ctr">
              <a:buNone/>
            </a:pPr>
            <a:r>
              <a:rPr lang="en-US" sz="3600" b="1" dirty="0">
                <a:solidFill>
                  <a:srgbClr val="FF0000"/>
                </a:solidFill>
              </a:rPr>
              <a:t>c</a:t>
            </a:r>
            <a:r>
              <a:rPr lang="en-US" sz="3600" b="1" dirty="0"/>
              <a:t> = </a:t>
            </a:r>
            <a:r>
              <a:rPr lang="en-US" sz="3600" b="1" dirty="0">
                <a:solidFill>
                  <a:srgbClr val="00B050"/>
                </a:solidFill>
              </a:rPr>
              <a:t>m</a:t>
            </a:r>
            <a:r>
              <a:rPr lang="en-US" sz="3600" b="1" baseline="30000" dirty="0">
                <a:solidFill>
                  <a:schemeClr val="accent4"/>
                </a:solidFill>
              </a:rPr>
              <a:t>e</a:t>
            </a:r>
            <a:r>
              <a:rPr lang="en-US" sz="3600" b="1" dirty="0"/>
              <a:t> mod </a:t>
            </a:r>
            <a:r>
              <a:rPr lang="en-US" sz="3600" b="1" dirty="0">
                <a:solidFill>
                  <a:schemeClr val="accent2"/>
                </a:solidFill>
              </a:rPr>
              <a:t>n</a:t>
            </a:r>
          </a:p>
          <a:p>
            <a:pPr lvl="0" algn="ctr"/>
            <a:r>
              <a:rPr lang="en-US" dirty="0"/>
              <a:t>…and decrypt a message (c) with modular exponentiation</a:t>
            </a:r>
          </a:p>
          <a:p>
            <a:pPr marL="0" lvl="1" indent="0" algn="ctr">
              <a:buNone/>
            </a:pPr>
            <a:r>
              <a:rPr lang="en-US" sz="3600" b="1" dirty="0">
                <a:solidFill>
                  <a:srgbClr val="00B050"/>
                </a:solidFill>
              </a:rPr>
              <a:t>m</a:t>
            </a:r>
            <a:r>
              <a:rPr lang="en-US" sz="3600" b="1" dirty="0"/>
              <a:t> = </a:t>
            </a:r>
            <a:r>
              <a:rPr lang="en-US" sz="3600" b="1" dirty="0">
                <a:solidFill>
                  <a:srgbClr val="FF0000"/>
                </a:solidFill>
              </a:rPr>
              <a:t>c</a:t>
            </a:r>
            <a:r>
              <a:rPr lang="en-US" sz="3600" b="1" baseline="30000" dirty="0">
                <a:solidFill>
                  <a:schemeClr val="accent4"/>
                </a:solidFill>
              </a:rPr>
              <a:t>d</a:t>
            </a:r>
            <a:r>
              <a:rPr lang="en-US" sz="3600" b="1" dirty="0"/>
              <a:t> mod </a:t>
            </a:r>
            <a:r>
              <a:rPr lang="en-US" sz="3600" b="1" dirty="0">
                <a:solidFill>
                  <a:schemeClr val="accent2"/>
                </a:solidFill>
              </a:rPr>
              <a:t>n</a:t>
            </a:r>
          </a:p>
        </p:txBody>
      </p:sp>
    </p:spTree>
    <p:extLst>
      <p:ext uri="{BB962C8B-B14F-4D97-AF65-F5344CB8AC3E}">
        <p14:creationId xmlns:p14="http://schemas.microsoft.com/office/powerpoint/2010/main" val="2168808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 – Modulus (</a:t>
            </a:r>
            <a:r>
              <a:rPr lang="en-US" dirty="0">
                <a:solidFill>
                  <a:schemeClr val="accent2"/>
                </a:solidFill>
              </a:rPr>
              <a:t>n</a:t>
            </a:r>
            <a:r>
              <a:rPr lang="en-US" dirty="0"/>
              <a:t>) Creation</a:t>
            </a:r>
          </a:p>
        </p:txBody>
      </p:sp>
      <p:sp>
        <p:nvSpPr>
          <p:cNvPr id="5" name="Content Placeholder 4"/>
          <p:cNvSpPr>
            <a:spLocks noGrp="1"/>
          </p:cNvSpPr>
          <p:nvPr>
            <p:ph sz="quarter" idx="13"/>
          </p:nvPr>
        </p:nvSpPr>
        <p:spPr/>
        <p:txBody>
          <a:bodyPr anchor="ctr">
            <a:normAutofit/>
          </a:bodyPr>
          <a:lstStyle/>
          <a:p>
            <a:pPr algn="ctr"/>
            <a:r>
              <a:rPr lang="en-US" dirty="0"/>
              <a:t>The modulus is created by selecting 2 prime numbers (p, q) and multiplying them together to create a modulus (</a:t>
            </a:r>
            <a:r>
              <a:rPr lang="en-US" dirty="0">
                <a:solidFill>
                  <a:schemeClr val="accent2"/>
                </a:solidFill>
              </a:rPr>
              <a:t>n</a:t>
            </a:r>
            <a:r>
              <a:rPr lang="en-US" dirty="0"/>
              <a:t>). This value is used during encryption and decryption.</a:t>
            </a:r>
          </a:p>
          <a:p>
            <a:pPr algn="ctr"/>
            <a:r>
              <a:rPr lang="en-US" sz="4000" dirty="0">
                <a:solidFill>
                  <a:schemeClr val="accent2"/>
                </a:solidFill>
              </a:rPr>
              <a:t>n</a:t>
            </a:r>
            <a:r>
              <a:rPr lang="en-US" sz="4000" dirty="0"/>
              <a:t> = </a:t>
            </a:r>
            <a:r>
              <a:rPr lang="en-US" sz="4000" dirty="0">
                <a:solidFill>
                  <a:srgbClr val="FF0000"/>
                </a:solidFill>
              </a:rPr>
              <a:t>p</a:t>
            </a:r>
            <a:r>
              <a:rPr lang="en-US" sz="4000" dirty="0"/>
              <a:t> * </a:t>
            </a:r>
            <a:r>
              <a:rPr lang="en-US" sz="4000" dirty="0">
                <a:solidFill>
                  <a:srgbClr val="FF0000"/>
                </a:solidFill>
              </a:rPr>
              <a:t>q</a:t>
            </a:r>
          </a:p>
          <a:p>
            <a:pPr algn="ctr"/>
            <a:endParaRPr lang="en-US" sz="4000" dirty="0">
              <a:solidFill>
                <a:srgbClr val="FF0000"/>
              </a:solidFill>
            </a:endParaRPr>
          </a:p>
          <a:p>
            <a:pPr algn="ctr"/>
            <a:r>
              <a:rPr lang="en-US" sz="3600" dirty="0">
                <a:solidFill>
                  <a:srgbClr val="FF0000"/>
                </a:solidFill>
              </a:rPr>
              <a:t>FACTORING (</a:t>
            </a:r>
            <a:r>
              <a:rPr lang="en-US" sz="3600" dirty="0">
                <a:solidFill>
                  <a:schemeClr val="accent2"/>
                </a:solidFill>
              </a:rPr>
              <a:t>N</a:t>
            </a:r>
            <a:r>
              <a:rPr lang="en-US" sz="3600" dirty="0">
                <a:solidFill>
                  <a:srgbClr val="FF0000"/>
                </a:solidFill>
              </a:rPr>
              <a:t>) SHOULD BE HARD!</a:t>
            </a:r>
          </a:p>
        </p:txBody>
      </p:sp>
    </p:spTree>
    <p:extLst>
      <p:ext uri="{BB962C8B-B14F-4D97-AF65-F5344CB8AC3E}">
        <p14:creationId xmlns:p14="http://schemas.microsoft.com/office/powerpoint/2010/main" val="1425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 – Exponent Creation</a:t>
            </a:r>
          </a:p>
        </p:txBody>
      </p:sp>
      <p:sp>
        <p:nvSpPr>
          <p:cNvPr id="5" name="Content Placeholder 4"/>
          <p:cNvSpPr>
            <a:spLocks noGrp="1"/>
          </p:cNvSpPr>
          <p:nvPr>
            <p:ph sz="quarter" idx="13"/>
          </p:nvPr>
        </p:nvSpPr>
        <p:spPr/>
        <p:txBody>
          <a:bodyPr anchor="ctr">
            <a:normAutofit/>
          </a:bodyPr>
          <a:lstStyle/>
          <a:p>
            <a:pPr marL="0" lvl="1" indent="0" algn="ctr">
              <a:buNone/>
            </a:pPr>
            <a:r>
              <a:rPr lang="en-US" b="1" dirty="0">
                <a:solidFill>
                  <a:srgbClr val="0071C5"/>
                </a:solidFill>
              </a:rPr>
              <a:t>The “Public” Exponent</a:t>
            </a:r>
          </a:p>
          <a:p>
            <a:pPr marL="0" lvl="1" indent="0" algn="ctr">
              <a:buNone/>
            </a:pPr>
            <a:r>
              <a:rPr lang="en-US" dirty="0">
                <a:solidFill>
                  <a:srgbClr val="0071C5"/>
                </a:solidFill>
              </a:rPr>
              <a:t>Because the public exponent is “public,” it is a known value.  It usually is 3, 17, or 65,537.</a:t>
            </a:r>
          </a:p>
          <a:p>
            <a:pPr marL="0" lvl="1" indent="0" algn="ctr">
              <a:buNone/>
            </a:pPr>
            <a:r>
              <a:rPr lang="en-US" b="1" dirty="0">
                <a:solidFill>
                  <a:srgbClr val="0071C5"/>
                </a:solidFill>
              </a:rPr>
              <a:t>The “Private” Exponent</a:t>
            </a:r>
          </a:p>
          <a:p>
            <a:pPr marL="0" lvl="1" indent="0" algn="ctr">
              <a:buNone/>
            </a:pPr>
            <a:r>
              <a:rPr lang="en-US" dirty="0">
                <a:solidFill>
                  <a:srgbClr val="0071C5"/>
                </a:solidFill>
              </a:rPr>
              <a:t>Because the private key is “private,” a bit more work goes into creating the private exponent…</a:t>
            </a:r>
          </a:p>
          <a:p>
            <a:pPr marL="0" lvl="1" indent="0" algn="ctr">
              <a:buNone/>
            </a:pPr>
            <a:r>
              <a:rPr lang="en-US" sz="1900" dirty="0">
                <a:solidFill>
                  <a:srgbClr val="0071C5"/>
                </a:solidFill>
              </a:rPr>
              <a:t>For more details on how to compute the private exponent, see the RSA article on Wikipedia.  </a:t>
            </a:r>
            <a:r>
              <a:rPr lang="en-US" sz="1900" dirty="0"/>
              <a:t>(</a:t>
            </a:r>
            <a:r>
              <a:rPr lang="en-US" sz="1900" dirty="0">
                <a:hlinkClick r:id="rId3"/>
              </a:rPr>
              <a:t>https://en.wikipedia.org/wiki/RSA_(cryptosystem)</a:t>
            </a:r>
            <a:r>
              <a:rPr lang="en-US" sz="1900" dirty="0"/>
              <a:t>)</a:t>
            </a:r>
            <a:endParaRPr lang="en-US" sz="1900" dirty="0">
              <a:solidFill>
                <a:srgbClr val="0071C5"/>
              </a:solidFill>
            </a:endParaRPr>
          </a:p>
        </p:txBody>
      </p:sp>
    </p:spTree>
    <p:extLst>
      <p:ext uri="{BB962C8B-B14F-4D97-AF65-F5344CB8AC3E}">
        <p14:creationId xmlns:p14="http://schemas.microsoft.com/office/powerpoint/2010/main" val="3406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 – Putting it all Together</a:t>
            </a:r>
          </a:p>
        </p:txBody>
      </p:sp>
      <p:sp>
        <p:nvSpPr>
          <p:cNvPr id="5" name="Content Placeholder 4"/>
          <p:cNvSpPr>
            <a:spLocks noGrp="1"/>
          </p:cNvSpPr>
          <p:nvPr>
            <p:ph sz="quarter" idx="13"/>
          </p:nvPr>
        </p:nvSpPr>
        <p:spPr/>
        <p:txBody>
          <a:bodyPr anchor="ctr">
            <a:normAutofit/>
          </a:bodyPr>
          <a:lstStyle/>
          <a:p>
            <a:pPr algn="ctr"/>
            <a:r>
              <a:rPr lang="en-US" dirty="0"/>
              <a:t>Our “Keys” then are:</a:t>
            </a:r>
          </a:p>
          <a:p>
            <a:pPr algn="ctr"/>
            <a:r>
              <a:rPr lang="en-US" dirty="0"/>
              <a:t>Public Key: {</a:t>
            </a:r>
            <a:r>
              <a:rPr lang="en-US" dirty="0">
                <a:solidFill>
                  <a:schemeClr val="accent4"/>
                </a:solidFill>
              </a:rPr>
              <a:t>e</a:t>
            </a:r>
            <a:r>
              <a:rPr lang="en-US" dirty="0"/>
              <a:t>, </a:t>
            </a:r>
            <a:r>
              <a:rPr lang="en-US" dirty="0">
                <a:solidFill>
                  <a:schemeClr val="accent2"/>
                </a:solidFill>
              </a:rPr>
              <a:t>n</a:t>
            </a:r>
            <a:r>
              <a:rPr lang="en-US" dirty="0"/>
              <a:t>}</a:t>
            </a:r>
          </a:p>
          <a:p>
            <a:pPr algn="ctr"/>
            <a:r>
              <a:rPr lang="en-US" dirty="0"/>
              <a:t>Private Key: {</a:t>
            </a:r>
            <a:r>
              <a:rPr lang="en-US" dirty="0">
                <a:solidFill>
                  <a:schemeClr val="accent4"/>
                </a:solidFill>
              </a:rPr>
              <a:t>d</a:t>
            </a:r>
            <a:r>
              <a:rPr lang="en-US" dirty="0"/>
              <a:t>, </a:t>
            </a:r>
            <a:r>
              <a:rPr lang="en-US" dirty="0">
                <a:solidFill>
                  <a:schemeClr val="accent2"/>
                </a:solidFill>
              </a:rPr>
              <a:t>n</a:t>
            </a:r>
            <a:r>
              <a:rPr lang="en-US" dirty="0"/>
              <a:t>}</a:t>
            </a:r>
          </a:p>
          <a:p>
            <a:pPr algn="ctr"/>
            <a:r>
              <a:rPr lang="en-US" dirty="0"/>
              <a:t>We can encrypt a message (</a:t>
            </a:r>
            <a:r>
              <a:rPr lang="en-US" b="1" dirty="0">
                <a:solidFill>
                  <a:srgbClr val="00B050"/>
                </a:solidFill>
              </a:rPr>
              <a:t>m</a:t>
            </a:r>
            <a:r>
              <a:rPr lang="en-US" dirty="0"/>
              <a:t>) with modular exponentiation…</a:t>
            </a:r>
          </a:p>
          <a:p>
            <a:pPr marL="0" lvl="1" indent="0" algn="ctr">
              <a:buNone/>
            </a:pPr>
            <a:r>
              <a:rPr lang="en-US" sz="2400" b="1" dirty="0">
                <a:solidFill>
                  <a:srgbClr val="FF0000"/>
                </a:solidFill>
              </a:rPr>
              <a:t>c</a:t>
            </a:r>
            <a:r>
              <a:rPr lang="en-US" sz="2400" b="1" dirty="0"/>
              <a:t> = </a:t>
            </a:r>
            <a:r>
              <a:rPr lang="en-US" sz="2400" b="1" dirty="0">
                <a:solidFill>
                  <a:srgbClr val="00B050"/>
                </a:solidFill>
              </a:rPr>
              <a:t>m</a:t>
            </a:r>
            <a:r>
              <a:rPr lang="en-US" sz="2400" b="1" baseline="30000" dirty="0">
                <a:solidFill>
                  <a:schemeClr val="accent4"/>
                </a:solidFill>
              </a:rPr>
              <a:t>e</a:t>
            </a:r>
            <a:r>
              <a:rPr lang="en-US" sz="2400" b="1" dirty="0"/>
              <a:t> mod </a:t>
            </a:r>
            <a:r>
              <a:rPr lang="en-US" sz="2400" b="1" dirty="0">
                <a:solidFill>
                  <a:schemeClr val="accent2"/>
                </a:solidFill>
              </a:rPr>
              <a:t>n</a:t>
            </a:r>
          </a:p>
          <a:p>
            <a:pPr lvl="0" algn="ctr"/>
            <a:r>
              <a:rPr lang="en-US" dirty="0"/>
              <a:t>…and decrypt a message (</a:t>
            </a:r>
            <a:r>
              <a:rPr lang="en-US" b="1" dirty="0">
                <a:solidFill>
                  <a:srgbClr val="FF0000"/>
                </a:solidFill>
              </a:rPr>
              <a:t>c</a:t>
            </a:r>
            <a:r>
              <a:rPr lang="en-US" dirty="0"/>
              <a:t>) with modular exponentiation</a:t>
            </a:r>
          </a:p>
          <a:p>
            <a:pPr marL="0" lvl="1" indent="0" algn="ctr">
              <a:buNone/>
            </a:pPr>
            <a:r>
              <a:rPr lang="en-US" sz="2400" b="1" dirty="0">
                <a:solidFill>
                  <a:srgbClr val="FF0000"/>
                </a:solidFill>
              </a:rPr>
              <a:t>c</a:t>
            </a:r>
            <a:r>
              <a:rPr lang="en-US" sz="2400" b="1" dirty="0"/>
              <a:t> = </a:t>
            </a:r>
            <a:r>
              <a:rPr lang="en-US" sz="2400" b="1" dirty="0">
                <a:solidFill>
                  <a:srgbClr val="00B050"/>
                </a:solidFill>
              </a:rPr>
              <a:t>m</a:t>
            </a:r>
            <a:r>
              <a:rPr lang="en-US" sz="2400" b="1" baseline="30000" dirty="0">
                <a:solidFill>
                  <a:schemeClr val="accent4"/>
                </a:solidFill>
              </a:rPr>
              <a:t>d</a:t>
            </a:r>
            <a:r>
              <a:rPr lang="en-US" sz="2400" b="1" dirty="0"/>
              <a:t> mod </a:t>
            </a:r>
            <a:r>
              <a:rPr lang="en-US" sz="2400" b="1" dirty="0">
                <a:solidFill>
                  <a:schemeClr val="accent2"/>
                </a:solidFill>
              </a:rPr>
              <a:t>n</a:t>
            </a:r>
          </a:p>
          <a:p>
            <a:endParaRPr lang="en-US" dirty="0"/>
          </a:p>
        </p:txBody>
      </p:sp>
    </p:spTree>
    <p:extLst>
      <p:ext uri="{BB962C8B-B14F-4D97-AF65-F5344CB8AC3E}">
        <p14:creationId xmlns:p14="http://schemas.microsoft.com/office/powerpoint/2010/main" val="35120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modulus by factoring large integers</a:t>
            </a:r>
          </a:p>
        </p:txBody>
      </p:sp>
      <p:sp>
        <p:nvSpPr>
          <p:cNvPr id="5" name="Content Placeholder 4"/>
          <p:cNvSpPr>
            <a:spLocks noGrp="1"/>
          </p:cNvSpPr>
          <p:nvPr>
            <p:ph sz="quarter" idx="13"/>
          </p:nvPr>
        </p:nvSpPr>
        <p:spPr/>
        <p:txBody>
          <a:bodyPr>
            <a:normAutofit/>
          </a:bodyPr>
          <a:lstStyle/>
          <a:p>
            <a:r>
              <a:rPr lang="en-US" dirty="0"/>
              <a:t>As stated earlier…</a:t>
            </a:r>
          </a:p>
          <a:p>
            <a:pPr algn="ctr"/>
            <a:r>
              <a:rPr lang="en-US" b="1" dirty="0"/>
              <a:t>The security of RSA relies on the difficulty of factoring large integers.</a:t>
            </a:r>
          </a:p>
          <a:p>
            <a:pPr algn="ctr"/>
            <a:endParaRPr lang="en-US" dirty="0"/>
          </a:p>
          <a:p>
            <a:r>
              <a:rPr lang="en-US" dirty="0"/>
              <a:t>One way to break RSA is to factor the modulus into its composite primes.  After doing this, computing the private key is trivial.</a:t>
            </a:r>
          </a:p>
          <a:p>
            <a:r>
              <a:rPr lang="en-US" dirty="0"/>
              <a:t>Numerous algorithms exist for factoring large integers – none of them are very efficient… yet.</a:t>
            </a:r>
          </a:p>
          <a:p>
            <a:pPr marL="0" lvl="1" indent="0">
              <a:buNone/>
            </a:pPr>
            <a:r>
              <a:rPr lang="en-US" dirty="0"/>
              <a:t>i.e., Quadratic sieve, general number field sieve, Shor’s algorithm (quantum computers)</a:t>
            </a:r>
          </a:p>
        </p:txBody>
      </p:sp>
    </p:spTree>
    <p:extLst>
      <p:ext uri="{BB962C8B-B14F-4D97-AF65-F5344CB8AC3E}">
        <p14:creationId xmlns:p14="http://schemas.microsoft.com/office/powerpoint/2010/main" val="828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modulus by factoring large integers</a:t>
            </a:r>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1 digit (3 bit) Primes:</a:t>
            </a:r>
          </a:p>
          <a:p>
            <a:pPr marL="0" lvl="1" indent="0">
              <a:spcBef>
                <a:spcPts val="800"/>
              </a:spcBef>
              <a:buNone/>
            </a:pPr>
            <a:r>
              <a:rPr lang="en-US" dirty="0"/>
              <a:t>	n = 15</a:t>
            </a:r>
          </a:p>
          <a:p>
            <a:pPr marL="0" lvl="1" indent="0">
              <a:spcBef>
                <a:spcPts val="800"/>
              </a:spcBef>
              <a:buNone/>
            </a:pPr>
            <a:r>
              <a:rPr lang="en-US" dirty="0"/>
              <a:t>	</a:t>
            </a:r>
            <a:r>
              <a:rPr lang="en-US" b="1" dirty="0"/>
              <a:t>You can do it in your head</a:t>
            </a:r>
          </a:p>
          <a:p>
            <a:pPr lvl="1">
              <a:spcBef>
                <a:spcPts val="800"/>
              </a:spcBef>
            </a:pPr>
            <a:r>
              <a:rPr lang="en-US" dirty="0"/>
              <a:t>2 digit (7 bit) Primes:</a:t>
            </a:r>
          </a:p>
          <a:p>
            <a:pPr marL="0" lvl="1" indent="0">
              <a:spcBef>
                <a:spcPts val="800"/>
              </a:spcBef>
              <a:buNone/>
            </a:pPr>
            <a:r>
              <a:rPr lang="en-US" dirty="0"/>
              <a:t>	n = 143</a:t>
            </a:r>
          </a:p>
          <a:p>
            <a:pPr marL="0" lvl="1" indent="0">
              <a:spcBef>
                <a:spcPts val="800"/>
              </a:spcBef>
              <a:buNone/>
            </a:pPr>
            <a:r>
              <a:rPr lang="en-US" dirty="0"/>
              <a:t>	</a:t>
            </a:r>
            <a:r>
              <a:rPr lang="en-US" b="1" dirty="0"/>
              <a:t>Wolfram Alpha, ~2 seconds</a:t>
            </a:r>
          </a:p>
          <a:p>
            <a:pPr lvl="1">
              <a:spcBef>
                <a:spcPts val="800"/>
              </a:spcBef>
            </a:pPr>
            <a:r>
              <a:rPr lang="en-US" dirty="0"/>
              <a:t>29 digit (96 bit) primes</a:t>
            </a:r>
          </a:p>
          <a:p>
            <a:pPr marL="0" lvl="1" indent="0">
              <a:spcBef>
                <a:spcPts val="800"/>
              </a:spcBef>
              <a:buNone/>
            </a:pPr>
            <a:r>
              <a:rPr lang="en-US" dirty="0"/>
              <a:t>	n = </a:t>
            </a:r>
            <a:r>
              <a:rPr lang="en-US" sz="2000" dirty="0"/>
              <a:t>867,613,962,415,402,435,477,298,008,177,867,109,237,440,452,526,483,367,617</a:t>
            </a:r>
            <a:endParaRPr lang="en-US" dirty="0"/>
          </a:p>
          <a:p>
            <a:pPr marL="0" lvl="1" indent="0">
              <a:spcBef>
                <a:spcPts val="800"/>
              </a:spcBef>
              <a:buNone/>
            </a:pPr>
            <a:r>
              <a:rPr lang="en-US" dirty="0"/>
              <a:t> 	</a:t>
            </a:r>
            <a:r>
              <a:rPr lang="en-US" b="1" dirty="0" err="1"/>
              <a:t>Sagemath</a:t>
            </a:r>
            <a:r>
              <a:rPr lang="en-US" b="1" dirty="0"/>
              <a:t>, ~1.8 seconds</a:t>
            </a:r>
          </a:p>
        </p:txBody>
      </p:sp>
    </p:spTree>
    <p:extLst>
      <p:ext uri="{BB962C8B-B14F-4D97-AF65-F5344CB8AC3E}">
        <p14:creationId xmlns:p14="http://schemas.microsoft.com/office/powerpoint/2010/main" val="39841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Breaking RSA keys by factoring large integers</a:t>
            </a:r>
            <a:endParaRPr lang="en-US" dirty="0"/>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38 digit (128 bit) Primes:</a:t>
            </a:r>
          </a:p>
          <a:p>
            <a:pPr marL="0" lvl="1" indent="0">
              <a:spcBef>
                <a:spcPts val="800"/>
              </a:spcBef>
              <a:buNone/>
            </a:pPr>
            <a:r>
              <a:rPr lang="en-US" dirty="0"/>
              <a:t>	n = </a:t>
            </a:r>
            <a:r>
              <a:rPr lang="en-US" sz="1500" dirty="0"/>
              <a:t>4,637,459,905,241,799,769,412,843,561,193,493,829,489,199,478,024,203,253,706,191,473,185,200,037,729</a:t>
            </a:r>
          </a:p>
          <a:p>
            <a:pPr marL="0" lvl="1" indent="0">
              <a:spcBef>
                <a:spcPts val="800"/>
              </a:spcBef>
              <a:buNone/>
            </a:pPr>
            <a:r>
              <a:rPr lang="en-US" dirty="0"/>
              <a:t>	</a:t>
            </a:r>
            <a:r>
              <a:rPr lang="en-US" b="1" dirty="0" err="1"/>
              <a:t>Sagemath</a:t>
            </a:r>
            <a:r>
              <a:rPr lang="en-US" b="1" dirty="0"/>
              <a:t> - ~131 seconds</a:t>
            </a:r>
          </a:p>
          <a:p>
            <a:pPr lvl="1">
              <a:spcBef>
                <a:spcPts val="800"/>
              </a:spcBef>
            </a:pPr>
            <a:r>
              <a:rPr lang="en-US" dirty="0"/>
              <a:t>77 digit (256 bit) Primes:</a:t>
            </a:r>
          </a:p>
          <a:p>
            <a:pPr marL="0" lvl="1" indent="0">
              <a:spcBef>
                <a:spcPts val="800"/>
              </a:spcBef>
              <a:buNone/>
            </a:pPr>
            <a:r>
              <a:rPr lang="en-US" dirty="0"/>
              <a:t>	n = </a:t>
            </a:r>
            <a:r>
              <a:rPr lang="en-US" sz="2000" dirty="0"/>
              <a:t>236,012,741,621,802,425,066,330,265,165,700,315,193,312,434,416,449,</a:t>
            </a:r>
          </a:p>
          <a:p>
            <a:pPr marL="0" lvl="1" indent="0">
              <a:spcBef>
                <a:spcPts val="800"/>
              </a:spcBef>
              <a:buNone/>
            </a:pPr>
            <a:r>
              <a:rPr lang="en-US" sz="2000" dirty="0"/>
              <a:t>	        968,636,968,575,390,885,339,147,519,239,167,208,203,220,363,699,066,</a:t>
            </a:r>
          </a:p>
          <a:p>
            <a:pPr marL="0" lvl="1" indent="0">
              <a:spcBef>
                <a:spcPts val="800"/>
              </a:spcBef>
              <a:buNone/>
            </a:pPr>
            <a:r>
              <a:rPr lang="en-US" sz="2000" dirty="0"/>
              <a:t>	        385,552,349,528,694,161,090,438,463,626,425,305,838,906,204,022,793</a:t>
            </a:r>
          </a:p>
          <a:p>
            <a:pPr marL="0" lvl="1" indent="0">
              <a:spcBef>
                <a:spcPts val="800"/>
              </a:spcBef>
              <a:buNone/>
            </a:pPr>
            <a:r>
              <a:rPr lang="en-US" dirty="0"/>
              <a:t>	</a:t>
            </a:r>
            <a:r>
              <a:rPr lang="en-US" b="1" dirty="0" err="1"/>
              <a:t>Sagemath</a:t>
            </a:r>
            <a:r>
              <a:rPr lang="en-US" b="1" dirty="0"/>
              <a:t> – ???</a:t>
            </a:r>
          </a:p>
          <a:p>
            <a:pPr marL="0" lvl="1" indent="0">
              <a:spcBef>
                <a:spcPts val="800"/>
              </a:spcBef>
              <a:buNone/>
            </a:pPr>
            <a:r>
              <a:rPr lang="en-US" dirty="0"/>
              <a:t>By the way, 256 bit primes were considered </a:t>
            </a:r>
            <a:r>
              <a:rPr lang="en-US" b="1" dirty="0"/>
              <a:t>“secure” </a:t>
            </a:r>
            <a:r>
              <a:rPr lang="en-US" dirty="0"/>
              <a:t>until around 2006</a:t>
            </a:r>
            <a:endParaRPr lang="en-US" b="1" dirty="0"/>
          </a:p>
          <a:p>
            <a:pPr marL="0" lvl="1" indent="0">
              <a:spcBef>
                <a:spcPts val="800"/>
              </a:spcBef>
              <a:buNone/>
            </a:pPr>
            <a:endParaRPr lang="en-US" b="1" dirty="0"/>
          </a:p>
        </p:txBody>
      </p:sp>
    </p:spTree>
    <p:extLst>
      <p:ext uri="{BB962C8B-B14F-4D97-AF65-F5344CB8AC3E}">
        <p14:creationId xmlns:p14="http://schemas.microsoft.com/office/powerpoint/2010/main" val="383140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3" y="1192678"/>
            <a:ext cx="10970683" cy="754717"/>
          </a:xfrm>
        </p:spPr>
        <p:txBody>
          <a:bodyPr/>
          <a:lstStyle/>
          <a:p>
            <a:pPr marL="0" lvl="1" indent="0" algn="ctr">
              <a:buNone/>
            </a:pPr>
            <a:r>
              <a:rPr lang="en-US" sz="4000" dirty="0">
                <a:solidFill>
                  <a:srgbClr val="FF0000"/>
                </a:solidFill>
                <a:latin typeface="+mj-lt"/>
                <a:ea typeface="Intel Clear Pro" panose="020B0804020202060201" pitchFamily="34" charset="77"/>
                <a:cs typeface="Intel Clear Pro" panose="020B0804020202060201" pitchFamily="34" charset="77"/>
              </a:rPr>
              <a:t>How large must the primes be to ensure "security”?</a:t>
            </a:r>
          </a:p>
        </p:txBody>
      </p:sp>
      <p:sp>
        <p:nvSpPr>
          <p:cNvPr id="8" name="TextBox 7">
            <a:extLst>
              <a:ext uri="{FF2B5EF4-FFF2-40B4-BE49-F238E27FC236}">
                <a16:creationId xmlns:a16="http://schemas.microsoft.com/office/drawing/2014/main" id="{0946A938-3363-415C-8481-456863ACCBB1}"/>
              </a:ext>
            </a:extLst>
          </p:cNvPr>
          <p:cNvSpPr txBox="1"/>
          <p:nvPr/>
        </p:nvSpPr>
        <p:spPr>
          <a:xfrm>
            <a:off x="607482" y="2436262"/>
            <a:ext cx="10970683" cy="3447098"/>
          </a:xfrm>
          <a:prstGeom prst="rect">
            <a:avLst/>
          </a:prstGeom>
          <a:noFill/>
        </p:spPr>
        <p:txBody>
          <a:bodyPr vert="horz" wrap="square" lIns="0" tIns="0" rIns="0" bIns="0" rtlCol="0">
            <a:spAutoFit/>
          </a:bodyPr>
          <a:lstStyle/>
          <a:p>
            <a:r>
              <a:rPr lang="en-US" sz="1600" dirty="0">
                <a:latin typeface="Courier New" panose="02070309020205020404" pitchFamily="49" charset="0"/>
                <a:cs typeface="Courier New" panose="02070309020205020404" pitchFamily="49" charset="0"/>
              </a:rPr>
              <a:t>489,260,912,304,238,786,490,916,824,429,371,209,213,102,471,238,833,075,589,047,635,484,895,109,512,810,055,921,589,933,524,513,649,295,593,208,137,126,748,841,085,748,442,847,887,186,120,879,904,214,874,693,328,385,024,132,834,615,929,599,389,738,920,980,314,528,604,144,954,123,928,105,994,303,189,434,385,894,618,135,183,853,189,595,947,377,226,661,641,940,408,297,330,892,146,997,526,243,129,430,163,320,234,149,247,072,954,803,849,046,021,572,409,264,406,952,744,410,604,829,911,861,632,688,149,685,222,629,486,357,908,639,517,976,449,502,934,669,852,409,613,402,639,039,072,115,110,935,067,342,538,393,822,849,009,982,676,968,656,734,357,689,333,366,468,817,973,586,399,413,894,058,657,399,358,354,783,826,462,942,799,279,298,622,974,938,660,327,384,071,959,561,197,015,557,091,823,784,515,274,981,044,883,210,715,180,376,875,777,560,904,140,116,816,241,058,748,096,426,887,112,876,306,948,990,126,788,655,997,046,342,972,972,468,393,523,800,693,118,487,153,732,711,824,240,454,047,130,106,959,353,427,307,158,920,462,311,817,145,162,042,387,121,230,974,061,781,714,596,725,194,682,219,860,014,253,833,680,414,290,721,504,808,830,110,667,676,831,994,904,541,298,735,187,792,327,270,460,763,758,954,237,311,731,966,134,541,920</a:t>
            </a:r>
            <a:endParaRPr lang="en-US" sz="1050" dirty="0">
              <a:solidFill>
                <a:srgbClr val="003C7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9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9F4-0436-4DCB-9105-E3809E94DE67}"/>
              </a:ext>
            </a:extLst>
          </p:cNvPr>
          <p:cNvSpPr>
            <a:spLocks noGrp="1"/>
          </p:cNvSpPr>
          <p:nvPr>
            <p:ph type="ctrTitle"/>
          </p:nvPr>
        </p:nvSpPr>
        <p:spPr/>
        <p:txBody>
          <a:bodyPr/>
          <a:lstStyle/>
          <a:p>
            <a:r>
              <a:rPr lang="en-US" sz="6600" dirty="0"/>
              <a:t>RSA In Practice</a:t>
            </a:r>
          </a:p>
        </p:txBody>
      </p:sp>
    </p:spTree>
    <p:extLst>
      <p:ext uri="{BB962C8B-B14F-4D97-AF65-F5344CB8AC3E}">
        <p14:creationId xmlns:p14="http://schemas.microsoft.com/office/powerpoint/2010/main" val="248278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toy&#10;&#10;Description generated with high confidence">
            <a:extLst>
              <a:ext uri="{FF2B5EF4-FFF2-40B4-BE49-F238E27FC236}">
                <a16:creationId xmlns:a16="http://schemas.microsoft.com/office/drawing/2014/main" id="{DA980278-90EF-473E-AA44-C36F979D14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42748" y="1570037"/>
            <a:ext cx="2746169" cy="4567237"/>
          </a:xfrm>
          <a:prstGeom prst="rect">
            <a:avLst/>
          </a:prstGeom>
          <a:ln>
            <a:noFill/>
          </a:ln>
          <a:effectLst>
            <a:outerShdw blurRad="292100" dist="139700" dir="2700000" algn="tl" rotWithShape="0">
              <a:srgbClr val="333333">
                <a:alpha val="65000"/>
              </a:srgbClr>
            </a:outerShdw>
          </a:effectLst>
        </p:spPr>
      </p:pic>
      <p:pic>
        <p:nvPicPr>
          <p:cNvPr id="10" name="Content Placeholder 9" descr="A close up of a pair of sunglasses&#10;&#10;Description generated with high confidence">
            <a:extLst>
              <a:ext uri="{FF2B5EF4-FFF2-40B4-BE49-F238E27FC236}">
                <a16:creationId xmlns:a16="http://schemas.microsoft.com/office/drawing/2014/main" id="{C4B2949F-7D6C-4480-AF9F-972DF24C4572}"/>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6396548" y="1570037"/>
            <a:ext cx="2952704" cy="4567237"/>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22F25A64-2941-478E-99D3-8EF7C87B31BB}"/>
              </a:ext>
            </a:extLst>
          </p:cNvPr>
          <p:cNvSpPr>
            <a:spLocks noGrp="1"/>
          </p:cNvSpPr>
          <p:nvPr>
            <p:ph type="title"/>
          </p:nvPr>
        </p:nvSpPr>
        <p:spPr/>
        <p:txBody>
          <a:bodyPr/>
          <a:lstStyle/>
          <a:p>
            <a:r>
              <a:rPr lang="en-US" dirty="0">
                <a:latin typeface="+mj-lt"/>
              </a:rPr>
              <a:t>Introductions…</a:t>
            </a:r>
          </a:p>
        </p:txBody>
      </p:sp>
      <p:sp>
        <p:nvSpPr>
          <p:cNvPr id="11" name="TextBox 10">
            <a:extLst>
              <a:ext uri="{FF2B5EF4-FFF2-40B4-BE49-F238E27FC236}">
                <a16:creationId xmlns:a16="http://schemas.microsoft.com/office/drawing/2014/main" id="{769474F9-78D8-4522-AE4F-2448DDAB2BBD}"/>
              </a:ext>
            </a:extLst>
          </p:cNvPr>
          <p:cNvSpPr txBox="1"/>
          <p:nvPr/>
        </p:nvSpPr>
        <p:spPr>
          <a:xfrm>
            <a:off x="2910987"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
        <p:nvSpPr>
          <p:cNvPr id="12" name="TextBox 11">
            <a:extLst>
              <a:ext uri="{FF2B5EF4-FFF2-40B4-BE49-F238E27FC236}">
                <a16:creationId xmlns:a16="http://schemas.microsoft.com/office/drawing/2014/main" id="{9C19D10F-2E7E-4256-8A60-D27477781D52}"/>
              </a:ext>
            </a:extLst>
          </p:cNvPr>
          <p:cNvSpPr txBox="1"/>
          <p:nvPr/>
        </p:nvSpPr>
        <p:spPr>
          <a:xfrm>
            <a:off x="6468504"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Tree>
    <p:extLst>
      <p:ext uri="{BB962C8B-B14F-4D97-AF65-F5344CB8AC3E}">
        <p14:creationId xmlns:p14="http://schemas.microsoft.com/office/powerpoint/2010/main" val="319815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primer on Alternate Base Number Systems</a:t>
            </a:r>
          </a:p>
        </p:txBody>
      </p:sp>
      <p:sp>
        <p:nvSpPr>
          <p:cNvPr id="3" name="Content Placeholder 2"/>
          <p:cNvSpPr>
            <a:spLocks noGrp="1"/>
          </p:cNvSpPr>
          <p:nvPr>
            <p:ph sz="quarter" idx="13"/>
          </p:nvPr>
        </p:nvSpPr>
        <p:spPr>
          <a:xfrm>
            <a:off x="607484" y="1576298"/>
            <a:ext cx="10970683" cy="4567767"/>
          </a:xfrm>
        </p:spPr>
        <p:txBody>
          <a:bodyPr anchor="ctr">
            <a:normAutofit/>
          </a:bodyPr>
          <a:lstStyle/>
          <a:p>
            <a:pPr algn="ctr"/>
            <a:r>
              <a:rPr lang="en-US" dirty="0"/>
              <a:t>The use of exponents to represent place values in a positional notation system is a general concept that applies to any base. </a:t>
            </a:r>
          </a:p>
          <a:p>
            <a:pPr algn="ctr"/>
            <a:r>
              <a:rPr lang="en-US" dirty="0"/>
              <a:t>In a positional notation system with base "b", each digit has a place value that is determined by its position within the number and its relationship to the base.</a:t>
            </a:r>
          </a:p>
        </p:txBody>
      </p:sp>
    </p:spTree>
    <p:extLst>
      <p:ext uri="{BB962C8B-B14F-4D97-AF65-F5344CB8AC3E}">
        <p14:creationId xmlns:p14="http://schemas.microsoft.com/office/powerpoint/2010/main" val="41226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primer on Positional Notation Systems</a:t>
            </a:r>
          </a:p>
        </p:txBody>
      </p:sp>
      <p:sp>
        <p:nvSpPr>
          <p:cNvPr id="3" name="Content Placeholder 2"/>
          <p:cNvSpPr>
            <a:spLocks noGrp="1"/>
          </p:cNvSpPr>
          <p:nvPr>
            <p:ph sz="quarter" idx="13"/>
          </p:nvPr>
        </p:nvSpPr>
        <p:spPr>
          <a:xfrm>
            <a:off x="609601" y="1337414"/>
            <a:ext cx="10970683" cy="1828800"/>
          </a:xfrm>
        </p:spPr>
        <p:txBody>
          <a:bodyPr anchor="ctr">
            <a:normAutofit/>
          </a:bodyPr>
          <a:lstStyle/>
          <a:p>
            <a:pPr algn="l"/>
            <a:r>
              <a:rPr lang="en-US" dirty="0"/>
              <a:t>For example, the number 342 in base 10 can be expressed as follows:</a:t>
            </a:r>
          </a:p>
          <a:p>
            <a:pPr algn="ctr"/>
            <a:r>
              <a:rPr lang="en-US" dirty="0"/>
              <a:t>(3 x 10</a:t>
            </a:r>
            <a:r>
              <a:rPr lang="en-US" baseline="30000" dirty="0"/>
              <a:t>2</a:t>
            </a:r>
            <a:r>
              <a:rPr lang="en-US" dirty="0"/>
              <a:t>) + (4 x 10</a:t>
            </a:r>
            <a:r>
              <a:rPr lang="en-US" baseline="30000" dirty="0"/>
              <a:t>1</a:t>
            </a:r>
            <a:r>
              <a:rPr lang="en-US" dirty="0"/>
              <a:t>) + (2 x 10</a:t>
            </a:r>
            <a:r>
              <a:rPr lang="en-US" baseline="30000" dirty="0"/>
              <a:t>0</a:t>
            </a:r>
            <a:r>
              <a:rPr lang="en-US" dirty="0"/>
              <a:t>)</a:t>
            </a:r>
            <a:endParaRPr lang="en-US" baseline="30000" dirty="0"/>
          </a:p>
          <a:p>
            <a:pPr algn="l"/>
            <a:r>
              <a:rPr lang="en-US" dirty="0"/>
              <a:t>In this expression:</a:t>
            </a:r>
          </a:p>
        </p:txBody>
      </p:sp>
      <p:graphicFrame>
        <p:nvGraphicFramePr>
          <p:cNvPr id="4" name="Table 4">
            <a:extLst>
              <a:ext uri="{FF2B5EF4-FFF2-40B4-BE49-F238E27FC236}">
                <a16:creationId xmlns:a16="http://schemas.microsoft.com/office/drawing/2014/main" id="{1A9217CE-F39C-8717-5C5E-1B4D018B692D}"/>
              </a:ext>
            </a:extLst>
          </p:cNvPr>
          <p:cNvGraphicFramePr>
            <a:graphicFrameLocks noGrp="1"/>
          </p:cNvGraphicFramePr>
          <p:nvPr>
            <p:extLst>
              <p:ext uri="{D42A27DB-BD31-4B8C-83A1-F6EECF244321}">
                <p14:modId xmlns:p14="http://schemas.microsoft.com/office/powerpoint/2010/main" val="1005819707"/>
              </p:ext>
            </p:extLst>
          </p:nvPr>
        </p:nvGraphicFramePr>
        <p:xfrm>
          <a:off x="607484" y="3203358"/>
          <a:ext cx="11177104" cy="1828800"/>
        </p:xfrm>
        <a:graphic>
          <a:graphicData uri="http://schemas.openxmlformats.org/drawingml/2006/table">
            <a:tbl>
              <a:tblPr firstRow="1" bandRow="1">
                <a:tableStyleId>{2D5ABB26-0587-4C30-8999-92F81FD0307C}</a:tableStyleId>
              </a:tblPr>
              <a:tblGrid>
                <a:gridCol w="9574842">
                  <a:extLst>
                    <a:ext uri="{9D8B030D-6E8A-4147-A177-3AD203B41FA5}">
                      <a16:colId xmlns:a16="http://schemas.microsoft.com/office/drawing/2014/main" val="3556386190"/>
                    </a:ext>
                  </a:extLst>
                </a:gridCol>
                <a:gridCol w="380276">
                  <a:extLst>
                    <a:ext uri="{9D8B030D-6E8A-4147-A177-3AD203B41FA5}">
                      <a16:colId xmlns:a16="http://schemas.microsoft.com/office/drawing/2014/main" val="1967796704"/>
                    </a:ext>
                  </a:extLst>
                </a:gridCol>
                <a:gridCol w="1221986">
                  <a:extLst>
                    <a:ext uri="{9D8B030D-6E8A-4147-A177-3AD203B41FA5}">
                      <a16:colId xmlns:a16="http://schemas.microsoft.com/office/drawing/2014/main" val="1835788875"/>
                    </a:ext>
                  </a:extLst>
                </a:gridCol>
              </a:tblGrid>
              <a:tr h="0">
                <a:tc>
                  <a:txBody>
                    <a:bodyPr/>
                    <a:lstStyle/>
                    <a:p>
                      <a:pPr marL="0" indent="0" algn="l">
                        <a:buFont typeface="Arial" panose="020B0604020202020204" pitchFamily="34" charset="0"/>
                        <a:buNone/>
                      </a:pPr>
                      <a:r>
                        <a:rPr lang="en-US" dirty="0">
                          <a:solidFill>
                            <a:schemeClr val="accent1"/>
                          </a:solidFill>
                        </a:rPr>
                        <a:t>The digit 3 represents 3 groups of 10</a:t>
                      </a:r>
                      <a:r>
                        <a:rPr lang="en-US" baseline="30000" dirty="0">
                          <a:solidFill>
                            <a:schemeClr val="accent1"/>
                          </a:solidFill>
                        </a:rPr>
                        <a:t>2 </a:t>
                      </a:r>
                      <a:r>
                        <a:rPr lang="en-US" baseline="0" dirty="0">
                          <a:solidFill>
                            <a:schemeClr val="accent1"/>
                          </a:solidFill>
                        </a:rPr>
                        <a:t>( = 100)</a:t>
                      </a:r>
                      <a:endParaRPr lang="en-US" dirty="0">
                        <a:solidFill>
                          <a:schemeClr val="accent1"/>
                        </a:solidFill>
                      </a:endParaRPr>
                    </a:p>
                  </a:txBody>
                  <a:tcPr/>
                </a:tc>
                <a:tc>
                  <a:txBody>
                    <a:bodyPr/>
                    <a:lstStyle/>
                    <a:p>
                      <a:pPr marL="0" indent="0" algn="l">
                        <a:buFont typeface="Arial" panose="020B0604020202020204" pitchFamily="34" charset="0"/>
                        <a:buNone/>
                      </a:pPr>
                      <a:endParaRPr lang="en-US" dirty="0">
                        <a:solidFill>
                          <a:schemeClr val="accent1"/>
                        </a:solidFill>
                      </a:endParaRPr>
                    </a:p>
                  </a:txBody>
                  <a:tcPr/>
                </a:tc>
                <a:tc>
                  <a:txBody>
                    <a:bodyPr/>
                    <a:lstStyle/>
                    <a:p>
                      <a:pPr algn="r"/>
                      <a:r>
                        <a:rPr lang="en-US" dirty="0">
                          <a:solidFill>
                            <a:schemeClr val="accent1"/>
                          </a:solidFill>
                        </a:rPr>
                        <a:t>300</a:t>
                      </a:r>
                    </a:p>
                  </a:txBody>
                  <a:tcPr/>
                </a:tc>
                <a:extLst>
                  <a:ext uri="{0D108BD9-81ED-4DB2-BD59-A6C34878D82A}">
                    <a16:rowId xmlns:a16="http://schemas.microsoft.com/office/drawing/2014/main" val="1309954590"/>
                  </a:ext>
                </a:extLst>
              </a:tr>
              <a:tr h="370840">
                <a:tc>
                  <a:txBody>
                    <a:bodyPr/>
                    <a:lstStyle/>
                    <a:p>
                      <a:pPr marL="0" indent="0" algn="l">
                        <a:buFont typeface="Arial" panose="020B0604020202020204" pitchFamily="34" charset="0"/>
                        <a:buNone/>
                      </a:pPr>
                      <a:r>
                        <a:rPr lang="en-US" dirty="0">
                          <a:solidFill>
                            <a:schemeClr val="accent1"/>
                          </a:solidFill>
                        </a:rPr>
                        <a:t>The digit 4 represents 4 groups of 10</a:t>
                      </a:r>
                      <a:r>
                        <a:rPr lang="en-US" baseline="30000" dirty="0">
                          <a:solidFill>
                            <a:schemeClr val="accent1"/>
                          </a:solidFill>
                        </a:rPr>
                        <a:t>1 </a:t>
                      </a:r>
                      <a:r>
                        <a:rPr lang="en-US" baseline="0" dirty="0">
                          <a:solidFill>
                            <a:schemeClr val="accent1"/>
                          </a:solidFill>
                        </a:rPr>
                        <a:t>( = 10)</a:t>
                      </a:r>
                      <a:endParaRPr lang="en-US" dirty="0">
                        <a:solidFill>
                          <a:schemeClr val="accent1"/>
                        </a:solidFill>
                      </a:endParaRPr>
                    </a:p>
                  </a:txBody>
                  <a:tcPr/>
                </a:tc>
                <a:tc>
                  <a:txBody>
                    <a:bodyPr/>
                    <a:lstStyle/>
                    <a:p>
                      <a:pPr marL="0" indent="0" algn="l">
                        <a:buFont typeface="Arial" panose="020B0604020202020204" pitchFamily="34" charset="0"/>
                        <a:buNone/>
                      </a:pPr>
                      <a:r>
                        <a:rPr lang="en-US" dirty="0">
                          <a:solidFill>
                            <a:schemeClr val="accent1"/>
                          </a:solidFill>
                        </a:rPr>
                        <a:t>+</a:t>
                      </a:r>
                    </a:p>
                  </a:txBody>
                  <a:tcPr/>
                </a:tc>
                <a:tc>
                  <a:txBody>
                    <a:bodyPr/>
                    <a:lstStyle/>
                    <a:p>
                      <a:pPr algn="r"/>
                      <a:r>
                        <a:rPr lang="en-US" dirty="0">
                          <a:solidFill>
                            <a:schemeClr val="accent1"/>
                          </a:solidFill>
                        </a:rPr>
                        <a:t>40</a:t>
                      </a:r>
                    </a:p>
                  </a:txBody>
                  <a:tcPr/>
                </a:tc>
                <a:extLst>
                  <a:ext uri="{0D108BD9-81ED-4DB2-BD59-A6C34878D82A}">
                    <a16:rowId xmlns:a16="http://schemas.microsoft.com/office/drawing/2014/main" val="1193100459"/>
                  </a:ext>
                </a:extLst>
              </a:tr>
              <a:tr h="3708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a:solidFill>
                            <a:schemeClr val="accent1"/>
                          </a:solidFill>
                        </a:rPr>
                        <a:t>The digit 2 represents 2 groups of 10</a:t>
                      </a:r>
                      <a:r>
                        <a:rPr lang="en-US" baseline="30000" dirty="0">
                          <a:solidFill>
                            <a:schemeClr val="accent1"/>
                          </a:solidFill>
                        </a:rPr>
                        <a:t>0 </a:t>
                      </a:r>
                      <a:r>
                        <a:rPr lang="en-US" baseline="0" dirty="0">
                          <a:solidFill>
                            <a:schemeClr val="accent1"/>
                          </a:solidFill>
                        </a:rPr>
                        <a:t>( = 1)</a:t>
                      </a:r>
                      <a:endParaRPr lang="en-US" dirty="0">
                        <a:solidFill>
                          <a:schemeClr val="accent1"/>
                        </a:solidFill>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a:solidFill>
                            <a:schemeClr val="accent1"/>
                          </a:solidFill>
                        </a:rPr>
                        <a:t>+</a:t>
                      </a:r>
                    </a:p>
                  </a:txBody>
                  <a:tcPr/>
                </a:tc>
                <a:tc>
                  <a:txBody>
                    <a:bodyPr/>
                    <a:lstStyle/>
                    <a:p>
                      <a:pPr algn="r"/>
                      <a:r>
                        <a:rPr lang="en-US" dirty="0">
                          <a:solidFill>
                            <a:schemeClr val="accent1"/>
                          </a:solidFill>
                        </a:rPr>
                        <a:t>2</a:t>
                      </a:r>
                    </a:p>
                  </a:txBody>
                  <a:tcPr/>
                </a:tc>
                <a:extLst>
                  <a:ext uri="{0D108BD9-81ED-4DB2-BD59-A6C34878D82A}">
                    <a16:rowId xmlns:a16="http://schemas.microsoft.com/office/drawing/2014/main" val="589228455"/>
                  </a:ext>
                </a:extLst>
              </a:tr>
              <a:tr h="370840">
                <a:tc>
                  <a:txBody>
                    <a:bodyPr/>
                    <a:lstStyle/>
                    <a:p>
                      <a:pPr algn="r"/>
                      <a:r>
                        <a:rPr lang="en-US" dirty="0">
                          <a:solidFill>
                            <a:schemeClr val="accent1"/>
                          </a:solidFill>
                        </a:rPr>
                        <a:t>Total:</a:t>
                      </a:r>
                    </a:p>
                  </a:txBody>
                  <a:tcPr/>
                </a:tc>
                <a:tc>
                  <a:txBody>
                    <a:bodyPr/>
                    <a:lstStyle/>
                    <a:p>
                      <a:pPr marL="0" algn="l" defTabSz="609585" rtl="0" eaLnBrk="1" latinLnBrk="0" hangingPunct="1"/>
                      <a:r>
                        <a:rPr lang="en-US" dirty="0">
                          <a:solidFill>
                            <a:schemeClr val="accent1"/>
                          </a:solidFill>
                        </a:rPr>
                        <a:t>=</a:t>
                      </a:r>
                    </a:p>
                  </a:txBody>
                  <a:tcPr/>
                </a:tc>
                <a:tc>
                  <a:txBody>
                    <a:bodyPr/>
                    <a:lstStyle/>
                    <a:p>
                      <a:pPr algn="r"/>
                      <a:r>
                        <a:rPr lang="en-US" dirty="0">
                          <a:solidFill>
                            <a:schemeClr val="accent1"/>
                          </a:solidFill>
                        </a:rPr>
                        <a:t>342</a:t>
                      </a:r>
                    </a:p>
                  </a:txBody>
                  <a:tcPr/>
                </a:tc>
                <a:extLst>
                  <a:ext uri="{0D108BD9-81ED-4DB2-BD59-A6C34878D82A}">
                    <a16:rowId xmlns:a16="http://schemas.microsoft.com/office/drawing/2014/main" val="2970985595"/>
                  </a:ext>
                </a:extLst>
              </a:tr>
            </a:tbl>
          </a:graphicData>
        </a:graphic>
      </p:graphicFrame>
      <p:sp>
        <p:nvSpPr>
          <p:cNvPr id="6" name="TextBox 5">
            <a:extLst>
              <a:ext uri="{FF2B5EF4-FFF2-40B4-BE49-F238E27FC236}">
                <a16:creationId xmlns:a16="http://schemas.microsoft.com/office/drawing/2014/main" id="{6345D9AE-7878-E4A8-665D-3B973956BFB0}"/>
              </a:ext>
            </a:extLst>
          </p:cNvPr>
          <p:cNvSpPr txBox="1"/>
          <p:nvPr/>
        </p:nvSpPr>
        <p:spPr>
          <a:xfrm>
            <a:off x="0" y="5335920"/>
            <a:ext cx="12191999" cy="461665"/>
          </a:xfrm>
          <a:prstGeom prst="rect">
            <a:avLst/>
          </a:prstGeom>
          <a:noFill/>
        </p:spPr>
        <p:txBody>
          <a:bodyPr wrap="square">
            <a:spAutoFit/>
          </a:bodyPr>
          <a:lstStyle/>
          <a:p>
            <a:pPr algn="ctr"/>
            <a:r>
              <a:rPr lang="en-US" sz="2400" dirty="0"/>
              <a:t>For our examples, we will use base 27 numbers.</a:t>
            </a:r>
          </a:p>
        </p:txBody>
      </p:sp>
    </p:spTree>
    <p:extLst>
      <p:ext uri="{BB962C8B-B14F-4D97-AF65-F5344CB8AC3E}">
        <p14:creationId xmlns:p14="http://schemas.microsoft.com/office/powerpoint/2010/main" val="4884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a:xfrm>
            <a:off x="607484" y="2982487"/>
            <a:ext cx="11202803" cy="3341044"/>
          </a:xfrm>
        </p:spPr>
        <p:txBody>
          <a:bodyPr>
            <a:normAutofit/>
          </a:bodyPr>
          <a:lstStyle/>
          <a:p>
            <a:r>
              <a:rPr lang="en-US" dirty="0">
                <a:solidFill>
                  <a:schemeClr val="accent1"/>
                </a:solidFill>
              </a:rPr>
              <a:t>1. Convert each character to a number between 1 and 26.</a:t>
            </a:r>
          </a:p>
          <a:p>
            <a:pPr algn="ctr"/>
            <a:r>
              <a:rPr lang="en-US" dirty="0">
                <a:solidFill>
                  <a:schemeClr val="accent1"/>
                </a:solidFill>
              </a:rPr>
              <a:t>D = 4, A = 1, V = 22, E = 5</a:t>
            </a:r>
          </a:p>
          <a:p>
            <a:pPr marL="0" lvl="1" indent="0">
              <a:buNone/>
            </a:pPr>
            <a:r>
              <a:rPr lang="en-US" dirty="0">
                <a:solidFill>
                  <a:schemeClr val="accent1"/>
                </a:solidFill>
              </a:rPr>
              <a:t>2. Take each of these digits and treat them as base 27 positional digits. </a:t>
            </a:r>
          </a:p>
          <a:p>
            <a:pPr marL="0" lvl="1" indent="0" algn="ctr">
              <a:buNone/>
            </a:pPr>
            <a:r>
              <a:rPr lang="en-US" dirty="0">
                <a:solidFill>
                  <a:schemeClr val="accent1"/>
                </a:solidFill>
              </a:rPr>
              <a:t>(4 * 27</a:t>
            </a:r>
            <a:r>
              <a:rPr lang="en-US" baseline="30000" dirty="0">
                <a:solidFill>
                  <a:schemeClr val="accent1"/>
                </a:solidFill>
              </a:rPr>
              <a:t>3</a:t>
            </a:r>
            <a:r>
              <a:rPr lang="en-US" dirty="0">
                <a:solidFill>
                  <a:schemeClr val="accent1"/>
                </a:solidFill>
              </a:rPr>
              <a:t>) + (1 * 27</a:t>
            </a:r>
            <a:r>
              <a:rPr lang="en-US" baseline="30000" dirty="0">
                <a:solidFill>
                  <a:schemeClr val="accent1"/>
                </a:solidFill>
              </a:rPr>
              <a:t>2</a:t>
            </a:r>
            <a:r>
              <a:rPr lang="en-US" dirty="0">
                <a:solidFill>
                  <a:schemeClr val="accent1"/>
                </a:solidFill>
              </a:rPr>
              <a:t>) + (22 * 27</a:t>
            </a:r>
            <a:r>
              <a:rPr lang="en-US" baseline="30000" dirty="0">
                <a:solidFill>
                  <a:schemeClr val="accent1"/>
                </a:solidFill>
              </a:rPr>
              <a:t>1</a:t>
            </a:r>
            <a:r>
              <a:rPr lang="en-US" dirty="0">
                <a:solidFill>
                  <a:schemeClr val="accent1"/>
                </a:solidFill>
              </a:rPr>
              <a:t>) + (5 * 27</a:t>
            </a:r>
            <a:r>
              <a:rPr lang="en-US" baseline="30000" dirty="0">
                <a:solidFill>
                  <a:schemeClr val="accent1"/>
                </a:solidFill>
              </a:rPr>
              <a:t>0</a:t>
            </a:r>
            <a:r>
              <a:rPr lang="en-US" dirty="0">
                <a:solidFill>
                  <a:schemeClr val="accent1"/>
                </a:solidFill>
              </a:rPr>
              <a:t>)</a:t>
            </a:r>
          </a:p>
          <a:p>
            <a:pPr marL="0" lvl="1" indent="0">
              <a:buNone/>
            </a:pPr>
            <a:r>
              <a:rPr lang="en-US" dirty="0">
                <a:solidFill>
                  <a:schemeClr val="accent1"/>
                </a:solidFill>
              </a:rPr>
              <a:t>3. Do the math…</a:t>
            </a:r>
          </a:p>
          <a:p>
            <a:pPr marL="0" lvl="1" indent="0" algn="ctr">
              <a:buNone/>
            </a:pPr>
            <a:r>
              <a:rPr lang="en-US" dirty="0">
                <a:solidFill>
                  <a:schemeClr val="accent1"/>
                </a:solidFill>
              </a:rPr>
              <a:t>78732 + 729 + 594 + 5 = 80060</a:t>
            </a:r>
          </a:p>
        </p:txBody>
      </p:sp>
      <p:graphicFrame>
        <p:nvGraphicFramePr>
          <p:cNvPr id="7" name="Table 7">
            <a:extLst>
              <a:ext uri="{FF2B5EF4-FFF2-40B4-BE49-F238E27FC236}">
                <a16:creationId xmlns:a16="http://schemas.microsoft.com/office/drawing/2014/main" id="{67FED7EB-86A6-D2ED-0350-6E163BC58777}"/>
              </a:ext>
            </a:extLst>
          </p:cNvPr>
          <p:cNvGraphicFramePr>
            <a:graphicFrameLocks noGrp="1"/>
          </p:cNvGraphicFramePr>
          <p:nvPr>
            <p:extLst>
              <p:ext uri="{D42A27DB-BD31-4B8C-83A1-F6EECF244321}">
                <p14:modId xmlns:p14="http://schemas.microsoft.com/office/powerpoint/2010/main" val="2266488981"/>
              </p:ext>
            </p:extLst>
          </p:nvPr>
        </p:nvGraphicFramePr>
        <p:xfrm>
          <a:off x="607484" y="2019504"/>
          <a:ext cx="10972800" cy="63369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661507132"/>
                    </a:ext>
                  </a:extLst>
                </a:gridCol>
                <a:gridCol w="685800">
                  <a:extLst>
                    <a:ext uri="{9D8B030D-6E8A-4147-A177-3AD203B41FA5}">
                      <a16:colId xmlns:a16="http://schemas.microsoft.com/office/drawing/2014/main" val="2258977791"/>
                    </a:ext>
                  </a:extLst>
                </a:gridCol>
                <a:gridCol w="685800">
                  <a:extLst>
                    <a:ext uri="{9D8B030D-6E8A-4147-A177-3AD203B41FA5}">
                      <a16:colId xmlns:a16="http://schemas.microsoft.com/office/drawing/2014/main" val="2734847252"/>
                    </a:ext>
                  </a:extLst>
                </a:gridCol>
                <a:gridCol w="685800">
                  <a:extLst>
                    <a:ext uri="{9D8B030D-6E8A-4147-A177-3AD203B41FA5}">
                      <a16:colId xmlns:a16="http://schemas.microsoft.com/office/drawing/2014/main" val="220842555"/>
                    </a:ext>
                  </a:extLst>
                </a:gridCol>
                <a:gridCol w="685800">
                  <a:extLst>
                    <a:ext uri="{9D8B030D-6E8A-4147-A177-3AD203B41FA5}">
                      <a16:colId xmlns:a16="http://schemas.microsoft.com/office/drawing/2014/main" val="2883168314"/>
                    </a:ext>
                  </a:extLst>
                </a:gridCol>
                <a:gridCol w="685800">
                  <a:extLst>
                    <a:ext uri="{9D8B030D-6E8A-4147-A177-3AD203B41FA5}">
                      <a16:colId xmlns:a16="http://schemas.microsoft.com/office/drawing/2014/main" val="3305880703"/>
                    </a:ext>
                  </a:extLst>
                </a:gridCol>
                <a:gridCol w="685800">
                  <a:extLst>
                    <a:ext uri="{9D8B030D-6E8A-4147-A177-3AD203B41FA5}">
                      <a16:colId xmlns:a16="http://schemas.microsoft.com/office/drawing/2014/main" val="1708057372"/>
                    </a:ext>
                  </a:extLst>
                </a:gridCol>
                <a:gridCol w="685800">
                  <a:extLst>
                    <a:ext uri="{9D8B030D-6E8A-4147-A177-3AD203B41FA5}">
                      <a16:colId xmlns:a16="http://schemas.microsoft.com/office/drawing/2014/main" val="2180236203"/>
                    </a:ext>
                  </a:extLst>
                </a:gridCol>
                <a:gridCol w="685800">
                  <a:extLst>
                    <a:ext uri="{9D8B030D-6E8A-4147-A177-3AD203B41FA5}">
                      <a16:colId xmlns:a16="http://schemas.microsoft.com/office/drawing/2014/main" val="3405675218"/>
                    </a:ext>
                  </a:extLst>
                </a:gridCol>
                <a:gridCol w="685800">
                  <a:extLst>
                    <a:ext uri="{9D8B030D-6E8A-4147-A177-3AD203B41FA5}">
                      <a16:colId xmlns:a16="http://schemas.microsoft.com/office/drawing/2014/main" val="2827398762"/>
                    </a:ext>
                  </a:extLst>
                </a:gridCol>
                <a:gridCol w="685800">
                  <a:extLst>
                    <a:ext uri="{9D8B030D-6E8A-4147-A177-3AD203B41FA5}">
                      <a16:colId xmlns:a16="http://schemas.microsoft.com/office/drawing/2014/main" val="587142459"/>
                    </a:ext>
                  </a:extLst>
                </a:gridCol>
                <a:gridCol w="685800">
                  <a:extLst>
                    <a:ext uri="{9D8B030D-6E8A-4147-A177-3AD203B41FA5}">
                      <a16:colId xmlns:a16="http://schemas.microsoft.com/office/drawing/2014/main" val="1202868021"/>
                    </a:ext>
                  </a:extLst>
                </a:gridCol>
                <a:gridCol w="685800">
                  <a:extLst>
                    <a:ext uri="{9D8B030D-6E8A-4147-A177-3AD203B41FA5}">
                      <a16:colId xmlns:a16="http://schemas.microsoft.com/office/drawing/2014/main" val="4223889899"/>
                    </a:ext>
                  </a:extLst>
                </a:gridCol>
                <a:gridCol w="685800">
                  <a:extLst>
                    <a:ext uri="{9D8B030D-6E8A-4147-A177-3AD203B41FA5}">
                      <a16:colId xmlns:a16="http://schemas.microsoft.com/office/drawing/2014/main" val="1766071823"/>
                    </a:ext>
                  </a:extLst>
                </a:gridCol>
                <a:gridCol w="685800">
                  <a:extLst>
                    <a:ext uri="{9D8B030D-6E8A-4147-A177-3AD203B41FA5}">
                      <a16:colId xmlns:a16="http://schemas.microsoft.com/office/drawing/2014/main" val="549825611"/>
                    </a:ext>
                  </a:extLst>
                </a:gridCol>
                <a:gridCol w="685800">
                  <a:extLst>
                    <a:ext uri="{9D8B030D-6E8A-4147-A177-3AD203B41FA5}">
                      <a16:colId xmlns:a16="http://schemas.microsoft.com/office/drawing/2014/main" val="2619129629"/>
                    </a:ext>
                  </a:extLst>
                </a:gridCol>
              </a:tblGrid>
              <a:tr h="278253">
                <a:tc>
                  <a:txBody>
                    <a:bodyPr/>
                    <a:lstStyle/>
                    <a:p>
                      <a:r>
                        <a:rPr lang="en-US" sz="1400" dirty="0"/>
                        <a:t>A</a:t>
                      </a:r>
                    </a:p>
                  </a:txBody>
                  <a:tcPr/>
                </a:tc>
                <a:tc>
                  <a:txBody>
                    <a:bodyPr/>
                    <a:lstStyle/>
                    <a:p>
                      <a:r>
                        <a:rPr lang="en-US" sz="1400" dirty="0"/>
                        <a:t>B</a:t>
                      </a:r>
                    </a:p>
                  </a:txBody>
                  <a:tcPr/>
                </a:tc>
                <a:tc>
                  <a:txBody>
                    <a:bodyPr/>
                    <a:lstStyle/>
                    <a:p>
                      <a:r>
                        <a:rPr lang="en-US" sz="1400" dirty="0"/>
                        <a:t>C</a:t>
                      </a:r>
                    </a:p>
                  </a:txBody>
                  <a:tcPr/>
                </a:tc>
                <a:tc>
                  <a:txBody>
                    <a:bodyPr/>
                    <a:lstStyle/>
                    <a:p>
                      <a:r>
                        <a:rPr lang="en-US" sz="1400" dirty="0"/>
                        <a:t>D</a:t>
                      </a:r>
                    </a:p>
                  </a:txBody>
                  <a:tcPr/>
                </a:tc>
                <a:tc>
                  <a:txBody>
                    <a:bodyPr/>
                    <a:lstStyle/>
                    <a:p>
                      <a:r>
                        <a:rPr lang="en-US" sz="1400" dirty="0"/>
                        <a:t>E</a:t>
                      </a:r>
                    </a:p>
                  </a:txBody>
                  <a:tcPr/>
                </a:tc>
                <a:tc>
                  <a:txBody>
                    <a:bodyPr/>
                    <a:lstStyle/>
                    <a:p>
                      <a:r>
                        <a:rPr lang="en-US" sz="1400" dirty="0"/>
                        <a:t>F</a:t>
                      </a:r>
                    </a:p>
                  </a:txBody>
                  <a:tcPr/>
                </a:tc>
                <a:tc>
                  <a:txBody>
                    <a:bodyPr/>
                    <a:lstStyle/>
                    <a:p>
                      <a:r>
                        <a:rPr lang="en-US" sz="1400" dirty="0"/>
                        <a:t>G</a:t>
                      </a:r>
                    </a:p>
                  </a:txBody>
                  <a:tcPr/>
                </a:tc>
                <a:tc>
                  <a:txBody>
                    <a:bodyPr/>
                    <a:lstStyle/>
                    <a:p>
                      <a:r>
                        <a:rPr lang="en-US" sz="1400" dirty="0"/>
                        <a:t>H</a:t>
                      </a:r>
                    </a:p>
                  </a:txBody>
                  <a:tcPr/>
                </a:tc>
                <a:tc>
                  <a:txBody>
                    <a:bodyPr/>
                    <a:lstStyle/>
                    <a:p>
                      <a:r>
                        <a:rPr lang="en-US" sz="1400" dirty="0"/>
                        <a:t>I</a:t>
                      </a:r>
                    </a:p>
                  </a:txBody>
                  <a:tcPr/>
                </a:tc>
                <a:tc>
                  <a:txBody>
                    <a:bodyPr/>
                    <a:lstStyle/>
                    <a:p>
                      <a:r>
                        <a:rPr lang="en-US" sz="1400" dirty="0"/>
                        <a:t>J</a:t>
                      </a:r>
                    </a:p>
                  </a:txBody>
                  <a:tcPr/>
                </a:tc>
                <a:tc>
                  <a:txBody>
                    <a:bodyPr/>
                    <a:lstStyle/>
                    <a:p>
                      <a:r>
                        <a:rPr lang="en-US" sz="1400" dirty="0"/>
                        <a:t>K</a:t>
                      </a:r>
                    </a:p>
                  </a:txBody>
                  <a:tcPr/>
                </a:tc>
                <a:tc>
                  <a:txBody>
                    <a:bodyPr/>
                    <a:lstStyle/>
                    <a:p>
                      <a:r>
                        <a:rPr lang="en-US" sz="1400" dirty="0"/>
                        <a:t>L</a:t>
                      </a:r>
                    </a:p>
                  </a:txBody>
                  <a:tcPr/>
                </a:tc>
                <a:tc>
                  <a:txBody>
                    <a:bodyPr/>
                    <a:lstStyle/>
                    <a:p>
                      <a:r>
                        <a:rPr lang="en-US" sz="1400" dirty="0"/>
                        <a:t>M</a:t>
                      </a:r>
                    </a:p>
                  </a:txBody>
                  <a:tcPr/>
                </a:tc>
                <a:tc>
                  <a:txBody>
                    <a:bodyPr/>
                    <a:lstStyle/>
                    <a:p>
                      <a:r>
                        <a:rPr lang="en-US" sz="1400" dirty="0"/>
                        <a:t>N</a:t>
                      </a:r>
                    </a:p>
                  </a:txBody>
                  <a:tcPr/>
                </a:tc>
                <a:tc>
                  <a:txBody>
                    <a:bodyPr/>
                    <a:lstStyle/>
                    <a:p>
                      <a:r>
                        <a:rPr lang="en-US" sz="1400" dirty="0"/>
                        <a:t>O</a:t>
                      </a:r>
                    </a:p>
                  </a:txBody>
                  <a:tcPr/>
                </a:tc>
                <a:tc>
                  <a:txBody>
                    <a:bodyPr/>
                    <a:lstStyle/>
                    <a:p>
                      <a:r>
                        <a:rPr lang="en-US" sz="1400" dirty="0"/>
                        <a:t>…</a:t>
                      </a:r>
                    </a:p>
                  </a:txBody>
                  <a:tcPr/>
                </a:tc>
                <a:extLst>
                  <a:ext uri="{0D108BD9-81ED-4DB2-BD59-A6C34878D82A}">
                    <a16:rowId xmlns:a16="http://schemas.microsoft.com/office/drawing/2014/main" val="1572714276"/>
                  </a:ext>
                </a:extLst>
              </a:tr>
              <a:tr h="328894">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tc>
                  <a:txBody>
                    <a:bodyPr/>
                    <a:lstStyle/>
                    <a:p>
                      <a:r>
                        <a:rPr lang="en-US" sz="1400" dirty="0"/>
                        <a:t>5</a:t>
                      </a:r>
                    </a:p>
                  </a:txBody>
                  <a:tcPr/>
                </a:tc>
                <a:tc>
                  <a:txBody>
                    <a:bodyPr/>
                    <a:lstStyle/>
                    <a:p>
                      <a:r>
                        <a:rPr lang="en-US" sz="1400" dirty="0"/>
                        <a:t>6</a:t>
                      </a:r>
                    </a:p>
                  </a:txBody>
                  <a:tcPr/>
                </a:tc>
                <a:tc>
                  <a:txBody>
                    <a:bodyPr/>
                    <a:lstStyle/>
                    <a:p>
                      <a:r>
                        <a:rPr lang="en-US" sz="1400" dirty="0"/>
                        <a:t>7</a:t>
                      </a:r>
                    </a:p>
                  </a:txBody>
                  <a:tcPr/>
                </a:tc>
                <a:tc>
                  <a:txBody>
                    <a:bodyPr/>
                    <a:lstStyle/>
                    <a:p>
                      <a:r>
                        <a:rPr lang="en-US" sz="1400" dirty="0"/>
                        <a:t>8</a:t>
                      </a:r>
                    </a:p>
                  </a:txBody>
                  <a:tcPr/>
                </a:tc>
                <a:tc>
                  <a:txBody>
                    <a:bodyPr/>
                    <a:lstStyle/>
                    <a:p>
                      <a:r>
                        <a:rPr lang="en-US" sz="1400" dirty="0"/>
                        <a:t>9</a:t>
                      </a:r>
                    </a:p>
                  </a:txBody>
                  <a:tcPr/>
                </a:tc>
                <a:tc>
                  <a:txBody>
                    <a:bodyPr/>
                    <a:lstStyle/>
                    <a:p>
                      <a:r>
                        <a:rPr lang="en-US" sz="1400" dirty="0"/>
                        <a:t>10</a:t>
                      </a:r>
                    </a:p>
                  </a:txBody>
                  <a:tcPr/>
                </a:tc>
                <a:tc>
                  <a:txBody>
                    <a:bodyPr/>
                    <a:lstStyle/>
                    <a:p>
                      <a:r>
                        <a:rPr lang="en-US" sz="1400" dirty="0"/>
                        <a:t>11</a:t>
                      </a:r>
                    </a:p>
                  </a:txBody>
                  <a:tcPr/>
                </a:tc>
                <a:tc>
                  <a:txBody>
                    <a:bodyPr/>
                    <a:lstStyle/>
                    <a:p>
                      <a:r>
                        <a:rPr lang="en-US" sz="1400" dirty="0"/>
                        <a:t>12</a:t>
                      </a:r>
                    </a:p>
                  </a:txBody>
                  <a:tcPr/>
                </a:tc>
                <a:tc>
                  <a:txBody>
                    <a:bodyPr/>
                    <a:lstStyle/>
                    <a:p>
                      <a:r>
                        <a:rPr lang="en-US" sz="1400" dirty="0"/>
                        <a:t>13</a:t>
                      </a:r>
                    </a:p>
                  </a:txBody>
                  <a:tcPr/>
                </a:tc>
                <a:tc>
                  <a:txBody>
                    <a:bodyPr/>
                    <a:lstStyle/>
                    <a:p>
                      <a:r>
                        <a:rPr lang="en-US" sz="1400" dirty="0"/>
                        <a:t>14</a:t>
                      </a:r>
                    </a:p>
                  </a:txBody>
                  <a:tcPr/>
                </a:tc>
                <a:tc>
                  <a:txBody>
                    <a:bodyPr/>
                    <a:lstStyle/>
                    <a:p>
                      <a:r>
                        <a:rPr lang="en-US" sz="1400" dirty="0"/>
                        <a:t>15</a:t>
                      </a:r>
                    </a:p>
                  </a:txBody>
                  <a:tcPr/>
                </a:tc>
                <a:tc>
                  <a:txBody>
                    <a:bodyPr/>
                    <a:lstStyle/>
                    <a:p>
                      <a:r>
                        <a:rPr lang="en-US" sz="1400" dirty="0"/>
                        <a:t>…</a:t>
                      </a:r>
                    </a:p>
                  </a:txBody>
                  <a:tcPr/>
                </a:tc>
                <a:extLst>
                  <a:ext uri="{0D108BD9-81ED-4DB2-BD59-A6C34878D82A}">
                    <a16:rowId xmlns:a16="http://schemas.microsoft.com/office/drawing/2014/main" val="1691462546"/>
                  </a:ext>
                </a:extLst>
              </a:tr>
            </a:tbl>
          </a:graphicData>
        </a:graphic>
      </p:graphicFrame>
      <p:sp>
        <p:nvSpPr>
          <p:cNvPr id="9" name="TextBox 8">
            <a:extLst>
              <a:ext uri="{FF2B5EF4-FFF2-40B4-BE49-F238E27FC236}">
                <a16:creationId xmlns:a16="http://schemas.microsoft.com/office/drawing/2014/main" id="{BC2C7497-5632-1BCF-D89C-0B81C73A9421}"/>
              </a:ext>
            </a:extLst>
          </p:cNvPr>
          <p:cNvSpPr txBox="1"/>
          <p:nvPr/>
        </p:nvSpPr>
        <p:spPr>
          <a:xfrm>
            <a:off x="504934" y="1038685"/>
            <a:ext cx="11305353" cy="830997"/>
          </a:xfrm>
          <a:prstGeom prst="rect">
            <a:avLst/>
          </a:prstGeom>
          <a:noFill/>
        </p:spPr>
        <p:txBody>
          <a:bodyPr wrap="square">
            <a:spAutoFit/>
          </a:bodyPr>
          <a:lstStyle/>
          <a:p>
            <a:r>
              <a:rPr lang="en-US" sz="2400" dirty="0">
                <a:solidFill>
                  <a:schemeClr val="accent1"/>
                </a:solidFill>
              </a:rPr>
              <a:t>Because RSA is a mathematical algorithm, we must first convert the plaintext or ciphertext to an integer…</a:t>
            </a:r>
          </a:p>
        </p:txBody>
      </p:sp>
    </p:spTree>
    <p:extLst>
      <p:ext uri="{BB962C8B-B14F-4D97-AF65-F5344CB8AC3E}">
        <p14:creationId xmlns:p14="http://schemas.microsoft.com/office/powerpoint/2010/main" val="407534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lstStyle/>
          <a:p>
            <a:r>
              <a:rPr lang="en-US" dirty="0"/>
              <a:t>We just calculated the numerical encoding for “DAVE” as 80060.  Our RSA public key is {</a:t>
            </a:r>
            <a:r>
              <a:rPr lang="en-US" dirty="0">
                <a:solidFill>
                  <a:schemeClr val="accent4"/>
                </a:solidFill>
              </a:rPr>
              <a:t>3</a:t>
            </a:r>
            <a:r>
              <a:rPr lang="en-US" dirty="0"/>
              <a:t>, </a:t>
            </a:r>
            <a:r>
              <a:rPr lang="en-US" dirty="0">
                <a:solidFill>
                  <a:schemeClr val="accent2"/>
                </a:solidFill>
              </a:rPr>
              <a:t>1861963</a:t>
            </a:r>
            <a:r>
              <a:rPr lang="en-US" dirty="0"/>
              <a:t>}. So, when we encrypt a message (m) using RSA modular exponentiation…</a:t>
            </a:r>
          </a:p>
          <a:p>
            <a:pPr marL="0" lvl="1" indent="0" algn="ctr">
              <a:buNone/>
            </a:pPr>
            <a:r>
              <a:rPr lang="en-US" dirty="0">
                <a:solidFill>
                  <a:srgbClr val="FF0000"/>
                </a:solidFill>
              </a:rPr>
              <a:t>c</a:t>
            </a:r>
            <a:r>
              <a:rPr lang="en-US" dirty="0"/>
              <a:t> = </a:t>
            </a:r>
            <a:r>
              <a:rPr lang="en-US" dirty="0">
                <a:solidFill>
                  <a:srgbClr val="00B050"/>
                </a:solidFill>
              </a:rPr>
              <a:t>m</a:t>
            </a:r>
            <a:r>
              <a:rPr lang="en-US" baseline="30000" dirty="0">
                <a:solidFill>
                  <a:schemeClr val="accent4"/>
                </a:solidFill>
              </a:rPr>
              <a:t>e</a:t>
            </a:r>
            <a:r>
              <a:rPr lang="en-US" dirty="0"/>
              <a:t> mod </a:t>
            </a:r>
            <a:r>
              <a:rPr lang="en-US" dirty="0">
                <a:solidFill>
                  <a:schemeClr val="accent2"/>
                </a:solidFill>
              </a:rPr>
              <a:t>n</a:t>
            </a:r>
          </a:p>
          <a:p>
            <a:pPr marL="0" lvl="1" indent="0" algn="ctr">
              <a:buNone/>
            </a:pPr>
            <a:r>
              <a:rPr lang="en-US" dirty="0">
                <a:solidFill>
                  <a:srgbClr val="FF0000"/>
                </a:solidFill>
              </a:rPr>
              <a:t>c</a:t>
            </a:r>
            <a:r>
              <a:rPr lang="en-US" dirty="0"/>
              <a:t> = </a:t>
            </a:r>
            <a:r>
              <a:rPr lang="en-US" dirty="0">
                <a:solidFill>
                  <a:srgbClr val="00B050"/>
                </a:solidFill>
              </a:rPr>
              <a:t>80060</a:t>
            </a:r>
            <a:r>
              <a:rPr lang="en-US" baseline="30000" dirty="0">
                <a:solidFill>
                  <a:schemeClr val="accent4"/>
                </a:solidFill>
              </a:rPr>
              <a:t>3</a:t>
            </a:r>
            <a:r>
              <a:rPr lang="en-US" dirty="0"/>
              <a:t> mod </a:t>
            </a:r>
            <a:r>
              <a:rPr lang="en-US" dirty="0">
                <a:solidFill>
                  <a:schemeClr val="accent2"/>
                </a:solidFill>
              </a:rPr>
              <a:t>1861963</a:t>
            </a:r>
          </a:p>
          <a:p>
            <a:pPr marL="0" lvl="1" indent="0" algn="ctr">
              <a:buNone/>
            </a:pPr>
            <a:r>
              <a:rPr lang="en-US" dirty="0">
                <a:solidFill>
                  <a:srgbClr val="FF0000"/>
                </a:solidFill>
              </a:rPr>
              <a:t>c</a:t>
            </a:r>
            <a:r>
              <a:rPr lang="en-US" dirty="0"/>
              <a:t> = </a:t>
            </a:r>
            <a:r>
              <a:rPr lang="en-US" dirty="0">
                <a:solidFill>
                  <a:srgbClr val="FF0000"/>
                </a:solidFill>
              </a:rPr>
              <a:t>559749</a:t>
            </a:r>
          </a:p>
          <a:p>
            <a:pPr marL="0" lvl="1" indent="0" algn="ctr">
              <a:buNone/>
            </a:pPr>
            <a:r>
              <a:rPr lang="en-US" dirty="0">
                <a:solidFill>
                  <a:srgbClr val="0071C5"/>
                </a:solidFill>
              </a:rPr>
              <a:t>This is the numerical ciphertext.</a:t>
            </a:r>
          </a:p>
          <a:p>
            <a:pPr algn="ctr"/>
            <a:r>
              <a:rPr lang="en-US" dirty="0"/>
              <a:t>If we encode this as text, we get “</a:t>
            </a:r>
            <a:r>
              <a:rPr lang="en-US" dirty="0">
                <a:solidFill>
                  <a:schemeClr val="tx2"/>
                </a:solidFill>
              </a:rPr>
              <a:t>AAKVL</a:t>
            </a:r>
            <a:r>
              <a:rPr lang="en-US" dirty="0"/>
              <a:t>”.</a:t>
            </a:r>
          </a:p>
        </p:txBody>
      </p:sp>
    </p:spTree>
    <p:extLst>
      <p:ext uri="{BB962C8B-B14F-4D97-AF65-F5344CB8AC3E}">
        <p14:creationId xmlns:p14="http://schemas.microsoft.com/office/powerpoint/2010/main" val="29078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lstStyle/>
          <a:p>
            <a:r>
              <a:rPr lang="en-US" dirty="0"/>
              <a:t>To reverse the process, we simply apply the same formula but with the private key values this time.  </a:t>
            </a:r>
          </a:p>
          <a:p>
            <a:r>
              <a:rPr lang="en-US" dirty="0"/>
              <a:t>Remember: the numerical ciphertext is 559749.</a:t>
            </a:r>
          </a:p>
          <a:p>
            <a:r>
              <a:rPr lang="en-US" dirty="0"/>
              <a:t>The associated private key is {</a:t>
            </a:r>
            <a:r>
              <a:rPr lang="en-US" dirty="0">
                <a:solidFill>
                  <a:schemeClr val="accent4"/>
                </a:solidFill>
              </a:rPr>
              <a:t>1239467</a:t>
            </a:r>
            <a:r>
              <a:rPr lang="en-US" dirty="0"/>
              <a:t>, </a:t>
            </a:r>
            <a:r>
              <a:rPr lang="en-US" dirty="0">
                <a:solidFill>
                  <a:schemeClr val="accent2"/>
                </a:solidFill>
              </a:rPr>
              <a:t>1861963</a:t>
            </a:r>
            <a:r>
              <a:rPr lang="en-US" dirty="0"/>
              <a:t>}. When we decrypt the ciphertext (c) using modular exponentiation…</a:t>
            </a:r>
          </a:p>
          <a:p>
            <a:pPr marL="0" lvl="1" indent="0" algn="ctr">
              <a:buNone/>
            </a:pPr>
            <a:r>
              <a:rPr lang="en-US" dirty="0">
                <a:solidFill>
                  <a:srgbClr val="00B050"/>
                </a:solidFill>
              </a:rPr>
              <a:t>m</a:t>
            </a:r>
            <a:r>
              <a:rPr lang="en-US" dirty="0"/>
              <a:t> = </a:t>
            </a:r>
            <a:r>
              <a:rPr lang="en-US" dirty="0">
                <a:solidFill>
                  <a:srgbClr val="FF0000"/>
                </a:solidFill>
              </a:rPr>
              <a:t>c</a:t>
            </a:r>
            <a:r>
              <a:rPr lang="en-US" baseline="30000" dirty="0">
                <a:solidFill>
                  <a:schemeClr val="accent4"/>
                </a:solidFill>
              </a:rPr>
              <a:t>d</a:t>
            </a:r>
            <a:r>
              <a:rPr lang="en-US" dirty="0"/>
              <a:t> mod </a:t>
            </a:r>
            <a:r>
              <a:rPr lang="en-US" dirty="0">
                <a:solidFill>
                  <a:schemeClr val="accent2"/>
                </a:solidFill>
              </a:rPr>
              <a:t>n</a:t>
            </a:r>
          </a:p>
          <a:p>
            <a:pPr marL="0" lvl="1" indent="0" algn="ctr">
              <a:buNone/>
            </a:pPr>
            <a:r>
              <a:rPr lang="en-US" dirty="0">
                <a:solidFill>
                  <a:srgbClr val="00B050"/>
                </a:solidFill>
              </a:rPr>
              <a:t>m</a:t>
            </a:r>
            <a:r>
              <a:rPr lang="en-US" dirty="0"/>
              <a:t> = </a:t>
            </a:r>
            <a:r>
              <a:rPr lang="en-US" dirty="0">
                <a:solidFill>
                  <a:srgbClr val="FF0000"/>
                </a:solidFill>
              </a:rPr>
              <a:t>559749</a:t>
            </a:r>
            <a:r>
              <a:rPr lang="en-US" baseline="30000" dirty="0">
                <a:solidFill>
                  <a:schemeClr val="accent4"/>
                </a:solidFill>
              </a:rPr>
              <a:t>1239467</a:t>
            </a:r>
            <a:r>
              <a:rPr lang="en-US" dirty="0"/>
              <a:t> mod </a:t>
            </a:r>
            <a:r>
              <a:rPr lang="en-US" dirty="0">
                <a:solidFill>
                  <a:schemeClr val="accent2"/>
                </a:solidFill>
              </a:rPr>
              <a:t>1861963</a:t>
            </a:r>
          </a:p>
          <a:p>
            <a:pPr marL="0" lvl="1" indent="0" algn="ctr">
              <a:buNone/>
            </a:pPr>
            <a:r>
              <a:rPr lang="en-US" dirty="0">
                <a:solidFill>
                  <a:srgbClr val="00B050"/>
                </a:solidFill>
              </a:rPr>
              <a:t>m</a:t>
            </a:r>
            <a:r>
              <a:rPr lang="en-US" dirty="0"/>
              <a:t> = </a:t>
            </a:r>
            <a:r>
              <a:rPr lang="en-US" dirty="0">
                <a:solidFill>
                  <a:srgbClr val="00B050"/>
                </a:solidFill>
              </a:rPr>
              <a:t>80060</a:t>
            </a:r>
          </a:p>
          <a:p>
            <a:pPr algn="ctr"/>
            <a:r>
              <a:rPr lang="en-US" dirty="0"/>
              <a:t>Where have we seen that number before?</a:t>
            </a:r>
          </a:p>
        </p:txBody>
      </p:sp>
    </p:spTree>
    <p:extLst>
      <p:ext uri="{BB962C8B-B14F-4D97-AF65-F5344CB8AC3E}">
        <p14:creationId xmlns:p14="http://schemas.microsoft.com/office/powerpoint/2010/main" val="384347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43DA-E049-468C-B914-94621E5E8715}"/>
              </a:ext>
            </a:extLst>
          </p:cNvPr>
          <p:cNvSpPr>
            <a:spLocks noGrp="1"/>
          </p:cNvSpPr>
          <p:nvPr>
            <p:ph type="ctrTitle"/>
          </p:nvPr>
        </p:nvSpPr>
        <p:spPr/>
        <p:txBody>
          <a:bodyPr/>
          <a:lstStyle/>
          <a:p>
            <a:r>
              <a:rPr lang="en-US" sz="6600" dirty="0"/>
              <a:t>Activity - Decrypting Words with RSA</a:t>
            </a:r>
          </a:p>
        </p:txBody>
      </p:sp>
    </p:spTree>
    <p:extLst>
      <p:ext uri="{BB962C8B-B14F-4D97-AF65-F5344CB8AC3E}">
        <p14:creationId xmlns:p14="http://schemas.microsoft.com/office/powerpoint/2010/main" val="2537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chor="ctr">
            <a:noAutofit/>
          </a:bodyPr>
          <a:lstStyle/>
          <a:p>
            <a:pPr algn="ctr"/>
            <a:r>
              <a:rPr lang="en-US" dirty="0"/>
              <a:t>This activity will give you a practical application of using RSA decryption. </a:t>
            </a:r>
          </a:p>
          <a:p>
            <a:pPr algn="ctr"/>
            <a:r>
              <a:rPr lang="en-US" sz="2400" dirty="0">
                <a:solidFill>
                  <a:schemeClr val="tx2"/>
                </a:solidFill>
              </a:rPr>
              <a:t>Your challenge is to take an encrypted number, decrypt it using modular exponentiation, and then decode it back to a word.</a:t>
            </a:r>
          </a:p>
          <a:p>
            <a:pPr algn="ctr"/>
            <a:r>
              <a:rPr lang="en-US" sz="2400" dirty="0">
                <a:solidFill>
                  <a:schemeClr val="tx2"/>
                </a:solidFill>
              </a:rPr>
              <a:t>If you successfully decrypt the word, you’ll earn a ticket for a prize raffle we will conduct at the end of the activity.</a:t>
            </a:r>
          </a:p>
        </p:txBody>
      </p:sp>
    </p:spTree>
    <p:extLst>
      <p:ext uri="{BB962C8B-B14F-4D97-AF65-F5344CB8AC3E}">
        <p14:creationId xmlns:p14="http://schemas.microsoft.com/office/powerpoint/2010/main" val="6918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chor="ctr">
            <a:normAutofit/>
          </a:bodyPr>
          <a:lstStyle/>
          <a:p>
            <a:pPr algn="ctr"/>
            <a:r>
              <a:rPr lang="en-US" dirty="0"/>
              <a:t>This activity limits words to 4 characters for ease of computation. The same method could be extended to any length string.</a:t>
            </a:r>
          </a:p>
          <a:p>
            <a:pPr algn="ctr"/>
            <a:r>
              <a:rPr lang="en-US" dirty="0"/>
              <a:t>We will be using 11-bit primes (p=1153, q=1601). This results in a 22-bit modulus.</a:t>
            </a:r>
          </a:p>
          <a:p>
            <a:pPr marL="0" lvl="1" indent="0" algn="ctr">
              <a:buNone/>
            </a:pPr>
            <a:r>
              <a:rPr lang="en-US" b="1" dirty="0"/>
              <a:t>Private key (d, n)</a:t>
            </a:r>
          </a:p>
          <a:p>
            <a:pPr marL="0" lvl="1" indent="0" algn="ctr">
              <a:buNone/>
            </a:pPr>
            <a:r>
              <a:rPr lang="en-US" dirty="0"/>
              <a:t>d = </a:t>
            </a:r>
            <a:r>
              <a:rPr lang="en-US" b="1" dirty="0"/>
              <a:t>1239467</a:t>
            </a:r>
          </a:p>
          <a:p>
            <a:pPr marL="0" lvl="1" indent="0" algn="ctr">
              <a:buNone/>
            </a:pPr>
            <a:r>
              <a:rPr lang="en-US" dirty="0"/>
              <a:t>n = </a:t>
            </a:r>
            <a:r>
              <a:rPr lang="en-US" b="1" dirty="0"/>
              <a:t>1861963</a:t>
            </a:r>
          </a:p>
        </p:txBody>
      </p:sp>
    </p:spTree>
    <p:extLst>
      <p:ext uri="{BB962C8B-B14F-4D97-AF65-F5344CB8AC3E}">
        <p14:creationId xmlns:p14="http://schemas.microsoft.com/office/powerpoint/2010/main" val="390049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609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914-E4AA-4343-A2D4-929E4E458BA0}"/>
              </a:ext>
            </a:extLst>
          </p:cNvPr>
          <p:cNvSpPr>
            <a:spLocks noGrp="1"/>
          </p:cNvSpPr>
          <p:nvPr>
            <p:ph type="title"/>
          </p:nvPr>
        </p:nvSpPr>
        <p:spPr/>
        <p:txBody>
          <a:bodyPr/>
          <a:lstStyle/>
          <a:p>
            <a:r>
              <a:rPr lang="en-US" dirty="0"/>
              <a:t>Why is Cryptography Important?</a:t>
            </a:r>
          </a:p>
        </p:txBody>
      </p:sp>
      <p:pic>
        <p:nvPicPr>
          <p:cNvPr id="5" name="Picture 4">
            <a:extLst>
              <a:ext uri="{FF2B5EF4-FFF2-40B4-BE49-F238E27FC236}">
                <a16:creationId xmlns:a16="http://schemas.microsoft.com/office/drawing/2014/main" id="{194E3E54-11A5-46EC-A0D7-ADE5F0C99E8B}"/>
              </a:ext>
            </a:extLst>
          </p:cNvPr>
          <p:cNvPicPr>
            <a:picLocks noChangeAspect="1"/>
          </p:cNvPicPr>
          <p:nvPr/>
        </p:nvPicPr>
        <p:blipFill>
          <a:blip r:embed="rId3"/>
          <a:stretch>
            <a:fillRect/>
          </a:stretch>
        </p:blipFill>
        <p:spPr>
          <a:xfrm>
            <a:off x="1221488" y="1471561"/>
            <a:ext cx="1608278" cy="1608278"/>
          </a:xfrm>
          <a:prstGeom prst="rect">
            <a:avLst/>
          </a:prstGeom>
        </p:spPr>
      </p:pic>
      <p:pic>
        <p:nvPicPr>
          <p:cNvPr id="6" name="Picture 5">
            <a:extLst>
              <a:ext uri="{FF2B5EF4-FFF2-40B4-BE49-F238E27FC236}">
                <a16:creationId xmlns:a16="http://schemas.microsoft.com/office/drawing/2014/main" id="{56923DCF-EBE4-4015-B6D2-DB95974CF92B}"/>
              </a:ext>
            </a:extLst>
          </p:cNvPr>
          <p:cNvPicPr>
            <a:picLocks noChangeAspect="1"/>
          </p:cNvPicPr>
          <p:nvPr/>
        </p:nvPicPr>
        <p:blipFill>
          <a:blip r:embed="rId4"/>
          <a:stretch>
            <a:fillRect/>
          </a:stretch>
        </p:blipFill>
        <p:spPr>
          <a:xfrm>
            <a:off x="5285291" y="4578112"/>
            <a:ext cx="1617185" cy="1617185"/>
          </a:xfrm>
          <a:prstGeom prst="rect">
            <a:avLst/>
          </a:prstGeom>
        </p:spPr>
      </p:pic>
      <p:pic>
        <p:nvPicPr>
          <p:cNvPr id="7" name="Picture 6">
            <a:extLst>
              <a:ext uri="{FF2B5EF4-FFF2-40B4-BE49-F238E27FC236}">
                <a16:creationId xmlns:a16="http://schemas.microsoft.com/office/drawing/2014/main" id="{9972DF4D-4279-47DF-89C0-E5FFE943E4B2}"/>
              </a:ext>
            </a:extLst>
          </p:cNvPr>
          <p:cNvPicPr>
            <a:picLocks noChangeAspect="1"/>
          </p:cNvPicPr>
          <p:nvPr/>
        </p:nvPicPr>
        <p:blipFill>
          <a:blip r:embed="rId5"/>
          <a:stretch>
            <a:fillRect/>
          </a:stretch>
        </p:blipFill>
        <p:spPr>
          <a:xfrm>
            <a:off x="9351751" y="1471561"/>
            <a:ext cx="1617185" cy="1617185"/>
          </a:xfrm>
          <a:prstGeom prst="rect">
            <a:avLst/>
          </a:prstGeom>
        </p:spPr>
      </p:pic>
      <p:sp>
        <p:nvSpPr>
          <p:cNvPr id="9" name="Right Arrow 11">
            <a:extLst>
              <a:ext uri="{FF2B5EF4-FFF2-40B4-BE49-F238E27FC236}">
                <a16:creationId xmlns:a16="http://schemas.microsoft.com/office/drawing/2014/main" id="{D23A00F7-C9D6-4B4D-B49F-E69FECB45845}"/>
              </a:ext>
            </a:extLst>
          </p:cNvPr>
          <p:cNvSpPr/>
          <p:nvPr/>
        </p:nvSpPr>
        <p:spPr>
          <a:xfrm>
            <a:off x="2983272" y="1733686"/>
            <a:ext cx="6215907"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The flu has to get a Chuck Norris shot every year</a:t>
            </a:r>
          </a:p>
        </p:txBody>
      </p:sp>
    </p:spTree>
    <p:extLst>
      <p:ext uri="{BB962C8B-B14F-4D97-AF65-F5344CB8AC3E}">
        <p14:creationId xmlns:p14="http://schemas.microsoft.com/office/powerpoint/2010/main" val="3558843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914-E4AA-4343-A2D4-929E4E458BA0}"/>
              </a:ext>
            </a:extLst>
          </p:cNvPr>
          <p:cNvSpPr>
            <a:spLocks noGrp="1"/>
          </p:cNvSpPr>
          <p:nvPr>
            <p:ph type="title"/>
          </p:nvPr>
        </p:nvSpPr>
        <p:spPr/>
        <p:txBody>
          <a:bodyPr/>
          <a:lstStyle/>
          <a:p>
            <a:r>
              <a:rPr lang="en-US" dirty="0"/>
              <a:t>3 Key Concepts of Cryptography</a:t>
            </a:r>
          </a:p>
        </p:txBody>
      </p:sp>
      <p:sp>
        <p:nvSpPr>
          <p:cNvPr id="3" name="Content Placeholder 2">
            <a:extLst>
              <a:ext uri="{FF2B5EF4-FFF2-40B4-BE49-F238E27FC236}">
                <a16:creationId xmlns:a16="http://schemas.microsoft.com/office/drawing/2014/main" id="{D6B2A72B-321D-0DFA-4E25-A7A869734124}"/>
              </a:ext>
            </a:extLst>
          </p:cNvPr>
          <p:cNvSpPr>
            <a:spLocks noGrp="1"/>
          </p:cNvSpPr>
          <p:nvPr>
            <p:ph sz="quarter" idx="13"/>
          </p:nvPr>
        </p:nvSpPr>
        <p:spPr/>
        <p:txBody>
          <a:bodyPr anchor="ctr"/>
          <a:lstStyle/>
          <a:p>
            <a:pPr algn="ctr"/>
            <a:r>
              <a:rPr lang="en-US" b="1" dirty="0"/>
              <a:t>Confidentiality</a:t>
            </a:r>
          </a:p>
          <a:p>
            <a:pPr algn="ctr"/>
            <a:r>
              <a:rPr lang="en-US" dirty="0"/>
              <a:t>“Only my intended recipient(s) can read my message.”</a:t>
            </a:r>
          </a:p>
          <a:p>
            <a:pPr algn="ctr"/>
            <a:r>
              <a:rPr lang="en-US" b="1" dirty="0"/>
              <a:t>Integrity</a:t>
            </a:r>
          </a:p>
          <a:p>
            <a:pPr algn="ctr"/>
            <a:r>
              <a:rPr lang="en-US" dirty="0"/>
              <a:t>“No one can tamper with the message.”</a:t>
            </a:r>
          </a:p>
          <a:p>
            <a:pPr algn="ctr"/>
            <a:r>
              <a:rPr lang="en-US" b="1" dirty="0"/>
              <a:t>Authentication</a:t>
            </a:r>
          </a:p>
          <a:p>
            <a:pPr algn="ctr"/>
            <a:r>
              <a:rPr lang="en-US" dirty="0"/>
              <a:t>“The recipient(s) can be certain the message came from me.”</a:t>
            </a:r>
          </a:p>
        </p:txBody>
      </p:sp>
    </p:spTree>
    <p:extLst>
      <p:ext uri="{BB962C8B-B14F-4D97-AF65-F5344CB8AC3E}">
        <p14:creationId xmlns:p14="http://schemas.microsoft.com/office/powerpoint/2010/main" val="38248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Symmetric Key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pic>
        <p:nvPicPr>
          <p:cNvPr id="62" name="Picture 61">
            <a:extLst>
              <a:ext uri="{FF2B5EF4-FFF2-40B4-BE49-F238E27FC236}">
                <a16:creationId xmlns:a16="http://schemas.microsoft.com/office/drawing/2014/main" id="{F81C3F06-562E-47F3-BBAE-D0A14714AA88}"/>
              </a:ext>
            </a:extLst>
          </p:cNvPr>
          <p:cNvPicPr>
            <a:picLocks noChangeAspect="1"/>
          </p:cNvPicPr>
          <p:nvPr/>
        </p:nvPicPr>
        <p:blipFill>
          <a:blip r:embed="rId5"/>
          <a:stretch>
            <a:fillRect/>
          </a:stretch>
        </p:blipFill>
        <p:spPr>
          <a:xfrm>
            <a:off x="1046333" y="2498433"/>
            <a:ext cx="581405" cy="58140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pic>
        <p:nvPicPr>
          <p:cNvPr id="68" name="Picture 67">
            <a:extLst>
              <a:ext uri="{FF2B5EF4-FFF2-40B4-BE49-F238E27FC236}">
                <a16:creationId xmlns:a16="http://schemas.microsoft.com/office/drawing/2014/main" id="{FC490F39-0E54-460D-9E14-08F215FBDD15}"/>
              </a:ext>
            </a:extLst>
          </p:cNvPr>
          <p:cNvPicPr>
            <a:picLocks noChangeAspect="1"/>
          </p:cNvPicPr>
          <p:nvPr/>
        </p:nvPicPr>
        <p:blipFill>
          <a:blip r:embed="rId5"/>
          <a:stretch>
            <a:fillRect/>
          </a:stretch>
        </p:blipFill>
        <p:spPr>
          <a:xfrm>
            <a:off x="10549275" y="2498433"/>
            <a:ext cx="581405" cy="581405"/>
          </a:xfrm>
          <a:prstGeom prst="rect">
            <a:avLst/>
          </a:prstGeom>
        </p:spPr>
      </p:pic>
    </p:spTree>
    <p:extLst>
      <p:ext uri="{BB962C8B-B14F-4D97-AF65-F5344CB8AC3E}">
        <p14:creationId xmlns:p14="http://schemas.microsoft.com/office/powerpoint/2010/main" val="114268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Asymmetric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grpSp>
        <p:nvGrpSpPr>
          <p:cNvPr id="10" name="Group 9">
            <a:extLst>
              <a:ext uri="{FF2B5EF4-FFF2-40B4-BE49-F238E27FC236}">
                <a16:creationId xmlns:a16="http://schemas.microsoft.com/office/drawing/2014/main" id="{CADD0945-CB71-3942-AB2C-B1B99E384C15}"/>
              </a:ext>
            </a:extLst>
          </p:cNvPr>
          <p:cNvGrpSpPr/>
          <p:nvPr/>
        </p:nvGrpSpPr>
        <p:grpSpPr>
          <a:xfrm>
            <a:off x="772729" y="2817862"/>
            <a:ext cx="1257352" cy="721361"/>
            <a:chOff x="655383" y="3778162"/>
            <a:chExt cx="1693979" cy="971860"/>
          </a:xfrm>
        </p:grpSpPr>
        <p:grpSp>
          <p:nvGrpSpPr>
            <p:cNvPr id="9" name="Group 8">
              <a:extLst>
                <a:ext uri="{FF2B5EF4-FFF2-40B4-BE49-F238E27FC236}">
                  <a16:creationId xmlns:a16="http://schemas.microsoft.com/office/drawing/2014/main" id="{C9C8F422-06F1-A64C-B57D-BCEF5AF19D06}"/>
                </a:ext>
              </a:extLst>
            </p:cNvPr>
            <p:cNvGrpSpPr/>
            <p:nvPr/>
          </p:nvGrpSpPr>
          <p:grpSpPr>
            <a:xfrm>
              <a:off x="655383" y="3778162"/>
              <a:ext cx="946966" cy="946966"/>
              <a:chOff x="655383" y="3778162"/>
              <a:chExt cx="946966" cy="946966"/>
            </a:xfrm>
          </p:grpSpPr>
          <p:sp>
            <p:nvSpPr>
              <p:cNvPr id="7" name="Oval 6">
                <a:extLst>
                  <a:ext uri="{FF2B5EF4-FFF2-40B4-BE49-F238E27FC236}">
                    <a16:creationId xmlns:a16="http://schemas.microsoft.com/office/drawing/2014/main" id="{C2060E3F-9505-2848-9E35-EA9A8CF6822F}"/>
                  </a:ext>
                </a:extLst>
              </p:cNvPr>
              <p:cNvSpPr/>
              <p:nvPr/>
            </p:nvSpPr>
            <p:spPr>
              <a:xfrm>
                <a:off x="655383" y="3778162"/>
                <a:ext cx="946966" cy="94696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picture containing text, gear&#10;&#10;Description automatically generated">
                <a:extLst>
                  <a:ext uri="{FF2B5EF4-FFF2-40B4-BE49-F238E27FC236}">
                    <a16:creationId xmlns:a16="http://schemas.microsoft.com/office/drawing/2014/main" id="{812F80D9-B9C2-FD43-BC5D-ECFD81DAB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17" y="3853722"/>
                <a:ext cx="657898" cy="795845"/>
              </a:xfrm>
              <a:prstGeom prst="rect">
                <a:avLst/>
              </a:prstGeom>
            </p:spPr>
          </p:pic>
        </p:grpSp>
        <p:grpSp>
          <p:nvGrpSpPr>
            <p:cNvPr id="8" name="Group 7">
              <a:extLst>
                <a:ext uri="{FF2B5EF4-FFF2-40B4-BE49-F238E27FC236}">
                  <a16:creationId xmlns:a16="http://schemas.microsoft.com/office/drawing/2014/main" id="{634D8717-8E7A-5648-BF04-37E47361223E}"/>
                </a:ext>
              </a:extLst>
            </p:cNvPr>
            <p:cNvGrpSpPr/>
            <p:nvPr/>
          </p:nvGrpSpPr>
          <p:grpSpPr>
            <a:xfrm>
              <a:off x="1402396" y="3803056"/>
              <a:ext cx="946966" cy="946966"/>
              <a:chOff x="1760164" y="3778161"/>
              <a:chExt cx="946966" cy="946966"/>
            </a:xfrm>
          </p:grpSpPr>
          <p:sp>
            <p:nvSpPr>
              <p:cNvPr id="21" name="Oval 20">
                <a:extLst>
                  <a:ext uri="{FF2B5EF4-FFF2-40B4-BE49-F238E27FC236}">
                    <a16:creationId xmlns:a16="http://schemas.microsoft.com/office/drawing/2014/main" id="{DF645327-D57B-0941-921F-A6D253BE2BC0}"/>
                  </a:ext>
                </a:extLst>
              </p:cNvPr>
              <p:cNvSpPr/>
              <p:nvPr/>
            </p:nvSpPr>
            <p:spPr>
              <a:xfrm>
                <a:off x="1760164" y="3778161"/>
                <a:ext cx="946966" cy="94696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rrow&#10;&#10;Description automatically generated">
                <a:extLst>
                  <a:ext uri="{FF2B5EF4-FFF2-40B4-BE49-F238E27FC236}">
                    <a16:creationId xmlns:a16="http://schemas.microsoft.com/office/drawing/2014/main" id="{5216355A-51B0-1A48-A00A-036BCCC34E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5080" y="3929283"/>
                <a:ext cx="817134" cy="648829"/>
              </a:xfrm>
              <a:prstGeom prst="rect">
                <a:avLst/>
              </a:prstGeom>
            </p:spPr>
          </p:pic>
        </p:grpSp>
      </p:grpSp>
      <p:grpSp>
        <p:nvGrpSpPr>
          <p:cNvPr id="25" name="Group 24">
            <a:extLst>
              <a:ext uri="{FF2B5EF4-FFF2-40B4-BE49-F238E27FC236}">
                <a16:creationId xmlns:a16="http://schemas.microsoft.com/office/drawing/2014/main" id="{8552B809-661C-E243-9284-70B731BCE784}"/>
              </a:ext>
            </a:extLst>
          </p:cNvPr>
          <p:cNvGrpSpPr/>
          <p:nvPr/>
        </p:nvGrpSpPr>
        <p:grpSpPr>
          <a:xfrm>
            <a:off x="10160343" y="2926983"/>
            <a:ext cx="1257352" cy="721361"/>
            <a:chOff x="655383" y="3778162"/>
            <a:chExt cx="1693979" cy="971860"/>
          </a:xfrm>
          <a:solidFill>
            <a:schemeClr val="accent5"/>
          </a:solidFill>
        </p:grpSpPr>
        <p:grpSp>
          <p:nvGrpSpPr>
            <p:cNvPr id="26" name="Group 25">
              <a:extLst>
                <a:ext uri="{FF2B5EF4-FFF2-40B4-BE49-F238E27FC236}">
                  <a16:creationId xmlns:a16="http://schemas.microsoft.com/office/drawing/2014/main" id="{CA3F15ED-DAFE-EA44-8BC4-4BB8243DC9B7}"/>
                </a:ext>
              </a:extLst>
            </p:cNvPr>
            <p:cNvGrpSpPr/>
            <p:nvPr/>
          </p:nvGrpSpPr>
          <p:grpSpPr>
            <a:xfrm>
              <a:off x="655383" y="3778162"/>
              <a:ext cx="946966" cy="946966"/>
              <a:chOff x="655383" y="3778162"/>
              <a:chExt cx="946966" cy="946966"/>
            </a:xfrm>
            <a:grpFill/>
          </p:grpSpPr>
          <p:sp>
            <p:nvSpPr>
              <p:cNvPr id="30" name="Oval 29">
                <a:extLst>
                  <a:ext uri="{FF2B5EF4-FFF2-40B4-BE49-F238E27FC236}">
                    <a16:creationId xmlns:a16="http://schemas.microsoft.com/office/drawing/2014/main" id="{9F56B6F0-225A-DB4A-972D-DF9D0EFBB1BB}"/>
                  </a:ext>
                </a:extLst>
              </p:cNvPr>
              <p:cNvSpPr/>
              <p:nvPr/>
            </p:nvSpPr>
            <p:spPr>
              <a:xfrm>
                <a:off x="655383" y="3778162"/>
                <a:ext cx="946966" cy="9469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descr="A picture containing text, gear&#10;&#10;Description automatically generated">
                <a:extLst>
                  <a:ext uri="{FF2B5EF4-FFF2-40B4-BE49-F238E27FC236}">
                    <a16:creationId xmlns:a16="http://schemas.microsoft.com/office/drawing/2014/main" id="{A9691BE8-D726-E34A-915A-C63C5B4E39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17" y="3853722"/>
                <a:ext cx="657898" cy="795845"/>
              </a:xfrm>
              <a:prstGeom prst="rect">
                <a:avLst/>
              </a:prstGeom>
              <a:noFill/>
            </p:spPr>
          </p:pic>
        </p:grpSp>
        <p:grpSp>
          <p:nvGrpSpPr>
            <p:cNvPr id="27" name="Group 26">
              <a:extLst>
                <a:ext uri="{FF2B5EF4-FFF2-40B4-BE49-F238E27FC236}">
                  <a16:creationId xmlns:a16="http://schemas.microsoft.com/office/drawing/2014/main" id="{CB432BB2-84B9-FE46-9BDE-9CB443A6376F}"/>
                </a:ext>
              </a:extLst>
            </p:cNvPr>
            <p:cNvGrpSpPr/>
            <p:nvPr/>
          </p:nvGrpSpPr>
          <p:grpSpPr>
            <a:xfrm>
              <a:off x="1402396" y="3803056"/>
              <a:ext cx="946966" cy="946966"/>
              <a:chOff x="1760164" y="3778161"/>
              <a:chExt cx="946966" cy="946966"/>
            </a:xfrm>
            <a:grpFill/>
          </p:grpSpPr>
          <p:sp>
            <p:nvSpPr>
              <p:cNvPr id="28" name="Oval 27">
                <a:extLst>
                  <a:ext uri="{FF2B5EF4-FFF2-40B4-BE49-F238E27FC236}">
                    <a16:creationId xmlns:a16="http://schemas.microsoft.com/office/drawing/2014/main" id="{69A51265-6E97-D648-BEE1-97CCEEDB8622}"/>
                  </a:ext>
                </a:extLst>
              </p:cNvPr>
              <p:cNvSpPr/>
              <p:nvPr/>
            </p:nvSpPr>
            <p:spPr>
              <a:xfrm>
                <a:off x="1760164" y="3778161"/>
                <a:ext cx="946966" cy="9469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Arrow&#10;&#10;Description automatically generated">
                <a:extLst>
                  <a:ext uri="{FF2B5EF4-FFF2-40B4-BE49-F238E27FC236}">
                    <a16:creationId xmlns:a16="http://schemas.microsoft.com/office/drawing/2014/main" id="{9760595A-F895-6E47-AD0C-DC26DD3D2E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5080" y="3929283"/>
                <a:ext cx="817134" cy="648829"/>
              </a:xfrm>
              <a:prstGeom prst="rect">
                <a:avLst/>
              </a:prstGeom>
              <a:noFill/>
            </p:spPr>
          </p:pic>
        </p:grpSp>
      </p:grpSp>
      <p:sp>
        <p:nvSpPr>
          <p:cNvPr id="33" name="Oval 32">
            <a:extLst>
              <a:ext uri="{FF2B5EF4-FFF2-40B4-BE49-F238E27FC236}">
                <a16:creationId xmlns:a16="http://schemas.microsoft.com/office/drawing/2014/main" id="{A70CDBB1-C4AF-0D41-B40F-D215FED21B6C}"/>
              </a:ext>
            </a:extLst>
          </p:cNvPr>
          <p:cNvSpPr/>
          <p:nvPr/>
        </p:nvSpPr>
        <p:spPr>
          <a:xfrm>
            <a:off x="2423900" y="2894618"/>
            <a:ext cx="702883" cy="70288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A picture containing text, gear&#10;&#10;Description automatically generated">
            <a:extLst>
              <a:ext uri="{FF2B5EF4-FFF2-40B4-BE49-F238E27FC236}">
                <a16:creationId xmlns:a16="http://schemas.microsoft.com/office/drawing/2014/main" id="{3FB9A03C-DDB4-C145-BB46-F33EEED951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1180" y="2950702"/>
            <a:ext cx="488323" cy="590714"/>
          </a:xfrm>
          <a:prstGeom prst="rect">
            <a:avLst/>
          </a:prstGeom>
          <a:noFill/>
        </p:spPr>
      </p:pic>
      <p:sp>
        <p:nvSpPr>
          <p:cNvPr id="35" name="Oval 34">
            <a:extLst>
              <a:ext uri="{FF2B5EF4-FFF2-40B4-BE49-F238E27FC236}">
                <a16:creationId xmlns:a16="http://schemas.microsoft.com/office/drawing/2014/main" id="{1F482F11-9597-8142-98E0-471468BDCFB1}"/>
              </a:ext>
            </a:extLst>
          </p:cNvPr>
          <p:cNvSpPr/>
          <p:nvPr/>
        </p:nvSpPr>
        <p:spPr>
          <a:xfrm>
            <a:off x="9180225" y="2983068"/>
            <a:ext cx="702883" cy="7028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A picture containing text, gear&#10;&#10;Description automatically generated">
            <a:extLst>
              <a:ext uri="{FF2B5EF4-FFF2-40B4-BE49-F238E27FC236}">
                <a16:creationId xmlns:a16="http://schemas.microsoft.com/office/drawing/2014/main" id="{399290FB-FC01-D947-9F56-AA73C87B51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7505" y="3039152"/>
            <a:ext cx="488323" cy="590714"/>
          </a:xfrm>
          <a:prstGeom prst="rect">
            <a:avLst/>
          </a:prstGeom>
        </p:spPr>
      </p:pic>
    </p:spTree>
    <p:extLst>
      <p:ext uri="{BB962C8B-B14F-4D97-AF65-F5344CB8AC3E}">
        <p14:creationId xmlns:p14="http://schemas.microsoft.com/office/powerpoint/2010/main" val="229875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D248-289A-436E-930A-EDC2A1DA88CA}"/>
              </a:ext>
            </a:extLst>
          </p:cNvPr>
          <p:cNvSpPr>
            <a:spLocks noGrp="1"/>
          </p:cNvSpPr>
          <p:nvPr>
            <p:ph type="title"/>
          </p:nvPr>
        </p:nvSpPr>
        <p:spPr/>
        <p:txBody>
          <a:bodyPr/>
          <a:lstStyle/>
          <a:p>
            <a:r>
              <a:rPr lang="en-US" dirty="0"/>
              <a:t>Classic Cryptography – Caesar Cipher</a:t>
            </a:r>
          </a:p>
        </p:txBody>
      </p:sp>
      <p:sp>
        <p:nvSpPr>
          <p:cNvPr id="3" name="Content Placeholder 2">
            <a:extLst>
              <a:ext uri="{FF2B5EF4-FFF2-40B4-BE49-F238E27FC236}">
                <a16:creationId xmlns:a16="http://schemas.microsoft.com/office/drawing/2014/main" id="{42E09CB9-92D4-4D64-B911-812DAA92AEE9}"/>
              </a:ext>
            </a:extLst>
          </p:cNvPr>
          <p:cNvSpPr>
            <a:spLocks noGrp="1"/>
          </p:cNvSpPr>
          <p:nvPr>
            <p:ph sz="quarter" idx="13"/>
          </p:nvPr>
        </p:nvSpPr>
        <p:spPr/>
        <p:txBody>
          <a:bodyPr/>
          <a:lstStyle/>
          <a:p>
            <a:pPr marL="342900" indent="-342900">
              <a:buFont typeface="Arial" panose="020B0604020202020204" pitchFamily="34" charset="0"/>
              <a:buChar char="•"/>
            </a:pPr>
            <a:r>
              <a:rPr lang="en-US" dirty="0"/>
              <a:t>Shift the alphabet by some number of characters</a:t>
            </a:r>
          </a:p>
          <a:p>
            <a:pPr algn="ctr"/>
            <a:r>
              <a:rPr lang="en-US" dirty="0">
                <a:latin typeface="Courier New" panose="02070309020205020404" pitchFamily="49" charset="0"/>
                <a:cs typeface="Courier New" panose="02070309020205020404" pitchFamily="49" charset="0"/>
              </a:rPr>
              <a:t>a b c 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t s t u v w x y z</a:t>
            </a:r>
          </a:p>
          <a:p>
            <a:pPr algn="ctr"/>
            <a:r>
              <a:rPr lang="en-US" dirty="0">
                <a:latin typeface="Courier New" panose="02070309020205020404" pitchFamily="49" charset="0"/>
                <a:cs typeface="Courier New" panose="02070309020205020404" pitchFamily="49" charset="0"/>
              </a:rPr>
              <a:t>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s t u w v w x y z a b c</a:t>
            </a:r>
          </a:p>
          <a:p>
            <a:pPr algn="ctr"/>
            <a:endParaRPr lang="en-US" dirty="0"/>
          </a:p>
          <a:p>
            <a:pPr algn="ctr"/>
            <a:r>
              <a:rPr lang="en-US" dirty="0"/>
              <a:t>What is the plain text?</a:t>
            </a:r>
          </a:p>
          <a:p>
            <a:pPr algn="ctr"/>
            <a:r>
              <a:rPr lang="en-US" sz="2800" dirty="0" err="1"/>
              <a:t>wkh</a:t>
            </a:r>
            <a:r>
              <a:rPr lang="en-US" sz="2800" dirty="0"/>
              <a:t> </a:t>
            </a:r>
            <a:r>
              <a:rPr lang="en-US" sz="2800" dirty="0" err="1"/>
              <a:t>erb’v</a:t>
            </a:r>
            <a:r>
              <a:rPr lang="en-US" sz="2800" dirty="0"/>
              <a:t> d </a:t>
            </a:r>
            <a:r>
              <a:rPr lang="en-US" sz="2800" dirty="0" err="1"/>
              <a:t>oldu</a:t>
            </a:r>
            <a:endParaRPr lang="en-US" sz="2800" dirty="0"/>
          </a:p>
        </p:txBody>
      </p:sp>
    </p:spTree>
    <p:extLst>
      <p:ext uri="{BB962C8B-B14F-4D97-AF65-F5344CB8AC3E}">
        <p14:creationId xmlns:p14="http://schemas.microsoft.com/office/powerpoint/2010/main" val="20775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4E2-C147-C74F-B803-A77F6AA9D1B5}"/>
              </a:ext>
            </a:extLst>
          </p:cNvPr>
          <p:cNvSpPr>
            <a:spLocks noGrp="1"/>
          </p:cNvSpPr>
          <p:nvPr>
            <p:ph type="ctrTitle"/>
          </p:nvPr>
        </p:nvSpPr>
        <p:spPr/>
        <p:txBody>
          <a:bodyPr/>
          <a:lstStyle/>
          <a:p>
            <a:r>
              <a:rPr lang="en-US" dirty="0"/>
              <a:t>Modern Cryptography</a:t>
            </a:r>
          </a:p>
        </p:txBody>
      </p:sp>
    </p:spTree>
    <p:extLst>
      <p:ext uri="{BB962C8B-B14F-4D97-AF65-F5344CB8AC3E}">
        <p14:creationId xmlns:p14="http://schemas.microsoft.com/office/powerpoint/2010/main" val="329176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4801" y="1447802"/>
            <a:ext cx="7950199" cy="1981198"/>
          </a:xfrm>
        </p:spPr>
        <p:txBody>
          <a:bodyPr/>
          <a:lstStyle/>
          <a:p>
            <a:pPr>
              <a:lnSpc>
                <a:spcPts val="5800"/>
              </a:lnSpc>
              <a:spcBef>
                <a:spcPts val="0"/>
              </a:spcBef>
            </a:pPr>
            <a:r>
              <a:rPr lang="en-US" sz="4000" dirty="0">
                <a:solidFill>
                  <a:schemeClr val="tx1"/>
                </a:solidFill>
              </a:rPr>
              <a:t>“A cryptosystem should be secure even if everything about the system, except the key, is public knowledge.”</a:t>
            </a:r>
            <a:endParaRPr lang="en-US" sz="4000" dirty="0"/>
          </a:p>
        </p:txBody>
      </p:sp>
      <p:sp>
        <p:nvSpPr>
          <p:cNvPr id="8" name="Text Placeholder 7">
            <a:extLst>
              <a:ext uri="{FF2B5EF4-FFF2-40B4-BE49-F238E27FC236}">
                <a16:creationId xmlns:a16="http://schemas.microsoft.com/office/drawing/2014/main" id="{6AA54BE0-18D4-454D-ABF9-5019BA428BE4}"/>
              </a:ext>
            </a:extLst>
          </p:cNvPr>
          <p:cNvSpPr>
            <a:spLocks noGrp="1"/>
          </p:cNvSpPr>
          <p:nvPr>
            <p:ph type="body" sz="half" idx="13"/>
          </p:nvPr>
        </p:nvSpPr>
        <p:spPr/>
        <p:txBody>
          <a:bodyPr/>
          <a:lstStyle/>
          <a:p>
            <a:r>
              <a:rPr lang="en-US" dirty="0"/>
              <a:t>– Auguste </a:t>
            </a:r>
            <a:r>
              <a:rPr lang="en-US" dirty="0" err="1"/>
              <a:t>Kerckhoff</a:t>
            </a:r>
            <a:r>
              <a:rPr lang="en-US" dirty="0"/>
              <a:t>, 1883</a:t>
            </a:r>
          </a:p>
          <a:p>
            <a:endParaRPr lang="en-US" dirty="0"/>
          </a:p>
        </p:txBody>
      </p:sp>
      <p:sp>
        <p:nvSpPr>
          <p:cNvPr id="4" name="Content Placeholder 3"/>
          <p:cNvSpPr>
            <a:spLocks noGrp="1"/>
          </p:cNvSpPr>
          <p:nvPr>
            <p:ph type="body" sz="half" idx="2"/>
          </p:nvPr>
        </p:nvSpPr>
        <p:spPr>
          <a:xfrm>
            <a:off x="585627" y="4350657"/>
            <a:ext cx="11013897" cy="1676400"/>
          </a:xfrm>
        </p:spPr>
        <p:txBody>
          <a:bodyPr>
            <a:normAutofit/>
          </a:bodyPr>
          <a:lstStyle/>
          <a:p>
            <a:pPr lvl="0"/>
            <a:r>
              <a:rPr lang="en-US" dirty="0">
                <a:solidFill>
                  <a:schemeClr val="accent1"/>
                </a:solidFill>
              </a:rPr>
              <a:t>Knowledge of the cryptographic algorithm and its design does not diminish other security properties. In fact, it is expected that the attacker knows the cryptographic algorithm quite well. Security of the cryptographic algorithm rests only in the underlying “hardness assumptions” (e.g., the difficulty of large integer factorization), protection of algorithm secrets (e.g., keys) and implementation correctness.</a:t>
            </a:r>
          </a:p>
          <a:p>
            <a:endParaRPr lang="en-US" dirty="0">
              <a:solidFill>
                <a:schemeClr val="accent1"/>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Tree>
    <p:extLst>
      <p:ext uri="{BB962C8B-B14F-4D97-AF65-F5344CB8AC3E}">
        <p14:creationId xmlns:p14="http://schemas.microsoft.com/office/powerpoint/2010/main" val="35147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a:xfrm>
            <a:off x="609601" y="1238674"/>
            <a:ext cx="10970683" cy="4567767"/>
          </a:xfrm>
        </p:spPr>
        <p:txBody>
          <a:bodyPr/>
          <a:lstStyle/>
          <a:p>
            <a:r>
              <a:rPr lang="en-US" dirty="0"/>
              <a:t>Symmetric key cryptographic algorithms use the same cryptographic key for both the encryption of plaintext as well as the decryption of ciphertext. </a:t>
            </a:r>
          </a:p>
          <a:p>
            <a:pPr marL="342900" indent="-342900">
              <a:buFont typeface="Arial" panose="020B0604020202020204" pitchFamily="34" charset="0"/>
              <a:buChar char="•"/>
            </a:pPr>
            <a:r>
              <a:rPr lang="en-US" dirty="0"/>
              <a:t>The encryption and decryption keys are identical and must be kept secret.</a:t>
            </a:r>
          </a:p>
          <a:p>
            <a:pPr marL="342900" indent="-342900">
              <a:buFont typeface="Arial" panose="020B0604020202020204" pitchFamily="34" charset="0"/>
              <a:buChar char="•"/>
            </a:pPr>
            <a:r>
              <a:rPr lang="en-US" dirty="0"/>
              <a:t>Based on the key, the algorithm performs various transformations (confusion and diffusion) on the plaintext to render the ciphertext as indistinguishable from random data.</a:t>
            </a:r>
          </a:p>
          <a:p>
            <a:pPr marL="342900" indent="-342900">
              <a:buFont typeface="Arial" panose="020B0604020202020204" pitchFamily="34" charset="0"/>
              <a:buChar char="•"/>
            </a:pPr>
            <a:r>
              <a:rPr lang="en-US" dirty="0"/>
              <a:t>Used to encrypt larger quantities of data.</a:t>
            </a:r>
          </a:p>
          <a:p>
            <a:pPr marL="342900" indent="-342900">
              <a:buFont typeface="Arial" panose="020B0604020202020204" pitchFamily="34" charset="0"/>
              <a:buChar char="•"/>
            </a:pPr>
            <a:r>
              <a:rPr lang="en-US" dirty="0"/>
              <a:t>Often used to protect stored data or to exchange data between two parties over an insecure link.</a:t>
            </a:r>
          </a:p>
        </p:txBody>
      </p:sp>
      <p:sp>
        <p:nvSpPr>
          <p:cNvPr id="3" name="TextBox 2">
            <a:extLst>
              <a:ext uri="{FF2B5EF4-FFF2-40B4-BE49-F238E27FC236}">
                <a16:creationId xmlns:a16="http://schemas.microsoft.com/office/drawing/2014/main" id="{F7F85D1E-704A-EA6E-02BD-FFDAE5E35A53}"/>
              </a:ext>
            </a:extLst>
          </p:cNvPr>
          <p:cNvSpPr txBox="1"/>
          <p:nvPr/>
        </p:nvSpPr>
        <p:spPr>
          <a:xfrm>
            <a:off x="0" y="5619326"/>
            <a:ext cx="12192000" cy="615553"/>
          </a:xfrm>
          <a:prstGeom prst="rect">
            <a:avLst/>
          </a:prstGeom>
          <a:noFill/>
        </p:spPr>
        <p:txBody>
          <a:bodyPr vert="horz" wrap="square" lIns="0" tIns="0" rIns="0" bIns="0" rtlCol="0">
            <a:spAutoFit/>
          </a:bodyPr>
          <a:lstStyle/>
          <a:p>
            <a:pPr algn="ctr"/>
            <a:r>
              <a:rPr lang="en-US" sz="2000" i="1" dirty="0">
                <a:solidFill>
                  <a:srgbClr val="003C71"/>
                </a:solidFill>
              </a:rPr>
              <a:t>Challenge: How do I manage keys for all the people </a:t>
            </a:r>
          </a:p>
          <a:p>
            <a:pPr algn="ctr"/>
            <a:r>
              <a:rPr lang="en-US" sz="2000" i="1" dirty="0">
                <a:solidFill>
                  <a:srgbClr val="003C71"/>
                </a:solidFill>
              </a:rPr>
              <a:t>I want to securely share confidential data with?</a:t>
            </a:r>
          </a:p>
        </p:txBody>
      </p:sp>
    </p:spTree>
    <p:extLst>
      <p:ext uri="{BB962C8B-B14F-4D97-AF65-F5344CB8AC3E}">
        <p14:creationId xmlns:p14="http://schemas.microsoft.com/office/powerpoint/2010/main" val="10861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p:txBody>
          <a:bodyPr/>
          <a:lstStyle/>
          <a:p>
            <a:r>
              <a:rPr lang="en-US" b="1" dirty="0"/>
              <a:t>Public-key cryptography</a:t>
            </a:r>
            <a:r>
              <a:rPr lang="en-US" dirty="0"/>
              <a:t>, or </a:t>
            </a:r>
            <a:r>
              <a:rPr lang="en-US" b="1" dirty="0"/>
              <a:t>asymmetric cryptography</a:t>
            </a:r>
            <a:r>
              <a:rPr lang="en-US" dirty="0"/>
              <a:t>, is a cryptographic system that uses pairs of keys. </a:t>
            </a:r>
          </a:p>
          <a:p>
            <a:pPr marL="342900" indent="-342900">
              <a:buFont typeface="Arial" panose="020B0604020202020204" pitchFamily="34" charset="0"/>
              <a:buChar char="•"/>
            </a:pPr>
            <a:r>
              <a:rPr lang="en-US" dirty="0"/>
              <a:t>Each pair consists of a </a:t>
            </a:r>
            <a:r>
              <a:rPr lang="en-US" i="1" dirty="0"/>
              <a:t>public key</a:t>
            </a:r>
            <a:r>
              <a:rPr lang="en-US" dirty="0"/>
              <a:t> (which may be known to others) and a </a:t>
            </a:r>
            <a:r>
              <a:rPr lang="en-US" i="1" dirty="0"/>
              <a:t>private key</a:t>
            </a:r>
            <a:r>
              <a:rPr lang="en-US" dirty="0"/>
              <a:t> (which </a:t>
            </a:r>
            <a:r>
              <a:rPr lang="en-US" b="1" u="sng" dirty="0"/>
              <a:t>must not</a:t>
            </a:r>
            <a:r>
              <a:rPr lang="en-US" dirty="0"/>
              <a:t> be known by anyone except the owner).</a:t>
            </a:r>
            <a:endParaRPr lang="en-US" baseline="30000" dirty="0"/>
          </a:p>
          <a:p>
            <a:pPr marL="342900" indent="-342900">
              <a:buFont typeface="Arial" panose="020B0604020202020204" pitchFamily="34" charset="0"/>
              <a:buChar char="•"/>
            </a:pPr>
            <a:r>
              <a:rPr lang="en-US" dirty="0"/>
              <a:t>The generation of such key pairs depends on cryptographic algorithms which are based on mathematical problems termed trapdoor one-way functions. </a:t>
            </a:r>
          </a:p>
          <a:p>
            <a:pPr marL="342900" indent="-342900">
              <a:buFont typeface="Arial" panose="020B0604020202020204" pitchFamily="34" charset="0"/>
              <a:buChar char="•"/>
            </a:pPr>
            <a:r>
              <a:rPr lang="en-US" dirty="0"/>
              <a:t>Effective security requires keeping the private key private; the public key can be openly distributed without compromising security.</a:t>
            </a:r>
          </a:p>
        </p:txBody>
      </p:sp>
    </p:spTree>
    <p:extLst>
      <p:ext uri="{BB962C8B-B14F-4D97-AF65-F5344CB8AC3E}">
        <p14:creationId xmlns:p14="http://schemas.microsoft.com/office/powerpoint/2010/main" val="205440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4E2-C147-C74F-B803-A77F6AA9D1B5}"/>
              </a:ext>
            </a:extLst>
          </p:cNvPr>
          <p:cNvSpPr>
            <a:spLocks noGrp="1"/>
          </p:cNvSpPr>
          <p:nvPr>
            <p:ph type="ctrTitle"/>
          </p:nvPr>
        </p:nvSpPr>
        <p:spPr/>
        <p:txBody>
          <a:bodyPr/>
          <a:lstStyle/>
          <a:p>
            <a:r>
              <a:rPr lang="en-US" dirty="0"/>
              <a:t>RSA Cryptography</a:t>
            </a:r>
          </a:p>
        </p:txBody>
      </p:sp>
    </p:spTree>
    <p:extLst>
      <p:ext uri="{BB962C8B-B14F-4D97-AF65-F5344CB8AC3E}">
        <p14:creationId xmlns:p14="http://schemas.microsoft.com/office/powerpoint/2010/main" val="3400773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IntelTheme1">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IntelTheme1" id="{C930D40D-A6C3-425E-9226-C3339EACC2B5}" vid="{6EA4ED4A-00E5-4EE6-B07D-62FE13E69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11927</TotalTime>
  <Words>2036</Words>
  <Application>Microsoft Macintosh PowerPoint</Application>
  <PresentationFormat>Widescreen</PresentationFormat>
  <Paragraphs>223</Paragraphs>
  <Slides>31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Courier New</vt:lpstr>
      <vt:lpstr>Intel Clear</vt:lpstr>
      <vt:lpstr>Intel Clear Pro</vt:lpstr>
      <vt:lpstr>Wingdings</vt:lpstr>
      <vt:lpstr>IntelTheme1</vt:lpstr>
      <vt:lpstr>Cryptography</vt:lpstr>
      <vt:lpstr>Introductions…</vt:lpstr>
      <vt:lpstr>3 Key Concepts of Cryptography</vt:lpstr>
      <vt:lpstr>Classic Cryptography – Caesar Cipher</vt:lpstr>
      <vt:lpstr>Modern Cryptography</vt:lpstr>
      <vt:lpstr>“A cryptosystem should be secure even if everything about the system, except the key, is public knowledge.”</vt:lpstr>
      <vt:lpstr>Symmetric Key Cryptography</vt:lpstr>
      <vt:lpstr>Asymmetric Key Cryptography</vt:lpstr>
      <vt:lpstr>RSA Cryptography</vt:lpstr>
      <vt:lpstr>An Introduction TO RSA</vt:lpstr>
      <vt:lpstr>An Introduction To RSA – “Textbook RSA”</vt:lpstr>
      <vt:lpstr>An Introduction To RSA – Modulus (n) Creation</vt:lpstr>
      <vt:lpstr>An Introduction To RSA – Exponent Creation</vt:lpstr>
      <vt:lpstr>An Introduction To RSA – Putting it all Together</vt:lpstr>
      <vt:lpstr>Breaking RSA modulus by factoring large integers</vt:lpstr>
      <vt:lpstr>Breaking RSA modulus by factoring large integers</vt:lpstr>
      <vt:lpstr>Breaking RSA keys by factoring large integers</vt:lpstr>
      <vt:lpstr>Breaking RSA keys by factoring large integers</vt:lpstr>
      <vt:lpstr>RSA In Practice</vt:lpstr>
      <vt:lpstr>A quick primer on Alternate Base Number Systems</vt:lpstr>
      <vt:lpstr>A quick primer on Positional Notation Systems</vt:lpstr>
      <vt:lpstr>Encrypting and Decrypting TEXT with RSA</vt:lpstr>
      <vt:lpstr>Encrypting and Decrypting TEXT with RSA</vt:lpstr>
      <vt:lpstr>Encrypting and Decrypting TEXT with RSA</vt:lpstr>
      <vt:lpstr>Activity - Decrypting Words with RSA</vt:lpstr>
      <vt:lpstr>Decrypting words with RSA</vt:lpstr>
      <vt:lpstr>Decrypting words with RSA</vt:lpstr>
      <vt:lpstr>Thank you</vt:lpstr>
      <vt:lpstr>Why is Cryptography Important?</vt:lpstr>
      <vt:lpstr>Symmetric Key Cryptography</vt:lpstr>
      <vt:lpstr>Asymmetric Key Cryptography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Dave Novick</dc:creator>
  <cp:keywords>CTPClassification=CTP_PUBLIC:VisualMarkings=, CTPClassification=CTP_NT</cp:keywords>
  <cp:lastModifiedBy>Beale, Michael</cp:lastModifiedBy>
  <cp:revision>207</cp:revision>
  <cp:lastPrinted>2017-11-15T19:03:55Z</cp:lastPrinted>
  <dcterms:created xsi:type="dcterms:W3CDTF">2016-02-04T20:43:21Z</dcterms:created>
  <dcterms:modified xsi:type="dcterms:W3CDTF">2023-04-14T15:06:15Z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cb4a6726-4abe-4cfa-a291-0ab73a524e7a</vt:lpwstr>
  </property>
  <property fmtid="{D5CDD505-2E9C-101B-9397-08002B2CF9AE}" pid="3" name="CTP_TimeStamp">
    <vt:lpwstr>2019-02-15 15:22:14Z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