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2" r:id="rId4"/>
    <p:sldId id="268" r:id="rId5"/>
    <p:sldId id="263" r:id="rId6"/>
    <p:sldId id="269" r:id="rId7"/>
    <p:sldId id="266" r:id="rId8"/>
    <p:sldId id="267" r:id="rId9"/>
    <p:sldId id="271" r:id="rId10"/>
    <p:sldId id="272" r:id="rId11"/>
    <p:sldId id="270" r:id="rId12"/>
    <p:sldId id="273" r:id="rId13"/>
    <p:sldId id="274" r:id="rId14"/>
    <p:sldId id="278" r:id="rId15"/>
    <p:sldId id="279" r:id="rId16"/>
    <p:sldId id="280" r:id="rId17"/>
    <p:sldId id="281" r:id="rId18"/>
    <p:sldId id="282" r:id="rId19"/>
    <p:sldId id="287" r:id="rId20"/>
    <p:sldId id="288" r:id="rId21"/>
    <p:sldId id="289" r:id="rId22"/>
    <p:sldId id="290" r:id="rId23"/>
    <p:sldId id="297" r:id="rId24"/>
    <p:sldId id="292" r:id="rId25"/>
    <p:sldId id="291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56" autoAdjust="0"/>
  </p:normalViewPr>
  <p:slideViewPr>
    <p:cSldViewPr snapToGrid="0">
      <p:cViewPr varScale="1">
        <p:scale>
          <a:sx n="91" d="100"/>
          <a:sy n="91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7122-8121-42AE-884F-076A6E7807E3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7FBE-3E53-4B16-86B8-C6B0189E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3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7FBE-3E53-4B16-86B8-C6B0189EFA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99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tennis players practising on backhand because it is bad – forehand goes worse too</a:t>
            </a:r>
          </a:p>
          <a:p>
            <a:r>
              <a:rPr lang="en-GB" dirty="0"/>
              <a:t>You won’t end up doing what you’re not good at, so get better at what you ARE good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7FBE-3E53-4B16-86B8-C6B0189EFA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4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Fismo’s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7FBE-3E53-4B16-86B8-C6B0189EFA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9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spinning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You’re not going anywhere</a:t>
            </a:r>
          </a:p>
          <a:p>
            <a:pPr marL="171450" indent="-171450">
              <a:buFontTx/>
              <a:buChar char="-"/>
            </a:pPr>
            <a:r>
              <a:rPr lang="en-GB" dirty="0"/>
              <a:t>You can drive with your eyes closed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You can quit halfway and pickup later</a:t>
            </a:r>
          </a:p>
          <a:p>
            <a:pPr marL="171450" indent="-171450">
              <a:buFontTx/>
              <a:buChar char="-"/>
            </a:pPr>
            <a:r>
              <a:rPr lang="en-GB" dirty="0"/>
              <a:t>But you need to keep your heartrate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7FBE-3E53-4B16-86B8-C6B0189EFAC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2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Peter Karsmakers?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7FBE-3E53-4B16-86B8-C6B0189EFAC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3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0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5A80-5BAE-4936-90C6-10902E294B67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6334-99E2-4CB8-8AB0-55CDB483B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tlegging_(business)" TargetMode="External"/><Relationship Id="rId2" Type="http://schemas.openxmlformats.org/officeDocument/2006/relationships/hyperlink" Target="https://en.wikipedia.org/wiki/Post-it_no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iDD_aqdnK0?start=151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2814" y="1122363"/>
            <a:ext cx="1645186" cy="2387600"/>
          </a:xfrm>
        </p:spPr>
        <p:txBody>
          <a:bodyPr>
            <a:normAutofit/>
          </a:bodyPr>
          <a:lstStyle/>
          <a:p>
            <a:r>
              <a:rPr lang="en-US" dirty="0"/>
              <a:t>Big Data</a:t>
            </a:r>
            <a:br>
              <a:rPr lang="en-US" dirty="0"/>
            </a:br>
            <a:r>
              <a:rPr lang="en-US" sz="3200" dirty="0"/>
              <a:t>HILL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814" y="3602038"/>
            <a:ext cx="1645186" cy="1655762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itf</a:t>
            </a:r>
            <a:r>
              <a:rPr lang="en-US" dirty="0"/>
              <a:t> BIT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8BF5B-3D91-4DB3-8223-D086D2CD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44" y="446351"/>
            <a:ext cx="583011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7AFB16-1443-4A1D-AC9F-F4944F4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still doing that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195EF-48D8-489D-A76F-9F628E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of you have had the same C#, the same SQL, the same Cisco CCNA</a:t>
            </a:r>
          </a:p>
          <a:p>
            <a:pPr lvl="1"/>
            <a:r>
              <a:rPr lang="en-GB" dirty="0"/>
              <a:t>And that’s not a bad thing, because these are things you need to know</a:t>
            </a:r>
          </a:p>
          <a:p>
            <a:endParaRPr lang="en-GB" dirty="0"/>
          </a:p>
          <a:p>
            <a:r>
              <a:rPr lang="en-GB" dirty="0"/>
              <a:t>But that ends now.</a:t>
            </a:r>
          </a:p>
          <a:p>
            <a:endParaRPr lang="en-GB" dirty="0"/>
          </a:p>
          <a:p>
            <a:r>
              <a:rPr lang="en-GB" dirty="0"/>
              <a:t>Next year, all of you will be doing different jobs</a:t>
            </a:r>
          </a:p>
          <a:p>
            <a:r>
              <a:rPr lang="en-GB" dirty="0"/>
              <a:t>So you’ll all have a different experience in this one course</a:t>
            </a:r>
          </a:p>
        </p:txBody>
      </p:sp>
    </p:spTree>
    <p:extLst>
      <p:ext uri="{BB962C8B-B14F-4D97-AF65-F5344CB8AC3E}">
        <p14:creationId xmlns:p14="http://schemas.microsoft.com/office/powerpoint/2010/main" val="137274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69F8-C6EF-4783-961A-4DC02BC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3F36-67A4-4012-8DEA-0D519A95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liked sports in their middle school education?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Who was good at sports at their middle school?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Who did sports out of the school-context?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C99B7-EC8C-4EC3-9B42-53541E51EB49}"/>
              </a:ext>
            </a:extLst>
          </p:cNvPr>
          <p:cNvSpPr/>
          <p:nvPr/>
        </p:nvSpPr>
        <p:spPr>
          <a:xfrm>
            <a:off x="448235" y="3194470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D3B1B-FFAC-4079-ACC4-23E24E29C34A}"/>
              </a:ext>
            </a:extLst>
          </p:cNvPr>
          <p:cNvSpPr/>
          <p:nvPr/>
        </p:nvSpPr>
        <p:spPr>
          <a:xfrm>
            <a:off x="448235" y="4685716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4D5B-0A9F-4338-8082-A24586D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63327-A1C0-4716-B494-95D510C2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5041662" cy="336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41485-8142-4611-999B-784A4C0F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930" y="3373391"/>
            <a:ext cx="5041662" cy="325392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D7DEE4-8D43-4A39-BE6A-DDE8F93E28DD}"/>
              </a:ext>
            </a:extLst>
          </p:cNvPr>
          <p:cNvSpPr/>
          <p:nvPr/>
        </p:nvSpPr>
        <p:spPr>
          <a:xfrm rot="10800000">
            <a:off x="1734671" y="4618830"/>
            <a:ext cx="484094" cy="1096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0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4D5B-0A9F-4338-8082-A24586D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63327-A1C0-4716-B494-95D510C2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5041662" cy="336540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D7DEE4-8D43-4A39-BE6A-DDE8F93E28DD}"/>
              </a:ext>
            </a:extLst>
          </p:cNvPr>
          <p:cNvSpPr/>
          <p:nvPr/>
        </p:nvSpPr>
        <p:spPr>
          <a:xfrm rot="10800000">
            <a:off x="3711388" y="2090783"/>
            <a:ext cx="484094" cy="1096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6963E-E278-403D-9D66-28BA20FE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34" y="3096105"/>
            <a:ext cx="5041661" cy="33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9FCC-E43A-4F22-9683-774D365D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0ED6-9502-4734-B77C-17B8ABB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one subject now, that all of you would like to spend a day working with</a:t>
            </a:r>
          </a:p>
          <a:p>
            <a:pPr lvl="1"/>
            <a:r>
              <a:rPr lang="en-GB" dirty="0"/>
              <a:t>Can be in or out of a school context</a:t>
            </a:r>
          </a:p>
          <a:p>
            <a:pPr lvl="1"/>
            <a:r>
              <a:rPr lang="en-GB" dirty="0"/>
              <a:t>You need to be able to get data about this subject (numbers and keywords)</a:t>
            </a:r>
          </a:p>
          <a:p>
            <a:pPr lvl="1"/>
            <a:r>
              <a:rPr lang="en-GB" dirty="0"/>
              <a:t>Data needs to be available</a:t>
            </a:r>
          </a:p>
          <a:p>
            <a:pPr lvl="1"/>
            <a:r>
              <a:rPr lang="en-GB" dirty="0"/>
              <a:t>At the end of the day, you produce one presentation that a random member of class will give </a:t>
            </a:r>
            <a:r>
              <a:rPr lang="en-GB" b="1" dirty="0"/>
              <a:t>enthusiastically</a:t>
            </a:r>
          </a:p>
          <a:p>
            <a:r>
              <a:rPr lang="en-GB" dirty="0"/>
              <a:t>Grading for the entire class will be based on the level of enthusiasm this one person can muster</a:t>
            </a:r>
          </a:p>
          <a:p>
            <a:pPr lvl="2"/>
            <a:r>
              <a:rPr lang="en-GB" dirty="0"/>
              <a:t>(Random selection won’t be random: the least cooperative student will be picked)</a:t>
            </a:r>
          </a:p>
        </p:txBody>
      </p:sp>
    </p:spTree>
    <p:extLst>
      <p:ext uri="{BB962C8B-B14F-4D97-AF65-F5344CB8AC3E}">
        <p14:creationId xmlns:p14="http://schemas.microsoft.com/office/powerpoint/2010/main" val="205550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FCAD-C0C4-4944-B355-253653A5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have one minute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39D0BEAC-BD51-40C0-8943-CF26765DDD55}"/>
              </a:ext>
            </a:extLst>
          </p:cNvPr>
          <p:cNvSpPr/>
          <p:nvPr/>
        </p:nvSpPr>
        <p:spPr>
          <a:xfrm>
            <a:off x="3576000" y="1452875"/>
            <a:ext cx="5040000" cy="5040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2279-8838-4516-AD62-0C9DDA54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not </a:t>
            </a:r>
            <a:r>
              <a:rPr lang="en-GB" i="1" dirty="0"/>
              <a:t>that</a:t>
            </a:r>
            <a:r>
              <a:rPr lang="en-GB" dirty="0"/>
              <a:t> cruel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3C0E-EF42-44B2-8DFD-8D573E7F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the point?</a:t>
            </a:r>
          </a:p>
          <a:p>
            <a:endParaRPr lang="en-GB" dirty="0"/>
          </a:p>
          <a:p>
            <a:r>
              <a:rPr lang="en-GB" dirty="0"/>
              <a:t>There is no common denominator between all of you</a:t>
            </a:r>
          </a:p>
          <a:p>
            <a:r>
              <a:rPr lang="en-GB" dirty="0"/>
              <a:t>And that’s a good thing</a:t>
            </a:r>
          </a:p>
        </p:txBody>
      </p:sp>
    </p:spTree>
    <p:extLst>
      <p:ext uri="{BB962C8B-B14F-4D97-AF65-F5344CB8AC3E}">
        <p14:creationId xmlns:p14="http://schemas.microsoft.com/office/powerpoint/2010/main" val="36130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75EF-D605-44E0-BB98-55C2417A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A5996A-CA9B-4C7E-BF61-D855B4E4A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63" y="1558547"/>
            <a:ext cx="6387074" cy="4934328"/>
          </a:xfrm>
        </p:spPr>
      </p:pic>
    </p:spTree>
    <p:extLst>
      <p:ext uri="{BB962C8B-B14F-4D97-AF65-F5344CB8AC3E}">
        <p14:creationId xmlns:p14="http://schemas.microsoft.com/office/powerpoint/2010/main" val="187009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6FA3-EF48-4C5F-B33D-BF5AD386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the previous 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D8F9-4256-4599-8BC8-A4D6DFF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https://en.wikipedia.org/wiki/Post-it_note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https://en.wikipedia.org/wiki/Bootlegging_(business)</a:t>
            </a:r>
            <a:endParaRPr lang="en-GB" dirty="0"/>
          </a:p>
          <a:p>
            <a:endParaRPr lang="en-GB" dirty="0"/>
          </a:p>
          <a:p>
            <a:r>
              <a:rPr lang="en-GB" dirty="0"/>
              <a:t>Permitted bootlegging</a:t>
            </a:r>
          </a:p>
          <a:p>
            <a:pPr lvl="1"/>
            <a:r>
              <a:rPr lang="en-US" dirty="0"/>
              <a:t>They allow 10 to 15 percent of the working time for own product related interests.</a:t>
            </a:r>
          </a:p>
          <a:p>
            <a:pPr lvl="1"/>
            <a:r>
              <a:rPr lang="en-US" dirty="0"/>
              <a:t>Another famous example is Google, … up to 20% of their work time in personal projects … Gmail, Google News, Orkut and AdSense were originally created by employees in their work time.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59818-9C0B-4A92-932D-09DA80C83641}"/>
              </a:ext>
            </a:extLst>
          </p:cNvPr>
          <p:cNvSpPr/>
          <p:nvPr/>
        </p:nvSpPr>
        <p:spPr>
          <a:xfrm>
            <a:off x="838200" y="1690688"/>
            <a:ext cx="10336306" cy="71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D19CF-EE86-4D3D-9EF4-E7058E5AEDCE}"/>
              </a:ext>
            </a:extLst>
          </p:cNvPr>
          <p:cNvSpPr/>
          <p:nvPr/>
        </p:nvSpPr>
        <p:spPr>
          <a:xfrm>
            <a:off x="838200" y="2712664"/>
            <a:ext cx="10336306" cy="71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61A5D-BEE2-41BA-B6FE-E209DA80CA3F}"/>
              </a:ext>
            </a:extLst>
          </p:cNvPr>
          <p:cNvSpPr/>
          <p:nvPr/>
        </p:nvSpPr>
        <p:spPr>
          <a:xfrm>
            <a:off x="838200" y="3747062"/>
            <a:ext cx="10336306" cy="256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3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5DF-B6EA-4CBB-989B-B1E80849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9CAC-AD84-4BE6-B005-A2131560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impact learning that lasts</a:t>
            </a:r>
          </a:p>
          <a:p>
            <a:r>
              <a:rPr lang="en-GB" dirty="0"/>
              <a:t>Isn’t a set of strict guidelines, but a different approach to teaching</a:t>
            </a:r>
          </a:p>
          <a:p>
            <a:r>
              <a:rPr lang="en-GB" dirty="0"/>
              <a:t>It doesn’t see the teacher as the one person who knows everything</a:t>
            </a:r>
          </a:p>
          <a:p>
            <a:pPr lvl="1"/>
            <a:r>
              <a:rPr lang="en-GB" dirty="0"/>
              <a:t>Who also determines what you need to know to get good grades</a:t>
            </a:r>
          </a:p>
          <a:p>
            <a:r>
              <a:rPr lang="en-GB" dirty="0"/>
              <a:t>It sees the student as responsible for learning</a:t>
            </a:r>
          </a:p>
          <a:p>
            <a:pPr lvl="1"/>
            <a:r>
              <a:rPr lang="en-GB" dirty="0"/>
              <a:t>You decide what your strengths are, and say how you will improve on them</a:t>
            </a:r>
          </a:p>
          <a:p>
            <a:pPr lvl="1"/>
            <a:r>
              <a:rPr lang="en-GB" dirty="0"/>
              <a:t>You set your goals, and say what needs to be done to achieve these</a:t>
            </a:r>
          </a:p>
          <a:p>
            <a:r>
              <a:rPr lang="en-GB" dirty="0"/>
              <a:t>The teacher is now a coach</a:t>
            </a:r>
          </a:p>
          <a:p>
            <a:pPr lvl="1"/>
            <a:r>
              <a:rPr lang="en-GB" dirty="0"/>
              <a:t>Who you need to keep informed, and who will get annoyed when you’re not working hard enough</a:t>
            </a:r>
          </a:p>
        </p:txBody>
      </p:sp>
    </p:spTree>
    <p:extLst>
      <p:ext uri="{BB962C8B-B14F-4D97-AF65-F5344CB8AC3E}">
        <p14:creationId xmlns:p14="http://schemas.microsoft.com/office/powerpoint/2010/main" val="25513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F3D3-0B2D-4545-A545-4B7E558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9D40-B1F7-4620-B98F-E3651258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has ever went to get feedback on an exam?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another reason than a negotiation?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356EA-1E9A-4D4D-843D-BF54DA9ACE5C}"/>
              </a:ext>
            </a:extLst>
          </p:cNvPr>
          <p:cNvSpPr/>
          <p:nvPr/>
        </p:nvSpPr>
        <p:spPr>
          <a:xfrm>
            <a:off x="744071" y="3194470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9CA7-AA65-4358-B3F1-0080EEA7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86208252-9A35-4772-A4DF-2EA359988F6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42BA-F29C-449B-B51D-09478CD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DF42-1802-4D3D-BB90-0E55E18D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You’ll be doing one or more projects related to big data</a:t>
            </a:r>
          </a:p>
          <a:p>
            <a:pPr lvl="1"/>
            <a:r>
              <a:rPr lang="en-GB" dirty="0"/>
              <a:t>Any of the topics; Hadoop, data science, Neo4j, artificial intelligence, …</a:t>
            </a:r>
          </a:p>
          <a:p>
            <a:r>
              <a:rPr lang="en-GB" dirty="0"/>
              <a:t>You can do group projects, but follow-up and feedback is individual</a:t>
            </a:r>
          </a:p>
          <a:p>
            <a:r>
              <a:rPr lang="en-GB" dirty="0"/>
              <a:t>When starting a project, you need to define your personal goal in this project</a:t>
            </a:r>
          </a:p>
          <a:p>
            <a:pPr lvl="1"/>
            <a:r>
              <a:rPr lang="en-GB" dirty="0"/>
              <a:t>Both technically and personally</a:t>
            </a:r>
          </a:p>
          <a:p>
            <a:pPr lvl="1"/>
            <a:r>
              <a:rPr lang="en-GB" b="1" dirty="0"/>
              <a:t>Before</a:t>
            </a:r>
            <a:r>
              <a:rPr lang="en-GB" dirty="0"/>
              <a:t> starting the project</a:t>
            </a:r>
          </a:p>
          <a:p>
            <a:r>
              <a:rPr lang="en-GB" dirty="0"/>
              <a:t>While doing this project, keep me updated</a:t>
            </a:r>
          </a:p>
          <a:p>
            <a:pPr lvl="1"/>
            <a:r>
              <a:rPr lang="en-GB" dirty="0"/>
              <a:t>I need to see your heartrate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26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49F7-7E02-4F16-B467-E11CC8AF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59E6-C3FD-4973-A2CB-698D40FA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working end product is a nice to have, but not need</a:t>
            </a:r>
          </a:p>
          <a:p>
            <a:pPr lvl="1"/>
            <a:r>
              <a:rPr lang="en-GB" dirty="0"/>
              <a:t>You can try to get one of the speakers to “sponsor” a project</a:t>
            </a:r>
          </a:p>
          <a:p>
            <a:r>
              <a:rPr lang="en-GB" dirty="0"/>
              <a:t>The ending evaluation is during the exam period</a:t>
            </a:r>
          </a:p>
          <a:p>
            <a:pPr lvl="1"/>
            <a:r>
              <a:rPr lang="en-GB" dirty="0"/>
              <a:t>Give a personal presentation of what you’ve been doing</a:t>
            </a:r>
          </a:p>
          <a:p>
            <a:pPr lvl="1"/>
            <a:r>
              <a:rPr lang="en-GB" dirty="0"/>
              <a:t>Also present whatever you created</a:t>
            </a:r>
          </a:p>
          <a:p>
            <a:pPr lvl="1"/>
            <a:r>
              <a:rPr lang="en-GB" dirty="0"/>
              <a:t>Answer questions on your progress</a:t>
            </a:r>
          </a:p>
          <a:p>
            <a:r>
              <a:rPr lang="en-GB" dirty="0"/>
              <a:t>Grading is based on</a:t>
            </a:r>
          </a:p>
          <a:p>
            <a:pPr lvl="1"/>
            <a:r>
              <a:rPr lang="en-GB" dirty="0"/>
              <a:t>How well you do with the Hadoop-challenge</a:t>
            </a:r>
          </a:p>
          <a:p>
            <a:pPr lvl="1"/>
            <a:r>
              <a:rPr lang="en-GB" dirty="0"/>
              <a:t>The quality of your statistical analysis (see later)</a:t>
            </a:r>
          </a:p>
          <a:p>
            <a:pPr lvl="1"/>
            <a:r>
              <a:rPr lang="en-GB" dirty="0"/>
              <a:t>Your heartrate during the semester</a:t>
            </a:r>
          </a:p>
          <a:p>
            <a:pPr lvl="1"/>
            <a:r>
              <a:rPr lang="en-GB" i="1" dirty="0"/>
              <a:t>How much you’ve grown</a:t>
            </a:r>
          </a:p>
        </p:txBody>
      </p:sp>
    </p:spTree>
    <p:extLst>
      <p:ext uri="{BB962C8B-B14F-4D97-AF65-F5344CB8AC3E}">
        <p14:creationId xmlns:p14="http://schemas.microsoft.com/office/powerpoint/2010/main" val="83999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94A8-27EB-4EFE-B446-064FF7F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August?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8113-834C-443D-9256-DCE30AAE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I’ll tell you when you’re in the danger-zone of not passing</a:t>
            </a:r>
          </a:p>
          <a:p>
            <a:r>
              <a:rPr lang="en-GB" dirty="0"/>
              <a:t>If you don’t step up, there is a chance to retake in August</a:t>
            </a:r>
          </a:p>
          <a:p>
            <a:r>
              <a:rPr lang="en-GB" dirty="0"/>
              <a:t>Come and see me after grading, we’ll go over what needs to be done to pass in August</a:t>
            </a:r>
          </a:p>
          <a:p>
            <a:pPr lvl="1"/>
            <a:r>
              <a:rPr lang="en-GB" dirty="0"/>
              <a:t>Retake the statistical analysis?</a:t>
            </a:r>
          </a:p>
          <a:p>
            <a:pPr lvl="1"/>
            <a:r>
              <a:rPr lang="en-GB" dirty="0"/>
              <a:t>Redo the Hadoop-day? And how?</a:t>
            </a:r>
          </a:p>
          <a:p>
            <a:pPr lvl="1"/>
            <a:r>
              <a:rPr lang="en-GB" dirty="0"/>
              <a:t>Start another project?</a:t>
            </a:r>
          </a:p>
        </p:txBody>
      </p:sp>
    </p:spTree>
    <p:extLst>
      <p:ext uri="{BB962C8B-B14F-4D97-AF65-F5344CB8AC3E}">
        <p14:creationId xmlns:p14="http://schemas.microsoft.com/office/powerpoint/2010/main" val="23977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4888F9-FBEB-49AD-967E-A4D79D14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1913"/>
              </p:ext>
            </p:extLst>
          </p:nvPr>
        </p:nvGraphicFramePr>
        <p:xfrm>
          <a:off x="402771" y="580435"/>
          <a:ext cx="11386457" cy="5697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400">
                  <a:extLst>
                    <a:ext uri="{9D8B030D-6E8A-4147-A177-3AD203B41FA5}">
                      <a16:colId xmlns:a16="http://schemas.microsoft.com/office/drawing/2014/main" val="1422952324"/>
                    </a:ext>
                  </a:extLst>
                </a:gridCol>
                <a:gridCol w="3571490">
                  <a:extLst>
                    <a:ext uri="{9D8B030D-6E8A-4147-A177-3AD203B41FA5}">
                      <a16:colId xmlns:a16="http://schemas.microsoft.com/office/drawing/2014/main" val="4082726608"/>
                    </a:ext>
                  </a:extLst>
                </a:gridCol>
                <a:gridCol w="5020567">
                  <a:extLst>
                    <a:ext uri="{9D8B030D-6E8A-4147-A177-3AD203B41FA5}">
                      <a16:colId xmlns:a16="http://schemas.microsoft.com/office/drawing/2014/main" val="4056987643"/>
                    </a:ext>
                  </a:extLst>
                </a:gridCol>
              </a:tblGrid>
              <a:tr h="3539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u="none" strike="noStrike" dirty="0">
                          <a:effectLst/>
                        </a:rPr>
                        <a:t>When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u="none" strike="noStrike" dirty="0">
                          <a:effectLst/>
                        </a:rPr>
                        <a:t>Who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u="none" strike="noStrike" dirty="0">
                          <a:effectLst/>
                        </a:rPr>
                        <a:t>What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889428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5/10/2018, 8:30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Caroline Vanderheyden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Statistiek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80169714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12/10/2018, 8:30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Caroline Vanderheyden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Statistiek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81885359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19/10/2018, 8:30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Hadoop-dag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37782787"/>
                  </a:ext>
                </a:extLst>
              </a:tr>
              <a:tr h="1043938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26/10/2018, 13:00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Matthias Vallaey</a:t>
                      </a:r>
                      <a:br>
                        <a:rPr lang="en-US" sz="2400" u="none" strike="noStrike">
                          <a:effectLst/>
                        </a:rPr>
                      </a:br>
                      <a:r>
                        <a:rPr lang="en-US" sz="2400" u="none" strike="noStrike">
                          <a:effectLst/>
                        </a:rPr>
                        <a:t>(Big industries / Cronos)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Big Data Use Cases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69902982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9/11/2018, 9:00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u="none" strike="noStrike">
                          <a:effectLst/>
                        </a:rPr>
                        <a:t>Jorge De Corte</a:t>
                      </a:r>
                      <a:br>
                        <a:rPr lang="pt-BR" sz="2400" u="none" strike="noStrike">
                          <a:effectLst/>
                        </a:rPr>
                      </a:br>
                      <a:r>
                        <a:rPr lang="pt-BR" sz="2400" u="none" strike="noStrike">
                          <a:effectLst/>
                        </a:rPr>
                        <a:t>(Simon DLS / Isaac)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Deep learning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4433797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 dirty="0">
                          <a:effectLst/>
                        </a:rPr>
                        <a:t>16/11/2018, 13:00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>
                          <a:effectLst/>
                        </a:rPr>
                        <a:t>Big Industries / Cronos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u="none" strike="noStrike" dirty="0">
                          <a:effectLst/>
                        </a:rPr>
                        <a:t>Big Data Hands-on Session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01527363"/>
                  </a:ext>
                </a:extLst>
              </a:tr>
              <a:tr h="6989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30/11/2018, 9:00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Consulting / Cronos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AI, knowledge graphs and neo4j</a:t>
                      </a:r>
                      <a:endParaRPr lang="en-GB" sz="24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387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64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2AD6-6EEE-4ECF-8A6A-7773EA3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E939-65C1-4726-9302-0063DB7E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session on deep learning: Python</a:t>
            </a:r>
          </a:p>
          <a:p>
            <a:r>
              <a:rPr lang="en-GB" dirty="0"/>
              <a:t>The Big Data Hands-on Session: Python</a:t>
            </a:r>
          </a:p>
          <a:p>
            <a:r>
              <a:rPr lang="en-GB" dirty="0"/>
              <a:t>Data cleaning for data science: R or Python</a:t>
            </a:r>
          </a:p>
          <a:p>
            <a:r>
              <a:rPr lang="en-GB" dirty="0"/>
              <a:t>Data presentation: </a:t>
            </a:r>
            <a:r>
              <a:rPr lang="en-GB" dirty="0" err="1"/>
              <a:t>Jupyter</a:t>
            </a:r>
            <a:r>
              <a:rPr lang="en-GB" dirty="0"/>
              <a:t> in Python</a:t>
            </a:r>
          </a:p>
          <a:p>
            <a:endParaRPr lang="en-GB" dirty="0"/>
          </a:p>
          <a:p>
            <a:r>
              <a:rPr lang="en-GB" dirty="0"/>
              <a:t>You need to know Python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D001D-7BE8-4784-A2A9-E8884A95649A}"/>
              </a:ext>
            </a:extLst>
          </p:cNvPr>
          <p:cNvSpPr/>
          <p:nvPr/>
        </p:nvSpPr>
        <p:spPr>
          <a:xfrm>
            <a:off x="1397877" y="4997697"/>
            <a:ext cx="909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https://courses.edx.org/courses/course-v1:Microsoft+DEV330x+1T2018/course/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9B51D-B3FE-440B-8531-EF040327C63C}"/>
              </a:ext>
            </a:extLst>
          </p:cNvPr>
          <p:cNvSpPr/>
          <p:nvPr/>
        </p:nvSpPr>
        <p:spPr>
          <a:xfrm>
            <a:off x="1397876" y="5354973"/>
            <a:ext cx="920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https://courses.edx.org/courses/course-v1:BerkeleyX+Data8.1x+1T2018/course/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ABE26-45A9-414B-8FB7-68777998C12A}"/>
              </a:ext>
            </a:extLst>
          </p:cNvPr>
          <p:cNvSpPr/>
          <p:nvPr/>
        </p:nvSpPr>
        <p:spPr>
          <a:xfrm>
            <a:off x="1397875" y="5724305"/>
            <a:ext cx="9312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https://www.datacamp.com/courses/intro-to-python-for-data-science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221589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2360-80F3-41B8-BFDA-CBBEFEE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four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03DF-035E-4D35-AF26-42AA2331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statistics (classes)</a:t>
            </a:r>
          </a:p>
          <a:p>
            <a:pPr lvl="1"/>
            <a:r>
              <a:rPr lang="en-GB" dirty="0"/>
              <a:t>Only two weeks, other weeks you don’t have to be at school</a:t>
            </a:r>
          </a:p>
          <a:p>
            <a:r>
              <a:rPr lang="en-GB" dirty="0"/>
              <a:t>Learn Python (online)</a:t>
            </a:r>
          </a:p>
          <a:p>
            <a:r>
              <a:rPr lang="en-GB" dirty="0"/>
              <a:t>Combine the two:</a:t>
            </a:r>
          </a:p>
          <a:p>
            <a:r>
              <a:rPr lang="en-GB" dirty="0"/>
              <a:t>Make a </a:t>
            </a:r>
            <a:r>
              <a:rPr lang="en-GB" dirty="0" err="1"/>
              <a:t>Jupyter</a:t>
            </a:r>
            <a:r>
              <a:rPr lang="en-GB" dirty="0"/>
              <a:t>-notebook that visualizes all the concepts form the statistics course using a (small) personal dataset</a:t>
            </a:r>
          </a:p>
          <a:p>
            <a:pPr lvl="1"/>
            <a:r>
              <a:rPr lang="en-GB" dirty="0"/>
              <a:t>Your </a:t>
            </a:r>
            <a:r>
              <a:rPr lang="en-GB" dirty="0" err="1"/>
              <a:t>fitbit</a:t>
            </a:r>
            <a:r>
              <a:rPr lang="en-GB" dirty="0"/>
              <a:t>, car mileage, </a:t>
            </a:r>
            <a:r>
              <a:rPr lang="en-GB" dirty="0" err="1"/>
              <a:t>favorite</a:t>
            </a:r>
            <a:r>
              <a:rPr lang="en-GB" dirty="0"/>
              <a:t> </a:t>
            </a:r>
            <a:r>
              <a:rPr lang="en-GB" dirty="0" err="1"/>
              <a:t>sportsteam</a:t>
            </a:r>
            <a:r>
              <a:rPr lang="en-GB" dirty="0"/>
              <a:t> last year, membership of KSA-group, heartrate during movie marathons, …</a:t>
            </a:r>
          </a:p>
          <a:p>
            <a:pPr lvl="1"/>
            <a:r>
              <a:rPr lang="en-GB" dirty="0"/>
              <a:t>Share the notebook through your shared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10252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83E8-3E92-4707-9102-5EEA02D4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AF80-7F5E-4E1D-8852-F7B4FF7B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be using </a:t>
            </a:r>
            <a:r>
              <a:rPr lang="en-GB" dirty="0" err="1"/>
              <a:t>Github</a:t>
            </a:r>
            <a:r>
              <a:rPr lang="en-GB" dirty="0"/>
              <a:t> as our primary communication-page</a:t>
            </a:r>
          </a:p>
          <a:p>
            <a:pPr lvl="1"/>
            <a:r>
              <a:rPr lang="en-GB" dirty="0"/>
              <a:t>Set up a repository, and add “</a:t>
            </a:r>
            <a:r>
              <a:rPr lang="en-GB" dirty="0" err="1"/>
              <a:t>mjochen</a:t>
            </a:r>
            <a:r>
              <a:rPr lang="en-GB" dirty="0"/>
              <a:t>” as collaborator</a:t>
            </a:r>
          </a:p>
          <a:p>
            <a:r>
              <a:rPr lang="en-GB" dirty="0"/>
              <a:t>Add your own folder-structure</a:t>
            </a:r>
          </a:p>
          <a:p>
            <a:pPr lvl="1"/>
            <a:r>
              <a:rPr lang="en-GB" dirty="0"/>
              <a:t>For every project, statistical analysis, …</a:t>
            </a:r>
          </a:p>
          <a:p>
            <a:r>
              <a:rPr lang="en-GB" dirty="0"/>
              <a:t>For every project you’ll be starting, create a new markdown-file</a:t>
            </a:r>
          </a:p>
          <a:p>
            <a:pPr lvl="1"/>
            <a:r>
              <a:rPr lang="en-GB" dirty="0"/>
              <a:t>General idea of project</a:t>
            </a:r>
          </a:p>
          <a:p>
            <a:pPr lvl="1"/>
            <a:r>
              <a:rPr lang="en-GB" dirty="0"/>
              <a:t>Your (expected) contribution</a:t>
            </a:r>
          </a:p>
          <a:p>
            <a:pPr lvl="1"/>
            <a:r>
              <a:rPr lang="en-GB" dirty="0"/>
              <a:t>What you’ll hope to learn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295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71F9-9025-4305-9B8E-55D887B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9C78-AADF-4F2F-92C9-7F870A5E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markdown-file called “Feedback” on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Ask for feedback on regular intervals, or get called to a feedback-moment if your heartrate is going down</a:t>
            </a:r>
          </a:p>
          <a:p>
            <a:pPr lvl="1"/>
            <a:r>
              <a:rPr lang="en-GB" dirty="0"/>
              <a:t>All feedback you get is oral, in the form of a conversation</a:t>
            </a:r>
          </a:p>
          <a:p>
            <a:pPr lvl="1"/>
            <a:r>
              <a:rPr lang="en-GB" dirty="0"/>
              <a:t>After this talk, you write down what you remember in that file</a:t>
            </a:r>
          </a:p>
          <a:p>
            <a:pPr lvl="1"/>
            <a:r>
              <a:rPr lang="en-GB" dirty="0"/>
              <a:t>If necessary, I’ll add or change what is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79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1CE3-CAB1-4095-9889-07779D3D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5054-5B0E-4CBA-8DAA-0317C7EC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note of all speakers and classes</a:t>
            </a:r>
          </a:p>
          <a:p>
            <a:pPr lvl="1"/>
            <a:r>
              <a:rPr lang="en-GB" dirty="0"/>
              <a:t>On Toledo, some are the entire Friday, some only the afternoon</a:t>
            </a:r>
          </a:p>
          <a:p>
            <a:r>
              <a:rPr lang="en-GB" dirty="0"/>
              <a:t>Create a </a:t>
            </a:r>
            <a:r>
              <a:rPr lang="en-GB" dirty="0" err="1"/>
              <a:t>Github</a:t>
            </a:r>
            <a:r>
              <a:rPr lang="en-GB" dirty="0"/>
              <a:t>-page</a:t>
            </a:r>
          </a:p>
          <a:p>
            <a:pPr lvl="1"/>
            <a:r>
              <a:rPr lang="en-GB" dirty="0"/>
              <a:t>And share with </a:t>
            </a:r>
            <a:r>
              <a:rPr lang="en-GB" dirty="0" err="1"/>
              <a:t>mjochen</a:t>
            </a:r>
            <a:endParaRPr lang="en-GB" dirty="0"/>
          </a:p>
          <a:p>
            <a:r>
              <a:rPr lang="en-GB" dirty="0"/>
              <a:t>Start a Python-course</a:t>
            </a:r>
          </a:p>
          <a:p>
            <a:pPr lvl="1"/>
            <a:r>
              <a:rPr lang="en-GB" dirty="0"/>
              <a:t>Post link on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Start preparing Hadoop-day</a:t>
            </a:r>
          </a:p>
        </p:txBody>
      </p:sp>
    </p:spTree>
    <p:extLst>
      <p:ext uri="{BB962C8B-B14F-4D97-AF65-F5344CB8AC3E}">
        <p14:creationId xmlns:p14="http://schemas.microsoft.com/office/powerpoint/2010/main" val="16466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0E44-7A77-454A-9CBD-7620E1C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82AB-FD69-4695-A1C5-A75E2EC1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can explain now what E = mc² stands for?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Who can find a Wikipedia page that explains E = mc²?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Who can give an example application of E = mc²?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28385-A88A-43CD-844C-ABE69E62F7FD}"/>
              </a:ext>
            </a:extLst>
          </p:cNvPr>
          <p:cNvSpPr/>
          <p:nvPr/>
        </p:nvSpPr>
        <p:spPr>
          <a:xfrm>
            <a:off x="448235" y="3194470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D87AF-8424-45F3-BC1D-F6652DC4A386}"/>
              </a:ext>
            </a:extLst>
          </p:cNvPr>
          <p:cNvSpPr/>
          <p:nvPr/>
        </p:nvSpPr>
        <p:spPr>
          <a:xfrm>
            <a:off x="448235" y="4627091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81BA-F740-4B50-8E89-80255075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3ED8-C4EE-4A2E-8B90-502B630E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8113" cy="4351338"/>
          </a:xfrm>
        </p:spPr>
        <p:txBody>
          <a:bodyPr/>
          <a:lstStyle/>
          <a:p>
            <a:r>
              <a:rPr lang="en-GB" dirty="0"/>
              <a:t>Explicit knowledge:</a:t>
            </a:r>
          </a:p>
          <a:p>
            <a:r>
              <a:rPr lang="en-GB" dirty="0"/>
              <a:t>Can be looked up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Tacit knowledge:</a:t>
            </a:r>
          </a:p>
          <a:p>
            <a:r>
              <a:rPr lang="en-GB" sz="2000" dirty="0"/>
              <a:t>(</a:t>
            </a:r>
            <a:r>
              <a:rPr lang="en-US" sz="2000" dirty="0"/>
              <a:t>understood or implied without being stated.)</a:t>
            </a:r>
            <a:endParaRPr lang="en-GB" dirty="0"/>
          </a:p>
          <a:p>
            <a:r>
              <a:rPr lang="en-GB" dirty="0"/>
              <a:t>Is an attitude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0E639-F170-4FDF-9A7E-0FF1FB3B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13" y="365125"/>
            <a:ext cx="709748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CC5E-2F2A-4C5C-BDE2-48E77E15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96C6-AAB5-4415-9F15-791C86B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function of Hive in a Hadoop cluster?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google…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2FFF3-A745-4FF0-B0A2-4C66279A5240}"/>
              </a:ext>
            </a:extLst>
          </p:cNvPr>
          <p:cNvSpPr/>
          <p:nvPr/>
        </p:nvSpPr>
        <p:spPr>
          <a:xfrm>
            <a:off x="340657" y="3175093"/>
            <a:ext cx="11295530" cy="8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912B-2262-4166-A5C8-4F6CE09A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8189-F5F1-44C2-A6B1-B4FC7480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what you just looked up, do you think you can create a POC using hive in 8 hours?</a:t>
            </a:r>
          </a:p>
          <a:p>
            <a:endParaRPr lang="en-GB" dirty="0"/>
          </a:p>
          <a:p>
            <a:r>
              <a:rPr lang="en-GB" dirty="0"/>
              <a:t>By Thursday 20-9, 23:59, I want emails:</a:t>
            </a:r>
          </a:p>
          <a:p>
            <a:pPr lvl="1"/>
            <a:r>
              <a:rPr lang="en-GB" dirty="0"/>
              <a:t>Groups of 3-4 people</a:t>
            </a:r>
          </a:p>
          <a:p>
            <a:pPr lvl="1"/>
            <a:r>
              <a:rPr lang="en-GB" dirty="0"/>
              <a:t>List of virtual machines you’ll be needing</a:t>
            </a:r>
          </a:p>
          <a:p>
            <a:pPr lvl="2"/>
            <a:r>
              <a:rPr lang="en-GB" dirty="0"/>
              <a:t>RAM, HD, OS</a:t>
            </a:r>
          </a:p>
          <a:p>
            <a:r>
              <a:rPr lang="en-GB" dirty="0"/>
              <a:t>On Friday 19-10 we’ll start at 8:30 and by 16:00 every group will present what they made</a:t>
            </a:r>
          </a:p>
          <a:p>
            <a:pPr lvl="1"/>
            <a:r>
              <a:rPr lang="en-GB" dirty="0"/>
              <a:t>Grading is based on comparison between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1608A-7DB9-43A9-9FEE-42E4474A2680}"/>
              </a:ext>
            </a:extLst>
          </p:cNvPr>
          <p:cNvSpPr/>
          <p:nvPr/>
        </p:nvSpPr>
        <p:spPr>
          <a:xfrm>
            <a:off x="546125" y="3040156"/>
            <a:ext cx="11295530" cy="3136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08B1-25D3-4809-BF89-54EEEC75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7C1-E509-4A9E-8AC7-64279FE9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would have their appendix removed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951A0-FC9C-4DEB-8A4E-0EFD77254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40" y="2411411"/>
            <a:ext cx="6475319" cy="43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19A6-293E-4C36-8489-87E470D3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A27E-8674-4421-A6A6-61B8F16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has ever had a class in a classroom like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2425E-5BC6-4CA1-B15C-AC232F40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56" y="2520206"/>
            <a:ext cx="5193087" cy="39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20CB-CA8A-4A66-9279-3B897642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 </a:t>
            </a:r>
            <a:r>
              <a:rPr lang="en-GB" dirty="0" err="1"/>
              <a:t>Fordship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ECDFE-7F22-43D0-9D37-ED3266650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365125"/>
            <a:ext cx="2095500" cy="31432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2E676-D2A2-4F1B-849E-8C5BAEE4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book: children are made in an artificial womb, and</a:t>
            </a:r>
            <a:br>
              <a:rPr lang="en-GB" dirty="0"/>
            </a:br>
            <a:r>
              <a:rPr lang="en-GB" dirty="0"/>
              <a:t>indoctrinated to become what is needed by society</a:t>
            </a:r>
          </a:p>
          <a:p>
            <a:endParaRPr lang="en-GB" dirty="0"/>
          </a:p>
          <a:p>
            <a:r>
              <a:rPr lang="en-GB" dirty="0"/>
              <a:t>In 1926, Ford began mass production, needing workers</a:t>
            </a:r>
            <a:br>
              <a:rPr lang="en-GB" dirty="0"/>
            </a:br>
            <a:r>
              <a:rPr lang="en-GB" dirty="0"/>
              <a:t>to do the same thing over and over</a:t>
            </a:r>
          </a:p>
          <a:p>
            <a:pPr lvl="1"/>
            <a:r>
              <a:rPr lang="en-GB" dirty="0"/>
              <a:t>This theory worked, and can still be applied to everyday tasks (like ironing)</a:t>
            </a:r>
          </a:p>
          <a:p>
            <a:r>
              <a:rPr lang="en-GB" dirty="0"/>
              <a:t>Education was modelled against this, and created many of the same type of labourers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75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1324</Words>
  <Application>Microsoft Office PowerPoint</Application>
  <PresentationFormat>Widescreen</PresentationFormat>
  <Paragraphs>207</Paragraphs>
  <Slides>29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Big Data HILL</vt:lpstr>
      <vt:lpstr>Poll!</vt:lpstr>
      <vt:lpstr>Poll!</vt:lpstr>
      <vt:lpstr>Knowledge</vt:lpstr>
      <vt:lpstr>Poll!</vt:lpstr>
      <vt:lpstr>Poll!</vt:lpstr>
      <vt:lpstr>Poll!</vt:lpstr>
      <vt:lpstr>Poll!</vt:lpstr>
      <vt:lpstr>His Fordship</vt:lpstr>
      <vt:lpstr>We’re still doing that</vt:lpstr>
      <vt:lpstr>Poll!</vt:lpstr>
      <vt:lpstr>Hitting the spot</vt:lpstr>
      <vt:lpstr>Hitting the spot</vt:lpstr>
      <vt:lpstr>Task</vt:lpstr>
      <vt:lpstr>You have one minute</vt:lpstr>
      <vt:lpstr>We’re not that cruel</vt:lpstr>
      <vt:lpstr>The concept</vt:lpstr>
      <vt:lpstr>Why the previous slide?</vt:lpstr>
      <vt:lpstr>HILL</vt:lpstr>
      <vt:lpstr>PowerPoint Presentation</vt:lpstr>
      <vt:lpstr>Spinning</vt:lpstr>
      <vt:lpstr>The end product</vt:lpstr>
      <vt:lpstr>August?</vt:lpstr>
      <vt:lpstr>PowerPoint Presentation</vt:lpstr>
      <vt:lpstr>Also, python</vt:lpstr>
      <vt:lpstr>The next four weeks</vt:lpstr>
      <vt:lpstr>Practically</vt:lpstr>
      <vt:lpstr>Feedback</vt:lpstr>
      <vt:lpstr>Practically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Jochen Mariën</dc:creator>
  <cp:lastModifiedBy>Jochen Mariën</cp:lastModifiedBy>
  <cp:revision>98</cp:revision>
  <dcterms:created xsi:type="dcterms:W3CDTF">2017-05-09T08:34:36Z</dcterms:created>
  <dcterms:modified xsi:type="dcterms:W3CDTF">2018-09-18T11:16:17Z</dcterms:modified>
</cp:coreProperties>
</file>