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60" r:id="rId5"/>
    <p:sldId id="259" r:id="rId6"/>
    <p:sldId id="261" r:id="rId7"/>
    <p:sldId id="262" r:id="rId8"/>
    <p:sldId id="263" r:id="rId9"/>
    <p:sldId id="298"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91" r:id="rId35"/>
    <p:sldId id="292" r:id="rId36"/>
    <p:sldId id="293" r:id="rId37"/>
    <p:sldId id="294" r:id="rId38"/>
    <p:sldId id="295" r:id="rId39"/>
    <p:sldId id="296"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99" autoAdjust="0"/>
  </p:normalViewPr>
  <p:slideViewPr>
    <p:cSldViewPr snapToGrid="0">
      <p:cViewPr varScale="1">
        <p:scale>
          <a:sx n="88" d="100"/>
          <a:sy n="88" d="100"/>
        </p:scale>
        <p:origin x="13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hen Mariën" userId="a4f8d9ed-3895-4365-b2d5-9432cb8a20d4" providerId="ADAL" clId="{9C7DFCB9-3BAE-4EEA-876A-5650921038F9}"/>
    <pc:docChg chg="modSld">
      <pc:chgData name="Jochen Mariën" userId="a4f8d9ed-3895-4365-b2d5-9432cb8a20d4" providerId="ADAL" clId="{9C7DFCB9-3BAE-4EEA-876A-5650921038F9}" dt="2018-03-14T09:49:02.387" v="2" actId="20577"/>
      <pc:docMkLst>
        <pc:docMk/>
      </pc:docMkLst>
      <pc:sldChg chg="modSp">
        <pc:chgData name="Jochen Mariën" userId="a4f8d9ed-3895-4365-b2d5-9432cb8a20d4" providerId="ADAL" clId="{9C7DFCB9-3BAE-4EEA-876A-5650921038F9}" dt="2018-03-14T09:49:02.387" v="2" actId="20577"/>
        <pc:sldMkLst>
          <pc:docMk/>
          <pc:sldMk cId="924246220" sldId="278"/>
        </pc:sldMkLst>
        <pc:spChg chg="mod">
          <ac:chgData name="Jochen Mariën" userId="a4f8d9ed-3895-4365-b2d5-9432cb8a20d4" providerId="ADAL" clId="{9C7DFCB9-3BAE-4EEA-876A-5650921038F9}" dt="2018-03-14T09:49:02.387" v="2" actId="20577"/>
          <ac:spMkLst>
            <pc:docMk/>
            <pc:sldMk cId="924246220" sldId="278"/>
            <ac:spMk id="3" creationId="{7CFFDC74-0644-4310-AB21-AB2EF6B41F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27F89-E6F4-44C1-B77E-353FF643EA44}" type="datetimeFigureOut">
              <a:rPr lang="en-GB" smtClean="0"/>
              <a:t>12/09/2018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37E53-3F3F-45CE-92D2-45D37A1A8D9E}" type="slidenum">
              <a:rPr lang="en-GB" smtClean="0"/>
              <a:t>‹#›</a:t>
            </a:fld>
            <a:endParaRPr lang="en-GB"/>
          </a:p>
        </p:txBody>
      </p:sp>
    </p:spTree>
    <p:extLst>
      <p:ext uri="{BB962C8B-B14F-4D97-AF65-F5344CB8AC3E}">
        <p14:creationId xmlns:p14="http://schemas.microsoft.com/office/powerpoint/2010/main" val="121912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People in this class who did BSO in their middle school? A model would have sent you to HBO5.</a:t>
            </a:r>
          </a:p>
        </p:txBody>
      </p:sp>
      <p:sp>
        <p:nvSpPr>
          <p:cNvPr id="4" name="Slide Number Placeholder 3"/>
          <p:cNvSpPr>
            <a:spLocks noGrp="1"/>
          </p:cNvSpPr>
          <p:nvPr>
            <p:ph type="sldNum" sz="quarter" idx="10"/>
          </p:nvPr>
        </p:nvSpPr>
        <p:spPr/>
        <p:txBody>
          <a:bodyPr/>
          <a:lstStyle/>
          <a:p>
            <a:fld id="{93A37E53-3F3F-45CE-92D2-45D37A1A8D9E}" type="slidenum">
              <a:rPr lang="en-GB" smtClean="0"/>
              <a:t>3</a:t>
            </a:fld>
            <a:endParaRPr lang="en-GB"/>
          </a:p>
        </p:txBody>
      </p:sp>
    </p:spTree>
    <p:extLst>
      <p:ext uri="{BB962C8B-B14F-4D97-AF65-F5344CB8AC3E}">
        <p14:creationId xmlns:p14="http://schemas.microsoft.com/office/powerpoint/2010/main" val="3560009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3A37E53-3F3F-45CE-92D2-45D37A1A8D9E}" type="slidenum">
              <a:rPr lang="en-GB" smtClean="0"/>
              <a:t>5</a:t>
            </a:fld>
            <a:endParaRPr lang="en-GB"/>
          </a:p>
        </p:txBody>
      </p:sp>
    </p:spTree>
    <p:extLst>
      <p:ext uri="{BB962C8B-B14F-4D97-AF65-F5344CB8AC3E}">
        <p14:creationId xmlns:p14="http://schemas.microsoft.com/office/powerpoint/2010/main" val="282106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3A37E53-3F3F-45CE-92D2-45D37A1A8D9E}" type="slidenum">
              <a:rPr lang="en-GB" smtClean="0"/>
              <a:t>7</a:t>
            </a:fld>
            <a:endParaRPr lang="en-GB"/>
          </a:p>
        </p:txBody>
      </p:sp>
    </p:spTree>
    <p:extLst>
      <p:ext uri="{BB962C8B-B14F-4D97-AF65-F5344CB8AC3E}">
        <p14:creationId xmlns:p14="http://schemas.microsoft.com/office/powerpoint/2010/main" val="2709158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http://www.mhzvervoort.be/</a:t>
            </a:r>
          </a:p>
        </p:txBody>
      </p:sp>
      <p:sp>
        <p:nvSpPr>
          <p:cNvPr id="4" name="Slide Number Placeholder 3"/>
          <p:cNvSpPr>
            <a:spLocks noGrp="1"/>
          </p:cNvSpPr>
          <p:nvPr>
            <p:ph type="sldNum" sz="quarter" idx="10"/>
          </p:nvPr>
        </p:nvSpPr>
        <p:spPr/>
        <p:txBody>
          <a:bodyPr/>
          <a:lstStyle/>
          <a:p>
            <a:fld id="{93A37E53-3F3F-45CE-92D2-45D37A1A8D9E}" type="slidenum">
              <a:rPr lang="en-GB" smtClean="0"/>
              <a:t>28</a:t>
            </a:fld>
            <a:endParaRPr lang="en-GB"/>
          </a:p>
        </p:txBody>
      </p:sp>
    </p:spTree>
    <p:extLst>
      <p:ext uri="{BB962C8B-B14F-4D97-AF65-F5344CB8AC3E}">
        <p14:creationId xmlns:p14="http://schemas.microsoft.com/office/powerpoint/2010/main" val="2204966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https://en.wikipedia.org/wiki/The_Grapes_of_Wrath</a:t>
            </a:r>
          </a:p>
        </p:txBody>
      </p:sp>
      <p:sp>
        <p:nvSpPr>
          <p:cNvPr id="4" name="Slide Number Placeholder 3"/>
          <p:cNvSpPr>
            <a:spLocks noGrp="1"/>
          </p:cNvSpPr>
          <p:nvPr>
            <p:ph type="sldNum" sz="quarter" idx="10"/>
          </p:nvPr>
        </p:nvSpPr>
        <p:spPr/>
        <p:txBody>
          <a:bodyPr/>
          <a:lstStyle/>
          <a:p>
            <a:fld id="{93A37E53-3F3F-45CE-92D2-45D37A1A8D9E}" type="slidenum">
              <a:rPr lang="en-GB" smtClean="0"/>
              <a:t>32</a:t>
            </a:fld>
            <a:endParaRPr lang="en-GB"/>
          </a:p>
        </p:txBody>
      </p:sp>
    </p:spTree>
    <p:extLst>
      <p:ext uri="{BB962C8B-B14F-4D97-AF65-F5344CB8AC3E}">
        <p14:creationId xmlns:p14="http://schemas.microsoft.com/office/powerpoint/2010/main" val="3907451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https://en.wikipedia.org/wiki/The_Circle_(Eggers_novel)</a:t>
            </a:r>
          </a:p>
        </p:txBody>
      </p:sp>
      <p:sp>
        <p:nvSpPr>
          <p:cNvPr id="4" name="Slide Number Placeholder 3"/>
          <p:cNvSpPr>
            <a:spLocks noGrp="1"/>
          </p:cNvSpPr>
          <p:nvPr>
            <p:ph type="sldNum" sz="quarter" idx="10"/>
          </p:nvPr>
        </p:nvSpPr>
        <p:spPr/>
        <p:txBody>
          <a:bodyPr/>
          <a:lstStyle/>
          <a:p>
            <a:fld id="{93A37E53-3F3F-45CE-92D2-45D37A1A8D9E}" type="slidenum">
              <a:rPr lang="en-GB" smtClean="0"/>
              <a:t>36</a:t>
            </a:fld>
            <a:endParaRPr lang="en-GB"/>
          </a:p>
        </p:txBody>
      </p:sp>
    </p:spTree>
    <p:extLst>
      <p:ext uri="{BB962C8B-B14F-4D97-AF65-F5344CB8AC3E}">
        <p14:creationId xmlns:p14="http://schemas.microsoft.com/office/powerpoint/2010/main" val="167304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7E1E-51DA-418A-AEB8-4BF0DE5F8D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AD005F1-FF65-4917-8F35-749655F33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EF6CE9F-8ADE-4D7C-AD07-067D2302BF79}"/>
              </a:ext>
            </a:extLst>
          </p:cNvPr>
          <p:cNvSpPr>
            <a:spLocks noGrp="1"/>
          </p:cNvSpPr>
          <p:nvPr>
            <p:ph type="dt" sz="half" idx="10"/>
          </p:nvPr>
        </p:nvSpPr>
        <p:spPr/>
        <p:txBody>
          <a:bodyPr/>
          <a:lstStyle/>
          <a:p>
            <a:fld id="{F1ACDD81-4E42-490B-B150-5E721A6433C6}" type="datetimeFigureOut">
              <a:rPr lang="en-GB" smtClean="0"/>
              <a:t>12/09/2018</a:t>
            </a:fld>
            <a:endParaRPr lang="en-GB"/>
          </a:p>
        </p:txBody>
      </p:sp>
      <p:sp>
        <p:nvSpPr>
          <p:cNvPr id="5" name="Footer Placeholder 4">
            <a:extLst>
              <a:ext uri="{FF2B5EF4-FFF2-40B4-BE49-F238E27FC236}">
                <a16:creationId xmlns:a16="http://schemas.microsoft.com/office/drawing/2014/main" id="{D6B39686-8F00-4683-A5F1-26CCC07EE6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519E6-D303-4FEA-941C-16D61B8A0F48}"/>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294275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779B-46B3-4EEF-870E-89A2DD4C42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174219-0B1B-43D8-8DCF-E0E5152F68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50720E-8F3E-408F-87A8-1642C600098D}"/>
              </a:ext>
            </a:extLst>
          </p:cNvPr>
          <p:cNvSpPr>
            <a:spLocks noGrp="1"/>
          </p:cNvSpPr>
          <p:nvPr>
            <p:ph type="dt" sz="half" idx="10"/>
          </p:nvPr>
        </p:nvSpPr>
        <p:spPr/>
        <p:txBody>
          <a:bodyPr/>
          <a:lstStyle/>
          <a:p>
            <a:fld id="{F1ACDD81-4E42-490B-B150-5E721A6433C6}" type="datetimeFigureOut">
              <a:rPr lang="en-GB" smtClean="0"/>
              <a:t>12/09/2018</a:t>
            </a:fld>
            <a:endParaRPr lang="en-GB"/>
          </a:p>
        </p:txBody>
      </p:sp>
      <p:sp>
        <p:nvSpPr>
          <p:cNvPr id="5" name="Footer Placeholder 4">
            <a:extLst>
              <a:ext uri="{FF2B5EF4-FFF2-40B4-BE49-F238E27FC236}">
                <a16:creationId xmlns:a16="http://schemas.microsoft.com/office/drawing/2014/main" id="{5F3FC5EC-6399-47D9-827E-12D7B79214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D56E0F-0400-4387-BF91-6514D76688E0}"/>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219903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3E6DF-D588-4820-8BCF-18B361E24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8C6AAB-22A2-4C89-8EA1-E3F97398A3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698BFB-F151-4028-82AE-CB0180524BB7}"/>
              </a:ext>
            </a:extLst>
          </p:cNvPr>
          <p:cNvSpPr>
            <a:spLocks noGrp="1"/>
          </p:cNvSpPr>
          <p:nvPr>
            <p:ph type="dt" sz="half" idx="10"/>
          </p:nvPr>
        </p:nvSpPr>
        <p:spPr/>
        <p:txBody>
          <a:bodyPr/>
          <a:lstStyle/>
          <a:p>
            <a:fld id="{F1ACDD81-4E42-490B-B150-5E721A6433C6}" type="datetimeFigureOut">
              <a:rPr lang="en-GB" smtClean="0"/>
              <a:t>12/09/2018</a:t>
            </a:fld>
            <a:endParaRPr lang="en-GB"/>
          </a:p>
        </p:txBody>
      </p:sp>
      <p:sp>
        <p:nvSpPr>
          <p:cNvPr id="5" name="Footer Placeholder 4">
            <a:extLst>
              <a:ext uri="{FF2B5EF4-FFF2-40B4-BE49-F238E27FC236}">
                <a16:creationId xmlns:a16="http://schemas.microsoft.com/office/drawing/2014/main" id="{5374746F-0F92-47A8-A5B2-BDAC951A0C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ECF385-6D47-48CD-933C-DDB34072EFC7}"/>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398095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EFF6-61BF-402B-9436-F5FC2D3059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5E699F-23D4-4A07-9267-0725DD5DF1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95093E-8EED-43A7-A5AD-CC2278B37B5D}"/>
              </a:ext>
            </a:extLst>
          </p:cNvPr>
          <p:cNvSpPr>
            <a:spLocks noGrp="1"/>
          </p:cNvSpPr>
          <p:nvPr>
            <p:ph type="dt" sz="half" idx="10"/>
          </p:nvPr>
        </p:nvSpPr>
        <p:spPr/>
        <p:txBody>
          <a:bodyPr/>
          <a:lstStyle/>
          <a:p>
            <a:fld id="{F1ACDD81-4E42-490B-B150-5E721A6433C6}" type="datetimeFigureOut">
              <a:rPr lang="en-GB" smtClean="0"/>
              <a:t>12/09/2018</a:t>
            </a:fld>
            <a:endParaRPr lang="en-GB"/>
          </a:p>
        </p:txBody>
      </p:sp>
      <p:sp>
        <p:nvSpPr>
          <p:cNvPr id="5" name="Footer Placeholder 4">
            <a:extLst>
              <a:ext uri="{FF2B5EF4-FFF2-40B4-BE49-F238E27FC236}">
                <a16:creationId xmlns:a16="http://schemas.microsoft.com/office/drawing/2014/main" id="{7DD009E4-39FC-45BB-8E55-8FED130476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1AFD95-7541-4034-8568-E913414A83A2}"/>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46582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43C1-4E4F-47E0-AD59-2E3C0E3062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4A25120-5557-4CE3-ADE6-5E50B7F44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55DBA0-142E-4DFA-8214-9763E05AF44C}"/>
              </a:ext>
            </a:extLst>
          </p:cNvPr>
          <p:cNvSpPr>
            <a:spLocks noGrp="1"/>
          </p:cNvSpPr>
          <p:nvPr>
            <p:ph type="dt" sz="half" idx="10"/>
          </p:nvPr>
        </p:nvSpPr>
        <p:spPr/>
        <p:txBody>
          <a:bodyPr/>
          <a:lstStyle/>
          <a:p>
            <a:fld id="{F1ACDD81-4E42-490B-B150-5E721A6433C6}" type="datetimeFigureOut">
              <a:rPr lang="en-GB" smtClean="0"/>
              <a:t>12/09/2018</a:t>
            </a:fld>
            <a:endParaRPr lang="en-GB"/>
          </a:p>
        </p:txBody>
      </p:sp>
      <p:sp>
        <p:nvSpPr>
          <p:cNvPr id="5" name="Footer Placeholder 4">
            <a:extLst>
              <a:ext uri="{FF2B5EF4-FFF2-40B4-BE49-F238E27FC236}">
                <a16:creationId xmlns:a16="http://schemas.microsoft.com/office/drawing/2014/main" id="{1921BD15-D7A3-4E3D-9447-8750B24DAA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FC7215-DC76-4B14-9A27-831CB6A03788}"/>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14249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D1F1-B06D-499F-AB78-A0A015F439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1E95CE-0953-4D4C-AE01-7CBAEADCC4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6847E2E-5A62-4665-A7D6-FFE7B903DC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4209366-5226-45A7-818A-CCB469DF8294}"/>
              </a:ext>
            </a:extLst>
          </p:cNvPr>
          <p:cNvSpPr>
            <a:spLocks noGrp="1"/>
          </p:cNvSpPr>
          <p:nvPr>
            <p:ph type="dt" sz="half" idx="10"/>
          </p:nvPr>
        </p:nvSpPr>
        <p:spPr/>
        <p:txBody>
          <a:bodyPr/>
          <a:lstStyle/>
          <a:p>
            <a:fld id="{F1ACDD81-4E42-490B-B150-5E721A6433C6}" type="datetimeFigureOut">
              <a:rPr lang="en-GB" smtClean="0"/>
              <a:t>12/09/2018</a:t>
            </a:fld>
            <a:endParaRPr lang="en-GB"/>
          </a:p>
        </p:txBody>
      </p:sp>
      <p:sp>
        <p:nvSpPr>
          <p:cNvPr id="6" name="Footer Placeholder 5">
            <a:extLst>
              <a:ext uri="{FF2B5EF4-FFF2-40B4-BE49-F238E27FC236}">
                <a16:creationId xmlns:a16="http://schemas.microsoft.com/office/drawing/2014/main" id="{E53BC9BD-0CDB-4DC0-97F9-F3221D0DA7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55CC19-EA1A-42AA-AA1D-12DD20086E9A}"/>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390681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0CFF-A94F-463C-A059-F42CDE194B0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EC42BA-996D-4A1C-9F8B-84061D53B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194B15-D684-4935-A169-5657DCBF4D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8E1FBFD-515D-4F1B-B4FD-894892BC0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DA1836-A9D3-4F63-922D-6FB3E3C35B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02B031-140E-4BA4-B697-5512D29220F9}"/>
              </a:ext>
            </a:extLst>
          </p:cNvPr>
          <p:cNvSpPr>
            <a:spLocks noGrp="1"/>
          </p:cNvSpPr>
          <p:nvPr>
            <p:ph type="dt" sz="half" idx="10"/>
          </p:nvPr>
        </p:nvSpPr>
        <p:spPr/>
        <p:txBody>
          <a:bodyPr/>
          <a:lstStyle/>
          <a:p>
            <a:fld id="{F1ACDD81-4E42-490B-B150-5E721A6433C6}" type="datetimeFigureOut">
              <a:rPr lang="en-GB" smtClean="0"/>
              <a:t>12/09/2018</a:t>
            </a:fld>
            <a:endParaRPr lang="en-GB"/>
          </a:p>
        </p:txBody>
      </p:sp>
      <p:sp>
        <p:nvSpPr>
          <p:cNvPr id="8" name="Footer Placeholder 7">
            <a:extLst>
              <a:ext uri="{FF2B5EF4-FFF2-40B4-BE49-F238E27FC236}">
                <a16:creationId xmlns:a16="http://schemas.microsoft.com/office/drawing/2014/main" id="{23595E85-11E2-4AC7-A037-B1EDE4C6E9A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3CE708-7B72-4D50-9F2B-23C042DA3E45}"/>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211834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CB5A-FA55-4D1A-85A7-DFF72B14BC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FA07D2-E233-4901-9FFC-88F2412655E0}"/>
              </a:ext>
            </a:extLst>
          </p:cNvPr>
          <p:cNvSpPr>
            <a:spLocks noGrp="1"/>
          </p:cNvSpPr>
          <p:nvPr>
            <p:ph type="dt" sz="half" idx="10"/>
          </p:nvPr>
        </p:nvSpPr>
        <p:spPr/>
        <p:txBody>
          <a:bodyPr/>
          <a:lstStyle/>
          <a:p>
            <a:fld id="{F1ACDD81-4E42-490B-B150-5E721A6433C6}" type="datetimeFigureOut">
              <a:rPr lang="en-GB" smtClean="0"/>
              <a:t>12/09/2018</a:t>
            </a:fld>
            <a:endParaRPr lang="en-GB"/>
          </a:p>
        </p:txBody>
      </p:sp>
      <p:sp>
        <p:nvSpPr>
          <p:cNvPr id="4" name="Footer Placeholder 3">
            <a:extLst>
              <a:ext uri="{FF2B5EF4-FFF2-40B4-BE49-F238E27FC236}">
                <a16:creationId xmlns:a16="http://schemas.microsoft.com/office/drawing/2014/main" id="{12CB8A97-0F31-49C6-9A58-297829DCF56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643F0E8-E0B3-4238-AC0A-345A5B8DCF44}"/>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313521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A3993-07A0-47E3-8B6A-0DE8DEA78230}"/>
              </a:ext>
            </a:extLst>
          </p:cNvPr>
          <p:cNvSpPr>
            <a:spLocks noGrp="1"/>
          </p:cNvSpPr>
          <p:nvPr>
            <p:ph type="dt" sz="half" idx="10"/>
          </p:nvPr>
        </p:nvSpPr>
        <p:spPr/>
        <p:txBody>
          <a:bodyPr/>
          <a:lstStyle/>
          <a:p>
            <a:fld id="{F1ACDD81-4E42-490B-B150-5E721A6433C6}" type="datetimeFigureOut">
              <a:rPr lang="en-GB" smtClean="0"/>
              <a:t>12/09/2018</a:t>
            </a:fld>
            <a:endParaRPr lang="en-GB"/>
          </a:p>
        </p:txBody>
      </p:sp>
      <p:sp>
        <p:nvSpPr>
          <p:cNvPr id="3" name="Footer Placeholder 2">
            <a:extLst>
              <a:ext uri="{FF2B5EF4-FFF2-40B4-BE49-F238E27FC236}">
                <a16:creationId xmlns:a16="http://schemas.microsoft.com/office/drawing/2014/main" id="{E3E21B10-02E1-4A87-9E9D-ECDC84B9814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F9B048B-8E08-4698-BB1F-5ADF07BE2A89}"/>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273884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14B8-0D88-4D1D-B5D7-632B0F077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98B6D12-D985-48A4-8753-66AC3D68E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18AC8C4-8821-4115-99BC-02B0E6CCD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6E3B0E-2B68-423B-8183-2285594114B2}"/>
              </a:ext>
            </a:extLst>
          </p:cNvPr>
          <p:cNvSpPr>
            <a:spLocks noGrp="1"/>
          </p:cNvSpPr>
          <p:nvPr>
            <p:ph type="dt" sz="half" idx="10"/>
          </p:nvPr>
        </p:nvSpPr>
        <p:spPr/>
        <p:txBody>
          <a:bodyPr/>
          <a:lstStyle/>
          <a:p>
            <a:fld id="{F1ACDD81-4E42-490B-B150-5E721A6433C6}" type="datetimeFigureOut">
              <a:rPr lang="en-GB" smtClean="0"/>
              <a:t>12/09/2018</a:t>
            </a:fld>
            <a:endParaRPr lang="en-GB"/>
          </a:p>
        </p:txBody>
      </p:sp>
      <p:sp>
        <p:nvSpPr>
          <p:cNvPr id="6" name="Footer Placeholder 5">
            <a:extLst>
              <a:ext uri="{FF2B5EF4-FFF2-40B4-BE49-F238E27FC236}">
                <a16:creationId xmlns:a16="http://schemas.microsoft.com/office/drawing/2014/main" id="{DB0AD38D-500F-4B73-A605-E901F9054A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79DE87-0F6F-499B-A765-0B6B969AC133}"/>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99494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5E53-CE87-4979-A686-7428DBAF9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B078CFC-99BB-435C-967A-EAE32324DA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CAA940B-2639-4A56-A2B9-497C5D0F0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E9A9FA-6C39-4206-AB7E-A6BA9411CC8D}"/>
              </a:ext>
            </a:extLst>
          </p:cNvPr>
          <p:cNvSpPr>
            <a:spLocks noGrp="1"/>
          </p:cNvSpPr>
          <p:nvPr>
            <p:ph type="dt" sz="half" idx="10"/>
          </p:nvPr>
        </p:nvSpPr>
        <p:spPr/>
        <p:txBody>
          <a:bodyPr/>
          <a:lstStyle/>
          <a:p>
            <a:fld id="{F1ACDD81-4E42-490B-B150-5E721A6433C6}" type="datetimeFigureOut">
              <a:rPr lang="en-GB" smtClean="0"/>
              <a:t>12/09/2018</a:t>
            </a:fld>
            <a:endParaRPr lang="en-GB"/>
          </a:p>
        </p:txBody>
      </p:sp>
      <p:sp>
        <p:nvSpPr>
          <p:cNvPr id="6" name="Footer Placeholder 5">
            <a:extLst>
              <a:ext uri="{FF2B5EF4-FFF2-40B4-BE49-F238E27FC236}">
                <a16:creationId xmlns:a16="http://schemas.microsoft.com/office/drawing/2014/main" id="{B956CF68-F3FC-4E64-9B76-3AF2E8622C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5788D7-1BFB-4F3F-8216-5DC39A875350}"/>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400395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E8978E-2931-4CDF-ACC3-12D5C4F07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B9B4A4-B3C4-4E74-A55A-0354F20781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0A9E39-D440-4897-ABB8-BA93716169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CDD81-4E42-490B-B150-5E721A6433C6}" type="datetimeFigureOut">
              <a:rPr lang="en-GB" smtClean="0"/>
              <a:t>12/09/2018</a:t>
            </a:fld>
            <a:endParaRPr lang="en-GB"/>
          </a:p>
        </p:txBody>
      </p:sp>
      <p:sp>
        <p:nvSpPr>
          <p:cNvPr id="5" name="Footer Placeholder 4">
            <a:extLst>
              <a:ext uri="{FF2B5EF4-FFF2-40B4-BE49-F238E27FC236}">
                <a16:creationId xmlns:a16="http://schemas.microsoft.com/office/drawing/2014/main" id="{D67F17E0-D522-44C4-9938-34842C9BB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ECE12F8-C1CE-42EB-9A83-A6CDFF3666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85367-CB8B-4DD4-A822-05ED60D114ED}" type="slidenum">
              <a:rPr lang="en-GB" smtClean="0"/>
              <a:t>‹#›</a:t>
            </a:fld>
            <a:endParaRPr lang="en-GB"/>
          </a:p>
        </p:txBody>
      </p:sp>
    </p:spTree>
    <p:extLst>
      <p:ext uri="{BB962C8B-B14F-4D97-AF65-F5344CB8AC3E}">
        <p14:creationId xmlns:p14="http://schemas.microsoft.com/office/powerpoint/2010/main" val="1332425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gJtYRxH5G2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eaponsofmathdestructionbook.com/"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tlearning.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aRrDsbUdY_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ABB5-AE19-45F9-B55A-361A3EE08334}"/>
              </a:ext>
            </a:extLst>
          </p:cNvPr>
          <p:cNvSpPr>
            <a:spLocks noGrp="1"/>
          </p:cNvSpPr>
          <p:nvPr>
            <p:ph type="ctrTitle"/>
          </p:nvPr>
        </p:nvSpPr>
        <p:spPr/>
        <p:txBody>
          <a:bodyPr/>
          <a:lstStyle/>
          <a:p>
            <a:r>
              <a:rPr lang="en-GB" dirty="0"/>
              <a:t>Weapons of math destruction</a:t>
            </a:r>
          </a:p>
        </p:txBody>
      </p:sp>
      <p:sp>
        <p:nvSpPr>
          <p:cNvPr id="3" name="Subtitle 2">
            <a:extLst>
              <a:ext uri="{FF2B5EF4-FFF2-40B4-BE49-F238E27FC236}">
                <a16:creationId xmlns:a16="http://schemas.microsoft.com/office/drawing/2014/main" id="{9F7F3E25-D6CD-492D-91EE-CFA1F73730EC}"/>
              </a:ext>
            </a:extLst>
          </p:cNvPr>
          <p:cNvSpPr>
            <a:spLocks noGrp="1"/>
          </p:cNvSpPr>
          <p:nvPr>
            <p:ph type="subTitle" idx="1"/>
          </p:nvPr>
        </p:nvSpPr>
        <p:spPr/>
        <p:txBody>
          <a:bodyPr/>
          <a:lstStyle/>
          <a:p>
            <a:r>
              <a:rPr lang="en-GB" dirty="0"/>
              <a:t>Why statistics are bad</a:t>
            </a:r>
          </a:p>
        </p:txBody>
      </p:sp>
    </p:spTree>
    <p:extLst>
      <p:ext uri="{BB962C8B-B14F-4D97-AF65-F5344CB8AC3E}">
        <p14:creationId xmlns:p14="http://schemas.microsoft.com/office/powerpoint/2010/main" val="3856162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0A3D-0EB5-4102-8D99-2DF39742013B}"/>
              </a:ext>
            </a:extLst>
          </p:cNvPr>
          <p:cNvSpPr>
            <a:spLocks noGrp="1"/>
          </p:cNvSpPr>
          <p:nvPr>
            <p:ph type="title"/>
          </p:nvPr>
        </p:nvSpPr>
        <p:spPr/>
        <p:txBody>
          <a:bodyPr/>
          <a:lstStyle/>
          <a:p>
            <a:r>
              <a:rPr lang="en-GB" dirty="0"/>
              <a:t>Moneyball</a:t>
            </a:r>
          </a:p>
        </p:txBody>
      </p:sp>
      <p:sp>
        <p:nvSpPr>
          <p:cNvPr id="3" name="Content Placeholder 2">
            <a:extLst>
              <a:ext uri="{FF2B5EF4-FFF2-40B4-BE49-F238E27FC236}">
                <a16:creationId xmlns:a16="http://schemas.microsoft.com/office/drawing/2014/main" id="{AA729EB5-D6E8-4B78-889D-67D7C72788F4}"/>
              </a:ext>
            </a:extLst>
          </p:cNvPr>
          <p:cNvSpPr>
            <a:spLocks noGrp="1"/>
          </p:cNvSpPr>
          <p:nvPr>
            <p:ph idx="1"/>
          </p:nvPr>
        </p:nvSpPr>
        <p:spPr/>
        <p:txBody>
          <a:bodyPr/>
          <a:lstStyle/>
          <a:p>
            <a:r>
              <a:rPr lang="en-GB" dirty="0"/>
              <a:t>August, 1946, the Cleveland Indians</a:t>
            </a:r>
          </a:p>
          <a:p>
            <a:r>
              <a:rPr lang="en-GB" dirty="0"/>
              <a:t>Ted Williams, playing the opposition, destroyed them</a:t>
            </a:r>
          </a:p>
          <a:p>
            <a:pPr lvl="1"/>
            <a:r>
              <a:rPr lang="en-GB" dirty="0"/>
              <a:t>Three home runs, driven home eight</a:t>
            </a:r>
          </a:p>
          <a:p>
            <a:r>
              <a:rPr lang="en-GB" dirty="0"/>
              <a:t>In the second game, Williams came on again</a:t>
            </a:r>
          </a:p>
          <a:p>
            <a:r>
              <a:rPr lang="en-GB" dirty="0"/>
              <a:t>The Indians moved to the right</a:t>
            </a:r>
          </a:p>
          <a:p>
            <a:r>
              <a:rPr lang="en-GB" dirty="0"/>
              <a:t>This is data science: Ted Williams usually hits to the right, so that’s were we will be standing</a:t>
            </a:r>
          </a:p>
          <a:p>
            <a:r>
              <a:rPr lang="en-GB" dirty="0"/>
              <a:t>Now: different positions for every player</a:t>
            </a:r>
          </a:p>
          <a:p>
            <a:pPr lvl="1"/>
            <a:r>
              <a:rPr lang="en-GB" dirty="0"/>
              <a:t>And also: record and grind </a:t>
            </a:r>
            <a:r>
              <a:rPr lang="en-GB" b="1" dirty="0"/>
              <a:t>all</a:t>
            </a:r>
            <a:r>
              <a:rPr lang="en-GB" dirty="0"/>
              <a:t> the data</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1CF8086D-62F8-4A45-9A93-252324C06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8160" y="365125"/>
            <a:ext cx="2745640" cy="1910560"/>
          </a:xfrm>
          <a:prstGeom prst="rect">
            <a:avLst/>
          </a:prstGeom>
        </p:spPr>
      </p:pic>
    </p:spTree>
    <p:extLst>
      <p:ext uri="{BB962C8B-B14F-4D97-AF65-F5344CB8AC3E}">
        <p14:creationId xmlns:p14="http://schemas.microsoft.com/office/powerpoint/2010/main" val="222983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39F9-6D35-44B0-B53E-283B64E33C6E}"/>
              </a:ext>
            </a:extLst>
          </p:cNvPr>
          <p:cNvSpPr>
            <a:spLocks noGrp="1"/>
          </p:cNvSpPr>
          <p:nvPr>
            <p:ph type="title"/>
          </p:nvPr>
        </p:nvSpPr>
        <p:spPr/>
        <p:txBody>
          <a:bodyPr/>
          <a:lstStyle/>
          <a:p>
            <a:r>
              <a:rPr lang="en-GB" dirty="0"/>
              <a:t>Moneyball</a:t>
            </a:r>
          </a:p>
        </p:txBody>
      </p:sp>
      <p:sp>
        <p:nvSpPr>
          <p:cNvPr id="3" name="Content Placeholder 2">
            <a:extLst>
              <a:ext uri="{FF2B5EF4-FFF2-40B4-BE49-F238E27FC236}">
                <a16:creationId xmlns:a16="http://schemas.microsoft.com/office/drawing/2014/main" id="{8B21B560-FB31-47AB-A787-7EED599068D8}"/>
              </a:ext>
            </a:extLst>
          </p:cNvPr>
          <p:cNvSpPr>
            <a:spLocks noGrp="1"/>
          </p:cNvSpPr>
          <p:nvPr>
            <p:ph idx="1"/>
          </p:nvPr>
        </p:nvSpPr>
        <p:spPr/>
        <p:txBody>
          <a:bodyPr>
            <a:normAutofit fontScale="92500" lnSpcReduction="20000"/>
          </a:bodyPr>
          <a:lstStyle/>
          <a:p>
            <a:r>
              <a:rPr lang="en-GB" dirty="0"/>
              <a:t>The baseball case is </a:t>
            </a:r>
            <a:r>
              <a:rPr lang="en-GB" b="1" dirty="0"/>
              <a:t>not</a:t>
            </a:r>
            <a:r>
              <a:rPr lang="en-GB" dirty="0"/>
              <a:t> a WMD</a:t>
            </a:r>
          </a:p>
          <a:p>
            <a:r>
              <a:rPr lang="en-GB" dirty="0"/>
              <a:t>Transparent:</a:t>
            </a:r>
          </a:p>
          <a:p>
            <a:pPr lvl="1"/>
            <a:r>
              <a:rPr lang="en-GB" dirty="0"/>
              <a:t>Stats are publicly available</a:t>
            </a:r>
          </a:p>
          <a:p>
            <a:pPr lvl="1"/>
            <a:r>
              <a:rPr lang="en-GB" dirty="0"/>
              <a:t>Everyone can understand how they are interpreted</a:t>
            </a:r>
          </a:p>
          <a:p>
            <a:pPr lvl="1"/>
            <a:r>
              <a:rPr lang="en-GB" dirty="0"/>
              <a:t>Values are sometimes differently weighed, but never discarded</a:t>
            </a:r>
          </a:p>
          <a:p>
            <a:r>
              <a:rPr lang="en-GB" dirty="0"/>
              <a:t>Feedback:</a:t>
            </a:r>
          </a:p>
          <a:p>
            <a:pPr lvl="1"/>
            <a:r>
              <a:rPr lang="en-GB" dirty="0"/>
              <a:t>The effect of a change is measured by the same data</a:t>
            </a:r>
          </a:p>
          <a:p>
            <a:pPr lvl="1"/>
            <a:r>
              <a:rPr lang="en-GB" dirty="0"/>
              <a:t>… and will be taken into account in the future</a:t>
            </a:r>
          </a:p>
          <a:p>
            <a:r>
              <a:rPr lang="en-GB" dirty="0"/>
              <a:t>We are working with the actual data</a:t>
            </a:r>
          </a:p>
          <a:p>
            <a:pPr lvl="1"/>
            <a:r>
              <a:rPr lang="en-GB" dirty="0"/>
              <a:t>We count the number of strikes to know how good they are at striking</a:t>
            </a:r>
          </a:p>
          <a:p>
            <a:pPr lvl="1"/>
            <a:r>
              <a:rPr lang="en-GB" dirty="0"/>
              <a:t>We don’t look at skin colour to check the chance of robbing a liquor store</a:t>
            </a:r>
          </a:p>
          <a:p>
            <a:r>
              <a:rPr lang="en-GB" dirty="0"/>
              <a:t>The model is constantly checked and improved</a:t>
            </a:r>
          </a:p>
        </p:txBody>
      </p:sp>
    </p:spTree>
    <p:extLst>
      <p:ext uri="{BB962C8B-B14F-4D97-AF65-F5344CB8AC3E}">
        <p14:creationId xmlns:p14="http://schemas.microsoft.com/office/powerpoint/2010/main" val="85190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9658-11EF-4E1C-8659-ABCD0D196C5A}"/>
              </a:ext>
            </a:extLst>
          </p:cNvPr>
          <p:cNvSpPr>
            <a:spLocks noGrp="1"/>
          </p:cNvSpPr>
          <p:nvPr>
            <p:ph type="title"/>
          </p:nvPr>
        </p:nvSpPr>
        <p:spPr/>
        <p:txBody>
          <a:bodyPr/>
          <a:lstStyle/>
          <a:p>
            <a:r>
              <a:rPr lang="en-GB" dirty="0"/>
              <a:t>Prison</a:t>
            </a:r>
          </a:p>
        </p:txBody>
      </p:sp>
      <p:sp>
        <p:nvSpPr>
          <p:cNvPr id="3" name="Content Placeholder 2">
            <a:extLst>
              <a:ext uri="{FF2B5EF4-FFF2-40B4-BE49-F238E27FC236}">
                <a16:creationId xmlns:a16="http://schemas.microsoft.com/office/drawing/2014/main" id="{5740CA3A-D3EE-4812-9D04-7CB2E29A02A0}"/>
              </a:ext>
            </a:extLst>
          </p:cNvPr>
          <p:cNvSpPr>
            <a:spLocks noGrp="1"/>
          </p:cNvSpPr>
          <p:nvPr>
            <p:ph idx="1"/>
          </p:nvPr>
        </p:nvSpPr>
        <p:spPr/>
        <p:txBody>
          <a:bodyPr/>
          <a:lstStyle/>
          <a:p>
            <a:r>
              <a:rPr lang="en-GB" dirty="0"/>
              <a:t>In America, it costs about 31,000$ to house an inmate for a year</a:t>
            </a:r>
          </a:p>
          <a:p>
            <a:pPr lvl="1"/>
            <a:r>
              <a:rPr lang="en-GB" dirty="0"/>
              <a:t>$70 billion a year in total</a:t>
            </a:r>
          </a:p>
          <a:p>
            <a:r>
              <a:rPr lang="en-GB" dirty="0"/>
              <a:t>We can cut down on this cost be reducing sentences</a:t>
            </a:r>
          </a:p>
          <a:p>
            <a:r>
              <a:rPr lang="en-GB" dirty="0"/>
              <a:t>But only for inmates that won’t </a:t>
            </a:r>
            <a:r>
              <a:rPr lang="en-GB" dirty="0" err="1"/>
              <a:t>recidivate</a:t>
            </a:r>
            <a:r>
              <a:rPr lang="en-GB" dirty="0"/>
              <a:t>!</a:t>
            </a:r>
          </a:p>
          <a:p>
            <a:r>
              <a:rPr lang="en-GB" dirty="0"/>
              <a:t>Solution: Recidivation models</a:t>
            </a:r>
          </a:p>
          <a:p>
            <a:pPr lvl="1"/>
            <a:r>
              <a:rPr lang="en-GB" dirty="0"/>
              <a:t>Measure the current inmates chance of recidivation</a:t>
            </a:r>
          </a:p>
          <a:p>
            <a:pPr lvl="1"/>
            <a:r>
              <a:rPr lang="en-GB" dirty="0"/>
              <a:t>Give this information to judges who determine length of sentence</a:t>
            </a:r>
          </a:p>
          <a:p>
            <a:r>
              <a:rPr lang="en-GB" dirty="0"/>
              <a:t>One model: LSI-R (level of service inventory-revised)</a:t>
            </a:r>
          </a:p>
          <a:p>
            <a:pPr lvl="1"/>
            <a:r>
              <a:rPr lang="en-GB" dirty="0"/>
              <a:t>A questionnaire for all inmates</a:t>
            </a:r>
          </a:p>
        </p:txBody>
      </p:sp>
    </p:spTree>
    <p:extLst>
      <p:ext uri="{BB962C8B-B14F-4D97-AF65-F5344CB8AC3E}">
        <p14:creationId xmlns:p14="http://schemas.microsoft.com/office/powerpoint/2010/main" val="338839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BDB2-6713-442D-AC43-9D63B6830DD3}"/>
              </a:ext>
            </a:extLst>
          </p:cNvPr>
          <p:cNvSpPr>
            <a:spLocks noGrp="1"/>
          </p:cNvSpPr>
          <p:nvPr>
            <p:ph type="title"/>
          </p:nvPr>
        </p:nvSpPr>
        <p:spPr/>
        <p:txBody>
          <a:bodyPr/>
          <a:lstStyle/>
          <a:p>
            <a:r>
              <a:rPr lang="en-GB" dirty="0"/>
              <a:t>LSI-R</a:t>
            </a:r>
          </a:p>
        </p:txBody>
      </p:sp>
      <p:sp>
        <p:nvSpPr>
          <p:cNvPr id="3" name="Content Placeholder 2">
            <a:extLst>
              <a:ext uri="{FF2B5EF4-FFF2-40B4-BE49-F238E27FC236}">
                <a16:creationId xmlns:a16="http://schemas.microsoft.com/office/drawing/2014/main" id="{ECD69088-47A7-4480-88F0-4C3CB9EBFCED}"/>
              </a:ext>
            </a:extLst>
          </p:cNvPr>
          <p:cNvSpPr>
            <a:spLocks noGrp="1"/>
          </p:cNvSpPr>
          <p:nvPr>
            <p:ph idx="1"/>
          </p:nvPr>
        </p:nvSpPr>
        <p:spPr/>
        <p:txBody>
          <a:bodyPr>
            <a:normAutofit fontScale="92500" lnSpcReduction="10000"/>
          </a:bodyPr>
          <a:lstStyle/>
          <a:p>
            <a:r>
              <a:rPr lang="en-GB" dirty="0"/>
              <a:t>Ok questions:</a:t>
            </a:r>
          </a:p>
          <a:p>
            <a:pPr lvl="1"/>
            <a:r>
              <a:rPr lang="en-GB" dirty="0"/>
              <a:t>How many prior convictions have you had?</a:t>
            </a:r>
          </a:p>
          <a:p>
            <a:pPr lvl="1"/>
            <a:r>
              <a:rPr lang="en-GB" dirty="0"/>
              <a:t>What part did others play in the offense?</a:t>
            </a:r>
          </a:p>
          <a:p>
            <a:pPr lvl="1"/>
            <a:r>
              <a:rPr lang="en-GB" dirty="0"/>
              <a:t>What part did drugs and alcohol play?</a:t>
            </a:r>
          </a:p>
          <a:p>
            <a:r>
              <a:rPr lang="en-GB" dirty="0"/>
              <a:t>Not ok questions:</a:t>
            </a:r>
          </a:p>
          <a:p>
            <a:pPr lvl="1"/>
            <a:r>
              <a:rPr lang="en-GB" b="1" dirty="0"/>
              <a:t>The first time you were involved with the police?</a:t>
            </a:r>
          </a:p>
          <a:p>
            <a:pPr lvl="1"/>
            <a:r>
              <a:rPr lang="en-GB" i="1" dirty="0"/>
              <a:t>Black and </a:t>
            </a:r>
            <a:r>
              <a:rPr lang="en-GB" i="1" dirty="0" err="1"/>
              <a:t>latino’s</a:t>
            </a:r>
            <a:r>
              <a:rPr lang="en-GB" i="1" dirty="0"/>
              <a:t> are 4.7% of New </a:t>
            </a:r>
            <a:r>
              <a:rPr lang="en-GB" i="1" dirty="0" err="1"/>
              <a:t>Yorks</a:t>
            </a:r>
            <a:r>
              <a:rPr lang="en-GB" i="1" dirty="0"/>
              <a:t> population, but 40.6% of stop-and-frisk subjects</a:t>
            </a:r>
          </a:p>
          <a:p>
            <a:pPr lvl="1"/>
            <a:r>
              <a:rPr lang="en-GB" i="1" dirty="0"/>
              <a:t>A white kid carrying a joint gets away with it, a black kid won’t</a:t>
            </a:r>
          </a:p>
          <a:p>
            <a:pPr lvl="1"/>
            <a:r>
              <a:rPr lang="en-GB" b="1" dirty="0"/>
              <a:t>Do you have friends or family with a criminal record?</a:t>
            </a:r>
          </a:p>
          <a:p>
            <a:pPr lvl="1"/>
            <a:r>
              <a:rPr lang="en-GB" i="1" dirty="0"/>
              <a:t>Middle class: no, poor people in cheaper housing: yes</a:t>
            </a:r>
          </a:p>
          <a:p>
            <a:r>
              <a:rPr lang="en-GB" dirty="0"/>
              <a:t>Asking for race would be illegal, but the question is unnecessary</a:t>
            </a:r>
          </a:p>
          <a:p>
            <a:pPr lvl="1"/>
            <a:endParaRPr lang="en-GB" dirty="0"/>
          </a:p>
          <a:p>
            <a:endParaRPr lang="en-GB" dirty="0"/>
          </a:p>
        </p:txBody>
      </p:sp>
    </p:spTree>
    <p:extLst>
      <p:ext uri="{BB962C8B-B14F-4D97-AF65-F5344CB8AC3E}">
        <p14:creationId xmlns:p14="http://schemas.microsoft.com/office/powerpoint/2010/main" val="50996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A7A0-CD98-4402-A822-48F95B807C68}"/>
              </a:ext>
            </a:extLst>
          </p:cNvPr>
          <p:cNvSpPr>
            <a:spLocks noGrp="1"/>
          </p:cNvSpPr>
          <p:nvPr>
            <p:ph type="title"/>
          </p:nvPr>
        </p:nvSpPr>
        <p:spPr/>
        <p:txBody>
          <a:bodyPr/>
          <a:lstStyle/>
          <a:p>
            <a:r>
              <a:rPr lang="en-GB" dirty="0"/>
              <a:t>The results of LSI-R</a:t>
            </a:r>
          </a:p>
        </p:txBody>
      </p:sp>
      <p:sp>
        <p:nvSpPr>
          <p:cNvPr id="3" name="Content Placeholder 2">
            <a:extLst>
              <a:ext uri="{FF2B5EF4-FFF2-40B4-BE49-F238E27FC236}">
                <a16:creationId xmlns:a16="http://schemas.microsoft.com/office/drawing/2014/main" id="{84074134-2B19-4858-AB19-EE19880B5137}"/>
              </a:ext>
            </a:extLst>
          </p:cNvPr>
          <p:cNvSpPr>
            <a:spLocks noGrp="1"/>
          </p:cNvSpPr>
          <p:nvPr>
            <p:ph idx="1"/>
          </p:nvPr>
        </p:nvSpPr>
        <p:spPr/>
        <p:txBody>
          <a:bodyPr>
            <a:normAutofit lnSpcReduction="10000"/>
          </a:bodyPr>
          <a:lstStyle/>
          <a:p>
            <a:r>
              <a:rPr lang="en-GB" dirty="0"/>
              <a:t>Judges: Seems like people with little chances in life are prone to recidivation. Let’s give them longer sentences.</a:t>
            </a:r>
          </a:p>
          <a:p>
            <a:r>
              <a:rPr lang="en-GB" dirty="0"/>
              <a:t>Employers: This man did a long sentence. Let’s hire the one who did a shorter sentence.</a:t>
            </a:r>
          </a:p>
          <a:p>
            <a:r>
              <a:rPr lang="en-GB" dirty="0"/>
              <a:t>The man: I need some food. Let’s rob a liquor store.</a:t>
            </a:r>
          </a:p>
          <a:p>
            <a:r>
              <a:rPr lang="en-GB" dirty="0"/>
              <a:t>LSI-R: The man seems susceptible to recidivism. Better suggest longer prison sentences for everyone like him.</a:t>
            </a:r>
          </a:p>
          <a:p>
            <a:endParaRPr lang="en-GB" dirty="0"/>
          </a:p>
          <a:p>
            <a:r>
              <a:rPr lang="en-GB" dirty="0"/>
              <a:t>E.I. longer sentences are bad in country notoriously bad with re-entry</a:t>
            </a:r>
          </a:p>
          <a:p>
            <a:pPr lvl="1"/>
            <a:r>
              <a:rPr lang="en-GB" dirty="0">
                <a:hlinkClick r:id="rId2"/>
              </a:rPr>
              <a:t>https://www.youtube.com/watch?v=gJtYRxH5G2k</a:t>
            </a:r>
            <a:endParaRPr lang="en-GB" dirty="0"/>
          </a:p>
          <a:p>
            <a:pPr lvl="1"/>
            <a:endParaRPr lang="en-GB" dirty="0"/>
          </a:p>
        </p:txBody>
      </p:sp>
    </p:spTree>
    <p:extLst>
      <p:ext uri="{BB962C8B-B14F-4D97-AF65-F5344CB8AC3E}">
        <p14:creationId xmlns:p14="http://schemas.microsoft.com/office/powerpoint/2010/main" val="34965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C479-6059-48FE-8ED3-81E8AA4AC245}"/>
              </a:ext>
            </a:extLst>
          </p:cNvPr>
          <p:cNvSpPr>
            <a:spLocks noGrp="1"/>
          </p:cNvSpPr>
          <p:nvPr>
            <p:ph type="title"/>
          </p:nvPr>
        </p:nvSpPr>
        <p:spPr/>
        <p:txBody>
          <a:bodyPr/>
          <a:lstStyle/>
          <a:p>
            <a:r>
              <a:rPr lang="en-GB" dirty="0"/>
              <a:t>LSI-R</a:t>
            </a:r>
          </a:p>
        </p:txBody>
      </p:sp>
      <p:sp>
        <p:nvSpPr>
          <p:cNvPr id="3" name="Content Placeholder 2">
            <a:extLst>
              <a:ext uri="{FF2B5EF4-FFF2-40B4-BE49-F238E27FC236}">
                <a16:creationId xmlns:a16="http://schemas.microsoft.com/office/drawing/2014/main" id="{0316BAB0-2D80-46A6-88A5-81694A4D41BB}"/>
              </a:ext>
            </a:extLst>
          </p:cNvPr>
          <p:cNvSpPr>
            <a:spLocks noGrp="1"/>
          </p:cNvSpPr>
          <p:nvPr>
            <p:ph idx="1"/>
          </p:nvPr>
        </p:nvSpPr>
        <p:spPr/>
        <p:txBody>
          <a:bodyPr/>
          <a:lstStyle/>
          <a:p>
            <a:r>
              <a:rPr lang="en-GB" dirty="0"/>
              <a:t>The LSI-R doesn’t judge who you are, but where you come from</a:t>
            </a:r>
          </a:p>
          <a:p>
            <a:r>
              <a:rPr lang="en-GB" dirty="0"/>
              <a:t>In some states the results are only used while in prison</a:t>
            </a:r>
          </a:p>
          <a:p>
            <a:pPr lvl="1"/>
            <a:r>
              <a:rPr lang="en-GB" dirty="0"/>
              <a:t>For anti recidivism programs</a:t>
            </a:r>
          </a:p>
          <a:p>
            <a:r>
              <a:rPr lang="en-GB" dirty="0"/>
              <a:t>But in others, it’s used to determine the length of the sentence, which is illegal</a:t>
            </a:r>
          </a:p>
          <a:p>
            <a:pPr lvl="1"/>
            <a:r>
              <a:rPr lang="en-GB" dirty="0"/>
              <a:t>You can’t give someone a longer prison sentence because they are black, but you can give someone a longer prison sentence because they live among blacks?</a:t>
            </a:r>
          </a:p>
          <a:p>
            <a:r>
              <a:rPr lang="en-GB" dirty="0"/>
              <a:t>But you can’t argue with a mathematical model…</a:t>
            </a:r>
          </a:p>
        </p:txBody>
      </p:sp>
    </p:spTree>
    <p:extLst>
      <p:ext uri="{BB962C8B-B14F-4D97-AF65-F5344CB8AC3E}">
        <p14:creationId xmlns:p14="http://schemas.microsoft.com/office/powerpoint/2010/main" val="215061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7010-0F9E-4C8C-B30B-96A8B78AA832}"/>
              </a:ext>
            </a:extLst>
          </p:cNvPr>
          <p:cNvSpPr>
            <a:spLocks noGrp="1"/>
          </p:cNvSpPr>
          <p:nvPr>
            <p:ph type="title"/>
          </p:nvPr>
        </p:nvSpPr>
        <p:spPr/>
        <p:txBody>
          <a:bodyPr/>
          <a:lstStyle/>
          <a:p>
            <a:r>
              <a:rPr lang="en-GB" dirty="0"/>
              <a:t>Baseball vs LSI-R</a:t>
            </a:r>
          </a:p>
        </p:txBody>
      </p:sp>
      <p:sp>
        <p:nvSpPr>
          <p:cNvPr id="3" name="Content Placeholder 2">
            <a:extLst>
              <a:ext uri="{FF2B5EF4-FFF2-40B4-BE49-F238E27FC236}">
                <a16:creationId xmlns:a16="http://schemas.microsoft.com/office/drawing/2014/main" id="{E2EC46AB-D9CE-4C4D-9B60-217AABD057DB}"/>
              </a:ext>
            </a:extLst>
          </p:cNvPr>
          <p:cNvSpPr>
            <a:spLocks noGrp="1"/>
          </p:cNvSpPr>
          <p:nvPr>
            <p:ph idx="1"/>
          </p:nvPr>
        </p:nvSpPr>
        <p:spPr/>
        <p:txBody>
          <a:bodyPr/>
          <a:lstStyle/>
          <a:p>
            <a:r>
              <a:rPr lang="en-GB" dirty="0"/>
              <a:t>The baseball model was a good model</a:t>
            </a:r>
          </a:p>
          <a:p>
            <a:pPr lvl="1"/>
            <a:r>
              <a:rPr lang="en-GB" dirty="0"/>
              <a:t>You measure what you want to know (strikes and catches)</a:t>
            </a:r>
          </a:p>
          <a:p>
            <a:pPr lvl="1"/>
            <a:r>
              <a:rPr lang="en-GB" dirty="0"/>
              <a:t>You refine the model based on actual data (we didn’t catch the ball moving left, so lets not move right and see what happens)</a:t>
            </a:r>
          </a:p>
          <a:p>
            <a:pPr lvl="1"/>
            <a:r>
              <a:rPr lang="en-GB" dirty="0"/>
              <a:t>The stats are open and can be discussed</a:t>
            </a:r>
          </a:p>
          <a:p>
            <a:r>
              <a:rPr lang="en-GB" dirty="0"/>
              <a:t>The LSI-R was a bad model</a:t>
            </a:r>
          </a:p>
          <a:p>
            <a:pPr lvl="1"/>
            <a:r>
              <a:rPr lang="en-GB" dirty="0"/>
              <a:t>You measure proxies (where someone lives vs if they’re robbing liquor stores)</a:t>
            </a:r>
          </a:p>
          <a:p>
            <a:pPr lvl="1"/>
            <a:r>
              <a:rPr lang="en-GB" dirty="0"/>
              <a:t>You refine the model based on the outcome of the model (if we keep people of type A in prison longer, people of type A are associated with criminals more)</a:t>
            </a:r>
          </a:p>
          <a:p>
            <a:pPr lvl="1"/>
            <a:r>
              <a:rPr lang="en-GB" dirty="0"/>
              <a:t>Prisoners know what the questionnaire is for, but never get their ‘results’</a:t>
            </a:r>
          </a:p>
          <a:p>
            <a:pPr lvl="1"/>
            <a:endParaRPr lang="en-GB" dirty="0"/>
          </a:p>
        </p:txBody>
      </p:sp>
    </p:spTree>
    <p:extLst>
      <p:ext uri="{BB962C8B-B14F-4D97-AF65-F5344CB8AC3E}">
        <p14:creationId xmlns:p14="http://schemas.microsoft.com/office/powerpoint/2010/main" val="2570470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D150-8453-452B-A36D-F7C204237F3C}"/>
              </a:ext>
            </a:extLst>
          </p:cNvPr>
          <p:cNvSpPr>
            <a:spLocks noGrp="1"/>
          </p:cNvSpPr>
          <p:nvPr>
            <p:ph type="title"/>
          </p:nvPr>
        </p:nvSpPr>
        <p:spPr/>
        <p:txBody>
          <a:bodyPr/>
          <a:lstStyle/>
          <a:p>
            <a:r>
              <a:rPr lang="en-GB" dirty="0"/>
              <a:t>School ranking</a:t>
            </a:r>
          </a:p>
        </p:txBody>
      </p:sp>
      <p:sp>
        <p:nvSpPr>
          <p:cNvPr id="3" name="Content Placeholder 2">
            <a:extLst>
              <a:ext uri="{FF2B5EF4-FFF2-40B4-BE49-F238E27FC236}">
                <a16:creationId xmlns:a16="http://schemas.microsoft.com/office/drawing/2014/main" id="{C9954DAC-989A-4EA9-9EC9-82CAE462AC3D}"/>
              </a:ext>
            </a:extLst>
          </p:cNvPr>
          <p:cNvSpPr>
            <a:spLocks noGrp="1"/>
          </p:cNvSpPr>
          <p:nvPr>
            <p:ph idx="1"/>
          </p:nvPr>
        </p:nvSpPr>
        <p:spPr/>
        <p:txBody>
          <a:bodyPr/>
          <a:lstStyle/>
          <a:p>
            <a:r>
              <a:rPr lang="en-GB" dirty="0"/>
              <a:t>1983, U.S. New &amp; World, a struggling magazine makes a report: Evaluate all 1.800 colleges and universities and rank them</a:t>
            </a:r>
          </a:p>
          <a:p>
            <a:r>
              <a:rPr lang="en-GB" dirty="0"/>
              <a:t>Would help millions in choosing a college</a:t>
            </a:r>
          </a:p>
          <a:p>
            <a:r>
              <a:rPr lang="en-GB" dirty="0"/>
              <a:t>But what information shall we use?</a:t>
            </a:r>
          </a:p>
          <a:p>
            <a:pPr lvl="1"/>
            <a:r>
              <a:rPr lang="en-GB" dirty="0"/>
              <a:t>In the beginning, surveys by the university presidents</a:t>
            </a:r>
          </a:p>
          <a:p>
            <a:pPr lvl="1"/>
            <a:r>
              <a:rPr lang="en-GB" dirty="0"/>
              <a:t>But that’s unfair, so they started looking at the data</a:t>
            </a:r>
          </a:p>
          <a:p>
            <a:r>
              <a:rPr lang="en-GB" dirty="0"/>
              <a:t>But how to measure “educational excellence”</a:t>
            </a:r>
          </a:p>
          <a:p>
            <a:pPr lvl="1"/>
            <a:r>
              <a:rPr lang="en-GB" dirty="0"/>
              <a:t>You can’t measure learning, happiness, confidence of friendships, …</a:t>
            </a:r>
          </a:p>
          <a:p>
            <a:endParaRPr lang="en-GB" dirty="0"/>
          </a:p>
        </p:txBody>
      </p:sp>
    </p:spTree>
    <p:extLst>
      <p:ext uri="{BB962C8B-B14F-4D97-AF65-F5344CB8AC3E}">
        <p14:creationId xmlns:p14="http://schemas.microsoft.com/office/powerpoint/2010/main" val="196617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B3A9-F9A7-4064-8287-AE4805D69065}"/>
              </a:ext>
            </a:extLst>
          </p:cNvPr>
          <p:cNvSpPr>
            <a:spLocks noGrp="1"/>
          </p:cNvSpPr>
          <p:nvPr>
            <p:ph type="title"/>
          </p:nvPr>
        </p:nvSpPr>
        <p:spPr/>
        <p:txBody>
          <a:bodyPr/>
          <a:lstStyle/>
          <a:p>
            <a:r>
              <a:rPr lang="en-GB" dirty="0"/>
              <a:t>School ranking</a:t>
            </a:r>
          </a:p>
        </p:txBody>
      </p:sp>
      <p:sp>
        <p:nvSpPr>
          <p:cNvPr id="3" name="Content Placeholder 2">
            <a:extLst>
              <a:ext uri="{FF2B5EF4-FFF2-40B4-BE49-F238E27FC236}">
                <a16:creationId xmlns:a16="http://schemas.microsoft.com/office/drawing/2014/main" id="{40DF4658-FDCC-460C-A00F-C11583730F26}"/>
              </a:ext>
            </a:extLst>
          </p:cNvPr>
          <p:cNvSpPr>
            <a:spLocks noGrp="1"/>
          </p:cNvSpPr>
          <p:nvPr>
            <p:ph idx="1"/>
          </p:nvPr>
        </p:nvSpPr>
        <p:spPr/>
        <p:txBody>
          <a:bodyPr/>
          <a:lstStyle/>
          <a:p>
            <a:r>
              <a:rPr lang="en-GB" dirty="0"/>
              <a:t>So proxies were chosen</a:t>
            </a:r>
          </a:p>
          <a:p>
            <a:pPr lvl="1"/>
            <a:r>
              <a:rPr lang="en-GB" dirty="0"/>
              <a:t>SAT-score, student-teacher ratios, acceptance rates</a:t>
            </a:r>
          </a:p>
          <a:p>
            <a:pPr lvl="1"/>
            <a:r>
              <a:rPr lang="en-GB" dirty="0"/>
              <a:t>Percentage of starting vs finishing students</a:t>
            </a:r>
          </a:p>
          <a:p>
            <a:pPr lvl="1"/>
            <a:r>
              <a:rPr lang="en-GB" dirty="0"/>
              <a:t>Percentage of alumni donating money</a:t>
            </a:r>
          </a:p>
          <a:p>
            <a:r>
              <a:rPr lang="en-GB" dirty="0"/>
              <a:t>The proxies are driven through a model</a:t>
            </a:r>
          </a:p>
          <a:p>
            <a:r>
              <a:rPr lang="en-GB" dirty="0"/>
              <a:t>Results came in 1988, and seemed fine</a:t>
            </a:r>
          </a:p>
          <a:p>
            <a:r>
              <a:rPr lang="en-GB" dirty="0"/>
              <a:t>But would you (the elite) choose for a sub-optimal college?</a:t>
            </a:r>
          </a:p>
          <a:p>
            <a:r>
              <a:rPr lang="en-GB" dirty="0"/>
              <a:t>Off course not!</a:t>
            </a:r>
          </a:p>
        </p:txBody>
      </p:sp>
      <p:pic>
        <p:nvPicPr>
          <p:cNvPr id="5" name="Picture 4">
            <a:extLst>
              <a:ext uri="{FF2B5EF4-FFF2-40B4-BE49-F238E27FC236}">
                <a16:creationId xmlns:a16="http://schemas.microsoft.com/office/drawing/2014/main" id="{DF2FBEC9-93E6-40AF-95B4-F076E63AF3EB}"/>
              </a:ext>
            </a:extLst>
          </p:cNvPr>
          <p:cNvPicPr>
            <a:picLocks noChangeAspect="1"/>
          </p:cNvPicPr>
          <p:nvPr/>
        </p:nvPicPr>
        <p:blipFill>
          <a:blip r:embed="rId2"/>
          <a:stretch>
            <a:fillRect/>
          </a:stretch>
        </p:blipFill>
        <p:spPr>
          <a:xfrm>
            <a:off x="4876694" y="5107836"/>
            <a:ext cx="2438611" cy="1204064"/>
          </a:xfrm>
          <a:prstGeom prst="rect">
            <a:avLst/>
          </a:prstGeom>
        </p:spPr>
      </p:pic>
    </p:spTree>
    <p:extLst>
      <p:ext uri="{BB962C8B-B14F-4D97-AF65-F5344CB8AC3E}">
        <p14:creationId xmlns:p14="http://schemas.microsoft.com/office/powerpoint/2010/main" val="227769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ED53-2D96-42DC-B99B-F83E9AE6A3A3}"/>
              </a:ext>
            </a:extLst>
          </p:cNvPr>
          <p:cNvSpPr>
            <a:spLocks noGrp="1"/>
          </p:cNvSpPr>
          <p:nvPr>
            <p:ph type="title"/>
          </p:nvPr>
        </p:nvSpPr>
        <p:spPr/>
        <p:txBody>
          <a:bodyPr/>
          <a:lstStyle/>
          <a:p>
            <a:r>
              <a:rPr lang="en-GB" dirty="0"/>
              <a:t>School ranking</a:t>
            </a:r>
          </a:p>
        </p:txBody>
      </p:sp>
      <p:sp>
        <p:nvSpPr>
          <p:cNvPr id="3" name="Content Placeholder 2">
            <a:extLst>
              <a:ext uri="{FF2B5EF4-FFF2-40B4-BE49-F238E27FC236}">
                <a16:creationId xmlns:a16="http://schemas.microsoft.com/office/drawing/2014/main" id="{40D369E5-8268-416C-A0AC-17061848552C}"/>
              </a:ext>
            </a:extLst>
          </p:cNvPr>
          <p:cNvSpPr>
            <a:spLocks noGrp="1"/>
          </p:cNvSpPr>
          <p:nvPr>
            <p:ph idx="1"/>
          </p:nvPr>
        </p:nvSpPr>
        <p:spPr/>
        <p:txBody>
          <a:bodyPr/>
          <a:lstStyle/>
          <a:p>
            <a:r>
              <a:rPr lang="en-GB" dirty="0"/>
              <a:t>A school scoring badly</a:t>
            </a:r>
          </a:p>
          <a:p>
            <a:pPr lvl="1"/>
            <a:r>
              <a:rPr lang="en-GB" dirty="0"/>
              <a:t>Loses promising students</a:t>
            </a:r>
          </a:p>
          <a:p>
            <a:pPr lvl="1"/>
            <a:r>
              <a:rPr lang="en-GB" dirty="0"/>
              <a:t>Loses top professors</a:t>
            </a:r>
          </a:p>
          <a:p>
            <a:pPr lvl="1"/>
            <a:r>
              <a:rPr lang="en-GB" dirty="0"/>
              <a:t>Alumni are unsatisfied and stop donating</a:t>
            </a:r>
          </a:p>
          <a:p>
            <a:r>
              <a:rPr lang="en-GB" dirty="0"/>
              <a:t>And their scores drop even further…</a:t>
            </a:r>
          </a:p>
          <a:p>
            <a:r>
              <a:rPr lang="en-GB" dirty="0"/>
              <a:t>So schools, instead of developing their strong points, now develop their ranking scores</a:t>
            </a:r>
          </a:p>
          <a:p>
            <a:pPr lvl="1"/>
            <a:r>
              <a:rPr lang="en-GB" dirty="0"/>
              <a:t>Baylor University: paying students to retake SAT</a:t>
            </a:r>
          </a:p>
          <a:p>
            <a:pPr lvl="1"/>
            <a:r>
              <a:rPr lang="en-GB" dirty="0" err="1"/>
              <a:t>Bucknell</a:t>
            </a:r>
            <a:r>
              <a:rPr lang="en-GB" dirty="0"/>
              <a:t> and Claremont McKenna: send fake SAT scores</a:t>
            </a:r>
          </a:p>
          <a:p>
            <a:pPr lvl="1"/>
            <a:r>
              <a:rPr lang="en-GB" dirty="0"/>
              <a:t>Iona: fake numbers about everything</a:t>
            </a:r>
          </a:p>
        </p:txBody>
      </p:sp>
    </p:spTree>
    <p:extLst>
      <p:ext uri="{BB962C8B-B14F-4D97-AF65-F5344CB8AC3E}">
        <p14:creationId xmlns:p14="http://schemas.microsoft.com/office/powerpoint/2010/main" val="295244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CB1F0B-E7B5-4B26-A8CA-A85DA27C9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65125"/>
            <a:ext cx="3874559" cy="5811838"/>
          </a:xfrm>
          <a:prstGeom prst="rect">
            <a:avLst/>
          </a:prstGeom>
        </p:spPr>
      </p:pic>
      <p:sp>
        <p:nvSpPr>
          <p:cNvPr id="9" name="Content Placeholder 8">
            <a:extLst>
              <a:ext uri="{FF2B5EF4-FFF2-40B4-BE49-F238E27FC236}">
                <a16:creationId xmlns:a16="http://schemas.microsoft.com/office/drawing/2014/main" id="{83EFB86E-3E63-4425-90AF-54E8A6476ECA}"/>
              </a:ext>
            </a:extLst>
          </p:cNvPr>
          <p:cNvSpPr>
            <a:spLocks noGrp="1"/>
          </p:cNvSpPr>
          <p:nvPr>
            <p:ph idx="1"/>
          </p:nvPr>
        </p:nvSpPr>
        <p:spPr>
          <a:xfrm>
            <a:off x="5122606" y="365125"/>
            <a:ext cx="6231194" cy="5811838"/>
          </a:xfrm>
        </p:spPr>
        <p:txBody>
          <a:bodyPr>
            <a:normAutofit lnSpcReduction="10000"/>
          </a:bodyPr>
          <a:lstStyle/>
          <a:p>
            <a:r>
              <a:rPr lang="en-GB" sz="2400" dirty="0">
                <a:hlinkClick r:id="rId3"/>
              </a:rPr>
              <a:t>https://weaponsofmathdestructionbook.com/</a:t>
            </a:r>
            <a:endParaRPr lang="en-GB" sz="2400" dirty="0"/>
          </a:p>
          <a:p>
            <a:r>
              <a:rPr lang="en-GB" dirty="0"/>
              <a:t>Weapons of math destruction</a:t>
            </a:r>
          </a:p>
          <a:p>
            <a:r>
              <a:rPr lang="en-US" sz="1800" dirty="0"/>
              <a:t>“O’Neil’s book offers a frightening look at how algorithms are increasingly regulating people… Her knowledge of the power and risks of mathematical models, coupled with a gift for analogy, makes her one of the most valuable observers of the continuing weaponization of big data… [She] does a masterly job explaining the pervasiveness and risks of the algorithms that regulate our lives.”</a:t>
            </a:r>
            <a:br>
              <a:rPr lang="en-US" sz="1800" dirty="0"/>
            </a:br>
            <a:r>
              <a:rPr lang="en-US" sz="1800" dirty="0"/>
              <a:t>—</a:t>
            </a:r>
            <a:r>
              <a:rPr lang="en-US" sz="1800" b="1" i="1" dirty="0"/>
              <a:t>New York Times Book Review</a:t>
            </a:r>
          </a:p>
          <a:p>
            <a:r>
              <a:rPr lang="en-GB" dirty="0"/>
              <a:t>Cathy O’Neil</a:t>
            </a:r>
          </a:p>
          <a:p>
            <a:r>
              <a:rPr lang="en-US" sz="1800" dirty="0"/>
              <a:t>is a data scientist and author of the blog mathbabe.org. She earned a Ph.D. in mathematics from Harvard and taught at Barnard College before moving to the private sector, where she worked for the hedge fund D. E. Shaw. She then worked as a data scientist at various start-ups, building models that predict people’s purchases and clicks. O’Neil started the </a:t>
            </a:r>
            <a:r>
              <a:rPr lang="en-US" sz="1800" dirty="0" err="1"/>
              <a:t>Lede</a:t>
            </a:r>
            <a:r>
              <a:rPr lang="en-US" sz="1800" dirty="0"/>
              <a:t> Program in Data Journalism at Columbia and is the author of </a:t>
            </a:r>
            <a:r>
              <a:rPr lang="en-US" sz="1800" i="1" dirty="0"/>
              <a:t>Doing Data Science</a:t>
            </a:r>
            <a:r>
              <a:rPr lang="en-US" sz="1800" dirty="0"/>
              <a:t>. She is currently a columnist for </a:t>
            </a:r>
            <a:r>
              <a:rPr lang="en-US" sz="1800" i="1" dirty="0"/>
              <a:t>Bloomberg View</a:t>
            </a:r>
            <a:r>
              <a:rPr lang="en-US" sz="1800" dirty="0"/>
              <a:t>.</a:t>
            </a:r>
            <a:endParaRPr lang="en-GB" dirty="0"/>
          </a:p>
          <a:p>
            <a:endParaRPr lang="en-GB" dirty="0"/>
          </a:p>
        </p:txBody>
      </p:sp>
    </p:spTree>
    <p:extLst>
      <p:ext uri="{BB962C8B-B14F-4D97-AF65-F5344CB8AC3E}">
        <p14:creationId xmlns:p14="http://schemas.microsoft.com/office/powerpoint/2010/main" val="2076705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9B41-FA12-444E-8CEB-A76E98571476}"/>
              </a:ext>
            </a:extLst>
          </p:cNvPr>
          <p:cNvSpPr>
            <a:spLocks noGrp="1"/>
          </p:cNvSpPr>
          <p:nvPr>
            <p:ph type="title"/>
          </p:nvPr>
        </p:nvSpPr>
        <p:spPr/>
        <p:txBody>
          <a:bodyPr/>
          <a:lstStyle/>
          <a:p>
            <a:r>
              <a:rPr lang="en-GB" dirty="0"/>
              <a:t>School ranking</a:t>
            </a:r>
          </a:p>
        </p:txBody>
      </p:sp>
      <p:sp>
        <p:nvSpPr>
          <p:cNvPr id="3" name="Content Placeholder 2">
            <a:extLst>
              <a:ext uri="{FF2B5EF4-FFF2-40B4-BE49-F238E27FC236}">
                <a16:creationId xmlns:a16="http://schemas.microsoft.com/office/drawing/2014/main" id="{D1AD903B-730A-46FC-A7F9-AA1E613A344D}"/>
              </a:ext>
            </a:extLst>
          </p:cNvPr>
          <p:cNvSpPr>
            <a:spLocks noGrp="1"/>
          </p:cNvSpPr>
          <p:nvPr>
            <p:ph idx="1"/>
          </p:nvPr>
        </p:nvSpPr>
        <p:spPr/>
        <p:txBody>
          <a:bodyPr>
            <a:normAutofit lnSpcReduction="10000"/>
          </a:bodyPr>
          <a:lstStyle/>
          <a:p>
            <a:r>
              <a:rPr lang="en-GB" dirty="0"/>
              <a:t>In 2008, Texas Christian University was improving, but the score was going doing down</a:t>
            </a:r>
          </a:p>
          <a:p>
            <a:pPr lvl="1"/>
            <a:r>
              <a:rPr lang="en-GB" dirty="0"/>
              <a:t>It’s a ranking, and if everybody rises, you have to rise faster</a:t>
            </a:r>
          </a:p>
          <a:p>
            <a:r>
              <a:rPr lang="en-GB" dirty="0"/>
              <a:t>So, TCU launched a fund raiser, and got $434 million</a:t>
            </a:r>
          </a:p>
          <a:p>
            <a:r>
              <a:rPr lang="en-GB" dirty="0"/>
              <a:t>So they started to increase their rating</a:t>
            </a:r>
          </a:p>
          <a:p>
            <a:pPr lvl="1"/>
            <a:r>
              <a:rPr lang="en-GB" dirty="0"/>
              <a:t>Campus improvement (boosts the ranking)</a:t>
            </a:r>
          </a:p>
          <a:p>
            <a:pPr lvl="1"/>
            <a:r>
              <a:rPr lang="en-GB" dirty="0"/>
              <a:t>Money into the football program</a:t>
            </a:r>
          </a:p>
          <a:p>
            <a:pPr lvl="1"/>
            <a:r>
              <a:rPr lang="en-GB" dirty="0"/>
              <a:t>Which got them a great football season</a:t>
            </a:r>
          </a:p>
          <a:p>
            <a:pPr lvl="1"/>
            <a:r>
              <a:rPr lang="en-GB" dirty="0"/>
              <a:t>Which meant applications went up by 30%</a:t>
            </a:r>
          </a:p>
          <a:p>
            <a:pPr lvl="1"/>
            <a:r>
              <a:rPr lang="en-GB" dirty="0"/>
              <a:t>Which meant they could be more selective in selecting applicants</a:t>
            </a:r>
          </a:p>
          <a:p>
            <a:pPr lvl="1"/>
            <a:r>
              <a:rPr lang="en-GB" dirty="0"/>
              <a:t>Which meant they got better SAT scores and rose 37 place</a:t>
            </a:r>
          </a:p>
        </p:txBody>
      </p:sp>
    </p:spTree>
    <p:extLst>
      <p:ext uri="{BB962C8B-B14F-4D97-AF65-F5344CB8AC3E}">
        <p14:creationId xmlns:p14="http://schemas.microsoft.com/office/powerpoint/2010/main" val="3352766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B0D1-9BAD-4A58-8209-580B53C0278D}"/>
              </a:ext>
            </a:extLst>
          </p:cNvPr>
          <p:cNvSpPr>
            <a:spLocks noGrp="1"/>
          </p:cNvSpPr>
          <p:nvPr>
            <p:ph type="title"/>
          </p:nvPr>
        </p:nvSpPr>
        <p:spPr/>
        <p:txBody>
          <a:bodyPr/>
          <a:lstStyle/>
          <a:p>
            <a:r>
              <a:rPr lang="en-GB" dirty="0"/>
              <a:t>School ranking</a:t>
            </a:r>
          </a:p>
        </p:txBody>
      </p:sp>
      <p:sp>
        <p:nvSpPr>
          <p:cNvPr id="3" name="Content Placeholder 2">
            <a:extLst>
              <a:ext uri="{FF2B5EF4-FFF2-40B4-BE49-F238E27FC236}">
                <a16:creationId xmlns:a16="http://schemas.microsoft.com/office/drawing/2014/main" id="{DCA167E3-055C-4CC3-9B3C-225567E7445D}"/>
              </a:ext>
            </a:extLst>
          </p:cNvPr>
          <p:cNvSpPr>
            <a:spLocks noGrp="1"/>
          </p:cNvSpPr>
          <p:nvPr>
            <p:ph idx="1"/>
          </p:nvPr>
        </p:nvSpPr>
        <p:spPr/>
        <p:txBody>
          <a:bodyPr>
            <a:normAutofit lnSpcReduction="10000"/>
          </a:bodyPr>
          <a:lstStyle/>
          <a:p>
            <a:r>
              <a:rPr lang="en-GB" dirty="0"/>
              <a:t>What TCU did was a good thing</a:t>
            </a:r>
          </a:p>
          <a:p>
            <a:pPr lvl="1"/>
            <a:r>
              <a:rPr lang="en-GB" dirty="0"/>
              <a:t>The school actually became better by trying to rise in the ranking</a:t>
            </a:r>
          </a:p>
          <a:p>
            <a:pPr lvl="1"/>
            <a:r>
              <a:rPr lang="en-GB" dirty="0"/>
              <a:t>The proxies are good, measuring “learning” quite accurately</a:t>
            </a:r>
          </a:p>
          <a:p>
            <a:r>
              <a:rPr lang="en-GB" dirty="0"/>
              <a:t>The problem is that all schools are ranked the same</a:t>
            </a:r>
          </a:p>
          <a:p>
            <a:r>
              <a:rPr lang="en-GB" dirty="0"/>
              <a:t>A student with a bad SAT score is ‘bad credit’</a:t>
            </a:r>
          </a:p>
          <a:p>
            <a:pPr lvl="1"/>
            <a:r>
              <a:rPr lang="en-GB" dirty="0"/>
              <a:t>No schools want them, only the very worst</a:t>
            </a:r>
          </a:p>
          <a:p>
            <a:r>
              <a:rPr lang="en-GB" dirty="0"/>
              <a:t>And also, tuition and fees are not calculated</a:t>
            </a:r>
          </a:p>
          <a:p>
            <a:pPr lvl="1"/>
            <a:r>
              <a:rPr lang="en-GB" dirty="0"/>
              <a:t>Because if they did, Harvard, Stanford and Princeton wouldn’t have been first, and nobody would have cared for the ranking</a:t>
            </a:r>
          </a:p>
          <a:p>
            <a:r>
              <a:rPr lang="en-GB" dirty="0"/>
              <a:t>So college presidents can charge whatever, as long as they rank highly</a:t>
            </a:r>
          </a:p>
        </p:txBody>
      </p:sp>
    </p:spTree>
    <p:extLst>
      <p:ext uri="{BB962C8B-B14F-4D97-AF65-F5344CB8AC3E}">
        <p14:creationId xmlns:p14="http://schemas.microsoft.com/office/powerpoint/2010/main" val="3677304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4820-D78D-475F-B8C3-580560A8C6FF}"/>
              </a:ext>
            </a:extLst>
          </p:cNvPr>
          <p:cNvSpPr>
            <a:spLocks noGrp="1"/>
          </p:cNvSpPr>
          <p:nvPr>
            <p:ph type="title"/>
          </p:nvPr>
        </p:nvSpPr>
        <p:spPr/>
        <p:txBody>
          <a:bodyPr/>
          <a:lstStyle/>
          <a:p>
            <a:r>
              <a:rPr lang="en-GB" dirty="0"/>
              <a:t>School ranking</a:t>
            </a:r>
          </a:p>
        </p:txBody>
      </p:sp>
      <p:sp>
        <p:nvSpPr>
          <p:cNvPr id="3" name="Content Placeholder 2">
            <a:extLst>
              <a:ext uri="{FF2B5EF4-FFF2-40B4-BE49-F238E27FC236}">
                <a16:creationId xmlns:a16="http://schemas.microsoft.com/office/drawing/2014/main" id="{C92EFA78-AE78-4DD3-B545-E1F8C0905E7E}"/>
              </a:ext>
            </a:extLst>
          </p:cNvPr>
          <p:cNvSpPr>
            <a:spLocks noGrp="1"/>
          </p:cNvSpPr>
          <p:nvPr>
            <p:ph idx="1"/>
          </p:nvPr>
        </p:nvSpPr>
        <p:spPr/>
        <p:txBody>
          <a:bodyPr/>
          <a:lstStyle/>
          <a:p>
            <a:r>
              <a:rPr lang="en-GB" dirty="0"/>
              <a:t>From 1985 to 2013, the cost of higher education has risen 500%</a:t>
            </a:r>
          </a:p>
          <a:p>
            <a:pPr lvl="1"/>
            <a:r>
              <a:rPr lang="en-GB" dirty="0"/>
              <a:t>4 times inflation</a:t>
            </a:r>
          </a:p>
          <a:p>
            <a:r>
              <a:rPr lang="en-GB" dirty="0"/>
              <a:t>Schools look great now</a:t>
            </a:r>
          </a:p>
          <a:p>
            <a:pPr lvl="1"/>
            <a:r>
              <a:rPr lang="en-GB" dirty="0"/>
              <a:t>Glass-walled student centres, gyms with climbing walls, whirlpool baths</a:t>
            </a:r>
          </a:p>
          <a:p>
            <a:r>
              <a:rPr lang="en-GB" dirty="0"/>
              <a:t>But students graduate with student loans that will burden them for decades</a:t>
            </a:r>
          </a:p>
          <a:p>
            <a:r>
              <a:rPr lang="en-GB" dirty="0"/>
              <a:t>Also: companies have arisen that help colleges pick their students</a:t>
            </a:r>
          </a:p>
          <a:p>
            <a:pPr lvl="1"/>
            <a:r>
              <a:rPr lang="en-GB" dirty="0"/>
              <a:t>Some athletes, some rich students, some students with learning disabilities</a:t>
            </a:r>
          </a:p>
          <a:p>
            <a:endParaRPr lang="en-GB" dirty="0"/>
          </a:p>
        </p:txBody>
      </p:sp>
    </p:spTree>
    <p:extLst>
      <p:ext uri="{BB962C8B-B14F-4D97-AF65-F5344CB8AC3E}">
        <p14:creationId xmlns:p14="http://schemas.microsoft.com/office/powerpoint/2010/main" val="4145371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31DA-85A8-42DC-9FD2-640F7F2CC86C}"/>
              </a:ext>
            </a:extLst>
          </p:cNvPr>
          <p:cNvSpPr>
            <a:spLocks noGrp="1"/>
          </p:cNvSpPr>
          <p:nvPr>
            <p:ph type="title"/>
          </p:nvPr>
        </p:nvSpPr>
        <p:spPr/>
        <p:txBody>
          <a:bodyPr/>
          <a:lstStyle/>
          <a:p>
            <a:r>
              <a:rPr lang="en-GB" dirty="0"/>
              <a:t>School rankings</a:t>
            </a:r>
          </a:p>
        </p:txBody>
      </p:sp>
      <p:sp>
        <p:nvSpPr>
          <p:cNvPr id="3" name="Content Placeholder 2">
            <a:extLst>
              <a:ext uri="{FF2B5EF4-FFF2-40B4-BE49-F238E27FC236}">
                <a16:creationId xmlns:a16="http://schemas.microsoft.com/office/drawing/2014/main" id="{09AD1DF3-B31F-4B78-8E6F-167D40678CE1}"/>
              </a:ext>
            </a:extLst>
          </p:cNvPr>
          <p:cNvSpPr>
            <a:spLocks noGrp="1"/>
          </p:cNvSpPr>
          <p:nvPr>
            <p:ph idx="1"/>
          </p:nvPr>
        </p:nvSpPr>
        <p:spPr/>
        <p:txBody>
          <a:bodyPr/>
          <a:lstStyle/>
          <a:p>
            <a:r>
              <a:rPr lang="en-GB" dirty="0">
                <a:hlinkClick r:id="rId2"/>
              </a:rPr>
              <a:t>https://ttlearning.com/</a:t>
            </a:r>
            <a:endParaRPr lang="en-GB" dirty="0"/>
          </a:p>
          <a:p>
            <a:r>
              <a:rPr lang="en-GB" dirty="0"/>
              <a:t>Try to get an actual price from that website…</a:t>
            </a:r>
          </a:p>
          <a:p>
            <a:pPr marL="0" indent="0">
              <a:buNone/>
            </a:pPr>
            <a:endParaRPr lang="en-GB" dirty="0"/>
          </a:p>
        </p:txBody>
      </p:sp>
    </p:spTree>
    <p:extLst>
      <p:ext uri="{BB962C8B-B14F-4D97-AF65-F5344CB8AC3E}">
        <p14:creationId xmlns:p14="http://schemas.microsoft.com/office/powerpoint/2010/main" val="1575323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C941-92AD-4C71-9929-C8E3DA028FCE}"/>
              </a:ext>
            </a:extLst>
          </p:cNvPr>
          <p:cNvSpPr>
            <a:spLocks noGrp="1"/>
          </p:cNvSpPr>
          <p:nvPr>
            <p:ph type="title"/>
          </p:nvPr>
        </p:nvSpPr>
        <p:spPr/>
        <p:txBody>
          <a:bodyPr/>
          <a:lstStyle/>
          <a:p>
            <a:r>
              <a:rPr lang="en-GB" dirty="0"/>
              <a:t>School rankings</a:t>
            </a:r>
          </a:p>
        </p:txBody>
      </p:sp>
      <p:sp>
        <p:nvSpPr>
          <p:cNvPr id="3" name="Content Placeholder 2">
            <a:extLst>
              <a:ext uri="{FF2B5EF4-FFF2-40B4-BE49-F238E27FC236}">
                <a16:creationId xmlns:a16="http://schemas.microsoft.com/office/drawing/2014/main" id="{7CFFDC74-0644-4310-AB21-AB2EF6B41F6E}"/>
              </a:ext>
            </a:extLst>
          </p:cNvPr>
          <p:cNvSpPr>
            <a:spLocks noGrp="1"/>
          </p:cNvSpPr>
          <p:nvPr>
            <p:ph idx="1"/>
          </p:nvPr>
        </p:nvSpPr>
        <p:spPr/>
        <p:txBody>
          <a:bodyPr/>
          <a:lstStyle/>
          <a:p>
            <a:r>
              <a:rPr lang="en-GB" dirty="0"/>
              <a:t>Companies like </a:t>
            </a:r>
            <a:r>
              <a:rPr lang="en-GB" dirty="0" err="1"/>
              <a:t>ThinkTank</a:t>
            </a:r>
            <a:r>
              <a:rPr lang="en-GB" dirty="0"/>
              <a:t> learning specialize in ‘getting students into schools’</a:t>
            </a:r>
          </a:p>
          <a:p>
            <a:r>
              <a:rPr lang="en-GB" dirty="0"/>
              <a:t>They have reverse engineered the system schools use to get a high ranking, and apply that to students wanting to get into those schools</a:t>
            </a:r>
          </a:p>
          <a:p>
            <a:r>
              <a:rPr lang="en-GB" dirty="0"/>
              <a:t>It offers guaranteed consulting packages</a:t>
            </a:r>
          </a:p>
          <a:p>
            <a:r>
              <a:rPr lang="en-GB" dirty="0"/>
              <a:t>For $25.931 you get into NYU, if rejected, it’s free</a:t>
            </a:r>
          </a:p>
          <a:p>
            <a:pPr lvl="1"/>
            <a:r>
              <a:rPr lang="en-GB" dirty="0"/>
              <a:t>This is in addition to the actual NYU fee</a:t>
            </a:r>
          </a:p>
          <a:p>
            <a:r>
              <a:rPr lang="en-GB" dirty="0"/>
              <a:t>This reduces the qualifications for top universities to ‘being rich’</a:t>
            </a:r>
          </a:p>
          <a:p>
            <a:pPr lvl="1"/>
            <a:r>
              <a:rPr lang="en-GB" dirty="0"/>
              <a:t>Or a good athlete</a:t>
            </a:r>
          </a:p>
        </p:txBody>
      </p:sp>
    </p:spTree>
    <p:extLst>
      <p:ext uri="{BB962C8B-B14F-4D97-AF65-F5344CB8AC3E}">
        <p14:creationId xmlns:p14="http://schemas.microsoft.com/office/powerpoint/2010/main" val="924246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B9C3-5887-4ADF-98E9-2122BC40BB7C}"/>
              </a:ext>
            </a:extLst>
          </p:cNvPr>
          <p:cNvSpPr>
            <a:spLocks noGrp="1"/>
          </p:cNvSpPr>
          <p:nvPr>
            <p:ph type="title"/>
          </p:nvPr>
        </p:nvSpPr>
        <p:spPr/>
        <p:txBody>
          <a:bodyPr/>
          <a:lstStyle/>
          <a:p>
            <a:r>
              <a:rPr lang="en-GB" dirty="0"/>
              <a:t>School rankings: the solution</a:t>
            </a:r>
          </a:p>
        </p:txBody>
      </p:sp>
      <p:sp>
        <p:nvSpPr>
          <p:cNvPr id="3" name="Content Placeholder 2">
            <a:extLst>
              <a:ext uri="{FF2B5EF4-FFF2-40B4-BE49-F238E27FC236}">
                <a16:creationId xmlns:a16="http://schemas.microsoft.com/office/drawing/2014/main" id="{8C45129D-2ABA-44E3-9789-10A416420063}"/>
              </a:ext>
            </a:extLst>
          </p:cNvPr>
          <p:cNvSpPr>
            <a:spLocks noGrp="1"/>
          </p:cNvSpPr>
          <p:nvPr>
            <p:ph idx="1"/>
          </p:nvPr>
        </p:nvSpPr>
        <p:spPr/>
        <p:txBody>
          <a:bodyPr>
            <a:normAutofit lnSpcReduction="10000"/>
          </a:bodyPr>
          <a:lstStyle/>
          <a:p>
            <a:r>
              <a:rPr lang="en-GB" dirty="0"/>
              <a:t>So are school rankings a bad thing? Yes and no</a:t>
            </a:r>
          </a:p>
          <a:p>
            <a:r>
              <a:rPr lang="en-GB" dirty="0"/>
              <a:t>No:</a:t>
            </a:r>
          </a:p>
          <a:p>
            <a:pPr lvl="1"/>
            <a:r>
              <a:rPr lang="en-GB" dirty="0"/>
              <a:t>Students need to know about the bad schools</a:t>
            </a:r>
          </a:p>
          <a:p>
            <a:pPr lvl="1"/>
            <a:r>
              <a:rPr lang="en-GB" dirty="0"/>
              <a:t>And this information is hard to come by</a:t>
            </a:r>
          </a:p>
          <a:p>
            <a:r>
              <a:rPr lang="en-GB" dirty="0"/>
              <a:t>Yes:</a:t>
            </a:r>
          </a:p>
          <a:p>
            <a:pPr lvl="1"/>
            <a:r>
              <a:rPr lang="en-GB" dirty="0"/>
              <a:t>There is no one ranking, every school has its strong and weak points</a:t>
            </a:r>
          </a:p>
          <a:p>
            <a:pPr lvl="1"/>
            <a:r>
              <a:rPr lang="en-GB" dirty="0"/>
              <a:t>Some students need school A, others school B</a:t>
            </a:r>
          </a:p>
          <a:p>
            <a:pPr lvl="1"/>
            <a:r>
              <a:rPr lang="en-GB" dirty="0"/>
              <a:t>Some companies will hire from school A, others from school B</a:t>
            </a:r>
          </a:p>
          <a:p>
            <a:pPr lvl="1"/>
            <a:r>
              <a:rPr lang="en-GB" dirty="0"/>
              <a:t>The best school is the school that best suits your needs</a:t>
            </a:r>
          </a:p>
          <a:p>
            <a:r>
              <a:rPr lang="en-GB" dirty="0"/>
              <a:t>We need to provide honest and objective information on schools, not summarize this information in one single ranking</a:t>
            </a:r>
          </a:p>
        </p:txBody>
      </p:sp>
    </p:spTree>
    <p:extLst>
      <p:ext uri="{BB962C8B-B14F-4D97-AF65-F5344CB8AC3E}">
        <p14:creationId xmlns:p14="http://schemas.microsoft.com/office/powerpoint/2010/main" val="3268568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88285E0-59B2-46CA-8905-FDBFC82F8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696" y="968127"/>
            <a:ext cx="3090763" cy="2856392"/>
          </a:xfrm>
          <a:prstGeom prst="rect">
            <a:avLst/>
          </a:prstGeom>
        </p:spPr>
      </p:pic>
      <p:sp>
        <p:nvSpPr>
          <p:cNvPr id="2" name="Title 1">
            <a:extLst>
              <a:ext uri="{FF2B5EF4-FFF2-40B4-BE49-F238E27FC236}">
                <a16:creationId xmlns:a16="http://schemas.microsoft.com/office/drawing/2014/main" id="{43C35DA3-DA19-4B55-9E42-4D85AC57B8F2}"/>
              </a:ext>
            </a:extLst>
          </p:cNvPr>
          <p:cNvSpPr>
            <a:spLocks noGrp="1"/>
          </p:cNvSpPr>
          <p:nvPr>
            <p:ph type="title"/>
          </p:nvPr>
        </p:nvSpPr>
        <p:spPr/>
        <p:txBody>
          <a:bodyPr/>
          <a:lstStyle/>
          <a:p>
            <a:r>
              <a:rPr lang="en-GB" strike="sngStrike" dirty="0"/>
              <a:t>School</a:t>
            </a:r>
            <a:r>
              <a:rPr lang="en-GB" dirty="0"/>
              <a:t> laptop rankings</a:t>
            </a:r>
          </a:p>
        </p:txBody>
      </p:sp>
      <p:pic>
        <p:nvPicPr>
          <p:cNvPr id="9" name="Content Placeholder 8">
            <a:extLst>
              <a:ext uri="{FF2B5EF4-FFF2-40B4-BE49-F238E27FC236}">
                <a16:creationId xmlns:a16="http://schemas.microsoft.com/office/drawing/2014/main" id="{01873D03-AB16-41CB-92F0-9CED398F89F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067045" y="1397307"/>
            <a:ext cx="2662496" cy="1998033"/>
          </a:xfrm>
        </p:spPr>
      </p:pic>
      <p:sp>
        <p:nvSpPr>
          <p:cNvPr id="4" name="Content Placeholder 3">
            <a:extLst>
              <a:ext uri="{FF2B5EF4-FFF2-40B4-BE49-F238E27FC236}">
                <a16:creationId xmlns:a16="http://schemas.microsoft.com/office/drawing/2014/main" id="{D62414E1-10AB-4F53-B578-54CA82F574EE}"/>
              </a:ext>
            </a:extLst>
          </p:cNvPr>
          <p:cNvSpPr>
            <a:spLocks noGrp="1"/>
          </p:cNvSpPr>
          <p:nvPr>
            <p:ph sz="half" idx="2"/>
          </p:nvPr>
        </p:nvSpPr>
        <p:spPr>
          <a:xfrm>
            <a:off x="6172200" y="3530277"/>
            <a:ext cx="5181600" cy="2646686"/>
          </a:xfrm>
        </p:spPr>
        <p:txBody>
          <a:bodyPr/>
          <a:lstStyle/>
          <a:p>
            <a:r>
              <a:rPr lang="en-GB" dirty="0"/>
              <a:t>Dell XPS 13</a:t>
            </a:r>
          </a:p>
          <a:p>
            <a:r>
              <a:rPr lang="en-GB" dirty="0"/>
              <a:t>Good graphics</a:t>
            </a:r>
          </a:p>
          <a:p>
            <a:r>
              <a:rPr lang="en-GB" dirty="0"/>
              <a:t>Medium display</a:t>
            </a:r>
          </a:p>
          <a:p>
            <a:r>
              <a:rPr lang="en-GB" dirty="0"/>
              <a:t>Fast HD</a:t>
            </a:r>
          </a:p>
          <a:p>
            <a:r>
              <a:rPr lang="en-GB" dirty="0"/>
              <a:t>Weighs 1,2 kg</a:t>
            </a:r>
          </a:p>
        </p:txBody>
      </p:sp>
      <p:sp>
        <p:nvSpPr>
          <p:cNvPr id="10" name="Content Placeholder 3">
            <a:extLst>
              <a:ext uri="{FF2B5EF4-FFF2-40B4-BE49-F238E27FC236}">
                <a16:creationId xmlns:a16="http://schemas.microsoft.com/office/drawing/2014/main" id="{5BF7B7CE-6495-4B65-B91C-4333B32298B4}"/>
              </a:ext>
            </a:extLst>
          </p:cNvPr>
          <p:cNvSpPr txBox="1">
            <a:spLocks/>
          </p:cNvSpPr>
          <p:nvPr/>
        </p:nvSpPr>
        <p:spPr>
          <a:xfrm>
            <a:off x="990600" y="3530277"/>
            <a:ext cx="5181600" cy="26466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HP Omen</a:t>
            </a:r>
          </a:p>
          <a:p>
            <a:r>
              <a:rPr lang="en-GB" dirty="0"/>
              <a:t>Great graphics</a:t>
            </a:r>
          </a:p>
          <a:p>
            <a:r>
              <a:rPr lang="en-GB" dirty="0"/>
              <a:t>Big display</a:t>
            </a:r>
          </a:p>
          <a:p>
            <a:r>
              <a:rPr lang="en-GB" dirty="0"/>
              <a:t>2 HD’s</a:t>
            </a:r>
          </a:p>
          <a:p>
            <a:r>
              <a:rPr lang="en-GB" dirty="0"/>
              <a:t>Weighs 3,35 kg</a:t>
            </a:r>
          </a:p>
        </p:txBody>
      </p:sp>
    </p:spTree>
    <p:extLst>
      <p:ext uri="{BB962C8B-B14F-4D97-AF65-F5344CB8AC3E}">
        <p14:creationId xmlns:p14="http://schemas.microsoft.com/office/powerpoint/2010/main" val="361717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068C67-261D-4BC8-894C-8D177B7EAAD6}"/>
              </a:ext>
            </a:extLst>
          </p:cNvPr>
          <p:cNvSpPr>
            <a:spLocks noGrp="1"/>
          </p:cNvSpPr>
          <p:nvPr>
            <p:ph type="title"/>
          </p:nvPr>
        </p:nvSpPr>
        <p:spPr/>
        <p:txBody>
          <a:bodyPr/>
          <a:lstStyle/>
          <a:p>
            <a:r>
              <a:rPr lang="en-GB" dirty="0"/>
              <a:t>New verb: </a:t>
            </a:r>
            <a:r>
              <a:rPr lang="en-GB" dirty="0" err="1"/>
              <a:t>Clopening</a:t>
            </a:r>
            <a:endParaRPr lang="en-GB" dirty="0"/>
          </a:p>
        </p:txBody>
      </p:sp>
      <p:sp>
        <p:nvSpPr>
          <p:cNvPr id="6" name="Content Placeholder 5">
            <a:extLst>
              <a:ext uri="{FF2B5EF4-FFF2-40B4-BE49-F238E27FC236}">
                <a16:creationId xmlns:a16="http://schemas.microsoft.com/office/drawing/2014/main" id="{601C13F6-F0E3-494E-99C7-097BF08342EF}"/>
              </a:ext>
            </a:extLst>
          </p:cNvPr>
          <p:cNvSpPr>
            <a:spLocks noGrp="1"/>
          </p:cNvSpPr>
          <p:nvPr>
            <p:ph idx="1"/>
          </p:nvPr>
        </p:nvSpPr>
        <p:spPr/>
        <p:txBody>
          <a:bodyPr/>
          <a:lstStyle/>
          <a:p>
            <a:r>
              <a:rPr lang="en-GB" dirty="0"/>
              <a:t>Closing (in the evening) and opening a store or bar (the following morning)</a:t>
            </a:r>
          </a:p>
          <a:p>
            <a:r>
              <a:rPr lang="en-GB" dirty="0"/>
              <a:t>Not popular among employees</a:t>
            </a:r>
          </a:p>
          <a:p>
            <a:r>
              <a:rPr lang="en-GB" dirty="0"/>
              <a:t>Happens often with low-wage jobs in companies like McDonalds, Starbucks, …</a:t>
            </a:r>
          </a:p>
          <a:p>
            <a:endParaRPr lang="en-GB" dirty="0"/>
          </a:p>
          <a:p>
            <a:endParaRPr lang="en-GB" dirty="0"/>
          </a:p>
        </p:txBody>
      </p:sp>
    </p:spTree>
    <p:extLst>
      <p:ext uri="{BB962C8B-B14F-4D97-AF65-F5344CB8AC3E}">
        <p14:creationId xmlns:p14="http://schemas.microsoft.com/office/powerpoint/2010/main" val="1184760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8A63-B47C-42C2-8649-F5FCEB0BB906}"/>
              </a:ext>
            </a:extLst>
          </p:cNvPr>
          <p:cNvSpPr>
            <a:spLocks noGrp="1"/>
          </p:cNvSpPr>
          <p:nvPr>
            <p:ph type="title"/>
          </p:nvPr>
        </p:nvSpPr>
        <p:spPr/>
        <p:txBody>
          <a:bodyPr/>
          <a:lstStyle/>
          <a:p>
            <a:r>
              <a:rPr lang="en-GB" dirty="0"/>
              <a:t>Scheduling: the old days</a:t>
            </a:r>
          </a:p>
        </p:txBody>
      </p:sp>
      <p:sp>
        <p:nvSpPr>
          <p:cNvPr id="3" name="Content Placeholder 2">
            <a:extLst>
              <a:ext uri="{FF2B5EF4-FFF2-40B4-BE49-F238E27FC236}">
                <a16:creationId xmlns:a16="http://schemas.microsoft.com/office/drawing/2014/main" id="{36B07F4A-31D1-48DE-B90F-2EE15689B87C}"/>
              </a:ext>
            </a:extLst>
          </p:cNvPr>
          <p:cNvSpPr>
            <a:spLocks noGrp="1"/>
          </p:cNvSpPr>
          <p:nvPr>
            <p:ph idx="1"/>
          </p:nvPr>
        </p:nvSpPr>
        <p:spPr>
          <a:xfrm>
            <a:off x="838199" y="4109013"/>
            <a:ext cx="10515600" cy="2125823"/>
          </a:xfrm>
        </p:spPr>
        <p:txBody>
          <a:bodyPr/>
          <a:lstStyle/>
          <a:p>
            <a:r>
              <a:rPr lang="en-GB" dirty="0"/>
              <a:t>Clerks work 9 to 5, six days a week</a:t>
            </a:r>
          </a:p>
          <a:p>
            <a:r>
              <a:rPr lang="en-GB" dirty="0"/>
              <a:t>But, Tuesday mornings are really slow and Saturdays are very busy</a:t>
            </a:r>
          </a:p>
          <a:p>
            <a:r>
              <a:rPr lang="en-GB" dirty="0"/>
              <a:t>So, on Tuesday morning only the owner is there, on Saturday you hire an additional student</a:t>
            </a:r>
          </a:p>
        </p:txBody>
      </p:sp>
      <p:pic>
        <p:nvPicPr>
          <p:cNvPr id="4" name="Picture 3">
            <a:extLst>
              <a:ext uri="{FF2B5EF4-FFF2-40B4-BE49-F238E27FC236}">
                <a16:creationId xmlns:a16="http://schemas.microsoft.com/office/drawing/2014/main" id="{46E3F02B-1E50-47F4-8004-3A3506067A99}"/>
              </a:ext>
            </a:extLst>
          </p:cNvPr>
          <p:cNvPicPr>
            <a:picLocks noChangeAspect="1"/>
          </p:cNvPicPr>
          <p:nvPr/>
        </p:nvPicPr>
        <p:blipFill>
          <a:blip r:embed="rId3"/>
          <a:stretch>
            <a:fillRect/>
          </a:stretch>
        </p:blipFill>
        <p:spPr>
          <a:xfrm>
            <a:off x="3264924" y="1553891"/>
            <a:ext cx="5662151" cy="2453853"/>
          </a:xfrm>
          <a:prstGeom prst="rect">
            <a:avLst/>
          </a:prstGeom>
        </p:spPr>
      </p:pic>
    </p:spTree>
    <p:extLst>
      <p:ext uri="{BB962C8B-B14F-4D97-AF65-F5344CB8AC3E}">
        <p14:creationId xmlns:p14="http://schemas.microsoft.com/office/powerpoint/2010/main" val="3974875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91D7-7A19-45A7-8D1E-402D86EE5D77}"/>
              </a:ext>
            </a:extLst>
          </p:cNvPr>
          <p:cNvSpPr>
            <a:spLocks noGrp="1"/>
          </p:cNvSpPr>
          <p:nvPr>
            <p:ph type="title"/>
          </p:nvPr>
        </p:nvSpPr>
        <p:spPr/>
        <p:txBody>
          <a:bodyPr/>
          <a:lstStyle/>
          <a:p>
            <a:r>
              <a:rPr lang="en-GB" dirty="0"/>
              <a:t>Scheduling: now</a:t>
            </a:r>
          </a:p>
        </p:txBody>
      </p:sp>
      <p:sp>
        <p:nvSpPr>
          <p:cNvPr id="3" name="Content Placeholder 2">
            <a:extLst>
              <a:ext uri="{FF2B5EF4-FFF2-40B4-BE49-F238E27FC236}">
                <a16:creationId xmlns:a16="http://schemas.microsoft.com/office/drawing/2014/main" id="{29BC560D-16E7-4ABC-B397-C4D3B996217A}"/>
              </a:ext>
            </a:extLst>
          </p:cNvPr>
          <p:cNvSpPr>
            <a:spLocks noGrp="1"/>
          </p:cNvSpPr>
          <p:nvPr>
            <p:ph idx="1"/>
          </p:nvPr>
        </p:nvSpPr>
        <p:spPr/>
        <p:txBody>
          <a:bodyPr/>
          <a:lstStyle/>
          <a:p>
            <a:r>
              <a:rPr lang="en-GB" dirty="0"/>
              <a:t>Bluetooth-receptors and analysis of security-cam footage: companies know who is there when, and for what</a:t>
            </a:r>
          </a:p>
          <a:p>
            <a:r>
              <a:rPr lang="en-GB" dirty="0"/>
              <a:t>Include external data: weather reports, pedestrian patterns, seasonal changes, …</a:t>
            </a:r>
          </a:p>
          <a:p>
            <a:r>
              <a:rPr lang="en-GB" dirty="0"/>
              <a:t>So schedules of employees are changed accordingly</a:t>
            </a:r>
          </a:p>
          <a:p>
            <a:r>
              <a:rPr lang="en-GB" dirty="0"/>
              <a:t>And fast, sometimes you don’t know a week in advance when you’ll be working</a:t>
            </a:r>
          </a:p>
          <a:p>
            <a:endParaRPr lang="en-GB" dirty="0"/>
          </a:p>
        </p:txBody>
      </p:sp>
    </p:spTree>
    <p:extLst>
      <p:ext uri="{BB962C8B-B14F-4D97-AF65-F5344CB8AC3E}">
        <p14:creationId xmlns:p14="http://schemas.microsoft.com/office/powerpoint/2010/main" val="335084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8116-CBDA-4900-A1C0-C36DA492B25F}"/>
              </a:ext>
            </a:extLst>
          </p:cNvPr>
          <p:cNvSpPr>
            <a:spLocks noGrp="1"/>
          </p:cNvSpPr>
          <p:nvPr>
            <p:ph type="title"/>
          </p:nvPr>
        </p:nvSpPr>
        <p:spPr/>
        <p:txBody>
          <a:bodyPr/>
          <a:lstStyle/>
          <a:p>
            <a:r>
              <a:rPr lang="en-GB" dirty="0"/>
              <a:t>A model</a:t>
            </a:r>
          </a:p>
        </p:txBody>
      </p:sp>
      <p:sp>
        <p:nvSpPr>
          <p:cNvPr id="3" name="Content Placeholder 2">
            <a:extLst>
              <a:ext uri="{FF2B5EF4-FFF2-40B4-BE49-F238E27FC236}">
                <a16:creationId xmlns:a16="http://schemas.microsoft.com/office/drawing/2014/main" id="{7E8C3AB6-49E7-4449-B22B-91F2E09D6E91}"/>
              </a:ext>
            </a:extLst>
          </p:cNvPr>
          <p:cNvSpPr>
            <a:spLocks noGrp="1"/>
          </p:cNvSpPr>
          <p:nvPr>
            <p:ph idx="1"/>
          </p:nvPr>
        </p:nvSpPr>
        <p:spPr/>
        <p:txBody>
          <a:bodyPr>
            <a:normAutofit lnSpcReduction="10000"/>
          </a:bodyPr>
          <a:lstStyle/>
          <a:p>
            <a:r>
              <a:rPr lang="en-GB" dirty="0"/>
              <a:t>We create a mathematical model, and let it run through data</a:t>
            </a:r>
          </a:p>
          <a:p>
            <a:pPr lvl="1"/>
            <a:r>
              <a:rPr lang="en-GB" dirty="0"/>
              <a:t>Résumés, clicks, grades, …</a:t>
            </a:r>
          </a:p>
          <a:p>
            <a:r>
              <a:rPr lang="en-GB" dirty="0"/>
              <a:t>This is unbiased, since the model doesn’t consider unrelated factors</a:t>
            </a:r>
          </a:p>
          <a:p>
            <a:pPr lvl="1"/>
            <a:r>
              <a:rPr lang="en-GB" dirty="0"/>
              <a:t>Gender, skin </a:t>
            </a:r>
            <a:r>
              <a:rPr lang="en-GB" dirty="0" err="1"/>
              <a:t>color</a:t>
            </a:r>
            <a:r>
              <a:rPr lang="en-GB" dirty="0"/>
              <a:t>, prior education, …</a:t>
            </a:r>
          </a:p>
          <a:p>
            <a:r>
              <a:rPr lang="en-GB" dirty="0"/>
              <a:t>But the model is made by the same fallible humans that said black people couldn’t sit in the front of the bus</a:t>
            </a:r>
          </a:p>
          <a:p>
            <a:r>
              <a:rPr lang="en-GB" dirty="0"/>
              <a:t>And the models encode the prejudice, misunderstanding and bias into a seemingly objective, mathematical model</a:t>
            </a:r>
          </a:p>
          <a:p>
            <a:endParaRPr lang="en-GB" dirty="0"/>
          </a:p>
          <a:p>
            <a:r>
              <a:rPr lang="en-GB" dirty="0"/>
              <a:t>The book tells about bad models, and the harm they did and do</a:t>
            </a:r>
          </a:p>
          <a:p>
            <a:endParaRPr lang="en-GB" dirty="0"/>
          </a:p>
        </p:txBody>
      </p:sp>
    </p:spTree>
    <p:extLst>
      <p:ext uri="{BB962C8B-B14F-4D97-AF65-F5344CB8AC3E}">
        <p14:creationId xmlns:p14="http://schemas.microsoft.com/office/powerpoint/2010/main" val="734353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92EE-3891-4E2F-898D-ECC8A694D6B6}"/>
              </a:ext>
            </a:extLst>
          </p:cNvPr>
          <p:cNvSpPr>
            <a:spLocks noGrp="1"/>
          </p:cNvSpPr>
          <p:nvPr>
            <p:ph type="title"/>
          </p:nvPr>
        </p:nvSpPr>
        <p:spPr/>
        <p:txBody>
          <a:bodyPr/>
          <a:lstStyle/>
          <a:p>
            <a:r>
              <a:rPr lang="en-GB" dirty="0"/>
              <a:t>Scheduling</a:t>
            </a:r>
          </a:p>
        </p:txBody>
      </p:sp>
      <p:sp>
        <p:nvSpPr>
          <p:cNvPr id="3" name="Content Placeholder 2">
            <a:extLst>
              <a:ext uri="{FF2B5EF4-FFF2-40B4-BE49-F238E27FC236}">
                <a16:creationId xmlns:a16="http://schemas.microsoft.com/office/drawing/2014/main" id="{B5B7D4C1-52A9-4E6B-BB7B-DC60E46BE47D}"/>
              </a:ext>
            </a:extLst>
          </p:cNvPr>
          <p:cNvSpPr>
            <a:spLocks noGrp="1"/>
          </p:cNvSpPr>
          <p:nvPr>
            <p:ph idx="1"/>
          </p:nvPr>
        </p:nvSpPr>
        <p:spPr/>
        <p:txBody>
          <a:bodyPr>
            <a:normAutofit/>
          </a:bodyPr>
          <a:lstStyle/>
          <a:p>
            <a:r>
              <a:rPr lang="en-GB" dirty="0"/>
              <a:t>In 2014, the New York Times ran an article on Janette Navarro</a:t>
            </a:r>
          </a:p>
          <a:p>
            <a:pPr lvl="1"/>
            <a:r>
              <a:rPr lang="en-GB" dirty="0"/>
              <a:t>Four year old kid, student in college, working at </a:t>
            </a:r>
            <a:r>
              <a:rPr lang="en-GB" dirty="0" err="1"/>
              <a:t>starbucks</a:t>
            </a:r>
            <a:endParaRPr lang="en-GB" dirty="0"/>
          </a:p>
          <a:p>
            <a:r>
              <a:rPr lang="en-GB" dirty="0"/>
              <a:t>But, scheduling was hard</a:t>
            </a:r>
          </a:p>
          <a:p>
            <a:pPr lvl="1"/>
            <a:r>
              <a:rPr lang="en-GB" dirty="0"/>
              <a:t>Day-care was impossible</a:t>
            </a:r>
          </a:p>
          <a:p>
            <a:pPr lvl="1"/>
            <a:r>
              <a:rPr lang="en-GB" dirty="0"/>
              <a:t>School was difficult to plan</a:t>
            </a:r>
          </a:p>
          <a:p>
            <a:r>
              <a:rPr lang="en-GB" dirty="0"/>
              <a:t>Result: she dropped out of school (the only thing she could stop)</a:t>
            </a:r>
          </a:p>
          <a:p>
            <a:r>
              <a:rPr lang="en-GB" dirty="0"/>
              <a:t>US Government data:</a:t>
            </a:r>
          </a:p>
          <a:p>
            <a:pPr lvl="1"/>
            <a:r>
              <a:rPr lang="en-GB" dirty="0"/>
              <a:t>2/3 of food service workers and nearly ½ of retail workers find out about schedule changes less than a week in advance</a:t>
            </a:r>
          </a:p>
        </p:txBody>
      </p:sp>
    </p:spTree>
    <p:extLst>
      <p:ext uri="{BB962C8B-B14F-4D97-AF65-F5344CB8AC3E}">
        <p14:creationId xmlns:p14="http://schemas.microsoft.com/office/powerpoint/2010/main" val="2061412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5436-372E-4E34-B2DC-394B0969B873}"/>
              </a:ext>
            </a:extLst>
          </p:cNvPr>
          <p:cNvSpPr>
            <a:spLocks noGrp="1"/>
          </p:cNvSpPr>
          <p:nvPr>
            <p:ph type="title"/>
          </p:nvPr>
        </p:nvSpPr>
        <p:spPr/>
        <p:txBody>
          <a:bodyPr/>
          <a:lstStyle/>
          <a:p>
            <a:r>
              <a:rPr lang="en-GB" dirty="0"/>
              <a:t>Scheduling</a:t>
            </a:r>
          </a:p>
        </p:txBody>
      </p:sp>
      <p:sp>
        <p:nvSpPr>
          <p:cNvPr id="3" name="Content Placeholder 2">
            <a:extLst>
              <a:ext uri="{FF2B5EF4-FFF2-40B4-BE49-F238E27FC236}">
                <a16:creationId xmlns:a16="http://schemas.microsoft.com/office/drawing/2014/main" id="{33EFAAF7-E3F5-4F62-A06A-9BEB768854B7}"/>
              </a:ext>
            </a:extLst>
          </p:cNvPr>
          <p:cNvSpPr>
            <a:spLocks noGrp="1"/>
          </p:cNvSpPr>
          <p:nvPr>
            <p:ph idx="1"/>
          </p:nvPr>
        </p:nvSpPr>
        <p:spPr/>
        <p:txBody>
          <a:bodyPr/>
          <a:lstStyle/>
          <a:p>
            <a:r>
              <a:rPr lang="en-GB" dirty="0"/>
              <a:t>Embarrassed, major corporations vowed to eliminate </a:t>
            </a:r>
            <a:r>
              <a:rPr lang="en-GB" dirty="0" err="1"/>
              <a:t>clopenings</a:t>
            </a:r>
            <a:r>
              <a:rPr lang="en-GB" dirty="0"/>
              <a:t> and all work hours would be posted at least a week in advance</a:t>
            </a:r>
          </a:p>
          <a:p>
            <a:r>
              <a:rPr lang="en-GB" dirty="0"/>
              <a:t>A year later, this still wasn’t the case</a:t>
            </a:r>
          </a:p>
          <a:p>
            <a:r>
              <a:rPr lang="en-GB" dirty="0"/>
              <a:t>The problem: minimal staffing was in the culture of these companies</a:t>
            </a:r>
          </a:p>
          <a:p>
            <a:r>
              <a:rPr lang="en-GB" dirty="0"/>
              <a:t>The pay of the manager depends on the efficiency of the staff</a:t>
            </a:r>
          </a:p>
          <a:p>
            <a:pPr lvl="1"/>
            <a:r>
              <a:rPr lang="en-GB" dirty="0"/>
              <a:t>Measured in revenue per employee hour</a:t>
            </a:r>
          </a:p>
          <a:p>
            <a:r>
              <a:rPr lang="en-GB" dirty="0"/>
              <a:t>Scheduling software helps boost these numbers (and their bonus)</a:t>
            </a:r>
          </a:p>
          <a:p>
            <a:r>
              <a:rPr lang="en-GB" dirty="0"/>
              <a:t>Discipline of mathematics called Operations Research (OR)</a:t>
            </a:r>
          </a:p>
          <a:p>
            <a:pPr lvl="1"/>
            <a:r>
              <a:rPr lang="en-GB" dirty="0"/>
              <a:t>Started in World War II, comparing resources spent vs enemies destroyed</a:t>
            </a:r>
          </a:p>
        </p:txBody>
      </p:sp>
    </p:spTree>
    <p:extLst>
      <p:ext uri="{BB962C8B-B14F-4D97-AF65-F5344CB8AC3E}">
        <p14:creationId xmlns:p14="http://schemas.microsoft.com/office/powerpoint/2010/main" val="1059936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E17C-F29C-434A-9F62-C55F627E17F5}"/>
              </a:ext>
            </a:extLst>
          </p:cNvPr>
          <p:cNvSpPr>
            <a:spLocks noGrp="1"/>
          </p:cNvSpPr>
          <p:nvPr>
            <p:ph type="title"/>
          </p:nvPr>
        </p:nvSpPr>
        <p:spPr/>
        <p:txBody>
          <a:bodyPr/>
          <a:lstStyle/>
          <a:p>
            <a:r>
              <a:rPr lang="en-GB" dirty="0"/>
              <a:t>The grapes of Wrath (John Steinbeck)</a:t>
            </a:r>
          </a:p>
        </p:txBody>
      </p:sp>
      <p:sp>
        <p:nvSpPr>
          <p:cNvPr id="3" name="Content Placeholder 2">
            <a:extLst>
              <a:ext uri="{FF2B5EF4-FFF2-40B4-BE49-F238E27FC236}">
                <a16:creationId xmlns:a16="http://schemas.microsoft.com/office/drawing/2014/main" id="{436FE9CF-27FC-4399-B47D-DAA281863B7A}"/>
              </a:ext>
            </a:extLst>
          </p:cNvPr>
          <p:cNvSpPr>
            <a:spLocks noGrp="1"/>
          </p:cNvSpPr>
          <p:nvPr>
            <p:ph idx="1"/>
          </p:nvPr>
        </p:nvSpPr>
        <p:spPr>
          <a:xfrm>
            <a:off x="838200" y="1825625"/>
            <a:ext cx="7380961" cy="4351338"/>
          </a:xfrm>
        </p:spPr>
        <p:txBody>
          <a:bodyPr>
            <a:normAutofit lnSpcReduction="10000"/>
          </a:bodyPr>
          <a:lstStyle/>
          <a:p>
            <a:r>
              <a:rPr lang="en-GB" dirty="0"/>
              <a:t>During the great depression, farmers from California send pamphlets to Oklahoma where thousands of workers are without a job</a:t>
            </a:r>
          </a:p>
          <a:p>
            <a:r>
              <a:rPr lang="en-GB" dirty="0"/>
              <a:t>They only need a certain number of workers, but the tenfold shows up</a:t>
            </a:r>
          </a:p>
          <a:p>
            <a:r>
              <a:rPr lang="en-GB" dirty="0"/>
              <a:t>This provides the Californians with very cheap labour</a:t>
            </a:r>
          </a:p>
          <a:p>
            <a:pPr lvl="1"/>
            <a:r>
              <a:rPr lang="en-GB" dirty="0"/>
              <a:t>And famine and starvation among the Okies</a:t>
            </a:r>
          </a:p>
          <a:p>
            <a:endParaRPr lang="en-GB" dirty="0"/>
          </a:p>
          <a:p>
            <a:r>
              <a:rPr lang="en-GB" dirty="0"/>
              <a:t>It’s a great book, you should read it</a:t>
            </a:r>
          </a:p>
        </p:txBody>
      </p:sp>
      <p:pic>
        <p:nvPicPr>
          <p:cNvPr id="7" name="Picture 6">
            <a:extLst>
              <a:ext uri="{FF2B5EF4-FFF2-40B4-BE49-F238E27FC236}">
                <a16:creationId xmlns:a16="http://schemas.microsoft.com/office/drawing/2014/main" id="{3E74233C-E248-484F-944A-0BC89B223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161" y="1690688"/>
            <a:ext cx="3134639" cy="4826643"/>
          </a:xfrm>
          <a:prstGeom prst="rect">
            <a:avLst/>
          </a:prstGeom>
        </p:spPr>
      </p:pic>
    </p:spTree>
    <p:extLst>
      <p:ext uri="{BB962C8B-B14F-4D97-AF65-F5344CB8AC3E}">
        <p14:creationId xmlns:p14="http://schemas.microsoft.com/office/powerpoint/2010/main" val="3768860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A144-32E8-4A7F-A7D3-9F613FA64E5B}"/>
              </a:ext>
            </a:extLst>
          </p:cNvPr>
          <p:cNvSpPr>
            <a:spLocks noGrp="1"/>
          </p:cNvSpPr>
          <p:nvPr>
            <p:ph type="title"/>
          </p:nvPr>
        </p:nvSpPr>
        <p:spPr/>
        <p:txBody>
          <a:bodyPr/>
          <a:lstStyle/>
          <a:p>
            <a:r>
              <a:rPr lang="en-GB" dirty="0"/>
              <a:t>Scheduling</a:t>
            </a:r>
          </a:p>
        </p:txBody>
      </p:sp>
      <p:sp>
        <p:nvSpPr>
          <p:cNvPr id="3" name="Content Placeholder 2">
            <a:extLst>
              <a:ext uri="{FF2B5EF4-FFF2-40B4-BE49-F238E27FC236}">
                <a16:creationId xmlns:a16="http://schemas.microsoft.com/office/drawing/2014/main" id="{6BE5CA1C-E89B-4CB9-B427-7A148BBA6F09}"/>
              </a:ext>
            </a:extLst>
          </p:cNvPr>
          <p:cNvSpPr>
            <a:spLocks noGrp="1"/>
          </p:cNvSpPr>
          <p:nvPr>
            <p:ph idx="1"/>
          </p:nvPr>
        </p:nvSpPr>
        <p:spPr/>
        <p:txBody>
          <a:bodyPr/>
          <a:lstStyle/>
          <a:p>
            <a:r>
              <a:rPr lang="en-GB" dirty="0"/>
              <a:t>Starbucks can push an employee to the limit, but not over it</a:t>
            </a:r>
          </a:p>
          <a:p>
            <a:pPr lvl="1"/>
            <a:r>
              <a:rPr lang="en-GB" dirty="0"/>
              <a:t>Replacing them costs money</a:t>
            </a:r>
          </a:p>
          <a:p>
            <a:pPr lvl="1"/>
            <a:r>
              <a:rPr lang="en-GB" dirty="0"/>
              <a:t>But the employee won’t go working for McDonalds, because it’s just as bad over there</a:t>
            </a:r>
          </a:p>
          <a:p>
            <a:r>
              <a:rPr lang="en-GB" dirty="0"/>
              <a:t>It’s a WMD…</a:t>
            </a:r>
          </a:p>
          <a:p>
            <a:pPr lvl="1"/>
            <a:r>
              <a:rPr lang="en-GB" dirty="0"/>
              <a:t>Opaque: You don’t know why you have to work 16 hours on Monday and none on Thursday, it’s just the way it is (this week, next week is different)</a:t>
            </a:r>
          </a:p>
          <a:p>
            <a:pPr lvl="1"/>
            <a:r>
              <a:rPr lang="en-GB" dirty="0"/>
              <a:t>Scale: It’s widespread among all low-paying jobs (at big corporations)</a:t>
            </a:r>
          </a:p>
          <a:p>
            <a:pPr lvl="1"/>
            <a:r>
              <a:rPr lang="en-GB" dirty="0"/>
              <a:t>Damage: Needing a job like this will affect your personal life</a:t>
            </a:r>
          </a:p>
          <a:p>
            <a:endParaRPr lang="en-GB" dirty="0"/>
          </a:p>
        </p:txBody>
      </p:sp>
    </p:spTree>
    <p:extLst>
      <p:ext uri="{BB962C8B-B14F-4D97-AF65-F5344CB8AC3E}">
        <p14:creationId xmlns:p14="http://schemas.microsoft.com/office/powerpoint/2010/main" val="3605987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75F72-1122-42FD-8930-F0DB0B3E85B9}"/>
              </a:ext>
            </a:extLst>
          </p:cNvPr>
          <p:cNvSpPr>
            <a:spLocks noGrp="1"/>
          </p:cNvSpPr>
          <p:nvPr>
            <p:ph idx="1"/>
          </p:nvPr>
        </p:nvSpPr>
        <p:spPr>
          <a:xfrm>
            <a:off x="838200" y="5081286"/>
            <a:ext cx="10515600" cy="1095676"/>
          </a:xfrm>
        </p:spPr>
        <p:txBody>
          <a:bodyPr/>
          <a:lstStyle/>
          <a:p>
            <a:r>
              <a:rPr lang="en-GB" dirty="0"/>
              <a:t>How do you think the schedule is for the people who make the little green line come true?</a:t>
            </a:r>
          </a:p>
        </p:txBody>
      </p:sp>
      <p:pic>
        <p:nvPicPr>
          <p:cNvPr id="5" name="Picture 4">
            <a:extLst>
              <a:ext uri="{FF2B5EF4-FFF2-40B4-BE49-F238E27FC236}">
                <a16:creationId xmlns:a16="http://schemas.microsoft.com/office/drawing/2014/main" id="{0E2E321D-E474-440E-8608-D936F71BB707}"/>
              </a:ext>
            </a:extLst>
          </p:cNvPr>
          <p:cNvPicPr>
            <a:picLocks noChangeAspect="1"/>
          </p:cNvPicPr>
          <p:nvPr/>
        </p:nvPicPr>
        <p:blipFill>
          <a:blip r:embed="rId2"/>
          <a:stretch>
            <a:fillRect/>
          </a:stretch>
        </p:blipFill>
        <p:spPr>
          <a:xfrm>
            <a:off x="838200" y="365125"/>
            <a:ext cx="10495018" cy="3651290"/>
          </a:xfrm>
          <a:prstGeom prst="rect">
            <a:avLst/>
          </a:prstGeom>
        </p:spPr>
      </p:pic>
    </p:spTree>
    <p:extLst>
      <p:ext uri="{BB962C8B-B14F-4D97-AF65-F5344CB8AC3E}">
        <p14:creationId xmlns:p14="http://schemas.microsoft.com/office/powerpoint/2010/main" val="1539498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A6F4D9-1A82-4733-9528-2A367BD8BC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10490524" cy="5896779"/>
          </a:xfrm>
        </p:spPr>
      </p:pic>
    </p:spTree>
    <p:extLst>
      <p:ext uri="{BB962C8B-B14F-4D97-AF65-F5344CB8AC3E}">
        <p14:creationId xmlns:p14="http://schemas.microsoft.com/office/powerpoint/2010/main" val="20247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65E3-121F-4F61-AA6D-93A186C035F0}"/>
              </a:ext>
            </a:extLst>
          </p:cNvPr>
          <p:cNvSpPr>
            <a:spLocks noGrp="1"/>
          </p:cNvSpPr>
          <p:nvPr>
            <p:ph type="title"/>
          </p:nvPr>
        </p:nvSpPr>
        <p:spPr/>
        <p:txBody>
          <a:bodyPr/>
          <a:lstStyle/>
          <a:p>
            <a:r>
              <a:rPr lang="en-GB" dirty="0"/>
              <a:t>The circle</a:t>
            </a:r>
          </a:p>
        </p:txBody>
      </p:sp>
      <p:sp>
        <p:nvSpPr>
          <p:cNvPr id="3" name="Content Placeholder 2">
            <a:extLst>
              <a:ext uri="{FF2B5EF4-FFF2-40B4-BE49-F238E27FC236}">
                <a16:creationId xmlns:a16="http://schemas.microsoft.com/office/drawing/2014/main" id="{69CFF56A-58DD-43CD-A923-B416F4EE6FC7}"/>
              </a:ext>
            </a:extLst>
          </p:cNvPr>
          <p:cNvSpPr>
            <a:spLocks noGrp="1"/>
          </p:cNvSpPr>
          <p:nvPr>
            <p:ph idx="1"/>
          </p:nvPr>
        </p:nvSpPr>
        <p:spPr/>
        <p:txBody>
          <a:bodyPr>
            <a:normAutofit lnSpcReduction="10000"/>
          </a:bodyPr>
          <a:lstStyle/>
          <a:p>
            <a:r>
              <a:rPr lang="en-GB" dirty="0"/>
              <a:t>The circle is also a book</a:t>
            </a:r>
          </a:p>
          <a:p>
            <a:pPr lvl="1"/>
            <a:r>
              <a:rPr lang="en-GB" dirty="0"/>
              <a:t>A good book actually, pretty unnerving</a:t>
            </a:r>
          </a:p>
          <a:p>
            <a:pPr lvl="1"/>
            <a:r>
              <a:rPr lang="en-GB" dirty="0"/>
              <a:t>You should read it</a:t>
            </a:r>
          </a:p>
          <a:p>
            <a:r>
              <a:rPr lang="en-GB" dirty="0"/>
              <a:t>The circle is about a company equivalent to google and </a:t>
            </a:r>
            <a:r>
              <a:rPr lang="en-GB" dirty="0" err="1"/>
              <a:t>facebook</a:t>
            </a:r>
            <a:r>
              <a:rPr lang="en-GB" dirty="0"/>
              <a:t> combined</a:t>
            </a:r>
          </a:p>
          <a:p>
            <a:r>
              <a:rPr lang="en-GB" dirty="0"/>
              <a:t>They get rich from advertising, but spend money this to improve life for mankind</a:t>
            </a:r>
          </a:p>
          <a:p>
            <a:r>
              <a:rPr lang="en-GB" dirty="0"/>
              <a:t>I.E. chipping every kid in their bones to make abductions impossible</a:t>
            </a:r>
          </a:p>
          <a:p>
            <a:pPr lvl="1"/>
            <a:r>
              <a:rPr lang="en-GB" dirty="0"/>
              <a:t>The downside being that the chip stays there when they grow up, and the circle knows where everyone is all the time</a:t>
            </a:r>
          </a:p>
          <a:p>
            <a:r>
              <a:rPr lang="en-GB" dirty="0"/>
              <a:t>But how real is the book?</a:t>
            </a:r>
          </a:p>
        </p:txBody>
      </p:sp>
    </p:spTree>
    <p:extLst>
      <p:ext uri="{BB962C8B-B14F-4D97-AF65-F5344CB8AC3E}">
        <p14:creationId xmlns:p14="http://schemas.microsoft.com/office/powerpoint/2010/main" val="2651835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96FC-7A81-42A7-89FB-A4D8E170A0A7}"/>
              </a:ext>
            </a:extLst>
          </p:cNvPr>
          <p:cNvSpPr>
            <a:spLocks noGrp="1"/>
          </p:cNvSpPr>
          <p:nvPr>
            <p:ph type="title"/>
          </p:nvPr>
        </p:nvSpPr>
        <p:spPr/>
        <p:txBody>
          <a:bodyPr/>
          <a:lstStyle/>
          <a:p>
            <a:r>
              <a:rPr lang="en-GB" dirty="0"/>
              <a:t>Facebook and voting</a:t>
            </a:r>
          </a:p>
        </p:txBody>
      </p:sp>
      <p:sp>
        <p:nvSpPr>
          <p:cNvPr id="3" name="Content Placeholder 2">
            <a:extLst>
              <a:ext uri="{FF2B5EF4-FFF2-40B4-BE49-F238E27FC236}">
                <a16:creationId xmlns:a16="http://schemas.microsoft.com/office/drawing/2014/main" id="{FEBCB223-A998-43E5-80EA-6C6FB8DEE3AB}"/>
              </a:ext>
            </a:extLst>
          </p:cNvPr>
          <p:cNvSpPr>
            <a:spLocks noGrp="1"/>
          </p:cNvSpPr>
          <p:nvPr>
            <p:ph idx="1"/>
          </p:nvPr>
        </p:nvSpPr>
        <p:spPr/>
        <p:txBody>
          <a:bodyPr/>
          <a:lstStyle/>
          <a:p>
            <a:r>
              <a:rPr lang="en-GB" dirty="0"/>
              <a:t>Facebook employs researchers that are living the researchers dream</a:t>
            </a:r>
          </a:p>
          <a:p>
            <a:pPr lvl="1"/>
            <a:r>
              <a:rPr lang="en-GB" dirty="0"/>
              <a:t>Not: working with test group</a:t>
            </a:r>
          </a:p>
          <a:p>
            <a:pPr lvl="1"/>
            <a:r>
              <a:rPr lang="en-GB" dirty="0"/>
              <a:t>But: testing stuff on everyone</a:t>
            </a:r>
          </a:p>
          <a:p>
            <a:r>
              <a:rPr lang="en-GB" dirty="0"/>
              <a:t>A publicly documented experiment: getting people to vote</a:t>
            </a:r>
          </a:p>
          <a:p>
            <a:r>
              <a:rPr lang="en-GB" dirty="0"/>
              <a:t>Put a button ‘I voted’ on people’s pages</a:t>
            </a:r>
          </a:p>
          <a:p>
            <a:r>
              <a:rPr lang="en-GB" dirty="0"/>
              <a:t>When it was clicked, this was posted to friends who hadn’t voted, and felt the pear pressure building</a:t>
            </a:r>
          </a:p>
          <a:p>
            <a:endParaRPr lang="en-GB" dirty="0"/>
          </a:p>
        </p:txBody>
      </p:sp>
    </p:spTree>
    <p:extLst>
      <p:ext uri="{BB962C8B-B14F-4D97-AF65-F5344CB8AC3E}">
        <p14:creationId xmlns:p14="http://schemas.microsoft.com/office/powerpoint/2010/main" val="1967667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1D5B-5B34-414B-A25B-6279BE0FD8C4}"/>
              </a:ext>
            </a:extLst>
          </p:cNvPr>
          <p:cNvSpPr>
            <a:spLocks noGrp="1"/>
          </p:cNvSpPr>
          <p:nvPr>
            <p:ph type="title"/>
          </p:nvPr>
        </p:nvSpPr>
        <p:spPr/>
        <p:txBody>
          <a:bodyPr/>
          <a:lstStyle/>
          <a:p>
            <a:r>
              <a:rPr lang="en-GB" dirty="0"/>
              <a:t>Facebook and voting</a:t>
            </a:r>
          </a:p>
        </p:txBody>
      </p:sp>
      <p:sp>
        <p:nvSpPr>
          <p:cNvPr id="3" name="Content Placeholder 2">
            <a:extLst>
              <a:ext uri="{FF2B5EF4-FFF2-40B4-BE49-F238E27FC236}">
                <a16:creationId xmlns:a16="http://schemas.microsoft.com/office/drawing/2014/main" id="{73850522-CBA5-450B-9001-2D7EBB80456A}"/>
              </a:ext>
            </a:extLst>
          </p:cNvPr>
          <p:cNvSpPr>
            <a:spLocks noGrp="1"/>
          </p:cNvSpPr>
          <p:nvPr>
            <p:ph idx="1"/>
          </p:nvPr>
        </p:nvSpPr>
        <p:spPr/>
        <p:txBody>
          <a:bodyPr/>
          <a:lstStyle/>
          <a:p>
            <a:r>
              <a:rPr lang="en-GB" dirty="0"/>
              <a:t>Your timeline is generated by an algorithm</a:t>
            </a:r>
          </a:p>
          <a:p>
            <a:r>
              <a:rPr lang="en-GB" dirty="0"/>
              <a:t>By tweaking this algorithm, they can make sure ‘hard’ news shows up higher on your list</a:t>
            </a:r>
          </a:p>
          <a:p>
            <a:pPr lvl="1"/>
            <a:r>
              <a:rPr lang="en-GB" dirty="0"/>
              <a:t>Mind, Facebook only show this when a friend has posted it first</a:t>
            </a:r>
          </a:p>
          <a:p>
            <a:pPr lvl="1"/>
            <a:r>
              <a:rPr lang="en-GB" dirty="0"/>
              <a:t>But given enough friends, that’s not really a problem</a:t>
            </a:r>
          </a:p>
          <a:p>
            <a:r>
              <a:rPr lang="en-GB" dirty="0"/>
              <a:t>Facebook experimented with this during the Obama vs Romney</a:t>
            </a:r>
          </a:p>
          <a:p>
            <a:r>
              <a:rPr lang="en-GB" dirty="0"/>
              <a:t>After the elections, they compared surveys sent to the users</a:t>
            </a:r>
          </a:p>
          <a:p>
            <a:r>
              <a:rPr lang="en-GB" dirty="0"/>
              <a:t>People wo got more hard news participated more in 3% of the cases</a:t>
            </a:r>
          </a:p>
          <a:p>
            <a:pPr lvl="1"/>
            <a:r>
              <a:rPr lang="en-GB" dirty="0"/>
              <a:t>On 61 million users in the US, that’s a lot of people</a:t>
            </a:r>
          </a:p>
          <a:p>
            <a:endParaRPr lang="en-GB" dirty="0"/>
          </a:p>
        </p:txBody>
      </p:sp>
    </p:spTree>
    <p:extLst>
      <p:ext uri="{BB962C8B-B14F-4D97-AF65-F5344CB8AC3E}">
        <p14:creationId xmlns:p14="http://schemas.microsoft.com/office/powerpoint/2010/main" val="2806373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BF63-99FD-4827-86CC-7380298AC6B5}"/>
              </a:ext>
            </a:extLst>
          </p:cNvPr>
          <p:cNvSpPr>
            <a:spLocks noGrp="1"/>
          </p:cNvSpPr>
          <p:nvPr>
            <p:ph type="title"/>
          </p:nvPr>
        </p:nvSpPr>
        <p:spPr/>
        <p:txBody>
          <a:bodyPr/>
          <a:lstStyle/>
          <a:p>
            <a:r>
              <a:rPr lang="en-GB" dirty="0"/>
              <a:t>J. Robert Oppenheimer</a:t>
            </a:r>
          </a:p>
        </p:txBody>
      </p:sp>
      <p:sp>
        <p:nvSpPr>
          <p:cNvPr id="3" name="Content Placeholder 2">
            <a:extLst>
              <a:ext uri="{FF2B5EF4-FFF2-40B4-BE49-F238E27FC236}">
                <a16:creationId xmlns:a16="http://schemas.microsoft.com/office/drawing/2014/main" id="{AFC4A39F-49E0-401B-9689-F2B3F143D1F1}"/>
              </a:ext>
            </a:extLst>
          </p:cNvPr>
          <p:cNvSpPr>
            <a:spLocks noGrp="1"/>
          </p:cNvSpPr>
          <p:nvPr>
            <p:ph idx="1"/>
          </p:nvPr>
        </p:nvSpPr>
        <p:spPr>
          <a:xfrm>
            <a:off x="838200" y="1825625"/>
            <a:ext cx="7264078" cy="4351338"/>
          </a:xfrm>
        </p:spPr>
        <p:txBody>
          <a:bodyPr/>
          <a:lstStyle/>
          <a:p>
            <a:r>
              <a:rPr lang="en-US" dirty="0"/>
              <a:t>When you see something that is technically sweet, you go ahead and do it and you argue about what to do about it only after you have had your technical success.</a:t>
            </a:r>
            <a:br>
              <a:rPr lang="en-US" dirty="0"/>
            </a:br>
            <a:br>
              <a:rPr lang="en-US" dirty="0"/>
            </a:br>
            <a:r>
              <a:rPr lang="en-US" dirty="0"/>
              <a:t>That is the way it was with the atomic bomb.</a:t>
            </a:r>
            <a:br>
              <a:rPr lang="en-US" dirty="0"/>
            </a:br>
            <a:endParaRPr lang="en-US" dirty="0"/>
          </a:p>
          <a:p>
            <a:endParaRPr lang="en-GB" dirty="0"/>
          </a:p>
        </p:txBody>
      </p:sp>
      <p:pic>
        <p:nvPicPr>
          <p:cNvPr id="5" name="Picture 4">
            <a:extLst>
              <a:ext uri="{FF2B5EF4-FFF2-40B4-BE49-F238E27FC236}">
                <a16:creationId xmlns:a16="http://schemas.microsoft.com/office/drawing/2014/main" id="{079EF8F7-6376-4BAF-8BC0-25EA15681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1175" y="1690688"/>
            <a:ext cx="3112625" cy="4286934"/>
          </a:xfrm>
          <a:prstGeom prst="rect">
            <a:avLst/>
          </a:prstGeom>
        </p:spPr>
      </p:pic>
    </p:spTree>
    <p:extLst>
      <p:ext uri="{BB962C8B-B14F-4D97-AF65-F5344CB8AC3E}">
        <p14:creationId xmlns:p14="http://schemas.microsoft.com/office/powerpoint/2010/main" val="304856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68B6-D6F6-4DE1-A03C-1F2BFCE7181E}"/>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8CD55745-841C-44E3-BE34-4521D29CA0D3}"/>
              </a:ext>
            </a:extLst>
          </p:cNvPr>
          <p:cNvSpPr>
            <a:spLocks noGrp="1"/>
          </p:cNvSpPr>
          <p:nvPr>
            <p:ph idx="1"/>
          </p:nvPr>
        </p:nvSpPr>
        <p:spPr/>
        <p:txBody>
          <a:bodyPr/>
          <a:lstStyle/>
          <a:p>
            <a:r>
              <a:rPr lang="en-GB" dirty="0"/>
              <a:t>You will be the next generation of model-builders</a:t>
            </a:r>
          </a:p>
          <a:p>
            <a:r>
              <a:rPr lang="en-GB" dirty="0"/>
              <a:t>This presentation is to make you think about what you will be creating, and the impact you will be having on actual real people</a:t>
            </a:r>
          </a:p>
          <a:p>
            <a:r>
              <a:rPr lang="en-GB" dirty="0"/>
              <a:t>It’s not about discouraging the technological development</a:t>
            </a:r>
          </a:p>
        </p:txBody>
      </p:sp>
    </p:spTree>
    <p:extLst>
      <p:ext uri="{BB962C8B-B14F-4D97-AF65-F5344CB8AC3E}">
        <p14:creationId xmlns:p14="http://schemas.microsoft.com/office/powerpoint/2010/main" val="3397040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91FF-1723-42E6-BF98-D117311BC797}"/>
              </a:ext>
            </a:extLst>
          </p:cNvPr>
          <p:cNvSpPr>
            <a:spLocks noGrp="1"/>
          </p:cNvSpPr>
          <p:nvPr>
            <p:ph type="title"/>
          </p:nvPr>
        </p:nvSpPr>
        <p:spPr/>
        <p:txBody>
          <a:bodyPr/>
          <a:lstStyle/>
          <a:p>
            <a:r>
              <a:rPr lang="en-GB" dirty="0"/>
              <a:t>But maybe</a:t>
            </a:r>
          </a:p>
        </p:txBody>
      </p:sp>
      <p:sp>
        <p:nvSpPr>
          <p:cNvPr id="3" name="Content Placeholder 2">
            <a:extLst>
              <a:ext uri="{FF2B5EF4-FFF2-40B4-BE49-F238E27FC236}">
                <a16:creationId xmlns:a16="http://schemas.microsoft.com/office/drawing/2014/main" id="{91B1C7C7-D56C-4774-83FC-3143A3196055}"/>
              </a:ext>
            </a:extLst>
          </p:cNvPr>
          <p:cNvSpPr>
            <a:spLocks noGrp="1"/>
          </p:cNvSpPr>
          <p:nvPr>
            <p:ph idx="1"/>
          </p:nvPr>
        </p:nvSpPr>
        <p:spPr>
          <a:xfrm>
            <a:off x="838200" y="3333509"/>
            <a:ext cx="10515600" cy="2843454"/>
          </a:xfrm>
        </p:spPr>
        <p:txBody>
          <a:bodyPr/>
          <a:lstStyle/>
          <a:p>
            <a:r>
              <a:rPr lang="en-GB" dirty="0"/>
              <a:t>… that last slide is making it look worse than it actually is…</a:t>
            </a:r>
          </a:p>
        </p:txBody>
      </p:sp>
    </p:spTree>
    <p:extLst>
      <p:ext uri="{BB962C8B-B14F-4D97-AF65-F5344CB8AC3E}">
        <p14:creationId xmlns:p14="http://schemas.microsoft.com/office/powerpoint/2010/main" val="359535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CE27-F510-4BFE-9C47-C64870A9E947}"/>
              </a:ext>
            </a:extLst>
          </p:cNvPr>
          <p:cNvSpPr>
            <a:spLocks noGrp="1"/>
          </p:cNvSpPr>
          <p:nvPr>
            <p:ph type="title"/>
          </p:nvPr>
        </p:nvSpPr>
        <p:spPr/>
        <p:txBody>
          <a:bodyPr/>
          <a:lstStyle/>
          <a:p>
            <a:r>
              <a:rPr lang="en-GB" dirty="0"/>
              <a:t>Schools in Washington</a:t>
            </a:r>
          </a:p>
        </p:txBody>
      </p:sp>
      <p:sp>
        <p:nvSpPr>
          <p:cNvPr id="3" name="Content Placeholder 2">
            <a:extLst>
              <a:ext uri="{FF2B5EF4-FFF2-40B4-BE49-F238E27FC236}">
                <a16:creationId xmlns:a16="http://schemas.microsoft.com/office/drawing/2014/main" id="{2ABE76F7-72A8-4CD9-B239-C4034A7B96F7}"/>
              </a:ext>
            </a:extLst>
          </p:cNvPr>
          <p:cNvSpPr>
            <a:spLocks noGrp="1"/>
          </p:cNvSpPr>
          <p:nvPr>
            <p:ph idx="1"/>
          </p:nvPr>
        </p:nvSpPr>
        <p:spPr/>
        <p:txBody>
          <a:bodyPr>
            <a:normAutofit lnSpcReduction="10000"/>
          </a:bodyPr>
          <a:lstStyle/>
          <a:p>
            <a:r>
              <a:rPr lang="en-GB" dirty="0"/>
              <a:t>Washington D.C. in 2007, mayor Adrian </a:t>
            </a:r>
            <a:r>
              <a:rPr lang="en-GB" dirty="0" err="1"/>
              <a:t>Fenty</a:t>
            </a:r>
            <a:r>
              <a:rPr lang="en-GB" dirty="0"/>
              <a:t> wants to turn around the city’s underperforming schools</a:t>
            </a:r>
          </a:p>
          <a:p>
            <a:r>
              <a:rPr lang="en-GB" dirty="0"/>
              <a:t>Education reformer Michelle </a:t>
            </a:r>
            <a:r>
              <a:rPr lang="en-GB" dirty="0" err="1"/>
              <a:t>Ree</a:t>
            </a:r>
            <a:r>
              <a:rPr lang="en-GB" dirty="0"/>
              <a:t> becomes chancellor of WDC schools</a:t>
            </a:r>
          </a:p>
          <a:p>
            <a:r>
              <a:rPr lang="en-GB" dirty="0"/>
              <a:t>Theory: It’s the teachers fault</a:t>
            </a:r>
          </a:p>
          <a:p>
            <a:pPr lvl="1"/>
            <a:r>
              <a:rPr lang="en-GB" dirty="0"/>
              <a:t>Stating from 2009: weed out the bad teachers</a:t>
            </a:r>
          </a:p>
          <a:p>
            <a:pPr lvl="1"/>
            <a:r>
              <a:rPr lang="en-GB" dirty="0"/>
              <a:t>Created an assessment tool called IMPACT, and fire everyone in the bottom 2% </a:t>
            </a:r>
            <a:r>
              <a:rPr lang="en-GB" dirty="0" err="1"/>
              <a:t>procent</a:t>
            </a:r>
            <a:r>
              <a:rPr lang="en-GB" dirty="0"/>
              <a:t> the first year, bottom 5% the second year (206 teachers)</a:t>
            </a:r>
          </a:p>
          <a:p>
            <a:r>
              <a:rPr lang="en-GB" dirty="0"/>
              <a:t>The model: value-added </a:t>
            </a:r>
            <a:r>
              <a:rPr lang="en-GB" dirty="0" err="1"/>
              <a:t>modeling</a:t>
            </a:r>
            <a:endParaRPr lang="en-GB" dirty="0"/>
          </a:p>
          <a:p>
            <a:pPr lvl="1"/>
            <a:r>
              <a:rPr lang="en-GB" dirty="0"/>
              <a:t>Measure the improvement of students on certain topics (math and language)</a:t>
            </a:r>
          </a:p>
          <a:p>
            <a:pPr lvl="1"/>
            <a:r>
              <a:rPr lang="en-GB" dirty="0"/>
              <a:t>Counts for 50% of the overall score because it can be objectively measured</a:t>
            </a:r>
          </a:p>
          <a:p>
            <a:pPr lvl="1"/>
            <a:r>
              <a:rPr lang="en-GB" dirty="0"/>
              <a:t>Bad teachers can </a:t>
            </a:r>
            <a:r>
              <a:rPr lang="en-GB" i="1" dirty="0"/>
              <a:t>seem</a:t>
            </a:r>
            <a:r>
              <a:rPr lang="en-GB" dirty="0"/>
              <a:t> good teachers, because they are friendly</a:t>
            </a:r>
          </a:p>
        </p:txBody>
      </p:sp>
    </p:spTree>
    <p:extLst>
      <p:ext uri="{BB962C8B-B14F-4D97-AF65-F5344CB8AC3E}">
        <p14:creationId xmlns:p14="http://schemas.microsoft.com/office/powerpoint/2010/main" val="130859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055A-50F8-4BB3-BFBA-235F436A3B37}"/>
              </a:ext>
            </a:extLst>
          </p:cNvPr>
          <p:cNvSpPr>
            <a:spLocks noGrp="1"/>
          </p:cNvSpPr>
          <p:nvPr>
            <p:ph type="title"/>
          </p:nvPr>
        </p:nvSpPr>
        <p:spPr/>
        <p:txBody>
          <a:bodyPr/>
          <a:lstStyle/>
          <a:p>
            <a:r>
              <a:rPr lang="en-GB" dirty="0"/>
              <a:t>Schools in Washington</a:t>
            </a:r>
          </a:p>
        </p:txBody>
      </p:sp>
      <p:sp>
        <p:nvSpPr>
          <p:cNvPr id="3" name="Content Placeholder 2">
            <a:extLst>
              <a:ext uri="{FF2B5EF4-FFF2-40B4-BE49-F238E27FC236}">
                <a16:creationId xmlns:a16="http://schemas.microsoft.com/office/drawing/2014/main" id="{6F725A77-0248-47AD-8E7F-F2C56B227A9E}"/>
              </a:ext>
            </a:extLst>
          </p:cNvPr>
          <p:cNvSpPr>
            <a:spLocks noGrp="1"/>
          </p:cNvSpPr>
          <p:nvPr>
            <p:ph idx="1"/>
          </p:nvPr>
        </p:nvSpPr>
        <p:spPr/>
        <p:txBody>
          <a:bodyPr/>
          <a:lstStyle/>
          <a:p>
            <a:r>
              <a:rPr lang="en-GB" dirty="0">
                <a:effectLst/>
              </a:rPr>
              <a:t>Sarah Wysocki</a:t>
            </a:r>
          </a:p>
          <a:p>
            <a:pPr lvl="1"/>
            <a:r>
              <a:rPr lang="en-GB" dirty="0"/>
              <a:t>Been teaching for 2 years</a:t>
            </a:r>
          </a:p>
          <a:p>
            <a:pPr lvl="1"/>
            <a:r>
              <a:rPr lang="en-GB" dirty="0"/>
              <a:t>Excellent reviews from principal and student’s parents</a:t>
            </a:r>
          </a:p>
          <a:p>
            <a:pPr lvl="1"/>
            <a:r>
              <a:rPr lang="en-GB" dirty="0"/>
              <a:t>Miserable IMPACT score: </a:t>
            </a:r>
            <a:r>
              <a:rPr lang="en-GB" dirty="0">
                <a:solidFill>
                  <a:srgbClr val="FF0000"/>
                </a:solidFill>
              </a:rPr>
              <a:t>Fired</a:t>
            </a:r>
          </a:p>
          <a:p>
            <a:r>
              <a:rPr lang="en-GB" dirty="0"/>
              <a:t>Why?</a:t>
            </a:r>
          </a:p>
          <a:p>
            <a:pPr lvl="1"/>
            <a:r>
              <a:rPr lang="en-GB" dirty="0"/>
              <a:t>Nobody really knows how the model works, but the model is never wrong!</a:t>
            </a:r>
          </a:p>
          <a:p>
            <a:pPr lvl="1"/>
            <a:r>
              <a:rPr lang="en-GB" dirty="0"/>
              <a:t>Complex because the socio-economic background of students and learning disabilities need to be taken into account</a:t>
            </a:r>
          </a:p>
          <a:p>
            <a:pPr lvl="1"/>
            <a:r>
              <a:rPr lang="en-GB" dirty="0"/>
              <a:t>And it’s a mathematical formula. You can’t read or understand these without a PhD!</a:t>
            </a:r>
          </a:p>
          <a:p>
            <a:endParaRPr lang="en-GB" dirty="0"/>
          </a:p>
        </p:txBody>
      </p:sp>
    </p:spTree>
    <p:extLst>
      <p:ext uri="{BB962C8B-B14F-4D97-AF65-F5344CB8AC3E}">
        <p14:creationId xmlns:p14="http://schemas.microsoft.com/office/powerpoint/2010/main" val="83445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D459-728A-4017-BB8F-919B7137163C}"/>
              </a:ext>
            </a:extLst>
          </p:cNvPr>
          <p:cNvSpPr>
            <a:spLocks noGrp="1"/>
          </p:cNvSpPr>
          <p:nvPr>
            <p:ph type="title"/>
          </p:nvPr>
        </p:nvSpPr>
        <p:spPr/>
        <p:txBody>
          <a:bodyPr/>
          <a:lstStyle/>
          <a:p>
            <a:r>
              <a:rPr lang="en-GB" dirty="0"/>
              <a:t>Sings of a WMD</a:t>
            </a:r>
          </a:p>
        </p:txBody>
      </p:sp>
      <p:sp>
        <p:nvSpPr>
          <p:cNvPr id="3" name="Content Placeholder 2">
            <a:extLst>
              <a:ext uri="{FF2B5EF4-FFF2-40B4-BE49-F238E27FC236}">
                <a16:creationId xmlns:a16="http://schemas.microsoft.com/office/drawing/2014/main" id="{A1AA31FF-DB5C-440F-BDF1-C102C9DC97C3}"/>
              </a:ext>
            </a:extLst>
          </p:cNvPr>
          <p:cNvSpPr>
            <a:spLocks noGrp="1"/>
          </p:cNvSpPr>
          <p:nvPr>
            <p:ph idx="1"/>
          </p:nvPr>
        </p:nvSpPr>
        <p:spPr/>
        <p:txBody>
          <a:bodyPr>
            <a:normAutofit fontScale="92500" lnSpcReduction="20000"/>
          </a:bodyPr>
          <a:lstStyle/>
          <a:p>
            <a:r>
              <a:rPr lang="en-GB" dirty="0"/>
              <a:t>Opacity</a:t>
            </a:r>
          </a:p>
          <a:p>
            <a:pPr lvl="1"/>
            <a:r>
              <a:rPr lang="en-GB" dirty="0"/>
              <a:t>Is someone who is scrutinized by the WMD aware of this?</a:t>
            </a:r>
          </a:p>
          <a:p>
            <a:pPr lvl="1"/>
            <a:r>
              <a:rPr lang="en-GB" dirty="0"/>
              <a:t>Can they look up the reasons why something happened to them?</a:t>
            </a:r>
          </a:p>
          <a:p>
            <a:pPr lvl="1"/>
            <a:r>
              <a:rPr lang="en-GB" dirty="0"/>
              <a:t>Can someone explain why (they didn’t get a loan, they got fired, …)?</a:t>
            </a:r>
          </a:p>
          <a:p>
            <a:r>
              <a:rPr lang="en-GB" dirty="0"/>
              <a:t>Scale</a:t>
            </a:r>
          </a:p>
          <a:p>
            <a:pPr lvl="1"/>
            <a:r>
              <a:rPr lang="en-GB" dirty="0"/>
              <a:t>How widely are the models applied?</a:t>
            </a:r>
          </a:p>
          <a:p>
            <a:pPr lvl="1"/>
            <a:r>
              <a:rPr lang="en-GB" dirty="0"/>
              <a:t>A model is usually created based on a subset of a population, but applied to the entire population</a:t>
            </a:r>
          </a:p>
          <a:p>
            <a:r>
              <a:rPr lang="en-GB" dirty="0"/>
              <a:t>Damage</a:t>
            </a:r>
          </a:p>
          <a:p>
            <a:pPr lvl="1"/>
            <a:r>
              <a:rPr lang="en-GB" dirty="0"/>
              <a:t>How many parts of your life will the WMD hurt?</a:t>
            </a:r>
          </a:p>
          <a:p>
            <a:pPr lvl="1"/>
            <a:r>
              <a:rPr lang="en-GB" dirty="0"/>
              <a:t>Can ‘performing badly’ hurt the ones subjected to the test?</a:t>
            </a:r>
          </a:p>
          <a:p>
            <a:pPr lvl="1"/>
            <a:r>
              <a:rPr lang="en-GB" dirty="0"/>
              <a:t>E.g. no loan </a:t>
            </a:r>
            <a:r>
              <a:rPr lang="en-GB" b="1" dirty="0"/>
              <a:t>and no job </a:t>
            </a:r>
            <a:r>
              <a:rPr lang="en-GB" dirty="0"/>
              <a:t>because of a bad credit score</a:t>
            </a:r>
          </a:p>
          <a:p>
            <a:pPr lvl="1"/>
            <a:r>
              <a:rPr lang="en-GB" dirty="0">
                <a:hlinkClick r:id="rId3"/>
              </a:rPr>
              <a:t>https://www.youtube.com/watch?v=aRrDsbUdY_k</a:t>
            </a:r>
            <a:endParaRPr lang="en-GB" dirty="0"/>
          </a:p>
          <a:p>
            <a:pPr lvl="1"/>
            <a:endParaRPr lang="en-GB" dirty="0"/>
          </a:p>
        </p:txBody>
      </p:sp>
    </p:spTree>
    <p:extLst>
      <p:ext uri="{BB962C8B-B14F-4D97-AF65-F5344CB8AC3E}">
        <p14:creationId xmlns:p14="http://schemas.microsoft.com/office/powerpoint/2010/main" val="173075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F8B5-1195-456D-A125-4929EC84DBF4}"/>
              </a:ext>
            </a:extLst>
          </p:cNvPr>
          <p:cNvSpPr>
            <a:spLocks noGrp="1"/>
          </p:cNvSpPr>
          <p:nvPr>
            <p:ph type="title"/>
          </p:nvPr>
        </p:nvSpPr>
        <p:spPr/>
        <p:txBody>
          <a:bodyPr/>
          <a:lstStyle/>
          <a:p>
            <a:r>
              <a:rPr lang="en-GB" dirty="0"/>
              <a:t>Schools in Washington</a:t>
            </a:r>
          </a:p>
        </p:txBody>
      </p:sp>
      <p:sp>
        <p:nvSpPr>
          <p:cNvPr id="3" name="Content Placeholder 2">
            <a:extLst>
              <a:ext uri="{FF2B5EF4-FFF2-40B4-BE49-F238E27FC236}">
                <a16:creationId xmlns:a16="http://schemas.microsoft.com/office/drawing/2014/main" id="{8DCF5BA2-EA47-485D-B6B1-C2D084F773AE}"/>
              </a:ext>
            </a:extLst>
          </p:cNvPr>
          <p:cNvSpPr>
            <a:spLocks noGrp="1"/>
          </p:cNvSpPr>
          <p:nvPr>
            <p:ph idx="1"/>
          </p:nvPr>
        </p:nvSpPr>
        <p:spPr/>
        <p:txBody>
          <a:bodyPr>
            <a:normAutofit lnSpcReduction="10000"/>
          </a:bodyPr>
          <a:lstStyle/>
          <a:p>
            <a:r>
              <a:rPr lang="en-GB" dirty="0"/>
              <a:t>What happened to </a:t>
            </a:r>
            <a:r>
              <a:rPr lang="en-GB" dirty="0">
                <a:effectLst/>
              </a:rPr>
              <a:t>Sarah Wysocki?</a:t>
            </a:r>
          </a:p>
          <a:p>
            <a:r>
              <a:rPr lang="en-GB" dirty="0"/>
              <a:t>Students starting the year had great scores on their test, but didn’t have the skills to back them</a:t>
            </a:r>
          </a:p>
          <a:p>
            <a:r>
              <a:rPr lang="en-GB" dirty="0">
                <a:effectLst/>
              </a:rPr>
              <a:t>Sarah did her best to get them on a higher level, but the scores still looked like she had underachieved</a:t>
            </a:r>
          </a:p>
          <a:p>
            <a:pPr lvl="1"/>
            <a:r>
              <a:rPr lang="en-GB" dirty="0">
                <a:effectLst/>
              </a:rPr>
              <a:t>And the teacher of the year before did great</a:t>
            </a:r>
          </a:p>
          <a:p>
            <a:r>
              <a:rPr lang="en-GB" dirty="0"/>
              <a:t>Also, she had 30 students, which is not enough for a statistical approach</a:t>
            </a:r>
          </a:p>
          <a:p>
            <a:r>
              <a:rPr lang="en-GB" dirty="0"/>
              <a:t>She quickly found a new job in a private school, making more money</a:t>
            </a:r>
          </a:p>
          <a:p>
            <a:r>
              <a:rPr lang="en-GB" dirty="0">
                <a:effectLst/>
              </a:rPr>
              <a:t>The less pr</a:t>
            </a:r>
            <a:r>
              <a:rPr lang="en-GB" dirty="0"/>
              <a:t>ivileged kids lost a good teacher, and kept a bad one</a:t>
            </a:r>
            <a:endParaRPr lang="en-GB" dirty="0">
              <a:effectLst/>
            </a:endParaRPr>
          </a:p>
          <a:p>
            <a:endParaRPr lang="en-GB" dirty="0"/>
          </a:p>
        </p:txBody>
      </p:sp>
    </p:spTree>
    <p:extLst>
      <p:ext uri="{BB962C8B-B14F-4D97-AF65-F5344CB8AC3E}">
        <p14:creationId xmlns:p14="http://schemas.microsoft.com/office/powerpoint/2010/main" val="276697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EDD782-E0CD-4DEA-950C-5F6EE8C014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272" y="365125"/>
            <a:ext cx="8097456" cy="6079439"/>
          </a:xfrm>
        </p:spPr>
      </p:pic>
    </p:spTree>
    <p:extLst>
      <p:ext uri="{BB962C8B-B14F-4D97-AF65-F5344CB8AC3E}">
        <p14:creationId xmlns:p14="http://schemas.microsoft.com/office/powerpoint/2010/main" val="1574249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2885</Words>
  <Application>Microsoft Office PowerPoint</Application>
  <PresentationFormat>Widescreen</PresentationFormat>
  <Paragraphs>304</Paragraphs>
  <Slides>40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Weapons of math destruction</vt:lpstr>
      <vt:lpstr>PowerPoint Presentation</vt:lpstr>
      <vt:lpstr>A model</vt:lpstr>
      <vt:lpstr>Why?</vt:lpstr>
      <vt:lpstr>Schools in Washington</vt:lpstr>
      <vt:lpstr>Schools in Washington</vt:lpstr>
      <vt:lpstr>Sings of a WMD</vt:lpstr>
      <vt:lpstr>Schools in Washington</vt:lpstr>
      <vt:lpstr>PowerPoint Presentation</vt:lpstr>
      <vt:lpstr>Moneyball</vt:lpstr>
      <vt:lpstr>Moneyball</vt:lpstr>
      <vt:lpstr>Prison</vt:lpstr>
      <vt:lpstr>LSI-R</vt:lpstr>
      <vt:lpstr>The results of LSI-R</vt:lpstr>
      <vt:lpstr>LSI-R</vt:lpstr>
      <vt:lpstr>Baseball vs LSI-R</vt:lpstr>
      <vt:lpstr>School ranking</vt:lpstr>
      <vt:lpstr>School ranking</vt:lpstr>
      <vt:lpstr>School ranking</vt:lpstr>
      <vt:lpstr>School ranking</vt:lpstr>
      <vt:lpstr>School ranking</vt:lpstr>
      <vt:lpstr>School ranking</vt:lpstr>
      <vt:lpstr>School rankings</vt:lpstr>
      <vt:lpstr>School rankings</vt:lpstr>
      <vt:lpstr>School rankings: the solution</vt:lpstr>
      <vt:lpstr>School laptop rankings</vt:lpstr>
      <vt:lpstr>New verb: Clopening</vt:lpstr>
      <vt:lpstr>Scheduling: the old days</vt:lpstr>
      <vt:lpstr>Scheduling: now</vt:lpstr>
      <vt:lpstr>Scheduling</vt:lpstr>
      <vt:lpstr>Scheduling</vt:lpstr>
      <vt:lpstr>The grapes of Wrath (John Steinbeck)</vt:lpstr>
      <vt:lpstr>Scheduling</vt:lpstr>
      <vt:lpstr>PowerPoint Presentation</vt:lpstr>
      <vt:lpstr>PowerPoint Presentation</vt:lpstr>
      <vt:lpstr>The circle</vt:lpstr>
      <vt:lpstr>Facebook and voting</vt:lpstr>
      <vt:lpstr>Facebook and voting</vt:lpstr>
      <vt:lpstr>J. Robert Oppenheimer</vt:lpstr>
      <vt:lpstr>But maybe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Weapons of math destruction</dc:title>
  <dc:creator>Jochen Mariën</dc:creator>
  <cp:lastModifiedBy>Jochen Mariën</cp:lastModifiedBy>
  <cp:revision>38</cp:revision>
  <dcterms:created xsi:type="dcterms:W3CDTF">2017-08-30T07:51:40Z</dcterms:created>
  <dcterms:modified xsi:type="dcterms:W3CDTF">2018-09-12T08:16:47Z</dcterms:modified>
</cp:coreProperties>
</file>