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140"/>
  </p:notesMasterIdLst>
  <p:handoutMasterIdLst>
    <p:handoutMasterId r:id="rId141"/>
  </p:handoutMasterIdLst>
  <p:sldIdLst>
    <p:sldId id="256" r:id="rId2"/>
    <p:sldId id="362" r:id="rId3"/>
    <p:sldId id="384" r:id="rId4"/>
    <p:sldId id="386" r:id="rId5"/>
    <p:sldId id="388" r:id="rId6"/>
    <p:sldId id="387" r:id="rId7"/>
    <p:sldId id="389" r:id="rId8"/>
    <p:sldId id="391" r:id="rId9"/>
    <p:sldId id="518" r:id="rId10"/>
    <p:sldId id="392" r:id="rId11"/>
    <p:sldId id="393" r:id="rId12"/>
    <p:sldId id="394" r:id="rId13"/>
    <p:sldId id="395" r:id="rId14"/>
    <p:sldId id="396" r:id="rId15"/>
    <p:sldId id="397" r:id="rId16"/>
    <p:sldId id="398" r:id="rId17"/>
    <p:sldId id="399" r:id="rId18"/>
    <p:sldId id="400" r:id="rId19"/>
    <p:sldId id="401" r:id="rId20"/>
    <p:sldId id="402" r:id="rId21"/>
    <p:sldId id="416" r:id="rId22"/>
    <p:sldId id="403" r:id="rId23"/>
    <p:sldId id="404" r:id="rId24"/>
    <p:sldId id="405" r:id="rId25"/>
    <p:sldId id="406" r:id="rId26"/>
    <p:sldId id="408" r:id="rId27"/>
    <p:sldId id="409" r:id="rId28"/>
    <p:sldId id="410" r:id="rId29"/>
    <p:sldId id="411" r:id="rId30"/>
    <p:sldId id="412" r:id="rId31"/>
    <p:sldId id="413" r:id="rId32"/>
    <p:sldId id="414" r:id="rId33"/>
    <p:sldId id="415" r:id="rId34"/>
    <p:sldId id="476" r:id="rId35"/>
    <p:sldId id="418" r:id="rId36"/>
    <p:sldId id="417" r:id="rId37"/>
    <p:sldId id="475" r:id="rId38"/>
    <p:sldId id="429" r:id="rId39"/>
    <p:sldId id="419" r:id="rId40"/>
    <p:sldId id="428" r:id="rId41"/>
    <p:sldId id="427" r:id="rId42"/>
    <p:sldId id="420" r:id="rId43"/>
    <p:sldId id="422" r:id="rId44"/>
    <p:sldId id="423" r:id="rId45"/>
    <p:sldId id="421" r:id="rId46"/>
    <p:sldId id="424" r:id="rId47"/>
    <p:sldId id="425" r:id="rId48"/>
    <p:sldId id="426" r:id="rId49"/>
    <p:sldId id="430" r:id="rId50"/>
    <p:sldId id="431" r:id="rId51"/>
    <p:sldId id="432" r:id="rId52"/>
    <p:sldId id="433" r:id="rId53"/>
    <p:sldId id="434" r:id="rId54"/>
    <p:sldId id="435" r:id="rId55"/>
    <p:sldId id="436" r:id="rId56"/>
    <p:sldId id="437" r:id="rId57"/>
    <p:sldId id="438" r:id="rId58"/>
    <p:sldId id="439" r:id="rId59"/>
    <p:sldId id="519" r:id="rId60"/>
    <p:sldId id="440" r:id="rId61"/>
    <p:sldId id="441" r:id="rId62"/>
    <p:sldId id="449" r:id="rId63"/>
    <p:sldId id="477" r:id="rId64"/>
    <p:sldId id="478" r:id="rId65"/>
    <p:sldId id="479" r:id="rId66"/>
    <p:sldId id="480" r:id="rId67"/>
    <p:sldId id="442" r:id="rId68"/>
    <p:sldId id="444" r:id="rId69"/>
    <p:sldId id="447" r:id="rId70"/>
    <p:sldId id="445" r:id="rId71"/>
    <p:sldId id="448" r:id="rId72"/>
    <p:sldId id="492" r:id="rId73"/>
    <p:sldId id="446" r:id="rId74"/>
    <p:sldId id="522" r:id="rId75"/>
    <p:sldId id="523" r:id="rId76"/>
    <p:sldId id="524" r:id="rId77"/>
    <p:sldId id="520" r:id="rId78"/>
    <p:sldId id="525" r:id="rId79"/>
    <p:sldId id="451" r:id="rId80"/>
    <p:sldId id="450" r:id="rId81"/>
    <p:sldId id="452" r:id="rId82"/>
    <p:sldId id="521" r:id="rId83"/>
    <p:sldId id="454" r:id="rId84"/>
    <p:sldId id="456" r:id="rId85"/>
    <p:sldId id="457" r:id="rId86"/>
    <p:sldId id="453" r:id="rId87"/>
    <p:sldId id="455" r:id="rId88"/>
    <p:sldId id="458" r:id="rId89"/>
    <p:sldId id="459" r:id="rId90"/>
    <p:sldId id="461" r:id="rId91"/>
    <p:sldId id="462" r:id="rId92"/>
    <p:sldId id="460" r:id="rId93"/>
    <p:sldId id="463" r:id="rId94"/>
    <p:sldId id="464" r:id="rId95"/>
    <p:sldId id="465" r:id="rId96"/>
    <p:sldId id="467" r:id="rId97"/>
    <p:sldId id="468" r:id="rId98"/>
    <p:sldId id="469" r:id="rId99"/>
    <p:sldId id="470" r:id="rId100"/>
    <p:sldId id="471" r:id="rId101"/>
    <p:sldId id="472" r:id="rId102"/>
    <p:sldId id="473" r:id="rId103"/>
    <p:sldId id="466" r:id="rId104"/>
    <p:sldId id="481" r:id="rId105"/>
    <p:sldId id="482" r:id="rId106"/>
    <p:sldId id="483" r:id="rId107"/>
    <p:sldId id="484" r:id="rId108"/>
    <p:sldId id="485" r:id="rId109"/>
    <p:sldId id="486" r:id="rId110"/>
    <p:sldId id="487" r:id="rId111"/>
    <p:sldId id="488" r:id="rId112"/>
    <p:sldId id="489" r:id="rId113"/>
    <p:sldId id="490" r:id="rId114"/>
    <p:sldId id="491" r:id="rId115"/>
    <p:sldId id="493" r:id="rId116"/>
    <p:sldId id="494" r:id="rId117"/>
    <p:sldId id="495" r:id="rId118"/>
    <p:sldId id="496" r:id="rId119"/>
    <p:sldId id="497" r:id="rId120"/>
    <p:sldId id="498" r:id="rId121"/>
    <p:sldId id="499" r:id="rId122"/>
    <p:sldId id="500" r:id="rId123"/>
    <p:sldId id="501" r:id="rId124"/>
    <p:sldId id="502" r:id="rId125"/>
    <p:sldId id="503" r:id="rId126"/>
    <p:sldId id="505" r:id="rId127"/>
    <p:sldId id="504" r:id="rId128"/>
    <p:sldId id="506" r:id="rId129"/>
    <p:sldId id="507" r:id="rId130"/>
    <p:sldId id="508" r:id="rId131"/>
    <p:sldId id="509" r:id="rId132"/>
    <p:sldId id="510" r:id="rId133"/>
    <p:sldId id="511" r:id="rId134"/>
    <p:sldId id="512" r:id="rId135"/>
    <p:sldId id="513" r:id="rId136"/>
    <p:sldId id="514" r:id="rId137"/>
    <p:sldId id="515" r:id="rId138"/>
    <p:sldId id="517" r:id="rId139"/>
  </p:sldIdLst>
  <p:sldSz cx="9144000" cy="6858000" type="screen4x3"/>
  <p:notesSz cx="6864350" cy="99949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48" userDrawn="1">
          <p15:clr>
            <a:srgbClr val="A4A3A4"/>
          </p15:clr>
        </p15:guide>
        <p15:guide id="2" pos="216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7A9B6"/>
    <a:srgbClr val="4B2B4B"/>
    <a:srgbClr val="00A0AE"/>
    <a:srgbClr val="EC4B2F"/>
    <a:srgbClr val="50C6DD"/>
    <a:srgbClr val="D1C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6501" autoAdjust="0"/>
  </p:normalViewPr>
  <p:slideViewPr>
    <p:cSldViewPr showGuides="1">
      <p:cViewPr varScale="1">
        <p:scale>
          <a:sx n="54" d="100"/>
          <a:sy n="54" d="100"/>
        </p:scale>
        <p:origin x="224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1406"/>
    </p:cViewPr>
  </p:notesTextViewPr>
  <p:sorterViewPr>
    <p:cViewPr>
      <p:scale>
        <a:sx n="66" d="100"/>
        <a:sy n="66" d="100"/>
      </p:scale>
      <p:origin x="0" y="0"/>
    </p:cViewPr>
  </p:sorterViewPr>
  <p:notesViewPr>
    <p:cSldViewPr showGuides="1">
      <p:cViewPr varScale="1">
        <p:scale>
          <a:sx n="80" d="100"/>
          <a:sy n="80" d="100"/>
        </p:scale>
        <p:origin x="-2022" y="-90"/>
      </p:cViewPr>
      <p:guideLst>
        <p:guide orient="horz" pos="3148"/>
        <p:guide pos="2162"/>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notesMaster" Target="notesMasters/notesMaster1.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4552" cy="499745"/>
          </a:xfrm>
          <a:prstGeom prst="rect">
            <a:avLst/>
          </a:prstGeom>
        </p:spPr>
        <p:txBody>
          <a:bodyPr vert="horz" lIns="93177" tIns="46589" rIns="93177" bIns="46589" rtlCol="0"/>
          <a:lstStyle>
            <a:lvl1pPr algn="l">
              <a:defRPr sz="1200"/>
            </a:lvl1pPr>
          </a:lstStyle>
          <a:p>
            <a:endParaRPr lang="nl-BE"/>
          </a:p>
        </p:txBody>
      </p:sp>
      <p:sp>
        <p:nvSpPr>
          <p:cNvPr id="3" name="Date Placeholder 2"/>
          <p:cNvSpPr>
            <a:spLocks noGrp="1"/>
          </p:cNvSpPr>
          <p:nvPr>
            <p:ph type="dt" sz="quarter" idx="1"/>
          </p:nvPr>
        </p:nvSpPr>
        <p:spPr>
          <a:xfrm>
            <a:off x="3888210" y="0"/>
            <a:ext cx="2974552" cy="499745"/>
          </a:xfrm>
          <a:prstGeom prst="rect">
            <a:avLst/>
          </a:prstGeom>
        </p:spPr>
        <p:txBody>
          <a:bodyPr vert="horz" lIns="93177" tIns="46589" rIns="93177" bIns="46589" rtlCol="0"/>
          <a:lstStyle>
            <a:lvl1pPr algn="r">
              <a:defRPr sz="1200"/>
            </a:lvl1pPr>
          </a:lstStyle>
          <a:p>
            <a:fld id="{7F1A4A96-82D9-489B-915B-218BDB102403}" type="datetimeFigureOut">
              <a:rPr lang="nl-BE" smtClean="0"/>
              <a:pPr/>
              <a:t>27/09/2018</a:t>
            </a:fld>
            <a:endParaRPr lang="nl-BE"/>
          </a:p>
        </p:txBody>
      </p:sp>
      <p:sp>
        <p:nvSpPr>
          <p:cNvPr id="4" name="Footer Placeholder 3"/>
          <p:cNvSpPr>
            <a:spLocks noGrp="1"/>
          </p:cNvSpPr>
          <p:nvPr>
            <p:ph type="ftr" sz="quarter" idx="2"/>
          </p:nvPr>
        </p:nvSpPr>
        <p:spPr>
          <a:xfrm>
            <a:off x="0" y="9493421"/>
            <a:ext cx="2974552" cy="499745"/>
          </a:xfrm>
          <a:prstGeom prst="rect">
            <a:avLst/>
          </a:prstGeom>
        </p:spPr>
        <p:txBody>
          <a:bodyPr vert="horz" lIns="93177" tIns="46589" rIns="93177" bIns="46589" rtlCol="0" anchor="b"/>
          <a:lstStyle>
            <a:lvl1pPr algn="l">
              <a:defRPr sz="1200"/>
            </a:lvl1pPr>
          </a:lstStyle>
          <a:p>
            <a:endParaRPr lang="nl-BE"/>
          </a:p>
        </p:txBody>
      </p:sp>
      <p:sp>
        <p:nvSpPr>
          <p:cNvPr id="5" name="Slide Number Placeholder 4"/>
          <p:cNvSpPr>
            <a:spLocks noGrp="1"/>
          </p:cNvSpPr>
          <p:nvPr>
            <p:ph type="sldNum" sz="quarter" idx="3"/>
          </p:nvPr>
        </p:nvSpPr>
        <p:spPr>
          <a:xfrm>
            <a:off x="3888210" y="9493421"/>
            <a:ext cx="2974552" cy="499745"/>
          </a:xfrm>
          <a:prstGeom prst="rect">
            <a:avLst/>
          </a:prstGeom>
        </p:spPr>
        <p:txBody>
          <a:bodyPr vert="horz" lIns="93177" tIns="46589" rIns="93177" bIns="46589" rtlCol="0" anchor="b"/>
          <a:lstStyle>
            <a:lvl1pPr algn="r">
              <a:defRPr sz="1200"/>
            </a:lvl1pPr>
          </a:lstStyle>
          <a:p>
            <a:fld id="{0D17EFB8-940B-4475-A4F4-BBE959E16336}" type="slidenum">
              <a:rPr lang="nl-BE" smtClean="0"/>
              <a:pPr/>
              <a:t>‹#›</a:t>
            </a:fld>
            <a:endParaRPr lang="nl-BE"/>
          </a:p>
        </p:txBody>
      </p:sp>
    </p:spTree>
    <p:extLst>
      <p:ext uri="{BB962C8B-B14F-4D97-AF65-F5344CB8AC3E}">
        <p14:creationId xmlns:p14="http://schemas.microsoft.com/office/powerpoint/2010/main" val="6557218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4552" cy="499745"/>
          </a:xfrm>
          <a:prstGeom prst="rect">
            <a:avLst/>
          </a:prstGeom>
        </p:spPr>
        <p:txBody>
          <a:bodyPr vert="horz" lIns="93177" tIns="46589" rIns="93177" bIns="46589" rtlCol="0"/>
          <a:lstStyle>
            <a:lvl1pPr algn="l">
              <a:defRPr sz="1200"/>
            </a:lvl1pPr>
          </a:lstStyle>
          <a:p>
            <a:endParaRPr lang="nl-BE"/>
          </a:p>
        </p:txBody>
      </p:sp>
      <p:sp>
        <p:nvSpPr>
          <p:cNvPr id="3" name="Date Placeholder 2"/>
          <p:cNvSpPr>
            <a:spLocks noGrp="1"/>
          </p:cNvSpPr>
          <p:nvPr>
            <p:ph type="dt" idx="1"/>
          </p:nvPr>
        </p:nvSpPr>
        <p:spPr>
          <a:xfrm>
            <a:off x="3888210" y="0"/>
            <a:ext cx="2974552" cy="499745"/>
          </a:xfrm>
          <a:prstGeom prst="rect">
            <a:avLst/>
          </a:prstGeom>
        </p:spPr>
        <p:txBody>
          <a:bodyPr vert="horz" lIns="93177" tIns="46589" rIns="93177" bIns="46589" rtlCol="0"/>
          <a:lstStyle>
            <a:lvl1pPr algn="r">
              <a:defRPr sz="1200"/>
            </a:lvl1pPr>
          </a:lstStyle>
          <a:p>
            <a:fld id="{D1925427-6E8A-463A-9752-7D22F5CAF14A}" type="datetimeFigureOut">
              <a:rPr lang="nl-BE" smtClean="0"/>
              <a:pPr/>
              <a:t>27/09/2018</a:t>
            </a:fld>
            <a:endParaRPr lang="nl-BE"/>
          </a:p>
        </p:txBody>
      </p:sp>
      <p:sp>
        <p:nvSpPr>
          <p:cNvPr id="4" name="Slide Image Placeholder 3"/>
          <p:cNvSpPr>
            <a:spLocks noGrp="1" noRot="1" noChangeAspect="1"/>
          </p:cNvSpPr>
          <p:nvPr>
            <p:ph type="sldImg" idx="2"/>
          </p:nvPr>
        </p:nvSpPr>
        <p:spPr>
          <a:xfrm>
            <a:off x="935038" y="749300"/>
            <a:ext cx="4995862" cy="3748088"/>
          </a:xfrm>
          <a:prstGeom prst="rect">
            <a:avLst/>
          </a:prstGeom>
          <a:noFill/>
          <a:ln w="12700">
            <a:solidFill>
              <a:prstClr val="black"/>
            </a:solidFill>
          </a:ln>
        </p:spPr>
        <p:txBody>
          <a:bodyPr vert="horz" lIns="93177" tIns="46589" rIns="93177" bIns="46589" rtlCol="0" anchor="ctr"/>
          <a:lstStyle/>
          <a:p>
            <a:endParaRPr lang="nl-BE"/>
          </a:p>
        </p:txBody>
      </p:sp>
      <p:sp>
        <p:nvSpPr>
          <p:cNvPr id="5" name="Notes Placeholder 4"/>
          <p:cNvSpPr>
            <a:spLocks noGrp="1"/>
          </p:cNvSpPr>
          <p:nvPr>
            <p:ph type="body" sz="quarter" idx="3"/>
          </p:nvPr>
        </p:nvSpPr>
        <p:spPr>
          <a:xfrm>
            <a:off x="686435" y="4747578"/>
            <a:ext cx="5491480" cy="4497705"/>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Slide Number Placeholder 6"/>
          <p:cNvSpPr>
            <a:spLocks noGrp="1"/>
          </p:cNvSpPr>
          <p:nvPr>
            <p:ph type="sldNum" sz="quarter" idx="5"/>
          </p:nvPr>
        </p:nvSpPr>
        <p:spPr>
          <a:xfrm>
            <a:off x="3888210" y="9493421"/>
            <a:ext cx="2974552" cy="499745"/>
          </a:xfrm>
          <a:prstGeom prst="rect">
            <a:avLst/>
          </a:prstGeom>
        </p:spPr>
        <p:txBody>
          <a:bodyPr vert="horz" lIns="93177" tIns="46589" rIns="93177" bIns="46589" rtlCol="0" anchor="b"/>
          <a:lstStyle>
            <a:lvl1pPr algn="r">
              <a:defRPr sz="1200"/>
            </a:lvl1pPr>
          </a:lstStyle>
          <a:p>
            <a:fld id="{89ED9555-764A-4B78-873A-3D7406AAEA2B}" type="slidenum">
              <a:rPr lang="nl-BE" smtClean="0"/>
              <a:pPr/>
              <a:t>‹#›</a:t>
            </a:fld>
            <a:endParaRPr lang="nl-BE"/>
          </a:p>
        </p:txBody>
      </p:sp>
    </p:spTree>
    <p:extLst>
      <p:ext uri="{BB962C8B-B14F-4D97-AF65-F5344CB8AC3E}">
        <p14:creationId xmlns:p14="http://schemas.microsoft.com/office/powerpoint/2010/main" val="932751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Veracity : </a:t>
            </a:r>
            <a:r>
              <a:rPr lang="nl-NL" dirty="0"/>
              <a:t>waarheidsgetrouwheid</a:t>
            </a:r>
          </a:p>
          <a:p>
            <a:r>
              <a:rPr lang="nl-NL" dirty="0"/>
              <a:t>Accuracy : nauwkeurigheid</a:t>
            </a:r>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4</a:t>
            </a:fld>
            <a:endParaRPr lang="nl-BE"/>
          </a:p>
        </p:txBody>
      </p:sp>
    </p:spTree>
    <p:extLst>
      <p:ext uri="{BB962C8B-B14F-4D97-AF65-F5344CB8AC3E}">
        <p14:creationId xmlns:p14="http://schemas.microsoft.com/office/powerpoint/2010/main" val="2524800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50</a:t>
            </a:fld>
            <a:endParaRPr lang="nl-BE"/>
          </a:p>
        </p:txBody>
      </p:sp>
    </p:spTree>
    <p:extLst>
      <p:ext uri="{BB962C8B-B14F-4D97-AF65-F5344CB8AC3E}">
        <p14:creationId xmlns:p14="http://schemas.microsoft.com/office/powerpoint/2010/main" val="3006257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51</a:t>
            </a:fld>
            <a:endParaRPr lang="nl-BE"/>
          </a:p>
        </p:txBody>
      </p:sp>
    </p:spTree>
    <p:extLst>
      <p:ext uri="{BB962C8B-B14F-4D97-AF65-F5344CB8AC3E}">
        <p14:creationId xmlns:p14="http://schemas.microsoft.com/office/powerpoint/2010/main" val="1183380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52</a:t>
            </a:fld>
            <a:endParaRPr lang="nl-BE"/>
          </a:p>
        </p:txBody>
      </p:sp>
    </p:spTree>
    <p:extLst>
      <p:ext uri="{BB962C8B-B14F-4D97-AF65-F5344CB8AC3E}">
        <p14:creationId xmlns:p14="http://schemas.microsoft.com/office/powerpoint/2010/main" val="1580648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53</a:t>
            </a:fld>
            <a:endParaRPr lang="nl-BE"/>
          </a:p>
        </p:txBody>
      </p:sp>
    </p:spTree>
    <p:extLst>
      <p:ext uri="{BB962C8B-B14F-4D97-AF65-F5344CB8AC3E}">
        <p14:creationId xmlns:p14="http://schemas.microsoft.com/office/powerpoint/2010/main" val="21441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54</a:t>
            </a:fld>
            <a:endParaRPr lang="nl-BE"/>
          </a:p>
        </p:txBody>
      </p:sp>
    </p:spTree>
    <p:extLst>
      <p:ext uri="{BB962C8B-B14F-4D97-AF65-F5344CB8AC3E}">
        <p14:creationId xmlns:p14="http://schemas.microsoft.com/office/powerpoint/2010/main" val="1065364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55</a:t>
            </a:fld>
            <a:endParaRPr lang="nl-BE"/>
          </a:p>
        </p:txBody>
      </p:sp>
    </p:spTree>
    <p:extLst>
      <p:ext uri="{BB962C8B-B14F-4D97-AF65-F5344CB8AC3E}">
        <p14:creationId xmlns:p14="http://schemas.microsoft.com/office/powerpoint/2010/main" val="42600561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56</a:t>
            </a:fld>
            <a:endParaRPr lang="nl-BE"/>
          </a:p>
        </p:txBody>
      </p:sp>
    </p:spTree>
    <p:extLst>
      <p:ext uri="{BB962C8B-B14F-4D97-AF65-F5344CB8AC3E}">
        <p14:creationId xmlns:p14="http://schemas.microsoft.com/office/powerpoint/2010/main" val="23290969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57</a:t>
            </a:fld>
            <a:endParaRPr lang="nl-BE"/>
          </a:p>
        </p:txBody>
      </p:sp>
    </p:spTree>
    <p:extLst>
      <p:ext uri="{BB962C8B-B14F-4D97-AF65-F5344CB8AC3E}">
        <p14:creationId xmlns:p14="http://schemas.microsoft.com/office/powerpoint/2010/main" val="7218679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58</a:t>
            </a:fld>
            <a:endParaRPr lang="nl-BE"/>
          </a:p>
        </p:txBody>
      </p:sp>
    </p:spTree>
    <p:extLst>
      <p:ext uri="{BB962C8B-B14F-4D97-AF65-F5344CB8AC3E}">
        <p14:creationId xmlns:p14="http://schemas.microsoft.com/office/powerpoint/2010/main" val="3293457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endParaRPr lang="nl-BE" dirty="0"/>
          </a:p>
          <a:p>
            <a:endParaRPr lang="nl-BE" dirty="0"/>
          </a:p>
          <a:p>
            <a:endParaRPr lang="nl-BE" dirty="0"/>
          </a:p>
          <a:p>
            <a:endParaRPr lang="nl-BE" dirty="0"/>
          </a:p>
          <a:p>
            <a:endParaRPr lang="nl-BE" dirty="0"/>
          </a:p>
          <a:p>
            <a:r>
              <a:rPr lang="nl-BE" dirty="0"/>
              <a:t>Antwoord: C)</a:t>
            </a:r>
          </a:p>
        </p:txBody>
      </p:sp>
      <p:sp>
        <p:nvSpPr>
          <p:cNvPr id="4" name="Slide Number Placeholder 3"/>
          <p:cNvSpPr>
            <a:spLocks noGrp="1"/>
          </p:cNvSpPr>
          <p:nvPr>
            <p:ph type="sldNum" sz="quarter" idx="10"/>
          </p:nvPr>
        </p:nvSpPr>
        <p:spPr/>
        <p:txBody>
          <a:bodyPr/>
          <a:lstStyle/>
          <a:p>
            <a:fld id="{89ED9555-764A-4B78-873A-3D7406AAEA2B}" type="slidenum">
              <a:rPr lang="nl-BE" smtClean="0"/>
              <a:pPr/>
              <a:t>60</a:t>
            </a:fld>
            <a:endParaRPr lang="nl-BE"/>
          </a:p>
        </p:txBody>
      </p:sp>
    </p:spTree>
    <p:extLst>
      <p:ext uri="{BB962C8B-B14F-4D97-AF65-F5344CB8AC3E}">
        <p14:creationId xmlns:p14="http://schemas.microsoft.com/office/powerpoint/2010/main" val="3074616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42</a:t>
            </a:fld>
            <a:endParaRPr lang="nl-BE"/>
          </a:p>
        </p:txBody>
      </p:sp>
    </p:spTree>
    <p:extLst>
      <p:ext uri="{BB962C8B-B14F-4D97-AF65-F5344CB8AC3E}">
        <p14:creationId xmlns:p14="http://schemas.microsoft.com/office/powerpoint/2010/main" val="21812534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r>
              <a:rPr lang="nl-BE" dirty="0"/>
              <a:t>R = 0,94</a:t>
            </a:r>
          </a:p>
          <a:p>
            <a:endParaRPr lang="nl-BE" dirty="0"/>
          </a:p>
          <a:p>
            <a:endParaRPr lang="nl-BE" dirty="0"/>
          </a:p>
          <a:p>
            <a:endParaRPr lang="nl-BE" dirty="0"/>
          </a:p>
          <a:p>
            <a:endParaRPr lang="nl-BE" dirty="0"/>
          </a:p>
          <a:p>
            <a:endParaRPr lang="nl-BE" dirty="0"/>
          </a:p>
          <a:p>
            <a:endParaRPr lang="nl-BE" dirty="0"/>
          </a:p>
          <a:p>
            <a:endParaRPr lang="nl-BE" dirty="0"/>
          </a:p>
          <a:p>
            <a:r>
              <a:rPr lang="nl-BE" dirty="0"/>
              <a:t>Antwoord: C)</a:t>
            </a:r>
          </a:p>
        </p:txBody>
      </p:sp>
      <p:sp>
        <p:nvSpPr>
          <p:cNvPr id="4" name="Slide Number Placeholder 3"/>
          <p:cNvSpPr>
            <a:spLocks noGrp="1"/>
          </p:cNvSpPr>
          <p:nvPr>
            <p:ph type="sldNum" sz="quarter" idx="10"/>
          </p:nvPr>
        </p:nvSpPr>
        <p:spPr/>
        <p:txBody>
          <a:bodyPr/>
          <a:lstStyle/>
          <a:p>
            <a:fld id="{89ED9555-764A-4B78-873A-3D7406AAEA2B}" type="slidenum">
              <a:rPr lang="nl-BE" smtClean="0"/>
              <a:pPr/>
              <a:t>61</a:t>
            </a:fld>
            <a:endParaRPr lang="nl-BE"/>
          </a:p>
        </p:txBody>
      </p:sp>
    </p:spTree>
    <p:extLst>
      <p:ext uri="{BB962C8B-B14F-4D97-AF65-F5344CB8AC3E}">
        <p14:creationId xmlns:p14="http://schemas.microsoft.com/office/powerpoint/2010/main" val="28443600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endParaRPr lang="nl-BE" dirty="0"/>
          </a:p>
          <a:p>
            <a:endParaRPr lang="nl-BE" dirty="0"/>
          </a:p>
          <a:p>
            <a:endParaRPr lang="nl-BE" dirty="0"/>
          </a:p>
          <a:p>
            <a:endParaRPr lang="nl-BE" dirty="0"/>
          </a:p>
          <a:p>
            <a:endParaRPr lang="nl-BE" dirty="0"/>
          </a:p>
          <a:p>
            <a:endParaRPr lang="nl-BE" dirty="0"/>
          </a:p>
          <a:p>
            <a:endParaRPr lang="nl-BE" dirty="0"/>
          </a:p>
          <a:p>
            <a:r>
              <a:rPr lang="nl-BE" dirty="0"/>
              <a:t>0.7450994</a:t>
            </a:r>
          </a:p>
          <a:p>
            <a:r>
              <a:rPr lang="nl-BE" dirty="0"/>
              <a:t>R = 0,94</a:t>
            </a:r>
          </a:p>
          <a:p>
            <a:endParaRPr lang="nl-BE" dirty="0"/>
          </a:p>
          <a:p>
            <a:endParaRPr lang="nl-BE" dirty="0"/>
          </a:p>
          <a:p>
            <a:endParaRPr lang="nl-BE" dirty="0"/>
          </a:p>
          <a:p>
            <a:endParaRPr lang="nl-BE" dirty="0"/>
          </a:p>
          <a:p>
            <a:endParaRPr lang="nl-BE" dirty="0"/>
          </a:p>
          <a:p>
            <a:endParaRPr lang="nl-BE" dirty="0"/>
          </a:p>
          <a:p>
            <a:endParaRPr lang="nl-BE" dirty="0"/>
          </a:p>
          <a:p>
            <a:r>
              <a:rPr lang="nl-BE" dirty="0"/>
              <a:t>Antwoord: C)</a:t>
            </a:r>
          </a:p>
        </p:txBody>
      </p:sp>
      <p:sp>
        <p:nvSpPr>
          <p:cNvPr id="4" name="Slide Number Placeholder 3"/>
          <p:cNvSpPr>
            <a:spLocks noGrp="1"/>
          </p:cNvSpPr>
          <p:nvPr>
            <p:ph type="sldNum" sz="quarter" idx="10"/>
          </p:nvPr>
        </p:nvSpPr>
        <p:spPr/>
        <p:txBody>
          <a:bodyPr/>
          <a:lstStyle/>
          <a:p>
            <a:fld id="{89ED9555-764A-4B78-873A-3D7406AAEA2B}" type="slidenum">
              <a:rPr lang="nl-BE" smtClean="0"/>
              <a:pPr/>
              <a:t>62</a:t>
            </a:fld>
            <a:endParaRPr lang="nl-BE"/>
          </a:p>
        </p:txBody>
      </p:sp>
    </p:spTree>
    <p:extLst>
      <p:ext uri="{BB962C8B-B14F-4D97-AF65-F5344CB8AC3E}">
        <p14:creationId xmlns:p14="http://schemas.microsoft.com/office/powerpoint/2010/main" val="7614520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r>
              <a:rPr lang="nl-BE" dirty="0"/>
              <a:t>R = 0,94</a:t>
            </a:r>
          </a:p>
          <a:p>
            <a:endParaRPr lang="nl-BE" dirty="0"/>
          </a:p>
          <a:p>
            <a:endParaRPr lang="nl-BE" dirty="0"/>
          </a:p>
          <a:p>
            <a:endParaRPr lang="nl-BE" dirty="0"/>
          </a:p>
          <a:p>
            <a:endParaRPr lang="nl-BE" dirty="0"/>
          </a:p>
          <a:p>
            <a:endParaRPr lang="nl-BE" dirty="0"/>
          </a:p>
          <a:p>
            <a:endParaRPr lang="nl-BE" dirty="0"/>
          </a:p>
          <a:p>
            <a:endParaRPr lang="nl-BE" dirty="0"/>
          </a:p>
          <a:p>
            <a:r>
              <a:rPr lang="nl-BE" dirty="0"/>
              <a:t>Antwoord: C)</a:t>
            </a:r>
          </a:p>
        </p:txBody>
      </p:sp>
      <p:sp>
        <p:nvSpPr>
          <p:cNvPr id="4" name="Slide Number Placeholder 3"/>
          <p:cNvSpPr>
            <a:spLocks noGrp="1"/>
          </p:cNvSpPr>
          <p:nvPr>
            <p:ph type="sldNum" sz="quarter" idx="10"/>
          </p:nvPr>
        </p:nvSpPr>
        <p:spPr/>
        <p:txBody>
          <a:bodyPr/>
          <a:lstStyle/>
          <a:p>
            <a:fld id="{89ED9555-764A-4B78-873A-3D7406AAEA2B}" type="slidenum">
              <a:rPr lang="nl-BE" smtClean="0"/>
              <a:pPr/>
              <a:t>63</a:t>
            </a:fld>
            <a:endParaRPr lang="nl-BE"/>
          </a:p>
        </p:txBody>
      </p:sp>
    </p:spTree>
    <p:extLst>
      <p:ext uri="{BB962C8B-B14F-4D97-AF65-F5344CB8AC3E}">
        <p14:creationId xmlns:p14="http://schemas.microsoft.com/office/powerpoint/2010/main" val="32295845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r>
              <a:rPr lang="nl-BE" dirty="0"/>
              <a:t>R = 0,94</a:t>
            </a:r>
          </a:p>
          <a:p>
            <a:endParaRPr lang="nl-BE" dirty="0"/>
          </a:p>
          <a:p>
            <a:endParaRPr lang="nl-BE" dirty="0"/>
          </a:p>
          <a:p>
            <a:endParaRPr lang="nl-BE" dirty="0"/>
          </a:p>
          <a:p>
            <a:endParaRPr lang="nl-BE" dirty="0"/>
          </a:p>
          <a:p>
            <a:endParaRPr lang="nl-BE" dirty="0"/>
          </a:p>
          <a:p>
            <a:endParaRPr lang="nl-BE" dirty="0"/>
          </a:p>
          <a:p>
            <a:endParaRPr lang="nl-BE" dirty="0"/>
          </a:p>
          <a:p>
            <a:r>
              <a:rPr lang="nl-BE" dirty="0"/>
              <a:t>Antwoord: C)</a:t>
            </a:r>
          </a:p>
        </p:txBody>
      </p:sp>
      <p:sp>
        <p:nvSpPr>
          <p:cNvPr id="4" name="Slide Number Placeholder 3"/>
          <p:cNvSpPr>
            <a:spLocks noGrp="1"/>
          </p:cNvSpPr>
          <p:nvPr>
            <p:ph type="sldNum" sz="quarter" idx="10"/>
          </p:nvPr>
        </p:nvSpPr>
        <p:spPr/>
        <p:txBody>
          <a:bodyPr/>
          <a:lstStyle/>
          <a:p>
            <a:fld id="{89ED9555-764A-4B78-873A-3D7406AAEA2B}" type="slidenum">
              <a:rPr lang="nl-BE" smtClean="0"/>
              <a:pPr/>
              <a:t>64</a:t>
            </a:fld>
            <a:endParaRPr lang="nl-BE"/>
          </a:p>
        </p:txBody>
      </p:sp>
    </p:spTree>
    <p:extLst>
      <p:ext uri="{BB962C8B-B14F-4D97-AF65-F5344CB8AC3E}">
        <p14:creationId xmlns:p14="http://schemas.microsoft.com/office/powerpoint/2010/main" val="8355748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r>
              <a:rPr lang="nl-BE" dirty="0"/>
              <a:t>R = 0,94</a:t>
            </a:r>
          </a:p>
          <a:p>
            <a:endParaRPr lang="nl-BE" dirty="0"/>
          </a:p>
          <a:p>
            <a:endParaRPr lang="nl-BE" dirty="0"/>
          </a:p>
          <a:p>
            <a:endParaRPr lang="nl-BE" dirty="0"/>
          </a:p>
          <a:p>
            <a:endParaRPr lang="nl-BE" dirty="0"/>
          </a:p>
          <a:p>
            <a:endParaRPr lang="nl-BE" dirty="0"/>
          </a:p>
          <a:p>
            <a:endParaRPr lang="nl-BE" dirty="0"/>
          </a:p>
          <a:p>
            <a:endParaRPr lang="nl-BE" dirty="0"/>
          </a:p>
          <a:p>
            <a:r>
              <a:rPr lang="nl-BE" dirty="0"/>
              <a:t>Antwoord: C)</a:t>
            </a:r>
          </a:p>
        </p:txBody>
      </p:sp>
      <p:sp>
        <p:nvSpPr>
          <p:cNvPr id="4" name="Slide Number Placeholder 3"/>
          <p:cNvSpPr>
            <a:spLocks noGrp="1"/>
          </p:cNvSpPr>
          <p:nvPr>
            <p:ph type="sldNum" sz="quarter" idx="10"/>
          </p:nvPr>
        </p:nvSpPr>
        <p:spPr/>
        <p:txBody>
          <a:bodyPr/>
          <a:lstStyle/>
          <a:p>
            <a:fld id="{89ED9555-764A-4B78-873A-3D7406AAEA2B}" type="slidenum">
              <a:rPr lang="nl-BE" smtClean="0"/>
              <a:pPr/>
              <a:t>65</a:t>
            </a:fld>
            <a:endParaRPr lang="nl-BE"/>
          </a:p>
        </p:txBody>
      </p:sp>
    </p:spTree>
    <p:extLst>
      <p:ext uri="{BB962C8B-B14F-4D97-AF65-F5344CB8AC3E}">
        <p14:creationId xmlns:p14="http://schemas.microsoft.com/office/powerpoint/2010/main" val="445782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r>
              <a:rPr lang="nl-BE" dirty="0"/>
              <a:t>R = 0,94</a:t>
            </a:r>
          </a:p>
          <a:p>
            <a:endParaRPr lang="nl-BE" dirty="0"/>
          </a:p>
          <a:p>
            <a:endParaRPr lang="nl-BE" dirty="0"/>
          </a:p>
          <a:p>
            <a:endParaRPr lang="nl-BE" dirty="0"/>
          </a:p>
          <a:p>
            <a:endParaRPr lang="nl-BE" dirty="0"/>
          </a:p>
          <a:p>
            <a:endParaRPr lang="nl-BE" dirty="0"/>
          </a:p>
          <a:p>
            <a:endParaRPr lang="nl-BE" dirty="0"/>
          </a:p>
          <a:p>
            <a:endParaRPr lang="nl-BE" dirty="0"/>
          </a:p>
          <a:p>
            <a:r>
              <a:rPr lang="nl-BE" dirty="0"/>
              <a:t>Antwoord: C)</a:t>
            </a:r>
          </a:p>
        </p:txBody>
      </p:sp>
      <p:sp>
        <p:nvSpPr>
          <p:cNvPr id="4" name="Slide Number Placeholder 3"/>
          <p:cNvSpPr>
            <a:spLocks noGrp="1"/>
          </p:cNvSpPr>
          <p:nvPr>
            <p:ph type="sldNum" sz="quarter" idx="10"/>
          </p:nvPr>
        </p:nvSpPr>
        <p:spPr/>
        <p:txBody>
          <a:bodyPr/>
          <a:lstStyle/>
          <a:p>
            <a:fld id="{89ED9555-764A-4B78-873A-3D7406AAEA2B}" type="slidenum">
              <a:rPr lang="nl-BE" smtClean="0"/>
              <a:pPr/>
              <a:t>66</a:t>
            </a:fld>
            <a:endParaRPr lang="nl-BE"/>
          </a:p>
        </p:txBody>
      </p:sp>
    </p:spTree>
    <p:extLst>
      <p:ext uri="{BB962C8B-B14F-4D97-AF65-F5344CB8AC3E}">
        <p14:creationId xmlns:p14="http://schemas.microsoft.com/office/powerpoint/2010/main" val="30240366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r>
              <a:rPr lang="nl-BE" dirty="0"/>
              <a:t>R = 0,94</a:t>
            </a:r>
          </a:p>
          <a:p>
            <a:endParaRPr lang="nl-BE" dirty="0"/>
          </a:p>
          <a:p>
            <a:endParaRPr lang="nl-BE" dirty="0"/>
          </a:p>
          <a:p>
            <a:endParaRPr lang="nl-BE" dirty="0"/>
          </a:p>
          <a:p>
            <a:endParaRPr lang="nl-BE" dirty="0"/>
          </a:p>
          <a:p>
            <a:endParaRPr lang="nl-BE" dirty="0"/>
          </a:p>
          <a:p>
            <a:endParaRPr lang="nl-BE" dirty="0"/>
          </a:p>
          <a:p>
            <a:endParaRPr lang="nl-BE" dirty="0"/>
          </a:p>
          <a:p>
            <a:r>
              <a:rPr lang="nl-BE" dirty="0"/>
              <a:t>Antwoord: C)</a:t>
            </a:r>
          </a:p>
        </p:txBody>
      </p:sp>
      <p:sp>
        <p:nvSpPr>
          <p:cNvPr id="4" name="Slide Number Placeholder 3"/>
          <p:cNvSpPr>
            <a:spLocks noGrp="1"/>
          </p:cNvSpPr>
          <p:nvPr>
            <p:ph type="sldNum" sz="quarter" idx="10"/>
          </p:nvPr>
        </p:nvSpPr>
        <p:spPr/>
        <p:txBody>
          <a:bodyPr/>
          <a:lstStyle/>
          <a:p>
            <a:fld id="{89ED9555-764A-4B78-873A-3D7406AAEA2B}" type="slidenum">
              <a:rPr lang="nl-BE" smtClean="0"/>
              <a:pPr/>
              <a:t>67</a:t>
            </a:fld>
            <a:endParaRPr lang="nl-BE"/>
          </a:p>
        </p:txBody>
      </p:sp>
    </p:spTree>
    <p:extLst>
      <p:ext uri="{BB962C8B-B14F-4D97-AF65-F5344CB8AC3E}">
        <p14:creationId xmlns:p14="http://schemas.microsoft.com/office/powerpoint/2010/main" val="33548222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r>
              <a:rPr lang="nl-BE" dirty="0"/>
              <a:t>R = 0,94</a:t>
            </a:r>
          </a:p>
          <a:p>
            <a:endParaRPr lang="nl-BE" dirty="0"/>
          </a:p>
          <a:p>
            <a:endParaRPr lang="nl-BE" dirty="0"/>
          </a:p>
          <a:p>
            <a:endParaRPr lang="nl-BE" dirty="0"/>
          </a:p>
          <a:p>
            <a:endParaRPr lang="nl-BE" dirty="0"/>
          </a:p>
          <a:p>
            <a:endParaRPr lang="nl-BE" dirty="0"/>
          </a:p>
          <a:p>
            <a:endParaRPr lang="nl-BE" dirty="0"/>
          </a:p>
          <a:p>
            <a:endParaRPr lang="nl-BE" dirty="0"/>
          </a:p>
          <a:p>
            <a:r>
              <a:rPr lang="nl-BE" dirty="0"/>
              <a:t>Antwoord: C)</a:t>
            </a:r>
          </a:p>
        </p:txBody>
      </p:sp>
      <p:sp>
        <p:nvSpPr>
          <p:cNvPr id="4" name="Slide Number Placeholder 3"/>
          <p:cNvSpPr>
            <a:spLocks noGrp="1"/>
          </p:cNvSpPr>
          <p:nvPr>
            <p:ph type="sldNum" sz="quarter" idx="10"/>
          </p:nvPr>
        </p:nvSpPr>
        <p:spPr/>
        <p:txBody>
          <a:bodyPr/>
          <a:lstStyle/>
          <a:p>
            <a:fld id="{89ED9555-764A-4B78-873A-3D7406AAEA2B}" type="slidenum">
              <a:rPr lang="nl-BE" smtClean="0"/>
              <a:pPr/>
              <a:t>68</a:t>
            </a:fld>
            <a:endParaRPr lang="nl-BE"/>
          </a:p>
        </p:txBody>
      </p:sp>
    </p:spTree>
    <p:extLst>
      <p:ext uri="{BB962C8B-B14F-4D97-AF65-F5344CB8AC3E}">
        <p14:creationId xmlns:p14="http://schemas.microsoft.com/office/powerpoint/2010/main" val="12708766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r>
              <a:rPr lang="nl-BE" dirty="0"/>
              <a:t>R = 0,94</a:t>
            </a:r>
          </a:p>
          <a:p>
            <a:endParaRPr lang="nl-BE" dirty="0"/>
          </a:p>
          <a:p>
            <a:endParaRPr lang="nl-BE" dirty="0"/>
          </a:p>
          <a:p>
            <a:endParaRPr lang="nl-BE" dirty="0"/>
          </a:p>
          <a:p>
            <a:endParaRPr lang="nl-BE" dirty="0"/>
          </a:p>
          <a:p>
            <a:endParaRPr lang="nl-BE" dirty="0"/>
          </a:p>
          <a:p>
            <a:endParaRPr lang="nl-BE" dirty="0"/>
          </a:p>
          <a:p>
            <a:endParaRPr lang="nl-BE" dirty="0"/>
          </a:p>
          <a:p>
            <a:r>
              <a:rPr lang="nl-BE" dirty="0"/>
              <a:t>Antwoord: C)</a:t>
            </a:r>
          </a:p>
        </p:txBody>
      </p:sp>
      <p:sp>
        <p:nvSpPr>
          <p:cNvPr id="4" name="Slide Number Placeholder 3"/>
          <p:cNvSpPr>
            <a:spLocks noGrp="1"/>
          </p:cNvSpPr>
          <p:nvPr>
            <p:ph type="sldNum" sz="quarter" idx="10"/>
          </p:nvPr>
        </p:nvSpPr>
        <p:spPr/>
        <p:txBody>
          <a:bodyPr/>
          <a:lstStyle/>
          <a:p>
            <a:fld id="{89ED9555-764A-4B78-873A-3D7406AAEA2B}" type="slidenum">
              <a:rPr lang="nl-BE" smtClean="0"/>
              <a:pPr/>
              <a:t>69</a:t>
            </a:fld>
            <a:endParaRPr lang="nl-BE"/>
          </a:p>
        </p:txBody>
      </p:sp>
    </p:spTree>
    <p:extLst>
      <p:ext uri="{BB962C8B-B14F-4D97-AF65-F5344CB8AC3E}">
        <p14:creationId xmlns:p14="http://schemas.microsoft.com/office/powerpoint/2010/main" val="19775060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r>
              <a:rPr lang="nl-BE" dirty="0"/>
              <a:t>R = 0,94</a:t>
            </a:r>
          </a:p>
          <a:p>
            <a:endParaRPr lang="nl-BE" dirty="0"/>
          </a:p>
          <a:p>
            <a:endParaRPr lang="nl-BE" dirty="0"/>
          </a:p>
          <a:p>
            <a:endParaRPr lang="nl-BE" dirty="0"/>
          </a:p>
          <a:p>
            <a:endParaRPr lang="nl-BE" dirty="0"/>
          </a:p>
          <a:p>
            <a:endParaRPr lang="nl-BE" dirty="0"/>
          </a:p>
          <a:p>
            <a:endParaRPr lang="nl-BE" dirty="0"/>
          </a:p>
          <a:p>
            <a:endParaRPr lang="nl-BE" dirty="0"/>
          </a:p>
          <a:p>
            <a:r>
              <a:rPr lang="nl-BE" dirty="0"/>
              <a:t>Antwoord: C)</a:t>
            </a:r>
          </a:p>
        </p:txBody>
      </p:sp>
      <p:sp>
        <p:nvSpPr>
          <p:cNvPr id="4" name="Slide Number Placeholder 3"/>
          <p:cNvSpPr>
            <a:spLocks noGrp="1"/>
          </p:cNvSpPr>
          <p:nvPr>
            <p:ph type="sldNum" sz="quarter" idx="10"/>
          </p:nvPr>
        </p:nvSpPr>
        <p:spPr/>
        <p:txBody>
          <a:bodyPr/>
          <a:lstStyle/>
          <a:p>
            <a:fld id="{89ED9555-764A-4B78-873A-3D7406AAEA2B}" type="slidenum">
              <a:rPr lang="nl-BE" smtClean="0"/>
              <a:pPr/>
              <a:t>70</a:t>
            </a:fld>
            <a:endParaRPr lang="nl-BE"/>
          </a:p>
        </p:txBody>
      </p:sp>
    </p:spTree>
    <p:extLst>
      <p:ext uri="{BB962C8B-B14F-4D97-AF65-F5344CB8AC3E}">
        <p14:creationId xmlns:p14="http://schemas.microsoft.com/office/powerpoint/2010/main" val="247309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43</a:t>
            </a:fld>
            <a:endParaRPr lang="nl-BE"/>
          </a:p>
        </p:txBody>
      </p:sp>
    </p:spTree>
    <p:extLst>
      <p:ext uri="{BB962C8B-B14F-4D97-AF65-F5344CB8AC3E}">
        <p14:creationId xmlns:p14="http://schemas.microsoft.com/office/powerpoint/2010/main" val="18986518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r>
              <a:rPr lang="nl-BE" dirty="0"/>
              <a:t>R = 0,94</a:t>
            </a:r>
          </a:p>
          <a:p>
            <a:endParaRPr lang="nl-BE" dirty="0"/>
          </a:p>
          <a:p>
            <a:endParaRPr lang="nl-BE" dirty="0"/>
          </a:p>
          <a:p>
            <a:endParaRPr lang="nl-BE" dirty="0"/>
          </a:p>
          <a:p>
            <a:endParaRPr lang="nl-BE" dirty="0"/>
          </a:p>
          <a:p>
            <a:endParaRPr lang="nl-BE" dirty="0"/>
          </a:p>
          <a:p>
            <a:endParaRPr lang="nl-BE" dirty="0"/>
          </a:p>
          <a:p>
            <a:endParaRPr lang="nl-BE" dirty="0"/>
          </a:p>
          <a:p>
            <a:r>
              <a:rPr lang="nl-BE" dirty="0"/>
              <a:t>Antwoord: C)</a:t>
            </a:r>
          </a:p>
        </p:txBody>
      </p:sp>
      <p:sp>
        <p:nvSpPr>
          <p:cNvPr id="4" name="Slide Number Placeholder 3"/>
          <p:cNvSpPr>
            <a:spLocks noGrp="1"/>
          </p:cNvSpPr>
          <p:nvPr>
            <p:ph type="sldNum" sz="quarter" idx="10"/>
          </p:nvPr>
        </p:nvSpPr>
        <p:spPr/>
        <p:txBody>
          <a:bodyPr/>
          <a:lstStyle/>
          <a:p>
            <a:fld id="{89ED9555-764A-4B78-873A-3D7406AAEA2B}" type="slidenum">
              <a:rPr lang="nl-BE" smtClean="0"/>
              <a:pPr/>
              <a:t>71</a:t>
            </a:fld>
            <a:endParaRPr lang="nl-BE"/>
          </a:p>
        </p:txBody>
      </p:sp>
    </p:spTree>
    <p:extLst>
      <p:ext uri="{BB962C8B-B14F-4D97-AF65-F5344CB8AC3E}">
        <p14:creationId xmlns:p14="http://schemas.microsoft.com/office/powerpoint/2010/main" val="35496678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r>
              <a:rPr lang="nl-BE" dirty="0"/>
              <a:t>R = 0,94</a:t>
            </a:r>
          </a:p>
          <a:p>
            <a:endParaRPr lang="nl-BE" dirty="0"/>
          </a:p>
          <a:p>
            <a:endParaRPr lang="nl-BE" dirty="0"/>
          </a:p>
          <a:p>
            <a:endParaRPr lang="nl-BE" dirty="0"/>
          </a:p>
          <a:p>
            <a:endParaRPr lang="nl-BE" dirty="0"/>
          </a:p>
          <a:p>
            <a:endParaRPr lang="nl-BE" dirty="0"/>
          </a:p>
          <a:p>
            <a:endParaRPr lang="nl-BE" dirty="0"/>
          </a:p>
          <a:p>
            <a:endParaRPr lang="nl-BE" dirty="0"/>
          </a:p>
          <a:p>
            <a:r>
              <a:rPr lang="nl-BE" dirty="0"/>
              <a:t>Antwoord: C)</a:t>
            </a:r>
          </a:p>
        </p:txBody>
      </p:sp>
      <p:sp>
        <p:nvSpPr>
          <p:cNvPr id="4" name="Slide Number Placeholder 3"/>
          <p:cNvSpPr>
            <a:spLocks noGrp="1"/>
          </p:cNvSpPr>
          <p:nvPr>
            <p:ph type="sldNum" sz="quarter" idx="10"/>
          </p:nvPr>
        </p:nvSpPr>
        <p:spPr/>
        <p:txBody>
          <a:bodyPr/>
          <a:lstStyle/>
          <a:p>
            <a:fld id="{89ED9555-764A-4B78-873A-3D7406AAEA2B}" type="slidenum">
              <a:rPr lang="nl-BE" smtClean="0"/>
              <a:pPr/>
              <a:t>72</a:t>
            </a:fld>
            <a:endParaRPr lang="nl-BE"/>
          </a:p>
        </p:txBody>
      </p:sp>
    </p:spTree>
    <p:extLst>
      <p:ext uri="{BB962C8B-B14F-4D97-AF65-F5344CB8AC3E}">
        <p14:creationId xmlns:p14="http://schemas.microsoft.com/office/powerpoint/2010/main" val="40221692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r>
              <a:rPr lang="nl-BE" dirty="0"/>
              <a:t>R = 0,94</a:t>
            </a:r>
          </a:p>
          <a:p>
            <a:endParaRPr lang="nl-BE" dirty="0"/>
          </a:p>
          <a:p>
            <a:endParaRPr lang="nl-BE" dirty="0"/>
          </a:p>
          <a:p>
            <a:endParaRPr lang="nl-BE" dirty="0"/>
          </a:p>
          <a:p>
            <a:endParaRPr lang="nl-BE" dirty="0"/>
          </a:p>
          <a:p>
            <a:endParaRPr lang="nl-BE" dirty="0"/>
          </a:p>
          <a:p>
            <a:endParaRPr lang="nl-BE" dirty="0"/>
          </a:p>
          <a:p>
            <a:endParaRPr lang="nl-BE" dirty="0"/>
          </a:p>
          <a:p>
            <a:r>
              <a:rPr lang="nl-BE" dirty="0"/>
              <a:t>Antwoord: C)</a:t>
            </a:r>
          </a:p>
        </p:txBody>
      </p:sp>
      <p:sp>
        <p:nvSpPr>
          <p:cNvPr id="4" name="Slide Number Placeholder 3"/>
          <p:cNvSpPr>
            <a:spLocks noGrp="1"/>
          </p:cNvSpPr>
          <p:nvPr>
            <p:ph type="sldNum" sz="quarter" idx="10"/>
          </p:nvPr>
        </p:nvSpPr>
        <p:spPr/>
        <p:txBody>
          <a:bodyPr/>
          <a:lstStyle/>
          <a:p>
            <a:fld id="{89ED9555-764A-4B78-873A-3D7406AAEA2B}" type="slidenum">
              <a:rPr lang="nl-BE" smtClean="0"/>
              <a:pPr/>
              <a:t>73</a:t>
            </a:fld>
            <a:endParaRPr lang="nl-BE"/>
          </a:p>
        </p:txBody>
      </p:sp>
    </p:spTree>
    <p:extLst>
      <p:ext uri="{BB962C8B-B14F-4D97-AF65-F5344CB8AC3E}">
        <p14:creationId xmlns:p14="http://schemas.microsoft.com/office/powerpoint/2010/main" val="9182709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r>
              <a:rPr lang="nl-BE" dirty="0"/>
              <a:t>R = 0,94</a:t>
            </a:r>
          </a:p>
          <a:p>
            <a:endParaRPr lang="nl-BE" dirty="0"/>
          </a:p>
          <a:p>
            <a:endParaRPr lang="nl-BE" dirty="0"/>
          </a:p>
          <a:p>
            <a:endParaRPr lang="nl-BE" dirty="0"/>
          </a:p>
          <a:p>
            <a:endParaRPr lang="nl-BE" dirty="0"/>
          </a:p>
          <a:p>
            <a:endParaRPr lang="nl-BE" dirty="0"/>
          </a:p>
          <a:p>
            <a:endParaRPr lang="nl-BE" dirty="0"/>
          </a:p>
          <a:p>
            <a:endParaRPr lang="nl-BE" dirty="0"/>
          </a:p>
          <a:p>
            <a:r>
              <a:rPr lang="nl-BE" dirty="0"/>
              <a:t>Antwoord: C)</a:t>
            </a:r>
          </a:p>
        </p:txBody>
      </p:sp>
      <p:sp>
        <p:nvSpPr>
          <p:cNvPr id="4" name="Slide Number Placeholder 3"/>
          <p:cNvSpPr>
            <a:spLocks noGrp="1"/>
          </p:cNvSpPr>
          <p:nvPr>
            <p:ph type="sldNum" sz="quarter" idx="10"/>
          </p:nvPr>
        </p:nvSpPr>
        <p:spPr/>
        <p:txBody>
          <a:bodyPr/>
          <a:lstStyle/>
          <a:p>
            <a:fld id="{89ED9555-764A-4B78-873A-3D7406AAEA2B}" type="slidenum">
              <a:rPr lang="nl-BE" smtClean="0"/>
              <a:pPr/>
              <a:t>74</a:t>
            </a:fld>
            <a:endParaRPr lang="nl-BE"/>
          </a:p>
        </p:txBody>
      </p:sp>
    </p:spTree>
    <p:extLst>
      <p:ext uri="{BB962C8B-B14F-4D97-AF65-F5344CB8AC3E}">
        <p14:creationId xmlns:p14="http://schemas.microsoft.com/office/powerpoint/2010/main" val="17229841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r>
              <a:rPr lang="nl-BE" dirty="0"/>
              <a:t>R = 0,94</a:t>
            </a:r>
          </a:p>
          <a:p>
            <a:endParaRPr lang="nl-BE" dirty="0"/>
          </a:p>
          <a:p>
            <a:endParaRPr lang="nl-BE" dirty="0"/>
          </a:p>
          <a:p>
            <a:endParaRPr lang="nl-BE" dirty="0"/>
          </a:p>
          <a:p>
            <a:endParaRPr lang="nl-BE" dirty="0"/>
          </a:p>
          <a:p>
            <a:endParaRPr lang="nl-BE" dirty="0"/>
          </a:p>
          <a:p>
            <a:endParaRPr lang="nl-BE" dirty="0"/>
          </a:p>
          <a:p>
            <a:endParaRPr lang="nl-BE" dirty="0"/>
          </a:p>
          <a:p>
            <a:r>
              <a:rPr lang="nl-BE" dirty="0"/>
              <a:t>Antwoord: C)</a:t>
            </a:r>
          </a:p>
        </p:txBody>
      </p:sp>
      <p:sp>
        <p:nvSpPr>
          <p:cNvPr id="4" name="Slide Number Placeholder 3"/>
          <p:cNvSpPr>
            <a:spLocks noGrp="1"/>
          </p:cNvSpPr>
          <p:nvPr>
            <p:ph type="sldNum" sz="quarter" idx="10"/>
          </p:nvPr>
        </p:nvSpPr>
        <p:spPr/>
        <p:txBody>
          <a:bodyPr/>
          <a:lstStyle/>
          <a:p>
            <a:fld id="{89ED9555-764A-4B78-873A-3D7406AAEA2B}" type="slidenum">
              <a:rPr lang="nl-BE" smtClean="0"/>
              <a:pPr/>
              <a:t>75</a:t>
            </a:fld>
            <a:endParaRPr lang="nl-BE"/>
          </a:p>
        </p:txBody>
      </p:sp>
    </p:spTree>
    <p:extLst>
      <p:ext uri="{BB962C8B-B14F-4D97-AF65-F5344CB8AC3E}">
        <p14:creationId xmlns:p14="http://schemas.microsoft.com/office/powerpoint/2010/main" val="3194261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r>
              <a:rPr lang="nl-BE" dirty="0"/>
              <a:t>R = 0,94</a:t>
            </a:r>
          </a:p>
          <a:p>
            <a:endParaRPr lang="nl-BE" dirty="0"/>
          </a:p>
          <a:p>
            <a:endParaRPr lang="nl-BE" dirty="0"/>
          </a:p>
          <a:p>
            <a:endParaRPr lang="nl-BE" dirty="0"/>
          </a:p>
          <a:p>
            <a:endParaRPr lang="nl-BE" dirty="0"/>
          </a:p>
          <a:p>
            <a:endParaRPr lang="nl-BE" dirty="0"/>
          </a:p>
          <a:p>
            <a:endParaRPr lang="nl-BE" dirty="0"/>
          </a:p>
          <a:p>
            <a:endParaRPr lang="nl-BE" dirty="0"/>
          </a:p>
          <a:p>
            <a:r>
              <a:rPr lang="nl-BE" dirty="0"/>
              <a:t>Antwoord: C)</a:t>
            </a:r>
          </a:p>
        </p:txBody>
      </p:sp>
      <p:sp>
        <p:nvSpPr>
          <p:cNvPr id="4" name="Slide Number Placeholder 3"/>
          <p:cNvSpPr>
            <a:spLocks noGrp="1"/>
          </p:cNvSpPr>
          <p:nvPr>
            <p:ph type="sldNum" sz="quarter" idx="10"/>
          </p:nvPr>
        </p:nvSpPr>
        <p:spPr/>
        <p:txBody>
          <a:bodyPr/>
          <a:lstStyle/>
          <a:p>
            <a:fld id="{89ED9555-764A-4B78-873A-3D7406AAEA2B}" type="slidenum">
              <a:rPr lang="nl-BE" smtClean="0"/>
              <a:pPr/>
              <a:t>76</a:t>
            </a:fld>
            <a:endParaRPr lang="nl-BE"/>
          </a:p>
        </p:txBody>
      </p:sp>
    </p:spTree>
    <p:extLst>
      <p:ext uri="{BB962C8B-B14F-4D97-AF65-F5344CB8AC3E}">
        <p14:creationId xmlns:p14="http://schemas.microsoft.com/office/powerpoint/2010/main" val="19640761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r>
              <a:rPr lang="nl-BE" dirty="0"/>
              <a:t>R = 0,94</a:t>
            </a:r>
          </a:p>
          <a:p>
            <a:endParaRPr lang="nl-BE" dirty="0"/>
          </a:p>
          <a:p>
            <a:endParaRPr lang="nl-BE" dirty="0"/>
          </a:p>
          <a:p>
            <a:endParaRPr lang="nl-BE" dirty="0"/>
          </a:p>
          <a:p>
            <a:endParaRPr lang="nl-BE" dirty="0"/>
          </a:p>
          <a:p>
            <a:endParaRPr lang="nl-BE" dirty="0"/>
          </a:p>
          <a:p>
            <a:endParaRPr lang="nl-BE" dirty="0"/>
          </a:p>
          <a:p>
            <a:endParaRPr lang="nl-BE" dirty="0"/>
          </a:p>
          <a:p>
            <a:r>
              <a:rPr lang="nl-BE" dirty="0"/>
              <a:t>Antwoord: C)</a:t>
            </a:r>
          </a:p>
        </p:txBody>
      </p:sp>
      <p:sp>
        <p:nvSpPr>
          <p:cNvPr id="4" name="Slide Number Placeholder 3"/>
          <p:cNvSpPr>
            <a:spLocks noGrp="1"/>
          </p:cNvSpPr>
          <p:nvPr>
            <p:ph type="sldNum" sz="quarter" idx="10"/>
          </p:nvPr>
        </p:nvSpPr>
        <p:spPr/>
        <p:txBody>
          <a:bodyPr/>
          <a:lstStyle/>
          <a:p>
            <a:fld id="{89ED9555-764A-4B78-873A-3D7406AAEA2B}" type="slidenum">
              <a:rPr lang="nl-BE" smtClean="0"/>
              <a:pPr/>
              <a:t>77</a:t>
            </a:fld>
            <a:endParaRPr lang="nl-BE"/>
          </a:p>
        </p:txBody>
      </p:sp>
    </p:spTree>
    <p:extLst>
      <p:ext uri="{BB962C8B-B14F-4D97-AF65-F5344CB8AC3E}">
        <p14:creationId xmlns:p14="http://schemas.microsoft.com/office/powerpoint/2010/main" val="25459743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r>
              <a:rPr lang="nl-BE" dirty="0"/>
              <a:t>R = 0,94</a:t>
            </a:r>
          </a:p>
          <a:p>
            <a:endParaRPr lang="nl-BE" dirty="0"/>
          </a:p>
          <a:p>
            <a:endParaRPr lang="nl-BE" dirty="0"/>
          </a:p>
          <a:p>
            <a:endParaRPr lang="nl-BE" dirty="0"/>
          </a:p>
          <a:p>
            <a:endParaRPr lang="nl-BE" dirty="0"/>
          </a:p>
          <a:p>
            <a:endParaRPr lang="nl-BE" dirty="0"/>
          </a:p>
          <a:p>
            <a:endParaRPr lang="nl-BE" dirty="0"/>
          </a:p>
          <a:p>
            <a:endParaRPr lang="nl-BE" dirty="0"/>
          </a:p>
          <a:p>
            <a:r>
              <a:rPr lang="nl-BE" dirty="0"/>
              <a:t>Antwoord: C)</a:t>
            </a:r>
          </a:p>
        </p:txBody>
      </p:sp>
      <p:sp>
        <p:nvSpPr>
          <p:cNvPr id="4" name="Slide Number Placeholder 3"/>
          <p:cNvSpPr>
            <a:spLocks noGrp="1"/>
          </p:cNvSpPr>
          <p:nvPr>
            <p:ph type="sldNum" sz="quarter" idx="10"/>
          </p:nvPr>
        </p:nvSpPr>
        <p:spPr/>
        <p:txBody>
          <a:bodyPr/>
          <a:lstStyle/>
          <a:p>
            <a:fld id="{89ED9555-764A-4B78-873A-3D7406AAEA2B}" type="slidenum">
              <a:rPr lang="nl-BE" smtClean="0"/>
              <a:pPr/>
              <a:t>78</a:t>
            </a:fld>
            <a:endParaRPr lang="nl-BE"/>
          </a:p>
        </p:txBody>
      </p:sp>
    </p:spTree>
    <p:extLst>
      <p:ext uri="{BB962C8B-B14F-4D97-AF65-F5344CB8AC3E}">
        <p14:creationId xmlns:p14="http://schemas.microsoft.com/office/powerpoint/2010/main" val="5560186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r>
              <a:rPr lang="nl-BE" dirty="0"/>
              <a:t>R = 0,94</a:t>
            </a:r>
          </a:p>
          <a:p>
            <a:endParaRPr lang="nl-BE" dirty="0"/>
          </a:p>
          <a:p>
            <a:endParaRPr lang="nl-BE" dirty="0"/>
          </a:p>
          <a:p>
            <a:endParaRPr lang="nl-BE" dirty="0"/>
          </a:p>
          <a:p>
            <a:endParaRPr lang="nl-BE" dirty="0"/>
          </a:p>
          <a:p>
            <a:endParaRPr lang="nl-BE" dirty="0"/>
          </a:p>
          <a:p>
            <a:endParaRPr lang="nl-BE" dirty="0"/>
          </a:p>
          <a:p>
            <a:endParaRPr lang="nl-BE" dirty="0"/>
          </a:p>
          <a:p>
            <a:r>
              <a:rPr lang="nl-BE" dirty="0"/>
              <a:t>Antwoord: C)</a:t>
            </a:r>
          </a:p>
        </p:txBody>
      </p:sp>
      <p:sp>
        <p:nvSpPr>
          <p:cNvPr id="4" name="Slide Number Placeholder 3"/>
          <p:cNvSpPr>
            <a:spLocks noGrp="1"/>
          </p:cNvSpPr>
          <p:nvPr>
            <p:ph type="sldNum" sz="quarter" idx="10"/>
          </p:nvPr>
        </p:nvSpPr>
        <p:spPr/>
        <p:txBody>
          <a:bodyPr/>
          <a:lstStyle/>
          <a:p>
            <a:fld id="{89ED9555-764A-4B78-873A-3D7406AAEA2B}" type="slidenum">
              <a:rPr lang="nl-BE" smtClean="0"/>
              <a:pPr/>
              <a:t>79</a:t>
            </a:fld>
            <a:endParaRPr lang="nl-BE"/>
          </a:p>
        </p:txBody>
      </p:sp>
    </p:spTree>
    <p:extLst>
      <p:ext uri="{BB962C8B-B14F-4D97-AF65-F5344CB8AC3E}">
        <p14:creationId xmlns:p14="http://schemas.microsoft.com/office/powerpoint/2010/main" val="10831472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r>
              <a:rPr lang="nl-BE" dirty="0"/>
              <a:t>R = 0,94</a:t>
            </a:r>
          </a:p>
          <a:p>
            <a:endParaRPr lang="nl-BE" dirty="0"/>
          </a:p>
          <a:p>
            <a:endParaRPr lang="nl-BE" dirty="0"/>
          </a:p>
          <a:p>
            <a:endParaRPr lang="nl-BE" dirty="0"/>
          </a:p>
          <a:p>
            <a:endParaRPr lang="nl-BE" dirty="0"/>
          </a:p>
          <a:p>
            <a:endParaRPr lang="nl-BE" dirty="0"/>
          </a:p>
          <a:p>
            <a:endParaRPr lang="nl-BE" dirty="0"/>
          </a:p>
          <a:p>
            <a:endParaRPr lang="nl-BE" dirty="0"/>
          </a:p>
          <a:p>
            <a:r>
              <a:rPr lang="nl-BE" dirty="0"/>
              <a:t>Antwoord: C)</a:t>
            </a:r>
          </a:p>
        </p:txBody>
      </p:sp>
      <p:sp>
        <p:nvSpPr>
          <p:cNvPr id="4" name="Slide Number Placeholder 3"/>
          <p:cNvSpPr>
            <a:spLocks noGrp="1"/>
          </p:cNvSpPr>
          <p:nvPr>
            <p:ph type="sldNum" sz="quarter" idx="10"/>
          </p:nvPr>
        </p:nvSpPr>
        <p:spPr/>
        <p:txBody>
          <a:bodyPr/>
          <a:lstStyle/>
          <a:p>
            <a:fld id="{89ED9555-764A-4B78-873A-3D7406AAEA2B}" type="slidenum">
              <a:rPr lang="nl-BE" smtClean="0"/>
              <a:pPr/>
              <a:t>80</a:t>
            </a:fld>
            <a:endParaRPr lang="nl-BE"/>
          </a:p>
        </p:txBody>
      </p:sp>
    </p:spTree>
    <p:extLst>
      <p:ext uri="{BB962C8B-B14F-4D97-AF65-F5344CB8AC3E}">
        <p14:creationId xmlns:p14="http://schemas.microsoft.com/office/powerpoint/2010/main" val="1274332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44</a:t>
            </a:fld>
            <a:endParaRPr lang="nl-BE"/>
          </a:p>
        </p:txBody>
      </p:sp>
    </p:spTree>
    <p:extLst>
      <p:ext uri="{BB962C8B-B14F-4D97-AF65-F5344CB8AC3E}">
        <p14:creationId xmlns:p14="http://schemas.microsoft.com/office/powerpoint/2010/main" val="30510884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Excel: spreidingsdiagram </a:t>
            </a:r>
            <a:r>
              <a:rPr lang="nl-BE" dirty="0">
                <a:sym typeface="Wingdings" panose="05000000000000000000" pitchFamily="2" charset="2"/>
              </a:rPr>
              <a:t> trendlijn toevoegen  equation tonen</a:t>
            </a:r>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81</a:t>
            </a:fld>
            <a:endParaRPr lang="nl-BE"/>
          </a:p>
        </p:txBody>
      </p:sp>
    </p:spTree>
    <p:extLst>
      <p:ext uri="{BB962C8B-B14F-4D97-AF65-F5344CB8AC3E}">
        <p14:creationId xmlns:p14="http://schemas.microsoft.com/office/powerpoint/2010/main" val="34276944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endParaRPr lang="nl-BE" dirty="0"/>
          </a:p>
          <a:p>
            <a:endParaRPr lang="nl-BE" dirty="0"/>
          </a:p>
          <a:p>
            <a:endParaRPr lang="nl-BE" dirty="0"/>
          </a:p>
          <a:p>
            <a:endParaRPr lang="nl-BE" dirty="0"/>
          </a:p>
          <a:p>
            <a:endParaRPr lang="nl-BE" dirty="0"/>
          </a:p>
          <a:p>
            <a:endParaRPr lang="nl-BE" dirty="0"/>
          </a:p>
          <a:p>
            <a:endParaRPr lang="nl-BE" dirty="0"/>
          </a:p>
          <a:p>
            <a:endParaRPr lang="nl-BE" dirty="0"/>
          </a:p>
          <a:p>
            <a:endParaRPr lang="nl-BE" dirty="0"/>
          </a:p>
          <a:p>
            <a:endParaRPr lang="nl-BE" dirty="0"/>
          </a:p>
          <a:p>
            <a:endParaRPr lang="nl-BE" dirty="0"/>
          </a:p>
          <a:p>
            <a:endParaRPr lang="nl-BE" dirty="0"/>
          </a:p>
          <a:p>
            <a:r>
              <a:rPr lang="nl-BE" sz="1200" kern="1200" dirty="0">
                <a:solidFill>
                  <a:schemeClr val="tx1"/>
                </a:solidFill>
                <a:effectLst/>
                <a:latin typeface="+mn-lt"/>
                <a:ea typeface="+mn-ea"/>
                <a:cs typeface="+mn-cs"/>
              </a:rPr>
              <a:t>1. </a:t>
            </a:r>
          </a:p>
          <a:p>
            <a:r>
              <a:rPr lang="nl-BE" sz="1200" kern="1200" dirty="0">
                <a:solidFill>
                  <a:schemeClr val="tx1"/>
                </a:solidFill>
                <a:effectLst/>
                <a:latin typeface="+mn-lt"/>
                <a:ea typeface="+mn-ea"/>
                <a:cs typeface="+mn-cs"/>
              </a:rPr>
              <a:t>Regressie vergelijking R</a:t>
            </a:r>
          </a:p>
          <a:p>
            <a:r>
              <a:rPr lang="nl-BE" sz="1200" kern="1200" dirty="0">
                <a:solidFill>
                  <a:schemeClr val="tx1"/>
                </a:solidFill>
                <a:effectLst/>
                <a:latin typeface="+mn-lt"/>
                <a:ea typeface="+mn-ea"/>
                <a:cs typeface="+mn-cs"/>
              </a:rPr>
              <a:t>Y/X</a:t>
            </a:r>
          </a:p>
          <a:p>
            <a:r>
              <a:rPr lang="nl-BE" sz="1200" kern="1200" dirty="0">
                <a:solidFill>
                  <a:schemeClr val="tx1"/>
                </a:solidFill>
                <a:effectLst/>
                <a:latin typeface="+mn-lt"/>
                <a:ea typeface="+mn-ea"/>
                <a:cs typeface="+mn-cs"/>
              </a:rPr>
              <a:t>: y=a+bx </a:t>
            </a:r>
          </a:p>
          <a:p>
            <a:r>
              <a:rPr lang="nl-BE" sz="1200" kern="1200" dirty="0">
                <a:solidFill>
                  <a:schemeClr val="tx1"/>
                </a:solidFill>
                <a:effectLst/>
                <a:latin typeface="+mn-lt"/>
                <a:ea typeface="+mn-ea"/>
                <a:cs typeface="+mn-cs"/>
              </a:rPr>
              <a:t>a= 96.882 </a:t>
            </a:r>
          </a:p>
          <a:p>
            <a:r>
              <a:rPr lang="nl-BE" sz="1200" kern="1200" dirty="0">
                <a:solidFill>
                  <a:schemeClr val="tx1"/>
                </a:solidFill>
                <a:effectLst/>
                <a:latin typeface="+mn-lt"/>
                <a:ea typeface="+mn-ea"/>
                <a:cs typeface="+mn-cs"/>
              </a:rPr>
              <a:t>b=1.004 </a:t>
            </a:r>
          </a:p>
          <a:p>
            <a:r>
              <a:rPr lang="nl-BE" sz="1200" kern="1200" dirty="0">
                <a:solidFill>
                  <a:schemeClr val="tx1"/>
                </a:solidFill>
                <a:effectLst/>
                <a:latin typeface="+mn-lt"/>
                <a:ea typeface="+mn-ea"/>
                <a:cs typeface="+mn-cs"/>
              </a:rPr>
              <a:t>y=96.882+1.004x </a:t>
            </a:r>
          </a:p>
          <a:p>
            <a:r>
              <a:rPr lang="nl-BE" sz="1200" kern="1200" dirty="0">
                <a:solidFill>
                  <a:schemeClr val="tx1"/>
                </a:solidFill>
                <a:effectLst/>
                <a:latin typeface="+mn-lt"/>
                <a:ea typeface="+mn-ea"/>
                <a:cs typeface="+mn-cs"/>
              </a:rPr>
              <a:t>Voorspelling van bloeddruk voor 45jaar oude man. </a:t>
            </a:r>
          </a:p>
          <a:p>
            <a:r>
              <a:rPr lang="nl-BE" sz="1200" kern="1200" dirty="0">
                <a:solidFill>
                  <a:schemeClr val="tx1"/>
                </a:solidFill>
                <a:effectLst/>
                <a:latin typeface="+mn-lt"/>
                <a:ea typeface="+mn-ea"/>
                <a:cs typeface="+mn-cs"/>
              </a:rPr>
              <a:t>Y=142.062 </a:t>
            </a:r>
          </a:p>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82</a:t>
            </a:fld>
            <a:endParaRPr lang="nl-BE"/>
          </a:p>
        </p:txBody>
      </p:sp>
    </p:spTree>
    <p:extLst>
      <p:ext uri="{BB962C8B-B14F-4D97-AF65-F5344CB8AC3E}">
        <p14:creationId xmlns:p14="http://schemas.microsoft.com/office/powerpoint/2010/main" val="40202504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83</a:t>
            </a:fld>
            <a:endParaRPr lang="nl-BE"/>
          </a:p>
        </p:txBody>
      </p:sp>
    </p:spTree>
    <p:extLst>
      <p:ext uri="{BB962C8B-B14F-4D97-AF65-F5344CB8AC3E}">
        <p14:creationId xmlns:p14="http://schemas.microsoft.com/office/powerpoint/2010/main" val="3282771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r>
              <a:rPr lang="nl-BE" dirty="0"/>
              <a:t>R = 0,94</a:t>
            </a:r>
          </a:p>
          <a:p>
            <a:endParaRPr lang="nl-BE" dirty="0"/>
          </a:p>
          <a:p>
            <a:endParaRPr lang="nl-BE" dirty="0"/>
          </a:p>
          <a:p>
            <a:endParaRPr lang="nl-BE" dirty="0"/>
          </a:p>
          <a:p>
            <a:endParaRPr lang="nl-BE" dirty="0"/>
          </a:p>
          <a:p>
            <a:endParaRPr lang="nl-BE" dirty="0"/>
          </a:p>
          <a:p>
            <a:endParaRPr lang="nl-BE" dirty="0"/>
          </a:p>
          <a:p>
            <a:endParaRPr lang="nl-BE" dirty="0"/>
          </a:p>
          <a:p>
            <a:r>
              <a:rPr lang="nl-BE" dirty="0"/>
              <a:t>Antwoord: C)</a:t>
            </a:r>
          </a:p>
        </p:txBody>
      </p:sp>
      <p:sp>
        <p:nvSpPr>
          <p:cNvPr id="4" name="Slide Number Placeholder 3"/>
          <p:cNvSpPr>
            <a:spLocks noGrp="1"/>
          </p:cNvSpPr>
          <p:nvPr>
            <p:ph type="sldNum" sz="quarter" idx="10"/>
          </p:nvPr>
        </p:nvSpPr>
        <p:spPr/>
        <p:txBody>
          <a:bodyPr/>
          <a:lstStyle/>
          <a:p>
            <a:fld id="{89ED9555-764A-4B78-873A-3D7406AAEA2B}" type="slidenum">
              <a:rPr lang="nl-BE" smtClean="0"/>
              <a:pPr/>
              <a:t>84</a:t>
            </a:fld>
            <a:endParaRPr lang="nl-BE"/>
          </a:p>
        </p:txBody>
      </p:sp>
    </p:spTree>
    <p:extLst>
      <p:ext uri="{BB962C8B-B14F-4D97-AF65-F5344CB8AC3E}">
        <p14:creationId xmlns:p14="http://schemas.microsoft.com/office/powerpoint/2010/main" val="31882465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r>
              <a:rPr lang="nl-BE" dirty="0"/>
              <a:t>R = 0,94</a:t>
            </a:r>
          </a:p>
          <a:p>
            <a:endParaRPr lang="nl-BE" dirty="0"/>
          </a:p>
          <a:p>
            <a:endParaRPr lang="nl-BE" dirty="0"/>
          </a:p>
          <a:p>
            <a:endParaRPr lang="nl-BE" dirty="0"/>
          </a:p>
          <a:p>
            <a:endParaRPr lang="nl-BE" dirty="0"/>
          </a:p>
          <a:p>
            <a:endParaRPr lang="nl-BE" dirty="0"/>
          </a:p>
          <a:p>
            <a:endParaRPr lang="nl-BE" dirty="0"/>
          </a:p>
          <a:p>
            <a:endParaRPr lang="nl-BE" dirty="0"/>
          </a:p>
          <a:p>
            <a:r>
              <a:rPr lang="nl-BE" dirty="0"/>
              <a:t>Antwoord: C)</a:t>
            </a:r>
          </a:p>
        </p:txBody>
      </p:sp>
      <p:sp>
        <p:nvSpPr>
          <p:cNvPr id="4" name="Slide Number Placeholder 3"/>
          <p:cNvSpPr>
            <a:spLocks noGrp="1"/>
          </p:cNvSpPr>
          <p:nvPr>
            <p:ph type="sldNum" sz="quarter" idx="10"/>
          </p:nvPr>
        </p:nvSpPr>
        <p:spPr/>
        <p:txBody>
          <a:bodyPr/>
          <a:lstStyle/>
          <a:p>
            <a:fld id="{89ED9555-764A-4B78-873A-3D7406AAEA2B}" type="slidenum">
              <a:rPr lang="nl-BE" smtClean="0"/>
              <a:pPr/>
              <a:t>85</a:t>
            </a:fld>
            <a:endParaRPr lang="nl-BE"/>
          </a:p>
        </p:txBody>
      </p:sp>
    </p:spTree>
    <p:extLst>
      <p:ext uri="{BB962C8B-B14F-4D97-AF65-F5344CB8AC3E}">
        <p14:creationId xmlns:p14="http://schemas.microsoft.com/office/powerpoint/2010/main" val="39975686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r>
              <a:rPr lang="nl-BE" dirty="0"/>
              <a:t>R = 0,94</a:t>
            </a:r>
          </a:p>
          <a:p>
            <a:endParaRPr lang="nl-BE" dirty="0"/>
          </a:p>
          <a:p>
            <a:endParaRPr lang="nl-BE" dirty="0"/>
          </a:p>
          <a:p>
            <a:endParaRPr lang="nl-BE" dirty="0"/>
          </a:p>
          <a:p>
            <a:endParaRPr lang="nl-BE" dirty="0"/>
          </a:p>
          <a:p>
            <a:endParaRPr lang="nl-BE" dirty="0"/>
          </a:p>
          <a:p>
            <a:endParaRPr lang="nl-BE" dirty="0"/>
          </a:p>
          <a:p>
            <a:endParaRPr lang="nl-BE" dirty="0"/>
          </a:p>
          <a:p>
            <a:r>
              <a:rPr lang="nl-BE" dirty="0"/>
              <a:t>Antwoord: C)</a:t>
            </a:r>
          </a:p>
        </p:txBody>
      </p:sp>
      <p:sp>
        <p:nvSpPr>
          <p:cNvPr id="4" name="Slide Number Placeholder 3"/>
          <p:cNvSpPr>
            <a:spLocks noGrp="1"/>
          </p:cNvSpPr>
          <p:nvPr>
            <p:ph type="sldNum" sz="quarter" idx="10"/>
          </p:nvPr>
        </p:nvSpPr>
        <p:spPr/>
        <p:txBody>
          <a:bodyPr/>
          <a:lstStyle/>
          <a:p>
            <a:fld id="{89ED9555-764A-4B78-873A-3D7406AAEA2B}" type="slidenum">
              <a:rPr lang="nl-BE" smtClean="0"/>
              <a:pPr/>
              <a:t>86</a:t>
            </a:fld>
            <a:endParaRPr lang="nl-BE"/>
          </a:p>
        </p:txBody>
      </p:sp>
    </p:spTree>
    <p:extLst>
      <p:ext uri="{BB962C8B-B14F-4D97-AF65-F5344CB8AC3E}">
        <p14:creationId xmlns:p14="http://schemas.microsoft.com/office/powerpoint/2010/main" val="17013599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r>
              <a:rPr lang="nl-BE" dirty="0"/>
              <a:t>R = 0,94</a:t>
            </a:r>
          </a:p>
          <a:p>
            <a:endParaRPr lang="nl-BE" dirty="0"/>
          </a:p>
          <a:p>
            <a:endParaRPr lang="nl-BE" dirty="0"/>
          </a:p>
          <a:p>
            <a:endParaRPr lang="nl-BE" dirty="0"/>
          </a:p>
          <a:p>
            <a:endParaRPr lang="nl-BE" dirty="0"/>
          </a:p>
          <a:p>
            <a:endParaRPr lang="nl-BE" dirty="0"/>
          </a:p>
          <a:p>
            <a:endParaRPr lang="nl-BE" dirty="0"/>
          </a:p>
          <a:p>
            <a:endParaRPr lang="nl-BE" dirty="0"/>
          </a:p>
          <a:p>
            <a:r>
              <a:rPr lang="nl-BE" dirty="0"/>
              <a:t>Antwoord: C)</a:t>
            </a:r>
          </a:p>
        </p:txBody>
      </p:sp>
      <p:sp>
        <p:nvSpPr>
          <p:cNvPr id="4" name="Slide Number Placeholder 3"/>
          <p:cNvSpPr>
            <a:spLocks noGrp="1"/>
          </p:cNvSpPr>
          <p:nvPr>
            <p:ph type="sldNum" sz="quarter" idx="10"/>
          </p:nvPr>
        </p:nvSpPr>
        <p:spPr/>
        <p:txBody>
          <a:bodyPr/>
          <a:lstStyle/>
          <a:p>
            <a:fld id="{89ED9555-764A-4B78-873A-3D7406AAEA2B}" type="slidenum">
              <a:rPr lang="nl-BE" smtClean="0"/>
              <a:pPr/>
              <a:t>87</a:t>
            </a:fld>
            <a:endParaRPr lang="nl-BE"/>
          </a:p>
        </p:txBody>
      </p:sp>
    </p:spTree>
    <p:extLst>
      <p:ext uri="{BB962C8B-B14F-4D97-AF65-F5344CB8AC3E}">
        <p14:creationId xmlns:p14="http://schemas.microsoft.com/office/powerpoint/2010/main" val="16438084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r>
              <a:rPr lang="nl-BE" dirty="0"/>
              <a:t>R = 0,94</a:t>
            </a:r>
          </a:p>
          <a:p>
            <a:endParaRPr lang="nl-BE" dirty="0"/>
          </a:p>
          <a:p>
            <a:endParaRPr lang="nl-BE" dirty="0"/>
          </a:p>
          <a:p>
            <a:endParaRPr lang="nl-BE" dirty="0"/>
          </a:p>
          <a:p>
            <a:endParaRPr lang="nl-BE" dirty="0"/>
          </a:p>
          <a:p>
            <a:endParaRPr lang="nl-BE" dirty="0"/>
          </a:p>
          <a:p>
            <a:endParaRPr lang="nl-BE" dirty="0"/>
          </a:p>
          <a:p>
            <a:endParaRPr lang="nl-BE" dirty="0"/>
          </a:p>
          <a:p>
            <a:r>
              <a:rPr lang="nl-BE" dirty="0"/>
              <a:t>Antwoord: C)</a:t>
            </a:r>
          </a:p>
        </p:txBody>
      </p:sp>
      <p:sp>
        <p:nvSpPr>
          <p:cNvPr id="4" name="Slide Number Placeholder 3"/>
          <p:cNvSpPr>
            <a:spLocks noGrp="1"/>
          </p:cNvSpPr>
          <p:nvPr>
            <p:ph type="sldNum" sz="quarter" idx="10"/>
          </p:nvPr>
        </p:nvSpPr>
        <p:spPr/>
        <p:txBody>
          <a:bodyPr/>
          <a:lstStyle/>
          <a:p>
            <a:fld id="{89ED9555-764A-4B78-873A-3D7406AAEA2B}" type="slidenum">
              <a:rPr lang="nl-BE" smtClean="0"/>
              <a:pPr/>
              <a:t>88</a:t>
            </a:fld>
            <a:endParaRPr lang="nl-BE"/>
          </a:p>
        </p:txBody>
      </p:sp>
    </p:spTree>
    <p:extLst>
      <p:ext uri="{BB962C8B-B14F-4D97-AF65-F5344CB8AC3E}">
        <p14:creationId xmlns:p14="http://schemas.microsoft.com/office/powerpoint/2010/main" val="36201297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r>
              <a:rPr lang="nl-BE" dirty="0"/>
              <a:t>R = 0,94</a:t>
            </a:r>
          </a:p>
          <a:p>
            <a:endParaRPr lang="nl-BE" dirty="0"/>
          </a:p>
          <a:p>
            <a:endParaRPr lang="nl-BE" dirty="0"/>
          </a:p>
          <a:p>
            <a:endParaRPr lang="nl-BE" dirty="0"/>
          </a:p>
          <a:p>
            <a:endParaRPr lang="nl-BE" dirty="0"/>
          </a:p>
          <a:p>
            <a:endParaRPr lang="nl-BE" dirty="0"/>
          </a:p>
          <a:p>
            <a:endParaRPr lang="nl-BE" dirty="0"/>
          </a:p>
          <a:p>
            <a:endParaRPr lang="nl-BE" dirty="0"/>
          </a:p>
          <a:p>
            <a:r>
              <a:rPr lang="nl-BE" dirty="0"/>
              <a:t>Antwoord: C)</a:t>
            </a:r>
          </a:p>
        </p:txBody>
      </p:sp>
      <p:sp>
        <p:nvSpPr>
          <p:cNvPr id="4" name="Slide Number Placeholder 3"/>
          <p:cNvSpPr>
            <a:spLocks noGrp="1"/>
          </p:cNvSpPr>
          <p:nvPr>
            <p:ph type="sldNum" sz="quarter" idx="10"/>
          </p:nvPr>
        </p:nvSpPr>
        <p:spPr/>
        <p:txBody>
          <a:bodyPr/>
          <a:lstStyle/>
          <a:p>
            <a:fld id="{89ED9555-764A-4B78-873A-3D7406AAEA2B}" type="slidenum">
              <a:rPr lang="nl-BE" smtClean="0"/>
              <a:pPr/>
              <a:t>89</a:t>
            </a:fld>
            <a:endParaRPr lang="nl-BE"/>
          </a:p>
        </p:txBody>
      </p:sp>
    </p:spTree>
    <p:extLst>
      <p:ext uri="{BB962C8B-B14F-4D97-AF65-F5344CB8AC3E}">
        <p14:creationId xmlns:p14="http://schemas.microsoft.com/office/powerpoint/2010/main" val="1531999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r>
              <a:rPr lang="nl-BE" dirty="0"/>
              <a:t>R = 0,94</a:t>
            </a:r>
          </a:p>
          <a:p>
            <a:endParaRPr lang="nl-BE" dirty="0"/>
          </a:p>
          <a:p>
            <a:endParaRPr lang="nl-BE" dirty="0"/>
          </a:p>
          <a:p>
            <a:endParaRPr lang="nl-BE" dirty="0"/>
          </a:p>
          <a:p>
            <a:endParaRPr lang="nl-BE" dirty="0"/>
          </a:p>
          <a:p>
            <a:endParaRPr lang="nl-BE" dirty="0"/>
          </a:p>
          <a:p>
            <a:endParaRPr lang="nl-BE" dirty="0"/>
          </a:p>
          <a:p>
            <a:endParaRPr lang="nl-BE" dirty="0"/>
          </a:p>
          <a:p>
            <a:r>
              <a:rPr lang="nl-BE" dirty="0"/>
              <a:t>Antwoord: C)</a:t>
            </a:r>
          </a:p>
        </p:txBody>
      </p:sp>
      <p:sp>
        <p:nvSpPr>
          <p:cNvPr id="4" name="Slide Number Placeholder 3"/>
          <p:cNvSpPr>
            <a:spLocks noGrp="1"/>
          </p:cNvSpPr>
          <p:nvPr>
            <p:ph type="sldNum" sz="quarter" idx="10"/>
          </p:nvPr>
        </p:nvSpPr>
        <p:spPr/>
        <p:txBody>
          <a:bodyPr/>
          <a:lstStyle/>
          <a:p>
            <a:fld id="{89ED9555-764A-4B78-873A-3D7406AAEA2B}" type="slidenum">
              <a:rPr lang="nl-BE" smtClean="0"/>
              <a:pPr/>
              <a:t>90</a:t>
            </a:fld>
            <a:endParaRPr lang="nl-BE"/>
          </a:p>
        </p:txBody>
      </p:sp>
    </p:spTree>
    <p:extLst>
      <p:ext uri="{BB962C8B-B14F-4D97-AF65-F5344CB8AC3E}">
        <p14:creationId xmlns:p14="http://schemas.microsoft.com/office/powerpoint/2010/main" val="1438288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45</a:t>
            </a:fld>
            <a:endParaRPr lang="nl-BE"/>
          </a:p>
        </p:txBody>
      </p:sp>
    </p:spTree>
    <p:extLst>
      <p:ext uri="{BB962C8B-B14F-4D97-AF65-F5344CB8AC3E}">
        <p14:creationId xmlns:p14="http://schemas.microsoft.com/office/powerpoint/2010/main" val="37918077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r>
              <a:rPr lang="nl-BE" dirty="0"/>
              <a:t>R = 0,94</a:t>
            </a:r>
          </a:p>
          <a:p>
            <a:endParaRPr lang="nl-BE" dirty="0"/>
          </a:p>
          <a:p>
            <a:endParaRPr lang="nl-BE" dirty="0"/>
          </a:p>
          <a:p>
            <a:endParaRPr lang="nl-BE" dirty="0"/>
          </a:p>
          <a:p>
            <a:endParaRPr lang="nl-BE" dirty="0"/>
          </a:p>
          <a:p>
            <a:endParaRPr lang="nl-BE" dirty="0"/>
          </a:p>
          <a:p>
            <a:endParaRPr lang="nl-BE" dirty="0"/>
          </a:p>
          <a:p>
            <a:endParaRPr lang="nl-BE" dirty="0"/>
          </a:p>
          <a:p>
            <a:r>
              <a:rPr lang="nl-BE" dirty="0"/>
              <a:t>Antwoord: C)</a:t>
            </a:r>
          </a:p>
        </p:txBody>
      </p:sp>
      <p:sp>
        <p:nvSpPr>
          <p:cNvPr id="4" name="Slide Number Placeholder 3"/>
          <p:cNvSpPr>
            <a:spLocks noGrp="1"/>
          </p:cNvSpPr>
          <p:nvPr>
            <p:ph type="sldNum" sz="quarter" idx="10"/>
          </p:nvPr>
        </p:nvSpPr>
        <p:spPr/>
        <p:txBody>
          <a:bodyPr/>
          <a:lstStyle/>
          <a:p>
            <a:fld id="{89ED9555-764A-4B78-873A-3D7406AAEA2B}" type="slidenum">
              <a:rPr lang="nl-BE" smtClean="0"/>
              <a:pPr/>
              <a:t>91</a:t>
            </a:fld>
            <a:endParaRPr lang="nl-BE"/>
          </a:p>
        </p:txBody>
      </p:sp>
    </p:spTree>
    <p:extLst>
      <p:ext uri="{BB962C8B-B14F-4D97-AF65-F5344CB8AC3E}">
        <p14:creationId xmlns:p14="http://schemas.microsoft.com/office/powerpoint/2010/main" val="37372847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Mu en sigma</a:t>
            </a:r>
          </a:p>
          <a:p>
            <a:endParaRPr lang="nl-BE" dirty="0"/>
          </a:p>
          <a:p>
            <a:endParaRPr lang="nl-BE" dirty="0"/>
          </a:p>
          <a:p>
            <a:endParaRPr lang="nl-BE" dirty="0"/>
          </a:p>
          <a:p>
            <a:r>
              <a:rPr lang="nl-BE" dirty="0"/>
              <a:t>R = 0,94</a:t>
            </a:r>
          </a:p>
          <a:p>
            <a:endParaRPr lang="nl-BE" dirty="0"/>
          </a:p>
          <a:p>
            <a:endParaRPr lang="nl-BE" dirty="0"/>
          </a:p>
          <a:p>
            <a:endParaRPr lang="nl-BE" dirty="0"/>
          </a:p>
          <a:p>
            <a:endParaRPr lang="nl-BE" dirty="0"/>
          </a:p>
          <a:p>
            <a:endParaRPr lang="nl-BE" dirty="0"/>
          </a:p>
          <a:p>
            <a:endParaRPr lang="nl-BE" dirty="0"/>
          </a:p>
          <a:p>
            <a:endParaRPr lang="nl-BE" dirty="0"/>
          </a:p>
          <a:p>
            <a:r>
              <a:rPr lang="nl-BE" dirty="0"/>
              <a:t>Antwoord: C)</a:t>
            </a:r>
          </a:p>
        </p:txBody>
      </p:sp>
      <p:sp>
        <p:nvSpPr>
          <p:cNvPr id="4" name="Slide Number Placeholder 3"/>
          <p:cNvSpPr>
            <a:spLocks noGrp="1"/>
          </p:cNvSpPr>
          <p:nvPr>
            <p:ph type="sldNum" sz="quarter" idx="10"/>
          </p:nvPr>
        </p:nvSpPr>
        <p:spPr/>
        <p:txBody>
          <a:bodyPr/>
          <a:lstStyle/>
          <a:p>
            <a:fld id="{89ED9555-764A-4B78-873A-3D7406AAEA2B}" type="slidenum">
              <a:rPr lang="nl-BE" smtClean="0"/>
              <a:pPr/>
              <a:t>92</a:t>
            </a:fld>
            <a:endParaRPr lang="nl-BE"/>
          </a:p>
        </p:txBody>
      </p:sp>
    </p:spTree>
    <p:extLst>
      <p:ext uri="{BB962C8B-B14F-4D97-AF65-F5344CB8AC3E}">
        <p14:creationId xmlns:p14="http://schemas.microsoft.com/office/powerpoint/2010/main" val="16997682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r>
              <a:rPr lang="nl-BE" dirty="0"/>
              <a:t>R = 0,94</a:t>
            </a:r>
          </a:p>
          <a:p>
            <a:endParaRPr lang="nl-BE" dirty="0"/>
          </a:p>
          <a:p>
            <a:endParaRPr lang="nl-BE" dirty="0"/>
          </a:p>
          <a:p>
            <a:endParaRPr lang="nl-BE" dirty="0"/>
          </a:p>
          <a:p>
            <a:endParaRPr lang="nl-BE" dirty="0"/>
          </a:p>
          <a:p>
            <a:endParaRPr lang="nl-BE" dirty="0"/>
          </a:p>
          <a:p>
            <a:endParaRPr lang="nl-BE" dirty="0"/>
          </a:p>
          <a:p>
            <a:endParaRPr lang="nl-BE" dirty="0"/>
          </a:p>
          <a:p>
            <a:r>
              <a:rPr lang="nl-BE" dirty="0"/>
              <a:t>Antwoord: C)</a:t>
            </a:r>
          </a:p>
        </p:txBody>
      </p:sp>
      <p:sp>
        <p:nvSpPr>
          <p:cNvPr id="4" name="Slide Number Placeholder 3"/>
          <p:cNvSpPr>
            <a:spLocks noGrp="1"/>
          </p:cNvSpPr>
          <p:nvPr>
            <p:ph type="sldNum" sz="quarter" idx="10"/>
          </p:nvPr>
        </p:nvSpPr>
        <p:spPr/>
        <p:txBody>
          <a:bodyPr/>
          <a:lstStyle/>
          <a:p>
            <a:fld id="{89ED9555-764A-4B78-873A-3D7406AAEA2B}" type="slidenum">
              <a:rPr lang="nl-BE" smtClean="0"/>
              <a:pPr/>
              <a:t>93</a:t>
            </a:fld>
            <a:endParaRPr lang="nl-BE"/>
          </a:p>
        </p:txBody>
      </p:sp>
    </p:spTree>
    <p:extLst>
      <p:ext uri="{BB962C8B-B14F-4D97-AF65-F5344CB8AC3E}">
        <p14:creationId xmlns:p14="http://schemas.microsoft.com/office/powerpoint/2010/main" val="14038256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r>
              <a:rPr lang="nl-BE" dirty="0"/>
              <a:t>R = 0,94</a:t>
            </a:r>
          </a:p>
          <a:p>
            <a:endParaRPr lang="nl-BE" dirty="0"/>
          </a:p>
          <a:p>
            <a:endParaRPr lang="nl-BE" dirty="0"/>
          </a:p>
          <a:p>
            <a:endParaRPr lang="nl-BE" dirty="0"/>
          </a:p>
          <a:p>
            <a:endParaRPr lang="nl-BE" dirty="0"/>
          </a:p>
          <a:p>
            <a:endParaRPr lang="nl-BE" dirty="0"/>
          </a:p>
          <a:p>
            <a:endParaRPr lang="nl-BE" dirty="0"/>
          </a:p>
          <a:p>
            <a:endParaRPr lang="nl-BE" dirty="0"/>
          </a:p>
          <a:p>
            <a:r>
              <a:rPr lang="nl-BE" dirty="0"/>
              <a:t>Antwoord: C)</a:t>
            </a:r>
          </a:p>
        </p:txBody>
      </p:sp>
      <p:sp>
        <p:nvSpPr>
          <p:cNvPr id="4" name="Slide Number Placeholder 3"/>
          <p:cNvSpPr>
            <a:spLocks noGrp="1"/>
          </p:cNvSpPr>
          <p:nvPr>
            <p:ph type="sldNum" sz="quarter" idx="10"/>
          </p:nvPr>
        </p:nvSpPr>
        <p:spPr/>
        <p:txBody>
          <a:bodyPr/>
          <a:lstStyle/>
          <a:p>
            <a:fld id="{89ED9555-764A-4B78-873A-3D7406AAEA2B}" type="slidenum">
              <a:rPr lang="nl-BE" smtClean="0"/>
              <a:pPr/>
              <a:t>94</a:t>
            </a:fld>
            <a:endParaRPr lang="nl-BE"/>
          </a:p>
        </p:txBody>
      </p:sp>
    </p:spTree>
    <p:extLst>
      <p:ext uri="{BB962C8B-B14F-4D97-AF65-F5344CB8AC3E}">
        <p14:creationId xmlns:p14="http://schemas.microsoft.com/office/powerpoint/2010/main" val="29658963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r>
              <a:rPr lang="nl-BE" dirty="0"/>
              <a:t>R = 0,94</a:t>
            </a:r>
          </a:p>
          <a:p>
            <a:endParaRPr lang="nl-BE" dirty="0"/>
          </a:p>
          <a:p>
            <a:endParaRPr lang="nl-BE" dirty="0"/>
          </a:p>
          <a:p>
            <a:endParaRPr lang="nl-BE" dirty="0"/>
          </a:p>
          <a:p>
            <a:endParaRPr lang="nl-BE" dirty="0"/>
          </a:p>
          <a:p>
            <a:endParaRPr lang="nl-BE" dirty="0"/>
          </a:p>
          <a:p>
            <a:endParaRPr lang="nl-BE" dirty="0"/>
          </a:p>
          <a:p>
            <a:endParaRPr lang="nl-BE" dirty="0"/>
          </a:p>
          <a:p>
            <a:r>
              <a:rPr lang="nl-BE" dirty="0"/>
              <a:t>Antwoord: C)</a:t>
            </a:r>
          </a:p>
        </p:txBody>
      </p:sp>
      <p:sp>
        <p:nvSpPr>
          <p:cNvPr id="4" name="Slide Number Placeholder 3"/>
          <p:cNvSpPr>
            <a:spLocks noGrp="1"/>
          </p:cNvSpPr>
          <p:nvPr>
            <p:ph type="sldNum" sz="quarter" idx="10"/>
          </p:nvPr>
        </p:nvSpPr>
        <p:spPr/>
        <p:txBody>
          <a:bodyPr/>
          <a:lstStyle/>
          <a:p>
            <a:fld id="{89ED9555-764A-4B78-873A-3D7406AAEA2B}" type="slidenum">
              <a:rPr lang="nl-BE" smtClean="0"/>
              <a:pPr/>
              <a:t>95</a:t>
            </a:fld>
            <a:endParaRPr lang="nl-BE"/>
          </a:p>
        </p:txBody>
      </p:sp>
    </p:spTree>
    <p:extLst>
      <p:ext uri="{BB962C8B-B14F-4D97-AF65-F5344CB8AC3E}">
        <p14:creationId xmlns:p14="http://schemas.microsoft.com/office/powerpoint/2010/main" val="302015443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r>
              <a:rPr lang="nl-BE" dirty="0"/>
              <a:t>R = 0,94</a:t>
            </a:r>
          </a:p>
          <a:p>
            <a:endParaRPr lang="nl-BE" dirty="0"/>
          </a:p>
          <a:p>
            <a:endParaRPr lang="nl-BE" dirty="0"/>
          </a:p>
          <a:p>
            <a:endParaRPr lang="nl-BE" dirty="0"/>
          </a:p>
          <a:p>
            <a:endParaRPr lang="nl-BE" dirty="0"/>
          </a:p>
          <a:p>
            <a:endParaRPr lang="nl-BE" dirty="0"/>
          </a:p>
          <a:p>
            <a:endParaRPr lang="nl-BE" dirty="0"/>
          </a:p>
          <a:p>
            <a:endParaRPr lang="nl-BE" dirty="0"/>
          </a:p>
          <a:p>
            <a:r>
              <a:rPr lang="nl-BE" dirty="0"/>
              <a:t>Antwoord: C)</a:t>
            </a:r>
          </a:p>
        </p:txBody>
      </p:sp>
      <p:sp>
        <p:nvSpPr>
          <p:cNvPr id="4" name="Slide Number Placeholder 3"/>
          <p:cNvSpPr>
            <a:spLocks noGrp="1"/>
          </p:cNvSpPr>
          <p:nvPr>
            <p:ph type="sldNum" sz="quarter" idx="10"/>
          </p:nvPr>
        </p:nvSpPr>
        <p:spPr/>
        <p:txBody>
          <a:bodyPr/>
          <a:lstStyle/>
          <a:p>
            <a:fld id="{89ED9555-764A-4B78-873A-3D7406AAEA2B}" type="slidenum">
              <a:rPr lang="nl-BE" smtClean="0"/>
              <a:pPr/>
              <a:t>96</a:t>
            </a:fld>
            <a:endParaRPr lang="nl-BE"/>
          </a:p>
        </p:txBody>
      </p:sp>
    </p:spTree>
    <p:extLst>
      <p:ext uri="{BB962C8B-B14F-4D97-AF65-F5344CB8AC3E}">
        <p14:creationId xmlns:p14="http://schemas.microsoft.com/office/powerpoint/2010/main" val="76247804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r>
              <a:rPr lang="nl-BE" dirty="0"/>
              <a:t>R = 0,94</a:t>
            </a:r>
          </a:p>
          <a:p>
            <a:endParaRPr lang="nl-BE" dirty="0"/>
          </a:p>
          <a:p>
            <a:endParaRPr lang="nl-BE" dirty="0"/>
          </a:p>
          <a:p>
            <a:endParaRPr lang="nl-BE" dirty="0"/>
          </a:p>
          <a:p>
            <a:endParaRPr lang="nl-BE" dirty="0"/>
          </a:p>
          <a:p>
            <a:endParaRPr lang="nl-BE" dirty="0"/>
          </a:p>
          <a:p>
            <a:endParaRPr lang="nl-BE" dirty="0"/>
          </a:p>
          <a:p>
            <a:endParaRPr lang="nl-BE" dirty="0"/>
          </a:p>
          <a:p>
            <a:r>
              <a:rPr lang="nl-BE" dirty="0"/>
              <a:t>Antwoord: C)</a:t>
            </a:r>
          </a:p>
        </p:txBody>
      </p:sp>
      <p:sp>
        <p:nvSpPr>
          <p:cNvPr id="4" name="Slide Number Placeholder 3"/>
          <p:cNvSpPr>
            <a:spLocks noGrp="1"/>
          </p:cNvSpPr>
          <p:nvPr>
            <p:ph type="sldNum" sz="quarter" idx="10"/>
          </p:nvPr>
        </p:nvSpPr>
        <p:spPr/>
        <p:txBody>
          <a:bodyPr/>
          <a:lstStyle/>
          <a:p>
            <a:fld id="{89ED9555-764A-4B78-873A-3D7406AAEA2B}" type="slidenum">
              <a:rPr lang="nl-BE" smtClean="0"/>
              <a:pPr/>
              <a:t>97</a:t>
            </a:fld>
            <a:endParaRPr lang="nl-BE"/>
          </a:p>
        </p:txBody>
      </p:sp>
    </p:spTree>
    <p:extLst>
      <p:ext uri="{BB962C8B-B14F-4D97-AF65-F5344CB8AC3E}">
        <p14:creationId xmlns:p14="http://schemas.microsoft.com/office/powerpoint/2010/main" val="309041462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r>
              <a:rPr lang="nl-BE" dirty="0"/>
              <a:t>R = 0,94</a:t>
            </a:r>
          </a:p>
          <a:p>
            <a:endParaRPr lang="nl-BE" dirty="0"/>
          </a:p>
          <a:p>
            <a:endParaRPr lang="nl-BE" dirty="0"/>
          </a:p>
          <a:p>
            <a:endParaRPr lang="nl-BE" dirty="0"/>
          </a:p>
          <a:p>
            <a:endParaRPr lang="nl-BE" dirty="0"/>
          </a:p>
          <a:p>
            <a:endParaRPr lang="nl-BE" dirty="0"/>
          </a:p>
          <a:p>
            <a:endParaRPr lang="nl-BE" dirty="0"/>
          </a:p>
          <a:p>
            <a:endParaRPr lang="nl-BE" dirty="0"/>
          </a:p>
          <a:p>
            <a:r>
              <a:rPr lang="nl-BE" dirty="0"/>
              <a:t>Antwoord: C)</a:t>
            </a:r>
          </a:p>
        </p:txBody>
      </p:sp>
      <p:sp>
        <p:nvSpPr>
          <p:cNvPr id="4" name="Slide Number Placeholder 3"/>
          <p:cNvSpPr>
            <a:spLocks noGrp="1"/>
          </p:cNvSpPr>
          <p:nvPr>
            <p:ph type="sldNum" sz="quarter" idx="10"/>
          </p:nvPr>
        </p:nvSpPr>
        <p:spPr/>
        <p:txBody>
          <a:bodyPr/>
          <a:lstStyle/>
          <a:p>
            <a:fld id="{89ED9555-764A-4B78-873A-3D7406AAEA2B}" type="slidenum">
              <a:rPr lang="nl-BE" smtClean="0"/>
              <a:pPr/>
              <a:t>98</a:t>
            </a:fld>
            <a:endParaRPr lang="nl-BE"/>
          </a:p>
        </p:txBody>
      </p:sp>
    </p:spTree>
    <p:extLst>
      <p:ext uri="{BB962C8B-B14F-4D97-AF65-F5344CB8AC3E}">
        <p14:creationId xmlns:p14="http://schemas.microsoft.com/office/powerpoint/2010/main" val="395853149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r>
              <a:rPr lang="nl-BE" dirty="0"/>
              <a:t>R = 0,94</a:t>
            </a:r>
          </a:p>
          <a:p>
            <a:endParaRPr lang="nl-BE" dirty="0"/>
          </a:p>
          <a:p>
            <a:endParaRPr lang="nl-BE" dirty="0"/>
          </a:p>
          <a:p>
            <a:endParaRPr lang="nl-BE" dirty="0"/>
          </a:p>
          <a:p>
            <a:endParaRPr lang="nl-BE" dirty="0"/>
          </a:p>
          <a:p>
            <a:endParaRPr lang="nl-BE" dirty="0"/>
          </a:p>
          <a:p>
            <a:endParaRPr lang="nl-BE" dirty="0"/>
          </a:p>
          <a:p>
            <a:endParaRPr lang="nl-BE" dirty="0"/>
          </a:p>
          <a:p>
            <a:r>
              <a:rPr lang="nl-BE" dirty="0"/>
              <a:t>Antwoord: C)</a:t>
            </a:r>
          </a:p>
        </p:txBody>
      </p:sp>
      <p:sp>
        <p:nvSpPr>
          <p:cNvPr id="4" name="Slide Number Placeholder 3"/>
          <p:cNvSpPr>
            <a:spLocks noGrp="1"/>
          </p:cNvSpPr>
          <p:nvPr>
            <p:ph type="sldNum" sz="quarter" idx="10"/>
          </p:nvPr>
        </p:nvSpPr>
        <p:spPr/>
        <p:txBody>
          <a:bodyPr/>
          <a:lstStyle/>
          <a:p>
            <a:fld id="{89ED9555-764A-4B78-873A-3D7406AAEA2B}" type="slidenum">
              <a:rPr lang="nl-BE" smtClean="0"/>
              <a:pPr/>
              <a:t>99</a:t>
            </a:fld>
            <a:endParaRPr lang="nl-BE"/>
          </a:p>
        </p:txBody>
      </p:sp>
    </p:spTree>
    <p:extLst>
      <p:ext uri="{BB962C8B-B14F-4D97-AF65-F5344CB8AC3E}">
        <p14:creationId xmlns:p14="http://schemas.microsoft.com/office/powerpoint/2010/main" val="324557339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r>
              <a:rPr lang="nl-BE" dirty="0"/>
              <a:t>R = 0,94</a:t>
            </a:r>
          </a:p>
          <a:p>
            <a:endParaRPr lang="nl-BE" dirty="0"/>
          </a:p>
          <a:p>
            <a:endParaRPr lang="nl-BE" dirty="0"/>
          </a:p>
          <a:p>
            <a:endParaRPr lang="nl-BE" dirty="0"/>
          </a:p>
          <a:p>
            <a:endParaRPr lang="nl-BE" dirty="0"/>
          </a:p>
          <a:p>
            <a:endParaRPr lang="nl-BE" dirty="0"/>
          </a:p>
          <a:p>
            <a:endParaRPr lang="nl-BE" dirty="0"/>
          </a:p>
          <a:p>
            <a:endParaRPr lang="nl-BE" dirty="0"/>
          </a:p>
          <a:p>
            <a:r>
              <a:rPr lang="nl-BE" dirty="0"/>
              <a:t>Antwoord: C)</a:t>
            </a:r>
          </a:p>
        </p:txBody>
      </p:sp>
      <p:sp>
        <p:nvSpPr>
          <p:cNvPr id="4" name="Slide Number Placeholder 3"/>
          <p:cNvSpPr>
            <a:spLocks noGrp="1"/>
          </p:cNvSpPr>
          <p:nvPr>
            <p:ph type="sldNum" sz="quarter" idx="10"/>
          </p:nvPr>
        </p:nvSpPr>
        <p:spPr/>
        <p:txBody>
          <a:bodyPr/>
          <a:lstStyle/>
          <a:p>
            <a:fld id="{89ED9555-764A-4B78-873A-3D7406AAEA2B}" type="slidenum">
              <a:rPr lang="nl-BE" smtClean="0"/>
              <a:pPr/>
              <a:t>100</a:t>
            </a:fld>
            <a:endParaRPr lang="nl-BE"/>
          </a:p>
        </p:txBody>
      </p:sp>
    </p:spTree>
    <p:extLst>
      <p:ext uri="{BB962C8B-B14F-4D97-AF65-F5344CB8AC3E}">
        <p14:creationId xmlns:p14="http://schemas.microsoft.com/office/powerpoint/2010/main" val="1817740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46</a:t>
            </a:fld>
            <a:endParaRPr lang="nl-BE"/>
          </a:p>
        </p:txBody>
      </p:sp>
    </p:spTree>
    <p:extLst>
      <p:ext uri="{BB962C8B-B14F-4D97-AF65-F5344CB8AC3E}">
        <p14:creationId xmlns:p14="http://schemas.microsoft.com/office/powerpoint/2010/main" val="402091657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r>
              <a:rPr lang="nl-BE" dirty="0"/>
              <a:t>R = 0,94</a:t>
            </a:r>
          </a:p>
          <a:p>
            <a:endParaRPr lang="nl-BE" dirty="0"/>
          </a:p>
          <a:p>
            <a:endParaRPr lang="nl-BE" dirty="0"/>
          </a:p>
          <a:p>
            <a:endParaRPr lang="nl-BE" dirty="0"/>
          </a:p>
          <a:p>
            <a:endParaRPr lang="nl-BE" dirty="0"/>
          </a:p>
          <a:p>
            <a:endParaRPr lang="nl-BE" dirty="0"/>
          </a:p>
          <a:p>
            <a:endParaRPr lang="nl-BE" dirty="0"/>
          </a:p>
          <a:p>
            <a:endParaRPr lang="nl-BE" dirty="0"/>
          </a:p>
          <a:p>
            <a:r>
              <a:rPr lang="nl-BE" dirty="0"/>
              <a:t>Antwoord: C)</a:t>
            </a:r>
          </a:p>
        </p:txBody>
      </p:sp>
      <p:sp>
        <p:nvSpPr>
          <p:cNvPr id="4" name="Slide Number Placeholder 3"/>
          <p:cNvSpPr>
            <a:spLocks noGrp="1"/>
          </p:cNvSpPr>
          <p:nvPr>
            <p:ph type="sldNum" sz="quarter" idx="10"/>
          </p:nvPr>
        </p:nvSpPr>
        <p:spPr/>
        <p:txBody>
          <a:bodyPr/>
          <a:lstStyle/>
          <a:p>
            <a:fld id="{89ED9555-764A-4B78-873A-3D7406AAEA2B}" type="slidenum">
              <a:rPr lang="nl-BE" smtClean="0"/>
              <a:pPr/>
              <a:t>101</a:t>
            </a:fld>
            <a:endParaRPr lang="nl-BE"/>
          </a:p>
        </p:txBody>
      </p:sp>
    </p:spTree>
    <p:extLst>
      <p:ext uri="{BB962C8B-B14F-4D97-AF65-F5344CB8AC3E}">
        <p14:creationId xmlns:p14="http://schemas.microsoft.com/office/powerpoint/2010/main" val="22929517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r>
              <a:rPr lang="nl-BE" dirty="0"/>
              <a:t>R = 0,94</a:t>
            </a:r>
          </a:p>
          <a:p>
            <a:endParaRPr lang="nl-BE" dirty="0"/>
          </a:p>
          <a:p>
            <a:endParaRPr lang="nl-BE" dirty="0"/>
          </a:p>
          <a:p>
            <a:endParaRPr lang="nl-BE" dirty="0"/>
          </a:p>
          <a:p>
            <a:endParaRPr lang="nl-BE" dirty="0"/>
          </a:p>
          <a:p>
            <a:endParaRPr lang="nl-BE" dirty="0"/>
          </a:p>
          <a:p>
            <a:endParaRPr lang="nl-BE" dirty="0"/>
          </a:p>
          <a:p>
            <a:endParaRPr lang="nl-BE" dirty="0"/>
          </a:p>
          <a:p>
            <a:r>
              <a:rPr lang="nl-BE" dirty="0"/>
              <a:t>Antwoord: C)</a:t>
            </a:r>
          </a:p>
        </p:txBody>
      </p:sp>
      <p:sp>
        <p:nvSpPr>
          <p:cNvPr id="4" name="Slide Number Placeholder 3"/>
          <p:cNvSpPr>
            <a:spLocks noGrp="1"/>
          </p:cNvSpPr>
          <p:nvPr>
            <p:ph type="sldNum" sz="quarter" idx="10"/>
          </p:nvPr>
        </p:nvSpPr>
        <p:spPr/>
        <p:txBody>
          <a:bodyPr/>
          <a:lstStyle/>
          <a:p>
            <a:fld id="{89ED9555-764A-4B78-873A-3D7406AAEA2B}" type="slidenum">
              <a:rPr lang="nl-BE" smtClean="0"/>
              <a:pPr/>
              <a:t>102</a:t>
            </a:fld>
            <a:endParaRPr lang="nl-BE"/>
          </a:p>
        </p:txBody>
      </p:sp>
    </p:spTree>
    <p:extLst>
      <p:ext uri="{BB962C8B-B14F-4D97-AF65-F5344CB8AC3E}">
        <p14:creationId xmlns:p14="http://schemas.microsoft.com/office/powerpoint/2010/main" val="422134041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r>
              <a:rPr lang="nl-BE" dirty="0"/>
              <a:t>R = 0,94</a:t>
            </a:r>
          </a:p>
          <a:p>
            <a:endParaRPr lang="nl-BE" dirty="0"/>
          </a:p>
          <a:p>
            <a:endParaRPr lang="nl-BE" dirty="0"/>
          </a:p>
          <a:p>
            <a:endParaRPr lang="nl-BE" dirty="0"/>
          </a:p>
          <a:p>
            <a:endParaRPr lang="nl-BE" dirty="0"/>
          </a:p>
          <a:p>
            <a:endParaRPr lang="nl-BE" dirty="0"/>
          </a:p>
          <a:p>
            <a:endParaRPr lang="nl-BE" dirty="0"/>
          </a:p>
          <a:p>
            <a:endParaRPr lang="nl-BE" dirty="0"/>
          </a:p>
          <a:p>
            <a:r>
              <a:rPr lang="nl-BE" dirty="0"/>
              <a:t>Antwoord: C)</a:t>
            </a:r>
          </a:p>
        </p:txBody>
      </p:sp>
      <p:sp>
        <p:nvSpPr>
          <p:cNvPr id="4" name="Slide Number Placeholder 3"/>
          <p:cNvSpPr>
            <a:spLocks noGrp="1"/>
          </p:cNvSpPr>
          <p:nvPr>
            <p:ph type="sldNum" sz="quarter" idx="10"/>
          </p:nvPr>
        </p:nvSpPr>
        <p:spPr/>
        <p:txBody>
          <a:bodyPr/>
          <a:lstStyle/>
          <a:p>
            <a:fld id="{89ED9555-764A-4B78-873A-3D7406AAEA2B}" type="slidenum">
              <a:rPr lang="nl-BE" smtClean="0"/>
              <a:pPr/>
              <a:t>103</a:t>
            </a:fld>
            <a:endParaRPr lang="nl-BE"/>
          </a:p>
        </p:txBody>
      </p:sp>
    </p:spTree>
    <p:extLst>
      <p:ext uri="{BB962C8B-B14F-4D97-AF65-F5344CB8AC3E}">
        <p14:creationId xmlns:p14="http://schemas.microsoft.com/office/powerpoint/2010/main" val="215304506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r>
              <a:rPr lang="nl-BE" dirty="0"/>
              <a:t>R = 0,94</a:t>
            </a:r>
          </a:p>
          <a:p>
            <a:endParaRPr lang="nl-BE" dirty="0"/>
          </a:p>
          <a:p>
            <a:endParaRPr lang="nl-BE" dirty="0"/>
          </a:p>
          <a:p>
            <a:endParaRPr lang="nl-BE" dirty="0"/>
          </a:p>
          <a:p>
            <a:endParaRPr lang="nl-BE" dirty="0"/>
          </a:p>
          <a:p>
            <a:endParaRPr lang="nl-BE" dirty="0"/>
          </a:p>
          <a:p>
            <a:endParaRPr lang="nl-BE" dirty="0"/>
          </a:p>
          <a:p>
            <a:endParaRPr lang="nl-BE" dirty="0"/>
          </a:p>
          <a:p>
            <a:r>
              <a:rPr lang="nl-BE" dirty="0"/>
              <a:t>Antwoord: C)</a:t>
            </a:r>
          </a:p>
        </p:txBody>
      </p:sp>
      <p:sp>
        <p:nvSpPr>
          <p:cNvPr id="4" name="Slide Number Placeholder 3"/>
          <p:cNvSpPr>
            <a:spLocks noGrp="1"/>
          </p:cNvSpPr>
          <p:nvPr>
            <p:ph type="sldNum" sz="quarter" idx="10"/>
          </p:nvPr>
        </p:nvSpPr>
        <p:spPr/>
        <p:txBody>
          <a:bodyPr/>
          <a:lstStyle/>
          <a:p>
            <a:fld id="{89ED9555-764A-4B78-873A-3D7406AAEA2B}" type="slidenum">
              <a:rPr lang="nl-BE" smtClean="0"/>
              <a:pPr/>
              <a:t>104</a:t>
            </a:fld>
            <a:endParaRPr lang="nl-BE"/>
          </a:p>
        </p:txBody>
      </p:sp>
    </p:spTree>
    <p:extLst>
      <p:ext uri="{BB962C8B-B14F-4D97-AF65-F5344CB8AC3E}">
        <p14:creationId xmlns:p14="http://schemas.microsoft.com/office/powerpoint/2010/main" val="266662086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r>
              <a:rPr lang="nl-BE" dirty="0"/>
              <a:t>R = 0,94</a:t>
            </a:r>
          </a:p>
          <a:p>
            <a:endParaRPr lang="nl-BE" dirty="0"/>
          </a:p>
          <a:p>
            <a:endParaRPr lang="nl-BE" dirty="0"/>
          </a:p>
          <a:p>
            <a:endParaRPr lang="nl-BE" dirty="0"/>
          </a:p>
          <a:p>
            <a:endParaRPr lang="nl-BE" dirty="0"/>
          </a:p>
          <a:p>
            <a:endParaRPr lang="nl-BE" dirty="0"/>
          </a:p>
          <a:p>
            <a:endParaRPr lang="nl-BE" dirty="0"/>
          </a:p>
          <a:p>
            <a:endParaRPr lang="nl-BE" dirty="0"/>
          </a:p>
          <a:p>
            <a:r>
              <a:rPr lang="nl-BE" dirty="0"/>
              <a:t>Antwoord: C)</a:t>
            </a:r>
          </a:p>
        </p:txBody>
      </p:sp>
      <p:sp>
        <p:nvSpPr>
          <p:cNvPr id="4" name="Slide Number Placeholder 3"/>
          <p:cNvSpPr>
            <a:spLocks noGrp="1"/>
          </p:cNvSpPr>
          <p:nvPr>
            <p:ph type="sldNum" sz="quarter" idx="10"/>
          </p:nvPr>
        </p:nvSpPr>
        <p:spPr/>
        <p:txBody>
          <a:bodyPr/>
          <a:lstStyle/>
          <a:p>
            <a:fld id="{89ED9555-764A-4B78-873A-3D7406AAEA2B}" type="slidenum">
              <a:rPr lang="nl-BE" smtClean="0"/>
              <a:pPr/>
              <a:t>105</a:t>
            </a:fld>
            <a:endParaRPr lang="nl-BE"/>
          </a:p>
        </p:txBody>
      </p:sp>
    </p:spTree>
    <p:extLst>
      <p:ext uri="{BB962C8B-B14F-4D97-AF65-F5344CB8AC3E}">
        <p14:creationId xmlns:p14="http://schemas.microsoft.com/office/powerpoint/2010/main" val="339792441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106</a:t>
            </a:fld>
            <a:endParaRPr lang="nl-BE"/>
          </a:p>
        </p:txBody>
      </p:sp>
    </p:spTree>
    <p:extLst>
      <p:ext uri="{BB962C8B-B14F-4D97-AF65-F5344CB8AC3E}">
        <p14:creationId xmlns:p14="http://schemas.microsoft.com/office/powerpoint/2010/main" val="222103653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107</a:t>
            </a:fld>
            <a:endParaRPr lang="nl-BE"/>
          </a:p>
        </p:txBody>
      </p:sp>
    </p:spTree>
    <p:extLst>
      <p:ext uri="{BB962C8B-B14F-4D97-AF65-F5344CB8AC3E}">
        <p14:creationId xmlns:p14="http://schemas.microsoft.com/office/powerpoint/2010/main" val="215369723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108</a:t>
            </a:fld>
            <a:endParaRPr lang="nl-BE"/>
          </a:p>
        </p:txBody>
      </p:sp>
    </p:spTree>
    <p:extLst>
      <p:ext uri="{BB962C8B-B14F-4D97-AF65-F5344CB8AC3E}">
        <p14:creationId xmlns:p14="http://schemas.microsoft.com/office/powerpoint/2010/main" val="257863132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109</a:t>
            </a:fld>
            <a:endParaRPr lang="nl-BE"/>
          </a:p>
        </p:txBody>
      </p:sp>
    </p:spTree>
    <p:extLst>
      <p:ext uri="{BB962C8B-B14F-4D97-AF65-F5344CB8AC3E}">
        <p14:creationId xmlns:p14="http://schemas.microsoft.com/office/powerpoint/2010/main" val="336689876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110</a:t>
            </a:fld>
            <a:endParaRPr lang="nl-BE"/>
          </a:p>
        </p:txBody>
      </p:sp>
    </p:spTree>
    <p:extLst>
      <p:ext uri="{BB962C8B-B14F-4D97-AF65-F5344CB8AC3E}">
        <p14:creationId xmlns:p14="http://schemas.microsoft.com/office/powerpoint/2010/main" val="1590876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47</a:t>
            </a:fld>
            <a:endParaRPr lang="nl-BE"/>
          </a:p>
        </p:txBody>
      </p:sp>
    </p:spTree>
    <p:extLst>
      <p:ext uri="{BB962C8B-B14F-4D97-AF65-F5344CB8AC3E}">
        <p14:creationId xmlns:p14="http://schemas.microsoft.com/office/powerpoint/2010/main" val="227465862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111</a:t>
            </a:fld>
            <a:endParaRPr lang="nl-BE"/>
          </a:p>
        </p:txBody>
      </p:sp>
    </p:spTree>
    <p:extLst>
      <p:ext uri="{BB962C8B-B14F-4D97-AF65-F5344CB8AC3E}">
        <p14:creationId xmlns:p14="http://schemas.microsoft.com/office/powerpoint/2010/main" val="378078357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112</a:t>
            </a:fld>
            <a:endParaRPr lang="nl-BE"/>
          </a:p>
        </p:txBody>
      </p:sp>
    </p:spTree>
    <p:extLst>
      <p:ext uri="{BB962C8B-B14F-4D97-AF65-F5344CB8AC3E}">
        <p14:creationId xmlns:p14="http://schemas.microsoft.com/office/powerpoint/2010/main" val="353705200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113</a:t>
            </a:fld>
            <a:endParaRPr lang="nl-BE"/>
          </a:p>
        </p:txBody>
      </p:sp>
    </p:spTree>
    <p:extLst>
      <p:ext uri="{BB962C8B-B14F-4D97-AF65-F5344CB8AC3E}">
        <p14:creationId xmlns:p14="http://schemas.microsoft.com/office/powerpoint/2010/main" val="318820889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114</a:t>
            </a:fld>
            <a:endParaRPr lang="nl-BE"/>
          </a:p>
        </p:txBody>
      </p:sp>
    </p:spTree>
    <p:extLst>
      <p:ext uri="{BB962C8B-B14F-4D97-AF65-F5344CB8AC3E}">
        <p14:creationId xmlns:p14="http://schemas.microsoft.com/office/powerpoint/2010/main" val="142612503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115</a:t>
            </a:fld>
            <a:endParaRPr lang="nl-BE"/>
          </a:p>
        </p:txBody>
      </p:sp>
    </p:spTree>
    <p:extLst>
      <p:ext uri="{BB962C8B-B14F-4D97-AF65-F5344CB8AC3E}">
        <p14:creationId xmlns:p14="http://schemas.microsoft.com/office/powerpoint/2010/main" val="86397187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116</a:t>
            </a:fld>
            <a:endParaRPr lang="nl-BE"/>
          </a:p>
        </p:txBody>
      </p:sp>
    </p:spTree>
    <p:extLst>
      <p:ext uri="{BB962C8B-B14F-4D97-AF65-F5344CB8AC3E}">
        <p14:creationId xmlns:p14="http://schemas.microsoft.com/office/powerpoint/2010/main" val="26015436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117</a:t>
            </a:fld>
            <a:endParaRPr lang="nl-BE"/>
          </a:p>
        </p:txBody>
      </p:sp>
    </p:spTree>
    <p:extLst>
      <p:ext uri="{BB962C8B-B14F-4D97-AF65-F5344CB8AC3E}">
        <p14:creationId xmlns:p14="http://schemas.microsoft.com/office/powerpoint/2010/main" val="199086601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118</a:t>
            </a:fld>
            <a:endParaRPr lang="nl-BE"/>
          </a:p>
        </p:txBody>
      </p:sp>
    </p:spTree>
    <p:extLst>
      <p:ext uri="{BB962C8B-B14F-4D97-AF65-F5344CB8AC3E}">
        <p14:creationId xmlns:p14="http://schemas.microsoft.com/office/powerpoint/2010/main" val="94278184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119</a:t>
            </a:fld>
            <a:endParaRPr lang="nl-BE"/>
          </a:p>
        </p:txBody>
      </p:sp>
    </p:spTree>
    <p:extLst>
      <p:ext uri="{BB962C8B-B14F-4D97-AF65-F5344CB8AC3E}">
        <p14:creationId xmlns:p14="http://schemas.microsoft.com/office/powerpoint/2010/main" val="97947194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120</a:t>
            </a:fld>
            <a:endParaRPr lang="nl-BE"/>
          </a:p>
        </p:txBody>
      </p:sp>
    </p:spTree>
    <p:extLst>
      <p:ext uri="{BB962C8B-B14F-4D97-AF65-F5344CB8AC3E}">
        <p14:creationId xmlns:p14="http://schemas.microsoft.com/office/powerpoint/2010/main" val="668646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48</a:t>
            </a:fld>
            <a:endParaRPr lang="nl-BE"/>
          </a:p>
        </p:txBody>
      </p:sp>
    </p:spTree>
    <p:extLst>
      <p:ext uri="{BB962C8B-B14F-4D97-AF65-F5344CB8AC3E}">
        <p14:creationId xmlns:p14="http://schemas.microsoft.com/office/powerpoint/2010/main" val="310284696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121</a:t>
            </a:fld>
            <a:endParaRPr lang="nl-BE"/>
          </a:p>
        </p:txBody>
      </p:sp>
    </p:spTree>
    <p:extLst>
      <p:ext uri="{BB962C8B-B14F-4D97-AF65-F5344CB8AC3E}">
        <p14:creationId xmlns:p14="http://schemas.microsoft.com/office/powerpoint/2010/main" val="101394392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122</a:t>
            </a:fld>
            <a:endParaRPr lang="nl-BE"/>
          </a:p>
        </p:txBody>
      </p:sp>
    </p:spTree>
    <p:extLst>
      <p:ext uri="{BB962C8B-B14F-4D97-AF65-F5344CB8AC3E}">
        <p14:creationId xmlns:p14="http://schemas.microsoft.com/office/powerpoint/2010/main" val="250203440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123</a:t>
            </a:fld>
            <a:endParaRPr lang="nl-BE"/>
          </a:p>
        </p:txBody>
      </p:sp>
    </p:spTree>
    <p:extLst>
      <p:ext uri="{BB962C8B-B14F-4D97-AF65-F5344CB8AC3E}">
        <p14:creationId xmlns:p14="http://schemas.microsoft.com/office/powerpoint/2010/main" val="46704365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124</a:t>
            </a:fld>
            <a:endParaRPr lang="nl-BE"/>
          </a:p>
        </p:txBody>
      </p:sp>
    </p:spTree>
    <p:extLst>
      <p:ext uri="{BB962C8B-B14F-4D97-AF65-F5344CB8AC3E}">
        <p14:creationId xmlns:p14="http://schemas.microsoft.com/office/powerpoint/2010/main" val="321203912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125</a:t>
            </a:fld>
            <a:endParaRPr lang="nl-BE"/>
          </a:p>
        </p:txBody>
      </p:sp>
    </p:spTree>
    <p:extLst>
      <p:ext uri="{BB962C8B-B14F-4D97-AF65-F5344CB8AC3E}">
        <p14:creationId xmlns:p14="http://schemas.microsoft.com/office/powerpoint/2010/main" val="377820208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126</a:t>
            </a:fld>
            <a:endParaRPr lang="nl-BE"/>
          </a:p>
        </p:txBody>
      </p:sp>
    </p:spTree>
    <p:extLst>
      <p:ext uri="{BB962C8B-B14F-4D97-AF65-F5344CB8AC3E}">
        <p14:creationId xmlns:p14="http://schemas.microsoft.com/office/powerpoint/2010/main" val="47356322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127</a:t>
            </a:fld>
            <a:endParaRPr lang="nl-BE"/>
          </a:p>
        </p:txBody>
      </p:sp>
    </p:spTree>
    <p:extLst>
      <p:ext uri="{BB962C8B-B14F-4D97-AF65-F5344CB8AC3E}">
        <p14:creationId xmlns:p14="http://schemas.microsoft.com/office/powerpoint/2010/main" val="80114052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128</a:t>
            </a:fld>
            <a:endParaRPr lang="nl-BE"/>
          </a:p>
        </p:txBody>
      </p:sp>
    </p:spTree>
    <p:extLst>
      <p:ext uri="{BB962C8B-B14F-4D97-AF65-F5344CB8AC3E}">
        <p14:creationId xmlns:p14="http://schemas.microsoft.com/office/powerpoint/2010/main" val="246289319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129</a:t>
            </a:fld>
            <a:endParaRPr lang="nl-BE"/>
          </a:p>
        </p:txBody>
      </p:sp>
    </p:spTree>
    <p:extLst>
      <p:ext uri="{BB962C8B-B14F-4D97-AF65-F5344CB8AC3E}">
        <p14:creationId xmlns:p14="http://schemas.microsoft.com/office/powerpoint/2010/main" val="89903399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130</a:t>
            </a:fld>
            <a:endParaRPr lang="nl-BE"/>
          </a:p>
        </p:txBody>
      </p:sp>
    </p:spTree>
    <p:extLst>
      <p:ext uri="{BB962C8B-B14F-4D97-AF65-F5344CB8AC3E}">
        <p14:creationId xmlns:p14="http://schemas.microsoft.com/office/powerpoint/2010/main" val="1780551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49</a:t>
            </a:fld>
            <a:endParaRPr lang="nl-BE"/>
          </a:p>
        </p:txBody>
      </p:sp>
    </p:spTree>
    <p:extLst>
      <p:ext uri="{BB962C8B-B14F-4D97-AF65-F5344CB8AC3E}">
        <p14:creationId xmlns:p14="http://schemas.microsoft.com/office/powerpoint/2010/main" val="219865994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131</a:t>
            </a:fld>
            <a:endParaRPr lang="nl-BE"/>
          </a:p>
        </p:txBody>
      </p:sp>
    </p:spTree>
    <p:extLst>
      <p:ext uri="{BB962C8B-B14F-4D97-AF65-F5344CB8AC3E}">
        <p14:creationId xmlns:p14="http://schemas.microsoft.com/office/powerpoint/2010/main" val="346158033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132</a:t>
            </a:fld>
            <a:endParaRPr lang="nl-BE"/>
          </a:p>
        </p:txBody>
      </p:sp>
    </p:spTree>
    <p:extLst>
      <p:ext uri="{BB962C8B-B14F-4D97-AF65-F5344CB8AC3E}">
        <p14:creationId xmlns:p14="http://schemas.microsoft.com/office/powerpoint/2010/main" val="172657807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133</a:t>
            </a:fld>
            <a:endParaRPr lang="nl-BE"/>
          </a:p>
        </p:txBody>
      </p:sp>
    </p:spTree>
    <p:extLst>
      <p:ext uri="{BB962C8B-B14F-4D97-AF65-F5344CB8AC3E}">
        <p14:creationId xmlns:p14="http://schemas.microsoft.com/office/powerpoint/2010/main" val="420600607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134</a:t>
            </a:fld>
            <a:endParaRPr lang="nl-BE"/>
          </a:p>
        </p:txBody>
      </p:sp>
    </p:spTree>
    <p:extLst>
      <p:ext uri="{BB962C8B-B14F-4D97-AF65-F5344CB8AC3E}">
        <p14:creationId xmlns:p14="http://schemas.microsoft.com/office/powerpoint/2010/main" val="318884298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135</a:t>
            </a:fld>
            <a:endParaRPr lang="nl-BE"/>
          </a:p>
        </p:txBody>
      </p:sp>
    </p:spTree>
    <p:extLst>
      <p:ext uri="{BB962C8B-B14F-4D97-AF65-F5344CB8AC3E}">
        <p14:creationId xmlns:p14="http://schemas.microsoft.com/office/powerpoint/2010/main" val="133666281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136</a:t>
            </a:fld>
            <a:endParaRPr lang="nl-BE"/>
          </a:p>
        </p:txBody>
      </p:sp>
    </p:spTree>
    <p:extLst>
      <p:ext uri="{BB962C8B-B14F-4D97-AF65-F5344CB8AC3E}">
        <p14:creationId xmlns:p14="http://schemas.microsoft.com/office/powerpoint/2010/main" val="360755997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137</a:t>
            </a:fld>
            <a:endParaRPr lang="nl-BE"/>
          </a:p>
        </p:txBody>
      </p:sp>
    </p:spTree>
    <p:extLst>
      <p:ext uri="{BB962C8B-B14F-4D97-AF65-F5344CB8AC3E}">
        <p14:creationId xmlns:p14="http://schemas.microsoft.com/office/powerpoint/2010/main" val="214700487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a:p>
            <a:endParaRPr lang="nl-BE" dirty="0"/>
          </a:p>
          <a:p>
            <a:endParaRPr lang="nl-BE" dirty="0"/>
          </a:p>
          <a:p>
            <a:endParaRPr lang="nl-BE" dirty="0"/>
          </a:p>
        </p:txBody>
      </p:sp>
      <p:sp>
        <p:nvSpPr>
          <p:cNvPr id="4" name="Slide Number Placeholder 3"/>
          <p:cNvSpPr>
            <a:spLocks noGrp="1"/>
          </p:cNvSpPr>
          <p:nvPr>
            <p:ph type="sldNum" sz="quarter" idx="10"/>
          </p:nvPr>
        </p:nvSpPr>
        <p:spPr/>
        <p:txBody>
          <a:bodyPr/>
          <a:lstStyle/>
          <a:p>
            <a:fld id="{89ED9555-764A-4B78-873A-3D7406AAEA2B}" type="slidenum">
              <a:rPr lang="nl-BE" smtClean="0"/>
              <a:pPr/>
              <a:t>138</a:t>
            </a:fld>
            <a:endParaRPr lang="nl-BE"/>
          </a:p>
        </p:txBody>
      </p:sp>
    </p:spTree>
    <p:extLst>
      <p:ext uri="{BB962C8B-B14F-4D97-AF65-F5344CB8AC3E}">
        <p14:creationId xmlns:p14="http://schemas.microsoft.com/office/powerpoint/2010/main" val="41951049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 Basic">
    <p:bg bwMode="gray">
      <p:bgPr>
        <a:solidFill>
          <a:srgbClr val="00A0AE"/>
        </a:solidFill>
        <a:effectLst/>
      </p:bgPr>
    </p:bg>
    <p:spTree>
      <p:nvGrpSpPr>
        <p:cNvPr id="1" name=""/>
        <p:cNvGrpSpPr/>
        <p:nvPr/>
      </p:nvGrpSpPr>
      <p:grpSpPr>
        <a:xfrm>
          <a:off x="0" y="0"/>
          <a:ext cx="0" cy="0"/>
          <a:chOff x="0" y="0"/>
          <a:chExt cx="0" cy="0"/>
        </a:xfrm>
      </p:grpSpPr>
      <p:sp>
        <p:nvSpPr>
          <p:cNvPr id="7" name="Rectangle 6"/>
          <p:cNvSpPr/>
          <p:nvPr/>
        </p:nvSpPr>
        <p:spPr>
          <a:xfrm>
            <a:off x="0" y="5958000"/>
            <a:ext cx="9144000" cy="90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18000" rIns="0" bIns="18000" rtlCol="0" anchor="ctr"/>
          <a:lstStyle/>
          <a:p>
            <a:pPr algn="ctr"/>
            <a:endParaRPr lang="nl-BE" sz="1100" dirty="0">
              <a:solidFill>
                <a:schemeClr val="bg1"/>
              </a:solidFill>
            </a:endParaRPr>
          </a:p>
        </p:txBody>
      </p:sp>
      <p:sp>
        <p:nvSpPr>
          <p:cNvPr id="9" name="Rectangle 8"/>
          <p:cNvSpPr/>
          <p:nvPr/>
        </p:nvSpPr>
        <p:spPr>
          <a:xfrm>
            <a:off x="0" y="6084000"/>
            <a:ext cx="1980000" cy="432000"/>
          </a:xfrm>
          <a:prstGeom prst="rect">
            <a:avLst/>
          </a:prstGeom>
          <a:solidFill>
            <a:srgbClr val="EC4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Subtitle 2"/>
          <p:cNvSpPr>
            <a:spLocks noGrp="1"/>
          </p:cNvSpPr>
          <p:nvPr>
            <p:ph type="subTitle" idx="1"/>
          </p:nvPr>
        </p:nvSpPr>
        <p:spPr>
          <a:xfrm>
            <a:off x="0" y="3357192"/>
            <a:ext cx="9144000" cy="1800000"/>
          </a:xfrm>
          <a:noFill/>
        </p:spPr>
        <p:txBody>
          <a:bodyPr wrap="square" lIns="720000" tIns="180000" rIns="720000" bIns="540000">
            <a:noAutofit/>
          </a:bodyPr>
          <a:lstStyle>
            <a:lvl1pPr marL="0" indent="0" algn="ctr">
              <a:buNone/>
              <a:defRPr sz="3200" cap="none"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nl-BE" dirty="0"/>
          </a:p>
        </p:txBody>
      </p:sp>
      <p:sp>
        <p:nvSpPr>
          <p:cNvPr id="154" name="Title 153"/>
          <p:cNvSpPr>
            <a:spLocks noGrp="1"/>
          </p:cNvSpPr>
          <p:nvPr>
            <p:ph type="title"/>
          </p:nvPr>
        </p:nvSpPr>
        <p:spPr>
          <a:xfrm>
            <a:off x="0" y="1556992"/>
            <a:ext cx="9144000" cy="1800000"/>
          </a:xfrm>
          <a:noFill/>
        </p:spPr>
        <p:txBody>
          <a:bodyPr lIns="720000" tIns="540000" rIns="720000" bIns="180000" anchor="b" anchorCtr="0">
            <a:noAutofit/>
          </a:bodyPr>
          <a:lstStyle>
            <a:lvl1pPr algn="ctr">
              <a:lnSpc>
                <a:spcPct val="90000"/>
              </a:lnSpc>
              <a:defRPr sz="3800" cap="all" baseline="0">
                <a:solidFill>
                  <a:schemeClr val="tx1"/>
                </a:solidFill>
              </a:defRPr>
            </a:lvl1pPr>
          </a:lstStyle>
          <a:p>
            <a:r>
              <a:rPr lang="nl-NL"/>
              <a:t>Klik om de stijl te bewerken</a:t>
            </a:r>
            <a:endParaRPr lang="nl-BE" dirty="0"/>
          </a:p>
        </p:txBody>
      </p:sp>
      <p:sp>
        <p:nvSpPr>
          <p:cNvPr id="12" name="Footer Placeholder 11"/>
          <p:cNvSpPr>
            <a:spLocks noGrp="1"/>
          </p:cNvSpPr>
          <p:nvPr>
            <p:ph type="ftr" sz="quarter" idx="12"/>
          </p:nvPr>
        </p:nvSpPr>
        <p:spPr>
          <a:solidFill>
            <a:srgbClr val="EC4B2F"/>
          </a:solidFill>
        </p:spPr>
        <p:txBody>
          <a:bodyPr/>
          <a:lstStyle>
            <a:lvl1pPr>
              <a:defRPr>
                <a:solidFill>
                  <a:schemeClr val="tx2"/>
                </a:solidFill>
              </a:defRPr>
            </a:lvl1pPr>
          </a:lstStyle>
          <a:p>
            <a:r>
              <a:rPr lang="nl-BE"/>
              <a:t>IoT advanced</a:t>
            </a:r>
            <a:endParaRPr lang="nl-BE" dirty="0"/>
          </a:p>
        </p:txBody>
      </p:sp>
      <p:sp>
        <p:nvSpPr>
          <p:cNvPr id="11" name="Slide Number Placeholder 10"/>
          <p:cNvSpPr>
            <a:spLocks noGrp="1"/>
          </p:cNvSpPr>
          <p:nvPr>
            <p:ph type="sldNum" sz="quarter" idx="11"/>
          </p:nvPr>
        </p:nvSpPr>
        <p:spPr>
          <a:solidFill>
            <a:srgbClr val="00A0AE"/>
          </a:solidFill>
        </p:spPr>
        <p:txBody>
          <a:bodyPr/>
          <a:lstStyle>
            <a:lvl1pPr>
              <a:defRPr>
                <a:solidFill>
                  <a:schemeClr val="tx1"/>
                </a:solidFill>
              </a:defRPr>
            </a:lvl1pPr>
          </a:lstStyle>
          <a:p>
            <a:fld id="{3B80295F-48CD-49FC-897A-CCEC919B8070}" type="slidenum">
              <a:rPr lang="nl-BE" smtClean="0"/>
              <a:pPr/>
              <a:t>‹#›</a:t>
            </a:fld>
            <a:endParaRPr lang="nl-BE" dirty="0"/>
          </a:p>
        </p:txBody>
      </p:sp>
      <p:pic>
        <p:nvPicPr>
          <p:cNvPr id="10" name="Picture 9" descr="TM_logo_vignet_ppt.jpg"/>
          <p:cNvPicPr>
            <a:picLocks noChangeAspect="1"/>
          </p:cNvPicPr>
          <p:nvPr/>
        </p:nvPicPr>
        <p:blipFill>
          <a:blip r:embed="rId2" cstate="print"/>
          <a:stretch>
            <a:fillRect/>
          </a:stretch>
        </p:blipFill>
        <p:spPr>
          <a:xfrm>
            <a:off x="360000" y="360000"/>
            <a:ext cx="2157984" cy="1155192"/>
          </a:xfrm>
          <a:prstGeom prst="rect">
            <a:avLst/>
          </a:prstGeom>
        </p:spPr>
      </p:pic>
      <p:sp>
        <p:nvSpPr>
          <p:cNvPr id="14" name="Date Placeholder 13"/>
          <p:cNvSpPr>
            <a:spLocks noGrp="1"/>
          </p:cNvSpPr>
          <p:nvPr>
            <p:ph type="dt" sz="half" idx="13"/>
          </p:nvPr>
        </p:nvSpPr>
        <p:spPr>
          <a:xfrm>
            <a:off x="755576" y="6570000"/>
            <a:ext cx="990706" cy="200055"/>
          </a:xfrm>
          <a:solidFill>
            <a:schemeClr val="tx1"/>
          </a:solidFill>
        </p:spPr>
        <p:txBody>
          <a:bodyPr/>
          <a:lstStyle>
            <a:lvl1pPr>
              <a:defRPr sz="1300">
                <a:solidFill>
                  <a:srgbClr val="00A0AE"/>
                </a:solidFill>
              </a:defRPr>
            </a:lvl1pPr>
          </a:lstStyle>
          <a:p>
            <a:pPr algn="l"/>
            <a:endParaRPr lang="nl-BE" dirty="0"/>
          </a:p>
        </p:txBody>
      </p:sp>
      <p:sp>
        <p:nvSpPr>
          <p:cNvPr id="20" name="Rectangle 19"/>
          <p:cNvSpPr/>
          <p:nvPr/>
        </p:nvSpPr>
        <p:spPr>
          <a:xfrm>
            <a:off x="0" y="5661248"/>
            <a:ext cx="9144000" cy="288032"/>
          </a:xfrm>
          <a:prstGeom prst="rect">
            <a:avLst/>
          </a:prstGeom>
          <a:solidFill>
            <a:srgbClr val="00A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image_preview.png"/>
          <p:cNvPicPr>
            <a:picLocks noChangeAspect="1"/>
          </p:cNvPicPr>
          <p:nvPr/>
        </p:nvPicPr>
        <p:blipFill>
          <a:blip r:embed="rId3" cstate="print"/>
          <a:stretch>
            <a:fillRect/>
          </a:stretch>
        </p:blipFill>
        <p:spPr>
          <a:xfrm>
            <a:off x="7632000" y="6192000"/>
            <a:ext cx="1136842" cy="432000"/>
          </a:xfrm>
          <a:prstGeom prst="rect">
            <a:avLst/>
          </a:prstGeom>
        </p:spPr>
      </p:pic>
      <p:sp>
        <p:nvSpPr>
          <p:cNvPr id="15" name="Rectangle 6"/>
          <p:cNvSpPr/>
          <p:nvPr userDrawn="1"/>
        </p:nvSpPr>
        <p:spPr>
          <a:xfrm>
            <a:off x="0" y="5958000"/>
            <a:ext cx="9144000" cy="90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18000" rIns="0" bIns="18000" rtlCol="0" anchor="ctr"/>
          <a:lstStyle/>
          <a:p>
            <a:pPr algn="ctr"/>
            <a:endParaRPr lang="nl-BE" sz="1100" dirty="0">
              <a:solidFill>
                <a:schemeClr val="bg1"/>
              </a:solidFill>
            </a:endParaRPr>
          </a:p>
        </p:txBody>
      </p:sp>
      <p:sp>
        <p:nvSpPr>
          <p:cNvPr id="16" name="Rectangle 8"/>
          <p:cNvSpPr/>
          <p:nvPr userDrawn="1"/>
        </p:nvSpPr>
        <p:spPr>
          <a:xfrm>
            <a:off x="0" y="6084000"/>
            <a:ext cx="1980000" cy="432000"/>
          </a:xfrm>
          <a:prstGeom prst="rect">
            <a:avLst/>
          </a:prstGeom>
          <a:solidFill>
            <a:srgbClr val="EC4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7" name="Picture 17" descr="associatie.jpg"/>
          <p:cNvPicPr>
            <a:picLocks noChangeAspect="1"/>
          </p:cNvPicPr>
          <p:nvPr userDrawn="1"/>
        </p:nvPicPr>
        <p:blipFill>
          <a:blip r:embed="rId4" cstate="print"/>
          <a:stretch>
            <a:fillRect/>
          </a:stretch>
        </p:blipFill>
        <p:spPr>
          <a:xfrm>
            <a:off x="8316416" y="6093368"/>
            <a:ext cx="457071" cy="648000"/>
          </a:xfrm>
          <a:prstGeom prst="rect">
            <a:avLst/>
          </a:prstGeom>
        </p:spPr>
      </p:pic>
      <p:pic>
        <p:nvPicPr>
          <p:cNvPr id="18" name="Picture 9" descr="TM_logo_vignet_ppt.jpg"/>
          <p:cNvPicPr>
            <a:picLocks noChangeAspect="1"/>
          </p:cNvPicPr>
          <p:nvPr userDrawn="1"/>
        </p:nvPicPr>
        <p:blipFill>
          <a:blip r:embed="rId2" cstate="print"/>
          <a:stretch>
            <a:fillRect/>
          </a:stretch>
        </p:blipFill>
        <p:spPr>
          <a:xfrm>
            <a:off x="360000" y="360000"/>
            <a:ext cx="2157984" cy="1155192"/>
          </a:xfrm>
          <a:prstGeom prst="rect">
            <a:avLst/>
          </a:prstGeom>
        </p:spPr>
      </p:pic>
      <p:sp>
        <p:nvSpPr>
          <p:cNvPr id="19" name="Rectangle 19"/>
          <p:cNvSpPr/>
          <p:nvPr userDrawn="1"/>
        </p:nvSpPr>
        <p:spPr>
          <a:xfrm>
            <a:off x="0" y="5661248"/>
            <a:ext cx="9144000" cy="288032"/>
          </a:xfrm>
          <a:prstGeom prst="rect">
            <a:avLst/>
          </a:prstGeom>
          <a:solidFill>
            <a:srgbClr val="00A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ppt_fusieboodschap_wit_eng.jpg"/>
          <p:cNvPicPr>
            <a:picLocks noChangeAspect="1"/>
          </p:cNvPicPr>
          <p:nvPr userDrawn="1"/>
        </p:nvPicPr>
        <p:blipFill>
          <a:blip r:embed="rId5" cstate="print"/>
          <a:stretch>
            <a:fillRect/>
          </a:stretch>
        </p:blipFill>
        <p:spPr>
          <a:xfrm>
            <a:off x="4499992" y="5724000"/>
            <a:ext cx="4264152" cy="140208"/>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 2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52000"/>
            <a:ext cx="9144000" cy="4734000"/>
          </a:xfrm>
        </p:spPr>
        <p:txBody>
          <a:bodyPr bIns="144000" numCol="2" spcCol="360000" anchor="ctr" anchorCtr="0"/>
          <a:lstStyle/>
          <a:p>
            <a:pPr lvl="0"/>
            <a:r>
              <a:rPr lang="nl-NL"/>
              <a:t>Klik om de modelstijlen te bewerken</a:t>
            </a:r>
          </a:p>
          <a:p>
            <a:pPr lvl="1"/>
            <a:r>
              <a:rPr lang="nl-NL"/>
              <a:t>Tweede niveau</a:t>
            </a:r>
          </a:p>
          <a:p>
            <a:pPr lvl="2"/>
            <a:r>
              <a:rPr lang="nl-NL"/>
              <a:t>Derde niveau</a:t>
            </a:r>
          </a:p>
          <a:p>
            <a:pPr lvl="3"/>
            <a:r>
              <a:rPr lang="nl-NL"/>
              <a:t>Vierde niveau</a:t>
            </a:r>
          </a:p>
        </p:txBody>
      </p:sp>
      <p:sp>
        <p:nvSpPr>
          <p:cNvPr id="7" name="Title 6"/>
          <p:cNvSpPr>
            <a:spLocks noGrp="1"/>
          </p:cNvSpPr>
          <p:nvPr>
            <p:ph type="title"/>
          </p:nvPr>
        </p:nvSpPr>
        <p:spPr/>
        <p:txBody>
          <a:bodyPr lIns="360000" tIns="180000" rIns="360000" bIns="144000"/>
          <a:lstStyle/>
          <a:p>
            <a:r>
              <a:rPr lang="nl-NL"/>
              <a:t>Klik om de stijl te bewerken</a:t>
            </a:r>
            <a:endParaRPr lang="nl-BE" dirty="0"/>
          </a:p>
        </p:txBody>
      </p:sp>
      <p:cxnSp>
        <p:nvCxnSpPr>
          <p:cNvPr id="14" name="Straight Connector 13"/>
          <p:cNvCxnSpPr/>
          <p:nvPr userDrawn="1"/>
        </p:nvCxnSpPr>
        <p:spPr>
          <a:xfrm>
            <a:off x="180000" y="1141200"/>
            <a:ext cx="8748000" cy="0"/>
          </a:xfrm>
          <a:prstGeom prst="line">
            <a:avLst/>
          </a:prstGeom>
          <a:ln w="6350">
            <a:solidFill>
              <a:srgbClr val="00A0AE"/>
            </a:solidFill>
          </a:ln>
        </p:spPr>
        <p:style>
          <a:lnRef idx="1">
            <a:schemeClr val="accent1"/>
          </a:lnRef>
          <a:fillRef idx="0">
            <a:schemeClr val="accent1"/>
          </a:fillRef>
          <a:effectRef idx="0">
            <a:schemeClr val="accent1"/>
          </a:effectRef>
          <a:fontRef idx="minor">
            <a:schemeClr val="tx1"/>
          </a:fontRef>
        </p:style>
      </p:cxnSp>
      <p:sp>
        <p:nvSpPr>
          <p:cNvPr id="15" name="Date Placeholder 14"/>
          <p:cNvSpPr>
            <a:spLocks noGrp="1"/>
          </p:cNvSpPr>
          <p:nvPr>
            <p:ph type="dt" sz="half" idx="10"/>
          </p:nvPr>
        </p:nvSpPr>
        <p:spPr/>
        <p:txBody>
          <a:bodyPr/>
          <a:lstStyle/>
          <a:p>
            <a:pPr algn="l"/>
            <a:endParaRPr lang="nl-BE" dirty="0"/>
          </a:p>
        </p:txBody>
      </p:sp>
      <p:sp>
        <p:nvSpPr>
          <p:cNvPr id="16" name="Slide Number Placeholder 15"/>
          <p:cNvSpPr>
            <a:spLocks noGrp="1"/>
          </p:cNvSpPr>
          <p:nvPr>
            <p:ph type="sldNum" sz="quarter" idx="11"/>
          </p:nvPr>
        </p:nvSpPr>
        <p:spPr/>
        <p:txBody>
          <a:bodyPr/>
          <a:lstStyle/>
          <a:p>
            <a:fld id="{3B80295F-48CD-49FC-897A-CCEC919B8070}" type="slidenum">
              <a:rPr lang="nl-BE" smtClean="0"/>
              <a:pPr/>
              <a:t>‹#›</a:t>
            </a:fld>
            <a:endParaRPr lang="nl-BE" dirty="0"/>
          </a:p>
        </p:txBody>
      </p:sp>
      <p:sp>
        <p:nvSpPr>
          <p:cNvPr id="17" name="Footer Placeholder 16"/>
          <p:cNvSpPr>
            <a:spLocks noGrp="1"/>
          </p:cNvSpPr>
          <p:nvPr>
            <p:ph type="ftr" sz="quarter" idx="12"/>
          </p:nvPr>
        </p:nvSpPr>
        <p:spPr/>
        <p:txBody>
          <a:bodyPr/>
          <a:lstStyle/>
          <a:p>
            <a:r>
              <a:rPr lang="nl-BE"/>
              <a:t>IoT advanced</a:t>
            </a:r>
            <a:endParaRPr lang="nl-BE" dirty="0"/>
          </a:p>
        </p:txBody>
      </p:sp>
      <p:pic>
        <p:nvPicPr>
          <p:cNvPr id="11" name="Picture 10" descr="tm_rgb.jpg"/>
          <p:cNvPicPr>
            <a:picLocks noChangeAspect="1"/>
          </p:cNvPicPr>
          <p:nvPr userDrawn="1"/>
        </p:nvPicPr>
        <p:blipFill>
          <a:blip r:embed="rId2" cstate="print"/>
          <a:stretch>
            <a:fillRect/>
          </a:stretch>
        </p:blipFill>
        <p:spPr>
          <a:xfrm>
            <a:off x="7236296" y="5976000"/>
            <a:ext cx="1652016" cy="86258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 | 1 Picture &amp;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57620" y="1152000"/>
            <a:ext cx="5072098" cy="4734000"/>
          </a:xfrm>
        </p:spPr>
        <p:txBody>
          <a:bodyPr lIns="0" rIns="0" bIns="144000"/>
          <a:lstStyle>
            <a:lvl2pPr algn="l">
              <a:defRPr/>
            </a:lvl2pPr>
          </a:lstStyle>
          <a:p>
            <a:pPr lvl="0"/>
            <a:r>
              <a:rPr lang="nl-NL"/>
              <a:t>Klik om de modelstijlen te bewerken</a:t>
            </a:r>
          </a:p>
          <a:p>
            <a:pPr lvl="1"/>
            <a:r>
              <a:rPr lang="nl-NL"/>
              <a:t>Tweede niveau</a:t>
            </a:r>
          </a:p>
          <a:p>
            <a:pPr lvl="2"/>
            <a:r>
              <a:rPr lang="nl-NL"/>
              <a:t>Derde niveau</a:t>
            </a:r>
          </a:p>
          <a:p>
            <a:pPr lvl="3"/>
            <a:r>
              <a:rPr lang="nl-NL"/>
              <a:t>Vierde niveau</a:t>
            </a:r>
          </a:p>
        </p:txBody>
      </p:sp>
      <p:sp>
        <p:nvSpPr>
          <p:cNvPr id="7" name="Title 6"/>
          <p:cNvSpPr>
            <a:spLocks noGrp="1"/>
          </p:cNvSpPr>
          <p:nvPr>
            <p:ph type="title"/>
          </p:nvPr>
        </p:nvSpPr>
        <p:spPr/>
        <p:txBody>
          <a:bodyPr lIns="360000" tIns="180000" rIns="360000" bIns="144000"/>
          <a:lstStyle>
            <a:lvl1pPr>
              <a:defRPr>
                <a:solidFill>
                  <a:srgbClr val="50C6DD"/>
                </a:solidFill>
              </a:defRPr>
            </a:lvl1pPr>
          </a:lstStyle>
          <a:p>
            <a:r>
              <a:rPr lang="nl-NL"/>
              <a:t>Klik om de stijl te bewerken</a:t>
            </a:r>
            <a:endParaRPr lang="nl-BE" dirty="0"/>
          </a:p>
        </p:txBody>
      </p:sp>
      <p:cxnSp>
        <p:nvCxnSpPr>
          <p:cNvPr id="20" name="Straight Connector 19"/>
          <p:cNvCxnSpPr/>
          <p:nvPr userDrawn="1"/>
        </p:nvCxnSpPr>
        <p:spPr>
          <a:xfrm>
            <a:off x="180000" y="1141200"/>
            <a:ext cx="8748000" cy="0"/>
          </a:xfrm>
          <a:prstGeom prst="line">
            <a:avLst/>
          </a:prstGeom>
          <a:ln w="6350">
            <a:solidFill>
              <a:srgbClr val="4B2B4B"/>
            </a:solidFill>
          </a:ln>
        </p:spPr>
        <p:style>
          <a:lnRef idx="1">
            <a:schemeClr val="accent1"/>
          </a:lnRef>
          <a:fillRef idx="0">
            <a:schemeClr val="accent1"/>
          </a:fillRef>
          <a:effectRef idx="0">
            <a:schemeClr val="accent1"/>
          </a:effectRef>
          <a:fontRef idx="minor">
            <a:schemeClr val="tx1"/>
          </a:fontRef>
        </p:style>
      </p:cxnSp>
      <p:sp>
        <p:nvSpPr>
          <p:cNvPr id="13" name="Picture Placeholder 87"/>
          <p:cNvSpPr>
            <a:spLocks noGrp="1"/>
          </p:cNvSpPr>
          <p:nvPr>
            <p:ph type="pic" sz="quarter" idx="10"/>
          </p:nvPr>
        </p:nvSpPr>
        <p:spPr>
          <a:xfrm>
            <a:off x="180000" y="1152000"/>
            <a:ext cx="3428992" cy="4734000"/>
          </a:xfrm>
        </p:spPr>
        <p:txBody>
          <a:bodyPr>
            <a:normAutofit/>
          </a:bodyPr>
          <a:lstStyle>
            <a:lvl1pPr>
              <a:buNone/>
              <a:defRPr sz="1000"/>
            </a:lvl1pPr>
          </a:lstStyle>
          <a:p>
            <a:r>
              <a:rPr lang="nl-NL"/>
              <a:t>Klik op het pictogram als u een afbeelding wilt toevoegen</a:t>
            </a:r>
            <a:endParaRPr lang="nl-BE" dirty="0"/>
          </a:p>
        </p:txBody>
      </p:sp>
      <p:sp>
        <p:nvSpPr>
          <p:cNvPr id="9" name="Date Placeholder 8"/>
          <p:cNvSpPr>
            <a:spLocks noGrp="1"/>
          </p:cNvSpPr>
          <p:nvPr>
            <p:ph type="dt" sz="half" idx="11"/>
          </p:nvPr>
        </p:nvSpPr>
        <p:spPr/>
        <p:txBody>
          <a:bodyPr/>
          <a:lstStyle/>
          <a:p>
            <a:pPr algn="l"/>
            <a:endParaRPr lang="nl-BE" dirty="0"/>
          </a:p>
        </p:txBody>
      </p:sp>
      <p:sp>
        <p:nvSpPr>
          <p:cNvPr id="10" name="Slide Number Placeholder 9"/>
          <p:cNvSpPr>
            <a:spLocks noGrp="1"/>
          </p:cNvSpPr>
          <p:nvPr>
            <p:ph type="sldNum" sz="quarter" idx="12"/>
          </p:nvPr>
        </p:nvSpPr>
        <p:spPr/>
        <p:txBody>
          <a:bodyPr/>
          <a:lstStyle/>
          <a:p>
            <a:fld id="{3B80295F-48CD-49FC-897A-CCEC919B8070}" type="slidenum">
              <a:rPr lang="nl-BE" smtClean="0"/>
              <a:pPr/>
              <a:t>‹#›</a:t>
            </a:fld>
            <a:endParaRPr lang="nl-BE" dirty="0"/>
          </a:p>
        </p:txBody>
      </p:sp>
      <p:sp>
        <p:nvSpPr>
          <p:cNvPr id="11" name="Footer Placeholder 10"/>
          <p:cNvSpPr>
            <a:spLocks noGrp="1"/>
          </p:cNvSpPr>
          <p:nvPr>
            <p:ph type="ftr" sz="quarter" idx="13"/>
          </p:nvPr>
        </p:nvSpPr>
        <p:spPr/>
        <p:txBody>
          <a:bodyPr/>
          <a:lstStyle/>
          <a:p>
            <a:r>
              <a:rPr lang="nl-BE"/>
              <a:t>IoT advanced</a:t>
            </a:r>
            <a:endParaRPr lang="nl-BE" dirty="0"/>
          </a:p>
        </p:txBody>
      </p:sp>
      <p:pic>
        <p:nvPicPr>
          <p:cNvPr id="12" name="Picture 11" descr="tm_rgb.jpg"/>
          <p:cNvPicPr>
            <a:picLocks noChangeAspect="1"/>
          </p:cNvPicPr>
          <p:nvPr userDrawn="1"/>
        </p:nvPicPr>
        <p:blipFill>
          <a:blip r:embed="rId2" cstate="print"/>
          <a:stretch>
            <a:fillRect/>
          </a:stretch>
        </p:blipFill>
        <p:spPr>
          <a:xfrm>
            <a:off x="7236296" y="5976000"/>
            <a:ext cx="1652016" cy="86258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 No 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nl-BE"/>
              <a:t>IoT advanced</a:t>
            </a:r>
            <a:endParaRPr lang="nl-BE" dirty="0"/>
          </a:p>
        </p:txBody>
      </p:sp>
      <p:sp>
        <p:nvSpPr>
          <p:cNvPr id="4" name="Slide Number Placeholder 3"/>
          <p:cNvSpPr>
            <a:spLocks noGrp="1"/>
          </p:cNvSpPr>
          <p:nvPr>
            <p:ph type="sldNum" sz="quarter" idx="11"/>
          </p:nvPr>
        </p:nvSpPr>
        <p:spPr/>
        <p:txBody>
          <a:bodyPr/>
          <a:lstStyle/>
          <a:p>
            <a:fld id="{3B80295F-48CD-49FC-897A-CCEC919B8070}" type="slidenum">
              <a:rPr lang="nl-BE" smtClean="0"/>
              <a:pPr/>
              <a:t>‹#›</a:t>
            </a:fld>
            <a:endParaRPr lang="nl-BE" dirty="0"/>
          </a:p>
        </p:txBody>
      </p:sp>
      <p:sp>
        <p:nvSpPr>
          <p:cNvPr id="5" name="Date Placeholder 4"/>
          <p:cNvSpPr>
            <a:spLocks noGrp="1"/>
          </p:cNvSpPr>
          <p:nvPr>
            <p:ph type="dt" sz="half" idx="12"/>
          </p:nvPr>
        </p:nvSpPr>
        <p:spPr/>
        <p:txBody>
          <a:bodyPr/>
          <a:lstStyle/>
          <a:p>
            <a:pPr algn="l"/>
            <a:endParaRPr lang="nl-BE" dirty="0"/>
          </a:p>
        </p:txBody>
      </p:sp>
      <p:sp>
        <p:nvSpPr>
          <p:cNvPr id="7" name="Text Placeholder 6"/>
          <p:cNvSpPr>
            <a:spLocks noGrp="1"/>
          </p:cNvSpPr>
          <p:nvPr>
            <p:ph type="body" sz="quarter" idx="13"/>
          </p:nvPr>
        </p:nvSpPr>
        <p:spPr>
          <a:xfrm>
            <a:off x="0" y="0"/>
            <a:ext cx="9144000" cy="5929313"/>
          </a:xfrm>
        </p:spPr>
        <p:txBody>
          <a:bodyPr/>
          <a:lstStyle>
            <a:lvl1pPr>
              <a:buClrTx/>
              <a:defRPr>
                <a:solidFill>
                  <a:srgbClr val="000000"/>
                </a:solidFill>
              </a:defRPr>
            </a:lvl1pPr>
            <a:lvl2pPr>
              <a:buClrTx/>
              <a:defRPr>
                <a:solidFill>
                  <a:srgbClr val="000000"/>
                </a:solidFill>
              </a:defRPr>
            </a:lvl2pPr>
            <a:lvl3pPr>
              <a:buClrTx/>
              <a:defRPr>
                <a:solidFill>
                  <a:srgbClr val="000000"/>
                </a:solidFill>
              </a:defRPr>
            </a:lvl3pPr>
            <a:lvl4pPr>
              <a:buClrTx/>
              <a:defRPr>
                <a:solidFill>
                  <a:srgbClr val="000000"/>
                </a:solidFill>
              </a:defRPr>
            </a:lvl4pPr>
            <a:lvl5pPr>
              <a:buClrTx/>
              <a:defRPr>
                <a:solidFill>
                  <a:srgbClr val="000000"/>
                </a:solidFill>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dirty="0"/>
          </a:p>
        </p:txBody>
      </p:sp>
      <p:pic>
        <p:nvPicPr>
          <p:cNvPr id="9" name="Picture 8" descr="tm_rgb.jpg"/>
          <p:cNvPicPr>
            <a:picLocks noChangeAspect="1"/>
          </p:cNvPicPr>
          <p:nvPr userDrawn="1"/>
        </p:nvPicPr>
        <p:blipFill>
          <a:blip r:embed="rId2" cstate="print"/>
          <a:stretch>
            <a:fillRect/>
          </a:stretch>
        </p:blipFill>
        <p:spPr>
          <a:xfrm>
            <a:off x="7236296" y="5976000"/>
            <a:ext cx="1652016" cy="86258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t | 1 Big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nl-BE"/>
              <a:t>IoT advanced</a:t>
            </a:r>
            <a:endParaRPr lang="nl-BE" dirty="0"/>
          </a:p>
        </p:txBody>
      </p:sp>
      <p:sp>
        <p:nvSpPr>
          <p:cNvPr id="4" name="Slide Number Placeholder 3"/>
          <p:cNvSpPr>
            <a:spLocks noGrp="1"/>
          </p:cNvSpPr>
          <p:nvPr>
            <p:ph type="sldNum" sz="quarter" idx="11"/>
          </p:nvPr>
        </p:nvSpPr>
        <p:spPr/>
        <p:txBody>
          <a:bodyPr/>
          <a:lstStyle/>
          <a:p>
            <a:fld id="{3B80295F-48CD-49FC-897A-CCEC919B8070}" type="slidenum">
              <a:rPr lang="nl-BE" smtClean="0"/>
              <a:pPr/>
              <a:t>‹#›</a:t>
            </a:fld>
            <a:endParaRPr lang="nl-BE" dirty="0"/>
          </a:p>
        </p:txBody>
      </p:sp>
      <p:sp>
        <p:nvSpPr>
          <p:cNvPr id="5" name="Date Placeholder 4"/>
          <p:cNvSpPr>
            <a:spLocks noGrp="1"/>
          </p:cNvSpPr>
          <p:nvPr>
            <p:ph type="dt" sz="half" idx="12"/>
          </p:nvPr>
        </p:nvSpPr>
        <p:spPr/>
        <p:txBody>
          <a:bodyPr/>
          <a:lstStyle/>
          <a:p>
            <a:pPr algn="l"/>
            <a:endParaRPr lang="nl-BE" dirty="0"/>
          </a:p>
        </p:txBody>
      </p:sp>
      <p:sp>
        <p:nvSpPr>
          <p:cNvPr id="7" name="Picture Placeholder 6"/>
          <p:cNvSpPr>
            <a:spLocks noGrp="1"/>
          </p:cNvSpPr>
          <p:nvPr>
            <p:ph type="pic" sz="quarter" idx="13"/>
          </p:nvPr>
        </p:nvSpPr>
        <p:spPr>
          <a:xfrm>
            <a:off x="0" y="0"/>
            <a:ext cx="9144000" cy="5929313"/>
          </a:xfrm>
        </p:spPr>
        <p:txBody>
          <a:bodyPr/>
          <a:lstStyle/>
          <a:p>
            <a:r>
              <a:rPr lang="nl-NL"/>
              <a:t>Klik op het pictogram als u een afbeelding wilt toevoegen</a:t>
            </a:r>
            <a:endParaRPr lang="nl-BE"/>
          </a:p>
        </p:txBody>
      </p:sp>
      <p:pic>
        <p:nvPicPr>
          <p:cNvPr id="9" name="Picture 8" descr="tm_rgb.jpg"/>
          <p:cNvPicPr>
            <a:picLocks noChangeAspect="1"/>
          </p:cNvPicPr>
          <p:nvPr userDrawn="1"/>
        </p:nvPicPr>
        <p:blipFill>
          <a:blip r:embed="rId2" cstate="print"/>
          <a:stretch>
            <a:fillRect/>
          </a:stretch>
        </p:blipFill>
        <p:spPr>
          <a:xfrm>
            <a:off x="7236296" y="5976000"/>
            <a:ext cx="1652016" cy="86258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 Basic">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52000"/>
            <a:ext cx="9144000" cy="4428000"/>
          </a:xfrm>
        </p:spPr>
        <p:txBody>
          <a:bodyPr bIns="144000"/>
          <a:lstStyle>
            <a:lvl1pPr marL="323850" indent="-323850">
              <a:spcBef>
                <a:spcPts val="400"/>
              </a:spcBef>
              <a:spcAft>
                <a:spcPts val="400"/>
              </a:spcAft>
              <a:buClrTx/>
              <a:defRPr/>
            </a:lvl1pPr>
            <a:lvl2pPr marL="723900" indent="-368300">
              <a:spcBef>
                <a:spcPts val="400"/>
              </a:spcBef>
              <a:spcAft>
                <a:spcPts val="400"/>
              </a:spcAft>
              <a:buClrTx/>
              <a:defRPr sz="2500"/>
            </a:lvl2pPr>
            <a:lvl3pPr marL="982663" indent="-258763">
              <a:spcBef>
                <a:spcPts val="400"/>
              </a:spcBef>
              <a:spcAft>
                <a:spcPts val="400"/>
              </a:spcAft>
              <a:buClrTx/>
              <a:defRPr sz="2300"/>
            </a:lvl3pPr>
            <a:lvl4pPr marL="1255713" indent="-273050">
              <a:spcBef>
                <a:spcPts val="400"/>
              </a:spcBef>
              <a:spcAft>
                <a:spcPts val="400"/>
              </a:spcAft>
              <a:buClrTx/>
              <a:defRPr sz="2000"/>
            </a:lvl4pPr>
            <a:lvl5pPr marL="1609725" indent="-258763">
              <a:spcBef>
                <a:spcPts val="600"/>
              </a:spcBef>
              <a:spcAft>
                <a:spcPts val="600"/>
              </a:spcAft>
              <a:defRPr sz="1700"/>
            </a:lvl5pPr>
          </a:lstStyle>
          <a:p>
            <a:pPr lvl="0"/>
            <a:r>
              <a:rPr lang="nl-NL"/>
              <a:t>Klik om de modelstijlen te bewerken</a:t>
            </a:r>
          </a:p>
          <a:p>
            <a:pPr lvl="1"/>
            <a:r>
              <a:rPr lang="nl-NL"/>
              <a:t>Tweede niveau</a:t>
            </a:r>
          </a:p>
          <a:p>
            <a:pPr lvl="2"/>
            <a:r>
              <a:rPr lang="nl-NL"/>
              <a:t>Derde niveau</a:t>
            </a:r>
          </a:p>
          <a:p>
            <a:pPr lvl="3"/>
            <a:r>
              <a:rPr lang="nl-NL"/>
              <a:t>Vierde niveau</a:t>
            </a:r>
          </a:p>
        </p:txBody>
      </p:sp>
      <p:sp>
        <p:nvSpPr>
          <p:cNvPr id="7" name="Title 6"/>
          <p:cNvSpPr>
            <a:spLocks noGrp="1"/>
          </p:cNvSpPr>
          <p:nvPr>
            <p:ph type="title"/>
          </p:nvPr>
        </p:nvSpPr>
        <p:spPr/>
        <p:txBody>
          <a:bodyPr lIns="360000" tIns="180000" rIns="360000" bIns="144000"/>
          <a:lstStyle>
            <a:lvl1pPr>
              <a:defRPr>
                <a:solidFill>
                  <a:srgbClr val="00A0AE"/>
                </a:solidFill>
              </a:defRPr>
            </a:lvl1pPr>
          </a:lstStyle>
          <a:p>
            <a:r>
              <a:rPr lang="nl-NL"/>
              <a:t>Klik om de stijl te bewerken</a:t>
            </a:r>
            <a:endParaRPr lang="nl-BE" dirty="0"/>
          </a:p>
        </p:txBody>
      </p:sp>
      <p:cxnSp>
        <p:nvCxnSpPr>
          <p:cNvPr id="14" name="Straight Connector 13"/>
          <p:cNvCxnSpPr/>
          <p:nvPr/>
        </p:nvCxnSpPr>
        <p:spPr>
          <a:xfrm>
            <a:off x="180000" y="1141200"/>
            <a:ext cx="8748000" cy="0"/>
          </a:xfrm>
          <a:prstGeom prst="line">
            <a:avLst/>
          </a:prstGeom>
          <a:ln w="6350">
            <a:solidFill>
              <a:srgbClr val="00A0AE"/>
            </a:solidFill>
          </a:ln>
        </p:spPr>
        <p:style>
          <a:lnRef idx="1">
            <a:schemeClr val="accent1"/>
          </a:lnRef>
          <a:fillRef idx="0">
            <a:schemeClr val="accent1"/>
          </a:fillRef>
          <a:effectRef idx="0">
            <a:schemeClr val="accent1"/>
          </a:effectRef>
          <a:fontRef idx="minor">
            <a:schemeClr val="tx1"/>
          </a:fontRef>
        </p:style>
      </p:cxnSp>
      <p:sp>
        <p:nvSpPr>
          <p:cNvPr id="16" name="Slide Number Placeholder 15"/>
          <p:cNvSpPr>
            <a:spLocks noGrp="1"/>
          </p:cNvSpPr>
          <p:nvPr>
            <p:ph type="sldNum" sz="quarter" idx="11"/>
          </p:nvPr>
        </p:nvSpPr>
        <p:spPr/>
        <p:txBody>
          <a:bodyPr/>
          <a:lstStyle/>
          <a:p>
            <a:fld id="{3B80295F-48CD-49FC-897A-CCEC919B8070}" type="slidenum">
              <a:rPr lang="nl-BE" smtClean="0"/>
              <a:pPr/>
              <a:t>‹#›</a:t>
            </a:fld>
            <a:endParaRPr lang="nl-BE" dirty="0"/>
          </a:p>
        </p:txBody>
      </p:sp>
      <p:sp>
        <p:nvSpPr>
          <p:cNvPr id="17" name="Footer Placeholder 16"/>
          <p:cNvSpPr>
            <a:spLocks noGrp="1"/>
          </p:cNvSpPr>
          <p:nvPr>
            <p:ph type="ftr" sz="quarter" idx="12"/>
          </p:nvPr>
        </p:nvSpPr>
        <p:spPr/>
        <p:txBody>
          <a:bodyPr/>
          <a:lstStyle/>
          <a:p>
            <a:r>
              <a:rPr lang="nl-BE"/>
              <a:t>IoT advanced</a:t>
            </a:r>
            <a:endParaRPr lang="nl-BE" dirty="0"/>
          </a:p>
        </p:txBody>
      </p:sp>
      <p:pic>
        <p:nvPicPr>
          <p:cNvPr id="12" name="Picture 11" descr="tm_rgb.jpg"/>
          <p:cNvPicPr>
            <a:picLocks noChangeAspect="1"/>
          </p:cNvPicPr>
          <p:nvPr/>
        </p:nvPicPr>
        <p:blipFill>
          <a:blip r:embed="rId2" cstate="print"/>
          <a:stretch>
            <a:fillRect/>
          </a:stretch>
        </p:blipFill>
        <p:spPr>
          <a:xfrm>
            <a:off x="7236296" y="5976000"/>
            <a:ext cx="1652016" cy="862584"/>
          </a:xfrm>
          <a:prstGeom prst="rect">
            <a:avLst/>
          </a:prstGeom>
        </p:spPr>
      </p:pic>
      <p:sp>
        <p:nvSpPr>
          <p:cNvPr id="8" name="Date Placeholder 7"/>
          <p:cNvSpPr>
            <a:spLocks noGrp="1"/>
          </p:cNvSpPr>
          <p:nvPr>
            <p:ph type="dt" sz="half" idx="13"/>
          </p:nvPr>
        </p:nvSpPr>
        <p:spPr/>
        <p:txBody>
          <a:bodyPr/>
          <a:lstStyle/>
          <a:p>
            <a:pPr algn="l"/>
            <a:endParaRPr lang="nl-BE" dirty="0"/>
          </a:p>
        </p:txBody>
      </p:sp>
      <p:cxnSp>
        <p:nvCxnSpPr>
          <p:cNvPr id="9" name="Straight Connector 13"/>
          <p:cNvCxnSpPr/>
          <p:nvPr userDrawn="1"/>
        </p:nvCxnSpPr>
        <p:spPr>
          <a:xfrm>
            <a:off x="180000" y="1141200"/>
            <a:ext cx="8748000" cy="0"/>
          </a:xfrm>
          <a:prstGeom prst="line">
            <a:avLst/>
          </a:prstGeom>
          <a:ln w="6350">
            <a:solidFill>
              <a:srgbClr val="00A0AE"/>
            </a:solidFill>
          </a:ln>
        </p:spPr>
        <p:style>
          <a:lnRef idx="1">
            <a:schemeClr val="accent1"/>
          </a:lnRef>
          <a:fillRef idx="0">
            <a:schemeClr val="accent1"/>
          </a:fillRef>
          <a:effectRef idx="0">
            <a:schemeClr val="accent1"/>
          </a:effectRef>
          <a:fontRef idx="minor">
            <a:schemeClr val="tx1"/>
          </a:fontRef>
        </p:style>
      </p:cxnSp>
      <p:pic>
        <p:nvPicPr>
          <p:cNvPr id="10" name="Picture 11" descr="tm_rgb.jpg"/>
          <p:cNvPicPr>
            <a:picLocks noChangeAspect="1"/>
          </p:cNvPicPr>
          <p:nvPr userDrawn="1"/>
        </p:nvPicPr>
        <p:blipFill>
          <a:blip r:embed="rId2" cstate="print"/>
          <a:stretch>
            <a:fillRect/>
          </a:stretch>
        </p:blipFill>
        <p:spPr>
          <a:xfrm>
            <a:off x="7236296" y="5976000"/>
            <a:ext cx="1652016" cy="86258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 2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52000"/>
            <a:ext cx="9144000" cy="4734000"/>
          </a:xfrm>
        </p:spPr>
        <p:txBody>
          <a:bodyPr bIns="144000" numCol="2" spcCol="360000" anchor="ctr" anchorCtr="0"/>
          <a:lstStyle/>
          <a:p>
            <a:pPr lvl="0"/>
            <a:r>
              <a:rPr lang="nl-NL"/>
              <a:t>Klik om de modelstijlen te bewerken</a:t>
            </a:r>
          </a:p>
          <a:p>
            <a:pPr lvl="1"/>
            <a:r>
              <a:rPr lang="nl-NL"/>
              <a:t>Tweede niveau</a:t>
            </a:r>
          </a:p>
          <a:p>
            <a:pPr lvl="2"/>
            <a:r>
              <a:rPr lang="nl-NL"/>
              <a:t>Derde niveau</a:t>
            </a:r>
          </a:p>
          <a:p>
            <a:pPr lvl="3"/>
            <a:r>
              <a:rPr lang="nl-NL"/>
              <a:t>Vierde niveau</a:t>
            </a:r>
          </a:p>
        </p:txBody>
      </p:sp>
      <p:sp>
        <p:nvSpPr>
          <p:cNvPr id="7" name="Title 6"/>
          <p:cNvSpPr>
            <a:spLocks noGrp="1"/>
          </p:cNvSpPr>
          <p:nvPr>
            <p:ph type="title"/>
          </p:nvPr>
        </p:nvSpPr>
        <p:spPr/>
        <p:txBody>
          <a:bodyPr lIns="360000" tIns="180000" rIns="360000" bIns="144000"/>
          <a:lstStyle/>
          <a:p>
            <a:r>
              <a:rPr lang="nl-NL"/>
              <a:t>Klik om de stijl te bewerken</a:t>
            </a:r>
            <a:endParaRPr lang="nl-BE" dirty="0"/>
          </a:p>
        </p:txBody>
      </p:sp>
      <p:cxnSp>
        <p:nvCxnSpPr>
          <p:cNvPr id="14" name="Straight Connector 13"/>
          <p:cNvCxnSpPr/>
          <p:nvPr/>
        </p:nvCxnSpPr>
        <p:spPr>
          <a:xfrm>
            <a:off x="180000" y="1141200"/>
            <a:ext cx="8748000" cy="0"/>
          </a:xfrm>
          <a:prstGeom prst="line">
            <a:avLst/>
          </a:prstGeom>
          <a:ln w="6350">
            <a:solidFill>
              <a:srgbClr val="00A0AE"/>
            </a:solidFill>
          </a:ln>
        </p:spPr>
        <p:style>
          <a:lnRef idx="1">
            <a:schemeClr val="accent1"/>
          </a:lnRef>
          <a:fillRef idx="0">
            <a:schemeClr val="accent1"/>
          </a:fillRef>
          <a:effectRef idx="0">
            <a:schemeClr val="accent1"/>
          </a:effectRef>
          <a:fontRef idx="minor">
            <a:schemeClr val="tx1"/>
          </a:fontRef>
        </p:style>
      </p:cxnSp>
      <p:sp>
        <p:nvSpPr>
          <p:cNvPr id="15" name="Date Placeholder 14"/>
          <p:cNvSpPr>
            <a:spLocks noGrp="1"/>
          </p:cNvSpPr>
          <p:nvPr>
            <p:ph type="dt" sz="half" idx="10"/>
          </p:nvPr>
        </p:nvSpPr>
        <p:spPr/>
        <p:txBody>
          <a:bodyPr/>
          <a:lstStyle/>
          <a:p>
            <a:pPr algn="l"/>
            <a:endParaRPr lang="nl-BE" dirty="0"/>
          </a:p>
        </p:txBody>
      </p:sp>
      <p:sp>
        <p:nvSpPr>
          <p:cNvPr id="16" name="Slide Number Placeholder 15"/>
          <p:cNvSpPr>
            <a:spLocks noGrp="1"/>
          </p:cNvSpPr>
          <p:nvPr>
            <p:ph type="sldNum" sz="quarter" idx="11"/>
          </p:nvPr>
        </p:nvSpPr>
        <p:spPr/>
        <p:txBody>
          <a:bodyPr/>
          <a:lstStyle/>
          <a:p>
            <a:fld id="{3B80295F-48CD-49FC-897A-CCEC919B8070}" type="slidenum">
              <a:rPr lang="nl-BE" smtClean="0"/>
              <a:pPr/>
              <a:t>‹#›</a:t>
            </a:fld>
            <a:endParaRPr lang="nl-BE" dirty="0"/>
          </a:p>
        </p:txBody>
      </p:sp>
      <p:sp>
        <p:nvSpPr>
          <p:cNvPr id="17" name="Footer Placeholder 16"/>
          <p:cNvSpPr>
            <a:spLocks noGrp="1"/>
          </p:cNvSpPr>
          <p:nvPr>
            <p:ph type="ftr" sz="quarter" idx="12"/>
          </p:nvPr>
        </p:nvSpPr>
        <p:spPr/>
        <p:txBody>
          <a:bodyPr/>
          <a:lstStyle/>
          <a:p>
            <a:r>
              <a:rPr lang="nl-BE"/>
              <a:t>IoT advanced</a:t>
            </a:r>
            <a:endParaRPr lang="nl-BE" dirty="0"/>
          </a:p>
        </p:txBody>
      </p:sp>
      <p:pic>
        <p:nvPicPr>
          <p:cNvPr id="11" name="Picture 10" descr="tm_rgb.jpg"/>
          <p:cNvPicPr>
            <a:picLocks noChangeAspect="1"/>
          </p:cNvPicPr>
          <p:nvPr/>
        </p:nvPicPr>
        <p:blipFill>
          <a:blip r:embed="rId2" cstate="print"/>
          <a:stretch>
            <a:fillRect/>
          </a:stretch>
        </p:blipFill>
        <p:spPr>
          <a:xfrm>
            <a:off x="7236296" y="5976000"/>
            <a:ext cx="1652016" cy="862584"/>
          </a:xfrm>
          <a:prstGeom prst="rect">
            <a:avLst/>
          </a:prstGeom>
        </p:spPr>
      </p:pic>
      <p:cxnSp>
        <p:nvCxnSpPr>
          <p:cNvPr id="9" name="Straight Connector 13"/>
          <p:cNvCxnSpPr/>
          <p:nvPr userDrawn="1"/>
        </p:nvCxnSpPr>
        <p:spPr>
          <a:xfrm>
            <a:off x="180000" y="1141200"/>
            <a:ext cx="8748000" cy="0"/>
          </a:xfrm>
          <a:prstGeom prst="line">
            <a:avLst/>
          </a:prstGeom>
          <a:ln w="6350">
            <a:solidFill>
              <a:srgbClr val="00A0AE"/>
            </a:solidFill>
          </a:ln>
        </p:spPr>
        <p:style>
          <a:lnRef idx="1">
            <a:schemeClr val="accent1"/>
          </a:lnRef>
          <a:fillRef idx="0">
            <a:schemeClr val="accent1"/>
          </a:fillRef>
          <a:effectRef idx="0">
            <a:schemeClr val="accent1"/>
          </a:effectRef>
          <a:fontRef idx="minor">
            <a:schemeClr val="tx1"/>
          </a:fontRef>
        </p:style>
      </p:cxnSp>
      <p:pic>
        <p:nvPicPr>
          <p:cNvPr id="10" name="Picture 10" descr="tm_rgb.jpg"/>
          <p:cNvPicPr>
            <a:picLocks noChangeAspect="1"/>
          </p:cNvPicPr>
          <p:nvPr userDrawn="1"/>
        </p:nvPicPr>
        <p:blipFill>
          <a:blip r:embed="rId2" cstate="print"/>
          <a:stretch>
            <a:fillRect/>
          </a:stretch>
        </p:blipFill>
        <p:spPr>
          <a:xfrm>
            <a:off x="7236296" y="5976000"/>
            <a:ext cx="1652016" cy="86258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ntent |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a:t>Klik om de stijl te bewerken</a:t>
            </a:r>
            <a:endParaRPr lang="nl-BE" dirty="0"/>
          </a:p>
        </p:txBody>
      </p:sp>
      <p:sp>
        <p:nvSpPr>
          <p:cNvPr id="3" name="Text Placeholder 2"/>
          <p:cNvSpPr>
            <a:spLocks noGrp="1"/>
          </p:cNvSpPr>
          <p:nvPr>
            <p:ph type="body" idx="1"/>
          </p:nvPr>
        </p:nvSpPr>
        <p:spPr>
          <a:xfrm>
            <a:off x="0" y="1152000"/>
            <a:ext cx="4428000" cy="1097992"/>
          </a:xfrm>
        </p:spPr>
        <p:txBody>
          <a:bodyPr lIns="252000" tIns="252000" rIns="0" bIns="0" anchor="t" anchorCtr="0">
            <a:noAutofit/>
          </a:bodyPr>
          <a:lstStyle>
            <a:lvl1pPr marL="0" indent="0">
              <a:buNone/>
              <a:defRPr sz="2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Content Placeholder 3"/>
          <p:cNvSpPr>
            <a:spLocks noGrp="1"/>
          </p:cNvSpPr>
          <p:nvPr>
            <p:ph sz="half" idx="2"/>
          </p:nvPr>
        </p:nvSpPr>
        <p:spPr>
          <a:xfrm>
            <a:off x="0" y="2285992"/>
            <a:ext cx="4428000" cy="3600000"/>
          </a:xfrm>
        </p:spPr>
        <p:txBody>
          <a:bodyPr lIns="252000" tIns="0" rIns="0"/>
          <a:lstStyle>
            <a:lvl1pPr>
              <a:defRPr sz="2600"/>
            </a:lvl1pPr>
            <a:lvl2pPr>
              <a:defRPr sz="2300"/>
            </a:lvl2pPr>
            <a:lvl3pPr>
              <a:defRPr sz="2000"/>
            </a:lvl3pPr>
            <a:lvl4pPr>
              <a:defRPr sz="17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p:txBody>
      </p:sp>
      <p:sp>
        <p:nvSpPr>
          <p:cNvPr id="5" name="Text Placeholder 4"/>
          <p:cNvSpPr>
            <a:spLocks noGrp="1"/>
          </p:cNvSpPr>
          <p:nvPr>
            <p:ph type="body" sz="quarter" idx="3"/>
          </p:nvPr>
        </p:nvSpPr>
        <p:spPr>
          <a:xfrm>
            <a:off x="4716032" y="1152000"/>
            <a:ext cx="4428000" cy="1097992"/>
          </a:xfrm>
        </p:spPr>
        <p:txBody>
          <a:bodyPr lIns="0" tIns="252000" rIns="252000" bIns="0" anchor="t" anchorCtr="0">
            <a:normAutofit/>
          </a:bodyPr>
          <a:lstStyle>
            <a:lvl1pPr marL="0" indent="0">
              <a:buNone/>
              <a:defRPr sz="2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Content Placeholder 5"/>
          <p:cNvSpPr>
            <a:spLocks noGrp="1"/>
          </p:cNvSpPr>
          <p:nvPr>
            <p:ph sz="quarter" idx="4"/>
          </p:nvPr>
        </p:nvSpPr>
        <p:spPr>
          <a:xfrm>
            <a:off x="4716032" y="2285992"/>
            <a:ext cx="4428000" cy="3600000"/>
          </a:xfrm>
        </p:spPr>
        <p:txBody>
          <a:bodyPr lIns="0" tIns="0" rIns="252000"/>
          <a:lstStyle>
            <a:lvl1pPr>
              <a:defRPr sz="2600"/>
            </a:lvl1pPr>
            <a:lvl2pPr>
              <a:defRPr sz="2300"/>
            </a:lvl2pPr>
            <a:lvl3pPr>
              <a:defRPr sz="2000"/>
            </a:lvl3pPr>
            <a:lvl4pPr>
              <a:defRPr sz="17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p:txBody>
      </p:sp>
      <p:cxnSp>
        <p:nvCxnSpPr>
          <p:cNvPr id="10" name="Straight Connector 9"/>
          <p:cNvCxnSpPr/>
          <p:nvPr/>
        </p:nvCxnSpPr>
        <p:spPr>
          <a:xfrm>
            <a:off x="180000" y="1141200"/>
            <a:ext cx="8748000" cy="0"/>
          </a:xfrm>
          <a:prstGeom prst="line">
            <a:avLst/>
          </a:prstGeom>
          <a:ln w="6350">
            <a:solidFill>
              <a:srgbClr val="4B2B4B"/>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0"/>
          </p:nvPr>
        </p:nvSpPr>
        <p:spPr/>
        <p:txBody>
          <a:bodyPr/>
          <a:lstStyle/>
          <a:p>
            <a:pPr algn="l"/>
            <a:endParaRPr lang="nl-BE" dirty="0"/>
          </a:p>
        </p:txBody>
      </p:sp>
      <p:sp>
        <p:nvSpPr>
          <p:cNvPr id="12" name="Slide Number Placeholder 11"/>
          <p:cNvSpPr>
            <a:spLocks noGrp="1"/>
          </p:cNvSpPr>
          <p:nvPr>
            <p:ph type="sldNum" sz="quarter" idx="11"/>
          </p:nvPr>
        </p:nvSpPr>
        <p:spPr/>
        <p:txBody>
          <a:bodyPr/>
          <a:lstStyle/>
          <a:p>
            <a:fld id="{3B80295F-48CD-49FC-897A-CCEC919B8070}" type="slidenum">
              <a:rPr lang="nl-BE" smtClean="0"/>
              <a:pPr/>
              <a:t>‹#›</a:t>
            </a:fld>
            <a:endParaRPr lang="nl-BE" dirty="0"/>
          </a:p>
        </p:txBody>
      </p:sp>
      <p:sp>
        <p:nvSpPr>
          <p:cNvPr id="13" name="Footer Placeholder 12"/>
          <p:cNvSpPr>
            <a:spLocks noGrp="1"/>
          </p:cNvSpPr>
          <p:nvPr>
            <p:ph type="ftr" sz="quarter" idx="12"/>
          </p:nvPr>
        </p:nvSpPr>
        <p:spPr/>
        <p:txBody>
          <a:bodyPr/>
          <a:lstStyle/>
          <a:p>
            <a:r>
              <a:rPr lang="nl-BE"/>
              <a:t>IoT advanced</a:t>
            </a:r>
            <a:endParaRPr lang="nl-BE" dirty="0"/>
          </a:p>
        </p:txBody>
      </p:sp>
      <p:pic>
        <p:nvPicPr>
          <p:cNvPr id="14" name="Picture 13" descr="tm_rgb.jpg"/>
          <p:cNvPicPr>
            <a:picLocks noChangeAspect="1"/>
          </p:cNvPicPr>
          <p:nvPr/>
        </p:nvPicPr>
        <p:blipFill>
          <a:blip r:embed="rId2" cstate="print"/>
          <a:stretch>
            <a:fillRect/>
          </a:stretch>
        </p:blipFill>
        <p:spPr>
          <a:xfrm>
            <a:off x="7236296" y="5976000"/>
            <a:ext cx="1652016" cy="862584"/>
          </a:xfrm>
          <a:prstGeom prst="rect">
            <a:avLst/>
          </a:prstGeom>
        </p:spPr>
      </p:pic>
      <p:cxnSp>
        <p:nvCxnSpPr>
          <p:cNvPr id="15" name="Straight Connector 9"/>
          <p:cNvCxnSpPr/>
          <p:nvPr userDrawn="1"/>
        </p:nvCxnSpPr>
        <p:spPr>
          <a:xfrm>
            <a:off x="180000" y="1141200"/>
            <a:ext cx="8748000" cy="0"/>
          </a:xfrm>
          <a:prstGeom prst="line">
            <a:avLst/>
          </a:prstGeom>
          <a:ln w="6350">
            <a:solidFill>
              <a:srgbClr val="4B2B4B"/>
            </a:solidFill>
          </a:ln>
        </p:spPr>
        <p:style>
          <a:lnRef idx="1">
            <a:schemeClr val="accent1"/>
          </a:lnRef>
          <a:fillRef idx="0">
            <a:schemeClr val="accent1"/>
          </a:fillRef>
          <a:effectRef idx="0">
            <a:schemeClr val="accent1"/>
          </a:effectRef>
          <a:fontRef idx="minor">
            <a:schemeClr val="tx1"/>
          </a:fontRef>
        </p:style>
      </p:cxnSp>
      <p:pic>
        <p:nvPicPr>
          <p:cNvPr id="16" name="Picture 13" descr="tm_rgb.jpg"/>
          <p:cNvPicPr>
            <a:picLocks noChangeAspect="1"/>
          </p:cNvPicPr>
          <p:nvPr userDrawn="1"/>
        </p:nvPicPr>
        <p:blipFill>
          <a:blip r:embed="rId2" cstate="print"/>
          <a:stretch>
            <a:fillRect/>
          </a:stretch>
        </p:blipFill>
        <p:spPr>
          <a:xfrm>
            <a:off x="7236296" y="5976000"/>
            <a:ext cx="1652016" cy="86258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 1 Picture &amp;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57620" y="1152000"/>
            <a:ext cx="5072098" cy="4734000"/>
          </a:xfrm>
        </p:spPr>
        <p:txBody>
          <a:bodyPr lIns="0" rIns="0" bIns="144000"/>
          <a:lstStyle>
            <a:lvl2pPr algn="l">
              <a:defRPr/>
            </a:lvl2pPr>
          </a:lstStyle>
          <a:p>
            <a:pPr lvl="0"/>
            <a:r>
              <a:rPr lang="nl-NL"/>
              <a:t>Klik om de modelstijlen te bewerken</a:t>
            </a:r>
          </a:p>
          <a:p>
            <a:pPr lvl="1"/>
            <a:r>
              <a:rPr lang="nl-NL"/>
              <a:t>Tweede niveau</a:t>
            </a:r>
          </a:p>
          <a:p>
            <a:pPr lvl="2"/>
            <a:r>
              <a:rPr lang="nl-NL"/>
              <a:t>Derde niveau</a:t>
            </a:r>
          </a:p>
          <a:p>
            <a:pPr lvl="3"/>
            <a:r>
              <a:rPr lang="nl-NL"/>
              <a:t>Vierde niveau</a:t>
            </a:r>
          </a:p>
        </p:txBody>
      </p:sp>
      <p:sp>
        <p:nvSpPr>
          <p:cNvPr id="7" name="Title 6"/>
          <p:cNvSpPr>
            <a:spLocks noGrp="1"/>
          </p:cNvSpPr>
          <p:nvPr>
            <p:ph type="title"/>
          </p:nvPr>
        </p:nvSpPr>
        <p:spPr/>
        <p:txBody>
          <a:bodyPr lIns="360000" tIns="180000" rIns="360000" bIns="144000"/>
          <a:lstStyle>
            <a:lvl1pPr>
              <a:defRPr>
                <a:solidFill>
                  <a:srgbClr val="50C6DD"/>
                </a:solidFill>
              </a:defRPr>
            </a:lvl1pPr>
          </a:lstStyle>
          <a:p>
            <a:r>
              <a:rPr lang="nl-NL"/>
              <a:t>Klik om de stijl te bewerken</a:t>
            </a:r>
            <a:endParaRPr lang="nl-BE" dirty="0"/>
          </a:p>
        </p:txBody>
      </p:sp>
      <p:cxnSp>
        <p:nvCxnSpPr>
          <p:cNvPr id="20" name="Straight Connector 19"/>
          <p:cNvCxnSpPr/>
          <p:nvPr/>
        </p:nvCxnSpPr>
        <p:spPr>
          <a:xfrm>
            <a:off x="180000" y="1141200"/>
            <a:ext cx="8748000" cy="0"/>
          </a:xfrm>
          <a:prstGeom prst="line">
            <a:avLst/>
          </a:prstGeom>
          <a:ln w="6350">
            <a:solidFill>
              <a:srgbClr val="4B2B4B"/>
            </a:solidFill>
          </a:ln>
        </p:spPr>
        <p:style>
          <a:lnRef idx="1">
            <a:schemeClr val="accent1"/>
          </a:lnRef>
          <a:fillRef idx="0">
            <a:schemeClr val="accent1"/>
          </a:fillRef>
          <a:effectRef idx="0">
            <a:schemeClr val="accent1"/>
          </a:effectRef>
          <a:fontRef idx="minor">
            <a:schemeClr val="tx1"/>
          </a:fontRef>
        </p:style>
      </p:cxnSp>
      <p:sp>
        <p:nvSpPr>
          <p:cNvPr id="13" name="Picture Placeholder 87"/>
          <p:cNvSpPr>
            <a:spLocks noGrp="1"/>
          </p:cNvSpPr>
          <p:nvPr>
            <p:ph type="pic" sz="quarter" idx="10"/>
          </p:nvPr>
        </p:nvSpPr>
        <p:spPr>
          <a:xfrm>
            <a:off x="180000" y="1152000"/>
            <a:ext cx="3428992" cy="4734000"/>
          </a:xfrm>
        </p:spPr>
        <p:txBody>
          <a:bodyPr>
            <a:normAutofit/>
          </a:bodyPr>
          <a:lstStyle>
            <a:lvl1pPr>
              <a:buNone/>
              <a:defRPr sz="1000"/>
            </a:lvl1pPr>
          </a:lstStyle>
          <a:p>
            <a:r>
              <a:rPr lang="nl-NL"/>
              <a:t>Klik op het pictogram als u een afbeelding wilt toevoegen</a:t>
            </a:r>
            <a:endParaRPr lang="nl-BE" dirty="0"/>
          </a:p>
        </p:txBody>
      </p:sp>
      <p:sp>
        <p:nvSpPr>
          <p:cNvPr id="9" name="Date Placeholder 8"/>
          <p:cNvSpPr>
            <a:spLocks noGrp="1"/>
          </p:cNvSpPr>
          <p:nvPr>
            <p:ph type="dt" sz="half" idx="11"/>
          </p:nvPr>
        </p:nvSpPr>
        <p:spPr/>
        <p:txBody>
          <a:bodyPr/>
          <a:lstStyle/>
          <a:p>
            <a:pPr algn="l"/>
            <a:endParaRPr lang="nl-BE" dirty="0"/>
          </a:p>
        </p:txBody>
      </p:sp>
      <p:sp>
        <p:nvSpPr>
          <p:cNvPr id="10" name="Slide Number Placeholder 9"/>
          <p:cNvSpPr>
            <a:spLocks noGrp="1"/>
          </p:cNvSpPr>
          <p:nvPr>
            <p:ph type="sldNum" sz="quarter" idx="12"/>
          </p:nvPr>
        </p:nvSpPr>
        <p:spPr/>
        <p:txBody>
          <a:bodyPr/>
          <a:lstStyle/>
          <a:p>
            <a:fld id="{3B80295F-48CD-49FC-897A-CCEC919B8070}" type="slidenum">
              <a:rPr lang="nl-BE" smtClean="0"/>
              <a:pPr/>
              <a:t>‹#›</a:t>
            </a:fld>
            <a:endParaRPr lang="nl-BE" dirty="0"/>
          </a:p>
        </p:txBody>
      </p:sp>
      <p:sp>
        <p:nvSpPr>
          <p:cNvPr id="11" name="Footer Placeholder 10"/>
          <p:cNvSpPr>
            <a:spLocks noGrp="1"/>
          </p:cNvSpPr>
          <p:nvPr>
            <p:ph type="ftr" sz="quarter" idx="13"/>
          </p:nvPr>
        </p:nvSpPr>
        <p:spPr/>
        <p:txBody>
          <a:bodyPr/>
          <a:lstStyle/>
          <a:p>
            <a:r>
              <a:rPr lang="nl-BE"/>
              <a:t>IoT advanced</a:t>
            </a:r>
            <a:endParaRPr lang="nl-BE" dirty="0"/>
          </a:p>
        </p:txBody>
      </p:sp>
      <p:pic>
        <p:nvPicPr>
          <p:cNvPr id="12" name="Picture 11" descr="tm_rgb.jpg"/>
          <p:cNvPicPr>
            <a:picLocks noChangeAspect="1"/>
          </p:cNvPicPr>
          <p:nvPr/>
        </p:nvPicPr>
        <p:blipFill>
          <a:blip r:embed="rId2" cstate="print"/>
          <a:stretch>
            <a:fillRect/>
          </a:stretch>
        </p:blipFill>
        <p:spPr>
          <a:xfrm>
            <a:off x="7236296" y="5976000"/>
            <a:ext cx="1652016" cy="862584"/>
          </a:xfrm>
          <a:prstGeom prst="rect">
            <a:avLst/>
          </a:prstGeom>
        </p:spPr>
      </p:pic>
      <p:cxnSp>
        <p:nvCxnSpPr>
          <p:cNvPr id="14" name="Straight Connector 19"/>
          <p:cNvCxnSpPr/>
          <p:nvPr userDrawn="1"/>
        </p:nvCxnSpPr>
        <p:spPr>
          <a:xfrm>
            <a:off x="180000" y="1141200"/>
            <a:ext cx="8748000" cy="0"/>
          </a:xfrm>
          <a:prstGeom prst="line">
            <a:avLst/>
          </a:prstGeom>
          <a:ln w="6350">
            <a:solidFill>
              <a:srgbClr val="4B2B4B"/>
            </a:solidFill>
          </a:ln>
        </p:spPr>
        <p:style>
          <a:lnRef idx="1">
            <a:schemeClr val="accent1"/>
          </a:lnRef>
          <a:fillRef idx="0">
            <a:schemeClr val="accent1"/>
          </a:fillRef>
          <a:effectRef idx="0">
            <a:schemeClr val="accent1"/>
          </a:effectRef>
          <a:fontRef idx="minor">
            <a:schemeClr val="tx1"/>
          </a:fontRef>
        </p:style>
      </p:cxnSp>
      <p:pic>
        <p:nvPicPr>
          <p:cNvPr id="15" name="Picture 11" descr="tm_rgb.jpg"/>
          <p:cNvPicPr>
            <a:picLocks noChangeAspect="1"/>
          </p:cNvPicPr>
          <p:nvPr userDrawn="1"/>
        </p:nvPicPr>
        <p:blipFill>
          <a:blip r:embed="rId2" cstate="print"/>
          <a:stretch>
            <a:fillRect/>
          </a:stretch>
        </p:blipFill>
        <p:spPr>
          <a:xfrm>
            <a:off x="7236296" y="5976000"/>
            <a:ext cx="1652016" cy="862584"/>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 No 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nl-BE"/>
              <a:t>IoT advanced</a:t>
            </a:r>
            <a:endParaRPr lang="nl-BE" dirty="0"/>
          </a:p>
        </p:txBody>
      </p:sp>
      <p:sp>
        <p:nvSpPr>
          <p:cNvPr id="4" name="Slide Number Placeholder 3"/>
          <p:cNvSpPr>
            <a:spLocks noGrp="1"/>
          </p:cNvSpPr>
          <p:nvPr>
            <p:ph type="sldNum" sz="quarter" idx="11"/>
          </p:nvPr>
        </p:nvSpPr>
        <p:spPr/>
        <p:txBody>
          <a:bodyPr/>
          <a:lstStyle/>
          <a:p>
            <a:fld id="{3B80295F-48CD-49FC-897A-CCEC919B8070}" type="slidenum">
              <a:rPr lang="nl-BE" smtClean="0"/>
              <a:pPr/>
              <a:t>‹#›</a:t>
            </a:fld>
            <a:endParaRPr lang="nl-BE" dirty="0"/>
          </a:p>
        </p:txBody>
      </p:sp>
      <p:sp>
        <p:nvSpPr>
          <p:cNvPr id="5" name="Date Placeholder 4"/>
          <p:cNvSpPr>
            <a:spLocks noGrp="1"/>
          </p:cNvSpPr>
          <p:nvPr>
            <p:ph type="dt" sz="half" idx="12"/>
          </p:nvPr>
        </p:nvSpPr>
        <p:spPr/>
        <p:txBody>
          <a:bodyPr/>
          <a:lstStyle/>
          <a:p>
            <a:pPr algn="l"/>
            <a:endParaRPr lang="nl-BE" dirty="0"/>
          </a:p>
        </p:txBody>
      </p:sp>
      <p:sp>
        <p:nvSpPr>
          <p:cNvPr id="7" name="Text Placeholder 6"/>
          <p:cNvSpPr>
            <a:spLocks noGrp="1"/>
          </p:cNvSpPr>
          <p:nvPr>
            <p:ph type="body" sz="quarter" idx="13"/>
          </p:nvPr>
        </p:nvSpPr>
        <p:spPr>
          <a:xfrm>
            <a:off x="0" y="0"/>
            <a:ext cx="9144000" cy="5929313"/>
          </a:xfrm>
        </p:spPr>
        <p:txBody>
          <a:bodyPr/>
          <a:lstStyle>
            <a:lvl1pPr>
              <a:buClrTx/>
              <a:defRPr>
                <a:solidFill>
                  <a:srgbClr val="000000"/>
                </a:solidFill>
              </a:defRPr>
            </a:lvl1pPr>
            <a:lvl2pPr>
              <a:buClrTx/>
              <a:defRPr>
                <a:solidFill>
                  <a:srgbClr val="000000"/>
                </a:solidFill>
              </a:defRPr>
            </a:lvl2pPr>
            <a:lvl3pPr>
              <a:buClrTx/>
              <a:defRPr>
                <a:solidFill>
                  <a:srgbClr val="000000"/>
                </a:solidFill>
              </a:defRPr>
            </a:lvl3pPr>
            <a:lvl4pPr>
              <a:buClrTx/>
              <a:defRPr>
                <a:solidFill>
                  <a:srgbClr val="000000"/>
                </a:solidFill>
              </a:defRPr>
            </a:lvl4pPr>
            <a:lvl5pPr>
              <a:buClrTx/>
              <a:defRPr>
                <a:solidFill>
                  <a:srgbClr val="000000"/>
                </a:solidFill>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dirty="0"/>
          </a:p>
        </p:txBody>
      </p:sp>
      <p:pic>
        <p:nvPicPr>
          <p:cNvPr id="9" name="Picture 8" descr="tm_rgb.jpg"/>
          <p:cNvPicPr>
            <a:picLocks noChangeAspect="1"/>
          </p:cNvPicPr>
          <p:nvPr/>
        </p:nvPicPr>
        <p:blipFill>
          <a:blip r:embed="rId2" cstate="print"/>
          <a:stretch>
            <a:fillRect/>
          </a:stretch>
        </p:blipFill>
        <p:spPr>
          <a:xfrm>
            <a:off x="7236296" y="5976000"/>
            <a:ext cx="1652016" cy="862584"/>
          </a:xfrm>
          <a:prstGeom prst="rect">
            <a:avLst/>
          </a:prstGeom>
        </p:spPr>
      </p:pic>
      <p:pic>
        <p:nvPicPr>
          <p:cNvPr id="8" name="Picture 8" descr="tm_rgb.jpg"/>
          <p:cNvPicPr>
            <a:picLocks noChangeAspect="1"/>
          </p:cNvPicPr>
          <p:nvPr userDrawn="1"/>
        </p:nvPicPr>
        <p:blipFill>
          <a:blip r:embed="rId2" cstate="print"/>
          <a:stretch>
            <a:fillRect/>
          </a:stretch>
        </p:blipFill>
        <p:spPr>
          <a:xfrm>
            <a:off x="7236296" y="5976000"/>
            <a:ext cx="1652016" cy="862584"/>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 1 Big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nl-BE"/>
              <a:t>IoT advanced</a:t>
            </a:r>
            <a:endParaRPr lang="nl-BE" dirty="0"/>
          </a:p>
        </p:txBody>
      </p:sp>
      <p:sp>
        <p:nvSpPr>
          <p:cNvPr id="4" name="Slide Number Placeholder 3"/>
          <p:cNvSpPr>
            <a:spLocks noGrp="1"/>
          </p:cNvSpPr>
          <p:nvPr>
            <p:ph type="sldNum" sz="quarter" idx="11"/>
          </p:nvPr>
        </p:nvSpPr>
        <p:spPr/>
        <p:txBody>
          <a:bodyPr/>
          <a:lstStyle/>
          <a:p>
            <a:fld id="{3B80295F-48CD-49FC-897A-CCEC919B8070}" type="slidenum">
              <a:rPr lang="nl-BE" smtClean="0"/>
              <a:pPr/>
              <a:t>‹#›</a:t>
            </a:fld>
            <a:endParaRPr lang="nl-BE" dirty="0"/>
          </a:p>
        </p:txBody>
      </p:sp>
      <p:sp>
        <p:nvSpPr>
          <p:cNvPr id="5" name="Date Placeholder 4"/>
          <p:cNvSpPr>
            <a:spLocks noGrp="1"/>
          </p:cNvSpPr>
          <p:nvPr>
            <p:ph type="dt" sz="half" idx="12"/>
          </p:nvPr>
        </p:nvSpPr>
        <p:spPr/>
        <p:txBody>
          <a:bodyPr/>
          <a:lstStyle/>
          <a:p>
            <a:pPr algn="l"/>
            <a:endParaRPr lang="nl-BE" dirty="0"/>
          </a:p>
        </p:txBody>
      </p:sp>
      <p:sp>
        <p:nvSpPr>
          <p:cNvPr id="7" name="Picture Placeholder 6"/>
          <p:cNvSpPr>
            <a:spLocks noGrp="1"/>
          </p:cNvSpPr>
          <p:nvPr>
            <p:ph type="pic" sz="quarter" idx="13"/>
          </p:nvPr>
        </p:nvSpPr>
        <p:spPr>
          <a:xfrm>
            <a:off x="0" y="0"/>
            <a:ext cx="9144000" cy="5929313"/>
          </a:xfrm>
        </p:spPr>
        <p:txBody>
          <a:bodyPr/>
          <a:lstStyle/>
          <a:p>
            <a:r>
              <a:rPr lang="nl-NL"/>
              <a:t>Klik op het pictogram als u een afbeelding wilt toevoegen</a:t>
            </a:r>
            <a:endParaRPr lang="nl-BE"/>
          </a:p>
        </p:txBody>
      </p:sp>
      <p:pic>
        <p:nvPicPr>
          <p:cNvPr id="9" name="Picture 8" descr="tm_rgb.jpg"/>
          <p:cNvPicPr>
            <a:picLocks noChangeAspect="1"/>
          </p:cNvPicPr>
          <p:nvPr/>
        </p:nvPicPr>
        <p:blipFill>
          <a:blip r:embed="rId2" cstate="print"/>
          <a:stretch>
            <a:fillRect/>
          </a:stretch>
        </p:blipFill>
        <p:spPr>
          <a:xfrm>
            <a:off x="7236296" y="5976000"/>
            <a:ext cx="1652016" cy="862584"/>
          </a:xfrm>
          <a:prstGeom prst="rect">
            <a:avLst/>
          </a:prstGeom>
        </p:spPr>
      </p:pic>
      <p:pic>
        <p:nvPicPr>
          <p:cNvPr id="8" name="Picture 8" descr="tm_rgb.jpg"/>
          <p:cNvPicPr>
            <a:picLocks noChangeAspect="1"/>
          </p:cNvPicPr>
          <p:nvPr userDrawn="1"/>
        </p:nvPicPr>
        <p:blipFill>
          <a:blip r:embed="rId2" cstate="print"/>
          <a:stretch>
            <a:fillRect/>
          </a:stretch>
        </p:blipFill>
        <p:spPr>
          <a:xfrm>
            <a:off x="7236296" y="5976000"/>
            <a:ext cx="1652016" cy="86258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Basic">
    <p:bg bwMode="gray">
      <p:bgPr>
        <a:solidFill>
          <a:srgbClr val="00A0AE"/>
        </a:solidFill>
        <a:effectLst/>
      </p:bgPr>
    </p:bg>
    <p:spTree>
      <p:nvGrpSpPr>
        <p:cNvPr id="1" name=""/>
        <p:cNvGrpSpPr/>
        <p:nvPr/>
      </p:nvGrpSpPr>
      <p:grpSpPr>
        <a:xfrm>
          <a:off x="0" y="0"/>
          <a:ext cx="0" cy="0"/>
          <a:chOff x="0" y="0"/>
          <a:chExt cx="0" cy="0"/>
        </a:xfrm>
      </p:grpSpPr>
      <p:sp>
        <p:nvSpPr>
          <p:cNvPr id="7" name="Rectangle 6"/>
          <p:cNvSpPr/>
          <p:nvPr userDrawn="1"/>
        </p:nvSpPr>
        <p:spPr>
          <a:xfrm>
            <a:off x="0" y="5958000"/>
            <a:ext cx="9144000" cy="90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18000" rIns="0" bIns="18000" rtlCol="0" anchor="ctr"/>
          <a:lstStyle/>
          <a:p>
            <a:pPr algn="ctr"/>
            <a:endParaRPr lang="nl-BE" sz="1100" dirty="0">
              <a:solidFill>
                <a:schemeClr val="bg1"/>
              </a:solidFill>
            </a:endParaRPr>
          </a:p>
        </p:txBody>
      </p:sp>
      <p:sp>
        <p:nvSpPr>
          <p:cNvPr id="9" name="Rectangle 8"/>
          <p:cNvSpPr/>
          <p:nvPr userDrawn="1"/>
        </p:nvSpPr>
        <p:spPr>
          <a:xfrm>
            <a:off x="0" y="6084000"/>
            <a:ext cx="1980000" cy="432000"/>
          </a:xfrm>
          <a:prstGeom prst="rect">
            <a:avLst/>
          </a:prstGeom>
          <a:solidFill>
            <a:srgbClr val="EC4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Subtitle 2"/>
          <p:cNvSpPr>
            <a:spLocks noGrp="1"/>
          </p:cNvSpPr>
          <p:nvPr>
            <p:ph type="subTitle" idx="1"/>
          </p:nvPr>
        </p:nvSpPr>
        <p:spPr>
          <a:xfrm>
            <a:off x="0" y="3357192"/>
            <a:ext cx="9144000" cy="1800000"/>
          </a:xfrm>
          <a:noFill/>
        </p:spPr>
        <p:txBody>
          <a:bodyPr wrap="square" lIns="720000" tIns="180000" rIns="720000" bIns="540000">
            <a:noAutofit/>
          </a:bodyPr>
          <a:lstStyle>
            <a:lvl1pPr marL="0" indent="0" algn="ctr">
              <a:buNone/>
              <a:defRPr sz="3200" cap="none"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nl-BE" dirty="0"/>
          </a:p>
        </p:txBody>
      </p:sp>
      <p:sp>
        <p:nvSpPr>
          <p:cNvPr id="154" name="Title 153"/>
          <p:cNvSpPr>
            <a:spLocks noGrp="1"/>
          </p:cNvSpPr>
          <p:nvPr>
            <p:ph type="title"/>
          </p:nvPr>
        </p:nvSpPr>
        <p:spPr>
          <a:xfrm>
            <a:off x="0" y="1556992"/>
            <a:ext cx="9144000" cy="1800000"/>
          </a:xfrm>
          <a:noFill/>
        </p:spPr>
        <p:txBody>
          <a:bodyPr lIns="720000" tIns="540000" rIns="720000" bIns="180000" anchor="b" anchorCtr="0">
            <a:noAutofit/>
          </a:bodyPr>
          <a:lstStyle>
            <a:lvl1pPr algn="ctr">
              <a:lnSpc>
                <a:spcPct val="90000"/>
              </a:lnSpc>
              <a:defRPr sz="3800" cap="all" baseline="0">
                <a:solidFill>
                  <a:schemeClr val="tx1"/>
                </a:solidFill>
              </a:defRPr>
            </a:lvl1pPr>
          </a:lstStyle>
          <a:p>
            <a:r>
              <a:rPr lang="nl-NL"/>
              <a:t>Klik om de stijl te bewerken</a:t>
            </a:r>
            <a:endParaRPr lang="nl-BE" dirty="0"/>
          </a:p>
        </p:txBody>
      </p:sp>
      <p:sp>
        <p:nvSpPr>
          <p:cNvPr id="12" name="Footer Placeholder 11"/>
          <p:cNvSpPr>
            <a:spLocks noGrp="1"/>
          </p:cNvSpPr>
          <p:nvPr>
            <p:ph type="ftr" sz="quarter" idx="12"/>
          </p:nvPr>
        </p:nvSpPr>
        <p:spPr>
          <a:solidFill>
            <a:srgbClr val="EC4B2F"/>
          </a:solidFill>
        </p:spPr>
        <p:txBody>
          <a:bodyPr/>
          <a:lstStyle>
            <a:lvl1pPr>
              <a:defRPr>
                <a:solidFill>
                  <a:schemeClr val="tx2"/>
                </a:solidFill>
              </a:defRPr>
            </a:lvl1pPr>
          </a:lstStyle>
          <a:p>
            <a:r>
              <a:rPr lang="nl-BE"/>
              <a:t>IoT advanced</a:t>
            </a:r>
            <a:endParaRPr lang="nl-BE" dirty="0"/>
          </a:p>
        </p:txBody>
      </p:sp>
      <p:sp>
        <p:nvSpPr>
          <p:cNvPr id="11" name="Slide Number Placeholder 10"/>
          <p:cNvSpPr>
            <a:spLocks noGrp="1"/>
          </p:cNvSpPr>
          <p:nvPr>
            <p:ph type="sldNum" sz="quarter" idx="11"/>
          </p:nvPr>
        </p:nvSpPr>
        <p:spPr>
          <a:solidFill>
            <a:srgbClr val="00A0AE"/>
          </a:solidFill>
        </p:spPr>
        <p:txBody>
          <a:bodyPr/>
          <a:lstStyle>
            <a:lvl1pPr>
              <a:defRPr>
                <a:solidFill>
                  <a:schemeClr val="tx1"/>
                </a:solidFill>
              </a:defRPr>
            </a:lvl1pPr>
          </a:lstStyle>
          <a:p>
            <a:fld id="{3B80295F-48CD-49FC-897A-CCEC919B8070}" type="slidenum">
              <a:rPr lang="nl-BE" smtClean="0"/>
              <a:pPr/>
              <a:t>‹#›</a:t>
            </a:fld>
            <a:endParaRPr lang="nl-BE" dirty="0"/>
          </a:p>
        </p:txBody>
      </p:sp>
      <p:pic>
        <p:nvPicPr>
          <p:cNvPr id="18" name="Picture 17" descr="associatie.jpg"/>
          <p:cNvPicPr>
            <a:picLocks noChangeAspect="1"/>
          </p:cNvPicPr>
          <p:nvPr userDrawn="1"/>
        </p:nvPicPr>
        <p:blipFill>
          <a:blip r:embed="rId2" cstate="print"/>
          <a:stretch>
            <a:fillRect/>
          </a:stretch>
        </p:blipFill>
        <p:spPr>
          <a:xfrm>
            <a:off x="8316416" y="6093368"/>
            <a:ext cx="457071" cy="648000"/>
          </a:xfrm>
          <a:prstGeom prst="rect">
            <a:avLst/>
          </a:prstGeom>
        </p:spPr>
      </p:pic>
      <p:pic>
        <p:nvPicPr>
          <p:cNvPr id="10" name="Picture 9" descr="TM_logo_vignet_ppt.jpg"/>
          <p:cNvPicPr>
            <a:picLocks noChangeAspect="1"/>
          </p:cNvPicPr>
          <p:nvPr userDrawn="1"/>
        </p:nvPicPr>
        <p:blipFill>
          <a:blip r:embed="rId3" cstate="print"/>
          <a:stretch>
            <a:fillRect/>
          </a:stretch>
        </p:blipFill>
        <p:spPr>
          <a:xfrm>
            <a:off x="360000" y="360000"/>
            <a:ext cx="2157984" cy="1155192"/>
          </a:xfrm>
          <a:prstGeom prst="rect">
            <a:avLst/>
          </a:prstGeom>
        </p:spPr>
      </p:pic>
      <p:sp>
        <p:nvSpPr>
          <p:cNvPr id="14" name="Date Placeholder 13"/>
          <p:cNvSpPr>
            <a:spLocks noGrp="1"/>
          </p:cNvSpPr>
          <p:nvPr>
            <p:ph type="dt" sz="half" idx="13"/>
          </p:nvPr>
        </p:nvSpPr>
        <p:spPr>
          <a:xfrm>
            <a:off x="755576" y="6570000"/>
            <a:ext cx="990706" cy="200055"/>
          </a:xfrm>
          <a:solidFill>
            <a:schemeClr val="tx1"/>
          </a:solidFill>
        </p:spPr>
        <p:txBody>
          <a:bodyPr/>
          <a:lstStyle>
            <a:lvl1pPr>
              <a:defRPr sz="1300">
                <a:solidFill>
                  <a:srgbClr val="00A0AE"/>
                </a:solidFill>
              </a:defRPr>
            </a:lvl1pPr>
          </a:lstStyle>
          <a:p>
            <a:pPr algn="l"/>
            <a:endParaRPr lang="nl-BE" dirty="0"/>
          </a:p>
        </p:txBody>
      </p:sp>
      <p:sp>
        <p:nvSpPr>
          <p:cNvPr id="20" name="Rectangle 19"/>
          <p:cNvSpPr/>
          <p:nvPr userDrawn="1"/>
        </p:nvSpPr>
        <p:spPr>
          <a:xfrm>
            <a:off x="0" y="5661248"/>
            <a:ext cx="9144000" cy="288032"/>
          </a:xfrm>
          <a:prstGeom prst="rect">
            <a:avLst/>
          </a:prstGeom>
          <a:solidFill>
            <a:srgbClr val="00A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ppt_fusieboodschap_wit_eng.jpg"/>
          <p:cNvPicPr>
            <a:picLocks noChangeAspect="1"/>
          </p:cNvPicPr>
          <p:nvPr userDrawn="1"/>
        </p:nvPicPr>
        <p:blipFill>
          <a:blip r:embed="rId4" cstate="print"/>
          <a:stretch>
            <a:fillRect/>
          </a:stretch>
        </p:blipFill>
        <p:spPr>
          <a:xfrm>
            <a:off x="4499992" y="5724000"/>
            <a:ext cx="4264152" cy="140208"/>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 Basic">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52000"/>
            <a:ext cx="9144000" cy="4428000"/>
          </a:xfrm>
        </p:spPr>
        <p:txBody>
          <a:bodyPr bIns="144000"/>
          <a:lstStyle>
            <a:lvl1pPr marL="323850" indent="-323850">
              <a:spcBef>
                <a:spcPts val="400"/>
              </a:spcBef>
              <a:spcAft>
                <a:spcPts val="400"/>
              </a:spcAft>
              <a:buClrTx/>
              <a:defRPr/>
            </a:lvl1pPr>
            <a:lvl2pPr marL="723900" indent="-368300">
              <a:spcBef>
                <a:spcPts val="400"/>
              </a:spcBef>
              <a:spcAft>
                <a:spcPts val="400"/>
              </a:spcAft>
              <a:buClrTx/>
              <a:defRPr sz="2500"/>
            </a:lvl2pPr>
            <a:lvl3pPr marL="982663" indent="-258763">
              <a:spcBef>
                <a:spcPts val="400"/>
              </a:spcBef>
              <a:spcAft>
                <a:spcPts val="400"/>
              </a:spcAft>
              <a:buClrTx/>
              <a:defRPr sz="2300"/>
            </a:lvl3pPr>
            <a:lvl4pPr marL="1255713" indent="-273050">
              <a:spcBef>
                <a:spcPts val="400"/>
              </a:spcBef>
              <a:spcAft>
                <a:spcPts val="400"/>
              </a:spcAft>
              <a:buClrTx/>
              <a:defRPr sz="2000"/>
            </a:lvl4pPr>
            <a:lvl5pPr marL="1609725" indent="-258763">
              <a:spcBef>
                <a:spcPts val="600"/>
              </a:spcBef>
              <a:spcAft>
                <a:spcPts val="600"/>
              </a:spcAft>
              <a:defRPr sz="1700"/>
            </a:lvl5pPr>
          </a:lstStyle>
          <a:p>
            <a:pPr lvl="0"/>
            <a:r>
              <a:rPr lang="nl-NL"/>
              <a:t>Klik om de modelstijlen te bewerken</a:t>
            </a:r>
          </a:p>
          <a:p>
            <a:pPr lvl="1"/>
            <a:r>
              <a:rPr lang="nl-NL"/>
              <a:t>Tweede niveau</a:t>
            </a:r>
          </a:p>
          <a:p>
            <a:pPr lvl="2"/>
            <a:r>
              <a:rPr lang="nl-NL"/>
              <a:t>Derde niveau</a:t>
            </a:r>
          </a:p>
          <a:p>
            <a:pPr lvl="3"/>
            <a:r>
              <a:rPr lang="nl-NL"/>
              <a:t>Vierde niveau</a:t>
            </a:r>
          </a:p>
        </p:txBody>
      </p:sp>
      <p:sp>
        <p:nvSpPr>
          <p:cNvPr id="7" name="Title 6"/>
          <p:cNvSpPr>
            <a:spLocks noGrp="1"/>
          </p:cNvSpPr>
          <p:nvPr>
            <p:ph type="title"/>
          </p:nvPr>
        </p:nvSpPr>
        <p:spPr/>
        <p:txBody>
          <a:bodyPr lIns="360000" tIns="180000" rIns="360000" bIns="144000"/>
          <a:lstStyle>
            <a:lvl1pPr>
              <a:defRPr>
                <a:solidFill>
                  <a:srgbClr val="00A0AE"/>
                </a:solidFill>
              </a:defRPr>
            </a:lvl1pPr>
          </a:lstStyle>
          <a:p>
            <a:r>
              <a:rPr lang="nl-NL"/>
              <a:t>Klik om de stijl te bewerken</a:t>
            </a:r>
            <a:endParaRPr lang="nl-BE" dirty="0"/>
          </a:p>
        </p:txBody>
      </p:sp>
      <p:cxnSp>
        <p:nvCxnSpPr>
          <p:cNvPr id="14" name="Straight Connector 13"/>
          <p:cNvCxnSpPr/>
          <p:nvPr userDrawn="1"/>
        </p:nvCxnSpPr>
        <p:spPr>
          <a:xfrm>
            <a:off x="180000" y="1141200"/>
            <a:ext cx="8748000" cy="0"/>
          </a:xfrm>
          <a:prstGeom prst="line">
            <a:avLst/>
          </a:prstGeom>
          <a:ln w="6350">
            <a:solidFill>
              <a:srgbClr val="00A0AE"/>
            </a:solidFill>
          </a:ln>
        </p:spPr>
        <p:style>
          <a:lnRef idx="1">
            <a:schemeClr val="accent1"/>
          </a:lnRef>
          <a:fillRef idx="0">
            <a:schemeClr val="accent1"/>
          </a:fillRef>
          <a:effectRef idx="0">
            <a:schemeClr val="accent1"/>
          </a:effectRef>
          <a:fontRef idx="minor">
            <a:schemeClr val="tx1"/>
          </a:fontRef>
        </p:style>
      </p:cxnSp>
      <p:sp>
        <p:nvSpPr>
          <p:cNvPr id="16" name="Slide Number Placeholder 15"/>
          <p:cNvSpPr>
            <a:spLocks noGrp="1"/>
          </p:cNvSpPr>
          <p:nvPr>
            <p:ph type="sldNum" sz="quarter" idx="11"/>
          </p:nvPr>
        </p:nvSpPr>
        <p:spPr/>
        <p:txBody>
          <a:bodyPr/>
          <a:lstStyle/>
          <a:p>
            <a:fld id="{3B80295F-48CD-49FC-897A-CCEC919B8070}" type="slidenum">
              <a:rPr lang="nl-BE" smtClean="0"/>
              <a:pPr/>
              <a:t>‹#›</a:t>
            </a:fld>
            <a:endParaRPr lang="nl-BE" dirty="0"/>
          </a:p>
        </p:txBody>
      </p:sp>
      <p:sp>
        <p:nvSpPr>
          <p:cNvPr id="17" name="Footer Placeholder 16"/>
          <p:cNvSpPr>
            <a:spLocks noGrp="1"/>
          </p:cNvSpPr>
          <p:nvPr>
            <p:ph type="ftr" sz="quarter" idx="12"/>
          </p:nvPr>
        </p:nvSpPr>
        <p:spPr/>
        <p:txBody>
          <a:bodyPr/>
          <a:lstStyle/>
          <a:p>
            <a:r>
              <a:rPr lang="nl-BE"/>
              <a:t>IoT advanced</a:t>
            </a:r>
            <a:endParaRPr lang="nl-BE" dirty="0"/>
          </a:p>
        </p:txBody>
      </p:sp>
      <p:pic>
        <p:nvPicPr>
          <p:cNvPr id="12" name="Picture 11" descr="tm_rgb.jpg"/>
          <p:cNvPicPr>
            <a:picLocks noChangeAspect="1"/>
          </p:cNvPicPr>
          <p:nvPr userDrawn="1"/>
        </p:nvPicPr>
        <p:blipFill>
          <a:blip r:embed="rId2" cstate="print"/>
          <a:stretch>
            <a:fillRect/>
          </a:stretch>
        </p:blipFill>
        <p:spPr>
          <a:xfrm>
            <a:off x="7236296" y="5976000"/>
            <a:ext cx="1652016" cy="862584"/>
          </a:xfrm>
          <a:prstGeom prst="rect">
            <a:avLst/>
          </a:prstGeom>
        </p:spPr>
      </p:pic>
      <p:sp>
        <p:nvSpPr>
          <p:cNvPr id="8" name="Date Placeholder 7"/>
          <p:cNvSpPr>
            <a:spLocks noGrp="1"/>
          </p:cNvSpPr>
          <p:nvPr>
            <p:ph type="dt" sz="half" idx="13"/>
          </p:nvPr>
        </p:nvSpPr>
        <p:spPr/>
        <p:txBody>
          <a:bodyPr/>
          <a:lstStyle/>
          <a:p>
            <a:pPr algn="l"/>
            <a:endParaRPr lang="nl-B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7" name="Rectangle 6"/>
          <p:cNvSpPr/>
          <p:nvPr/>
        </p:nvSpPr>
        <p:spPr>
          <a:xfrm>
            <a:off x="0" y="5958024"/>
            <a:ext cx="9144000" cy="900000"/>
          </a:xfrm>
          <a:prstGeom prst="rect">
            <a:avLst/>
          </a:prstGeom>
          <a:solidFill>
            <a:srgbClr val="EC4B2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18000" rIns="0" bIns="18000" rtlCol="0" anchor="ctr"/>
          <a:lstStyle/>
          <a:p>
            <a:pPr algn="ctr"/>
            <a:endParaRPr lang="nl-BE" sz="1100" dirty="0">
              <a:solidFill>
                <a:schemeClr val="bg1"/>
              </a:solidFill>
            </a:endParaRPr>
          </a:p>
        </p:txBody>
      </p:sp>
      <p:sp>
        <p:nvSpPr>
          <p:cNvPr id="82" name="Rectangle 81"/>
          <p:cNvSpPr/>
          <p:nvPr/>
        </p:nvSpPr>
        <p:spPr>
          <a:xfrm>
            <a:off x="0" y="6084000"/>
            <a:ext cx="1980000" cy="43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9" name="Footer Placeholder 4"/>
          <p:cNvSpPr>
            <a:spLocks noGrp="1"/>
          </p:cNvSpPr>
          <p:nvPr>
            <p:ph type="ftr" sz="quarter" idx="3"/>
          </p:nvPr>
        </p:nvSpPr>
        <p:spPr>
          <a:xfrm>
            <a:off x="755576" y="6084000"/>
            <a:ext cx="4032424" cy="432000"/>
          </a:xfrm>
          <a:prstGeom prst="rect">
            <a:avLst/>
          </a:prstGeom>
          <a:solidFill>
            <a:schemeClr val="bg1"/>
          </a:solidFill>
        </p:spPr>
        <p:txBody>
          <a:bodyPr wrap="square" lIns="144000" tIns="0" rIns="144000" bIns="0" anchor="ctr" anchorCtr="0">
            <a:noAutofit/>
          </a:bodyPr>
          <a:lstStyle>
            <a:lvl1pPr algn="l">
              <a:lnSpc>
                <a:spcPct val="90000"/>
              </a:lnSpc>
              <a:defRPr sz="1500">
                <a:solidFill>
                  <a:srgbClr val="00A0AE"/>
                </a:solidFill>
                <a:latin typeface="Trebuchet MS" pitchFamily="34" charset="0"/>
              </a:defRPr>
            </a:lvl1pPr>
          </a:lstStyle>
          <a:p>
            <a:r>
              <a:rPr lang="nl-BE"/>
              <a:t>IoT advanced</a:t>
            </a:r>
            <a:endParaRPr lang="nl-BE" dirty="0"/>
          </a:p>
        </p:txBody>
      </p:sp>
      <p:sp>
        <p:nvSpPr>
          <p:cNvPr id="86" name="Slide Number Placeholder 85"/>
          <p:cNvSpPr>
            <a:spLocks noGrp="1"/>
          </p:cNvSpPr>
          <p:nvPr>
            <p:ph type="sldNum" sz="quarter" idx="4"/>
          </p:nvPr>
        </p:nvSpPr>
        <p:spPr>
          <a:xfrm>
            <a:off x="360000" y="6084000"/>
            <a:ext cx="360000" cy="667148"/>
          </a:xfrm>
          <a:prstGeom prst="rect">
            <a:avLst/>
          </a:prstGeom>
          <a:solidFill>
            <a:srgbClr val="00A0AE"/>
          </a:solidFill>
        </p:spPr>
        <p:txBody>
          <a:bodyPr vert="horz" wrap="none" lIns="0" tIns="108000" rIns="0" bIns="0" rtlCol="0" anchor="ctr" anchorCtr="0">
            <a:noAutofit/>
          </a:bodyPr>
          <a:lstStyle>
            <a:lvl1pPr algn="ctr">
              <a:defRPr sz="2000" b="0">
                <a:solidFill>
                  <a:schemeClr val="bg1"/>
                </a:solidFill>
                <a:latin typeface="Trebuchet MS" pitchFamily="34" charset="0"/>
              </a:defRPr>
            </a:lvl1pPr>
          </a:lstStyle>
          <a:p>
            <a:fld id="{3B80295F-48CD-49FC-897A-CCEC919B8070}" type="slidenum">
              <a:rPr lang="nl-BE" smtClean="0"/>
              <a:pPr/>
              <a:t>‹#›</a:t>
            </a:fld>
            <a:endParaRPr lang="nl-BE" dirty="0"/>
          </a:p>
        </p:txBody>
      </p:sp>
      <p:sp>
        <p:nvSpPr>
          <p:cNvPr id="2" name="Title Placeholder 1"/>
          <p:cNvSpPr>
            <a:spLocks noGrp="1"/>
          </p:cNvSpPr>
          <p:nvPr>
            <p:ph type="title"/>
          </p:nvPr>
        </p:nvSpPr>
        <p:spPr>
          <a:xfrm>
            <a:off x="0" y="0"/>
            <a:ext cx="9144000" cy="1142984"/>
          </a:xfrm>
          <a:prstGeom prst="rect">
            <a:avLst/>
          </a:prstGeom>
          <a:ln w="0">
            <a:noFill/>
          </a:ln>
        </p:spPr>
        <p:txBody>
          <a:bodyPr vert="horz" lIns="360000" tIns="180000" rIns="360000" bIns="144000" rtlCol="0" anchor="ctr">
            <a:noAutofit/>
          </a:bodyPr>
          <a:lstStyle/>
          <a:p>
            <a:r>
              <a:rPr lang="nl-NL"/>
              <a:t>Klik om de stijl te bewerken</a:t>
            </a:r>
            <a:endParaRPr lang="nl-BE" dirty="0"/>
          </a:p>
        </p:txBody>
      </p:sp>
      <p:sp>
        <p:nvSpPr>
          <p:cNvPr id="3" name="Text Placeholder 2"/>
          <p:cNvSpPr>
            <a:spLocks noGrp="1"/>
          </p:cNvSpPr>
          <p:nvPr>
            <p:ph type="body" idx="1"/>
          </p:nvPr>
        </p:nvSpPr>
        <p:spPr>
          <a:xfrm>
            <a:off x="0" y="1152000"/>
            <a:ext cx="9144000" cy="4428000"/>
          </a:xfrm>
          <a:prstGeom prst="rect">
            <a:avLst/>
          </a:prstGeom>
        </p:spPr>
        <p:txBody>
          <a:bodyPr vert="horz" lIns="432000" tIns="252000" rIns="43200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0" name="Date Placeholder 3"/>
          <p:cNvSpPr>
            <a:spLocks noGrp="1"/>
          </p:cNvSpPr>
          <p:nvPr>
            <p:ph type="dt" sz="half" idx="2"/>
          </p:nvPr>
        </p:nvSpPr>
        <p:spPr>
          <a:xfrm>
            <a:off x="755576" y="6570000"/>
            <a:ext cx="990706" cy="200055"/>
          </a:xfrm>
          <a:prstGeom prst="rect">
            <a:avLst/>
          </a:prstGeom>
          <a:solidFill>
            <a:srgbClr val="EC4B2F"/>
          </a:solidFill>
        </p:spPr>
        <p:txBody>
          <a:bodyPr wrap="none" lIns="108000" tIns="0" rIns="0" bIns="0" anchor="b" anchorCtr="0">
            <a:spAutoFit/>
          </a:bodyPr>
          <a:lstStyle>
            <a:lvl1pPr algn="r">
              <a:defRPr sz="1300">
                <a:solidFill>
                  <a:schemeClr val="bg1"/>
                </a:solidFill>
                <a:latin typeface="Trebuchet MS" pitchFamily="34" charset="0"/>
              </a:defRPr>
            </a:lvl1pPr>
          </a:lstStyle>
          <a:p>
            <a:pPr algn="l"/>
            <a:endParaRPr lang="nl-BE" dirty="0"/>
          </a:p>
        </p:txBody>
      </p:sp>
      <p:pic>
        <p:nvPicPr>
          <p:cNvPr id="9" name="Picture 8" descr="tm_rgb.jpg"/>
          <p:cNvPicPr>
            <a:picLocks noChangeAspect="1"/>
          </p:cNvPicPr>
          <p:nvPr/>
        </p:nvPicPr>
        <p:blipFill>
          <a:blip r:embed="rId15" cstate="print"/>
          <a:stretch>
            <a:fillRect/>
          </a:stretch>
        </p:blipFill>
        <p:spPr>
          <a:xfrm>
            <a:off x="7236296" y="5976000"/>
            <a:ext cx="1652016" cy="862584"/>
          </a:xfrm>
          <a:prstGeom prst="rect">
            <a:avLst/>
          </a:prstGeom>
        </p:spPr>
      </p:pic>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661" r:id="rId8"/>
    <p:sldLayoutId id="2147483650" r:id="rId9"/>
    <p:sldLayoutId id="2147483678" r:id="rId10"/>
    <p:sldLayoutId id="2147483679" r:id="rId11"/>
    <p:sldLayoutId id="2147483688" r:id="rId12"/>
    <p:sldLayoutId id="2147483687" r:id="rId13"/>
  </p:sldLayoutIdLst>
  <p:hf hdr="0" dt="0"/>
  <p:txStyles>
    <p:titleStyle>
      <a:lvl1pPr algn="l" defTabSz="914400" rtl="0" eaLnBrk="1" latinLnBrk="0" hangingPunct="1">
        <a:lnSpc>
          <a:spcPct val="80000"/>
        </a:lnSpc>
        <a:spcBef>
          <a:spcPct val="0"/>
        </a:spcBef>
        <a:buNone/>
        <a:defRPr sz="3600" b="1" kern="1200" cap="all" baseline="0">
          <a:solidFill>
            <a:srgbClr val="EC4B2F"/>
          </a:solidFill>
          <a:latin typeface="Trebuchet MS" pitchFamily="34" charset="0"/>
          <a:ea typeface="+mj-ea"/>
          <a:cs typeface="+mj-cs"/>
        </a:defRPr>
      </a:lvl1pPr>
    </p:titleStyle>
    <p:bodyStyle>
      <a:lvl1pPr marL="355600" indent="-355600" algn="l" defTabSz="914400" rtl="0" eaLnBrk="1" latinLnBrk="0" hangingPunct="1">
        <a:lnSpc>
          <a:spcPct val="90000"/>
        </a:lnSpc>
        <a:spcBef>
          <a:spcPts val="400"/>
        </a:spcBef>
        <a:spcAft>
          <a:spcPts val="400"/>
        </a:spcAft>
        <a:buClrTx/>
        <a:buSzPct val="90000"/>
        <a:buFont typeface="Verdana" pitchFamily="34" charset="0"/>
        <a:buChar char="•"/>
        <a:defRPr sz="3000" kern="1200">
          <a:solidFill>
            <a:srgbClr val="000000"/>
          </a:solidFill>
          <a:latin typeface="Trebuchet MS" pitchFamily="34" charset="0"/>
          <a:ea typeface="+mn-ea"/>
          <a:cs typeface="+mn-cs"/>
        </a:defRPr>
      </a:lvl1pPr>
      <a:lvl2pPr marL="723900" indent="-368300" algn="l" defTabSz="914400" rtl="0" eaLnBrk="1" latinLnBrk="0" hangingPunct="1">
        <a:lnSpc>
          <a:spcPct val="90000"/>
        </a:lnSpc>
        <a:spcBef>
          <a:spcPts val="400"/>
        </a:spcBef>
        <a:spcAft>
          <a:spcPts val="400"/>
        </a:spcAft>
        <a:buClrTx/>
        <a:buFont typeface="Arial" pitchFamily="34" charset="0"/>
        <a:buChar char="−"/>
        <a:defRPr sz="2700" kern="1200">
          <a:solidFill>
            <a:srgbClr val="000000"/>
          </a:solidFill>
          <a:latin typeface="Trebuchet MS" pitchFamily="34" charset="0"/>
          <a:ea typeface="+mn-ea"/>
          <a:cs typeface="+mn-cs"/>
        </a:defRPr>
      </a:lvl2pPr>
      <a:lvl3pPr marL="982663" indent="-258763" algn="l" defTabSz="914400" rtl="0" eaLnBrk="1" latinLnBrk="0" hangingPunct="1">
        <a:lnSpc>
          <a:spcPct val="90000"/>
        </a:lnSpc>
        <a:spcBef>
          <a:spcPts val="400"/>
        </a:spcBef>
        <a:spcAft>
          <a:spcPts val="400"/>
        </a:spcAft>
        <a:buClrTx/>
        <a:buFont typeface="Arial" pitchFamily="34" charset="0"/>
        <a:buChar char="•"/>
        <a:defRPr sz="2400" kern="1200">
          <a:solidFill>
            <a:srgbClr val="000000"/>
          </a:solidFill>
          <a:latin typeface="Trebuchet MS" pitchFamily="34" charset="0"/>
          <a:ea typeface="+mn-ea"/>
          <a:cs typeface="+mn-cs"/>
        </a:defRPr>
      </a:lvl3pPr>
      <a:lvl4pPr marL="1255713" indent="-273050" algn="l" defTabSz="914400" rtl="0" eaLnBrk="1" latinLnBrk="0" hangingPunct="1">
        <a:lnSpc>
          <a:spcPct val="90000"/>
        </a:lnSpc>
        <a:spcBef>
          <a:spcPts val="400"/>
        </a:spcBef>
        <a:spcAft>
          <a:spcPts val="400"/>
        </a:spcAft>
        <a:buClrTx/>
        <a:buFont typeface="Arial" pitchFamily="34" charset="0"/>
        <a:buChar char="»"/>
        <a:defRPr sz="2100" kern="1200">
          <a:solidFill>
            <a:srgbClr val="000000"/>
          </a:solidFill>
          <a:latin typeface="Trebuchet MS" pitchFamily="34" charset="0"/>
          <a:ea typeface="+mn-ea"/>
          <a:cs typeface="+mn-cs"/>
        </a:defRPr>
      </a:lvl4pPr>
      <a:lvl5pPr marL="1609725" indent="-258763" algn="l" defTabSz="914400" rtl="0" eaLnBrk="1" latinLnBrk="0" hangingPunct="1">
        <a:lnSpc>
          <a:spcPct val="90000"/>
        </a:lnSpc>
        <a:spcBef>
          <a:spcPts val="400"/>
        </a:spcBef>
        <a:spcAft>
          <a:spcPts val="400"/>
        </a:spcAft>
        <a:buClr>
          <a:schemeClr val="tx1"/>
        </a:buClr>
        <a:buFont typeface="Arial" pitchFamily="34" charset="0"/>
        <a:buNone/>
        <a:defRPr sz="20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9.xml"/><Relationship Id="rId1" Type="http://schemas.openxmlformats.org/officeDocument/2006/relationships/slideLayout" Target="../slideLayouts/slideLayout9.xml"/></Relationships>
</file>

<file path=ppt/slides/_rels/slide10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0.xml"/><Relationship Id="rId1" Type="http://schemas.openxmlformats.org/officeDocument/2006/relationships/slideLayout" Target="../slideLayouts/slideLayout9.xml"/><Relationship Id="rId5" Type="http://schemas.openxmlformats.org/officeDocument/2006/relationships/image" Target="../media/image56.png"/><Relationship Id="rId4" Type="http://schemas.openxmlformats.org/officeDocument/2006/relationships/image" Target="../media/image58.png"/></Relationships>
</file>

<file path=ppt/slides/_rels/slide10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1.xml"/><Relationship Id="rId1" Type="http://schemas.openxmlformats.org/officeDocument/2006/relationships/slideLayout" Target="../slideLayouts/slideLayout9.xml"/><Relationship Id="rId5" Type="http://schemas.openxmlformats.org/officeDocument/2006/relationships/image" Target="../media/image60.png"/><Relationship Id="rId4" Type="http://schemas.openxmlformats.org/officeDocument/2006/relationships/image" Target="../media/image58.png"/></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9.xml"/></Relationships>
</file>

<file path=ppt/slides/_rels/slide104.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notesSlide" Target="../notesSlides/notesSlide63.xml"/><Relationship Id="rId1" Type="http://schemas.openxmlformats.org/officeDocument/2006/relationships/slideLayout" Target="../slideLayouts/slideLayout9.xml"/></Relationships>
</file>

<file path=ppt/slides/_rels/slide10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4.xml"/><Relationship Id="rId1" Type="http://schemas.openxmlformats.org/officeDocument/2006/relationships/slideLayout" Target="../slideLayouts/slideLayout9.xml"/><Relationship Id="rId5" Type="http://schemas.openxmlformats.org/officeDocument/2006/relationships/image" Target="../media/image64.png"/><Relationship Id="rId4" Type="http://schemas.openxmlformats.org/officeDocument/2006/relationships/image" Target="../media/image63.png"/></Relationships>
</file>

<file path=ppt/slides/_rels/slide10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5.xml"/><Relationship Id="rId1" Type="http://schemas.openxmlformats.org/officeDocument/2006/relationships/slideLayout" Target="../slideLayouts/slideLayout9.xml"/></Relationships>
</file>

<file path=ppt/slides/_rels/slide10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6.xml"/><Relationship Id="rId1" Type="http://schemas.openxmlformats.org/officeDocument/2006/relationships/slideLayout" Target="../slideLayouts/slideLayout9.xml"/></Relationships>
</file>

<file path=ppt/slides/_rels/slide10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7.xml"/><Relationship Id="rId1" Type="http://schemas.openxmlformats.org/officeDocument/2006/relationships/slideLayout" Target="../slideLayouts/slideLayout9.xml"/><Relationship Id="rId4" Type="http://schemas.openxmlformats.org/officeDocument/2006/relationships/image" Target="../media/image68.png"/></Relationships>
</file>

<file path=ppt/slides/_rels/slide10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68.xml"/><Relationship Id="rId1" Type="http://schemas.openxmlformats.org/officeDocument/2006/relationships/slideLayout" Target="../slideLayouts/slideLayout9.xml"/><Relationship Id="rId4" Type="http://schemas.openxmlformats.org/officeDocument/2006/relationships/image" Target="../media/image6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69.xml"/><Relationship Id="rId1" Type="http://schemas.openxmlformats.org/officeDocument/2006/relationships/slideLayout" Target="../slideLayouts/slideLayout9.xml"/><Relationship Id="rId4" Type="http://schemas.openxmlformats.org/officeDocument/2006/relationships/image" Target="../media/image71.png"/></Relationships>
</file>

<file path=ppt/slides/_rels/slide11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70.xml"/><Relationship Id="rId1" Type="http://schemas.openxmlformats.org/officeDocument/2006/relationships/slideLayout" Target="../slideLayouts/slideLayout9.xml"/></Relationships>
</file>

<file path=ppt/slides/_rels/slide11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71.xml"/><Relationship Id="rId1" Type="http://schemas.openxmlformats.org/officeDocument/2006/relationships/slideLayout" Target="../slideLayouts/slideLayout9.xml"/></Relationships>
</file>

<file path=ppt/slides/_rels/slide11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72.xml"/><Relationship Id="rId1" Type="http://schemas.openxmlformats.org/officeDocument/2006/relationships/slideLayout" Target="../slideLayouts/slideLayout9.xml"/><Relationship Id="rId4" Type="http://schemas.openxmlformats.org/officeDocument/2006/relationships/image" Target="../media/image75.png"/></Relationships>
</file>

<file path=ppt/slides/_rels/slide11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73.xml"/><Relationship Id="rId1" Type="http://schemas.openxmlformats.org/officeDocument/2006/relationships/slideLayout" Target="../slideLayouts/slideLayout9.xml"/><Relationship Id="rId4" Type="http://schemas.openxmlformats.org/officeDocument/2006/relationships/image" Target="../media/image77.png"/></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9.xml"/></Relationships>
</file>

<file path=ppt/slides/_rels/slide11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75.xml"/><Relationship Id="rId1" Type="http://schemas.openxmlformats.org/officeDocument/2006/relationships/slideLayout" Target="../slideLayouts/slideLayout9.xml"/></Relationships>
</file>

<file path=ppt/slides/_rels/slide11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76.xml"/><Relationship Id="rId1" Type="http://schemas.openxmlformats.org/officeDocument/2006/relationships/slideLayout" Target="../slideLayouts/slideLayout9.xml"/><Relationship Id="rId4" Type="http://schemas.openxmlformats.org/officeDocument/2006/relationships/image" Target="../media/image80.emf"/></Relationships>
</file>

<file path=ppt/slides/_rels/slide11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77.xml"/><Relationship Id="rId1" Type="http://schemas.openxmlformats.org/officeDocument/2006/relationships/slideLayout" Target="../slideLayouts/slideLayout9.xml"/></Relationships>
</file>

<file path=ppt/slides/_rels/slide11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78.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79.xml"/><Relationship Id="rId1" Type="http://schemas.openxmlformats.org/officeDocument/2006/relationships/slideLayout" Target="../slideLayouts/slideLayout9.xml"/></Relationships>
</file>

<file path=ppt/slides/_rels/slide12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80.xml"/><Relationship Id="rId1" Type="http://schemas.openxmlformats.org/officeDocument/2006/relationships/slideLayout" Target="../slideLayouts/slideLayout9.xml"/></Relationships>
</file>

<file path=ppt/slides/_rels/slide12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81.xml"/><Relationship Id="rId1" Type="http://schemas.openxmlformats.org/officeDocument/2006/relationships/slideLayout" Target="../slideLayouts/slideLayout9.xml"/><Relationship Id="rId4" Type="http://schemas.openxmlformats.org/officeDocument/2006/relationships/image" Target="../media/image86.png"/></Relationships>
</file>

<file path=ppt/slides/_rels/slide12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82.xml"/><Relationship Id="rId1" Type="http://schemas.openxmlformats.org/officeDocument/2006/relationships/slideLayout" Target="../slideLayouts/slideLayout9.xml"/><Relationship Id="rId4" Type="http://schemas.openxmlformats.org/officeDocument/2006/relationships/image" Target="../media/image88.png"/></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9.xml"/></Relationships>
</file>

<file path=ppt/slides/_rels/slide12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84.xml"/><Relationship Id="rId1" Type="http://schemas.openxmlformats.org/officeDocument/2006/relationships/slideLayout" Target="../slideLayouts/slideLayout9.xml"/><Relationship Id="rId4" Type="http://schemas.openxmlformats.org/officeDocument/2006/relationships/image" Target="../media/image90.png"/></Relationships>
</file>

<file path=ppt/slides/_rels/slide12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85.xml"/><Relationship Id="rId1" Type="http://schemas.openxmlformats.org/officeDocument/2006/relationships/slideLayout" Target="../slideLayouts/slideLayout9.xml"/><Relationship Id="rId4" Type="http://schemas.openxmlformats.org/officeDocument/2006/relationships/image" Target="../media/image92.png"/></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9.xml"/></Relationships>
</file>

<file path=ppt/slides/_rels/slide128.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87.xml"/><Relationship Id="rId1" Type="http://schemas.openxmlformats.org/officeDocument/2006/relationships/slideLayout" Target="../slideLayouts/slideLayout9.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9.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9.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9.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9.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9.xml"/></Relationships>
</file>

<file path=ppt/slides/_rels/slide135.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94.xml"/><Relationship Id="rId1" Type="http://schemas.openxmlformats.org/officeDocument/2006/relationships/slideLayout" Target="../slideLayouts/slideLayout9.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9.xml"/></Relationships>
</file>

<file path=ppt/slides/_rels/slide13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96.xml"/><Relationship Id="rId1" Type="http://schemas.openxmlformats.org/officeDocument/2006/relationships/slideLayout" Target="../slideLayouts/slideLayout9.xml"/><Relationship Id="rId4" Type="http://schemas.openxmlformats.org/officeDocument/2006/relationships/image" Target="../media/image920.png"/></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29.gif"/></Relationships>
</file>

<file path=ppt/slides/_rels/slide58.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3" Type="http://schemas.openxmlformats.org/officeDocument/2006/relationships/hyperlink" Target="https://translate.googleusercontent.com/translate_c?depth=1&amp;hl=nl&amp;prev=search&amp;rurl=translate.google.be&amp;sl=en&amp;sp=nmt4&amp;u=https://en.wikipedia.org/wiki/Iris_virginica&amp;xid=17259,15700019,15700124,15700149,15700186,15700191,15700201,15700214&amp;usg=ALkJrhjkuIPpY1_uJpAyTwPQG86RBfLcOw" TargetMode="External"/><Relationship Id="rId7" Type="http://schemas.openxmlformats.org/officeDocument/2006/relationships/hyperlink" Target="https://translate.googleusercontent.com/translate_c?depth=1&amp;hl=nl&amp;prev=search&amp;rurl=translate.google.be&amp;sl=en&amp;sp=nmt4&amp;u=https://en.wikipedia.org/wiki/Petal&amp;xid=17259,15700019,15700124,15700149,15700186,15700191,15700201,15700214&amp;usg=ALkJrhju_HSE5PoEUvr5Q-u-rFQ0Sd013g" TargetMode="External"/><Relationship Id="rId2" Type="http://schemas.openxmlformats.org/officeDocument/2006/relationships/hyperlink" Target="https://translate.googleusercontent.com/translate_c?depth=1&amp;hl=nl&amp;prev=search&amp;rurl=translate.google.be&amp;sl=en&amp;sp=nmt4&amp;u=https://en.wikipedia.org/wiki/Iris_setosa&amp;xid=17259,15700019,15700124,15700149,15700186,15700191,15700201,15700214&amp;usg=ALkJrhi-sSwQmOeKafbWv_DV91mhlv9sOQ" TargetMode="External"/><Relationship Id="rId1" Type="http://schemas.openxmlformats.org/officeDocument/2006/relationships/slideLayout" Target="../slideLayouts/slideLayout9.xml"/><Relationship Id="rId6" Type="http://schemas.openxmlformats.org/officeDocument/2006/relationships/hyperlink" Target="https://translate.googleusercontent.com/translate_c?depth=1&amp;hl=nl&amp;prev=search&amp;rurl=translate.google.be&amp;sl=en&amp;sp=nmt4&amp;u=https://en.wikipedia.org/wiki/Sepal&amp;xid=17259,15700019,15700124,15700149,15700186,15700191,15700201,15700214&amp;usg=ALkJrhiQp3OUnyJwOUWeNbvZv6CSzM20wA" TargetMode="External"/><Relationship Id="rId5" Type="http://schemas.openxmlformats.org/officeDocument/2006/relationships/hyperlink" Target="https://translate.googleusercontent.com/translate_c?depth=1&amp;hl=nl&amp;prev=search&amp;rurl=translate.google.be&amp;sl=en&amp;sp=nmt4&amp;u=https://en.wikipedia.org/wiki/Features_(pattern_recognition)&amp;xid=17259,15700019,15700124,15700149,15700186,15700191,15700201,15700214&amp;usg=ALkJrhgRuD0cCwg96hBO6SNKllQqjs8ubQ" TargetMode="External"/><Relationship Id="rId4" Type="http://schemas.openxmlformats.org/officeDocument/2006/relationships/hyperlink" Target="https://translate.googleusercontent.com/translate_c?depth=1&amp;hl=nl&amp;prev=search&amp;rurl=translate.google.be&amp;sl=en&amp;sp=nmt4&amp;u=https://en.wikipedia.org/wiki/Iris_versicolor&amp;xid=17259,15700019,15700124,15700149,15700186,15700191,15700201,15700214&amp;usg=ALkJrhh2vwkjFszFjL2zvQxUwjDkQx7e-Q"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3" Type="http://schemas.openxmlformats.org/officeDocument/2006/relationships/hyperlink" Target="http://students.brown.edu/seeing-theory/regression-analysis/index.html#section2" TargetMode="External"/><Relationship Id="rId2" Type="http://schemas.openxmlformats.org/officeDocument/2006/relationships/notesSlide" Target="../notesSlides/notesSlide36.xml"/><Relationship Id="rId1" Type="http://schemas.openxmlformats.org/officeDocument/2006/relationships/slideLayout" Target="../slideLayouts/slideLayout9.xml"/><Relationship Id="rId5" Type="http://schemas.openxmlformats.org/officeDocument/2006/relationships/image" Target="../media/image38.png"/><Relationship Id="rId4" Type="http://schemas.openxmlformats.org/officeDocument/2006/relationships/image" Target="../media/image37.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9.xml"/><Relationship Id="rId4" Type="http://schemas.openxmlformats.org/officeDocument/2006/relationships/image" Target="../media/image40.png"/></Relationships>
</file>

<file path=ppt/slides/_rels/slide8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8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8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6.xml"/><Relationship Id="rId1" Type="http://schemas.openxmlformats.org/officeDocument/2006/relationships/slideLayout" Target="../slideLayouts/slideLayout9.xml"/><Relationship Id="rId4" Type="http://schemas.openxmlformats.org/officeDocument/2006/relationships/image" Target="../media/image45.png"/></Relationships>
</file>

<file path=ppt/slides/_rels/slide8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7.xml"/><Relationship Id="rId1" Type="http://schemas.openxmlformats.org/officeDocument/2006/relationships/slideLayout" Target="../slideLayouts/slideLayout9.xml"/><Relationship Id="rId4" Type="http://schemas.openxmlformats.org/officeDocument/2006/relationships/image" Target="../media/image45.png"/></Relationships>
</file>

<file path=ppt/slides/_rels/slide8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8.xml"/><Relationship Id="rId1" Type="http://schemas.openxmlformats.org/officeDocument/2006/relationships/slideLayout" Target="../slideLayouts/slideLayout9.xml"/><Relationship Id="rId4" Type="http://schemas.openxmlformats.org/officeDocument/2006/relationships/image" Target="../media/image4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9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9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9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9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5.xml"/><Relationship Id="rId1" Type="http://schemas.openxmlformats.org/officeDocument/2006/relationships/slideLayout" Target="../slideLayouts/slideLayout9.xml"/><Relationship Id="rId4" Type="http://schemas.openxmlformats.org/officeDocument/2006/relationships/image" Target="../media/image52.png"/></Relationships>
</file>

<file path=ppt/slides/_rels/slide9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6.xml"/><Relationship Id="rId1" Type="http://schemas.openxmlformats.org/officeDocument/2006/relationships/slideLayout" Target="../slideLayouts/slideLayout9.xml"/><Relationship Id="rId4" Type="http://schemas.openxmlformats.org/officeDocument/2006/relationships/image" Target="../media/image53.png"/></Relationships>
</file>

<file path=ppt/slides/_rels/slide9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7.xml"/><Relationship Id="rId1" Type="http://schemas.openxmlformats.org/officeDocument/2006/relationships/slideLayout" Target="../slideLayouts/slideLayout9.xml"/><Relationship Id="rId4" Type="http://schemas.openxmlformats.org/officeDocument/2006/relationships/image" Target="../media/image55.png"/></Relationships>
</file>

<file path=ppt/slides/_rels/slide9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8.xml"/><Relationship Id="rId1" Type="http://schemas.openxmlformats.org/officeDocument/2006/relationships/slideLayout" Target="../slideLayouts/slideLayout9.xml"/><Relationship Id="rId4" Type="http://schemas.openxmlformats.org/officeDocument/2006/relationships/image" Target="../media/image5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a:p>
            <a:endParaRPr lang="en-US" dirty="0"/>
          </a:p>
          <a:p>
            <a:pPr algn="l"/>
            <a:r>
              <a:rPr lang="en-US" sz="1600" dirty="0"/>
              <a:t>caroline.vanderheyden@thomasmore.be</a:t>
            </a:r>
            <a:br>
              <a:rPr lang="en-US" sz="1600" dirty="0"/>
            </a:br>
            <a:endParaRPr lang="en-US" dirty="0"/>
          </a:p>
        </p:txBody>
      </p:sp>
      <p:sp>
        <p:nvSpPr>
          <p:cNvPr id="3" name="Title 2"/>
          <p:cNvSpPr>
            <a:spLocks noGrp="1"/>
          </p:cNvSpPr>
          <p:nvPr>
            <p:ph type="title"/>
          </p:nvPr>
        </p:nvSpPr>
        <p:spPr/>
        <p:txBody>
          <a:bodyPr/>
          <a:lstStyle/>
          <a:p>
            <a:r>
              <a:rPr lang="en-US" dirty="0" err="1"/>
              <a:t>Statistiek</a:t>
            </a:r>
            <a:r>
              <a:rPr lang="en-US" dirty="0"/>
              <a:t> </a:t>
            </a:r>
            <a:r>
              <a:rPr lang="en-US" dirty="0" err="1"/>
              <a:t>voor</a:t>
            </a:r>
            <a:r>
              <a:rPr lang="en-US" dirty="0"/>
              <a:t> big data</a:t>
            </a:r>
          </a:p>
        </p:txBody>
      </p:sp>
      <p:sp>
        <p:nvSpPr>
          <p:cNvPr id="4" name="Footer Placeholder 3"/>
          <p:cNvSpPr>
            <a:spLocks noGrp="1"/>
          </p:cNvSpPr>
          <p:nvPr>
            <p:ph type="ftr" sz="quarter" idx="12"/>
          </p:nvPr>
        </p:nvSpPr>
        <p:spPr/>
        <p:txBody>
          <a:bodyPr/>
          <a:lstStyle/>
          <a:p>
            <a:r>
              <a:rPr lang="nl-BE" dirty="0"/>
              <a:t>Statistiek voor big data</a:t>
            </a:r>
          </a:p>
        </p:txBody>
      </p:sp>
      <p:sp>
        <p:nvSpPr>
          <p:cNvPr id="5" name="Slide Number Placeholder 4"/>
          <p:cNvSpPr>
            <a:spLocks noGrp="1"/>
          </p:cNvSpPr>
          <p:nvPr>
            <p:ph type="sldNum" sz="quarter" idx="11"/>
          </p:nvPr>
        </p:nvSpPr>
        <p:spPr/>
        <p:txBody>
          <a:bodyPr/>
          <a:lstStyle/>
          <a:p>
            <a:fld id="{3B80295F-48CD-49FC-897A-CCEC919B8070}" type="slidenum">
              <a:rPr lang="nl-BE" smtClean="0"/>
              <a:pPr/>
              <a:t>1</a:t>
            </a:fld>
            <a:endParaRPr lang="nl-BE"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5410547"/>
            <a:ext cx="4437856"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144000" cy="5364000"/>
          </a:xfrm>
        </p:spPr>
        <p:txBody>
          <a:bodyPr>
            <a:normAutofit/>
          </a:bodyPr>
          <a:lstStyle/>
          <a:p>
            <a:pPr marL="0" indent="0">
              <a:buNone/>
            </a:pPr>
            <a:r>
              <a:rPr lang="nl-BE" sz="2400" dirty="0"/>
              <a:t>Als </a:t>
            </a:r>
            <a:r>
              <a:rPr lang="nl-BE" sz="2400" b="1" dirty="0"/>
              <a:t>alle deelgroepen </a:t>
            </a:r>
            <a:r>
              <a:rPr lang="nl-BE" sz="2400" dirty="0"/>
              <a:t>van de populatie </a:t>
            </a:r>
            <a:r>
              <a:rPr lang="nl-BE" sz="2400" b="1" dirty="0"/>
              <a:t>even sterk vertegenwoordigd </a:t>
            </a:r>
            <a:r>
              <a:rPr lang="nl-BE" sz="2400" dirty="0"/>
              <a:t>zijn in de steekproef, dan noemen de steekproef </a:t>
            </a:r>
            <a:r>
              <a:rPr lang="nl-BE" sz="2400" dirty="0">
                <a:solidFill>
                  <a:srgbClr val="FF0000"/>
                </a:solidFill>
              </a:rPr>
              <a:t>representatief </a:t>
            </a:r>
            <a:r>
              <a:rPr lang="nl-BE" sz="2400" dirty="0"/>
              <a:t>voor de volledige populatie.</a:t>
            </a:r>
          </a:p>
          <a:p>
            <a:pPr marL="0" indent="0">
              <a:buNone/>
            </a:pPr>
            <a:endParaRPr lang="nl-BE" sz="2400" dirty="0"/>
          </a:p>
          <a:p>
            <a:pPr marL="0" indent="0">
              <a:buNone/>
            </a:pPr>
            <a:r>
              <a:rPr lang="nl-BE" sz="2400" dirty="0"/>
              <a:t>Een steekproef is </a:t>
            </a:r>
            <a:r>
              <a:rPr lang="nl-BE" sz="2400" dirty="0">
                <a:solidFill>
                  <a:srgbClr val="FF0000"/>
                </a:solidFill>
              </a:rPr>
              <a:t>aselect</a:t>
            </a:r>
            <a:r>
              <a:rPr lang="nl-BE" sz="2400" dirty="0"/>
              <a:t> als alle eenheden van de populatie </a:t>
            </a:r>
            <a:r>
              <a:rPr lang="nl-BE" sz="2400" b="1" dirty="0"/>
              <a:t>een gelijke kans hebben </a:t>
            </a:r>
            <a:r>
              <a:rPr lang="nl-BE" sz="2400" dirty="0"/>
              <a:t>om in de steekproef te vallen.</a:t>
            </a:r>
          </a:p>
          <a:p>
            <a:pPr marL="0" indent="0">
              <a:buNone/>
            </a:pPr>
            <a:endParaRPr lang="nl-BE" sz="2400" dirty="0"/>
          </a:p>
          <a:p>
            <a:pPr marL="0" indent="0">
              <a:buNone/>
            </a:pPr>
            <a:r>
              <a:rPr lang="nl-BE" sz="2400" u="sng" dirty="0"/>
              <a:t>Voorbeeld:</a:t>
            </a:r>
          </a:p>
          <a:p>
            <a:pPr marL="0" indent="0">
              <a:buNone/>
            </a:pPr>
            <a:r>
              <a:rPr lang="nl-BE" sz="2400" dirty="0"/>
              <a:t>Voor een tolweg doet men onderzoek naar het aantal inzittenden per personenauto. Van elke vijfde auto die de tolpoort passeert, noteert men het aantal inzittenden.</a:t>
            </a:r>
          </a:p>
        </p:txBody>
      </p:sp>
      <p:sp>
        <p:nvSpPr>
          <p:cNvPr id="3" name="Titel 2"/>
          <p:cNvSpPr>
            <a:spLocks noGrp="1"/>
          </p:cNvSpPr>
          <p:nvPr>
            <p:ph type="title"/>
          </p:nvPr>
        </p:nvSpPr>
        <p:spPr/>
        <p:txBody>
          <a:bodyPr/>
          <a:lstStyle/>
          <a:p>
            <a:r>
              <a:rPr lang="nl-BE" dirty="0"/>
              <a:t>steekproef</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10</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63019522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180528" y="1070696"/>
            <a:ext cx="9324528" cy="5013304"/>
          </a:xfrm>
          <a:ln>
            <a:noFill/>
          </a:ln>
        </p:spPr>
        <p:txBody>
          <a:bodyPr>
            <a:normAutofit/>
          </a:bodyPr>
          <a:lstStyle/>
          <a:p>
            <a:pPr marL="0" indent="0">
              <a:buNone/>
            </a:pPr>
            <a:r>
              <a:rPr lang="nl-BE" sz="1800" u="sng" dirty="0"/>
              <a:t>Voorbeeld3:</a:t>
            </a:r>
            <a:br>
              <a:rPr lang="nl-BE" sz="1800" u="sng" dirty="0"/>
            </a:br>
            <a:br>
              <a:rPr lang="nl-BE" sz="1800" u="sng" dirty="0"/>
            </a:br>
            <a:r>
              <a:rPr lang="nl-BE" sz="1800" dirty="0"/>
              <a:t>We zien echter dat de oppervlakte links van -1,33 even groot is als de</a:t>
            </a:r>
          </a:p>
          <a:p>
            <a:pPr marL="0" indent="0">
              <a:buNone/>
            </a:pPr>
            <a:r>
              <a:rPr lang="nl-BE" sz="1800" dirty="0"/>
              <a:t>oppervlakte rechts van 1,33:</a:t>
            </a:r>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p:txBody>
      </p:sp>
      <p:sp>
        <p:nvSpPr>
          <p:cNvPr id="3" name="Titel 2"/>
          <p:cNvSpPr>
            <a:spLocks noGrp="1"/>
          </p:cNvSpPr>
          <p:nvPr>
            <p:ph type="title"/>
          </p:nvPr>
        </p:nvSpPr>
        <p:spPr>
          <a:xfrm>
            <a:off x="0" y="0"/>
            <a:ext cx="9144000" cy="1142984"/>
          </a:xfrm>
        </p:spPr>
        <p:txBody>
          <a:bodyPr/>
          <a:lstStyle/>
          <a:p>
            <a:r>
              <a:rPr lang="nl-BE" dirty="0"/>
              <a:t>De standaard normaalverdeling</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100</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7" name="Picture 6">
            <a:extLst>
              <a:ext uri="{FF2B5EF4-FFF2-40B4-BE49-F238E27FC236}">
                <a16:creationId xmlns:a16="http://schemas.microsoft.com/office/drawing/2014/main" id="{E3391C58-3226-4F0B-BBC5-27EB91E13B8D}"/>
              </a:ext>
            </a:extLst>
          </p:cNvPr>
          <p:cNvPicPr>
            <a:picLocks noChangeAspect="1"/>
          </p:cNvPicPr>
          <p:nvPr/>
        </p:nvPicPr>
        <p:blipFill>
          <a:blip r:embed="rId3"/>
          <a:stretch>
            <a:fillRect/>
          </a:stretch>
        </p:blipFill>
        <p:spPr>
          <a:xfrm>
            <a:off x="1026551" y="2564904"/>
            <a:ext cx="7090897" cy="2432498"/>
          </a:xfrm>
          <a:prstGeom prst="rect">
            <a:avLst/>
          </a:prstGeom>
        </p:spPr>
      </p:pic>
    </p:spTree>
    <p:extLst>
      <p:ext uri="{BB962C8B-B14F-4D97-AF65-F5344CB8AC3E}">
        <p14:creationId xmlns:p14="http://schemas.microsoft.com/office/powerpoint/2010/main" val="174764063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180528" y="1070696"/>
            <a:ext cx="9324528" cy="5013304"/>
          </a:xfrm>
          <a:ln>
            <a:noFill/>
          </a:ln>
        </p:spPr>
        <p:txBody>
          <a:bodyPr>
            <a:normAutofit/>
          </a:bodyPr>
          <a:lstStyle/>
          <a:p>
            <a:pPr marL="0" indent="0">
              <a:buNone/>
            </a:pPr>
            <a:r>
              <a:rPr lang="nl-BE" sz="1800" u="sng" dirty="0"/>
              <a:t>Voorbeeld3:</a:t>
            </a:r>
            <a:br>
              <a:rPr lang="nl-BE" sz="1800" u="sng" dirty="0"/>
            </a:br>
            <a:br>
              <a:rPr lang="nl-BE" sz="1800" u="sng" dirty="0"/>
            </a:br>
            <a:r>
              <a:rPr lang="nl-BE" sz="1800" dirty="0"/>
              <a:t>We bekomen zo:</a:t>
            </a:r>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p:txBody>
      </p:sp>
      <p:sp>
        <p:nvSpPr>
          <p:cNvPr id="3" name="Titel 2"/>
          <p:cNvSpPr>
            <a:spLocks noGrp="1"/>
          </p:cNvSpPr>
          <p:nvPr>
            <p:ph type="title"/>
          </p:nvPr>
        </p:nvSpPr>
        <p:spPr>
          <a:xfrm>
            <a:off x="0" y="0"/>
            <a:ext cx="9144000" cy="1142984"/>
          </a:xfrm>
        </p:spPr>
        <p:txBody>
          <a:bodyPr/>
          <a:lstStyle/>
          <a:p>
            <a:r>
              <a:rPr lang="nl-BE" dirty="0"/>
              <a:t>De standaard normaalverdeling</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101</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7" name="Picture 6">
            <a:extLst>
              <a:ext uri="{FF2B5EF4-FFF2-40B4-BE49-F238E27FC236}">
                <a16:creationId xmlns:a16="http://schemas.microsoft.com/office/drawing/2014/main" id="{E3391C58-3226-4F0B-BBC5-27EB91E13B8D}"/>
              </a:ext>
            </a:extLst>
          </p:cNvPr>
          <p:cNvPicPr>
            <a:picLocks noChangeAspect="1"/>
          </p:cNvPicPr>
          <p:nvPr/>
        </p:nvPicPr>
        <p:blipFill>
          <a:blip r:embed="rId3"/>
          <a:stretch>
            <a:fillRect/>
          </a:stretch>
        </p:blipFill>
        <p:spPr>
          <a:xfrm>
            <a:off x="3275856" y="1412776"/>
            <a:ext cx="5705688" cy="1957309"/>
          </a:xfrm>
          <a:prstGeom prst="rect">
            <a:avLst/>
          </a:prstGeom>
        </p:spPr>
      </p:pic>
      <p:pic>
        <p:nvPicPr>
          <p:cNvPr id="6" name="Picture 5">
            <a:extLst>
              <a:ext uri="{FF2B5EF4-FFF2-40B4-BE49-F238E27FC236}">
                <a16:creationId xmlns:a16="http://schemas.microsoft.com/office/drawing/2014/main" id="{6CF22DB7-E00D-46DC-9467-42B301BD79D0}"/>
              </a:ext>
            </a:extLst>
          </p:cNvPr>
          <p:cNvPicPr>
            <a:picLocks noChangeAspect="1"/>
          </p:cNvPicPr>
          <p:nvPr/>
        </p:nvPicPr>
        <p:blipFill>
          <a:blip r:embed="rId4"/>
          <a:stretch>
            <a:fillRect/>
          </a:stretch>
        </p:blipFill>
        <p:spPr>
          <a:xfrm>
            <a:off x="1095598" y="4869160"/>
            <a:ext cx="6772275" cy="733425"/>
          </a:xfrm>
          <a:prstGeom prst="rect">
            <a:avLst/>
          </a:prstGeom>
        </p:spPr>
      </p:pic>
      <p:pic>
        <p:nvPicPr>
          <p:cNvPr id="8" name="Picture 7">
            <a:extLst>
              <a:ext uri="{FF2B5EF4-FFF2-40B4-BE49-F238E27FC236}">
                <a16:creationId xmlns:a16="http://schemas.microsoft.com/office/drawing/2014/main" id="{56FC51E4-8C26-4451-8E1F-6A22B57CDA3D}"/>
              </a:ext>
            </a:extLst>
          </p:cNvPr>
          <p:cNvPicPr>
            <a:picLocks noChangeAspect="1"/>
          </p:cNvPicPr>
          <p:nvPr/>
        </p:nvPicPr>
        <p:blipFill>
          <a:blip r:embed="rId5"/>
          <a:stretch>
            <a:fillRect/>
          </a:stretch>
        </p:blipFill>
        <p:spPr>
          <a:xfrm>
            <a:off x="865554" y="3639877"/>
            <a:ext cx="7844892" cy="1229283"/>
          </a:xfrm>
          <a:prstGeom prst="rect">
            <a:avLst/>
          </a:prstGeom>
        </p:spPr>
      </p:pic>
    </p:spTree>
    <p:extLst>
      <p:ext uri="{BB962C8B-B14F-4D97-AF65-F5344CB8AC3E}">
        <p14:creationId xmlns:p14="http://schemas.microsoft.com/office/powerpoint/2010/main" val="87528832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180528" y="1070696"/>
            <a:ext cx="9324528" cy="5013304"/>
          </a:xfrm>
          <a:ln>
            <a:noFill/>
          </a:ln>
        </p:spPr>
        <p:txBody>
          <a:bodyPr>
            <a:normAutofit/>
          </a:bodyPr>
          <a:lstStyle/>
          <a:p>
            <a:pPr marL="0" indent="0">
              <a:buNone/>
            </a:pPr>
            <a:r>
              <a:rPr lang="nl-BE" sz="1800" u="sng" dirty="0"/>
              <a:t>Voorbeeld3:</a:t>
            </a:r>
            <a:br>
              <a:rPr lang="nl-BE" sz="1800" u="sng" dirty="0"/>
            </a:br>
            <a:br>
              <a:rPr lang="nl-BE" sz="1800" u="sng" dirty="0"/>
            </a:br>
            <a:endParaRPr lang="nl-BE" sz="1800" u="sng" dirty="0"/>
          </a:p>
          <a:p>
            <a:pPr marL="0" indent="0">
              <a:buNone/>
            </a:pPr>
            <a:r>
              <a:rPr lang="nl-BE" sz="1800" dirty="0"/>
              <a:t>Zoals in het voorgaand voorbeeld zien we dat de oppervlakte rechts van 1,33 hetzelfde is als de hele oppervlakte onder de grafiek zonder de oppervlakte links van 1,33:</a:t>
            </a:r>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p:txBody>
      </p:sp>
      <p:sp>
        <p:nvSpPr>
          <p:cNvPr id="3" name="Titel 2"/>
          <p:cNvSpPr>
            <a:spLocks noGrp="1"/>
          </p:cNvSpPr>
          <p:nvPr>
            <p:ph type="title"/>
          </p:nvPr>
        </p:nvSpPr>
        <p:spPr>
          <a:xfrm>
            <a:off x="0" y="0"/>
            <a:ext cx="9144000" cy="1142984"/>
          </a:xfrm>
        </p:spPr>
        <p:txBody>
          <a:bodyPr/>
          <a:lstStyle/>
          <a:p>
            <a:r>
              <a:rPr lang="nl-BE" dirty="0"/>
              <a:t>De standaard normaalverdeling</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102</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9" name="Picture 8">
            <a:extLst>
              <a:ext uri="{FF2B5EF4-FFF2-40B4-BE49-F238E27FC236}">
                <a16:creationId xmlns:a16="http://schemas.microsoft.com/office/drawing/2014/main" id="{B4D309C7-19D7-4622-8DFC-F3C3891E6087}"/>
              </a:ext>
            </a:extLst>
          </p:cNvPr>
          <p:cNvPicPr>
            <a:picLocks noChangeAspect="1"/>
          </p:cNvPicPr>
          <p:nvPr/>
        </p:nvPicPr>
        <p:blipFill>
          <a:blip r:embed="rId3"/>
          <a:stretch>
            <a:fillRect/>
          </a:stretch>
        </p:blipFill>
        <p:spPr>
          <a:xfrm>
            <a:off x="1987935" y="2835615"/>
            <a:ext cx="6462404" cy="2247264"/>
          </a:xfrm>
          <a:prstGeom prst="rect">
            <a:avLst/>
          </a:prstGeom>
        </p:spPr>
      </p:pic>
      <p:pic>
        <p:nvPicPr>
          <p:cNvPr id="10" name="Picture 9">
            <a:extLst>
              <a:ext uri="{FF2B5EF4-FFF2-40B4-BE49-F238E27FC236}">
                <a16:creationId xmlns:a16="http://schemas.microsoft.com/office/drawing/2014/main" id="{0F22E9DB-3249-41FC-A752-A4262DC4F251}"/>
              </a:ext>
            </a:extLst>
          </p:cNvPr>
          <p:cNvPicPr>
            <a:picLocks noChangeAspect="1"/>
          </p:cNvPicPr>
          <p:nvPr/>
        </p:nvPicPr>
        <p:blipFill>
          <a:blip r:embed="rId4"/>
          <a:stretch>
            <a:fillRect/>
          </a:stretch>
        </p:blipFill>
        <p:spPr>
          <a:xfrm>
            <a:off x="1987935" y="1228010"/>
            <a:ext cx="5600129" cy="606484"/>
          </a:xfrm>
          <a:prstGeom prst="rect">
            <a:avLst/>
          </a:prstGeom>
        </p:spPr>
      </p:pic>
      <p:pic>
        <p:nvPicPr>
          <p:cNvPr id="11" name="Picture 10">
            <a:extLst>
              <a:ext uri="{FF2B5EF4-FFF2-40B4-BE49-F238E27FC236}">
                <a16:creationId xmlns:a16="http://schemas.microsoft.com/office/drawing/2014/main" id="{B05069B2-27EB-40CA-814D-5E8A8A8BC5CC}"/>
              </a:ext>
            </a:extLst>
          </p:cNvPr>
          <p:cNvPicPr>
            <a:picLocks noChangeAspect="1"/>
          </p:cNvPicPr>
          <p:nvPr/>
        </p:nvPicPr>
        <p:blipFill>
          <a:blip r:embed="rId5"/>
          <a:stretch>
            <a:fillRect/>
          </a:stretch>
        </p:blipFill>
        <p:spPr>
          <a:xfrm>
            <a:off x="1975568" y="5082879"/>
            <a:ext cx="7168431" cy="1775121"/>
          </a:xfrm>
          <a:prstGeom prst="rect">
            <a:avLst/>
          </a:prstGeom>
        </p:spPr>
      </p:pic>
    </p:spTree>
    <p:extLst>
      <p:ext uri="{BB962C8B-B14F-4D97-AF65-F5344CB8AC3E}">
        <p14:creationId xmlns:p14="http://schemas.microsoft.com/office/powerpoint/2010/main" val="213126477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u="sng" dirty="0"/>
              <a:t>Excel – functie:</a:t>
            </a:r>
            <a:br>
              <a:rPr lang="nl-BE" sz="1800" u="sng" dirty="0"/>
            </a:br>
            <a:br>
              <a:rPr lang="nl-BE" sz="1800" u="sng" dirty="0"/>
            </a:br>
            <a:r>
              <a:rPr lang="en-US" sz="1800" b="1" dirty="0"/>
              <a:t>Syntax – Standard Normal Distribution</a:t>
            </a:r>
          </a:p>
          <a:p>
            <a:pPr marL="0" indent="0">
              <a:buNone/>
            </a:pPr>
            <a:r>
              <a:rPr lang="en-US" sz="1800" dirty="0"/>
              <a:t>NORM.S.DIST(</a:t>
            </a:r>
            <a:r>
              <a:rPr lang="en-US" sz="1800" dirty="0" err="1"/>
              <a:t>z,cumulative</a:t>
            </a:r>
            <a:r>
              <a:rPr lang="en-US" sz="1800" dirty="0"/>
              <a:t>)</a:t>
            </a:r>
          </a:p>
          <a:p>
            <a:pPr marL="0" indent="0">
              <a:buNone/>
            </a:pPr>
            <a:r>
              <a:rPr lang="en-US" sz="1800" dirty="0"/>
              <a:t>The NORM.S.DIST function syntax has the following arguments:</a:t>
            </a:r>
          </a:p>
          <a:p>
            <a:r>
              <a:rPr lang="en-US" sz="1800" b="1" dirty="0"/>
              <a:t>Z</a:t>
            </a:r>
            <a:r>
              <a:rPr lang="en-US" sz="1800" dirty="0"/>
              <a:t>     Required. The value for which you want the distribution.</a:t>
            </a:r>
          </a:p>
          <a:p>
            <a:r>
              <a:rPr lang="en-US" sz="1800" b="1" dirty="0"/>
              <a:t>Cumulative</a:t>
            </a:r>
            <a:r>
              <a:rPr lang="en-US" sz="1800" dirty="0"/>
              <a:t>     Required. Cumulative is a logical value that determines the form of the function. If cumulative is </a:t>
            </a:r>
            <a:r>
              <a:rPr lang="en-US" sz="1800" dirty="0">
                <a:highlight>
                  <a:srgbClr val="FFFF00"/>
                </a:highlight>
              </a:rPr>
              <a:t>TRUE</a:t>
            </a:r>
            <a:r>
              <a:rPr lang="en-US" sz="1800" dirty="0"/>
              <a:t>, NORMS.DIST returns the cumulative distribution function; if FALSE, it returns the probability mass function.</a:t>
            </a:r>
          </a:p>
          <a:p>
            <a:pPr marL="0" indent="0">
              <a:buNone/>
            </a:pPr>
            <a:endParaRPr lang="nl-BE" sz="1800" u="sng" dirty="0"/>
          </a:p>
          <a:p>
            <a:pPr marL="0" indent="0">
              <a:buNone/>
            </a:pPr>
            <a:endParaRPr lang="nl-BE" sz="1800" dirty="0"/>
          </a:p>
          <a:p>
            <a:pPr marL="0" indent="0">
              <a:buNone/>
            </a:pPr>
            <a:endParaRPr lang="nl-BE" sz="1800" dirty="0"/>
          </a:p>
          <a:p>
            <a:pPr marL="0" indent="0">
              <a:buNone/>
            </a:pPr>
            <a:endParaRPr lang="nl-BE" sz="1800" dirty="0"/>
          </a:p>
        </p:txBody>
      </p:sp>
      <p:sp>
        <p:nvSpPr>
          <p:cNvPr id="3" name="Titel 2"/>
          <p:cNvSpPr>
            <a:spLocks noGrp="1"/>
          </p:cNvSpPr>
          <p:nvPr>
            <p:ph type="title"/>
          </p:nvPr>
        </p:nvSpPr>
        <p:spPr>
          <a:xfrm>
            <a:off x="0" y="0"/>
            <a:ext cx="9144000" cy="1142984"/>
          </a:xfrm>
        </p:spPr>
        <p:txBody>
          <a:bodyPr/>
          <a:lstStyle/>
          <a:p>
            <a:r>
              <a:rPr lang="nl-BE" dirty="0"/>
              <a:t>De standaard normaalverdeling</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103</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225807333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180528" y="1070696"/>
            <a:ext cx="9324528" cy="5013304"/>
          </a:xfrm>
          <a:ln>
            <a:noFill/>
          </a:ln>
        </p:spPr>
        <p:txBody>
          <a:bodyPr>
            <a:normAutofit/>
          </a:bodyPr>
          <a:lstStyle/>
          <a:p>
            <a:pPr marL="0" indent="0">
              <a:buNone/>
            </a:pPr>
            <a:r>
              <a:rPr lang="nl-BE" sz="1800" u="sng" dirty="0"/>
              <a:t>Voorbeeld4:</a:t>
            </a:r>
            <a:br>
              <a:rPr lang="nl-BE" sz="1800" u="sng" dirty="0"/>
            </a:br>
            <a:br>
              <a:rPr lang="nl-BE" sz="1800" u="sng" dirty="0"/>
            </a:br>
            <a:r>
              <a:rPr lang="nl-BE" sz="1800" dirty="0"/>
              <a:t>Bepaal de kans dat Z in absolute waarde groter is dan 1,96.</a:t>
            </a:r>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p:txBody>
      </p:sp>
      <p:sp>
        <p:nvSpPr>
          <p:cNvPr id="3" name="Titel 2"/>
          <p:cNvSpPr>
            <a:spLocks noGrp="1"/>
          </p:cNvSpPr>
          <p:nvPr>
            <p:ph type="title"/>
          </p:nvPr>
        </p:nvSpPr>
        <p:spPr>
          <a:xfrm>
            <a:off x="0" y="0"/>
            <a:ext cx="9144000" cy="1142984"/>
          </a:xfrm>
        </p:spPr>
        <p:txBody>
          <a:bodyPr/>
          <a:lstStyle/>
          <a:p>
            <a:r>
              <a:rPr lang="nl-BE" dirty="0"/>
              <a:t>De standaard normaalverdeling</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104</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6" name="Picture 5">
            <a:extLst>
              <a:ext uri="{FF2B5EF4-FFF2-40B4-BE49-F238E27FC236}">
                <a16:creationId xmlns:a16="http://schemas.microsoft.com/office/drawing/2014/main" id="{196C459C-3D59-4D9B-B1CF-48ECC856F219}"/>
              </a:ext>
            </a:extLst>
          </p:cNvPr>
          <p:cNvPicPr>
            <a:picLocks noChangeAspect="1"/>
          </p:cNvPicPr>
          <p:nvPr/>
        </p:nvPicPr>
        <p:blipFill>
          <a:blip r:embed="rId3"/>
          <a:stretch>
            <a:fillRect/>
          </a:stretch>
        </p:blipFill>
        <p:spPr>
          <a:xfrm>
            <a:off x="1547664" y="2227000"/>
            <a:ext cx="5605713" cy="3488885"/>
          </a:xfrm>
          <a:prstGeom prst="rect">
            <a:avLst/>
          </a:prstGeom>
        </p:spPr>
      </p:pic>
    </p:spTree>
    <p:extLst>
      <p:ext uri="{BB962C8B-B14F-4D97-AF65-F5344CB8AC3E}">
        <p14:creationId xmlns:p14="http://schemas.microsoft.com/office/powerpoint/2010/main" val="281407016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180528" y="1070696"/>
            <a:ext cx="9324528" cy="5013304"/>
          </a:xfrm>
          <a:ln>
            <a:noFill/>
          </a:ln>
        </p:spPr>
        <p:txBody>
          <a:bodyPr>
            <a:normAutofit lnSpcReduction="10000"/>
          </a:bodyPr>
          <a:lstStyle/>
          <a:p>
            <a:pPr marL="0" indent="0">
              <a:buNone/>
            </a:pPr>
            <a:r>
              <a:rPr lang="nl-BE" sz="1800" u="sng" dirty="0"/>
              <a:t>Voorbeeld4:</a:t>
            </a:r>
            <a:br>
              <a:rPr lang="nl-BE" sz="1800" u="sng" dirty="0"/>
            </a:br>
            <a:br>
              <a:rPr lang="nl-BE" sz="1800" u="sng" dirty="0"/>
            </a:br>
            <a:r>
              <a:rPr lang="nl-BE" sz="1800" dirty="0"/>
              <a:t>We zien dat de oppervlakte links gelijk is aan de oppervlakte rechts omwille van</a:t>
            </a:r>
          </a:p>
          <a:p>
            <a:pPr marL="0" indent="0">
              <a:buNone/>
            </a:pPr>
            <a:r>
              <a:rPr lang="nl-BE" sz="1800" dirty="0"/>
              <a:t>de symmetrie. We bekomen zo:</a:t>
            </a:r>
          </a:p>
          <a:p>
            <a:pPr marL="0" indent="0">
              <a:buNone/>
            </a:pPr>
            <a:endParaRPr lang="nl-BE" sz="1800" dirty="0"/>
          </a:p>
          <a:p>
            <a:pPr marL="0" indent="0">
              <a:buNone/>
            </a:pPr>
            <a:endParaRPr lang="nl-BE" sz="1800" dirty="0"/>
          </a:p>
          <a:p>
            <a:pPr marL="0" indent="0">
              <a:buNone/>
            </a:pPr>
            <a:endParaRPr lang="nl-BE" sz="1800" dirty="0"/>
          </a:p>
          <a:p>
            <a:pPr marL="0" indent="0">
              <a:buNone/>
            </a:pPr>
            <a:r>
              <a:rPr lang="nl-BE" sz="1800" dirty="0"/>
              <a:t>Via het tweede voorbeeld weten we dat:</a:t>
            </a:r>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r>
              <a:rPr lang="nl-BE" sz="1800" dirty="0"/>
              <a:t>dus we vinden zo</a:t>
            </a:r>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p:txBody>
      </p:sp>
      <p:sp>
        <p:nvSpPr>
          <p:cNvPr id="3" name="Titel 2"/>
          <p:cNvSpPr>
            <a:spLocks noGrp="1"/>
          </p:cNvSpPr>
          <p:nvPr>
            <p:ph type="title"/>
          </p:nvPr>
        </p:nvSpPr>
        <p:spPr>
          <a:xfrm>
            <a:off x="0" y="0"/>
            <a:ext cx="9144000" cy="1142984"/>
          </a:xfrm>
        </p:spPr>
        <p:txBody>
          <a:bodyPr/>
          <a:lstStyle/>
          <a:p>
            <a:r>
              <a:rPr lang="nl-BE" dirty="0"/>
              <a:t>De standaard normaalverdeling</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105</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7" name="Picture 6">
            <a:extLst>
              <a:ext uri="{FF2B5EF4-FFF2-40B4-BE49-F238E27FC236}">
                <a16:creationId xmlns:a16="http://schemas.microsoft.com/office/drawing/2014/main" id="{87E8B10C-EE41-4C57-A3C0-78DCC2F437B1}"/>
              </a:ext>
            </a:extLst>
          </p:cNvPr>
          <p:cNvPicPr>
            <a:picLocks noChangeAspect="1"/>
          </p:cNvPicPr>
          <p:nvPr/>
        </p:nvPicPr>
        <p:blipFill>
          <a:blip r:embed="rId3"/>
          <a:stretch>
            <a:fillRect/>
          </a:stretch>
        </p:blipFill>
        <p:spPr>
          <a:xfrm>
            <a:off x="2051720" y="2564904"/>
            <a:ext cx="4057625" cy="470821"/>
          </a:xfrm>
          <a:prstGeom prst="rect">
            <a:avLst/>
          </a:prstGeom>
        </p:spPr>
      </p:pic>
      <p:pic>
        <p:nvPicPr>
          <p:cNvPr id="8" name="Picture 7">
            <a:extLst>
              <a:ext uri="{FF2B5EF4-FFF2-40B4-BE49-F238E27FC236}">
                <a16:creationId xmlns:a16="http://schemas.microsoft.com/office/drawing/2014/main" id="{0551579F-732C-4DA8-820E-BD009CB6FA1C}"/>
              </a:ext>
            </a:extLst>
          </p:cNvPr>
          <p:cNvPicPr>
            <a:picLocks noChangeAspect="1"/>
          </p:cNvPicPr>
          <p:nvPr/>
        </p:nvPicPr>
        <p:blipFill>
          <a:blip r:embed="rId4"/>
          <a:stretch>
            <a:fillRect/>
          </a:stretch>
        </p:blipFill>
        <p:spPr>
          <a:xfrm>
            <a:off x="4572000" y="3456182"/>
            <a:ext cx="4171131" cy="1470153"/>
          </a:xfrm>
          <a:prstGeom prst="rect">
            <a:avLst/>
          </a:prstGeom>
        </p:spPr>
      </p:pic>
      <p:pic>
        <p:nvPicPr>
          <p:cNvPr id="9" name="Picture 8">
            <a:extLst>
              <a:ext uri="{FF2B5EF4-FFF2-40B4-BE49-F238E27FC236}">
                <a16:creationId xmlns:a16="http://schemas.microsoft.com/office/drawing/2014/main" id="{8C0014DA-4B12-4300-9018-74B52C6D43E2}"/>
              </a:ext>
            </a:extLst>
          </p:cNvPr>
          <p:cNvPicPr>
            <a:picLocks noChangeAspect="1"/>
          </p:cNvPicPr>
          <p:nvPr/>
        </p:nvPicPr>
        <p:blipFill>
          <a:blip r:embed="rId5"/>
          <a:stretch>
            <a:fillRect/>
          </a:stretch>
        </p:blipFill>
        <p:spPr>
          <a:xfrm>
            <a:off x="2344078" y="5119664"/>
            <a:ext cx="3836838" cy="454256"/>
          </a:xfrm>
          <a:prstGeom prst="rect">
            <a:avLst/>
          </a:prstGeom>
        </p:spPr>
      </p:pic>
    </p:spTree>
    <p:extLst>
      <p:ext uri="{BB962C8B-B14F-4D97-AF65-F5344CB8AC3E}">
        <p14:creationId xmlns:p14="http://schemas.microsoft.com/office/powerpoint/2010/main" val="392245693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180528" y="1070696"/>
            <a:ext cx="9324528" cy="5013304"/>
          </a:xfrm>
          <a:ln>
            <a:noFill/>
          </a:ln>
        </p:spPr>
        <p:txBody>
          <a:bodyPr>
            <a:normAutofit/>
          </a:bodyPr>
          <a:lstStyle/>
          <a:p>
            <a:pPr marL="0" indent="0">
              <a:buNone/>
            </a:pPr>
            <a:r>
              <a:rPr lang="nl-BE" sz="1800" dirty="0"/>
              <a:t>Oefening:</a:t>
            </a:r>
          </a:p>
          <a:p>
            <a:pPr marL="0" indent="0">
              <a:buNone/>
            </a:pPr>
            <a:r>
              <a:rPr lang="nl-BE" sz="1800" dirty="0"/>
              <a:t>Bereken de volgende drie kansen:</a:t>
            </a:r>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p:txBody>
      </p:sp>
      <p:sp>
        <p:nvSpPr>
          <p:cNvPr id="3" name="Titel 2"/>
          <p:cNvSpPr>
            <a:spLocks noGrp="1"/>
          </p:cNvSpPr>
          <p:nvPr>
            <p:ph type="title"/>
          </p:nvPr>
        </p:nvSpPr>
        <p:spPr>
          <a:xfrm>
            <a:off x="0" y="0"/>
            <a:ext cx="9144000" cy="1142984"/>
          </a:xfrm>
        </p:spPr>
        <p:txBody>
          <a:bodyPr/>
          <a:lstStyle/>
          <a:p>
            <a:r>
              <a:rPr lang="nl-BE" dirty="0"/>
              <a:t>De standaard normaalverdeling</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106</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6" name="Picture 5">
            <a:extLst>
              <a:ext uri="{FF2B5EF4-FFF2-40B4-BE49-F238E27FC236}">
                <a16:creationId xmlns:a16="http://schemas.microsoft.com/office/drawing/2014/main" id="{EAFEEBD4-5B85-485B-AF65-3DED517F1173}"/>
              </a:ext>
            </a:extLst>
          </p:cNvPr>
          <p:cNvPicPr>
            <a:picLocks noChangeAspect="1"/>
          </p:cNvPicPr>
          <p:nvPr/>
        </p:nvPicPr>
        <p:blipFill>
          <a:blip r:embed="rId3"/>
          <a:stretch>
            <a:fillRect/>
          </a:stretch>
        </p:blipFill>
        <p:spPr>
          <a:xfrm>
            <a:off x="1059597" y="2213680"/>
            <a:ext cx="2864331" cy="1683493"/>
          </a:xfrm>
          <a:prstGeom prst="rect">
            <a:avLst/>
          </a:prstGeom>
        </p:spPr>
      </p:pic>
    </p:spTree>
    <p:extLst>
      <p:ext uri="{BB962C8B-B14F-4D97-AF65-F5344CB8AC3E}">
        <p14:creationId xmlns:p14="http://schemas.microsoft.com/office/powerpoint/2010/main" val="262300903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180528" y="1070696"/>
            <a:ext cx="9324528" cy="5013304"/>
          </a:xfrm>
          <a:ln>
            <a:noFill/>
          </a:ln>
        </p:spPr>
        <p:txBody>
          <a:bodyPr>
            <a:normAutofit/>
          </a:bodyPr>
          <a:lstStyle/>
          <a:p>
            <a:pPr marL="0" indent="0">
              <a:buNone/>
            </a:pPr>
            <a:r>
              <a:rPr lang="nl-BE" sz="1800" dirty="0"/>
              <a:t>We zien zo dat voor een standaard normaalverdeelde variabele geldt:</a:t>
            </a:r>
          </a:p>
          <a:p>
            <a:pPr marL="0" indent="0">
              <a:buNone/>
            </a:pPr>
            <a:endParaRPr lang="nl-BE" sz="1800" dirty="0"/>
          </a:p>
          <a:p>
            <a:pPr marL="0" indent="0">
              <a:buNone/>
            </a:pPr>
            <a:endParaRPr lang="nl-BE" sz="1800" dirty="0"/>
          </a:p>
        </p:txBody>
      </p:sp>
      <p:sp>
        <p:nvSpPr>
          <p:cNvPr id="3" name="Titel 2"/>
          <p:cNvSpPr>
            <a:spLocks noGrp="1"/>
          </p:cNvSpPr>
          <p:nvPr>
            <p:ph type="title"/>
          </p:nvPr>
        </p:nvSpPr>
        <p:spPr>
          <a:xfrm>
            <a:off x="0" y="0"/>
            <a:ext cx="9144000" cy="1142984"/>
          </a:xfrm>
        </p:spPr>
        <p:txBody>
          <a:bodyPr/>
          <a:lstStyle/>
          <a:p>
            <a:r>
              <a:rPr lang="nl-BE" dirty="0"/>
              <a:t>De standaard normaalverdeling</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107</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7" name="Picture 6">
            <a:extLst>
              <a:ext uri="{FF2B5EF4-FFF2-40B4-BE49-F238E27FC236}">
                <a16:creationId xmlns:a16="http://schemas.microsoft.com/office/drawing/2014/main" id="{68C9B2F4-5428-4E88-99A4-F9F05BE54051}"/>
              </a:ext>
            </a:extLst>
          </p:cNvPr>
          <p:cNvPicPr>
            <a:picLocks noChangeAspect="1"/>
          </p:cNvPicPr>
          <p:nvPr/>
        </p:nvPicPr>
        <p:blipFill>
          <a:blip r:embed="rId3"/>
          <a:stretch>
            <a:fillRect/>
          </a:stretch>
        </p:blipFill>
        <p:spPr>
          <a:xfrm>
            <a:off x="899592" y="1628800"/>
            <a:ext cx="7272808" cy="3670549"/>
          </a:xfrm>
          <a:prstGeom prst="rect">
            <a:avLst/>
          </a:prstGeom>
        </p:spPr>
      </p:pic>
    </p:spTree>
    <p:extLst>
      <p:ext uri="{BB962C8B-B14F-4D97-AF65-F5344CB8AC3E}">
        <p14:creationId xmlns:p14="http://schemas.microsoft.com/office/powerpoint/2010/main" val="118962958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BC03BB-E51F-4A3E-9C8D-5F9C2BB359B1}"/>
              </a:ext>
            </a:extLst>
          </p:cNvPr>
          <p:cNvPicPr>
            <a:picLocks noChangeAspect="1"/>
          </p:cNvPicPr>
          <p:nvPr/>
        </p:nvPicPr>
        <p:blipFill>
          <a:blip r:embed="rId3"/>
          <a:stretch>
            <a:fillRect/>
          </a:stretch>
        </p:blipFill>
        <p:spPr>
          <a:xfrm>
            <a:off x="4017635" y="3903695"/>
            <a:ext cx="5144153" cy="2954305"/>
          </a:xfrm>
          <a:prstGeom prst="rect">
            <a:avLst/>
          </a:prstGeom>
        </p:spPr>
      </p:pic>
      <p:sp>
        <p:nvSpPr>
          <p:cNvPr id="2" name="Tijdelijke aanduiding voor inhoud 1"/>
          <p:cNvSpPr>
            <a:spLocks noGrp="1"/>
          </p:cNvSpPr>
          <p:nvPr>
            <p:ph idx="1"/>
          </p:nvPr>
        </p:nvSpPr>
        <p:spPr>
          <a:xfrm>
            <a:off x="-180528" y="1070696"/>
            <a:ext cx="9324528" cy="5013304"/>
          </a:xfrm>
          <a:ln>
            <a:noFill/>
          </a:ln>
        </p:spPr>
        <p:txBody>
          <a:bodyPr>
            <a:normAutofit/>
          </a:bodyPr>
          <a:lstStyle/>
          <a:p>
            <a:pPr marL="0" indent="0">
              <a:buNone/>
            </a:pPr>
            <a:r>
              <a:rPr lang="nl-BE" sz="1800" dirty="0"/>
              <a:t>Soms zul je te maken hebben met een gegeven kans, en wil je de waarden vinden</a:t>
            </a:r>
          </a:p>
          <a:p>
            <a:pPr marL="0" indent="0">
              <a:buNone/>
            </a:pPr>
            <a:r>
              <a:rPr lang="nl-BE" sz="1800" dirty="0"/>
              <a:t>van de normaal verdeelde variabele die met deze kans correspondeert.</a:t>
            </a:r>
          </a:p>
          <a:p>
            <a:pPr marL="0" indent="0">
              <a:buNone/>
            </a:pPr>
            <a:endParaRPr lang="nl-BE" sz="1800" dirty="0"/>
          </a:p>
          <a:p>
            <a:pPr marL="0" indent="0">
              <a:buNone/>
            </a:pPr>
            <a:r>
              <a:rPr lang="nl-BE" sz="1800" u="sng" dirty="0"/>
              <a:t>Voorbeeld 5: </a:t>
            </a:r>
          </a:p>
          <a:p>
            <a:pPr marL="0" indent="0">
              <a:buNone/>
            </a:pPr>
            <a:r>
              <a:rPr lang="nl-BE" sz="1800" dirty="0"/>
              <a:t>Bepaal de waarde van z in de standaardnormale verdeling, die slechts</a:t>
            </a:r>
          </a:p>
          <a:p>
            <a:pPr marL="0" indent="0">
              <a:buNone/>
            </a:pPr>
            <a:r>
              <a:rPr lang="nl-BE" sz="1800" dirty="0"/>
              <a:t>in 10 % van de gevallen zal worden overschreden. </a:t>
            </a:r>
          </a:p>
          <a:p>
            <a:pPr marL="0" indent="0">
              <a:buNone/>
            </a:pPr>
            <a:r>
              <a:rPr lang="nl-BE" sz="1800" dirty="0"/>
              <a:t>Gevraagd is dus z zodat </a:t>
            </a:r>
          </a:p>
          <a:p>
            <a:pPr marL="0" indent="0">
              <a:buNone/>
            </a:pPr>
            <a:endParaRPr lang="nl-BE" sz="1800" dirty="0"/>
          </a:p>
          <a:p>
            <a:pPr marL="0" indent="0">
              <a:buNone/>
            </a:pPr>
            <a:r>
              <a:rPr lang="nl-BE" sz="1800" dirty="0"/>
              <a:t>De onderstaande figuur geeft de situatie weer:</a:t>
            </a:r>
          </a:p>
        </p:txBody>
      </p:sp>
      <p:sp>
        <p:nvSpPr>
          <p:cNvPr id="3" name="Titel 2"/>
          <p:cNvSpPr>
            <a:spLocks noGrp="1"/>
          </p:cNvSpPr>
          <p:nvPr>
            <p:ph type="title"/>
          </p:nvPr>
        </p:nvSpPr>
        <p:spPr>
          <a:xfrm>
            <a:off x="0" y="0"/>
            <a:ext cx="9144000" cy="1142984"/>
          </a:xfrm>
        </p:spPr>
        <p:txBody>
          <a:bodyPr/>
          <a:lstStyle/>
          <a:p>
            <a:r>
              <a:rPr lang="nl-BE" dirty="0"/>
              <a:t>De standaard normaalverdeling</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108</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6" name="Picture 5">
            <a:extLst>
              <a:ext uri="{FF2B5EF4-FFF2-40B4-BE49-F238E27FC236}">
                <a16:creationId xmlns:a16="http://schemas.microsoft.com/office/drawing/2014/main" id="{2049794F-7FA4-492C-90F7-ADFCE386C22E}"/>
              </a:ext>
            </a:extLst>
          </p:cNvPr>
          <p:cNvPicPr>
            <a:picLocks noChangeAspect="1"/>
          </p:cNvPicPr>
          <p:nvPr/>
        </p:nvPicPr>
        <p:blipFill>
          <a:blip r:embed="rId4"/>
          <a:stretch>
            <a:fillRect/>
          </a:stretch>
        </p:blipFill>
        <p:spPr>
          <a:xfrm>
            <a:off x="2987824" y="3501008"/>
            <a:ext cx="2107679" cy="402687"/>
          </a:xfrm>
          <a:prstGeom prst="rect">
            <a:avLst/>
          </a:prstGeom>
        </p:spPr>
      </p:pic>
    </p:spTree>
    <p:extLst>
      <p:ext uri="{BB962C8B-B14F-4D97-AF65-F5344CB8AC3E}">
        <p14:creationId xmlns:p14="http://schemas.microsoft.com/office/powerpoint/2010/main" val="404070168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180528" y="1070696"/>
            <a:ext cx="9433048" cy="5013304"/>
          </a:xfrm>
          <a:ln>
            <a:noFill/>
          </a:ln>
        </p:spPr>
        <p:txBody>
          <a:bodyPr>
            <a:normAutofit/>
          </a:bodyPr>
          <a:lstStyle/>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r>
              <a:rPr lang="nl-BE" sz="1800" dirty="0"/>
              <a:t>Omdat we weten dat de oppervlakte van het gebied rechts van z gelijk is aan 0,10 </a:t>
            </a:r>
            <a:br>
              <a:rPr lang="nl-BE" sz="1800" dirty="0"/>
            </a:br>
            <a:r>
              <a:rPr lang="nl-BE" sz="1800" dirty="0"/>
              <a:t>weten we ook dat de oppervlakte links van z gelijk is aan 1 – 0,10 = 0; 90, </a:t>
            </a:r>
            <a:br>
              <a:rPr lang="nl-BE" sz="1800" dirty="0"/>
            </a:br>
            <a:r>
              <a:rPr lang="nl-BE" sz="1800" dirty="0"/>
              <a:t>dus </a:t>
            </a:r>
            <a:br>
              <a:rPr lang="nl-BE" sz="1800" dirty="0"/>
            </a:br>
            <a:br>
              <a:rPr lang="nl-BE" sz="1800" dirty="0"/>
            </a:br>
            <a:endParaRPr lang="nl-BE" sz="1800" dirty="0"/>
          </a:p>
          <a:p>
            <a:pPr marL="0" indent="0">
              <a:buNone/>
            </a:pPr>
            <a:r>
              <a:rPr lang="nl-BE" sz="1800" dirty="0"/>
              <a:t>Deze oppervlakte is nu juist één van de waarden in de tabel, dus we zoeken nu 0,90 tussen de kansen in de tabel, </a:t>
            </a:r>
            <a:br>
              <a:rPr lang="nl-BE" sz="1800" dirty="0"/>
            </a:br>
            <a:r>
              <a:rPr lang="nl-BE" sz="1800" dirty="0"/>
              <a:t>en vinden dan een corresponderende z-waarde van 1,28. </a:t>
            </a:r>
          </a:p>
          <a:p>
            <a:pPr marL="0" indent="0">
              <a:buNone/>
            </a:pPr>
            <a:r>
              <a:rPr lang="nl-BE" sz="1800" dirty="0"/>
              <a:t>Hieruit volgt dat </a:t>
            </a:r>
            <a:r>
              <a:rPr lang="nl-BE" sz="1800" b="1" dirty="0"/>
              <a:t>1,28</a:t>
            </a:r>
            <a:r>
              <a:rPr lang="nl-BE" sz="1800" dirty="0"/>
              <a:t> </a:t>
            </a:r>
            <a:r>
              <a:rPr lang="nl-BE" sz="1800" b="1" dirty="0"/>
              <a:t>het 90ste percentiel is van de standaardnormale verdeling</a:t>
            </a:r>
            <a:r>
              <a:rPr lang="nl-BE" sz="1800" dirty="0"/>
              <a:t>.</a:t>
            </a:r>
          </a:p>
        </p:txBody>
      </p:sp>
      <p:sp>
        <p:nvSpPr>
          <p:cNvPr id="3" name="Titel 2"/>
          <p:cNvSpPr>
            <a:spLocks noGrp="1"/>
          </p:cNvSpPr>
          <p:nvPr>
            <p:ph type="title"/>
          </p:nvPr>
        </p:nvSpPr>
        <p:spPr>
          <a:xfrm>
            <a:off x="0" y="0"/>
            <a:ext cx="9144000" cy="1142984"/>
          </a:xfrm>
        </p:spPr>
        <p:txBody>
          <a:bodyPr/>
          <a:lstStyle/>
          <a:p>
            <a:r>
              <a:rPr lang="nl-BE" dirty="0"/>
              <a:t>De standaard normaalverdeling</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109</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9" name="Picture 8">
            <a:extLst>
              <a:ext uri="{FF2B5EF4-FFF2-40B4-BE49-F238E27FC236}">
                <a16:creationId xmlns:a16="http://schemas.microsoft.com/office/drawing/2014/main" id="{5E4B3A02-BC7C-4956-B1E7-B5F14E40D3A3}"/>
              </a:ext>
            </a:extLst>
          </p:cNvPr>
          <p:cNvPicPr>
            <a:picLocks noChangeAspect="1"/>
          </p:cNvPicPr>
          <p:nvPr/>
        </p:nvPicPr>
        <p:blipFill>
          <a:blip r:embed="rId3"/>
          <a:stretch>
            <a:fillRect/>
          </a:stretch>
        </p:blipFill>
        <p:spPr>
          <a:xfrm>
            <a:off x="2417923" y="3717032"/>
            <a:ext cx="2400300" cy="438150"/>
          </a:xfrm>
          <a:prstGeom prst="rect">
            <a:avLst/>
          </a:prstGeom>
        </p:spPr>
      </p:pic>
      <p:pic>
        <p:nvPicPr>
          <p:cNvPr id="10" name="Picture 9">
            <a:extLst>
              <a:ext uri="{FF2B5EF4-FFF2-40B4-BE49-F238E27FC236}">
                <a16:creationId xmlns:a16="http://schemas.microsoft.com/office/drawing/2014/main" id="{83CA66E2-1BE0-4893-B382-CC6614ABFDA5}"/>
              </a:ext>
            </a:extLst>
          </p:cNvPr>
          <p:cNvPicPr>
            <a:picLocks noChangeAspect="1"/>
          </p:cNvPicPr>
          <p:nvPr/>
        </p:nvPicPr>
        <p:blipFill>
          <a:blip r:embed="rId4"/>
          <a:stretch>
            <a:fillRect/>
          </a:stretch>
        </p:blipFill>
        <p:spPr>
          <a:xfrm>
            <a:off x="2752924" y="1190078"/>
            <a:ext cx="3086898" cy="1772816"/>
          </a:xfrm>
          <a:prstGeom prst="rect">
            <a:avLst/>
          </a:prstGeom>
        </p:spPr>
      </p:pic>
    </p:spTree>
    <p:extLst>
      <p:ext uri="{BB962C8B-B14F-4D97-AF65-F5344CB8AC3E}">
        <p14:creationId xmlns:p14="http://schemas.microsoft.com/office/powerpoint/2010/main" val="1721956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normAutofit/>
          </a:bodyPr>
          <a:lstStyle/>
          <a:p>
            <a:pPr marL="0" indent="0">
              <a:buNone/>
            </a:pPr>
            <a:r>
              <a:rPr lang="nl-BE" dirty="0"/>
              <a:t>Kwantitatieve gegevens zijn gegevens waarmee je kunt rekenen en waarbij het zinvol is om ermee te rekenen.</a:t>
            </a:r>
          </a:p>
          <a:p>
            <a:pPr marL="400050" lvl="1" indent="0">
              <a:buNone/>
            </a:pPr>
            <a:r>
              <a:rPr lang="nl-BE" dirty="0"/>
              <a:t>Kwantitatieve gegevens kunnen we opdelen in continue en discrete gegevens.</a:t>
            </a:r>
          </a:p>
          <a:p>
            <a:pPr marL="400050" lvl="1" indent="0">
              <a:buNone/>
            </a:pPr>
            <a:r>
              <a:rPr lang="nl-BE" dirty="0"/>
              <a:t>Kwantitatieve gegevens zijn </a:t>
            </a:r>
            <a:r>
              <a:rPr lang="nl-BE" dirty="0">
                <a:solidFill>
                  <a:srgbClr val="FF0000"/>
                </a:solidFill>
              </a:rPr>
              <a:t>continu</a:t>
            </a:r>
            <a:r>
              <a:rPr lang="nl-BE" dirty="0"/>
              <a:t> als alle waarden in een bepaald interval mogelijk zijn.</a:t>
            </a:r>
          </a:p>
          <a:p>
            <a:pPr marL="400050" lvl="1" indent="0">
              <a:buNone/>
            </a:pPr>
            <a:r>
              <a:rPr lang="nl-BE" dirty="0"/>
              <a:t>Kwantitatieve gegevens zijn </a:t>
            </a:r>
            <a:r>
              <a:rPr lang="nl-BE" dirty="0">
                <a:solidFill>
                  <a:srgbClr val="FF0000"/>
                </a:solidFill>
              </a:rPr>
              <a:t>discreet</a:t>
            </a:r>
            <a:r>
              <a:rPr lang="nl-BE" dirty="0"/>
              <a:t> als slechts een bepaald aantal waarden mogelijk zijn. De tussenliggende waarden hebben geen betekenis.</a:t>
            </a:r>
            <a:endParaRPr lang="nl-BE" sz="1900" dirty="0"/>
          </a:p>
        </p:txBody>
      </p:sp>
      <p:sp>
        <p:nvSpPr>
          <p:cNvPr id="3" name="Titel 2"/>
          <p:cNvSpPr>
            <a:spLocks noGrp="1"/>
          </p:cNvSpPr>
          <p:nvPr>
            <p:ph type="title"/>
          </p:nvPr>
        </p:nvSpPr>
        <p:spPr/>
        <p:txBody>
          <a:bodyPr/>
          <a:lstStyle/>
          <a:p>
            <a:r>
              <a:rPr lang="nl-BE" dirty="0"/>
              <a:t>KWALITATIEF - KWANTITATIEF</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11</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217510536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180528" y="1070696"/>
            <a:ext cx="9433048" cy="5013304"/>
          </a:xfrm>
          <a:ln>
            <a:noFill/>
          </a:ln>
        </p:spPr>
        <p:txBody>
          <a:bodyPr>
            <a:normAutofit/>
          </a:bodyPr>
          <a:lstStyle/>
          <a:p>
            <a:pPr marL="0" indent="0">
              <a:buNone/>
            </a:pPr>
            <a:r>
              <a:rPr lang="nl-BE" sz="1800" u="sng" dirty="0"/>
              <a:t>Voorbeeld 6:</a:t>
            </a:r>
            <a:br>
              <a:rPr lang="nl-BE" sz="1800" dirty="0"/>
            </a:br>
            <a:br>
              <a:rPr lang="nl-BE" sz="1800" dirty="0"/>
            </a:br>
            <a:r>
              <a:rPr lang="nl-BE" sz="1800" dirty="0"/>
              <a:t>Bepaal de waarde van z waarvoor 95 % van de standaardnormale</a:t>
            </a:r>
          </a:p>
          <a:p>
            <a:pPr marL="0" indent="0">
              <a:buNone/>
            </a:pPr>
            <a:r>
              <a:rPr lang="nl-BE" sz="1800" dirty="0"/>
              <a:t>z-waarden tussen -z en z ligt. </a:t>
            </a:r>
          </a:p>
          <a:p>
            <a:pPr marL="0" indent="0">
              <a:buNone/>
            </a:pPr>
            <a:endParaRPr lang="nl-BE" sz="1800" dirty="0"/>
          </a:p>
          <a:p>
            <a:pPr marL="0" indent="0">
              <a:buNone/>
            </a:pPr>
            <a:r>
              <a:rPr lang="nl-BE" sz="1800" dirty="0"/>
              <a:t>Gevraagd is dus z zodat </a:t>
            </a:r>
          </a:p>
          <a:p>
            <a:pPr marL="0" indent="0">
              <a:buNone/>
            </a:pPr>
            <a:endParaRPr lang="nl-BE" sz="1800" dirty="0"/>
          </a:p>
          <a:p>
            <a:pPr marL="0" indent="0">
              <a:buNone/>
            </a:pPr>
            <a:r>
              <a:rPr lang="nl-BE" sz="1800" dirty="0"/>
              <a:t>De onderstaande figuur geeft de </a:t>
            </a:r>
            <a:br>
              <a:rPr lang="nl-BE" sz="1800" dirty="0"/>
            </a:br>
            <a:r>
              <a:rPr lang="nl-BE" sz="1800" dirty="0"/>
              <a:t>situatie weer:</a:t>
            </a:r>
          </a:p>
          <a:p>
            <a:pPr marL="0" indent="0">
              <a:buNone/>
            </a:pPr>
            <a:endParaRPr lang="nl-BE" sz="1800" dirty="0"/>
          </a:p>
          <a:p>
            <a:pPr marL="0" indent="0">
              <a:buNone/>
            </a:pPr>
            <a:endParaRPr lang="nl-BE" sz="1800" dirty="0"/>
          </a:p>
          <a:p>
            <a:pPr marL="0" indent="0">
              <a:buNone/>
            </a:pPr>
            <a:endParaRPr lang="nl-BE" sz="1800" dirty="0"/>
          </a:p>
        </p:txBody>
      </p:sp>
      <p:sp>
        <p:nvSpPr>
          <p:cNvPr id="3" name="Titel 2"/>
          <p:cNvSpPr>
            <a:spLocks noGrp="1"/>
          </p:cNvSpPr>
          <p:nvPr>
            <p:ph type="title"/>
          </p:nvPr>
        </p:nvSpPr>
        <p:spPr>
          <a:xfrm>
            <a:off x="0" y="0"/>
            <a:ext cx="9144000" cy="1142984"/>
          </a:xfrm>
        </p:spPr>
        <p:txBody>
          <a:bodyPr/>
          <a:lstStyle/>
          <a:p>
            <a:r>
              <a:rPr lang="nl-BE" dirty="0"/>
              <a:t>De standaard normaalverdeling</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110</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6" name="Picture 5">
            <a:extLst>
              <a:ext uri="{FF2B5EF4-FFF2-40B4-BE49-F238E27FC236}">
                <a16:creationId xmlns:a16="http://schemas.microsoft.com/office/drawing/2014/main" id="{C33E7CE1-D640-45BE-A962-4CE893E469B9}"/>
              </a:ext>
            </a:extLst>
          </p:cNvPr>
          <p:cNvPicPr>
            <a:picLocks noChangeAspect="1"/>
          </p:cNvPicPr>
          <p:nvPr/>
        </p:nvPicPr>
        <p:blipFill>
          <a:blip r:embed="rId3"/>
          <a:stretch>
            <a:fillRect/>
          </a:stretch>
        </p:blipFill>
        <p:spPr>
          <a:xfrm>
            <a:off x="3111600" y="2708920"/>
            <a:ext cx="3352800" cy="466725"/>
          </a:xfrm>
          <a:prstGeom prst="rect">
            <a:avLst/>
          </a:prstGeom>
        </p:spPr>
      </p:pic>
      <p:pic>
        <p:nvPicPr>
          <p:cNvPr id="7" name="Picture 6">
            <a:extLst>
              <a:ext uri="{FF2B5EF4-FFF2-40B4-BE49-F238E27FC236}">
                <a16:creationId xmlns:a16="http://schemas.microsoft.com/office/drawing/2014/main" id="{325C626F-9D8F-4C3D-A6D1-B1310798F7A0}"/>
              </a:ext>
            </a:extLst>
          </p:cNvPr>
          <p:cNvPicPr>
            <a:picLocks noChangeAspect="1"/>
          </p:cNvPicPr>
          <p:nvPr/>
        </p:nvPicPr>
        <p:blipFill>
          <a:blip r:embed="rId4"/>
          <a:stretch>
            <a:fillRect/>
          </a:stretch>
        </p:blipFill>
        <p:spPr>
          <a:xfrm>
            <a:off x="4585386" y="3429000"/>
            <a:ext cx="4464415" cy="2476300"/>
          </a:xfrm>
          <a:prstGeom prst="rect">
            <a:avLst/>
          </a:prstGeom>
        </p:spPr>
      </p:pic>
    </p:spTree>
    <p:extLst>
      <p:ext uri="{BB962C8B-B14F-4D97-AF65-F5344CB8AC3E}">
        <p14:creationId xmlns:p14="http://schemas.microsoft.com/office/powerpoint/2010/main" val="324404381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180528" y="1070696"/>
            <a:ext cx="9433048" cy="5013304"/>
          </a:xfrm>
          <a:ln>
            <a:noFill/>
          </a:ln>
        </p:spPr>
        <p:txBody>
          <a:bodyPr>
            <a:normAutofit/>
          </a:bodyPr>
          <a:lstStyle/>
          <a:p>
            <a:pPr marL="0" indent="0">
              <a:buNone/>
            </a:pPr>
            <a:r>
              <a:rPr lang="nl-BE" sz="1800" u="sng" dirty="0"/>
              <a:t>Voorbeeld 6:</a:t>
            </a:r>
            <a:br>
              <a:rPr lang="nl-BE" sz="1800" dirty="0"/>
            </a:br>
            <a:br>
              <a:rPr lang="nl-BE" sz="1800" dirty="0"/>
            </a:br>
            <a:r>
              <a:rPr lang="nl-BE" sz="1800" dirty="0"/>
              <a:t>We zien dat de gearceerde oppervlakte ook gelijk is aan de hele oppervlakte onder de grafiek zonder twee maal de oppervlakte rechts van z:</a:t>
            </a:r>
          </a:p>
          <a:p>
            <a:pPr marL="0" indent="0">
              <a:buNone/>
            </a:pPr>
            <a:endParaRPr lang="nl-BE" sz="1800" dirty="0"/>
          </a:p>
          <a:p>
            <a:pPr marL="0" indent="0">
              <a:buNone/>
            </a:pPr>
            <a:endParaRPr lang="nl-BE" sz="1800" dirty="0"/>
          </a:p>
        </p:txBody>
      </p:sp>
      <p:sp>
        <p:nvSpPr>
          <p:cNvPr id="3" name="Titel 2"/>
          <p:cNvSpPr>
            <a:spLocks noGrp="1"/>
          </p:cNvSpPr>
          <p:nvPr>
            <p:ph type="title"/>
          </p:nvPr>
        </p:nvSpPr>
        <p:spPr>
          <a:xfrm>
            <a:off x="0" y="0"/>
            <a:ext cx="9144000" cy="1142984"/>
          </a:xfrm>
        </p:spPr>
        <p:txBody>
          <a:bodyPr/>
          <a:lstStyle/>
          <a:p>
            <a:r>
              <a:rPr lang="nl-BE" dirty="0"/>
              <a:t>De standaard normaalverdeling</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111</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8" name="Picture 7">
            <a:extLst>
              <a:ext uri="{FF2B5EF4-FFF2-40B4-BE49-F238E27FC236}">
                <a16:creationId xmlns:a16="http://schemas.microsoft.com/office/drawing/2014/main" id="{D2F417EF-2053-4DD3-A62B-512235EE43D0}"/>
              </a:ext>
            </a:extLst>
          </p:cNvPr>
          <p:cNvPicPr>
            <a:picLocks noChangeAspect="1"/>
          </p:cNvPicPr>
          <p:nvPr/>
        </p:nvPicPr>
        <p:blipFill>
          <a:blip r:embed="rId3"/>
          <a:stretch>
            <a:fillRect/>
          </a:stretch>
        </p:blipFill>
        <p:spPr>
          <a:xfrm>
            <a:off x="0" y="2564904"/>
            <a:ext cx="9144000" cy="2866853"/>
          </a:xfrm>
          <a:prstGeom prst="rect">
            <a:avLst/>
          </a:prstGeom>
        </p:spPr>
      </p:pic>
    </p:spTree>
    <p:extLst>
      <p:ext uri="{BB962C8B-B14F-4D97-AF65-F5344CB8AC3E}">
        <p14:creationId xmlns:p14="http://schemas.microsoft.com/office/powerpoint/2010/main" val="47376074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180528" y="1070696"/>
            <a:ext cx="9433048" cy="5013304"/>
          </a:xfrm>
          <a:ln>
            <a:noFill/>
          </a:ln>
        </p:spPr>
        <p:txBody>
          <a:bodyPr>
            <a:normAutofit/>
          </a:bodyPr>
          <a:lstStyle/>
          <a:p>
            <a:pPr marL="0" indent="0">
              <a:buNone/>
            </a:pPr>
            <a:r>
              <a:rPr lang="nl-BE" sz="1800" u="sng" dirty="0"/>
              <a:t>Voorbeeld 6:</a:t>
            </a:r>
            <a:br>
              <a:rPr lang="nl-BE" sz="1800" dirty="0"/>
            </a:br>
            <a:br>
              <a:rPr lang="nl-BE" sz="1800" dirty="0"/>
            </a:br>
            <a:r>
              <a:rPr lang="nl-BE" sz="1800" dirty="0"/>
              <a:t>We kunnen dan de gegeven kans als volgt schrijven:</a:t>
            </a:r>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r>
              <a:rPr lang="nl-BE" sz="1800" dirty="0"/>
              <a:t>De waarde van z die hierbij hoort kunnen we in de tabel opzoeken, en we vinden zo dat z = 1,96.</a:t>
            </a:r>
          </a:p>
          <a:p>
            <a:pPr marL="0" indent="0">
              <a:buNone/>
            </a:pPr>
            <a:endParaRPr lang="nl-BE" sz="1800" dirty="0"/>
          </a:p>
        </p:txBody>
      </p:sp>
      <p:sp>
        <p:nvSpPr>
          <p:cNvPr id="3" name="Titel 2"/>
          <p:cNvSpPr>
            <a:spLocks noGrp="1"/>
          </p:cNvSpPr>
          <p:nvPr>
            <p:ph type="title"/>
          </p:nvPr>
        </p:nvSpPr>
        <p:spPr>
          <a:xfrm>
            <a:off x="0" y="0"/>
            <a:ext cx="9144000" cy="1142984"/>
          </a:xfrm>
        </p:spPr>
        <p:txBody>
          <a:bodyPr/>
          <a:lstStyle/>
          <a:p>
            <a:r>
              <a:rPr lang="nl-BE" dirty="0"/>
              <a:t>De standaard normaalverdeling</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112</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6" name="Picture 5">
            <a:extLst>
              <a:ext uri="{FF2B5EF4-FFF2-40B4-BE49-F238E27FC236}">
                <a16:creationId xmlns:a16="http://schemas.microsoft.com/office/drawing/2014/main" id="{5E9AA4D5-A2F6-4E74-A2CE-071C8398EEDE}"/>
              </a:ext>
            </a:extLst>
          </p:cNvPr>
          <p:cNvPicPr>
            <a:picLocks noChangeAspect="1"/>
          </p:cNvPicPr>
          <p:nvPr/>
        </p:nvPicPr>
        <p:blipFill>
          <a:blip r:embed="rId3"/>
          <a:stretch>
            <a:fillRect/>
          </a:stretch>
        </p:blipFill>
        <p:spPr>
          <a:xfrm>
            <a:off x="2138362" y="2157412"/>
            <a:ext cx="4867275" cy="2543175"/>
          </a:xfrm>
          <a:prstGeom prst="rect">
            <a:avLst/>
          </a:prstGeom>
        </p:spPr>
      </p:pic>
    </p:spTree>
    <p:extLst>
      <p:ext uri="{BB962C8B-B14F-4D97-AF65-F5344CB8AC3E}">
        <p14:creationId xmlns:p14="http://schemas.microsoft.com/office/powerpoint/2010/main" val="59424335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180528" y="1070696"/>
            <a:ext cx="9433048" cy="5013304"/>
          </a:xfrm>
          <a:ln>
            <a:noFill/>
          </a:ln>
        </p:spPr>
        <p:txBody>
          <a:bodyPr>
            <a:normAutofit/>
          </a:bodyPr>
          <a:lstStyle/>
          <a:p>
            <a:pPr marL="0" indent="0">
              <a:buNone/>
            </a:pPr>
            <a:r>
              <a:rPr lang="nl-BE" sz="1800" dirty="0"/>
              <a:t>Bereken</a:t>
            </a:r>
          </a:p>
        </p:txBody>
      </p:sp>
      <p:sp>
        <p:nvSpPr>
          <p:cNvPr id="3" name="Titel 2"/>
          <p:cNvSpPr>
            <a:spLocks noGrp="1"/>
          </p:cNvSpPr>
          <p:nvPr>
            <p:ph type="title"/>
          </p:nvPr>
        </p:nvSpPr>
        <p:spPr>
          <a:xfrm>
            <a:off x="0" y="0"/>
            <a:ext cx="9144000" cy="1142984"/>
          </a:xfrm>
        </p:spPr>
        <p:txBody>
          <a:bodyPr/>
          <a:lstStyle/>
          <a:p>
            <a:r>
              <a:rPr lang="nl-BE" dirty="0"/>
              <a:t>opdrachten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113</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7" name="Picture 6">
            <a:extLst>
              <a:ext uri="{FF2B5EF4-FFF2-40B4-BE49-F238E27FC236}">
                <a16:creationId xmlns:a16="http://schemas.microsoft.com/office/drawing/2014/main" id="{AC91B849-861B-4588-820C-19BED450E1B2}"/>
              </a:ext>
            </a:extLst>
          </p:cNvPr>
          <p:cNvPicPr>
            <a:picLocks noChangeAspect="1"/>
          </p:cNvPicPr>
          <p:nvPr/>
        </p:nvPicPr>
        <p:blipFill>
          <a:blip r:embed="rId3"/>
          <a:stretch>
            <a:fillRect/>
          </a:stretch>
        </p:blipFill>
        <p:spPr>
          <a:xfrm>
            <a:off x="1657350" y="1355609"/>
            <a:ext cx="5829300" cy="2800350"/>
          </a:xfrm>
          <a:prstGeom prst="rect">
            <a:avLst/>
          </a:prstGeom>
        </p:spPr>
      </p:pic>
      <p:pic>
        <p:nvPicPr>
          <p:cNvPr id="8" name="Picture 7">
            <a:extLst>
              <a:ext uri="{FF2B5EF4-FFF2-40B4-BE49-F238E27FC236}">
                <a16:creationId xmlns:a16="http://schemas.microsoft.com/office/drawing/2014/main" id="{4211BB67-12C5-44F7-9659-CC4EB203D8E5}"/>
              </a:ext>
            </a:extLst>
          </p:cNvPr>
          <p:cNvPicPr>
            <a:picLocks noChangeAspect="1"/>
          </p:cNvPicPr>
          <p:nvPr/>
        </p:nvPicPr>
        <p:blipFill>
          <a:blip r:embed="rId4"/>
          <a:stretch>
            <a:fillRect/>
          </a:stretch>
        </p:blipFill>
        <p:spPr>
          <a:xfrm>
            <a:off x="1547664" y="3861048"/>
            <a:ext cx="4029075" cy="1828800"/>
          </a:xfrm>
          <a:prstGeom prst="rect">
            <a:avLst/>
          </a:prstGeom>
        </p:spPr>
      </p:pic>
    </p:spTree>
    <p:extLst>
      <p:ext uri="{BB962C8B-B14F-4D97-AF65-F5344CB8AC3E}">
        <p14:creationId xmlns:p14="http://schemas.microsoft.com/office/powerpoint/2010/main" val="13856722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180528" y="1070696"/>
            <a:ext cx="9433048" cy="5013304"/>
          </a:xfrm>
          <a:ln>
            <a:noFill/>
          </a:ln>
        </p:spPr>
        <p:txBody>
          <a:bodyPr>
            <a:normAutofit/>
          </a:bodyPr>
          <a:lstStyle/>
          <a:p>
            <a:pPr marL="0" indent="0">
              <a:buNone/>
            </a:pPr>
            <a:r>
              <a:rPr lang="nl-BE" sz="1800" dirty="0"/>
              <a:t>We kunnen kansen berekenen van normaalverdeele variabelen door deze variabele</a:t>
            </a:r>
          </a:p>
          <a:p>
            <a:pPr marL="0" indent="0">
              <a:buNone/>
            </a:pPr>
            <a:r>
              <a:rPr lang="nl-BE" sz="1800" dirty="0"/>
              <a:t>om te vormen naar een standaardnormale variabele. </a:t>
            </a:r>
          </a:p>
          <a:p>
            <a:pPr marL="0" indent="0">
              <a:buNone/>
            </a:pPr>
            <a:endParaRPr lang="nl-BE" sz="1800" dirty="0"/>
          </a:p>
          <a:p>
            <a:pPr marL="0" indent="0">
              <a:buNone/>
            </a:pPr>
            <a:r>
              <a:rPr lang="nl-BE" sz="1800" dirty="0"/>
              <a:t>Dit kunnen we met behulp van de z-score.</a:t>
            </a:r>
            <a:br>
              <a:rPr lang="nl-BE" sz="1800" dirty="0"/>
            </a:br>
            <a:br>
              <a:rPr lang="nl-BE" sz="1800" dirty="0"/>
            </a:br>
            <a:r>
              <a:rPr lang="nl-BE" sz="1800" dirty="0"/>
              <a:t>De </a:t>
            </a:r>
            <a:r>
              <a:rPr lang="nl-BE" sz="1800" b="1" dirty="0"/>
              <a:t>z-score van een variabele </a:t>
            </a:r>
            <a:r>
              <a:rPr lang="nl-BE" sz="1800" dirty="0"/>
              <a:t>is</a:t>
            </a:r>
          </a:p>
          <a:p>
            <a:pPr marL="0" indent="0">
              <a:buNone/>
            </a:pPr>
            <a:endParaRPr lang="nl-BE" sz="1800" dirty="0"/>
          </a:p>
          <a:p>
            <a:pPr marL="0" indent="0">
              <a:buNone/>
            </a:pPr>
            <a:endParaRPr lang="nl-BE" sz="1800" dirty="0"/>
          </a:p>
          <a:p>
            <a:pPr marL="0" indent="0">
              <a:buNone/>
            </a:pPr>
            <a:endParaRPr lang="nl-BE" sz="1800" dirty="0"/>
          </a:p>
          <a:p>
            <a:pPr marL="0" indent="0">
              <a:buNone/>
            </a:pPr>
            <a:r>
              <a:rPr lang="nl-BE" sz="1800" dirty="0"/>
              <a:t>Als X een normaal verdeelde variabele is </a:t>
            </a:r>
            <a:r>
              <a:rPr lang="nl-BE" sz="1800" b="1" dirty="0"/>
              <a:t>met gemiddelde µ en standaarddeviatie</a:t>
            </a:r>
          </a:p>
          <a:p>
            <a:pPr marL="0" indent="0">
              <a:buNone/>
            </a:pPr>
            <a:r>
              <a:rPr lang="nl-BE" sz="1800" b="1" dirty="0"/>
              <a:t>σ</a:t>
            </a:r>
            <a:r>
              <a:rPr lang="nl-BE" sz="1800" dirty="0"/>
              <a:t>, dan heeft de kansvariabele Z, gedefinieerd door de formule: </a:t>
            </a:r>
          </a:p>
          <a:p>
            <a:pPr marL="0" indent="0">
              <a:buNone/>
            </a:pPr>
            <a:endParaRPr lang="nl-BE" sz="1800" dirty="0"/>
          </a:p>
          <a:p>
            <a:pPr marL="0" indent="0">
              <a:buNone/>
            </a:pPr>
            <a:r>
              <a:rPr lang="nl-BE" sz="1800" dirty="0"/>
              <a:t>een standaardnormale verdeling.</a:t>
            </a:r>
          </a:p>
        </p:txBody>
      </p:sp>
      <p:sp>
        <p:nvSpPr>
          <p:cNvPr id="3" name="Titel 2"/>
          <p:cNvSpPr>
            <a:spLocks noGrp="1"/>
          </p:cNvSpPr>
          <p:nvPr>
            <p:ph type="title"/>
          </p:nvPr>
        </p:nvSpPr>
        <p:spPr>
          <a:xfrm>
            <a:off x="0" y="0"/>
            <a:ext cx="9144000" cy="1142984"/>
          </a:xfrm>
        </p:spPr>
        <p:txBody>
          <a:bodyPr/>
          <a:lstStyle/>
          <a:p>
            <a:r>
              <a:rPr lang="nl-BE" dirty="0"/>
              <a:t>Normaal verdeelde variabelen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114</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6" name="Picture 5">
            <a:extLst>
              <a:ext uri="{FF2B5EF4-FFF2-40B4-BE49-F238E27FC236}">
                <a16:creationId xmlns:a16="http://schemas.microsoft.com/office/drawing/2014/main" id="{03043E40-1145-417B-B908-58291195DC7C}"/>
              </a:ext>
            </a:extLst>
          </p:cNvPr>
          <p:cNvPicPr>
            <a:picLocks noChangeAspect="1"/>
          </p:cNvPicPr>
          <p:nvPr/>
        </p:nvPicPr>
        <p:blipFill>
          <a:blip r:embed="rId3"/>
          <a:stretch>
            <a:fillRect/>
          </a:stretch>
        </p:blipFill>
        <p:spPr>
          <a:xfrm>
            <a:off x="3851920" y="2852936"/>
            <a:ext cx="1459979" cy="836170"/>
          </a:xfrm>
          <a:prstGeom prst="rect">
            <a:avLst/>
          </a:prstGeom>
        </p:spPr>
      </p:pic>
      <p:pic>
        <p:nvPicPr>
          <p:cNvPr id="7" name="Picture 6">
            <a:extLst>
              <a:ext uri="{FF2B5EF4-FFF2-40B4-BE49-F238E27FC236}">
                <a16:creationId xmlns:a16="http://schemas.microsoft.com/office/drawing/2014/main" id="{4621DF3A-0A1D-489F-91C6-1ADBC24481E3}"/>
              </a:ext>
            </a:extLst>
          </p:cNvPr>
          <p:cNvPicPr>
            <a:picLocks noChangeAspect="1"/>
          </p:cNvPicPr>
          <p:nvPr/>
        </p:nvPicPr>
        <p:blipFill>
          <a:blip r:embed="rId4"/>
          <a:stretch>
            <a:fillRect/>
          </a:stretch>
        </p:blipFill>
        <p:spPr>
          <a:xfrm>
            <a:off x="7020272" y="4653136"/>
            <a:ext cx="1362075" cy="542925"/>
          </a:xfrm>
          <a:prstGeom prst="rect">
            <a:avLst/>
          </a:prstGeom>
        </p:spPr>
      </p:pic>
    </p:spTree>
    <p:extLst>
      <p:ext uri="{BB962C8B-B14F-4D97-AF65-F5344CB8AC3E}">
        <p14:creationId xmlns:p14="http://schemas.microsoft.com/office/powerpoint/2010/main" val="394208318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180528" y="1070696"/>
            <a:ext cx="9433048" cy="5013304"/>
          </a:xfrm>
          <a:ln>
            <a:noFill/>
          </a:ln>
        </p:spPr>
        <p:txBody>
          <a:bodyPr>
            <a:normAutofit/>
          </a:bodyPr>
          <a:lstStyle/>
          <a:p>
            <a:pPr marL="0" indent="0">
              <a:buNone/>
            </a:pPr>
            <a:r>
              <a:rPr lang="nl-BE" sz="1800" u="sng" dirty="0"/>
              <a:t>Voorbeeld1:</a:t>
            </a:r>
          </a:p>
          <a:p>
            <a:pPr marL="0" indent="0">
              <a:buNone/>
            </a:pPr>
            <a:endParaRPr lang="nl-BE" sz="1800" dirty="0"/>
          </a:p>
          <a:p>
            <a:pPr marL="0" indent="0">
              <a:buNone/>
            </a:pPr>
            <a:r>
              <a:rPr lang="nl-BE" sz="1800" dirty="0"/>
              <a:t>Veronderstel dat de tijdsduur X tussen opeenvolgende keren opladen</a:t>
            </a:r>
          </a:p>
          <a:p>
            <a:pPr marL="0" indent="0">
              <a:buNone/>
            </a:pPr>
            <a:r>
              <a:rPr lang="nl-BE" sz="1800" dirty="0"/>
              <a:t>van een mobiele telefoon een normale verdeling heeft met een gemiddelde van</a:t>
            </a:r>
          </a:p>
          <a:p>
            <a:pPr marL="0" indent="0">
              <a:buNone/>
            </a:pPr>
            <a:r>
              <a:rPr lang="nl-BE" sz="1800" dirty="0"/>
              <a:t>tien uur en een standaarddeviatie van 1,5 uur. </a:t>
            </a:r>
          </a:p>
          <a:p>
            <a:pPr marL="0" indent="0">
              <a:buNone/>
            </a:pPr>
            <a:endParaRPr lang="nl-BE" sz="1800" dirty="0"/>
          </a:p>
          <a:p>
            <a:pPr marL="0" indent="0">
              <a:buNone/>
            </a:pPr>
            <a:r>
              <a:rPr lang="nl-BE" sz="1800" dirty="0"/>
              <a:t>Bepaal de kans dat de mobiele telefoon tussen de acht en de twaalf uur blijft</a:t>
            </a:r>
          </a:p>
          <a:p>
            <a:pPr marL="0" indent="0">
              <a:buNone/>
            </a:pPr>
            <a:r>
              <a:rPr lang="nl-BE" sz="1800" dirty="0"/>
              <a:t>werken zonder opgeladen te hoeven worden.</a:t>
            </a:r>
          </a:p>
          <a:p>
            <a:pPr marL="0" indent="0">
              <a:buNone/>
            </a:pPr>
            <a:endParaRPr lang="nl-BE" sz="1800" dirty="0"/>
          </a:p>
          <a:p>
            <a:pPr marL="0" indent="0">
              <a:buNone/>
            </a:pPr>
            <a:r>
              <a:rPr lang="nl-BE" sz="1800" b="1" dirty="0"/>
              <a:t>Gegeven: </a:t>
            </a:r>
            <a:r>
              <a:rPr lang="nl-BE" sz="1800" dirty="0"/>
              <a:t>X = tijdsduur tussen opeenvolgende keer opladen</a:t>
            </a:r>
          </a:p>
          <a:p>
            <a:pPr marL="0" indent="0">
              <a:buNone/>
            </a:pPr>
            <a:r>
              <a:rPr lang="nl-BE" sz="1800" dirty="0"/>
              <a:t>				X~N(10; 1,5)</a:t>
            </a:r>
          </a:p>
          <a:p>
            <a:pPr marL="0" indent="0">
              <a:buNone/>
            </a:pPr>
            <a:r>
              <a:rPr lang="nl-BE" sz="1800" b="1" dirty="0"/>
              <a:t>Gevraagd: </a:t>
            </a:r>
            <a:r>
              <a:rPr lang="nl-BE" sz="1800" dirty="0"/>
              <a:t>P(8 &lt; X &lt; 12)</a:t>
            </a:r>
          </a:p>
        </p:txBody>
      </p:sp>
      <p:sp>
        <p:nvSpPr>
          <p:cNvPr id="3" name="Titel 2"/>
          <p:cNvSpPr>
            <a:spLocks noGrp="1"/>
          </p:cNvSpPr>
          <p:nvPr>
            <p:ph type="title"/>
          </p:nvPr>
        </p:nvSpPr>
        <p:spPr>
          <a:xfrm>
            <a:off x="0" y="0"/>
            <a:ext cx="9144000" cy="1142984"/>
          </a:xfrm>
        </p:spPr>
        <p:txBody>
          <a:bodyPr/>
          <a:lstStyle/>
          <a:p>
            <a:r>
              <a:rPr lang="nl-BE" dirty="0"/>
              <a:t>Normaal verdeelde variabelen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115</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89108580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180528" y="1070696"/>
            <a:ext cx="9433048" cy="5013304"/>
          </a:xfrm>
          <a:ln>
            <a:noFill/>
          </a:ln>
        </p:spPr>
        <p:txBody>
          <a:bodyPr>
            <a:normAutofit/>
          </a:bodyPr>
          <a:lstStyle/>
          <a:p>
            <a:pPr marL="0" indent="0">
              <a:buNone/>
            </a:pPr>
            <a:r>
              <a:rPr lang="nl-BE" sz="1800" u="sng" dirty="0"/>
              <a:t>Voorbeeld1:</a:t>
            </a:r>
          </a:p>
          <a:p>
            <a:pPr marL="0" indent="0">
              <a:buNone/>
            </a:pPr>
            <a:r>
              <a:rPr lang="nl-BE" sz="1800" dirty="0"/>
              <a:t>Hieronder wordt de normale verdeling met gemiddelde 10 en standaarddeviatie</a:t>
            </a:r>
          </a:p>
          <a:p>
            <a:pPr marL="0" indent="0">
              <a:buNone/>
            </a:pPr>
            <a:r>
              <a:rPr lang="nl-BE" sz="1800" dirty="0"/>
              <a:t>1,5 weergegeven.</a:t>
            </a:r>
          </a:p>
          <a:p>
            <a:pPr marL="0" indent="0">
              <a:buNone/>
            </a:pPr>
            <a:r>
              <a:rPr lang="nl-BE" sz="1800" dirty="0"/>
              <a:t>De kans dat het opladen voldoende is voor acht tot twaalf uur is gearceerd.</a:t>
            </a:r>
          </a:p>
        </p:txBody>
      </p:sp>
      <p:sp>
        <p:nvSpPr>
          <p:cNvPr id="3" name="Titel 2"/>
          <p:cNvSpPr>
            <a:spLocks noGrp="1"/>
          </p:cNvSpPr>
          <p:nvPr>
            <p:ph type="title"/>
          </p:nvPr>
        </p:nvSpPr>
        <p:spPr>
          <a:xfrm>
            <a:off x="0" y="0"/>
            <a:ext cx="9144000" cy="1142984"/>
          </a:xfrm>
        </p:spPr>
        <p:txBody>
          <a:bodyPr/>
          <a:lstStyle/>
          <a:p>
            <a:r>
              <a:rPr lang="nl-BE" dirty="0"/>
              <a:t>Normaal verdeelde variabelen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116</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6" name="Picture 5">
            <a:extLst>
              <a:ext uri="{FF2B5EF4-FFF2-40B4-BE49-F238E27FC236}">
                <a16:creationId xmlns:a16="http://schemas.microsoft.com/office/drawing/2014/main" id="{CD624EC9-F533-4187-82D4-255E77716AF4}"/>
              </a:ext>
            </a:extLst>
          </p:cNvPr>
          <p:cNvPicPr>
            <a:picLocks noChangeAspect="1"/>
          </p:cNvPicPr>
          <p:nvPr/>
        </p:nvPicPr>
        <p:blipFill>
          <a:blip r:embed="rId3"/>
          <a:stretch>
            <a:fillRect/>
          </a:stretch>
        </p:blipFill>
        <p:spPr>
          <a:xfrm>
            <a:off x="2123728" y="2924944"/>
            <a:ext cx="4728414" cy="2944107"/>
          </a:xfrm>
          <a:prstGeom prst="rect">
            <a:avLst/>
          </a:prstGeom>
        </p:spPr>
      </p:pic>
    </p:spTree>
    <p:extLst>
      <p:ext uri="{BB962C8B-B14F-4D97-AF65-F5344CB8AC3E}">
        <p14:creationId xmlns:p14="http://schemas.microsoft.com/office/powerpoint/2010/main" val="248615558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180528" y="1070696"/>
            <a:ext cx="9433048" cy="5013304"/>
          </a:xfrm>
          <a:ln>
            <a:noFill/>
          </a:ln>
        </p:spPr>
        <p:txBody>
          <a:bodyPr>
            <a:normAutofit/>
          </a:bodyPr>
          <a:lstStyle/>
          <a:p>
            <a:pPr marL="0" indent="0">
              <a:buNone/>
            </a:pPr>
            <a:r>
              <a:rPr lang="nl-BE" sz="1800" u="sng" dirty="0"/>
              <a:t>Voorbeeld1:</a:t>
            </a:r>
          </a:p>
          <a:p>
            <a:pPr marL="0" indent="0">
              <a:buNone/>
            </a:pPr>
            <a:r>
              <a:rPr lang="nl-BE" sz="1800" dirty="0"/>
              <a:t>Om de kans te vinden, moeten we eerst de verdeling </a:t>
            </a:r>
            <a:r>
              <a:rPr lang="nl-BE" sz="1800" dirty="0">
                <a:solidFill>
                  <a:srgbClr val="FF0000"/>
                </a:solidFill>
              </a:rPr>
              <a:t>omrekenen </a:t>
            </a:r>
            <a:r>
              <a:rPr lang="nl-BE" sz="1800" dirty="0"/>
              <a:t>naar de</a:t>
            </a:r>
          </a:p>
          <a:p>
            <a:pPr marL="0" indent="0">
              <a:buNone/>
            </a:pPr>
            <a:r>
              <a:rPr lang="nl-BE" sz="1800" dirty="0"/>
              <a:t>Standaardnormale verdeling door de z-score te berekenen:</a:t>
            </a:r>
          </a:p>
        </p:txBody>
      </p:sp>
      <p:sp>
        <p:nvSpPr>
          <p:cNvPr id="3" name="Titel 2"/>
          <p:cNvSpPr>
            <a:spLocks noGrp="1"/>
          </p:cNvSpPr>
          <p:nvPr>
            <p:ph type="title"/>
          </p:nvPr>
        </p:nvSpPr>
        <p:spPr>
          <a:xfrm>
            <a:off x="0" y="0"/>
            <a:ext cx="9144000" cy="1142984"/>
          </a:xfrm>
        </p:spPr>
        <p:txBody>
          <a:bodyPr/>
          <a:lstStyle/>
          <a:p>
            <a:r>
              <a:rPr lang="nl-BE" dirty="0"/>
              <a:t>Normaal verdeelde variabelen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117</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7" name="Picture 6">
            <a:extLst>
              <a:ext uri="{FF2B5EF4-FFF2-40B4-BE49-F238E27FC236}">
                <a16:creationId xmlns:a16="http://schemas.microsoft.com/office/drawing/2014/main" id="{D32809CF-F1BF-4A8B-93C0-3E6235C7F6DA}"/>
              </a:ext>
            </a:extLst>
          </p:cNvPr>
          <p:cNvPicPr>
            <a:picLocks noChangeAspect="1"/>
          </p:cNvPicPr>
          <p:nvPr/>
        </p:nvPicPr>
        <p:blipFill>
          <a:blip r:embed="rId3"/>
          <a:stretch>
            <a:fillRect/>
          </a:stretch>
        </p:blipFill>
        <p:spPr>
          <a:xfrm>
            <a:off x="0" y="3068960"/>
            <a:ext cx="3352800" cy="1543050"/>
          </a:xfrm>
          <a:prstGeom prst="rect">
            <a:avLst/>
          </a:prstGeom>
        </p:spPr>
      </p:pic>
      <p:pic>
        <p:nvPicPr>
          <p:cNvPr id="9" name="Picture 8">
            <a:extLst>
              <a:ext uri="{FF2B5EF4-FFF2-40B4-BE49-F238E27FC236}">
                <a16:creationId xmlns:a16="http://schemas.microsoft.com/office/drawing/2014/main" id="{01D5191B-2CF8-45D0-840E-06BB3A5210B1}"/>
              </a:ext>
            </a:extLst>
          </p:cNvPr>
          <p:cNvPicPr>
            <a:picLocks noChangeAspect="1"/>
          </p:cNvPicPr>
          <p:nvPr/>
        </p:nvPicPr>
        <p:blipFill>
          <a:blip r:embed="rId4"/>
          <a:stretch>
            <a:fillRect/>
          </a:stretch>
        </p:blipFill>
        <p:spPr>
          <a:xfrm>
            <a:off x="3995936" y="2312409"/>
            <a:ext cx="5013120" cy="3511351"/>
          </a:xfrm>
          <a:prstGeom prst="rect">
            <a:avLst/>
          </a:prstGeom>
        </p:spPr>
      </p:pic>
    </p:spTree>
    <p:extLst>
      <p:ext uri="{BB962C8B-B14F-4D97-AF65-F5344CB8AC3E}">
        <p14:creationId xmlns:p14="http://schemas.microsoft.com/office/powerpoint/2010/main" val="401218341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53442B8-1F95-4AFD-82FB-ABEDDC329B7E}"/>
              </a:ext>
            </a:extLst>
          </p:cNvPr>
          <p:cNvPicPr>
            <a:picLocks noChangeAspect="1"/>
          </p:cNvPicPr>
          <p:nvPr/>
        </p:nvPicPr>
        <p:blipFill>
          <a:blip r:embed="rId3"/>
          <a:stretch>
            <a:fillRect/>
          </a:stretch>
        </p:blipFill>
        <p:spPr>
          <a:xfrm>
            <a:off x="1331640" y="4431612"/>
            <a:ext cx="7647434" cy="1299503"/>
          </a:xfrm>
          <a:prstGeom prst="rect">
            <a:avLst/>
          </a:prstGeom>
        </p:spPr>
      </p:pic>
      <p:sp>
        <p:nvSpPr>
          <p:cNvPr id="2" name="Tijdelijke aanduiding voor inhoud 1"/>
          <p:cNvSpPr>
            <a:spLocks noGrp="1"/>
          </p:cNvSpPr>
          <p:nvPr>
            <p:ph idx="1"/>
          </p:nvPr>
        </p:nvSpPr>
        <p:spPr>
          <a:xfrm>
            <a:off x="-180528" y="1070696"/>
            <a:ext cx="9433048" cy="5013304"/>
          </a:xfrm>
          <a:ln>
            <a:noFill/>
          </a:ln>
        </p:spPr>
        <p:txBody>
          <a:bodyPr>
            <a:normAutofit/>
          </a:bodyPr>
          <a:lstStyle/>
          <a:p>
            <a:pPr marL="0" indent="0">
              <a:buNone/>
            </a:pPr>
            <a:r>
              <a:rPr lang="nl-BE" sz="1800" u="sng" dirty="0"/>
              <a:t>Voorbeeld1:</a:t>
            </a:r>
          </a:p>
          <a:p>
            <a:pPr marL="0" indent="0">
              <a:buNone/>
            </a:pPr>
            <a:r>
              <a:rPr lang="nl-BE" sz="1800" dirty="0"/>
              <a:t>De relevante z-scores zijn onder de x-waarden op de horizontale as aangegeven. </a:t>
            </a:r>
          </a:p>
          <a:p>
            <a:pPr marL="0" indent="0">
              <a:buNone/>
            </a:pPr>
            <a:r>
              <a:rPr lang="nl-BE" sz="1800" dirty="0"/>
              <a:t>Je ziet dat z = 0 overeenkomt met het gemiddelde van 10 uur, terwijl de </a:t>
            </a:r>
          </a:p>
          <a:p>
            <a:pPr marL="0" indent="0">
              <a:buNone/>
            </a:pPr>
            <a:r>
              <a:rPr lang="nl-BE" sz="1800" dirty="0"/>
              <a:t>x-waarden 8 en 12 de z-scores -1,33 respectievelijk 1,33 geven. </a:t>
            </a:r>
          </a:p>
          <a:p>
            <a:pPr marL="0" indent="0">
              <a:buNone/>
            </a:pPr>
            <a:endParaRPr lang="nl-BE" sz="1800" dirty="0"/>
          </a:p>
          <a:p>
            <a:pPr marL="0" indent="0">
              <a:buNone/>
            </a:pPr>
            <a:r>
              <a:rPr lang="nl-BE" sz="1800" dirty="0"/>
              <a:t>De gebeurtenis dat de telefoon tussen de 8 en de 12 uur opgeladen blijft, </a:t>
            </a:r>
          </a:p>
          <a:p>
            <a:pPr marL="0" indent="0">
              <a:buNone/>
            </a:pPr>
            <a:r>
              <a:rPr lang="nl-BE" sz="1800" dirty="0"/>
              <a:t>is dus equivalent met de gebeurtenis dat een standaardnormaalverdeelde </a:t>
            </a:r>
          </a:p>
          <a:p>
            <a:pPr marL="0" indent="0">
              <a:buNone/>
            </a:pPr>
            <a:r>
              <a:rPr lang="nl-BE" sz="1800" dirty="0"/>
              <a:t>variabele tussen -1,33 en 1,33 ligt. </a:t>
            </a:r>
          </a:p>
          <a:p>
            <a:pPr marL="0" indent="0">
              <a:buNone/>
            </a:pPr>
            <a:endParaRPr lang="nl-BE" sz="1800" dirty="0"/>
          </a:p>
          <a:p>
            <a:pPr marL="0" indent="0">
              <a:buNone/>
            </a:pPr>
            <a:r>
              <a:rPr lang="nl-BE" sz="1800" dirty="0"/>
              <a:t>We vinden dus</a:t>
            </a:r>
          </a:p>
        </p:txBody>
      </p:sp>
      <p:sp>
        <p:nvSpPr>
          <p:cNvPr id="3" name="Titel 2"/>
          <p:cNvSpPr>
            <a:spLocks noGrp="1"/>
          </p:cNvSpPr>
          <p:nvPr>
            <p:ph type="title"/>
          </p:nvPr>
        </p:nvSpPr>
        <p:spPr>
          <a:xfrm>
            <a:off x="0" y="0"/>
            <a:ext cx="9144000" cy="1142984"/>
          </a:xfrm>
        </p:spPr>
        <p:txBody>
          <a:bodyPr/>
          <a:lstStyle/>
          <a:p>
            <a:r>
              <a:rPr lang="nl-BE" dirty="0"/>
              <a:t>Normaal verdeelde variabelen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118</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177566098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180528" y="1070696"/>
            <a:ext cx="9433048" cy="5013304"/>
          </a:xfrm>
          <a:ln>
            <a:noFill/>
          </a:ln>
        </p:spPr>
        <p:txBody>
          <a:bodyPr>
            <a:normAutofit/>
          </a:bodyPr>
          <a:lstStyle/>
          <a:p>
            <a:pPr marL="0" indent="0">
              <a:buNone/>
            </a:pPr>
            <a:r>
              <a:rPr lang="nl-BE" sz="1800" u="sng" dirty="0"/>
              <a:t>Voorbeeld1:</a:t>
            </a:r>
          </a:p>
          <a:p>
            <a:pPr marL="0" indent="0">
              <a:buNone/>
            </a:pPr>
            <a:r>
              <a:rPr lang="nl-BE" sz="1800" dirty="0"/>
              <a:t>Verdere uitwerking levert:</a:t>
            </a:r>
          </a:p>
        </p:txBody>
      </p:sp>
      <p:sp>
        <p:nvSpPr>
          <p:cNvPr id="3" name="Titel 2"/>
          <p:cNvSpPr>
            <a:spLocks noGrp="1"/>
          </p:cNvSpPr>
          <p:nvPr>
            <p:ph type="title"/>
          </p:nvPr>
        </p:nvSpPr>
        <p:spPr>
          <a:xfrm>
            <a:off x="0" y="0"/>
            <a:ext cx="9144000" cy="1142984"/>
          </a:xfrm>
        </p:spPr>
        <p:txBody>
          <a:bodyPr/>
          <a:lstStyle/>
          <a:p>
            <a:r>
              <a:rPr lang="nl-BE" dirty="0"/>
              <a:t>Normaal verdeelde variabelen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119</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7" name="Picture 6">
            <a:extLst>
              <a:ext uri="{FF2B5EF4-FFF2-40B4-BE49-F238E27FC236}">
                <a16:creationId xmlns:a16="http://schemas.microsoft.com/office/drawing/2014/main" id="{46E1D306-7F75-48AA-A46B-EFE0F13AC7BB}"/>
              </a:ext>
            </a:extLst>
          </p:cNvPr>
          <p:cNvPicPr>
            <a:picLocks noChangeAspect="1"/>
          </p:cNvPicPr>
          <p:nvPr/>
        </p:nvPicPr>
        <p:blipFill>
          <a:blip r:embed="rId3"/>
          <a:stretch>
            <a:fillRect/>
          </a:stretch>
        </p:blipFill>
        <p:spPr>
          <a:xfrm>
            <a:off x="866775" y="1988840"/>
            <a:ext cx="7410450" cy="3810000"/>
          </a:xfrm>
          <a:prstGeom prst="rect">
            <a:avLst/>
          </a:prstGeom>
        </p:spPr>
      </p:pic>
    </p:spTree>
    <p:extLst>
      <p:ext uri="{BB962C8B-B14F-4D97-AF65-F5344CB8AC3E}">
        <p14:creationId xmlns:p14="http://schemas.microsoft.com/office/powerpoint/2010/main" val="3262156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normAutofit/>
          </a:bodyPr>
          <a:lstStyle/>
          <a:p>
            <a:pPr marL="0" indent="0">
              <a:buNone/>
            </a:pPr>
            <a:r>
              <a:rPr lang="nl-BE" dirty="0"/>
              <a:t>Kwalitatieve gegevens zijn gegevens waarmee je niet kunt rekenen of waarmee het niet zinvol is om mee te rekenen</a:t>
            </a:r>
            <a:endParaRPr lang="nl-BE" sz="1900" dirty="0"/>
          </a:p>
        </p:txBody>
      </p:sp>
      <p:sp>
        <p:nvSpPr>
          <p:cNvPr id="3" name="Titel 2"/>
          <p:cNvSpPr>
            <a:spLocks noGrp="1"/>
          </p:cNvSpPr>
          <p:nvPr>
            <p:ph type="title"/>
          </p:nvPr>
        </p:nvSpPr>
        <p:spPr/>
        <p:txBody>
          <a:bodyPr/>
          <a:lstStyle/>
          <a:p>
            <a:r>
              <a:rPr lang="nl-BE" dirty="0"/>
              <a:t>KWALITATIEF - KWANTITATIEF</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12</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271171566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180528" y="1070696"/>
            <a:ext cx="9649072" cy="5013304"/>
          </a:xfrm>
          <a:ln>
            <a:noFill/>
          </a:ln>
        </p:spPr>
        <p:txBody>
          <a:bodyPr>
            <a:normAutofit lnSpcReduction="10000"/>
          </a:bodyPr>
          <a:lstStyle/>
          <a:p>
            <a:pPr marL="0" indent="0">
              <a:buNone/>
            </a:pPr>
            <a:r>
              <a:rPr lang="nl-BE" sz="1800" u="sng" dirty="0"/>
              <a:t>Voorbeeld2:</a:t>
            </a:r>
          </a:p>
          <a:p>
            <a:pPr marL="0" indent="0">
              <a:buNone/>
            </a:pPr>
            <a:r>
              <a:rPr lang="nl-BE" sz="1800" dirty="0"/>
              <a:t>Stel dat een autofabrikant een nieuw model introduceert, dat in de stad een</a:t>
            </a:r>
          </a:p>
          <a:p>
            <a:pPr marL="0" indent="0">
              <a:buNone/>
            </a:pPr>
            <a:r>
              <a:rPr lang="nl-BE" sz="1800" u="sng" dirty="0"/>
              <a:t>gemiddeld verbruik heeft van 8,7 L per 100 km</a:t>
            </a:r>
            <a:r>
              <a:rPr lang="nl-BE" sz="1800" dirty="0"/>
              <a:t>. </a:t>
            </a:r>
          </a:p>
          <a:p>
            <a:pPr marL="0" indent="0">
              <a:buNone/>
            </a:pPr>
            <a:r>
              <a:rPr lang="nl-BE" sz="1800" dirty="0"/>
              <a:t>Zulke reclame geeft zelden een maat voor de variabiliteit, maar laten we eens </a:t>
            </a:r>
          </a:p>
          <a:p>
            <a:pPr marL="0" indent="0">
              <a:buNone/>
            </a:pPr>
            <a:r>
              <a:rPr lang="nl-BE" sz="1800" dirty="0"/>
              <a:t>veronderstellen dat je de fabrikant schrijft om informatie over de details van de </a:t>
            </a:r>
          </a:p>
          <a:p>
            <a:pPr marL="0" indent="0">
              <a:buNone/>
            </a:pPr>
            <a:r>
              <a:rPr lang="nl-BE" sz="1800" dirty="0"/>
              <a:t>test, en dat blijkt dat </a:t>
            </a:r>
            <a:r>
              <a:rPr lang="nl-BE" sz="1800" u="sng" dirty="0"/>
              <a:t>de standaarddeviatie 1 L per 100 km </a:t>
            </a:r>
            <a:r>
              <a:rPr lang="nl-BE" sz="1800" dirty="0"/>
              <a:t>is. </a:t>
            </a:r>
          </a:p>
          <a:p>
            <a:pPr marL="0" indent="0">
              <a:buNone/>
            </a:pPr>
            <a:endParaRPr lang="nl-BE" sz="1800" dirty="0"/>
          </a:p>
          <a:p>
            <a:pPr marL="0" indent="0">
              <a:buNone/>
            </a:pPr>
            <a:r>
              <a:rPr lang="nl-BE" sz="1800" dirty="0"/>
              <a:t>Deze informatie stelt je in staat en kansmodel op te stellen voor de kansvariabele X, </a:t>
            </a:r>
          </a:p>
          <a:p>
            <a:pPr marL="0" indent="0">
              <a:buNone/>
            </a:pPr>
            <a:r>
              <a:rPr lang="nl-BE" sz="1800" dirty="0"/>
              <a:t>het verbruik in de stad voor dit automodel. </a:t>
            </a:r>
          </a:p>
          <a:p>
            <a:pPr marL="0" indent="0">
              <a:buNone/>
            </a:pPr>
            <a:endParaRPr lang="nl-BE" sz="1000" dirty="0"/>
          </a:p>
          <a:p>
            <a:pPr marL="0" indent="0">
              <a:buNone/>
            </a:pPr>
            <a:r>
              <a:rPr lang="nl-BE" sz="1800" dirty="0"/>
              <a:t>Je vermoedt dat de kansverdeling van X benaderd kan worden met een normale </a:t>
            </a:r>
          </a:p>
          <a:p>
            <a:pPr marL="0" indent="0">
              <a:buNone/>
            </a:pPr>
            <a:r>
              <a:rPr lang="nl-BE" sz="1800" dirty="0"/>
              <a:t>verdeling met een gemiddelde </a:t>
            </a:r>
          </a:p>
          <a:p>
            <a:pPr marL="0" indent="0">
              <a:buNone/>
            </a:pPr>
            <a:r>
              <a:rPr lang="nl-BE" sz="1800" dirty="0"/>
              <a:t>van 8,7 en een </a:t>
            </a:r>
          </a:p>
          <a:p>
            <a:pPr marL="0" indent="0">
              <a:buNone/>
            </a:pPr>
            <a:r>
              <a:rPr lang="nl-BE" sz="1800" dirty="0"/>
              <a:t>standaardafwijking van 1.</a:t>
            </a:r>
          </a:p>
        </p:txBody>
      </p:sp>
      <p:sp>
        <p:nvSpPr>
          <p:cNvPr id="3" name="Titel 2"/>
          <p:cNvSpPr>
            <a:spLocks noGrp="1"/>
          </p:cNvSpPr>
          <p:nvPr>
            <p:ph type="title"/>
          </p:nvPr>
        </p:nvSpPr>
        <p:spPr>
          <a:xfrm>
            <a:off x="0" y="0"/>
            <a:ext cx="9144000" cy="1142984"/>
          </a:xfrm>
        </p:spPr>
        <p:txBody>
          <a:bodyPr/>
          <a:lstStyle/>
          <a:p>
            <a:r>
              <a:rPr lang="nl-BE" dirty="0"/>
              <a:t>Normaal verdeelde variabelen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120</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8" name="Picture 7">
            <a:extLst>
              <a:ext uri="{FF2B5EF4-FFF2-40B4-BE49-F238E27FC236}">
                <a16:creationId xmlns:a16="http://schemas.microsoft.com/office/drawing/2014/main" id="{60B9E3A1-3E24-409A-9DAA-89C1C3DA2EC5}"/>
              </a:ext>
            </a:extLst>
          </p:cNvPr>
          <p:cNvPicPr>
            <a:picLocks noChangeAspect="1"/>
          </p:cNvPicPr>
          <p:nvPr/>
        </p:nvPicPr>
        <p:blipFill>
          <a:blip r:embed="rId3"/>
          <a:stretch>
            <a:fillRect/>
          </a:stretch>
        </p:blipFill>
        <p:spPr>
          <a:xfrm>
            <a:off x="3600450" y="4799813"/>
            <a:ext cx="5543550" cy="1000125"/>
          </a:xfrm>
          <a:prstGeom prst="rect">
            <a:avLst/>
          </a:prstGeom>
        </p:spPr>
      </p:pic>
    </p:spTree>
    <p:extLst>
      <p:ext uri="{BB962C8B-B14F-4D97-AF65-F5344CB8AC3E}">
        <p14:creationId xmlns:p14="http://schemas.microsoft.com/office/powerpoint/2010/main" val="108501005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180528" y="1070696"/>
            <a:ext cx="9649072" cy="5013304"/>
          </a:xfrm>
          <a:ln>
            <a:noFill/>
          </a:ln>
        </p:spPr>
        <p:txBody>
          <a:bodyPr>
            <a:normAutofit/>
          </a:bodyPr>
          <a:lstStyle/>
          <a:p>
            <a:pPr marL="0" indent="0">
              <a:buNone/>
            </a:pPr>
            <a:r>
              <a:rPr lang="nl-BE" sz="1800" u="sng" dirty="0"/>
              <a:t>Voorbeeld2:</a:t>
            </a:r>
          </a:p>
          <a:p>
            <a:pPr marL="0" indent="0">
              <a:buNone/>
            </a:pPr>
            <a:endParaRPr lang="nl-BE" sz="1800" dirty="0"/>
          </a:p>
          <a:p>
            <a:pPr marL="0" indent="0">
              <a:buNone/>
            </a:pPr>
            <a:r>
              <a:rPr lang="nl-BE" sz="1800" dirty="0"/>
              <a:t>Als je dit model auto zou kopen, wat is dan de kans dat je er een zou aanschaffen</a:t>
            </a:r>
          </a:p>
          <a:p>
            <a:pPr marL="0" indent="0">
              <a:buNone/>
            </a:pPr>
            <a:r>
              <a:rPr lang="nl-BE" sz="1800" dirty="0"/>
              <a:t>Met een verbruik </a:t>
            </a:r>
            <a:r>
              <a:rPr lang="nl-BE" sz="1800" u="sng" dirty="0"/>
              <a:t>van minder dan 6 L per 100 km </a:t>
            </a:r>
            <a:r>
              <a:rPr lang="nl-BE" sz="1800" dirty="0"/>
              <a:t>in de stad?</a:t>
            </a:r>
          </a:p>
        </p:txBody>
      </p:sp>
      <p:sp>
        <p:nvSpPr>
          <p:cNvPr id="3" name="Titel 2"/>
          <p:cNvSpPr>
            <a:spLocks noGrp="1"/>
          </p:cNvSpPr>
          <p:nvPr>
            <p:ph type="title"/>
          </p:nvPr>
        </p:nvSpPr>
        <p:spPr>
          <a:xfrm>
            <a:off x="0" y="0"/>
            <a:ext cx="9144000" cy="1142984"/>
          </a:xfrm>
        </p:spPr>
        <p:txBody>
          <a:bodyPr/>
          <a:lstStyle/>
          <a:p>
            <a:r>
              <a:rPr lang="nl-BE" dirty="0"/>
              <a:t>Normaal verdeelde variabelen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121</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6" name="Picture 5">
            <a:extLst>
              <a:ext uri="{FF2B5EF4-FFF2-40B4-BE49-F238E27FC236}">
                <a16:creationId xmlns:a16="http://schemas.microsoft.com/office/drawing/2014/main" id="{080B95FA-C2D4-40BF-B4A6-385659A40C80}"/>
              </a:ext>
            </a:extLst>
          </p:cNvPr>
          <p:cNvPicPr>
            <a:picLocks noChangeAspect="1"/>
          </p:cNvPicPr>
          <p:nvPr/>
        </p:nvPicPr>
        <p:blipFill>
          <a:blip r:embed="rId3"/>
          <a:stretch>
            <a:fillRect/>
          </a:stretch>
        </p:blipFill>
        <p:spPr>
          <a:xfrm>
            <a:off x="1547664" y="2815348"/>
            <a:ext cx="5505450" cy="1524000"/>
          </a:xfrm>
          <a:prstGeom prst="rect">
            <a:avLst/>
          </a:prstGeom>
        </p:spPr>
      </p:pic>
    </p:spTree>
    <p:extLst>
      <p:ext uri="{BB962C8B-B14F-4D97-AF65-F5344CB8AC3E}">
        <p14:creationId xmlns:p14="http://schemas.microsoft.com/office/powerpoint/2010/main" val="97224989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6B82249-3DE9-4D34-9562-E65D6C218E64}"/>
              </a:ext>
            </a:extLst>
          </p:cNvPr>
          <p:cNvPicPr>
            <a:picLocks noChangeAspect="1"/>
          </p:cNvPicPr>
          <p:nvPr/>
        </p:nvPicPr>
        <p:blipFill>
          <a:blip r:embed="rId3"/>
          <a:stretch>
            <a:fillRect/>
          </a:stretch>
        </p:blipFill>
        <p:spPr>
          <a:xfrm>
            <a:off x="3347864" y="1268760"/>
            <a:ext cx="5562947" cy="3087691"/>
          </a:xfrm>
          <a:prstGeom prst="rect">
            <a:avLst/>
          </a:prstGeom>
        </p:spPr>
      </p:pic>
      <p:sp>
        <p:nvSpPr>
          <p:cNvPr id="2" name="Tijdelijke aanduiding voor inhoud 1"/>
          <p:cNvSpPr>
            <a:spLocks noGrp="1"/>
          </p:cNvSpPr>
          <p:nvPr>
            <p:ph idx="1"/>
          </p:nvPr>
        </p:nvSpPr>
        <p:spPr>
          <a:xfrm>
            <a:off x="-180528" y="1070696"/>
            <a:ext cx="9649072" cy="5013304"/>
          </a:xfrm>
          <a:ln>
            <a:noFill/>
          </a:ln>
        </p:spPr>
        <p:txBody>
          <a:bodyPr>
            <a:normAutofit/>
          </a:bodyPr>
          <a:lstStyle/>
          <a:p>
            <a:pPr marL="0" indent="0">
              <a:buNone/>
            </a:pPr>
            <a:r>
              <a:rPr lang="nl-BE" sz="1800" u="sng" dirty="0"/>
              <a:t>Voorbeeld2:</a:t>
            </a:r>
          </a:p>
          <a:p>
            <a:pPr marL="0" indent="0">
              <a:buNone/>
            </a:pPr>
            <a:r>
              <a:rPr lang="nl-BE" sz="1800" dirty="0"/>
              <a:t>We maken een schets van de verdeling.</a:t>
            </a:r>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r>
              <a:rPr lang="nl-BE" sz="1800" dirty="0"/>
              <a:t>Om de kans, of dus de overeenkomstige oppervlakte, te bepalen, berekenen we </a:t>
            </a:r>
          </a:p>
          <a:p>
            <a:pPr marL="0" indent="0">
              <a:buNone/>
            </a:pPr>
            <a:r>
              <a:rPr lang="nl-BE" sz="1800" dirty="0"/>
              <a:t>eerst de z-score die hoort bij x = 20:</a:t>
            </a:r>
          </a:p>
        </p:txBody>
      </p:sp>
      <p:sp>
        <p:nvSpPr>
          <p:cNvPr id="3" name="Titel 2"/>
          <p:cNvSpPr>
            <a:spLocks noGrp="1"/>
          </p:cNvSpPr>
          <p:nvPr>
            <p:ph type="title"/>
          </p:nvPr>
        </p:nvSpPr>
        <p:spPr>
          <a:xfrm>
            <a:off x="0" y="0"/>
            <a:ext cx="9144000" cy="1142984"/>
          </a:xfrm>
        </p:spPr>
        <p:txBody>
          <a:bodyPr/>
          <a:lstStyle/>
          <a:p>
            <a:r>
              <a:rPr lang="nl-BE" dirty="0"/>
              <a:t>Normaal verdeelde variabelen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122</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8" name="Picture 7">
            <a:extLst>
              <a:ext uri="{FF2B5EF4-FFF2-40B4-BE49-F238E27FC236}">
                <a16:creationId xmlns:a16="http://schemas.microsoft.com/office/drawing/2014/main" id="{285D00B7-30FB-447A-B921-A3961FBD0ECE}"/>
              </a:ext>
            </a:extLst>
          </p:cNvPr>
          <p:cNvPicPr>
            <a:picLocks noChangeAspect="1"/>
          </p:cNvPicPr>
          <p:nvPr/>
        </p:nvPicPr>
        <p:blipFill>
          <a:blip r:embed="rId4"/>
          <a:stretch>
            <a:fillRect/>
          </a:stretch>
        </p:blipFill>
        <p:spPr>
          <a:xfrm>
            <a:off x="5292080" y="4897015"/>
            <a:ext cx="3209925" cy="952500"/>
          </a:xfrm>
          <a:prstGeom prst="rect">
            <a:avLst/>
          </a:prstGeom>
        </p:spPr>
      </p:pic>
    </p:spTree>
    <p:extLst>
      <p:ext uri="{BB962C8B-B14F-4D97-AF65-F5344CB8AC3E}">
        <p14:creationId xmlns:p14="http://schemas.microsoft.com/office/powerpoint/2010/main" val="10044815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9E00FDA-20DD-4370-8098-C2D2746857FE}"/>
              </a:ext>
            </a:extLst>
          </p:cNvPr>
          <p:cNvPicPr>
            <a:picLocks noChangeAspect="1"/>
          </p:cNvPicPr>
          <p:nvPr/>
        </p:nvPicPr>
        <p:blipFill>
          <a:blip r:embed="rId3"/>
          <a:stretch>
            <a:fillRect/>
          </a:stretch>
        </p:blipFill>
        <p:spPr>
          <a:xfrm>
            <a:off x="-4800" y="2924944"/>
            <a:ext cx="4808976" cy="2894459"/>
          </a:xfrm>
          <a:prstGeom prst="rect">
            <a:avLst/>
          </a:prstGeom>
        </p:spPr>
      </p:pic>
      <p:pic>
        <p:nvPicPr>
          <p:cNvPr id="6" name="Picture 5">
            <a:extLst>
              <a:ext uri="{FF2B5EF4-FFF2-40B4-BE49-F238E27FC236}">
                <a16:creationId xmlns:a16="http://schemas.microsoft.com/office/drawing/2014/main" id="{7FDF01EC-D960-4465-8C97-47AFB28226BA}"/>
              </a:ext>
            </a:extLst>
          </p:cNvPr>
          <p:cNvPicPr>
            <a:picLocks noChangeAspect="1"/>
          </p:cNvPicPr>
          <p:nvPr/>
        </p:nvPicPr>
        <p:blipFill>
          <a:blip r:embed="rId4"/>
          <a:stretch>
            <a:fillRect/>
          </a:stretch>
        </p:blipFill>
        <p:spPr>
          <a:xfrm>
            <a:off x="4812409" y="571492"/>
            <a:ext cx="4322464" cy="2825039"/>
          </a:xfrm>
          <a:prstGeom prst="rect">
            <a:avLst/>
          </a:prstGeom>
        </p:spPr>
      </p:pic>
      <p:sp>
        <p:nvSpPr>
          <p:cNvPr id="2" name="Tijdelijke aanduiding voor inhoud 1"/>
          <p:cNvSpPr>
            <a:spLocks noGrp="1"/>
          </p:cNvSpPr>
          <p:nvPr>
            <p:ph idx="1"/>
          </p:nvPr>
        </p:nvSpPr>
        <p:spPr>
          <a:xfrm>
            <a:off x="-180528" y="1070696"/>
            <a:ext cx="9649072" cy="5013304"/>
          </a:xfrm>
          <a:ln>
            <a:noFill/>
          </a:ln>
        </p:spPr>
        <p:txBody>
          <a:bodyPr>
            <a:normAutofit/>
          </a:bodyPr>
          <a:lstStyle/>
          <a:p>
            <a:pPr marL="0" indent="0">
              <a:buNone/>
            </a:pPr>
            <a:r>
              <a:rPr lang="nl-BE" sz="1800" u="sng" dirty="0"/>
              <a:t>Voorbeeld2:</a:t>
            </a:r>
          </a:p>
          <a:p>
            <a:pPr marL="0" indent="0">
              <a:buNone/>
            </a:pPr>
            <a:endParaRPr lang="nl-BE" sz="1800" u="sng" dirty="0"/>
          </a:p>
          <a:p>
            <a:pPr marL="0" indent="0">
              <a:buNone/>
            </a:pPr>
            <a:r>
              <a:rPr lang="nl-BE" sz="1800" dirty="0"/>
              <a:t>Dan is</a:t>
            </a:r>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r>
              <a:rPr lang="nl-BE" sz="1800" dirty="0"/>
              <a:t>					Volgens dit model heb je een kans van</a:t>
            </a:r>
          </a:p>
          <a:p>
            <a:pPr marL="0" indent="0">
              <a:buNone/>
            </a:pPr>
            <a:r>
              <a:rPr lang="nl-BE" sz="1800" dirty="0"/>
              <a:t>					minder dan 1 % dat je een auto van </a:t>
            </a:r>
          </a:p>
          <a:p>
            <a:pPr marL="0" indent="0">
              <a:buNone/>
            </a:pPr>
            <a:r>
              <a:rPr lang="nl-BE" sz="1800" dirty="0"/>
              <a:t>					dit model aanschaft die in de stad</a:t>
            </a:r>
          </a:p>
          <a:p>
            <a:pPr marL="0" indent="0">
              <a:buNone/>
            </a:pPr>
            <a:r>
              <a:rPr lang="nl-BE" sz="1800" dirty="0"/>
              <a:t>					minder dan 6 liter per 100 km verbruikt.</a:t>
            </a:r>
          </a:p>
        </p:txBody>
      </p:sp>
      <p:sp>
        <p:nvSpPr>
          <p:cNvPr id="3" name="Titel 2"/>
          <p:cNvSpPr>
            <a:spLocks noGrp="1"/>
          </p:cNvSpPr>
          <p:nvPr>
            <p:ph type="title"/>
          </p:nvPr>
        </p:nvSpPr>
        <p:spPr>
          <a:xfrm>
            <a:off x="0" y="0"/>
            <a:ext cx="9144000" cy="1142984"/>
          </a:xfrm>
        </p:spPr>
        <p:txBody>
          <a:bodyPr/>
          <a:lstStyle/>
          <a:p>
            <a:r>
              <a:rPr lang="nl-BE" dirty="0"/>
              <a:t>Normaal verdeelde variabelen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123</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77256637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180528" y="1070696"/>
            <a:ext cx="9324528" cy="5013304"/>
          </a:xfrm>
          <a:ln>
            <a:noFill/>
          </a:ln>
        </p:spPr>
        <p:txBody>
          <a:bodyPr>
            <a:normAutofit/>
          </a:bodyPr>
          <a:lstStyle/>
          <a:p>
            <a:pPr marL="0" indent="0">
              <a:buNone/>
            </a:pPr>
            <a:r>
              <a:rPr lang="nl-BE" sz="1800" u="sng" dirty="0"/>
              <a:t>Voorbeeld3:</a:t>
            </a:r>
          </a:p>
          <a:p>
            <a:pPr marL="0" indent="0">
              <a:buNone/>
            </a:pPr>
            <a:endParaRPr lang="nl-BE" sz="1800" dirty="0"/>
          </a:p>
          <a:p>
            <a:pPr marL="0" indent="0">
              <a:buNone/>
            </a:pPr>
            <a:r>
              <a:rPr lang="nl-BE" sz="1800" dirty="0"/>
              <a:t>Stel dat een verffabrikant een dagelijkse productie X heeft, </a:t>
            </a:r>
          </a:p>
          <a:p>
            <a:pPr marL="0" indent="0">
              <a:buNone/>
            </a:pPr>
            <a:r>
              <a:rPr lang="nl-BE" sz="1800" dirty="0"/>
              <a:t>die normaal is verdeeld met een gemiddelde van 100 000 blikken en een </a:t>
            </a:r>
          </a:p>
          <a:p>
            <a:pPr marL="0" indent="0">
              <a:buNone/>
            </a:pPr>
            <a:r>
              <a:rPr lang="nl-BE" sz="1800" dirty="0"/>
              <a:t>standaarddeviatie van 10 000 blikken. </a:t>
            </a:r>
          </a:p>
          <a:p>
            <a:pPr marL="0" indent="0">
              <a:buNone/>
            </a:pPr>
            <a:endParaRPr lang="nl-BE" sz="1800" dirty="0"/>
          </a:p>
          <a:p>
            <a:pPr marL="0" indent="0">
              <a:buNone/>
            </a:pPr>
            <a:r>
              <a:rPr lang="nl-BE" sz="1800" dirty="0"/>
              <a:t>Het management wil de productiemedewerkers een bonus geven als de dagelijkse </a:t>
            </a:r>
          </a:p>
          <a:p>
            <a:pPr marL="0" indent="0">
              <a:buNone/>
            </a:pPr>
            <a:r>
              <a:rPr lang="nl-BE" sz="1800" dirty="0"/>
              <a:t>productie hoger is dan </a:t>
            </a:r>
            <a:r>
              <a:rPr lang="nl-BE" sz="1800" b="1" dirty="0"/>
              <a:t>het 90ste percentiel van de verdeling</a:t>
            </a:r>
            <a:r>
              <a:rPr lang="nl-BE" sz="1800" dirty="0"/>
              <a:t>, in de hoop</a:t>
            </a:r>
          </a:p>
          <a:p>
            <a:pPr marL="0" indent="0">
              <a:buNone/>
            </a:pPr>
            <a:r>
              <a:rPr lang="nl-BE" sz="1800" dirty="0"/>
              <a:t>dat de medewerkers hierdoor productiever worden. </a:t>
            </a:r>
          </a:p>
          <a:p>
            <a:pPr marL="0" indent="0">
              <a:buNone/>
            </a:pPr>
            <a:endParaRPr lang="nl-BE" sz="1800" dirty="0"/>
          </a:p>
          <a:p>
            <a:pPr marL="0" indent="0">
              <a:buNone/>
            </a:pPr>
            <a:r>
              <a:rPr lang="nl-BE" sz="1800" dirty="0"/>
              <a:t>Bij welk productieniveau moet het management de bonus betalen?</a:t>
            </a:r>
          </a:p>
        </p:txBody>
      </p:sp>
      <p:sp>
        <p:nvSpPr>
          <p:cNvPr id="3" name="Titel 2"/>
          <p:cNvSpPr>
            <a:spLocks noGrp="1"/>
          </p:cNvSpPr>
          <p:nvPr>
            <p:ph type="title"/>
          </p:nvPr>
        </p:nvSpPr>
        <p:spPr>
          <a:xfrm>
            <a:off x="0" y="0"/>
            <a:ext cx="9144000" cy="1142984"/>
          </a:xfrm>
        </p:spPr>
        <p:txBody>
          <a:bodyPr/>
          <a:lstStyle/>
          <a:p>
            <a:r>
              <a:rPr lang="nl-BE" dirty="0"/>
              <a:t>Normaal verdeelde variabelen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124</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115485676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4B62D5-50F7-4CE4-9F54-1B049473A610}"/>
              </a:ext>
            </a:extLst>
          </p:cNvPr>
          <p:cNvPicPr>
            <a:picLocks noChangeAspect="1"/>
          </p:cNvPicPr>
          <p:nvPr/>
        </p:nvPicPr>
        <p:blipFill>
          <a:blip r:embed="rId3"/>
          <a:stretch>
            <a:fillRect/>
          </a:stretch>
        </p:blipFill>
        <p:spPr>
          <a:xfrm>
            <a:off x="3761964" y="3212976"/>
            <a:ext cx="5382035" cy="3645024"/>
          </a:xfrm>
          <a:prstGeom prst="rect">
            <a:avLst/>
          </a:prstGeom>
        </p:spPr>
      </p:pic>
      <p:sp>
        <p:nvSpPr>
          <p:cNvPr id="2" name="Tijdelijke aanduiding voor inhoud 1"/>
          <p:cNvSpPr>
            <a:spLocks noGrp="1"/>
          </p:cNvSpPr>
          <p:nvPr>
            <p:ph idx="1"/>
          </p:nvPr>
        </p:nvSpPr>
        <p:spPr>
          <a:xfrm>
            <a:off x="-180528" y="1070696"/>
            <a:ext cx="9649072" cy="5013304"/>
          </a:xfrm>
          <a:ln>
            <a:noFill/>
          </a:ln>
        </p:spPr>
        <p:txBody>
          <a:bodyPr>
            <a:normAutofit/>
          </a:bodyPr>
          <a:lstStyle/>
          <a:p>
            <a:pPr marL="0" indent="0">
              <a:buNone/>
            </a:pPr>
            <a:r>
              <a:rPr lang="nl-BE" sz="1800" u="sng" dirty="0"/>
              <a:t>Voorbeeld3:</a:t>
            </a:r>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r>
              <a:rPr lang="nl-BE" sz="1800" dirty="0"/>
              <a:t>Om dit te kunnen berekenen bekijken we ook de overeenkomstige z-scores:</a:t>
            </a:r>
          </a:p>
        </p:txBody>
      </p:sp>
      <p:sp>
        <p:nvSpPr>
          <p:cNvPr id="3" name="Titel 2"/>
          <p:cNvSpPr>
            <a:spLocks noGrp="1"/>
          </p:cNvSpPr>
          <p:nvPr>
            <p:ph type="title"/>
          </p:nvPr>
        </p:nvSpPr>
        <p:spPr>
          <a:xfrm>
            <a:off x="0" y="0"/>
            <a:ext cx="9144000" cy="1142984"/>
          </a:xfrm>
        </p:spPr>
        <p:txBody>
          <a:bodyPr/>
          <a:lstStyle/>
          <a:p>
            <a:r>
              <a:rPr lang="nl-BE" dirty="0"/>
              <a:t>Normaal verdeelde variabelen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125</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6" name="Picture 5">
            <a:extLst>
              <a:ext uri="{FF2B5EF4-FFF2-40B4-BE49-F238E27FC236}">
                <a16:creationId xmlns:a16="http://schemas.microsoft.com/office/drawing/2014/main" id="{A5C94DD3-2931-4A86-828F-5ED342A33C22}"/>
              </a:ext>
            </a:extLst>
          </p:cNvPr>
          <p:cNvPicPr>
            <a:picLocks noChangeAspect="1"/>
          </p:cNvPicPr>
          <p:nvPr/>
        </p:nvPicPr>
        <p:blipFill>
          <a:blip r:embed="rId4"/>
          <a:stretch>
            <a:fillRect/>
          </a:stretch>
        </p:blipFill>
        <p:spPr>
          <a:xfrm>
            <a:off x="3203848" y="1168407"/>
            <a:ext cx="4914900" cy="1790700"/>
          </a:xfrm>
          <a:prstGeom prst="rect">
            <a:avLst/>
          </a:prstGeom>
        </p:spPr>
      </p:pic>
    </p:spTree>
    <p:extLst>
      <p:ext uri="{BB962C8B-B14F-4D97-AF65-F5344CB8AC3E}">
        <p14:creationId xmlns:p14="http://schemas.microsoft.com/office/powerpoint/2010/main" val="424848492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180528" y="1070696"/>
            <a:ext cx="10657184" cy="5013304"/>
          </a:xfrm>
          <a:ln>
            <a:noFill/>
          </a:ln>
        </p:spPr>
        <p:txBody>
          <a:bodyPr>
            <a:normAutofit fontScale="92500" lnSpcReduction="10000"/>
          </a:bodyPr>
          <a:lstStyle/>
          <a:p>
            <a:pPr marL="0" indent="0">
              <a:buNone/>
            </a:pPr>
            <a:r>
              <a:rPr lang="nl-BE" sz="1800" b="1" u="sng" dirty="0"/>
              <a:t>Voorbeeld3:</a:t>
            </a:r>
          </a:p>
          <a:p>
            <a:pPr marL="0" indent="0">
              <a:buNone/>
            </a:pPr>
            <a:endParaRPr lang="nl-BE" sz="1800" dirty="0"/>
          </a:p>
          <a:p>
            <a:pPr marL="0" indent="0">
              <a:buNone/>
            </a:pPr>
            <a:r>
              <a:rPr lang="nl-BE" sz="1900" dirty="0"/>
              <a:t>We krijgen zo:</a:t>
            </a:r>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900" dirty="0"/>
          </a:p>
          <a:p>
            <a:pPr marL="0" indent="0">
              <a:buNone/>
            </a:pPr>
            <a:r>
              <a:rPr lang="nl-BE" sz="1900" dirty="0"/>
              <a:t>We zoeken in de tabel de kans 0,90 op en vinden dat </a:t>
            </a:r>
          </a:p>
          <a:p>
            <a:pPr marL="0" indent="0">
              <a:buNone/>
            </a:pPr>
            <a:endParaRPr lang="nl-BE" sz="1900" dirty="0"/>
          </a:p>
          <a:p>
            <a:pPr marL="0" indent="0">
              <a:buNone/>
            </a:pPr>
            <a:r>
              <a:rPr lang="nl-BE" sz="1900" dirty="0"/>
              <a:t>Hieruit kunnen we x oplossen, zodat x = 112 800.</a:t>
            </a:r>
          </a:p>
          <a:p>
            <a:pPr marL="0" indent="0">
              <a:buNone/>
            </a:pPr>
            <a:endParaRPr lang="nl-BE" sz="1900" dirty="0"/>
          </a:p>
          <a:p>
            <a:pPr marL="0" indent="0">
              <a:buNone/>
            </a:pPr>
            <a:r>
              <a:rPr lang="nl-BE" sz="1900" dirty="0"/>
              <a:t>Dit betekent dat het management een bonus moet betalen als de dagproductie hoger </a:t>
            </a:r>
          </a:p>
          <a:p>
            <a:pPr marL="0" indent="0">
              <a:buNone/>
            </a:pPr>
            <a:r>
              <a:rPr lang="nl-BE" sz="1900" dirty="0"/>
              <a:t>ligt dan 112 800 blikken, als het de bedoeling is om een bonus te betalen </a:t>
            </a:r>
          </a:p>
          <a:p>
            <a:pPr marL="0" indent="0">
              <a:buNone/>
            </a:pPr>
            <a:r>
              <a:rPr lang="nl-BE" sz="1900" dirty="0"/>
              <a:t>als de productie in de top 10 % ligt van de huidige dagelijkse productieverdeling.</a:t>
            </a:r>
          </a:p>
          <a:p>
            <a:pPr marL="0" indent="0">
              <a:buNone/>
            </a:pPr>
            <a:endParaRPr lang="nl-BE" sz="1800" dirty="0"/>
          </a:p>
        </p:txBody>
      </p:sp>
      <p:sp>
        <p:nvSpPr>
          <p:cNvPr id="3" name="Titel 2"/>
          <p:cNvSpPr>
            <a:spLocks noGrp="1"/>
          </p:cNvSpPr>
          <p:nvPr>
            <p:ph type="title"/>
          </p:nvPr>
        </p:nvSpPr>
        <p:spPr>
          <a:xfrm>
            <a:off x="0" y="0"/>
            <a:ext cx="9144000" cy="1142984"/>
          </a:xfrm>
        </p:spPr>
        <p:txBody>
          <a:bodyPr/>
          <a:lstStyle/>
          <a:p>
            <a:r>
              <a:rPr lang="nl-BE" dirty="0"/>
              <a:t>Normaal verdeelde variabelen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126</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8" name="Picture 7">
            <a:extLst>
              <a:ext uri="{FF2B5EF4-FFF2-40B4-BE49-F238E27FC236}">
                <a16:creationId xmlns:a16="http://schemas.microsoft.com/office/drawing/2014/main" id="{1906928D-FD23-46C0-A80C-B65F50C7C832}"/>
              </a:ext>
            </a:extLst>
          </p:cNvPr>
          <p:cNvPicPr>
            <a:picLocks noChangeAspect="1"/>
          </p:cNvPicPr>
          <p:nvPr/>
        </p:nvPicPr>
        <p:blipFill>
          <a:blip r:embed="rId3"/>
          <a:stretch>
            <a:fillRect/>
          </a:stretch>
        </p:blipFill>
        <p:spPr>
          <a:xfrm>
            <a:off x="2771789" y="1394166"/>
            <a:ext cx="4392500" cy="1830863"/>
          </a:xfrm>
          <a:prstGeom prst="rect">
            <a:avLst/>
          </a:prstGeom>
        </p:spPr>
      </p:pic>
      <p:pic>
        <p:nvPicPr>
          <p:cNvPr id="9" name="Picture 8">
            <a:extLst>
              <a:ext uri="{FF2B5EF4-FFF2-40B4-BE49-F238E27FC236}">
                <a16:creationId xmlns:a16="http://schemas.microsoft.com/office/drawing/2014/main" id="{3A5D4C45-351F-48B7-B630-A271CB9FC6D3}"/>
              </a:ext>
            </a:extLst>
          </p:cNvPr>
          <p:cNvPicPr>
            <a:picLocks noChangeAspect="1"/>
          </p:cNvPicPr>
          <p:nvPr/>
        </p:nvPicPr>
        <p:blipFill>
          <a:blip r:embed="rId4"/>
          <a:stretch>
            <a:fillRect/>
          </a:stretch>
        </p:blipFill>
        <p:spPr>
          <a:xfrm>
            <a:off x="5954484" y="3247401"/>
            <a:ext cx="2419609" cy="659893"/>
          </a:xfrm>
          <a:prstGeom prst="rect">
            <a:avLst/>
          </a:prstGeom>
        </p:spPr>
      </p:pic>
    </p:spTree>
    <p:extLst>
      <p:ext uri="{BB962C8B-B14F-4D97-AF65-F5344CB8AC3E}">
        <p14:creationId xmlns:p14="http://schemas.microsoft.com/office/powerpoint/2010/main" val="231010652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180528" y="1070696"/>
            <a:ext cx="9649072" cy="5013304"/>
          </a:xfrm>
          <a:ln>
            <a:noFill/>
          </a:ln>
        </p:spPr>
        <p:txBody>
          <a:bodyPr>
            <a:normAutofit/>
          </a:bodyPr>
          <a:lstStyle/>
          <a:p>
            <a:pPr marL="0" indent="0">
              <a:buNone/>
            </a:pPr>
            <a:r>
              <a:rPr lang="nl-BE" sz="1800" u="sng" dirty="0"/>
              <a:t>Oefening: </a:t>
            </a:r>
          </a:p>
          <a:p>
            <a:pPr marL="0" indent="0">
              <a:buNone/>
            </a:pPr>
            <a:endParaRPr lang="nl-BE" sz="1800" dirty="0"/>
          </a:p>
          <a:p>
            <a:r>
              <a:rPr lang="nl-BE" sz="1800" dirty="0"/>
              <a:t>Bereken P(µ - </a:t>
            </a:r>
            <a:r>
              <a:rPr lang="el-GR" sz="1800" dirty="0"/>
              <a:t>σ</a:t>
            </a:r>
            <a:r>
              <a:rPr lang="nl-BE" sz="1800" dirty="0"/>
              <a:t> &lt; X &lt; µ + </a:t>
            </a:r>
            <a:r>
              <a:rPr lang="el-GR" sz="1800" dirty="0"/>
              <a:t>σ</a:t>
            </a:r>
            <a:r>
              <a:rPr lang="nl-BE" sz="1800" dirty="0"/>
              <a:t>)</a:t>
            </a:r>
          </a:p>
          <a:p>
            <a:r>
              <a:rPr lang="nl-BE" sz="1800" dirty="0"/>
              <a:t>Bereken P(µ - 2</a:t>
            </a:r>
            <a:r>
              <a:rPr lang="el-GR" sz="1800" dirty="0"/>
              <a:t>σ </a:t>
            </a:r>
            <a:r>
              <a:rPr lang="nl-BE" sz="1800" dirty="0"/>
              <a:t>&lt; X &lt; µ + 2</a:t>
            </a:r>
            <a:r>
              <a:rPr lang="el-GR" sz="1800" dirty="0"/>
              <a:t>σ</a:t>
            </a:r>
            <a:r>
              <a:rPr lang="nl-BE" sz="1800" dirty="0"/>
              <a:t>)</a:t>
            </a:r>
          </a:p>
          <a:p>
            <a:r>
              <a:rPr lang="nl-BE" sz="1800" dirty="0"/>
              <a:t>Bereken P(µ - 3</a:t>
            </a:r>
            <a:r>
              <a:rPr lang="el-GR" sz="1800" dirty="0"/>
              <a:t>σ </a:t>
            </a:r>
            <a:r>
              <a:rPr lang="nl-BE" sz="1800" dirty="0"/>
              <a:t> &lt; X &lt; µ + 3</a:t>
            </a:r>
            <a:r>
              <a:rPr lang="el-GR" sz="1800" dirty="0"/>
              <a:t>σ</a:t>
            </a:r>
            <a:r>
              <a:rPr lang="nl-BE" sz="1800" dirty="0"/>
              <a:t>)</a:t>
            </a:r>
          </a:p>
        </p:txBody>
      </p:sp>
      <p:sp>
        <p:nvSpPr>
          <p:cNvPr id="3" name="Titel 2"/>
          <p:cNvSpPr>
            <a:spLocks noGrp="1"/>
          </p:cNvSpPr>
          <p:nvPr>
            <p:ph type="title"/>
          </p:nvPr>
        </p:nvSpPr>
        <p:spPr>
          <a:xfrm>
            <a:off x="0" y="0"/>
            <a:ext cx="9144000" cy="1142984"/>
          </a:xfrm>
        </p:spPr>
        <p:txBody>
          <a:bodyPr/>
          <a:lstStyle/>
          <a:p>
            <a:r>
              <a:rPr lang="nl-BE" dirty="0"/>
              <a:t>Normaal verdeelde variabelen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127</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359966253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180528" y="1070696"/>
            <a:ext cx="9649072" cy="5013304"/>
          </a:xfrm>
          <a:ln>
            <a:noFill/>
          </a:ln>
        </p:spPr>
        <p:txBody>
          <a:bodyPr>
            <a:normAutofit/>
          </a:bodyPr>
          <a:lstStyle/>
          <a:p>
            <a:pPr marL="0" indent="0">
              <a:buNone/>
            </a:pPr>
            <a:r>
              <a:rPr lang="nl-BE" sz="1800" dirty="0"/>
              <a:t>Wanneer je de voorgaande oefening oplost, dan vind je (voor elke normale</a:t>
            </a:r>
          </a:p>
          <a:p>
            <a:pPr marL="0" indent="0">
              <a:buNone/>
            </a:pPr>
            <a:r>
              <a:rPr lang="nl-BE" sz="1800" dirty="0"/>
              <a:t>verdeling!) dat ongeveer:</a:t>
            </a:r>
          </a:p>
          <a:p>
            <a:r>
              <a:rPr lang="nl-BE" sz="1800" dirty="0"/>
              <a:t> 68 % van de gegevens in het interval [µ - </a:t>
            </a:r>
            <a:r>
              <a:rPr lang="el-GR" sz="1800" dirty="0"/>
              <a:t>σ</a:t>
            </a:r>
            <a:r>
              <a:rPr lang="nl-BE" sz="1800" dirty="0"/>
              <a:t> ; µ + </a:t>
            </a:r>
            <a:r>
              <a:rPr lang="el-GR" sz="1800" dirty="0"/>
              <a:t>σ</a:t>
            </a:r>
            <a:r>
              <a:rPr lang="nl-BE" sz="1800" dirty="0"/>
              <a:t>] ligt.</a:t>
            </a:r>
          </a:p>
          <a:p>
            <a:r>
              <a:rPr lang="nl-BE" sz="1800" dirty="0"/>
              <a:t> 95 % van de gegevens in het interval [µ - 2</a:t>
            </a:r>
            <a:r>
              <a:rPr lang="el-GR" sz="1800" dirty="0"/>
              <a:t>σ</a:t>
            </a:r>
            <a:r>
              <a:rPr lang="nl-BE" sz="1800" dirty="0"/>
              <a:t> ; µ + 2</a:t>
            </a:r>
            <a:r>
              <a:rPr lang="el-GR" sz="1800" dirty="0"/>
              <a:t>σ</a:t>
            </a:r>
            <a:r>
              <a:rPr lang="nl-BE" sz="1800" dirty="0"/>
              <a:t>] ligt.</a:t>
            </a:r>
          </a:p>
          <a:p>
            <a:r>
              <a:rPr lang="nl-BE" sz="1800" dirty="0"/>
              <a:t> 99,7 % van de gegevens in het interval [µ - 3</a:t>
            </a:r>
            <a:r>
              <a:rPr lang="el-GR" sz="1800" dirty="0"/>
              <a:t>σ</a:t>
            </a:r>
            <a:r>
              <a:rPr lang="nl-BE" sz="1800" dirty="0"/>
              <a:t> ; µ + 3</a:t>
            </a:r>
            <a:r>
              <a:rPr lang="el-GR" sz="1800" dirty="0"/>
              <a:t>σ</a:t>
            </a:r>
            <a:r>
              <a:rPr lang="nl-BE" sz="1800" dirty="0"/>
              <a:t>] ligt.</a:t>
            </a:r>
          </a:p>
        </p:txBody>
      </p:sp>
      <p:sp>
        <p:nvSpPr>
          <p:cNvPr id="3" name="Titel 2"/>
          <p:cNvSpPr>
            <a:spLocks noGrp="1"/>
          </p:cNvSpPr>
          <p:nvPr>
            <p:ph type="title"/>
          </p:nvPr>
        </p:nvSpPr>
        <p:spPr>
          <a:xfrm>
            <a:off x="0" y="0"/>
            <a:ext cx="9144000" cy="1142984"/>
          </a:xfrm>
        </p:spPr>
        <p:txBody>
          <a:bodyPr/>
          <a:lstStyle/>
          <a:p>
            <a:r>
              <a:rPr lang="nl-BE" dirty="0"/>
              <a:t>Normaal verdeelde variabelen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128</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6" name="Picture 5">
            <a:extLst>
              <a:ext uri="{FF2B5EF4-FFF2-40B4-BE49-F238E27FC236}">
                <a16:creationId xmlns:a16="http://schemas.microsoft.com/office/drawing/2014/main" id="{BC2B1F3C-B3AF-4424-9218-A9708163D6B2}"/>
              </a:ext>
            </a:extLst>
          </p:cNvPr>
          <p:cNvPicPr>
            <a:picLocks noChangeAspect="1"/>
          </p:cNvPicPr>
          <p:nvPr/>
        </p:nvPicPr>
        <p:blipFill>
          <a:blip r:embed="rId3"/>
          <a:stretch>
            <a:fillRect/>
          </a:stretch>
        </p:blipFill>
        <p:spPr>
          <a:xfrm>
            <a:off x="2961012" y="3212976"/>
            <a:ext cx="6182987" cy="3665511"/>
          </a:xfrm>
          <a:prstGeom prst="rect">
            <a:avLst/>
          </a:prstGeom>
        </p:spPr>
      </p:pic>
    </p:spTree>
    <p:extLst>
      <p:ext uri="{BB962C8B-B14F-4D97-AF65-F5344CB8AC3E}">
        <p14:creationId xmlns:p14="http://schemas.microsoft.com/office/powerpoint/2010/main" val="15722713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180528" y="1070696"/>
            <a:ext cx="9649072" cy="5013304"/>
          </a:xfrm>
          <a:ln>
            <a:noFill/>
          </a:ln>
        </p:spPr>
        <p:txBody>
          <a:bodyPr>
            <a:normAutofit/>
          </a:bodyPr>
          <a:lstStyle/>
          <a:p>
            <a:pPr marL="0" indent="0">
              <a:buNone/>
            </a:pPr>
            <a:r>
              <a:rPr lang="nl-BE" sz="1800" u="sng" dirty="0"/>
              <a:t>Oefening 1)</a:t>
            </a:r>
          </a:p>
          <a:p>
            <a:pPr marL="0" indent="0">
              <a:buNone/>
            </a:pPr>
            <a:endParaRPr lang="nl-BE" sz="1800" dirty="0"/>
          </a:p>
          <a:p>
            <a:pPr marL="0" indent="0">
              <a:buNone/>
            </a:pPr>
            <a:r>
              <a:rPr lang="nl-BE" sz="1800" dirty="0"/>
              <a:t>Bij een bepaalde bevolkingsgroep is de gemiddelde lengte van de meisjes van 8</a:t>
            </a:r>
          </a:p>
          <a:p>
            <a:pPr marL="0" indent="0">
              <a:buNone/>
            </a:pPr>
            <a:r>
              <a:rPr lang="nl-BE" sz="1800" dirty="0"/>
              <a:t>jaar 1,35 m met een standaardafwijking van 6 cm. Voor de meisjes van 18 jaar bij</a:t>
            </a:r>
          </a:p>
          <a:p>
            <a:pPr marL="0" indent="0">
              <a:buNone/>
            </a:pPr>
            <a:r>
              <a:rPr lang="nl-BE" sz="1800" dirty="0"/>
              <a:t>deze bevolkingsgroep is de gemiddelde lengte 1,72 m, met een standaardafwijking</a:t>
            </a:r>
          </a:p>
          <a:p>
            <a:pPr marL="0" indent="0">
              <a:buNone/>
            </a:pPr>
            <a:r>
              <a:rPr lang="nl-BE" sz="1800" dirty="0"/>
              <a:t>van 8 cm. Anneke is 8 jaar en meet 1,38 m. Leen is 18 jaar en meet 1,75 m. Wie</a:t>
            </a:r>
          </a:p>
          <a:p>
            <a:pPr marL="0" indent="0">
              <a:buNone/>
            </a:pPr>
            <a:r>
              <a:rPr lang="nl-BE" sz="1800" dirty="0"/>
              <a:t>is relatief gezien de grootste van de twee? Verklaar je antwoord.</a:t>
            </a:r>
          </a:p>
        </p:txBody>
      </p:sp>
      <p:sp>
        <p:nvSpPr>
          <p:cNvPr id="3" name="Titel 2"/>
          <p:cNvSpPr>
            <a:spLocks noGrp="1"/>
          </p:cNvSpPr>
          <p:nvPr>
            <p:ph type="title"/>
          </p:nvPr>
        </p:nvSpPr>
        <p:spPr>
          <a:xfrm>
            <a:off x="0" y="0"/>
            <a:ext cx="9144000" cy="1142984"/>
          </a:xfrm>
        </p:spPr>
        <p:txBody>
          <a:bodyPr/>
          <a:lstStyle/>
          <a:p>
            <a:r>
              <a:rPr lang="nl-BE" dirty="0"/>
              <a:t>opdrachten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129</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3676553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normAutofit fontScale="92500" lnSpcReduction="20000"/>
          </a:bodyPr>
          <a:lstStyle/>
          <a:p>
            <a:pPr marL="0" indent="0">
              <a:buNone/>
            </a:pPr>
            <a:r>
              <a:rPr lang="nl-BE" sz="1900" dirty="0"/>
              <a:t>Met welke soort gegevens hebben we hier te maken?</a:t>
            </a:r>
          </a:p>
          <a:p>
            <a:pPr marL="0" indent="0">
              <a:buNone/>
            </a:pPr>
            <a:r>
              <a:rPr lang="nl-BE" sz="1900" dirty="0"/>
              <a:t>(a) bloedgroep</a:t>
            </a:r>
          </a:p>
          <a:p>
            <a:pPr marL="0" indent="0">
              <a:buNone/>
            </a:pPr>
            <a:r>
              <a:rPr lang="nl-BE" sz="1900" dirty="0"/>
              <a:t>(b) temperatuur</a:t>
            </a:r>
          </a:p>
          <a:p>
            <a:pPr marL="0" indent="0">
              <a:buNone/>
            </a:pPr>
            <a:r>
              <a:rPr lang="nl-BE" sz="1900" dirty="0"/>
              <a:t>(c) rendement (hoog-laag-normaal)</a:t>
            </a:r>
          </a:p>
          <a:p>
            <a:pPr marL="0" indent="0">
              <a:buNone/>
            </a:pPr>
            <a:r>
              <a:rPr lang="nl-BE" sz="1900" dirty="0"/>
              <a:t>(d) geslacht</a:t>
            </a:r>
          </a:p>
          <a:p>
            <a:pPr marL="0" indent="0">
              <a:buNone/>
            </a:pPr>
            <a:r>
              <a:rPr lang="nl-BE" sz="1900" dirty="0"/>
              <a:t>(e) examencijfers</a:t>
            </a:r>
          </a:p>
          <a:p>
            <a:pPr marL="0" indent="0">
              <a:buNone/>
            </a:pPr>
            <a:r>
              <a:rPr lang="nl-BE" sz="1900" dirty="0"/>
              <a:t>(f) godsdienst</a:t>
            </a:r>
          </a:p>
          <a:p>
            <a:pPr marL="0" indent="0">
              <a:buNone/>
            </a:pPr>
            <a:r>
              <a:rPr lang="nl-BE" sz="1900" dirty="0"/>
              <a:t>(g) Salarisschaal (HEI19, HEI18, HEI17, ...)</a:t>
            </a:r>
          </a:p>
          <a:p>
            <a:pPr marL="0" indent="0">
              <a:buNone/>
            </a:pPr>
            <a:r>
              <a:rPr lang="nl-BE" sz="1900" dirty="0"/>
              <a:t>(h) het aantal producten dat niet voldoet aan de kwaliteitscriteria</a:t>
            </a:r>
          </a:p>
          <a:p>
            <a:pPr marL="0" indent="0">
              <a:buNone/>
            </a:pPr>
            <a:r>
              <a:rPr lang="nl-BE" sz="1900" dirty="0"/>
              <a:t>(i) de kleur van een kledingsstuk</a:t>
            </a:r>
          </a:p>
          <a:p>
            <a:pPr marL="0" indent="0">
              <a:buNone/>
            </a:pPr>
            <a:r>
              <a:rPr lang="nl-BE" sz="1900" dirty="0"/>
              <a:t>(j) de mate van tevredenheid</a:t>
            </a:r>
          </a:p>
          <a:p>
            <a:pPr marL="0" indent="0">
              <a:buNone/>
            </a:pPr>
            <a:r>
              <a:rPr lang="nl-BE" sz="1900" dirty="0"/>
              <a:t>(k) het merk van een auto</a:t>
            </a:r>
          </a:p>
          <a:p>
            <a:pPr marL="0" indent="0">
              <a:buNone/>
            </a:pPr>
            <a:r>
              <a:rPr lang="nl-BE" sz="1900" dirty="0"/>
              <a:t>(l) de levensduur van een wasmachine</a:t>
            </a:r>
          </a:p>
        </p:txBody>
      </p:sp>
      <p:sp>
        <p:nvSpPr>
          <p:cNvPr id="3" name="Titel 2"/>
          <p:cNvSpPr>
            <a:spLocks noGrp="1"/>
          </p:cNvSpPr>
          <p:nvPr>
            <p:ph type="title"/>
          </p:nvPr>
        </p:nvSpPr>
        <p:spPr/>
        <p:txBody>
          <a:bodyPr/>
          <a:lstStyle/>
          <a:p>
            <a:r>
              <a:rPr lang="nl-BE" dirty="0"/>
              <a:t>KWALITATIEF - KWANTITATIEF</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13</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109922784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180528" y="1070696"/>
            <a:ext cx="9649072" cy="5013304"/>
          </a:xfrm>
          <a:ln>
            <a:noFill/>
          </a:ln>
        </p:spPr>
        <p:txBody>
          <a:bodyPr>
            <a:normAutofit/>
          </a:bodyPr>
          <a:lstStyle/>
          <a:p>
            <a:pPr marL="0" indent="0">
              <a:buNone/>
            </a:pPr>
            <a:r>
              <a:rPr lang="nl-BE" sz="1800" u="sng" dirty="0"/>
              <a:t>Oefening 2)</a:t>
            </a:r>
          </a:p>
          <a:p>
            <a:pPr marL="0" indent="0">
              <a:buNone/>
            </a:pPr>
            <a:endParaRPr lang="nl-BE" sz="1800" dirty="0"/>
          </a:p>
          <a:p>
            <a:pPr marL="0" indent="0">
              <a:buNone/>
            </a:pPr>
            <a:r>
              <a:rPr lang="nl-BE" sz="1800" dirty="0"/>
              <a:t>Gegeven X~N(75, 5). Bereken:</a:t>
            </a:r>
          </a:p>
          <a:p>
            <a:pPr marL="0" indent="0">
              <a:buNone/>
            </a:pPr>
            <a:endParaRPr lang="nl-BE" sz="1800" dirty="0"/>
          </a:p>
          <a:p>
            <a:pPr marL="0" indent="0">
              <a:buNone/>
            </a:pPr>
            <a:r>
              <a:rPr lang="nl-BE" sz="1800" dirty="0"/>
              <a:t>(a) P(X &gt; 72,3)</a:t>
            </a:r>
          </a:p>
          <a:p>
            <a:pPr marL="0" indent="0">
              <a:buNone/>
            </a:pPr>
            <a:r>
              <a:rPr lang="nl-BE" sz="1800" dirty="0"/>
              <a:t>(b) P(X &gt; 86,4)</a:t>
            </a:r>
          </a:p>
          <a:p>
            <a:pPr marL="0" indent="0">
              <a:buNone/>
            </a:pPr>
            <a:r>
              <a:rPr lang="nl-BE" sz="1800" dirty="0"/>
              <a:t>(c) P(78,3 &lt; X &lt; 90,5)</a:t>
            </a:r>
          </a:p>
          <a:p>
            <a:pPr marL="0" indent="0">
              <a:buNone/>
            </a:pPr>
            <a:r>
              <a:rPr lang="nl-BE" sz="1800" dirty="0"/>
              <a:t>(d) x als P(X &lt; x) = 87 %</a:t>
            </a:r>
          </a:p>
        </p:txBody>
      </p:sp>
      <p:sp>
        <p:nvSpPr>
          <p:cNvPr id="3" name="Titel 2"/>
          <p:cNvSpPr>
            <a:spLocks noGrp="1"/>
          </p:cNvSpPr>
          <p:nvPr>
            <p:ph type="title"/>
          </p:nvPr>
        </p:nvSpPr>
        <p:spPr>
          <a:xfrm>
            <a:off x="0" y="0"/>
            <a:ext cx="9144000" cy="1142984"/>
          </a:xfrm>
        </p:spPr>
        <p:txBody>
          <a:bodyPr/>
          <a:lstStyle/>
          <a:p>
            <a:r>
              <a:rPr lang="nl-BE" dirty="0"/>
              <a:t>opdrachten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130</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10511340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180528" y="1070696"/>
            <a:ext cx="9324528" cy="5013304"/>
          </a:xfrm>
          <a:ln>
            <a:noFill/>
          </a:ln>
        </p:spPr>
        <p:txBody>
          <a:bodyPr>
            <a:normAutofit/>
          </a:bodyPr>
          <a:lstStyle/>
          <a:p>
            <a:pPr marL="0" indent="0">
              <a:buNone/>
            </a:pPr>
            <a:r>
              <a:rPr lang="nl-BE" sz="1800" u="sng" dirty="0"/>
              <a:t>Oefening 3)</a:t>
            </a:r>
          </a:p>
          <a:p>
            <a:pPr marL="0" indent="0">
              <a:buNone/>
            </a:pPr>
            <a:endParaRPr lang="nl-BE" sz="1800" dirty="0"/>
          </a:p>
          <a:p>
            <a:pPr marL="0" indent="0">
              <a:buNone/>
            </a:pPr>
            <a:r>
              <a:rPr lang="nl-BE" sz="1800" dirty="0"/>
              <a:t>Gegeven X~N(µ; σ), P(X &lt; 19,2) = 0,9918 en P(X &lt; 12,66) = 0,5871. Bereken</a:t>
            </a:r>
          </a:p>
          <a:p>
            <a:pPr marL="0" indent="0">
              <a:buNone/>
            </a:pPr>
            <a:r>
              <a:rPr lang="nl-BE" sz="1800" dirty="0"/>
              <a:t>µ en σ.</a:t>
            </a:r>
          </a:p>
          <a:p>
            <a:pPr marL="0" indent="0">
              <a:buNone/>
            </a:pPr>
            <a:endParaRPr lang="nl-BE" sz="1800" dirty="0"/>
          </a:p>
          <a:p>
            <a:pPr marL="0" indent="0">
              <a:buNone/>
            </a:pPr>
            <a:r>
              <a:rPr lang="nl-BE" sz="1800" u="sng" dirty="0"/>
              <a:t>Oefening 4)</a:t>
            </a:r>
          </a:p>
          <a:p>
            <a:pPr marL="0" indent="0">
              <a:buNone/>
            </a:pPr>
            <a:endParaRPr lang="nl-BE" sz="1800" u="sng" dirty="0"/>
          </a:p>
          <a:p>
            <a:pPr marL="0" indent="0">
              <a:buNone/>
            </a:pPr>
            <a:r>
              <a:rPr lang="nl-BE" sz="1800" dirty="0"/>
              <a:t>De diameter van een reeks ringen door een machine vervaardigd bedraagt</a:t>
            </a:r>
          </a:p>
          <a:p>
            <a:pPr marL="0" indent="0">
              <a:buNone/>
            </a:pPr>
            <a:r>
              <a:rPr lang="nl-BE" sz="1800" dirty="0"/>
              <a:t>gemiddeld 14,04 mm en de standaardafwijking is 0,14 mm. De toegelaten</a:t>
            </a:r>
          </a:p>
          <a:p>
            <a:pPr marL="0" indent="0">
              <a:buNone/>
            </a:pPr>
            <a:r>
              <a:rPr lang="nl-BE" sz="1800" dirty="0"/>
              <a:t>spreiding rond het gemiddelde bedraagt 0,18 mm. Bereken het percentage </a:t>
            </a:r>
          </a:p>
          <a:p>
            <a:pPr marL="0" indent="0">
              <a:buNone/>
            </a:pPr>
            <a:r>
              <a:rPr lang="nl-BE" sz="1800" dirty="0"/>
              <a:t>defecte stukken voortgebracht door de machine, in de veronderstelling dat de </a:t>
            </a:r>
          </a:p>
          <a:p>
            <a:pPr marL="0" indent="0">
              <a:buNone/>
            </a:pPr>
            <a:r>
              <a:rPr lang="nl-BE" sz="1800" dirty="0"/>
              <a:t>diameters normaal verdeeld zijn.</a:t>
            </a:r>
          </a:p>
        </p:txBody>
      </p:sp>
      <p:sp>
        <p:nvSpPr>
          <p:cNvPr id="3" name="Titel 2"/>
          <p:cNvSpPr>
            <a:spLocks noGrp="1"/>
          </p:cNvSpPr>
          <p:nvPr>
            <p:ph type="title"/>
          </p:nvPr>
        </p:nvSpPr>
        <p:spPr>
          <a:xfrm>
            <a:off x="0" y="0"/>
            <a:ext cx="9144000" cy="1142984"/>
          </a:xfrm>
        </p:spPr>
        <p:txBody>
          <a:bodyPr/>
          <a:lstStyle/>
          <a:p>
            <a:r>
              <a:rPr lang="nl-BE" dirty="0"/>
              <a:t>opdrachten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131</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314239021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180528" y="1070696"/>
            <a:ext cx="9324528" cy="5013304"/>
          </a:xfrm>
          <a:ln>
            <a:noFill/>
          </a:ln>
        </p:spPr>
        <p:txBody>
          <a:bodyPr>
            <a:normAutofit/>
          </a:bodyPr>
          <a:lstStyle/>
          <a:p>
            <a:pPr marL="0" indent="0">
              <a:buNone/>
            </a:pPr>
            <a:r>
              <a:rPr lang="nl-BE" sz="1800" u="sng" dirty="0"/>
              <a:t>Oefening 5)</a:t>
            </a:r>
          </a:p>
          <a:p>
            <a:pPr marL="0" indent="0">
              <a:buNone/>
            </a:pPr>
            <a:endParaRPr lang="nl-BE" sz="1800" dirty="0"/>
          </a:p>
          <a:p>
            <a:pPr marL="0" indent="0">
              <a:buNone/>
            </a:pPr>
            <a:r>
              <a:rPr lang="nl-BE" sz="1800" dirty="0"/>
              <a:t>In een fabriek worden flessen automatisch gevuld. De inhoud van de gevulde </a:t>
            </a:r>
          </a:p>
          <a:p>
            <a:pPr marL="0" indent="0">
              <a:buNone/>
            </a:pPr>
            <a:r>
              <a:rPr lang="nl-BE" sz="1800" dirty="0"/>
              <a:t>Flessen heeft een normale verdeling rond de inhoud waarop de machine is </a:t>
            </a:r>
          </a:p>
          <a:p>
            <a:pPr marL="0" indent="0">
              <a:buNone/>
            </a:pPr>
            <a:r>
              <a:rPr lang="nl-BE" sz="1800" dirty="0"/>
              <a:t>ingesteld. </a:t>
            </a:r>
          </a:p>
          <a:p>
            <a:pPr marL="0" indent="0">
              <a:buNone/>
            </a:pPr>
            <a:r>
              <a:rPr lang="nl-BE" sz="1800" dirty="0"/>
              <a:t>De standaardafwijking bedraagt 5 cc. </a:t>
            </a:r>
          </a:p>
          <a:p>
            <a:pPr marL="0" indent="0">
              <a:buNone/>
            </a:pPr>
            <a:r>
              <a:rPr lang="nl-BE" sz="1800" dirty="0"/>
              <a:t>De fabriek wenst dat 90 % van de flessen een inhoud hebben van minstens 500 cc. </a:t>
            </a:r>
          </a:p>
          <a:p>
            <a:pPr marL="0" indent="0">
              <a:buNone/>
            </a:pPr>
            <a:endParaRPr lang="nl-BE" sz="1800" dirty="0"/>
          </a:p>
          <a:p>
            <a:pPr marL="0" indent="0">
              <a:buNone/>
            </a:pPr>
            <a:r>
              <a:rPr lang="nl-BE" sz="1800" dirty="0"/>
              <a:t>Op welke maat moet de machine ingesteld worden?</a:t>
            </a:r>
          </a:p>
        </p:txBody>
      </p:sp>
      <p:sp>
        <p:nvSpPr>
          <p:cNvPr id="3" name="Titel 2"/>
          <p:cNvSpPr>
            <a:spLocks noGrp="1"/>
          </p:cNvSpPr>
          <p:nvPr>
            <p:ph type="title"/>
          </p:nvPr>
        </p:nvSpPr>
        <p:spPr>
          <a:xfrm>
            <a:off x="0" y="0"/>
            <a:ext cx="9144000" cy="1142984"/>
          </a:xfrm>
        </p:spPr>
        <p:txBody>
          <a:bodyPr/>
          <a:lstStyle/>
          <a:p>
            <a:r>
              <a:rPr lang="nl-BE" dirty="0"/>
              <a:t>opdrachten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132</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197427600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180528" y="1070696"/>
            <a:ext cx="9324528" cy="5013304"/>
          </a:xfrm>
          <a:ln>
            <a:noFill/>
          </a:ln>
        </p:spPr>
        <p:txBody>
          <a:bodyPr>
            <a:normAutofit/>
          </a:bodyPr>
          <a:lstStyle/>
          <a:p>
            <a:pPr marL="0" indent="0">
              <a:buNone/>
            </a:pPr>
            <a:r>
              <a:rPr lang="nl-BE" sz="1800" u="sng" dirty="0"/>
              <a:t>Oefening 6)</a:t>
            </a:r>
          </a:p>
          <a:p>
            <a:pPr marL="0" indent="0">
              <a:buNone/>
            </a:pPr>
            <a:endParaRPr lang="nl-BE" sz="1800" dirty="0"/>
          </a:p>
          <a:p>
            <a:pPr marL="0" indent="0">
              <a:buNone/>
            </a:pPr>
            <a:r>
              <a:rPr lang="nl-BE" sz="1800" dirty="0"/>
              <a:t>De kansvariabele X heeft een normale verdeling met gemiddelde 1000 en</a:t>
            </a:r>
          </a:p>
          <a:p>
            <a:pPr marL="0" indent="0">
              <a:buNone/>
            </a:pPr>
            <a:r>
              <a:rPr lang="nl-BE" sz="1800" dirty="0"/>
              <a:t>standaardafwijking van 10. </a:t>
            </a:r>
          </a:p>
          <a:p>
            <a:pPr marL="0" indent="0">
              <a:buNone/>
            </a:pPr>
            <a:endParaRPr lang="nl-BE" sz="1800" dirty="0"/>
          </a:p>
          <a:p>
            <a:pPr marL="0" indent="0">
              <a:buNone/>
            </a:pPr>
            <a:r>
              <a:rPr lang="nl-BE" sz="1800" dirty="0"/>
              <a:t>Bepaal de waarde van X die het 80ste percentiel van deze verdeling </a:t>
            </a:r>
          </a:p>
          <a:p>
            <a:pPr marL="0" indent="0">
              <a:buNone/>
            </a:pPr>
            <a:r>
              <a:rPr lang="nl-BE" sz="1800" dirty="0"/>
              <a:t>vertegenwoordigt. </a:t>
            </a:r>
          </a:p>
          <a:p>
            <a:pPr marL="0" indent="0">
              <a:buNone/>
            </a:pPr>
            <a:endParaRPr lang="nl-BE" sz="1800" dirty="0"/>
          </a:p>
          <a:p>
            <a:pPr marL="0" indent="0">
              <a:buNone/>
            </a:pPr>
            <a:r>
              <a:rPr lang="nl-BE" sz="1800" dirty="0"/>
              <a:t>En het 10de percentiel?</a:t>
            </a:r>
          </a:p>
        </p:txBody>
      </p:sp>
      <p:sp>
        <p:nvSpPr>
          <p:cNvPr id="3" name="Titel 2"/>
          <p:cNvSpPr>
            <a:spLocks noGrp="1"/>
          </p:cNvSpPr>
          <p:nvPr>
            <p:ph type="title"/>
          </p:nvPr>
        </p:nvSpPr>
        <p:spPr>
          <a:xfrm>
            <a:off x="0" y="0"/>
            <a:ext cx="9144000" cy="1142984"/>
          </a:xfrm>
        </p:spPr>
        <p:txBody>
          <a:bodyPr/>
          <a:lstStyle/>
          <a:p>
            <a:r>
              <a:rPr lang="nl-BE" dirty="0"/>
              <a:t>opdrachten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133</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5990164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180528" y="1070696"/>
            <a:ext cx="9324528" cy="5013304"/>
          </a:xfrm>
          <a:ln>
            <a:noFill/>
          </a:ln>
        </p:spPr>
        <p:txBody>
          <a:bodyPr>
            <a:normAutofit/>
          </a:bodyPr>
          <a:lstStyle/>
          <a:p>
            <a:pPr marL="0" indent="0">
              <a:buNone/>
            </a:pPr>
            <a:r>
              <a:rPr lang="nl-BE" sz="1800" u="sng" dirty="0"/>
              <a:t>Oefening 7)</a:t>
            </a:r>
          </a:p>
          <a:p>
            <a:pPr marL="0" indent="0">
              <a:buNone/>
            </a:pPr>
            <a:endParaRPr lang="nl-BE" sz="1800" dirty="0"/>
          </a:p>
          <a:p>
            <a:pPr marL="0" indent="0">
              <a:buNone/>
            </a:pPr>
            <a:r>
              <a:rPr lang="nl-BE" sz="1800" dirty="0"/>
              <a:t>Een verffabrikant heeft een dagelijkse productie X die normaalverdeeld is met</a:t>
            </a:r>
          </a:p>
          <a:p>
            <a:pPr marL="0" indent="0">
              <a:buNone/>
            </a:pPr>
            <a:r>
              <a:rPr lang="nl-BE" sz="1800" dirty="0"/>
              <a:t>een gemiddelde van 450 000 L en een standaardafwijking van 45 000 L. </a:t>
            </a:r>
          </a:p>
          <a:p>
            <a:pPr marL="0" indent="0">
              <a:buNone/>
            </a:pPr>
            <a:endParaRPr lang="nl-BE" sz="1800" dirty="0"/>
          </a:p>
          <a:p>
            <a:pPr marL="0" indent="0">
              <a:buNone/>
            </a:pPr>
            <a:r>
              <a:rPr lang="nl-BE" sz="1800" dirty="0"/>
              <a:t>De leiding van het bedrijf stelt voor de productieafdeling een </a:t>
            </a:r>
          </a:p>
          <a:p>
            <a:pPr marL="0" indent="0">
              <a:buNone/>
            </a:pPr>
            <a:r>
              <a:rPr lang="nl-BE" sz="1800" dirty="0"/>
              <a:t>aanmoedigingspremie ter beschikking. </a:t>
            </a:r>
          </a:p>
          <a:p>
            <a:pPr marL="0" indent="0">
              <a:buNone/>
            </a:pPr>
            <a:r>
              <a:rPr lang="nl-BE" sz="1800" dirty="0"/>
              <a:t>Als de dagelijkse productie groter is dan het 90ste percentiel van</a:t>
            </a:r>
          </a:p>
          <a:p>
            <a:pPr marL="0" indent="0">
              <a:buNone/>
            </a:pPr>
            <a:r>
              <a:rPr lang="nl-BE" sz="1800" dirty="0"/>
              <a:t>de verdeling, krijgt de afdeling een premie. </a:t>
            </a:r>
          </a:p>
          <a:p>
            <a:pPr marL="0" indent="0">
              <a:buNone/>
            </a:pPr>
            <a:endParaRPr lang="nl-BE" sz="1800" dirty="0"/>
          </a:p>
          <a:p>
            <a:pPr marL="0" indent="0">
              <a:buNone/>
            </a:pPr>
            <a:r>
              <a:rPr lang="nl-BE" sz="1800" dirty="0"/>
              <a:t>Bepaal de hoogte van de productie waarbij de leiding de premie uitbetaalt.</a:t>
            </a:r>
          </a:p>
        </p:txBody>
      </p:sp>
      <p:sp>
        <p:nvSpPr>
          <p:cNvPr id="3" name="Titel 2"/>
          <p:cNvSpPr>
            <a:spLocks noGrp="1"/>
          </p:cNvSpPr>
          <p:nvPr>
            <p:ph type="title"/>
          </p:nvPr>
        </p:nvSpPr>
        <p:spPr>
          <a:xfrm>
            <a:off x="0" y="0"/>
            <a:ext cx="9144000" cy="1142984"/>
          </a:xfrm>
        </p:spPr>
        <p:txBody>
          <a:bodyPr/>
          <a:lstStyle/>
          <a:p>
            <a:r>
              <a:rPr lang="nl-BE" dirty="0"/>
              <a:t>opdrachten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134</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280710791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180528" y="1070696"/>
            <a:ext cx="9324528" cy="5013304"/>
          </a:xfrm>
          <a:ln>
            <a:noFill/>
          </a:ln>
        </p:spPr>
        <p:txBody>
          <a:bodyPr>
            <a:normAutofit/>
          </a:bodyPr>
          <a:lstStyle/>
          <a:p>
            <a:pPr marL="0" indent="0">
              <a:buNone/>
            </a:pPr>
            <a:r>
              <a:rPr lang="nl-BE" sz="1800" dirty="0"/>
              <a:t>De som van normaalverdeelde variabelen is opnieuw normaalverdeeld:</a:t>
            </a:r>
          </a:p>
          <a:p>
            <a:pPr marL="0" indent="0">
              <a:buNone/>
            </a:pPr>
            <a:r>
              <a:rPr lang="nl-BE" sz="1800" dirty="0"/>
              <a:t>Als X1, X2, .... , Xn normaalverdeeld zijn met gemiddelde µ en </a:t>
            </a:r>
          </a:p>
          <a:p>
            <a:pPr marL="0" indent="0">
              <a:buNone/>
            </a:pPr>
            <a:r>
              <a:rPr lang="nl-BE" sz="1800" dirty="0"/>
              <a:t>standaardafwijking σ (i = 1, ..., n), dan geldt:</a:t>
            </a:r>
          </a:p>
          <a:p>
            <a:pPr marL="0" indent="0">
              <a:buNone/>
            </a:pPr>
            <a:endParaRPr lang="nl-BE" sz="1800" dirty="0"/>
          </a:p>
        </p:txBody>
      </p:sp>
      <p:sp>
        <p:nvSpPr>
          <p:cNvPr id="3" name="Titel 2"/>
          <p:cNvSpPr>
            <a:spLocks noGrp="1"/>
          </p:cNvSpPr>
          <p:nvPr>
            <p:ph type="title"/>
          </p:nvPr>
        </p:nvSpPr>
        <p:spPr>
          <a:xfrm>
            <a:off x="0" y="0"/>
            <a:ext cx="9144000" cy="1142984"/>
          </a:xfrm>
        </p:spPr>
        <p:txBody>
          <a:bodyPr/>
          <a:lstStyle/>
          <a:p>
            <a:r>
              <a:rPr lang="nl-BE" dirty="0"/>
              <a:t>Samenstellen van normale verdelingen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135</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6" name="Picture 5">
            <a:extLst>
              <a:ext uri="{FF2B5EF4-FFF2-40B4-BE49-F238E27FC236}">
                <a16:creationId xmlns:a16="http://schemas.microsoft.com/office/drawing/2014/main" id="{F6830EF2-DB61-4F7F-89FA-B4596A55A32D}"/>
              </a:ext>
            </a:extLst>
          </p:cNvPr>
          <p:cNvPicPr>
            <a:picLocks noChangeAspect="1"/>
          </p:cNvPicPr>
          <p:nvPr/>
        </p:nvPicPr>
        <p:blipFill>
          <a:blip r:embed="rId3"/>
          <a:stretch>
            <a:fillRect/>
          </a:stretch>
        </p:blipFill>
        <p:spPr>
          <a:xfrm>
            <a:off x="2195736" y="2348880"/>
            <a:ext cx="3902356" cy="1020118"/>
          </a:xfrm>
          <a:prstGeom prst="rect">
            <a:avLst/>
          </a:prstGeom>
        </p:spPr>
      </p:pic>
      <p:cxnSp>
        <p:nvCxnSpPr>
          <p:cNvPr id="8" name="Straight Arrow Connector 7">
            <a:extLst>
              <a:ext uri="{FF2B5EF4-FFF2-40B4-BE49-F238E27FC236}">
                <a16:creationId xmlns:a16="http://schemas.microsoft.com/office/drawing/2014/main" id="{7892DB94-D773-4008-B679-5CC765195547}"/>
              </a:ext>
            </a:extLst>
          </p:cNvPr>
          <p:cNvCxnSpPr>
            <a:cxnSpLocks/>
          </p:cNvCxnSpPr>
          <p:nvPr/>
        </p:nvCxnSpPr>
        <p:spPr>
          <a:xfrm flipH="1" flipV="1">
            <a:off x="5076056" y="3140968"/>
            <a:ext cx="1296144" cy="864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7999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180528" y="1070696"/>
            <a:ext cx="9324528" cy="5013304"/>
          </a:xfrm>
          <a:ln>
            <a:noFill/>
          </a:ln>
        </p:spPr>
        <p:txBody>
          <a:bodyPr>
            <a:normAutofit/>
          </a:bodyPr>
          <a:lstStyle/>
          <a:p>
            <a:pPr marL="0" indent="0">
              <a:buNone/>
            </a:pPr>
            <a:r>
              <a:rPr lang="nl-BE" sz="1800" u="sng" dirty="0"/>
              <a:t>Voorbeeld 1:</a:t>
            </a:r>
          </a:p>
          <a:p>
            <a:pPr marL="0" indent="0">
              <a:buNone/>
            </a:pPr>
            <a:r>
              <a:rPr lang="nl-BE" sz="1800" dirty="0"/>
              <a:t>De eerste verdiepingsvloer van een huis wordt gemaakt van prefab vloerplaten, </a:t>
            </a:r>
          </a:p>
          <a:p>
            <a:pPr marL="0" indent="0">
              <a:buNone/>
            </a:pPr>
            <a:r>
              <a:rPr lang="nl-BE" sz="1800" dirty="0"/>
              <a:t>die voorzien zijn van wapening door middel van een tralie-ligger. </a:t>
            </a:r>
          </a:p>
          <a:p>
            <a:pPr marL="0" indent="0">
              <a:buNone/>
            </a:pPr>
            <a:endParaRPr lang="nl-BE" sz="1800" dirty="0"/>
          </a:p>
          <a:p>
            <a:pPr marL="0" indent="0">
              <a:buNone/>
            </a:pPr>
            <a:r>
              <a:rPr lang="nl-BE" sz="1800" dirty="0"/>
              <a:t>De zichtzijden van de elementen zijn glad afgewerkt en direct geschikt voor </a:t>
            </a:r>
          </a:p>
          <a:p>
            <a:pPr marL="0" indent="0">
              <a:buNone/>
            </a:pPr>
            <a:r>
              <a:rPr lang="nl-BE" sz="1800" dirty="0"/>
              <a:t>eventuele eindafwerking.</a:t>
            </a:r>
          </a:p>
          <a:p>
            <a:pPr marL="0" indent="0">
              <a:buNone/>
            </a:pPr>
            <a:r>
              <a:rPr lang="nl-BE" sz="1800" dirty="0"/>
              <a:t>De prefab vloerplaten worden op de bouwplaats gepositioneerd. </a:t>
            </a:r>
          </a:p>
          <a:p>
            <a:pPr marL="0" indent="0">
              <a:buNone/>
            </a:pPr>
            <a:r>
              <a:rPr lang="nl-BE" sz="1800" dirty="0"/>
              <a:t>De breedte van de vloerplaten is normaalverdeeld met een gemiddelde van 650 </a:t>
            </a:r>
          </a:p>
          <a:p>
            <a:pPr marL="0" indent="0">
              <a:buNone/>
            </a:pPr>
            <a:r>
              <a:rPr lang="nl-BE" sz="1800" dirty="0"/>
              <a:t>mm en een standaardafwijking van 20 mm. </a:t>
            </a:r>
          </a:p>
          <a:p>
            <a:pPr marL="0" indent="0">
              <a:buNone/>
            </a:pPr>
            <a:r>
              <a:rPr lang="nl-BE" sz="1800" dirty="0"/>
              <a:t>De platen moeten samen een totale lengte van 4000 mm overspannen. </a:t>
            </a:r>
          </a:p>
          <a:p>
            <a:pPr marL="0" indent="0">
              <a:buNone/>
            </a:pPr>
            <a:endParaRPr lang="nl-BE" sz="1800" dirty="0"/>
          </a:p>
          <a:p>
            <a:pPr marL="0" indent="0">
              <a:buNone/>
            </a:pPr>
            <a:r>
              <a:rPr lang="nl-BE" sz="1800" dirty="0"/>
              <a:t>Wat is de kans dat de totale breedte van </a:t>
            </a:r>
            <a:r>
              <a:rPr lang="nl-BE" sz="1800" u="sng" dirty="0"/>
              <a:t>zes prefab vloerplaten </a:t>
            </a:r>
            <a:r>
              <a:rPr lang="nl-BE" sz="1800" dirty="0"/>
              <a:t>meer dan </a:t>
            </a:r>
          </a:p>
          <a:p>
            <a:pPr marL="0" indent="0">
              <a:buNone/>
            </a:pPr>
            <a:r>
              <a:rPr lang="nl-BE" sz="1800" dirty="0"/>
              <a:t>4000 mm bedraagt?</a:t>
            </a:r>
          </a:p>
          <a:p>
            <a:pPr marL="0" indent="0">
              <a:buNone/>
            </a:pPr>
            <a:endParaRPr lang="nl-BE" sz="1800" dirty="0"/>
          </a:p>
        </p:txBody>
      </p:sp>
      <p:sp>
        <p:nvSpPr>
          <p:cNvPr id="3" name="Titel 2"/>
          <p:cNvSpPr>
            <a:spLocks noGrp="1"/>
          </p:cNvSpPr>
          <p:nvPr>
            <p:ph type="title"/>
          </p:nvPr>
        </p:nvSpPr>
        <p:spPr>
          <a:xfrm>
            <a:off x="0" y="0"/>
            <a:ext cx="9144000" cy="1142984"/>
          </a:xfrm>
        </p:spPr>
        <p:txBody>
          <a:bodyPr/>
          <a:lstStyle/>
          <a:p>
            <a:r>
              <a:rPr lang="nl-BE" dirty="0"/>
              <a:t>Samenstellen van normale verdelingen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136</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155560567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BEC0BBC-BCA7-496A-A2BE-2A65EBAEF48A}"/>
              </a:ext>
            </a:extLst>
          </p:cNvPr>
          <p:cNvPicPr>
            <a:picLocks noChangeAspect="1"/>
          </p:cNvPicPr>
          <p:nvPr/>
        </p:nvPicPr>
        <p:blipFill>
          <a:blip r:embed="rId3"/>
          <a:stretch>
            <a:fillRect/>
          </a:stretch>
        </p:blipFill>
        <p:spPr>
          <a:xfrm>
            <a:off x="4265992" y="3861048"/>
            <a:ext cx="4878008" cy="2076019"/>
          </a:xfrm>
          <a:prstGeom prst="rect">
            <a:avLst/>
          </a:prstGeom>
        </p:spPr>
      </p:pic>
      <mc:AlternateContent xmlns:mc="http://schemas.openxmlformats.org/markup-compatibility/2006" xmlns:a14="http://schemas.microsoft.com/office/drawing/2010/main">
        <mc:Choice Requires="a14">
          <p:sp>
            <p:nvSpPr>
              <p:cNvPr id="2" name="Tijdelijke aanduiding voor inhoud 1"/>
              <p:cNvSpPr>
                <a:spLocks noGrp="1"/>
              </p:cNvSpPr>
              <p:nvPr>
                <p:ph idx="1"/>
              </p:nvPr>
            </p:nvSpPr>
            <p:spPr>
              <a:xfrm>
                <a:off x="-180528" y="1070696"/>
                <a:ext cx="9324528" cy="5013304"/>
              </a:xfrm>
              <a:ln>
                <a:noFill/>
              </a:ln>
            </p:spPr>
            <p:txBody>
              <a:bodyPr>
                <a:normAutofit/>
              </a:bodyPr>
              <a:lstStyle/>
              <a:p>
                <a:pPr marL="0" indent="0">
                  <a:buNone/>
                </a:pPr>
                <a:r>
                  <a:rPr lang="nl-BE" sz="1800" dirty="0"/>
                  <a:t>Gegeven: X = breedte vloerplaat</a:t>
                </a:r>
              </a:p>
              <a:p>
                <a:pPr marL="0" indent="0">
                  <a:buNone/>
                </a:pPr>
                <a:r>
                  <a:rPr lang="nl-BE" sz="1800" dirty="0"/>
                  <a:t>	X~N (650; 20)</a:t>
                </a:r>
              </a:p>
              <a:p>
                <a:pPr marL="0" indent="0">
                  <a:buNone/>
                </a:pPr>
                <a:endParaRPr lang="nl-BE" sz="1800" dirty="0"/>
              </a:p>
              <a:p>
                <a:pPr marL="0" indent="0">
                  <a:buNone/>
                </a:pPr>
                <a:r>
                  <a:rPr lang="nl-BE" sz="1800" dirty="0"/>
                  <a:t>Gevraagd: P(S</a:t>
                </a:r>
                <a:r>
                  <a:rPr lang="nl-BE" sz="1800" baseline="-25000" dirty="0"/>
                  <a:t>6</a:t>
                </a:r>
                <a:r>
                  <a:rPr lang="nl-BE" sz="1800" dirty="0"/>
                  <a:t> &gt; 4000)</a:t>
                </a:r>
              </a:p>
              <a:p>
                <a:pPr marL="0" indent="0">
                  <a:buNone/>
                </a:pPr>
                <a:endParaRPr lang="nl-BE" sz="1800" dirty="0"/>
              </a:p>
              <a:p>
                <a:pPr marL="0" indent="0">
                  <a:buNone/>
                </a:pPr>
                <a:r>
                  <a:rPr lang="nl-BE" sz="1800" dirty="0"/>
                  <a:t>Via de voorgaande definitie weten we dat het gemiddelde van S</a:t>
                </a:r>
                <a:r>
                  <a:rPr lang="nl-BE" sz="1800" baseline="-25000" dirty="0"/>
                  <a:t>6</a:t>
                </a:r>
                <a:r>
                  <a:rPr lang="nl-BE" sz="1800" dirty="0"/>
                  <a:t> gelijk is aan</a:t>
                </a:r>
              </a:p>
              <a:p>
                <a:pPr marL="0" indent="0">
                  <a:buNone/>
                </a:pPr>
                <a:r>
                  <a:rPr lang="nl-BE" sz="1800" dirty="0"/>
                  <a:t>6.650 = 3900 en de standaardafwijking gelijk is aan 20</a:t>
                </a:r>
                <a14:m>
                  <m:oMath xmlns:m="http://schemas.openxmlformats.org/officeDocument/2006/math">
                    <m:r>
                      <a:rPr lang="nl-BE" sz="1800" i="1" smtClean="0">
                        <a:latin typeface="Cambria Math" panose="02040503050406030204" pitchFamily="18" charset="0"/>
                        <a:ea typeface="Cambria Math" panose="02040503050406030204" pitchFamily="18" charset="0"/>
                      </a:rPr>
                      <m:t>√</m:t>
                    </m:r>
                    <m:r>
                      <a:rPr lang="nl-BE" sz="1800" b="0" i="1" smtClean="0">
                        <a:latin typeface="Cambria Math" panose="02040503050406030204" pitchFamily="18" charset="0"/>
                        <a:ea typeface="Cambria Math" panose="02040503050406030204" pitchFamily="18" charset="0"/>
                      </a:rPr>
                      <m:t>6</m:t>
                    </m:r>
                  </m:oMath>
                </a14:m>
                <a:r>
                  <a:rPr lang="nl-BE" sz="1800" dirty="0"/>
                  <a:t>, dus S</a:t>
                </a:r>
                <a:r>
                  <a:rPr lang="nl-BE" sz="1800" baseline="-25000" dirty="0"/>
                  <a:t>6 </a:t>
                </a:r>
                <a:r>
                  <a:rPr lang="nl-BE" sz="1800" dirty="0"/>
                  <a:t>~N(3900; 20</a:t>
                </a:r>
                <a14:m>
                  <m:oMath xmlns:m="http://schemas.openxmlformats.org/officeDocument/2006/math">
                    <m:r>
                      <a:rPr lang="nl-BE" sz="1800" i="1">
                        <a:latin typeface="Cambria Math" panose="02040503050406030204" pitchFamily="18" charset="0"/>
                        <a:ea typeface="Cambria Math" panose="02040503050406030204" pitchFamily="18" charset="0"/>
                      </a:rPr>
                      <m:t>√6</m:t>
                    </m:r>
                  </m:oMath>
                </a14:m>
                <a:r>
                  <a:rPr lang="nl-BE" sz="1800" dirty="0"/>
                  <a:t>),</a:t>
                </a:r>
              </a:p>
              <a:p>
                <a:pPr marL="0" indent="0">
                  <a:buNone/>
                </a:pPr>
                <a:endParaRPr lang="nl-BE" sz="1800" dirty="0"/>
              </a:p>
              <a:p>
                <a:pPr marL="0" indent="0">
                  <a:buNone/>
                </a:pPr>
                <a:r>
                  <a:rPr lang="nl-BE" sz="1800" u="sng" dirty="0"/>
                  <a:t>Daarom geldt dat: </a:t>
                </a:r>
                <a:br>
                  <a:rPr lang="nl-BE" sz="1800" dirty="0"/>
                </a:br>
                <a:br>
                  <a:rPr lang="nl-BE" sz="1800" dirty="0"/>
                </a:br>
                <a:r>
                  <a:rPr lang="nl-BE" sz="1800" dirty="0"/>
                  <a:t>Dit betekent dat 6 platen </a:t>
                </a:r>
              </a:p>
              <a:p>
                <a:pPr marL="0" indent="0">
                  <a:buNone/>
                </a:pPr>
                <a:r>
                  <a:rPr lang="nl-BE" sz="1800" dirty="0"/>
                  <a:t>samen slechts in 2,07 % van de </a:t>
                </a:r>
              </a:p>
              <a:p>
                <a:pPr marL="0" indent="0">
                  <a:buNone/>
                </a:pPr>
                <a:r>
                  <a:rPr lang="nl-BE" sz="1800" dirty="0"/>
                  <a:t>gevallen breed genoeg zijn om</a:t>
                </a:r>
              </a:p>
              <a:p>
                <a:pPr marL="0" indent="0">
                  <a:buNone/>
                </a:pPr>
                <a:r>
                  <a:rPr lang="nl-BE" sz="1800" dirty="0"/>
                  <a:t>de lengte te overspannen.</a:t>
                </a:r>
              </a:p>
            </p:txBody>
          </p:sp>
        </mc:Choice>
        <mc:Fallback xmlns="">
          <p:sp>
            <p:nvSpPr>
              <p:cNvPr id="2" name="Tijdelijke aanduiding voor inhoud 1"/>
              <p:cNvSpPr>
                <a:spLocks noGrp="1" noRot="1" noChangeAspect="1" noMove="1" noResize="1" noEditPoints="1" noAdjustHandles="1" noChangeArrowheads="1" noChangeShapeType="1" noTextEdit="1"/>
              </p:cNvSpPr>
              <p:nvPr>
                <p:ph idx="1"/>
              </p:nvPr>
            </p:nvSpPr>
            <p:spPr>
              <a:xfrm>
                <a:off x="-180528" y="1070696"/>
                <a:ext cx="9324528" cy="5013304"/>
              </a:xfrm>
              <a:blipFill>
                <a:blip r:embed="rId4"/>
                <a:stretch>
                  <a:fillRect/>
                </a:stretch>
              </a:blipFill>
              <a:ln>
                <a:noFill/>
              </a:ln>
            </p:spPr>
            <p:txBody>
              <a:bodyPr/>
              <a:lstStyle/>
              <a:p>
                <a:r>
                  <a:rPr lang="nl-BE">
                    <a:noFill/>
                  </a:rPr>
                  <a:t> </a:t>
                </a:r>
              </a:p>
            </p:txBody>
          </p:sp>
        </mc:Fallback>
      </mc:AlternateContent>
      <p:sp>
        <p:nvSpPr>
          <p:cNvPr id="3" name="Titel 2"/>
          <p:cNvSpPr>
            <a:spLocks noGrp="1"/>
          </p:cNvSpPr>
          <p:nvPr>
            <p:ph type="title"/>
          </p:nvPr>
        </p:nvSpPr>
        <p:spPr>
          <a:xfrm>
            <a:off x="0" y="0"/>
            <a:ext cx="9144000" cy="1142984"/>
          </a:xfrm>
        </p:spPr>
        <p:txBody>
          <a:bodyPr/>
          <a:lstStyle/>
          <a:p>
            <a:r>
              <a:rPr lang="nl-BE" dirty="0"/>
              <a:t>Samenstellen van normale verdelingen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137</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399187148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180528" y="1070696"/>
            <a:ext cx="9324528" cy="5013304"/>
          </a:xfrm>
          <a:ln>
            <a:noFill/>
          </a:ln>
        </p:spPr>
        <p:txBody>
          <a:bodyPr>
            <a:normAutofit/>
          </a:bodyPr>
          <a:lstStyle/>
          <a:p>
            <a:pPr marL="0" indent="0">
              <a:buNone/>
            </a:pPr>
            <a:r>
              <a:rPr lang="nl-BE" sz="1800" u="sng" dirty="0"/>
              <a:t>Oefening1:</a:t>
            </a:r>
          </a:p>
          <a:p>
            <a:pPr marL="0" indent="0">
              <a:buNone/>
            </a:pPr>
            <a:endParaRPr lang="nl-BE" sz="1800" dirty="0"/>
          </a:p>
          <a:p>
            <a:pPr marL="0" indent="0">
              <a:buNone/>
            </a:pPr>
            <a:r>
              <a:rPr lang="nl-BE" sz="1800" dirty="0"/>
              <a:t>Bij de bouw van een kantorenflat zijn de buitengevels opgebouwd uit </a:t>
            </a:r>
          </a:p>
          <a:p>
            <a:pPr marL="0" indent="0">
              <a:buNone/>
            </a:pPr>
            <a:r>
              <a:rPr lang="nl-BE" sz="1800" dirty="0"/>
              <a:t>Prefabbetonnen gevelelementen met een gemiddelde lengte van 2500 mm en een </a:t>
            </a:r>
          </a:p>
          <a:p>
            <a:pPr marL="0" indent="0">
              <a:buNone/>
            </a:pPr>
            <a:r>
              <a:rPr lang="nl-BE" sz="1800" dirty="0"/>
              <a:t>standaardafwijking van 25 mm. </a:t>
            </a:r>
          </a:p>
          <a:p>
            <a:pPr marL="0" indent="0">
              <a:buNone/>
            </a:pPr>
            <a:r>
              <a:rPr lang="nl-BE" sz="1800" dirty="0"/>
              <a:t>Deze lengte is normaalverdeeld.</a:t>
            </a:r>
          </a:p>
          <a:p>
            <a:pPr marL="0" indent="0">
              <a:buNone/>
            </a:pPr>
            <a:endParaRPr lang="nl-BE" sz="1800" dirty="0"/>
          </a:p>
          <a:p>
            <a:pPr marL="342900" indent="-342900">
              <a:buAutoNum type="alphaLcParenBoth"/>
            </a:pPr>
            <a:r>
              <a:rPr lang="nl-BE" sz="1800" dirty="0"/>
              <a:t>Bereken de kans op een gevelelement met lengte groter dan 2540 mm of </a:t>
            </a:r>
          </a:p>
          <a:p>
            <a:pPr marL="0" indent="0">
              <a:buNone/>
            </a:pPr>
            <a:r>
              <a:rPr lang="nl-BE" sz="1800" dirty="0"/>
              <a:t>Kleiner dan 2460 mm.</a:t>
            </a:r>
          </a:p>
          <a:p>
            <a:pPr marL="0" indent="0">
              <a:buNone/>
            </a:pPr>
            <a:r>
              <a:rPr lang="nl-BE" sz="1800" dirty="0"/>
              <a:t>(b) Voor de lengte van het gebouw zijn per laag 12 gevelelementen gebruikt.</a:t>
            </a:r>
          </a:p>
          <a:p>
            <a:pPr marL="0" indent="0">
              <a:buNone/>
            </a:pPr>
            <a:r>
              <a:rPr lang="nl-BE" sz="1800" dirty="0"/>
              <a:t>Bereken de kans dat de totale lengte minder dan 29 880 mm bedraagt.</a:t>
            </a:r>
          </a:p>
        </p:txBody>
      </p:sp>
      <p:sp>
        <p:nvSpPr>
          <p:cNvPr id="3" name="Titel 2"/>
          <p:cNvSpPr>
            <a:spLocks noGrp="1"/>
          </p:cNvSpPr>
          <p:nvPr>
            <p:ph type="title"/>
          </p:nvPr>
        </p:nvSpPr>
        <p:spPr>
          <a:xfrm>
            <a:off x="0" y="0"/>
            <a:ext cx="9144000" cy="1142984"/>
          </a:xfrm>
        </p:spPr>
        <p:txBody>
          <a:bodyPr/>
          <a:lstStyle/>
          <a:p>
            <a:r>
              <a:rPr lang="nl-BE" dirty="0"/>
              <a:t>OpdrachtEN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138</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439328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144000" cy="5013304"/>
          </a:xfrm>
        </p:spPr>
        <p:txBody>
          <a:bodyPr>
            <a:normAutofit/>
          </a:bodyPr>
          <a:lstStyle/>
          <a:p>
            <a:pPr marL="0" indent="0">
              <a:buNone/>
            </a:pPr>
            <a:r>
              <a:rPr lang="nl-BE" sz="1800" dirty="0"/>
              <a:t>Opiniepeilers houden regelmatig enquêtes om de populariteit van de huidige president in een republiek te peilen. Stel dat er morgen een enquête gehouden wordt waarin 2000 personen gevraagd zal worden of de president het goed of slecht doet. De 2000 personen worden gekozen door random telefoonnummers te kiezen, en de vragen worden per telefoon gesteld.</a:t>
            </a:r>
          </a:p>
          <a:p>
            <a:pPr marL="0" indent="0">
              <a:buNone/>
            </a:pPr>
            <a:r>
              <a:rPr lang="nl-BE" sz="1800" dirty="0"/>
              <a:t>(a) Wat is de relevante populatie?</a:t>
            </a:r>
          </a:p>
          <a:p>
            <a:pPr marL="0" indent="0">
              <a:buNone/>
            </a:pPr>
            <a:r>
              <a:rPr lang="nl-BE" sz="1800" dirty="0"/>
              <a:t>(b) Wat is de relevante variabele? Is deze kwantitatief of kwalitatief?</a:t>
            </a:r>
          </a:p>
          <a:p>
            <a:pPr marL="0" indent="0">
              <a:buNone/>
            </a:pPr>
            <a:r>
              <a:rPr lang="nl-BE" sz="1800" dirty="0"/>
              <a:t>(c) Wat is de steekproef?</a:t>
            </a:r>
          </a:p>
          <a:p>
            <a:pPr marL="0" indent="0">
              <a:buNone/>
            </a:pPr>
            <a:r>
              <a:rPr lang="nl-BE" sz="1800" dirty="0"/>
              <a:t>(d) Is dit een goede manier om een steekproef te trekken?</a:t>
            </a:r>
          </a:p>
        </p:txBody>
      </p:sp>
      <p:sp>
        <p:nvSpPr>
          <p:cNvPr id="3" name="Titel 2"/>
          <p:cNvSpPr>
            <a:spLocks noGrp="1"/>
          </p:cNvSpPr>
          <p:nvPr>
            <p:ph type="title"/>
          </p:nvPr>
        </p:nvSpPr>
        <p:spPr/>
        <p:txBody>
          <a:bodyPr/>
          <a:lstStyle/>
          <a:p>
            <a:r>
              <a:rPr lang="nl-BE" dirty="0"/>
              <a:t>Opdracht</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14</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537559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144000" cy="5013304"/>
          </a:xfrm>
        </p:spPr>
        <p:txBody>
          <a:bodyPr>
            <a:normAutofit/>
          </a:bodyPr>
          <a:lstStyle/>
          <a:p>
            <a:pPr marL="0" indent="0">
              <a:buNone/>
            </a:pPr>
            <a:r>
              <a:rPr lang="nl-BE" sz="1800" dirty="0"/>
              <a:t>Voor het beschrijven van kwantitatieve gegevensverzamelingen zijn we meestal </a:t>
            </a:r>
            <a:r>
              <a:rPr lang="nl-BE" sz="1800" b="1" dirty="0"/>
              <a:t>geïnteresseerd in de ligging van de gegevens</a:t>
            </a:r>
            <a:r>
              <a:rPr lang="nl-BE" sz="1800" dirty="0"/>
              <a:t>, dit kan met behulp van </a:t>
            </a:r>
            <a:r>
              <a:rPr lang="nl-BE" sz="1800" b="1" dirty="0"/>
              <a:t>centrummaten, en de spreiding van de gegevens</a:t>
            </a:r>
            <a:r>
              <a:rPr lang="nl-BE" sz="1800" dirty="0"/>
              <a:t>.</a:t>
            </a:r>
          </a:p>
          <a:p>
            <a:pPr marL="0" indent="0">
              <a:buNone/>
            </a:pPr>
            <a:endParaRPr lang="nl-BE" sz="1800" dirty="0"/>
          </a:p>
          <a:p>
            <a:pPr marL="0" indent="0">
              <a:buNone/>
            </a:pPr>
            <a:r>
              <a:rPr lang="nl-BE" sz="1800" dirty="0"/>
              <a:t>Een centrummaat is een getal dat aangeeft </a:t>
            </a:r>
            <a:r>
              <a:rPr lang="nl-BE" sz="1800" dirty="0">
                <a:solidFill>
                  <a:srgbClr val="FF0000"/>
                </a:solidFill>
              </a:rPr>
              <a:t>rond welke centrale waarde </a:t>
            </a:r>
            <a:r>
              <a:rPr lang="nl-BE" sz="1800" dirty="0"/>
              <a:t>de gegevens van een serie waarnemingen liggen.</a:t>
            </a:r>
          </a:p>
          <a:p>
            <a:pPr marL="0" indent="0">
              <a:buNone/>
            </a:pPr>
            <a:endParaRPr lang="nl-BE" sz="1800" dirty="0"/>
          </a:p>
          <a:p>
            <a:pPr marL="0" indent="0">
              <a:buNone/>
            </a:pPr>
            <a:endParaRPr lang="nl-BE" sz="1800" dirty="0"/>
          </a:p>
        </p:txBody>
      </p:sp>
      <p:sp>
        <p:nvSpPr>
          <p:cNvPr id="3" name="Titel 2"/>
          <p:cNvSpPr>
            <a:spLocks noGrp="1"/>
          </p:cNvSpPr>
          <p:nvPr>
            <p:ph type="title"/>
          </p:nvPr>
        </p:nvSpPr>
        <p:spPr/>
        <p:txBody>
          <a:bodyPr/>
          <a:lstStyle/>
          <a:p>
            <a:r>
              <a:rPr lang="nl-BE" dirty="0"/>
              <a:t>CENTRUMMATEN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15</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1059148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jdelijke aanduiding voor inhoud 1"/>
              <p:cNvSpPr>
                <a:spLocks noGrp="1"/>
              </p:cNvSpPr>
              <p:nvPr>
                <p:ph idx="1"/>
              </p:nvPr>
            </p:nvSpPr>
            <p:spPr>
              <a:xfrm>
                <a:off x="0" y="1152000"/>
                <a:ext cx="9144000" cy="5013304"/>
              </a:xfrm>
              <a:ln>
                <a:noFill/>
              </a:ln>
            </p:spPr>
            <p:txBody>
              <a:bodyPr>
                <a:normAutofit/>
              </a:bodyPr>
              <a:lstStyle/>
              <a:p>
                <a:pPr marL="0" indent="0">
                  <a:buNone/>
                </a:pPr>
                <a:r>
                  <a:rPr lang="nl-BE" sz="1800" dirty="0"/>
                  <a:t>Er zijn verschillende soorten gemiddeldes, maar meestal wordt gebruik gemaakt van het rekenkundige gemiddelde.</a:t>
                </a:r>
              </a:p>
              <a:p>
                <a:pPr marL="0" indent="0">
                  <a:buNone/>
                </a:pPr>
                <a:endParaRPr lang="nl-BE" sz="1800" dirty="0"/>
              </a:p>
              <a:p>
                <a:pPr marL="0" indent="0">
                  <a:buNone/>
                </a:pPr>
                <a:r>
                  <a:rPr lang="nl-BE" sz="1800" dirty="0"/>
                  <a:t>Het rekenkundige gemiddelde van een verzameling gegevens is de som van de gegevens gedeeld door het aantal gegevens.</a:t>
                </a:r>
              </a:p>
              <a:p>
                <a:pPr marL="0" indent="0">
                  <a:buNone/>
                </a:pPr>
                <a:r>
                  <a:rPr lang="nl-BE" sz="1800" dirty="0"/>
                  <a:t>Het steekproefgemiddelde duiden we aan met </a:t>
                </a:r>
                <a14:m>
                  <m:oMath xmlns:m="http://schemas.openxmlformats.org/officeDocument/2006/math">
                    <m:acc>
                      <m:accPr>
                        <m:chr m:val="̅"/>
                        <m:ctrlPr>
                          <a:rPr lang="nl-BE" sz="1800" i="1" dirty="0" smtClean="0">
                            <a:latin typeface="Cambria Math" panose="02040503050406030204" pitchFamily="18" charset="0"/>
                            <a:ea typeface="Cambria Math" panose="02040503050406030204" pitchFamily="18" charset="0"/>
                          </a:rPr>
                        </m:ctrlPr>
                      </m:accPr>
                      <m:e>
                        <m:r>
                          <a:rPr lang="nl-BE" sz="1800" b="0" i="1" dirty="0" smtClean="0">
                            <a:latin typeface="Cambria Math" panose="02040503050406030204" pitchFamily="18" charset="0"/>
                            <a:ea typeface="Cambria Math" panose="02040503050406030204" pitchFamily="18" charset="0"/>
                          </a:rPr>
                          <m:t>𝑥</m:t>
                        </m:r>
                      </m:e>
                    </m:acc>
                  </m:oMath>
                </a14:m>
                <a:r>
                  <a:rPr lang="nl-BE" sz="1800" dirty="0"/>
                  <a:t> en kunnen we berekenen met de volgende formule.</a:t>
                </a:r>
              </a:p>
              <a:p>
                <a:pPr marL="0" indent="0">
                  <a:buNone/>
                </a:pPr>
                <a:endParaRPr lang="nl-BE" sz="1800" dirty="0"/>
              </a:p>
              <a:p>
                <a:pPr marL="0" indent="0">
                  <a:buNone/>
                </a:pPr>
                <a:endParaRPr lang="nl-BE" sz="1800" dirty="0"/>
              </a:p>
              <a:p>
                <a:pPr marL="0" indent="0">
                  <a:buNone/>
                </a:pPr>
                <a:endParaRPr lang="nl-BE" sz="1800" dirty="0"/>
              </a:p>
              <a:p>
                <a:pPr marL="0" indent="0">
                  <a:buNone/>
                </a:pPr>
                <a:r>
                  <a:rPr lang="nl-BE" sz="1800" dirty="0"/>
                  <a:t>Voor het populatiegemiddelde gebruiken we de Griekse letter µ </a:t>
                </a:r>
                <a:r>
                  <a:rPr lang="nl-BE" sz="1800" i="1" dirty="0"/>
                  <a:t>(mu).</a:t>
                </a:r>
              </a:p>
              <a:p>
                <a:pPr marL="0" indent="0">
                  <a:buNone/>
                </a:pPr>
                <a:endParaRPr lang="nl-BE" sz="1800" dirty="0"/>
              </a:p>
            </p:txBody>
          </p:sp>
        </mc:Choice>
        <mc:Fallback xmlns="">
          <p:sp>
            <p:nvSpPr>
              <p:cNvPr id="2" name="Tijdelijke aanduiding voor inhoud 1"/>
              <p:cNvSpPr>
                <a:spLocks noGrp="1" noRot="1" noChangeAspect="1" noMove="1" noResize="1" noEditPoints="1" noAdjustHandles="1" noChangeArrowheads="1" noChangeShapeType="1" noTextEdit="1"/>
              </p:cNvSpPr>
              <p:nvPr>
                <p:ph idx="1"/>
              </p:nvPr>
            </p:nvSpPr>
            <p:spPr>
              <a:xfrm>
                <a:off x="0" y="1152000"/>
                <a:ext cx="9144000" cy="5013304"/>
              </a:xfrm>
              <a:blipFill>
                <a:blip r:embed="rId2"/>
                <a:stretch>
                  <a:fillRect/>
                </a:stretch>
              </a:blipFill>
              <a:ln>
                <a:noFill/>
              </a:ln>
            </p:spPr>
            <p:txBody>
              <a:bodyPr/>
              <a:lstStyle/>
              <a:p>
                <a:r>
                  <a:rPr lang="nl-BE">
                    <a:noFill/>
                  </a:rPr>
                  <a:t> </a:t>
                </a:r>
              </a:p>
            </p:txBody>
          </p:sp>
        </mc:Fallback>
      </mc:AlternateContent>
      <p:sp>
        <p:nvSpPr>
          <p:cNvPr id="3" name="Titel 2"/>
          <p:cNvSpPr>
            <a:spLocks noGrp="1"/>
          </p:cNvSpPr>
          <p:nvPr>
            <p:ph type="title"/>
          </p:nvPr>
        </p:nvSpPr>
        <p:spPr/>
        <p:txBody>
          <a:bodyPr/>
          <a:lstStyle/>
          <a:p>
            <a:r>
              <a:rPr lang="nl-BE" dirty="0"/>
              <a:t>HET GEMIDDELDE</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16</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6" name="Picture 5">
            <a:extLst>
              <a:ext uri="{FF2B5EF4-FFF2-40B4-BE49-F238E27FC236}">
                <a16:creationId xmlns:a16="http://schemas.microsoft.com/office/drawing/2014/main" id="{144D48D2-BC33-4D12-B23E-7A65FB509A61}"/>
              </a:ext>
            </a:extLst>
          </p:cNvPr>
          <p:cNvPicPr>
            <a:picLocks noChangeAspect="1"/>
          </p:cNvPicPr>
          <p:nvPr/>
        </p:nvPicPr>
        <p:blipFill>
          <a:blip r:embed="rId3"/>
          <a:stretch>
            <a:fillRect/>
          </a:stretch>
        </p:blipFill>
        <p:spPr>
          <a:xfrm>
            <a:off x="2411760" y="3429000"/>
            <a:ext cx="5191125" cy="981075"/>
          </a:xfrm>
          <a:prstGeom prst="rect">
            <a:avLst/>
          </a:prstGeom>
        </p:spPr>
      </p:pic>
    </p:spTree>
    <p:extLst>
      <p:ext uri="{BB962C8B-B14F-4D97-AF65-F5344CB8AC3E}">
        <p14:creationId xmlns:p14="http://schemas.microsoft.com/office/powerpoint/2010/main" val="3462140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144000" cy="5013304"/>
          </a:xfrm>
          <a:ln>
            <a:noFill/>
          </a:ln>
        </p:spPr>
        <p:txBody>
          <a:bodyPr>
            <a:normAutofit/>
          </a:bodyPr>
          <a:lstStyle/>
          <a:p>
            <a:pPr marL="0" indent="0">
              <a:buNone/>
            </a:pPr>
            <a:r>
              <a:rPr lang="nl-BE" sz="1800" u="sng" dirty="0"/>
              <a:t>Voorbeeld:</a:t>
            </a:r>
          </a:p>
          <a:p>
            <a:pPr marL="0" indent="0">
              <a:buNone/>
            </a:pPr>
            <a:r>
              <a:rPr lang="nl-BE" sz="1800" dirty="0"/>
              <a:t>10 10 9 7 6 7 5 8 8 7 10 7 7 9</a:t>
            </a:r>
          </a:p>
          <a:p>
            <a:pPr marL="0" indent="0">
              <a:buNone/>
            </a:pPr>
            <a:r>
              <a:rPr lang="nl-BE" sz="1800" dirty="0"/>
              <a:t>Het gemiddelde van deze reeks gegevens is:  ...</a:t>
            </a:r>
          </a:p>
          <a:p>
            <a:pPr marL="0" indent="0">
              <a:buNone/>
            </a:pPr>
            <a:endParaRPr lang="nl-BE" sz="1800" dirty="0"/>
          </a:p>
          <a:p>
            <a:pPr marL="0" indent="0">
              <a:buNone/>
            </a:pPr>
            <a:r>
              <a:rPr lang="nl-BE" sz="1800" dirty="0"/>
              <a:t>Het grote voordeel van het gemiddelde is dat het rekening houdt met alle gegevens. Wanneer de </a:t>
            </a:r>
            <a:r>
              <a:rPr lang="nl-BE" sz="1800" dirty="0">
                <a:solidFill>
                  <a:srgbClr val="FF0000"/>
                </a:solidFill>
              </a:rPr>
              <a:t>uiterste gegevens echter uitzonderlijk groot of klein zijn, dan wordt het gemiddelde hierdoor beïnvloed</a:t>
            </a:r>
            <a:r>
              <a:rPr lang="nl-BE" sz="1800" dirty="0"/>
              <a:t>. Het geeft dan niet meer zo'n goed beeld. </a:t>
            </a:r>
          </a:p>
          <a:p>
            <a:pPr marL="0" indent="0">
              <a:buNone/>
            </a:pPr>
            <a:endParaRPr lang="nl-BE" sz="1800" dirty="0"/>
          </a:p>
          <a:p>
            <a:pPr marL="0" indent="0">
              <a:buNone/>
            </a:pPr>
            <a:r>
              <a:rPr lang="nl-BE" sz="1800" u="sng" dirty="0"/>
              <a:t>Voorbeeld:</a:t>
            </a:r>
          </a:p>
          <a:p>
            <a:pPr marL="0" indent="0">
              <a:buNone/>
            </a:pPr>
            <a:r>
              <a:rPr lang="nl-BE" sz="1800" dirty="0"/>
              <a:t>2 3 4 5 20</a:t>
            </a:r>
          </a:p>
          <a:p>
            <a:pPr marL="0" indent="0">
              <a:buNone/>
            </a:pPr>
            <a:r>
              <a:rPr lang="nl-BE" sz="1800" dirty="0"/>
              <a:t>Het gemiddelde van deze reeks gegevens is 6,8. Dit geeft echter geen goed beeld van deze gegevens, want het gemiddelde is groter dan vier van de vijf gegevens.</a:t>
            </a:r>
          </a:p>
        </p:txBody>
      </p:sp>
      <p:sp>
        <p:nvSpPr>
          <p:cNvPr id="3" name="Titel 2"/>
          <p:cNvSpPr>
            <a:spLocks noGrp="1"/>
          </p:cNvSpPr>
          <p:nvPr>
            <p:ph type="title"/>
          </p:nvPr>
        </p:nvSpPr>
        <p:spPr/>
        <p:txBody>
          <a:bodyPr/>
          <a:lstStyle/>
          <a:p>
            <a:r>
              <a:rPr lang="nl-BE" dirty="0"/>
              <a:t>HET GEMIDDELDE</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17</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3741433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468544" cy="5013304"/>
          </a:xfrm>
          <a:ln>
            <a:noFill/>
          </a:ln>
        </p:spPr>
        <p:txBody>
          <a:bodyPr>
            <a:noAutofit/>
          </a:bodyPr>
          <a:lstStyle/>
          <a:p>
            <a:pPr marL="0" indent="0">
              <a:buNone/>
            </a:pPr>
            <a:r>
              <a:rPr lang="nl-BE" sz="1800" dirty="0"/>
              <a:t>De mediaan Me van een kwantitatieve gegevensverzameling is het middelste gegeven wanneer de gegevens in stijgende (of dalende) orde worden gerangschikt.</a:t>
            </a:r>
          </a:p>
          <a:p>
            <a:pPr marL="0" indent="0">
              <a:buNone/>
            </a:pPr>
            <a:r>
              <a:rPr lang="nl-BE" sz="1800" dirty="0"/>
              <a:t>Dit betekent dat </a:t>
            </a:r>
            <a:r>
              <a:rPr lang="nl-BE" sz="1800" b="1" dirty="0"/>
              <a:t>50 % van de gegevens kleiner is dan de mediaan en 50 % groter</a:t>
            </a:r>
            <a:r>
              <a:rPr lang="nl-BE" sz="1800" dirty="0"/>
              <a:t>.</a:t>
            </a:r>
          </a:p>
          <a:p>
            <a:pPr marL="0" indent="0">
              <a:buNone/>
            </a:pPr>
            <a:r>
              <a:rPr lang="nl-BE" sz="1800" dirty="0"/>
              <a:t>We kunnen dus de mediaan berekenen door de n waarden van klein naar groot te sorteren en</a:t>
            </a:r>
          </a:p>
          <a:p>
            <a:pPr marL="0" indent="0">
              <a:buNone/>
            </a:pPr>
            <a:r>
              <a:rPr lang="nl-BE" sz="1800" dirty="0"/>
              <a:t>1. Als n oneven is, is Me het middelste getal,</a:t>
            </a:r>
          </a:p>
          <a:p>
            <a:pPr marL="0" indent="0">
              <a:buNone/>
            </a:pPr>
            <a:r>
              <a:rPr lang="nl-BE" sz="1800" dirty="0"/>
              <a:t>2. als n even is, is Me het gemiddelde van de twee middelste getallen.</a:t>
            </a:r>
          </a:p>
          <a:p>
            <a:pPr marL="0" indent="0">
              <a:buNone/>
            </a:pPr>
            <a:endParaRPr lang="nl-BE" sz="800" dirty="0"/>
          </a:p>
          <a:p>
            <a:pPr marL="0" indent="0">
              <a:buNone/>
            </a:pPr>
            <a:r>
              <a:rPr lang="nl-BE" sz="1800" u="sng" dirty="0"/>
              <a:t>Voorbeeld:</a:t>
            </a:r>
          </a:p>
          <a:p>
            <a:pPr marL="0" indent="0">
              <a:buNone/>
            </a:pPr>
            <a:r>
              <a:rPr lang="nl-BE" sz="1800" dirty="0"/>
              <a:t>10 10 9 7 6 7 5 8 8 7 10 7 7 9</a:t>
            </a:r>
          </a:p>
          <a:p>
            <a:pPr marL="0" indent="0">
              <a:buNone/>
            </a:pPr>
            <a:r>
              <a:rPr lang="nl-BE" sz="1800" dirty="0"/>
              <a:t>Gerangschikt krijgen we</a:t>
            </a:r>
          </a:p>
          <a:p>
            <a:pPr marL="0" indent="0">
              <a:buNone/>
            </a:pPr>
            <a:r>
              <a:rPr lang="nl-BE" sz="1800" dirty="0"/>
              <a:t>5 6 7 7 7 7 </a:t>
            </a:r>
            <a:r>
              <a:rPr lang="nl-BE" sz="1800" dirty="0">
                <a:solidFill>
                  <a:srgbClr val="FF0000"/>
                </a:solidFill>
              </a:rPr>
              <a:t>7 8 </a:t>
            </a:r>
            <a:r>
              <a:rPr lang="nl-BE" sz="1800" dirty="0"/>
              <a:t>8 9 9 10 10 10</a:t>
            </a:r>
          </a:p>
          <a:p>
            <a:pPr marL="0" indent="0">
              <a:buNone/>
            </a:pPr>
            <a:r>
              <a:rPr lang="nl-BE" sz="1800" dirty="0"/>
              <a:t>De middelste twee gegevens zijn 7 en 8. De mediaan is het gemiddelde van deze twee waarden, dus 7,5.</a:t>
            </a:r>
          </a:p>
        </p:txBody>
      </p:sp>
      <p:sp>
        <p:nvSpPr>
          <p:cNvPr id="3" name="Titel 2"/>
          <p:cNvSpPr>
            <a:spLocks noGrp="1"/>
          </p:cNvSpPr>
          <p:nvPr>
            <p:ph type="title"/>
          </p:nvPr>
        </p:nvSpPr>
        <p:spPr/>
        <p:txBody>
          <a:bodyPr/>
          <a:lstStyle/>
          <a:p>
            <a:r>
              <a:rPr lang="nl-BE" dirty="0"/>
              <a:t>De mediaan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18</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1112573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dirty="0"/>
              <a:t>De mediaan maakt </a:t>
            </a:r>
            <a:r>
              <a:rPr lang="nl-BE" sz="1800" dirty="0">
                <a:solidFill>
                  <a:srgbClr val="FF0000"/>
                </a:solidFill>
              </a:rPr>
              <a:t>geen gebruik van alle gegevens, maar de mediaan is minder gevoelig voor extreem grote of kleine metingen dan het gemiddelde</a:t>
            </a:r>
            <a:r>
              <a:rPr lang="nl-BE" sz="1800" dirty="0"/>
              <a:t>.</a:t>
            </a:r>
          </a:p>
          <a:p>
            <a:pPr marL="0" indent="0">
              <a:buNone/>
            </a:pPr>
            <a:endParaRPr lang="nl-BE" sz="1800" dirty="0"/>
          </a:p>
          <a:p>
            <a:pPr marL="0" indent="0">
              <a:buNone/>
            </a:pPr>
            <a:r>
              <a:rPr lang="nl-BE" sz="1800" u="sng" dirty="0"/>
              <a:t>Voorbeeld:</a:t>
            </a:r>
          </a:p>
          <a:p>
            <a:pPr marL="0" indent="0">
              <a:buNone/>
            </a:pPr>
            <a:r>
              <a:rPr lang="nl-BE" sz="1800" dirty="0"/>
              <a:t>2 3 4 5 20</a:t>
            </a:r>
          </a:p>
          <a:p>
            <a:pPr marL="0" indent="0">
              <a:buNone/>
            </a:pPr>
            <a:r>
              <a:rPr lang="nl-BE" sz="1800" dirty="0"/>
              <a:t>Hierboven hebben we al berekend dat het gemiddelde van deze reeks gegevens 6,8 is.</a:t>
            </a:r>
          </a:p>
          <a:p>
            <a:pPr marL="0" indent="0">
              <a:buNone/>
            </a:pPr>
            <a:r>
              <a:rPr lang="nl-BE" sz="1800" dirty="0"/>
              <a:t>Dit was geen goede weergave van de gegevens. De mediaan van deze gegevens is 4. Je ziet dat deze niet aangetast wordt door de uitschieter 20. De mediaan geeft dus wel een goed beeld van de gegevens.</a:t>
            </a:r>
          </a:p>
        </p:txBody>
      </p:sp>
      <p:sp>
        <p:nvSpPr>
          <p:cNvPr id="3" name="Titel 2"/>
          <p:cNvSpPr>
            <a:spLocks noGrp="1"/>
          </p:cNvSpPr>
          <p:nvPr>
            <p:ph type="title"/>
          </p:nvPr>
        </p:nvSpPr>
        <p:spPr/>
        <p:txBody>
          <a:bodyPr/>
          <a:lstStyle/>
          <a:p>
            <a:r>
              <a:rPr lang="nl-BE" dirty="0"/>
              <a:t>De mediaan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19</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206903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a:p>
            <a:pPr algn="l"/>
            <a:br>
              <a:rPr lang="en-US" sz="1600" dirty="0"/>
            </a:br>
            <a:endParaRPr lang="en-US" dirty="0"/>
          </a:p>
        </p:txBody>
      </p:sp>
      <p:sp>
        <p:nvSpPr>
          <p:cNvPr id="3" name="Title 2"/>
          <p:cNvSpPr>
            <a:spLocks noGrp="1"/>
          </p:cNvSpPr>
          <p:nvPr>
            <p:ph type="title"/>
          </p:nvPr>
        </p:nvSpPr>
        <p:spPr/>
        <p:txBody>
          <a:bodyPr/>
          <a:lstStyle/>
          <a:p>
            <a:r>
              <a:rPr lang="en-US" dirty="0" err="1"/>
              <a:t>introductie</a:t>
            </a:r>
            <a:endParaRPr lang="en-US" dirty="0"/>
          </a:p>
        </p:txBody>
      </p:sp>
      <p:sp>
        <p:nvSpPr>
          <p:cNvPr id="4" name="Footer Placeholder 3"/>
          <p:cNvSpPr>
            <a:spLocks noGrp="1"/>
          </p:cNvSpPr>
          <p:nvPr>
            <p:ph type="ftr" sz="quarter" idx="12"/>
          </p:nvPr>
        </p:nvSpPr>
        <p:spPr/>
        <p:txBody>
          <a:bodyPr/>
          <a:lstStyle/>
          <a:p>
            <a:r>
              <a:rPr lang="nl-BE" dirty="0"/>
              <a:t>Statistiek voor Big data</a:t>
            </a:r>
          </a:p>
        </p:txBody>
      </p:sp>
      <p:sp>
        <p:nvSpPr>
          <p:cNvPr id="5" name="Slide Number Placeholder 4"/>
          <p:cNvSpPr>
            <a:spLocks noGrp="1"/>
          </p:cNvSpPr>
          <p:nvPr>
            <p:ph type="sldNum" sz="quarter" idx="11"/>
          </p:nvPr>
        </p:nvSpPr>
        <p:spPr/>
        <p:txBody>
          <a:bodyPr/>
          <a:lstStyle/>
          <a:p>
            <a:fld id="{3B80295F-48CD-49FC-897A-CCEC919B8070}" type="slidenum">
              <a:rPr lang="nl-BE" smtClean="0"/>
              <a:pPr/>
              <a:t>2</a:t>
            </a:fld>
            <a:endParaRPr lang="nl-BE"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5410547"/>
            <a:ext cx="4437856"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4125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dirty="0"/>
              <a:t>De modus Mo is de waarde die het vaakst voorkomt in de gegevensverzameling.</a:t>
            </a:r>
          </a:p>
          <a:p>
            <a:pPr marL="0" indent="0">
              <a:buNone/>
            </a:pPr>
            <a:r>
              <a:rPr lang="nl-BE" sz="1800" dirty="0"/>
              <a:t>De modale klasse is de klasse met de hoogste frequentie. De modus zelf is dan de centrale waarde van de modale klasse.</a:t>
            </a:r>
          </a:p>
          <a:p>
            <a:pPr marL="0" indent="0">
              <a:buNone/>
            </a:pPr>
            <a:endParaRPr lang="nl-BE" sz="1800" dirty="0"/>
          </a:p>
          <a:p>
            <a:pPr marL="0" indent="0">
              <a:buNone/>
            </a:pPr>
            <a:r>
              <a:rPr lang="nl-BE" sz="1800" dirty="0"/>
              <a:t>De modus is bij uitstek </a:t>
            </a:r>
            <a:r>
              <a:rPr lang="nl-BE" sz="1800" dirty="0">
                <a:solidFill>
                  <a:srgbClr val="FF0000"/>
                </a:solidFill>
              </a:rPr>
              <a:t>geschikt voor het beschrijven van kwalitatieve gegevens.</a:t>
            </a:r>
            <a:r>
              <a:rPr lang="nl-BE" sz="1800" dirty="0"/>
              <a:t> Omdat de modus de nadruk legt op concentratie van gegevens, wordt deze ook gebruikt bij kwantitatieve gegevens om het gebied op te sporen waar veel van de gegevens zijn geconcentreerd. </a:t>
            </a:r>
          </a:p>
          <a:p>
            <a:pPr marL="0" indent="0">
              <a:buNone/>
            </a:pPr>
            <a:r>
              <a:rPr lang="nl-BE" sz="1800" dirty="0"/>
              <a:t>Voor sommige kwantitatieve gegevens kan de modus weinigzeggend zijn.</a:t>
            </a:r>
          </a:p>
        </p:txBody>
      </p:sp>
      <p:sp>
        <p:nvSpPr>
          <p:cNvPr id="3" name="Titel 2"/>
          <p:cNvSpPr>
            <a:spLocks noGrp="1"/>
          </p:cNvSpPr>
          <p:nvPr>
            <p:ph type="title"/>
          </p:nvPr>
        </p:nvSpPr>
        <p:spPr/>
        <p:txBody>
          <a:bodyPr/>
          <a:lstStyle/>
          <a:p>
            <a:r>
              <a:rPr lang="nl-BE" dirty="0"/>
              <a:t>De modus</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20</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6" name="Picture 5">
            <a:extLst>
              <a:ext uri="{FF2B5EF4-FFF2-40B4-BE49-F238E27FC236}">
                <a16:creationId xmlns:a16="http://schemas.microsoft.com/office/drawing/2014/main" id="{E31C3E60-93FB-46FE-BCDB-DD9289DC46D7}"/>
              </a:ext>
            </a:extLst>
          </p:cNvPr>
          <p:cNvPicPr>
            <a:picLocks noChangeAspect="1"/>
          </p:cNvPicPr>
          <p:nvPr/>
        </p:nvPicPr>
        <p:blipFill>
          <a:blip r:embed="rId2"/>
          <a:stretch>
            <a:fillRect/>
          </a:stretch>
        </p:blipFill>
        <p:spPr>
          <a:xfrm>
            <a:off x="3635896" y="4135443"/>
            <a:ext cx="5508104" cy="2722557"/>
          </a:xfrm>
          <a:prstGeom prst="rect">
            <a:avLst/>
          </a:prstGeom>
        </p:spPr>
      </p:pic>
    </p:spTree>
    <p:extLst>
      <p:ext uri="{BB962C8B-B14F-4D97-AF65-F5344CB8AC3E}">
        <p14:creationId xmlns:p14="http://schemas.microsoft.com/office/powerpoint/2010/main" val="1368842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dirty="0"/>
              <a:t>1) Gegeven is de volgende reeks van 10 lengtemetingen in cm van ijzeren staven:</a:t>
            </a:r>
          </a:p>
          <a:p>
            <a:pPr marL="0" indent="0">
              <a:buNone/>
            </a:pPr>
            <a:r>
              <a:rPr lang="nl-BE" sz="1800" dirty="0"/>
              <a:t>38,2 44,7 39,2 36,2 46,9 39,1 42,5 34,8 43,9 43,0</a:t>
            </a:r>
          </a:p>
          <a:p>
            <a:pPr marL="0" indent="0">
              <a:buNone/>
            </a:pPr>
            <a:r>
              <a:rPr lang="nl-BE" sz="1800" dirty="0"/>
              <a:t>Bepaal het gemiddelde, de mediaan en de modus van deze metingen.</a:t>
            </a:r>
          </a:p>
          <a:p>
            <a:pPr marL="0" indent="0">
              <a:buNone/>
            </a:pPr>
            <a:endParaRPr lang="nl-BE" sz="1800" dirty="0"/>
          </a:p>
          <a:p>
            <a:pPr marL="0" indent="0">
              <a:buNone/>
            </a:pPr>
            <a:r>
              <a:rPr lang="nl-BE" sz="1800" dirty="0"/>
              <a:t>2) Gegeven zijn drie series resultaten</a:t>
            </a:r>
          </a:p>
          <a:p>
            <a:pPr marL="0" indent="0" algn="ctr">
              <a:buNone/>
            </a:pPr>
            <a:r>
              <a:rPr lang="nl-BE" sz="1800" dirty="0"/>
              <a:t>7 7 8 8 9 9 9 10</a:t>
            </a:r>
          </a:p>
          <a:p>
            <a:pPr marL="0" indent="0" algn="ctr">
              <a:buNone/>
            </a:pPr>
            <a:r>
              <a:rPr lang="nl-BE" sz="1800" dirty="0"/>
              <a:t>7 7 9 10</a:t>
            </a:r>
          </a:p>
          <a:p>
            <a:pPr marL="0" indent="0" algn="ctr">
              <a:buNone/>
            </a:pPr>
            <a:r>
              <a:rPr lang="nl-BE" sz="1800" dirty="0"/>
              <a:t>5 5 6 9</a:t>
            </a:r>
          </a:p>
          <a:p>
            <a:pPr marL="0" indent="0">
              <a:buNone/>
            </a:pPr>
            <a:r>
              <a:rPr lang="nl-BE" sz="1800" dirty="0"/>
              <a:t>(a) Bepaal van deze series het gemiddelde en de mediaan.</a:t>
            </a:r>
          </a:p>
          <a:p>
            <a:pPr marL="0" indent="0">
              <a:buNone/>
            </a:pPr>
            <a:r>
              <a:rPr lang="nl-BE" sz="1800" dirty="0"/>
              <a:t>(b) Bepaal op een snelle manier het gemiddelde en de mediaan van de drie series</a:t>
            </a:r>
          </a:p>
          <a:p>
            <a:pPr marL="0" indent="0">
              <a:buNone/>
            </a:pPr>
            <a:r>
              <a:rPr lang="nl-BE" sz="1800" dirty="0"/>
              <a:t>tezamen. Bij welke centrummaat gaat dat het gemakkelijkst?</a:t>
            </a:r>
          </a:p>
        </p:txBody>
      </p:sp>
      <p:sp>
        <p:nvSpPr>
          <p:cNvPr id="3" name="Titel 2"/>
          <p:cNvSpPr>
            <a:spLocks noGrp="1"/>
          </p:cNvSpPr>
          <p:nvPr>
            <p:ph type="title"/>
          </p:nvPr>
        </p:nvSpPr>
        <p:spPr/>
        <p:txBody>
          <a:bodyPr/>
          <a:lstStyle/>
          <a:p>
            <a:r>
              <a:rPr lang="nl-BE" dirty="0"/>
              <a:t>opdrachten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21</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3756626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dirty="0"/>
              <a:t>Deze beschrijven de spreiding van de gegevens:</a:t>
            </a:r>
          </a:p>
          <a:p>
            <a:pPr marL="342900" indent="-342900">
              <a:buFont typeface="+mj-lt"/>
              <a:buAutoNum type="arabicPeriod"/>
            </a:pPr>
            <a:r>
              <a:rPr lang="nl-BE" sz="1800" dirty="0"/>
              <a:t>Het bereik</a:t>
            </a:r>
          </a:p>
          <a:p>
            <a:pPr marL="342900" indent="-342900">
              <a:buFont typeface="+mj-lt"/>
              <a:buAutoNum type="arabicPeriod"/>
            </a:pPr>
            <a:r>
              <a:rPr lang="nl-BE" sz="1800" dirty="0"/>
              <a:t>De interkwartielafstand</a:t>
            </a:r>
          </a:p>
          <a:p>
            <a:pPr marL="342900" indent="-342900">
              <a:buFont typeface="+mj-lt"/>
              <a:buAutoNum type="arabicPeriod"/>
            </a:pPr>
            <a:r>
              <a:rPr lang="nl-BE" sz="1800" dirty="0"/>
              <a:t>De standaarddeviatie</a:t>
            </a:r>
          </a:p>
        </p:txBody>
      </p:sp>
      <p:sp>
        <p:nvSpPr>
          <p:cNvPr id="3" name="Titel 2"/>
          <p:cNvSpPr>
            <a:spLocks noGrp="1"/>
          </p:cNvSpPr>
          <p:nvPr>
            <p:ph type="title"/>
          </p:nvPr>
        </p:nvSpPr>
        <p:spPr/>
        <p:txBody>
          <a:bodyPr/>
          <a:lstStyle/>
          <a:p>
            <a:r>
              <a:rPr lang="nl-BE" dirty="0"/>
              <a:t>spreidingsmaten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22</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782007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dirty="0"/>
              <a:t>Het bereik (Range) R van een kwantitatieve gegevensverzameling is gelijk aan het </a:t>
            </a:r>
            <a:r>
              <a:rPr lang="nl-BE" sz="1800" b="1" dirty="0"/>
              <a:t>verschil tussen het grootste gegeven en het kleinste gegeven</a:t>
            </a:r>
            <a:r>
              <a:rPr lang="nl-BE" sz="1800" dirty="0"/>
              <a:t>.</a:t>
            </a:r>
          </a:p>
          <a:p>
            <a:pPr marL="0" indent="0">
              <a:buNone/>
            </a:pPr>
            <a:endParaRPr lang="nl-BE" sz="1800" dirty="0"/>
          </a:p>
          <a:p>
            <a:pPr marL="0" indent="0">
              <a:buNone/>
            </a:pPr>
            <a:r>
              <a:rPr lang="nl-BE" sz="1800" dirty="0"/>
              <a:t>R is gemakkelijk te berekenen, </a:t>
            </a:r>
            <a:r>
              <a:rPr lang="nl-BE" sz="1800" b="1" dirty="0"/>
              <a:t>maar houdt enkel rekening met de uiterste waarden</a:t>
            </a:r>
            <a:r>
              <a:rPr lang="nl-BE" sz="1800" dirty="0"/>
              <a:t>. </a:t>
            </a:r>
          </a:p>
          <a:p>
            <a:pPr marL="0" indent="0">
              <a:buNone/>
            </a:pPr>
            <a:r>
              <a:rPr lang="nl-BE" sz="1800" dirty="0"/>
              <a:t>Een verzameling gegevens kan </a:t>
            </a:r>
            <a:r>
              <a:rPr lang="nl-BE" sz="1800" dirty="0">
                <a:solidFill>
                  <a:srgbClr val="FF0000"/>
                </a:solidFill>
              </a:rPr>
              <a:t>echter een centrale kern hebben met een dichte concentratie aan gegevens, waar toevallig de uiterste waarden zeer ver uit elkaar </a:t>
            </a:r>
            <a:r>
              <a:rPr lang="nl-BE" sz="1800" dirty="0"/>
              <a:t>liggen. R zou in dat geval zeer groot zijn, terwijl in werkelijkheid de spreiding zeer klein is. </a:t>
            </a:r>
          </a:p>
          <a:p>
            <a:pPr marL="0" indent="0">
              <a:buNone/>
            </a:pPr>
            <a:r>
              <a:rPr lang="nl-BE" sz="1800" dirty="0"/>
              <a:t>Het is dus </a:t>
            </a:r>
            <a:r>
              <a:rPr lang="nl-BE" sz="1800" dirty="0">
                <a:solidFill>
                  <a:srgbClr val="FF0000"/>
                </a:solidFill>
              </a:rPr>
              <a:t>geen al te goede maatstaf om de spreiding te meten</a:t>
            </a:r>
            <a:r>
              <a:rPr lang="nl-BE" sz="1800" dirty="0"/>
              <a:t>. Bovendien is R afhankelijk van de grootte van de steekproef.</a:t>
            </a:r>
          </a:p>
        </p:txBody>
      </p:sp>
      <p:sp>
        <p:nvSpPr>
          <p:cNvPr id="3" name="Titel 2"/>
          <p:cNvSpPr>
            <a:spLocks noGrp="1"/>
          </p:cNvSpPr>
          <p:nvPr>
            <p:ph type="title"/>
          </p:nvPr>
        </p:nvSpPr>
        <p:spPr/>
        <p:txBody>
          <a:bodyPr/>
          <a:lstStyle/>
          <a:p>
            <a:r>
              <a:rPr lang="nl-BE" dirty="0"/>
              <a:t>HET bereik</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23</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2275855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dirty="0"/>
              <a:t>Kwartielen Qi zijn de waarden die een geordende reeks </a:t>
            </a:r>
            <a:r>
              <a:rPr lang="nl-BE" sz="1800" b="1" dirty="0"/>
              <a:t>gegevens in 4 gelijke stukken verdelen</a:t>
            </a:r>
            <a:r>
              <a:rPr lang="nl-BE" sz="1800" dirty="0"/>
              <a:t>, die ieder een kwart van de gegevens bevatten (25%).</a:t>
            </a:r>
          </a:p>
          <a:p>
            <a:pPr marL="0" indent="0">
              <a:buNone/>
            </a:pPr>
            <a:r>
              <a:rPr lang="nl-BE" sz="1800" dirty="0"/>
              <a:t>Voorbeeld:</a:t>
            </a:r>
          </a:p>
          <a:p>
            <a:pPr marL="0" indent="0">
              <a:buNone/>
            </a:pPr>
            <a:r>
              <a:rPr lang="nl-BE" sz="1800" dirty="0"/>
              <a:t>10 10 9 7 6 7 5 8 8 7 10 7 7 9</a:t>
            </a:r>
          </a:p>
          <a:p>
            <a:pPr marL="0" indent="0">
              <a:buNone/>
            </a:pPr>
            <a:r>
              <a:rPr lang="nl-BE" sz="1800" dirty="0"/>
              <a:t>Gerangschikt krijgen we</a:t>
            </a:r>
          </a:p>
          <a:p>
            <a:pPr marL="0" indent="0">
              <a:buNone/>
            </a:pPr>
            <a:r>
              <a:rPr lang="nl-BE" sz="1800" dirty="0"/>
              <a:t>5 6 7 7 7 7 7 8 8 9 9 10 10 10</a:t>
            </a:r>
          </a:p>
          <a:p>
            <a:pPr marL="0" indent="0">
              <a:buNone/>
            </a:pPr>
            <a:endParaRPr lang="nl-BE" sz="1800" dirty="0"/>
          </a:p>
          <a:p>
            <a:pPr marL="0" indent="0">
              <a:buNone/>
            </a:pPr>
            <a:r>
              <a:rPr lang="nl-BE" sz="1800" dirty="0"/>
              <a:t>We kunnen de gegevens eerst in twee gelijke delen verdelen. </a:t>
            </a:r>
          </a:p>
          <a:p>
            <a:pPr marL="0" indent="0">
              <a:buNone/>
            </a:pPr>
            <a:r>
              <a:rPr lang="nl-BE" sz="1800" dirty="0"/>
              <a:t>Dit betekent dat we de mediaan moeten zoeken. </a:t>
            </a:r>
          </a:p>
          <a:p>
            <a:pPr marL="0" indent="0">
              <a:buNone/>
            </a:pPr>
            <a:r>
              <a:rPr lang="nl-BE" sz="1800" dirty="0"/>
              <a:t>We hadden reeds gevonden dat de mediaan gelijk is aan 7,5.</a:t>
            </a:r>
          </a:p>
          <a:p>
            <a:pPr marL="0" indent="0">
              <a:buNone/>
            </a:pPr>
            <a:r>
              <a:rPr lang="nl-BE" sz="1800" dirty="0"/>
              <a:t>Dit betekent ook dat het tweede kwartiel Q2 gelijk is aan de mediaan. </a:t>
            </a:r>
          </a:p>
        </p:txBody>
      </p:sp>
      <p:sp>
        <p:nvSpPr>
          <p:cNvPr id="3" name="Titel 2"/>
          <p:cNvSpPr>
            <a:spLocks noGrp="1"/>
          </p:cNvSpPr>
          <p:nvPr>
            <p:ph type="title"/>
          </p:nvPr>
        </p:nvSpPr>
        <p:spPr/>
        <p:txBody>
          <a:bodyPr/>
          <a:lstStyle/>
          <a:p>
            <a:r>
              <a:rPr lang="nl-BE" dirty="0"/>
              <a:t>De interkwartielafstand</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24</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4227221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dirty="0"/>
              <a:t>Vervolgens moeten we de eerste helft </a:t>
            </a:r>
          </a:p>
          <a:p>
            <a:pPr marL="0" indent="0">
              <a:buNone/>
            </a:pPr>
            <a:r>
              <a:rPr lang="nl-BE" sz="1800" dirty="0"/>
              <a:t>5 6 7 7 7 7 7</a:t>
            </a:r>
          </a:p>
          <a:p>
            <a:pPr marL="0" indent="0">
              <a:buNone/>
            </a:pPr>
            <a:r>
              <a:rPr lang="nl-BE" sz="1800" dirty="0"/>
              <a:t>nog eens in twee gelijke delen verdelen. </a:t>
            </a:r>
          </a:p>
          <a:p>
            <a:pPr marL="0" indent="0">
              <a:buNone/>
            </a:pPr>
            <a:endParaRPr lang="nl-BE" sz="1800" dirty="0"/>
          </a:p>
          <a:p>
            <a:pPr marL="0" indent="0">
              <a:buNone/>
            </a:pPr>
            <a:r>
              <a:rPr lang="nl-BE" sz="1800" dirty="0"/>
              <a:t>Dit betekent dat we de mediaan van deze helft moeten zoeken. Deze is hier 7, dus het eerste kwartiel Q1 is 7. </a:t>
            </a:r>
          </a:p>
          <a:p>
            <a:pPr marL="0" indent="0">
              <a:buNone/>
            </a:pPr>
            <a:endParaRPr lang="nl-BE" sz="1800" dirty="0"/>
          </a:p>
          <a:p>
            <a:pPr marL="0" indent="0">
              <a:buNone/>
            </a:pPr>
            <a:r>
              <a:rPr lang="nl-BE" sz="1800" dirty="0"/>
              <a:t>We doen hetzelfde met de tweede helft </a:t>
            </a:r>
          </a:p>
          <a:p>
            <a:pPr marL="0" indent="0">
              <a:buNone/>
            </a:pPr>
            <a:r>
              <a:rPr lang="nl-BE" sz="1800" dirty="0"/>
              <a:t>8 8 9 9 10 10 10</a:t>
            </a:r>
          </a:p>
          <a:p>
            <a:pPr marL="0" indent="0">
              <a:buNone/>
            </a:pPr>
            <a:r>
              <a:rPr lang="nl-BE" sz="1800" dirty="0"/>
              <a:t>en vinden zo dat het derde kwartiel Q3 gelijk is aan 9.</a:t>
            </a:r>
          </a:p>
          <a:p>
            <a:pPr marL="0" indent="0">
              <a:buNone/>
            </a:pPr>
            <a:endParaRPr lang="nl-BE" sz="1800" dirty="0"/>
          </a:p>
          <a:p>
            <a:pPr marL="0" indent="0">
              <a:buNone/>
            </a:pPr>
            <a:r>
              <a:rPr lang="nl-BE" sz="1800" dirty="0"/>
              <a:t>Opdracht: Waaraan zal Q4 gelijk zijn in het voorbeeld hierboven?</a:t>
            </a:r>
          </a:p>
        </p:txBody>
      </p:sp>
      <p:sp>
        <p:nvSpPr>
          <p:cNvPr id="3" name="Titel 2"/>
          <p:cNvSpPr>
            <a:spLocks noGrp="1"/>
          </p:cNvSpPr>
          <p:nvPr>
            <p:ph type="title"/>
          </p:nvPr>
        </p:nvSpPr>
        <p:spPr/>
        <p:txBody>
          <a:bodyPr/>
          <a:lstStyle/>
          <a:p>
            <a:r>
              <a:rPr lang="nl-BE" dirty="0"/>
              <a:t>De interkwartielafstand</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25</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3635518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dirty="0"/>
              <a:t>Wanneer we de kwartielen van een gegevensverzameling kennen, kunnen we deze handig weergeven in een boxplot.</a:t>
            </a:r>
          </a:p>
          <a:p>
            <a:pPr marL="0" indent="0">
              <a:buNone/>
            </a:pPr>
            <a:endParaRPr lang="nl-BE" sz="1800" dirty="0"/>
          </a:p>
          <a:p>
            <a:pPr marL="0" indent="0">
              <a:buNone/>
            </a:pPr>
            <a:r>
              <a:rPr lang="nl-BE" sz="1800" dirty="0"/>
              <a:t>10 10 9 7 6 7 5 8 8 7 10 7 7 9</a:t>
            </a:r>
          </a:p>
          <a:p>
            <a:pPr marL="0" indent="0">
              <a:buNone/>
            </a:pPr>
            <a:r>
              <a:rPr lang="nl-BE" sz="1800" dirty="0"/>
              <a:t>We hebben voor deze gegevens gevonden dat Q1 = 7, Me = 7,5 en Q3 = 9. Het minimum van de gegevens is 5 en het maximum 10. De boxplot ziet er dan als volgt uit:</a:t>
            </a:r>
          </a:p>
        </p:txBody>
      </p:sp>
      <p:sp>
        <p:nvSpPr>
          <p:cNvPr id="3" name="Titel 2"/>
          <p:cNvSpPr>
            <a:spLocks noGrp="1"/>
          </p:cNvSpPr>
          <p:nvPr>
            <p:ph type="title"/>
          </p:nvPr>
        </p:nvSpPr>
        <p:spPr/>
        <p:txBody>
          <a:bodyPr/>
          <a:lstStyle/>
          <a:p>
            <a:r>
              <a:rPr lang="nl-BE" dirty="0"/>
              <a:t>De interkwartielafstand</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26</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6" name="Picture 5">
            <a:extLst>
              <a:ext uri="{FF2B5EF4-FFF2-40B4-BE49-F238E27FC236}">
                <a16:creationId xmlns:a16="http://schemas.microsoft.com/office/drawing/2014/main" id="{6B074B2D-16E1-4CDC-BFD2-53920823CA58}"/>
              </a:ext>
            </a:extLst>
          </p:cNvPr>
          <p:cNvPicPr>
            <a:picLocks noChangeAspect="1"/>
          </p:cNvPicPr>
          <p:nvPr/>
        </p:nvPicPr>
        <p:blipFill>
          <a:blip r:embed="rId2"/>
          <a:stretch>
            <a:fillRect/>
          </a:stretch>
        </p:blipFill>
        <p:spPr>
          <a:xfrm>
            <a:off x="2533811" y="3284984"/>
            <a:ext cx="4256906" cy="2647061"/>
          </a:xfrm>
          <a:prstGeom prst="rect">
            <a:avLst/>
          </a:prstGeom>
        </p:spPr>
      </p:pic>
    </p:spTree>
    <p:extLst>
      <p:ext uri="{BB962C8B-B14F-4D97-AF65-F5344CB8AC3E}">
        <p14:creationId xmlns:p14="http://schemas.microsoft.com/office/powerpoint/2010/main" val="3159091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dirty="0"/>
              <a:t>De </a:t>
            </a:r>
            <a:r>
              <a:rPr lang="nl-BE" sz="1800" b="1" dirty="0"/>
              <a:t>interkwartielafstand Q is het verschil tussen het derde en het eerste kwartiel</a:t>
            </a:r>
            <a:r>
              <a:rPr lang="nl-BE" sz="1800" dirty="0"/>
              <a:t>.</a:t>
            </a:r>
          </a:p>
          <a:p>
            <a:pPr marL="0" indent="0">
              <a:buNone/>
            </a:pPr>
            <a:endParaRPr lang="nl-BE" sz="1800" dirty="0"/>
          </a:p>
          <a:p>
            <a:pPr marL="0" indent="0">
              <a:buNone/>
            </a:pPr>
            <a:r>
              <a:rPr lang="nl-BE" sz="1800" dirty="0"/>
              <a:t>De interkwartielafstand wordt goed zichtbaar in een boxplot. De lengte van de 'box’ komt namelijk overeen met de interkwartielafstand.</a:t>
            </a:r>
          </a:p>
          <a:p>
            <a:pPr marL="0" indent="0">
              <a:buNone/>
            </a:pPr>
            <a:endParaRPr lang="nl-BE" sz="1800" dirty="0"/>
          </a:p>
          <a:p>
            <a:pPr marL="0" indent="0">
              <a:buNone/>
            </a:pPr>
            <a:r>
              <a:rPr lang="nl-BE" sz="1800" dirty="0">
                <a:solidFill>
                  <a:srgbClr val="FF0000"/>
                </a:solidFill>
              </a:rPr>
              <a:t>Extreem hoge of lage gegevens hebben geen invloed op de waarde van de kwartielen, net zoals bij de mediaan.</a:t>
            </a:r>
            <a:r>
              <a:rPr lang="nl-BE" sz="1800" dirty="0"/>
              <a:t> Ook de interkwartielafstand </a:t>
            </a:r>
            <a:r>
              <a:rPr lang="nl-BE" sz="1800" b="1" dirty="0">
                <a:solidFill>
                  <a:srgbClr val="FF0000"/>
                </a:solidFill>
              </a:rPr>
              <a:t>maakt echter geen gebruik van alle gegevens.</a:t>
            </a:r>
          </a:p>
        </p:txBody>
      </p:sp>
      <p:sp>
        <p:nvSpPr>
          <p:cNvPr id="3" name="Titel 2"/>
          <p:cNvSpPr>
            <a:spLocks noGrp="1"/>
          </p:cNvSpPr>
          <p:nvPr>
            <p:ph type="title"/>
          </p:nvPr>
        </p:nvSpPr>
        <p:spPr/>
        <p:txBody>
          <a:bodyPr/>
          <a:lstStyle/>
          <a:p>
            <a:r>
              <a:rPr lang="nl-BE" dirty="0"/>
              <a:t>De interkwartielafstand</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27</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17823005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dirty="0"/>
              <a:t>Aan de hand van een voorbeeld maken we kennis met een andere spreidingsmaat.</a:t>
            </a:r>
          </a:p>
          <a:p>
            <a:pPr marL="0" indent="0">
              <a:buNone/>
            </a:pPr>
            <a:endParaRPr lang="nl-BE" sz="1800" dirty="0"/>
          </a:p>
          <a:p>
            <a:pPr marL="0" indent="0">
              <a:buNone/>
            </a:pPr>
            <a:r>
              <a:rPr lang="nl-BE" sz="1800" dirty="0"/>
              <a:t>De resultaten van een test op 10 van een klas zijn de volgende.</a:t>
            </a:r>
          </a:p>
          <a:p>
            <a:pPr marL="0" indent="0">
              <a:buNone/>
            </a:pPr>
            <a:r>
              <a:rPr lang="nl-BE" sz="1800" dirty="0"/>
              <a:t>10 9 7 6 6 6 5 8 8 7 2 10 5 7 9</a:t>
            </a:r>
          </a:p>
          <a:p>
            <a:pPr marL="0" indent="0">
              <a:buNone/>
            </a:pPr>
            <a:endParaRPr lang="nl-BE" sz="1800" dirty="0"/>
          </a:p>
          <a:p>
            <a:pPr marL="0" indent="0">
              <a:buNone/>
            </a:pPr>
            <a:r>
              <a:rPr lang="nl-BE" sz="1800" dirty="0"/>
              <a:t>We kennen alle gegevens van de klas, dus we hebben hier te maken met een populatie.</a:t>
            </a:r>
          </a:p>
          <a:p>
            <a:pPr marL="0" indent="0">
              <a:buNone/>
            </a:pPr>
            <a:r>
              <a:rPr lang="nl-BE" sz="1800" dirty="0"/>
              <a:t>Het gemiddelde is 7/10.</a:t>
            </a:r>
          </a:p>
          <a:p>
            <a:pPr marL="0" indent="0">
              <a:buNone/>
            </a:pPr>
            <a:endParaRPr lang="nl-BE" sz="1800" dirty="0"/>
          </a:p>
          <a:p>
            <a:pPr marL="0" indent="0">
              <a:buNone/>
            </a:pPr>
            <a:r>
              <a:rPr lang="nl-BE" sz="1800" dirty="0"/>
              <a:t>Om iets te weten te komen over de spreiding van de gegevens, kunnen we bekijken hoe ver de gegevens van het gemiddelde liggen. </a:t>
            </a:r>
          </a:p>
          <a:p>
            <a:pPr marL="0" indent="0">
              <a:buNone/>
            </a:pPr>
            <a:r>
              <a:rPr lang="nl-BE" sz="1800" dirty="0"/>
              <a:t>Daarom berekenen we de afwijkingen ten opzichte van het gemiddelde, </a:t>
            </a:r>
            <a:r>
              <a:rPr lang="nl-BE" sz="1800" dirty="0">
                <a:solidFill>
                  <a:srgbClr val="FF0000"/>
                </a:solidFill>
              </a:rPr>
              <a:t>of de deviaties.</a:t>
            </a:r>
          </a:p>
        </p:txBody>
      </p:sp>
      <p:sp>
        <p:nvSpPr>
          <p:cNvPr id="3" name="Titel 2"/>
          <p:cNvSpPr>
            <a:spLocks noGrp="1"/>
          </p:cNvSpPr>
          <p:nvPr>
            <p:ph type="title"/>
          </p:nvPr>
        </p:nvSpPr>
        <p:spPr/>
        <p:txBody>
          <a:bodyPr/>
          <a:lstStyle/>
          <a:p>
            <a:r>
              <a:rPr lang="nl-BE" dirty="0"/>
              <a:t>De standaarddeviatie </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28</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437379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dirty="0"/>
              <a:t>De deviatie van een gegeven is het verschil tussen het gegeven en het</a:t>
            </a:r>
          </a:p>
          <a:p>
            <a:pPr marL="0" indent="0">
              <a:buNone/>
            </a:pPr>
            <a:r>
              <a:rPr lang="nl-BE" sz="1800" dirty="0"/>
              <a:t>gemiddelde, Xi - µ</a:t>
            </a:r>
          </a:p>
          <a:p>
            <a:pPr marL="0" indent="0">
              <a:buNone/>
            </a:pPr>
            <a:endParaRPr lang="nl-BE" sz="1800" dirty="0"/>
          </a:p>
          <a:p>
            <a:pPr marL="0" indent="0">
              <a:buNone/>
            </a:pPr>
            <a:endParaRPr lang="nl-BE" sz="1800" dirty="0"/>
          </a:p>
        </p:txBody>
      </p:sp>
      <p:sp>
        <p:nvSpPr>
          <p:cNvPr id="3" name="Titel 2"/>
          <p:cNvSpPr>
            <a:spLocks noGrp="1"/>
          </p:cNvSpPr>
          <p:nvPr>
            <p:ph type="title"/>
          </p:nvPr>
        </p:nvSpPr>
        <p:spPr/>
        <p:txBody>
          <a:bodyPr/>
          <a:lstStyle/>
          <a:p>
            <a:r>
              <a:rPr lang="nl-BE" dirty="0"/>
              <a:t>De standaarddeviatie</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29</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6" name="Picture 5">
            <a:extLst>
              <a:ext uri="{FF2B5EF4-FFF2-40B4-BE49-F238E27FC236}">
                <a16:creationId xmlns:a16="http://schemas.microsoft.com/office/drawing/2014/main" id="{51098E32-799D-4F33-A0CB-8FACDC486A62}"/>
              </a:ext>
            </a:extLst>
          </p:cNvPr>
          <p:cNvPicPr>
            <a:picLocks noChangeAspect="1"/>
          </p:cNvPicPr>
          <p:nvPr/>
        </p:nvPicPr>
        <p:blipFill>
          <a:blip r:embed="rId2"/>
          <a:stretch>
            <a:fillRect/>
          </a:stretch>
        </p:blipFill>
        <p:spPr>
          <a:xfrm>
            <a:off x="4131606" y="1772816"/>
            <a:ext cx="2991587" cy="4149080"/>
          </a:xfrm>
          <a:prstGeom prst="rect">
            <a:avLst/>
          </a:prstGeom>
        </p:spPr>
      </p:pic>
    </p:spTree>
    <p:extLst>
      <p:ext uri="{BB962C8B-B14F-4D97-AF65-F5344CB8AC3E}">
        <p14:creationId xmlns:p14="http://schemas.microsoft.com/office/powerpoint/2010/main" val="3042522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144000" cy="5013304"/>
          </a:xfrm>
        </p:spPr>
        <p:txBody>
          <a:bodyPr>
            <a:normAutofit fontScale="92500" lnSpcReduction="10000"/>
          </a:bodyPr>
          <a:lstStyle/>
          <a:p>
            <a:r>
              <a:rPr lang="nl-BE" sz="2100" dirty="0"/>
              <a:t>Big data </a:t>
            </a:r>
            <a:br>
              <a:rPr lang="nl-BE" sz="2100" dirty="0"/>
            </a:br>
            <a:r>
              <a:rPr lang="nl-BE" sz="2100" dirty="0">
                <a:sym typeface="Wingdings" panose="05000000000000000000" pitchFamily="2" charset="2"/>
              </a:rPr>
              <a:t> éé</a:t>
            </a:r>
            <a:r>
              <a:rPr lang="nl-BE" sz="2100" dirty="0"/>
              <a:t>n of meer datasets die te groot zijn om met reguliere databasemanagementsystemen onderhouden te worden</a:t>
            </a:r>
          </a:p>
          <a:p>
            <a:r>
              <a:rPr lang="nl-BE" sz="2100" dirty="0"/>
              <a:t>Big data speelt een steeds grotere rol. </a:t>
            </a:r>
          </a:p>
          <a:p>
            <a:r>
              <a:rPr lang="nl-BE" sz="2100" dirty="0"/>
              <a:t>De hoeveelheid data die opgeslagen wordt, groeit exponentieel</a:t>
            </a:r>
          </a:p>
          <a:p>
            <a:r>
              <a:rPr lang="nl-BE" sz="2100" dirty="0"/>
              <a:t>HOE? </a:t>
            </a:r>
          </a:p>
          <a:p>
            <a:pPr lvl="1"/>
            <a:r>
              <a:rPr lang="nl-BE" sz="1600" dirty="0"/>
              <a:t>Consumenten slaan zelf steeds meer data opslaan in de vorm van bestanden, foto's en films (bijvoorbeeld op Facebook of YouTube) </a:t>
            </a:r>
          </a:p>
          <a:p>
            <a:pPr lvl="1"/>
            <a:r>
              <a:rPr lang="nl-BE" sz="1600" dirty="0"/>
              <a:t>Organisaties produceren steeds meer data</a:t>
            </a:r>
          </a:p>
          <a:p>
            <a:pPr lvl="1"/>
            <a:r>
              <a:rPr lang="nl-BE" sz="1600" dirty="0"/>
              <a:t>Apparaten zelf verzamelen meer en meer data, slaan deze op en wisselen ze uit</a:t>
            </a:r>
            <a:br>
              <a:rPr lang="nl-BE" sz="1600" dirty="0"/>
            </a:br>
            <a:r>
              <a:rPr lang="nl-BE" sz="1600" dirty="0">
                <a:sym typeface="Wingdings" panose="05000000000000000000" pitchFamily="2" charset="2"/>
              </a:rPr>
              <a:t> IOT (internet of things) </a:t>
            </a:r>
            <a:br>
              <a:rPr lang="nl-BE" sz="1600" dirty="0">
                <a:sym typeface="Wingdings" panose="05000000000000000000" pitchFamily="2" charset="2"/>
              </a:rPr>
            </a:br>
            <a:r>
              <a:rPr lang="nl-BE" sz="1600" dirty="0">
                <a:sym typeface="Wingdings" panose="05000000000000000000" pitchFamily="2" charset="2"/>
              </a:rPr>
              <a:t> sensordata </a:t>
            </a:r>
          </a:p>
          <a:p>
            <a:r>
              <a:rPr lang="nl-BE" sz="2100" dirty="0"/>
              <a:t>Niet alleen de opslag van deze hoeveelheden is een uitdaging. </a:t>
            </a:r>
            <a:br>
              <a:rPr lang="nl-BE" sz="2100" dirty="0"/>
            </a:br>
            <a:r>
              <a:rPr lang="nl-BE" sz="2100" dirty="0"/>
              <a:t>Ook het analyseren van deze data speelt een steeds grotere rol. </a:t>
            </a:r>
          </a:p>
          <a:p>
            <a:r>
              <a:rPr lang="nl-BE" sz="2100" dirty="0"/>
              <a:t>Deze data bevatten immers een schat aan informatie voor verschillende doeleinden, zoals marketing, wetenschappelijk onderzoek,...</a:t>
            </a:r>
          </a:p>
          <a:p>
            <a:endParaRPr lang="nl-BE" sz="2100" dirty="0"/>
          </a:p>
        </p:txBody>
      </p:sp>
      <p:sp>
        <p:nvSpPr>
          <p:cNvPr id="3" name="Titel 2"/>
          <p:cNvSpPr>
            <a:spLocks noGrp="1"/>
          </p:cNvSpPr>
          <p:nvPr>
            <p:ph type="title"/>
          </p:nvPr>
        </p:nvSpPr>
        <p:spPr/>
        <p:txBody>
          <a:bodyPr/>
          <a:lstStyle/>
          <a:p>
            <a:r>
              <a:rPr lang="nl-BE" dirty="0"/>
              <a:t>BIG DATA</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3</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20251855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dirty="0"/>
              <a:t>We zouden nu de gemiddelde deviatie kunnen berekenen. </a:t>
            </a:r>
          </a:p>
          <a:p>
            <a:pPr marL="0" indent="0">
              <a:buNone/>
            </a:pPr>
            <a:r>
              <a:rPr lang="nl-BE" sz="1800" dirty="0"/>
              <a:t>Dan berekenen we de gemiddelde afstand van de gegevens tot het gemiddelde. </a:t>
            </a:r>
          </a:p>
          <a:p>
            <a:pPr marL="0" indent="0">
              <a:buNone/>
            </a:pPr>
            <a:endParaRPr lang="nl-BE" sz="1800" dirty="0"/>
          </a:p>
          <a:p>
            <a:pPr marL="0" indent="0">
              <a:buNone/>
            </a:pPr>
            <a:r>
              <a:rPr lang="nl-BE" sz="1800" dirty="0"/>
              <a:t>We zien echter dat dit gemiddelde gelijk is aan </a:t>
            </a:r>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r>
              <a:rPr lang="nl-BE" sz="1800" dirty="0"/>
              <a:t>Hoewel er sprake is van een zekere spreiding, bekomen we als resultaat 0. </a:t>
            </a:r>
          </a:p>
          <a:p>
            <a:pPr marL="0" indent="0">
              <a:buNone/>
            </a:pPr>
            <a:r>
              <a:rPr lang="nl-BE" sz="1800" dirty="0"/>
              <a:t>Dit is dus geen goede manier om iets te zeggen over de spreiding van de gegevens. </a:t>
            </a:r>
          </a:p>
          <a:p>
            <a:pPr marL="0" indent="0">
              <a:buNone/>
            </a:pPr>
            <a:endParaRPr lang="nl-BE" sz="1800" dirty="0"/>
          </a:p>
          <a:p>
            <a:pPr marL="0" indent="0">
              <a:buNone/>
            </a:pPr>
            <a:r>
              <a:rPr lang="nl-BE" sz="1800" dirty="0"/>
              <a:t>Het probleem hier is dat de positieve en negatieve getallen elkaar opheffen.</a:t>
            </a:r>
          </a:p>
          <a:p>
            <a:pPr marL="0" indent="0">
              <a:buNone/>
            </a:pPr>
            <a:endParaRPr lang="nl-BE" sz="1800" dirty="0"/>
          </a:p>
        </p:txBody>
      </p:sp>
      <p:sp>
        <p:nvSpPr>
          <p:cNvPr id="3" name="Titel 2"/>
          <p:cNvSpPr>
            <a:spLocks noGrp="1"/>
          </p:cNvSpPr>
          <p:nvPr>
            <p:ph type="title"/>
          </p:nvPr>
        </p:nvSpPr>
        <p:spPr/>
        <p:txBody>
          <a:bodyPr/>
          <a:lstStyle/>
          <a:p>
            <a:r>
              <a:rPr lang="nl-BE" dirty="0"/>
              <a:t>De standaarddeviatie</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30</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7" name="Picture 6">
            <a:extLst>
              <a:ext uri="{FF2B5EF4-FFF2-40B4-BE49-F238E27FC236}">
                <a16:creationId xmlns:a16="http://schemas.microsoft.com/office/drawing/2014/main" id="{7E10E1D4-D9B7-4E6E-A391-0BAB80856B42}"/>
              </a:ext>
            </a:extLst>
          </p:cNvPr>
          <p:cNvPicPr>
            <a:picLocks noChangeAspect="1"/>
          </p:cNvPicPr>
          <p:nvPr/>
        </p:nvPicPr>
        <p:blipFill>
          <a:blip r:embed="rId2"/>
          <a:stretch>
            <a:fillRect/>
          </a:stretch>
        </p:blipFill>
        <p:spPr>
          <a:xfrm>
            <a:off x="0" y="2852936"/>
            <a:ext cx="9144000" cy="997527"/>
          </a:xfrm>
          <a:prstGeom prst="rect">
            <a:avLst/>
          </a:prstGeom>
        </p:spPr>
      </p:pic>
    </p:spTree>
    <p:extLst>
      <p:ext uri="{BB962C8B-B14F-4D97-AF65-F5344CB8AC3E}">
        <p14:creationId xmlns:p14="http://schemas.microsoft.com/office/powerpoint/2010/main" val="32279695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dirty="0"/>
              <a:t>Een manier om dit te voorkomen is om het gemiddelde te nemen van de absolute waarden van de deviaties, maar absolute waarden zijn niet altijd even handig om te gebruiken.</a:t>
            </a:r>
          </a:p>
          <a:p>
            <a:pPr marL="0" indent="0">
              <a:buNone/>
            </a:pPr>
            <a:r>
              <a:rPr lang="nl-BE" sz="1800" dirty="0"/>
              <a:t>De moeilijkheden met de positieve en negatieve deviaties kunnen ook vermeden worden door de deviaties te kwadrateren:</a:t>
            </a:r>
          </a:p>
          <a:p>
            <a:pPr marL="0" indent="0">
              <a:buNone/>
            </a:pPr>
            <a:endParaRPr lang="nl-BE" sz="1800" dirty="0"/>
          </a:p>
        </p:txBody>
      </p:sp>
      <p:sp>
        <p:nvSpPr>
          <p:cNvPr id="3" name="Titel 2"/>
          <p:cNvSpPr>
            <a:spLocks noGrp="1"/>
          </p:cNvSpPr>
          <p:nvPr>
            <p:ph type="title"/>
          </p:nvPr>
        </p:nvSpPr>
        <p:spPr/>
        <p:txBody>
          <a:bodyPr/>
          <a:lstStyle/>
          <a:p>
            <a:r>
              <a:rPr lang="nl-BE" dirty="0"/>
              <a:t>De standaarddeviatie</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31</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6" name="Picture 5">
            <a:extLst>
              <a:ext uri="{FF2B5EF4-FFF2-40B4-BE49-F238E27FC236}">
                <a16:creationId xmlns:a16="http://schemas.microsoft.com/office/drawing/2014/main" id="{57805DB4-169F-4321-9117-7C706029748B}"/>
              </a:ext>
            </a:extLst>
          </p:cNvPr>
          <p:cNvPicPr>
            <a:picLocks noChangeAspect="1"/>
          </p:cNvPicPr>
          <p:nvPr/>
        </p:nvPicPr>
        <p:blipFill>
          <a:blip r:embed="rId2"/>
          <a:stretch>
            <a:fillRect/>
          </a:stretch>
        </p:blipFill>
        <p:spPr>
          <a:xfrm>
            <a:off x="4850825" y="2708920"/>
            <a:ext cx="4295453" cy="4149080"/>
          </a:xfrm>
          <a:prstGeom prst="rect">
            <a:avLst/>
          </a:prstGeom>
        </p:spPr>
      </p:pic>
    </p:spTree>
    <p:extLst>
      <p:ext uri="{BB962C8B-B14F-4D97-AF65-F5344CB8AC3E}">
        <p14:creationId xmlns:p14="http://schemas.microsoft.com/office/powerpoint/2010/main" val="25385577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dirty="0"/>
              <a:t>Wanneer we nu het gemiddelde nemen van deze laatste kolom, de kwadraten van de deviaties, dan bekomen we:</a:t>
            </a:r>
          </a:p>
          <a:p>
            <a:pPr marL="0" indent="0">
              <a:buNone/>
            </a:pPr>
            <a:endParaRPr lang="nl-BE" sz="1800" dirty="0"/>
          </a:p>
          <a:p>
            <a:pPr marL="0" indent="0">
              <a:buNone/>
            </a:pPr>
            <a:endParaRPr lang="nl-BE" sz="1800" dirty="0"/>
          </a:p>
          <a:p>
            <a:pPr marL="0" indent="0">
              <a:buNone/>
            </a:pPr>
            <a:endParaRPr lang="nl-BE" sz="1800" dirty="0"/>
          </a:p>
          <a:p>
            <a:pPr marL="0" indent="0">
              <a:buNone/>
            </a:pPr>
            <a:r>
              <a:rPr lang="nl-BE" sz="1800" dirty="0"/>
              <a:t>Dit getal zegt iets over de spreiding van de gegevens. Immers, </a:t>
            </a:r>
            <a:r>
              <a:rPr lang="nl-BE" sz="1800" b="1" dirty="0"/>
              <a:t>hoe verder de gegevens uit elkaar liggen, hoe groter de deviaties, hoe groter de kwadraten van de deviaties </a:t>
            </a:r>
            <a:r>
              <a:rPr lang="nl-BE" sz="1800" dirty="0"/>
              <a:t>en </a:t>
            </a:r>
            <a:r>
              <a:rPr lang="nl-BE" sz="1800" b="1" dirty="0">
                <a:solidFill>
                  <a:srgbClr val="FF0000"/>
                </a:solidFill>
              </a:rPr>
              <a:t>hoe groter de variantie</a:t>
            </a:r>
            <a:r>
              <a:rPr lang="nl-BE" sz="1800" dirty="0">
                <a:solidFill>
                  <a:srgbClr val="FF0000"/>
                </a:solidFill>
              </a:rPr>
              <a:t>.</a:t>
            </a:r>
          </a:p>
          <a:p>
            <a:pPr marL="0" indent="0">
              <a:buNone/>
            </a:pPr>
            <a:r>
              <a:rPr lang="nl-BE" sz="1800" dirty="0"/>
              <a:t>Meestal wordt niet gewerkt met de variantie, maar met de standaarddeviatie of standaardafwijking.</a:t>
            </a:r>
          </a:p>
          <a:p>
            <a:pPr marL="0" indent="0">
              <a:buNone/>
            </a:pPr>
            <a:endParaRPr lang="nl-BE" sz="1800" dirty="0"/>
          </a:p>
          <a:p>
            <a:pPr marL="0" indent="0">
              <a:buNone/>
            </a:pPr>
            <a:r>
              <a:rPr lang="nl-BE" sz="1800" dirty="0"/>
              <a:t>De </a:t>
            </a:r>
            <a:r>
              <a:rPr lang="nl-BE" sz="1800" b="1" dirty="0">
                <a:solidFill>
                  <a:srgbClr val="FF0000"/>
                </a:solidFill>
              </a:rPr>
              <a:t>standaarddeviatie </a:t>
            </a:r>
            <a:r>
              <a:rPr lang="el-GR" sz="1800" b="1" dirty="0">
                <a:solidFill>
                  <a:srgbClr val="FF0000"/>
                </a:solidFill>
              </a:rPr>
              <a:t>σ</a:t>
            </a:r>
            <a:r>
              <a:rPr lang="nl-BE" sz="1800" b="1" dirty="0">
                <a:solidFill>
                  <a:srgbClr val="FF0000"/>
                </a:solidFill>
              </a:rPr>
              <a:t> (sigma) </a:t>
            </a:r>
            <a:r>
              <a:rPr lang="nl-BE" sz="1800" dirty="0"/>
              <a:t>van een reeks gegevens is gelijk aan de positieve vierkantswortel van de variantie:</a:t>
            </a:r>
          </a:p>
        </p:txBody>
      </p:sp>
      <p:sp>
        <p:nvSpPr>
          <p:cNvPr id="3" name="Titel 2"/>
          <p:cNvSpPr>
            <a:spLocks noGrp="1"/>
          </p:cNvSpPr>
          <p:nvPr>
            <p:ph type="title"/>
          </p:nvPr>
        </p:nvSpPr>
        <p:spPr/>
        <p:txBody>
          <a:bodyPr/>
          <a:lstStyle/>
          <a:p>
            <a:r>
              <a:rPr lang="nl-BE" dirty="0"/>
              <a:t>De standaarddeviatie</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32</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7" name="Picture 6">
            <a:extLst>
              <a:ext uri="{FF2B5EF4-FFF2-40B4-BE49-F238E27FC236}">
                <a16:creationId xmlns:a16="http://schemas.microsoft.com/office/drawing/2014/main" id="{6CED871A-91B1-4E95-BE23-37454D079941}"/>
              </a:ext>
            </a:extLst>
          </p:cNvPr>
          <p:cNvPicPr>
            <a:picLocks noChangeAspect="1"/>
          </p:cNvPicPr>
          <p:nvPr/>
        </p:nvPicPr>
        <p:blipFill>
          <a:blip r:embed="rId2"/>
          <a:stretch>
            <a:fillRect/>
          </a:stretch>
        </p:blipFill>
        <p:spPr>
          <a:xfrm>
            <a:off x="4067944" y="1772816"/>
            <a:ext cx="3581400" cy="962025"/>
          </a:xfrm>
          <a:prstGeom prst="rect">
            <a:avLst/>
          </a:prstGeom>
        </p:spPr>
      </p:pic>
      <p:pic>
        <p:nvPicPr>
          <p:cNvPr id="8" name="Picture 7">
            <a:extLst>
              <a:ext uri="{FF2B5EF4-FFF2-40B4-BE49-F238E27FC236}">
                <a16:creationId xmlns:a16="http://schemas.microsoft.com/office/drawing/2014/main" id="{A94EC2A0-C611-4B4F-A51C-E8BDB2DB0499}"/>
              </a:ext>
            </a:extLst>
          </p:cNvPr>
          <p:cNvPicPr>
            <a:picLocks noChangeAspect="1"/>
          </p:cNvPicPr>
          <p:nvPr/>
        </p:nvPicPr>
        <p:blipFill>
          <a:blip r:embed="rId3"/>
          <a:stretch>
            <a:fillRect/>
          </a:stretch>
        </p:blipFill>
        <p:spPr>
          <a:xfrm>
            <a:off x="4283968" y="5258700"/>
            <a:ext cx="3695700" cy="1257300"/>
          </a:xfrm>
          <a:prstGeom prst="rect">
            <a:avLst/>
          </a:prstGeom>
        </p:spPr>
      </p:pic>
    </p:spTree>
    <p:extLst>
      <p:ext uri="{BB962C8B-B14F-4D97-AF65-F5344CB8AC3E}">
        <p14:creationId xmlns:p14="http://schemas.microsoft.com/office/powerpoint/2010/main" val="34975821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dirty="0"/>
              <a:t>De standaarddeviatie </a:t>
            </a:r>
            <a:r>
              <a:rPr lang="el-GR" sz="1800" dirty="0"/>
              <a:t>σ</a:t>
            </a:r>
            <a:r>
              <a:rPr lang="nl-BE" sz="1800" dirty="0"/>
              <a:t> van een reeks gegevens is gelijk aan de positieve vierkantswortel van de variantie:</a:t>
            </a:r>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r>
              <a:rPr lang="nl-BE" sz="1800" dirty="0"/>
              <a:t>In het voorbeeld krijgen we zo dat</a:t>
            </a:r>
          </a:p>
        </p:txBody>
      </p:sp>
      <p:sp>
        <p:nvSpPr>
          <p:cNvPr id="3" name="Titel 2"/>
          <p:cNvSpPr>
            <a:spLocks noGrp="1"/>
          </p:cNvSpPr>
          <p:nvPr>
            <p:ph type="title"/>
          </p:nvPr>
        </p:nvSpPr>
        <p:spPr/>
        <p:txBody>
          <a:bodyPr/>
          <a:lstStyle/>
          <a:p>
            <a:r>
              <a:rPr lang="nl-BE" dirty="0"/>
              <a:t>De standaarddeviatie</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33</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8" name="Picture 7">
            <a:extLst>
              <a:ext uri="{FF2B5EF4-FFF2-40B4-BE49-F238E27FC236}">
                <a16:creationId xmlns:a16="http://schemas.microsoft.com/office/drawing/2014/main" id="{A94EC2A0-C611-4B4F-A51C-E8BDB2DB0499}"/>
              </a:ext>
            </a:extLst>
          </p:cNvPr>
          <p:cNvPicPr>
            <a:picLocks noChangeAspect="1"/>
          </p:cNvPicPr>
          <p:nvPr/>
        </p:nvPicPr>
        <p:blipFill>
          <a:blip r:embed="rId2"/>
          <a:stretch>
            <a:fillRect/>
          </a:stretch>
        </p:blipFill>
        <p:spPr>
          <a:xfrm>
            <a:off x="4067944" y="1844824"/>
            <a:ext cx="3695700" cy="1257300"/>
          </a:xfrm>
          <a:prstGeom prst="rect">
            <a:avLst/>
          </a:prstGeom>
        </p:spPr>
      </p:pic>
      <p:pic>
        <p:nvPicPr>
          <p:cNvPr id="6" name="Picture 5">
            <a:extLst>
              <a:ext uri="{FF2B5EF4-FFF2-40B4-BE49-F238E27FC236}">
                <a16:creationId xmlns:a16="http://schemas.microsoft.com/office/drawing/2014/main" id="{C425BBD2-0646-47EA-ADEF-1E051CDB8774}"/>
              </a:ext>
            </a:extLst>
          </p:cNvPr>
          <p:cNvPicPr>
            <a:picLocks noChangeAspect="1"/>
          </p:cNvPicPr>
          <p:nvPr/>
        </p:nvPicPr>
        <p:blipFill>
          <a:blip r:embed="rId3"/>
          <a:stretch>
            <a:fillRect/>
          </a:stretch>
        </p:blipFill>
        <p:spPr>
          <a:xfrm>
            <a:off x="4283968" y="3553360"/>
            <a:ext cx="2828925" cy="571500"/>
          </a:xfrm>
          <a:prstGeom prst="rect">
            <a:avLst/>
          </a:prstGeom>
        </p:spPr>
      </p:pic>
    </p:spTree>
    <p:extLst>
      <p:ext uri="{BB962C8B-B14F-4D97-AF65-F5344CB8AC3E}">
        <p14:creationId xmlns:p14="http://schemas.microsoft.com/office/powerpoint/2010/main" val="18270438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900" dirty="0"/>
              <a:t>Wanneer we met een steekproef werken, dan gebruiken we s</a:t>
            </a:r>
            <a:r>
              <a:rPr lang="nl-BE" sz="1900" baseline="30000" dirty="0"/>
              <a:t>2</a:t>
            </a:r>
            <a:r>
              <a:rPr lang="nl-BE" sz="1900" dirty="0"/>
              <a:t> voor de steekproefvariantie en voor de standaarddeviatie van de steekproef s. </a:t>
            </a:r>
          </a:p>
          <a:p>
            <a:pPr marL="0" indent="0">
              <a:buNone/>
            </a:pPr>
            <a:r>
              <a:rPr lang="nl-BE" sz="1900" dirty="0"/>
              <a:t>We maken dan ook gebruik van het steekproefgemiddelde      in onze berekeningen.</a:t>
            </a:r>
          </a:p>
          <a:p>
            <a:pPr marL="0" indent="0">
              <a:buNone/>
            </a:pPr>
            <a:endParaRPr lang="nl-BE" sz="1900" dirty="0"/>
          </a:p>
          <a:p>
            <a:pPr marL="0" indent="0">
              <a:buNone/>
            </a:pPr>
            <a:r>
              <a:rPr lang="nl-BE" sz="1900" b="1" u="sng" dirty="0"/>
              <a:t>Opmerking: </a:t>
            </a:r>
            <a:br>
              <a:rPr lang="nl-BE" sz="1900" dirty="0"/>
            </a:br>
            <a:br>
              <a:rPr lang="nl-BE" sz="1900" dirty="0"/>
            </a:br>
            <a:r>
              <a:rPr lang="nl-BE" sz="1900" dirty="0"/>
              <a:t>De voorgaande formules gelden enkel als </a:t>
            </a:r>
            <a:br>
              <a:rPr lang="nl-BE" sz="1900" dirty="0"/>
            </a:br>
            <a:r>
              <a:rPr lang="nl-BE" sz="1900" dirty="0"/>
              <a:t>we werken met een populatie, </a:t>
            </a:r>
            <a:br>
              <a:rPr lang="nl-BE" sz="1900" dirty="0"/>
            </a:br>
            <a:r>
              <a:rPr lang="nl-BE" sz="1900" dirty="0"/>
              <a:t>of met een steekproef die voldoende </a:t>
            </a:r>
            <a:br>
              <a:rPr lang="nl-BE" sz="1900" dirty="0"/>
            </a:br>
            <a:r>
              <a:rPr lang="nl-BE" sz="1900" dirty="0"/>
              <a:t>groot is </a:t>
            </a:r>
            <a:r>
              <a:rPr lang="nl-BE" sz="1900" b="1" dirty="0"/>
              <a:t>(n ≥ 30). </a:t>
            </a:r>
            <a:br>
              <a:rPr lang="nl-BE" sz="1900" dirty="0"/>
            </a:br>
            <a:br>
              <a:rPr lang="nl-BE" sz="1900" dirty="0"/>
            </a:br>
            <a:r>
              <a:rPr lang="nl-BE" sz="1900" dirty="0"/>
              <a:t>Anders veranderen </a:t>
            </a:r>
            <a:r>
              <a:rPr lang="nl-BE" sz="1900" b="1" dirty="0">
                <a:solidFill>
                  <a:srgbClr val="FF0000"/>
                </a:solidFill>
              </a:rPr>
              <a:t>de formules (n &lt; 30) </a:t>
            </a:r>
            <a:r>
              <a:rPr lang="nl-BE" sz="1900" dirty="0"/>
              <a:t>in</a:t>
            </a:r>
          </a:p>
          <a:p>
            <a:pPr marL="0" indent="0">
              <a:buNone/>
            </a:pPr>
            <a:endParaRPr lang="nl-BE" sz="1800" dirty="0"/>
          </a:p>
        </p:txBody>
      </p:sp>
      <p:sp>
        <p:nvSpPr>
          <p:cNvPr id="3" name="Titel 2"/>
          <p:cNvSpPr>
            <a:spLocks noGrp="1"/>
          </p:cNvSpPr>
          <p:nvPr>
            <p:ph type="title"/>
          </p:nvPr>
        </p:nvSpPr>
        <p:spPr/>
        <p:txBody>
          <a:bodyPr/>
          <a:lstStyle/>
          <a:p>
            <a:r>
              <a:rPr lang="nl-BE" dirty="0"/>
              <a:t>De standaarddeviatie</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34</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7" name="Picture 6">
            <a:extLst>
              <a:ext uri="{FF2B5EF4-FFF2-40B4-BE49-F238E27FC236}">
                <a16:creationId xmlns:a16="http://schemas.microsoft.com/office/drawing/2014/main" id="{51B01464-4A9A-4996-9F62-A00A5F02C312}"/>
              </a:ext>
            </a:extLst>
          </p:cNvPr>
          <p:cNvPicPr>
            <a:picLocks noChangeAspect="1"/>
          </p:cNvPicPr>
          <p:nvPr/>
        </p:nvPicPr>
        <p:blipFill>
          <a:blip r:embed="rId2"/>
          <a:stretch>
            <a:fillRect/>
          </a:stretch>
        </p:blipFill>
        <p:spPr>
          <a:xfrm>
            <a:off x="6804248" y="1988840"/>
            <a:ext cx="288032" cy="325496"/>
          </a:xfrm>
          <a:prstGeom prst="rect">
            <a:avLst/>
          </a:prstGeom>
        </p:spPr>
      </p:pic>
      <p:pic>
        <p:nvPicPr>
          <p:cNvPr id="9" name="Picture 8">
            <a:extLst>
              <a:ext uri="{FF2B5EF4-FFF2-40B4-BE49-F238E27FC236}">
                <a16:creationId xmlns:a16="http://schemas.microsoft.com/office/drawing/2014/main" id="{6A610C3E-AA23-4120-AF0B-900624CD5324}"/>
              </a:ext>
            </a:extLst>
          </p:cNvPr>
          <p:cNvPicPr>
            <a:picLocks noChangeAspect="1"/>
          </p:cNvPicPr>
          <p:nvPr/>
        </p:nvPicPr>
        <p:blipFill>
          <a:blip r:embed="rId3"/>
          <a:stretch>
            <a:fillRect/>
          </a:stretch>
        </p:blipFill>
        <p:spPr>
          <a:xfrm>
            <a:off x="5292080" y="3429000"/>
            <a:ext cx="2552700" cy="2266950"/>
          </a:xfrm>
          <a:prstGeom prst="rect">
            <a:avLst/>
          </a:prstGeom>
          <a:ln>
            <a:solidFill>
              <a:srgbClr val="FF0000"/>
            </a:solidFill>
          </a:ln>
        </p:spPr>
      </p:pic>
    </p:spTree>
    <p:extLst>
      <p:ext uri="{BB962C8B-B14F-4D97-AF65-F5344CB8AC3E}">
        <p14:creationId xmlns:p14="http://schemas.microsoft.com/office/powerpoint/2010/main" val="30916758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dirty="0"/>
              <a:t>Gegeven is de volgende rij gegevens, getrokken uit een populatie.</a:t>
            </a:r>
          </a:p>
          <a:p>
            <a:pPr marL="0" indent="0">
              <a:buNone/>
            </a:pPr>
            <a:r>
              <a:rPr lang="nl-BE" sz="1800" dirty="0"/>
              <a:t>51 50 47 50 48 41 59 68 45 37</a:t>
            </a:r>
          </a:p>
          <a:p>
            <a:pPr marL="0" indent="0">
              <a:buNone/>
            </a:pPr>
            <a:r>
              <a:rPr lang="nl-BE" sz="1800" dirty="0"/>
              <a:t>(a) Gemiddelde</a:t>
            </a:r>
          </a:p>
          <a:p>
            <a:pPr marL="0" indent="0">
              <a:buNone/>
            </a:pPr>
            <a:r>
              <a:rPr lang="nl-BE" sz="1800" dirty="0"/>
              <a:t>(b) Mediaan</a:t>
            </a:r>
          </a:p>
          <a:p>
            <a:pPr marL="0" indent="0">
              <a:buNone/>
            </a:pPr>
            <a:r>
              <a:rPr lang="nl-BE" sz="1800" dirty="0"/>
              <a:t>(c) Modus</a:t>
            </a:r>
          </a:p>
          <a:p>
            <a:pPr marL="0" indent="0">
              <a:buNone/>
            </a:pPr>
            <a:r>
              <a:rPr lang="nl-BE" sz="1800" dirty="0"/>
              <a:t>(d) Bereik</a:t>
            </a:r>
          </a:p>
          <a:p>
            <a:pPr marL="0" indent="0">
              <a:buNone/>
            </a:pPr>
            <a:r>
              <a:rPr lang="nl-BE" sz="1800" dirty="0"/>
              <a:t>(e) Variantie</a:t>
            </a:r>
          </a:p>
          <a:p>
            <a:pPr marL="0" indent="0">
              <a:buNone/>
            </a:pPr>
            <a:r>
              <a:rPr lang="nl-BE" sz="1800" dirty="0"/>
              <a:t>(f) Standaarddeviatie</a:t>
            </a:r>
          </a:p>
          <a:p>
            <a:pPr marL="0" indent="0">
              <a:buNone/>
            </a:pPr>
            <a:r>
              <a:rPr lang="nl-BE" sz="1800" dirty="0"/>
              <a:t>(g) Interkwartielafstand</a:t>
            </a:r>
          </a:p>
          <a:p>
            <a:pPr marL="0" indent="0">
              <a:buNone/>
            </a:pPr>
            <a:r>
              <a:rPr lang="nl-BE" sz="1800" dirty="0"/>
              <a:t>(h) Boxplot</a:t>
            </a:r>
          </a:p>
        </p:txBody>
      </p:sp>
      <p:sp>
        <p:nvSpPr>
          <p:cNvPr id="3" name="Titel 2"/>
          <p:cNvSpPr>
            <a:spLocks noGrp="1"/>
          </p:cNvSpPr>
          <p:nvPr>
            <p:ph type="title"/>
          </p:nvPr>
        </p:nvSpPr>
        <p:spPr/>
        <p:txBody>
          <a:bodyPr/>
          <a:lstStyle/>
          <a:p>
            <a:r>
              <a:rPr lang="nl-BE" dirty="0"/>
              <a:t>opdrachten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35</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34458975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dirty="0"/>
              <a:t>Gegeven zijn de volgende twee reeksen gegevens. Los de vragen op zonder te</a:t>
            </a:r>
          </a:p>
          <a:p>
            <a:pPr marL="0" indent="0">
              <a:buNone/>
            </a:pPr>
            <a:r>
              <a:rPr lang="nl-BE" sz="1800" dirty="0"/>
              <a:t>rekenen.</a:t>
            </a:r>
          </a:p>
          <a:p>
            <a:pPr marL="0" indent="0">
              <a:buNone/>
            </a:pPr>
            <a:r>
              <a:rPr lang="nl-BE" sz="1800" dirty="0"/>
              <a:t>Reeks A 		10 15 13 18 20</a:t>
            </a:r>
          </a:p>
          <a:p>
            <a:pPr marL="0" indent="0">
              <a:buNone/>
            </a:pPr>
            <a:r>
              <a:rPr lang="nl-BE" sz="1800" dirty="0"/>
              <a:t>Reeks B 		5 11 15 7 35</a:t>
            </a:r>
          </a:p>
          <a:p>
            <a:pPr marL="0" indent="0">
              <a:buNone/>
            </a:pPr>
            <a:r>
              <a:rPr lang="nl-BE" sz="1800" dirty="0"/>
              <a:t>(a) Welke reeks gegevens heeft de grootste standaardafwijking?</a:t>
            </a:r>
          </a:p>
          <a:p>
            <a:pPr marL="0" indent="0">
              <a:buNone/>
            </a:pPr>
            <a:r>
              <a:rPr lang="nl-BE" sz="1800" dirty="0"/>
              <a:t>(b) Juist of fout: De standaardafwijking van reeks A is kleiner dan 10. Verklaar.</a:t>
            </a:r>
          </a:p>
        </p:txBody>
      </p:sp>
      <p:sp>
        <p:nvSpPr>
          <p:cNvPr id="3" name="Titel 2"/>
          <p:cNvSpPr>
            <a:spLocks noGrp="1"/>
          </p:cNvSpPr>
          <p:nvPr>
            <p:ph type="title"/>
          </p:nvPr>
        </p:nvSpPr>
        <p:spPr/>
        <p:txBody>
          <a:bodyPr/>
          <a:lstStyle/>
          <a:p>
            <a:r>
              <a:rPr lang="nl-BE" dirty="0"/>
              <a:t>opdrachten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36</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11483417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dirty="0"/>
              <a:t>Gegeven zijn de volgende scores: 1, 30, 10, 27, 29, x, 7, y, 6 en 18. </a:t>
            </a:r>
          </a:p>
          <a:p>
            <a:pPr marL="0" indent="0">
              <a:buNone/>
            </a:pPr>
            <a:r>
              <a:rPr lang="nl-BE" sz="1800" dirty="0"/>
              <a:t>Het rekenkundig gemiddelde van deze getallen is gelijk aan 15,3 en de mediaan is gelijk aan 12,5.</a:t>
            </a:r>
          </a:p>
          <a:p>
            <a:pPr marL="0" indent="0">
              <a:buNone/>
            </a:pPr>
            <a:r>
              <a:rPr lang="nl-BE" sz="1800" dirty="0"/>
              <a:t>Waaraan zijn de scores x en y dan gelijk?</a:t>
            </a:r>
          </a:p>
        </p:txBody>
      </p:sp>
      <p:sp>
        <p:nvSpPr>
          <p:cNvPr id="3" name="Titel 2"/>
          <p:cNvSpPr>
            <a:spLocks noGrp="1"/>
          </p:cNvSpPr>
          <p:nvPr>
            <p:ph type="title"/>
          </p:nvPr>
        </p:nvSpPr>
        <p:spPr/>
        <p:txBody>
          <a:bodyPr/>
          <a:lstStyle/>
          <a:p>
            <a:r>
              <a:rPr lang="nl-BE" dirty="0"/>
              <a:t>opdrachten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37</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4389829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a:p>
            <a:pPr algn="l"/>
            <a:br>
              <a:rPr lang="en-US" sz="1600" dirty="0"/>
            </a:br>
            <a:endParaRPr lang="en-US" dirty="0"/>
          </a:p>
        </p:txBody>
      </p:sp>
      <p:sp>
        <p:nvSpPr>
          <p:cNvPr id="3" name="Title 2"/>
          <p:cNvSpPr>
            <a:spLocks noGrp="1"/>
          </p:cNvSpPr>
          <p:nvPr>
            <p:ph type="title"/>
          </p:nvPr>
        </p:nvSpPr>
        <p:spPr/>
        <p:txBody>
          <a:bodyPr/>
          <a:lstStyle/>
          <a:p>
            <a:r>
              <a:rPr lang="en-US"/>
              <a:t> correlatie en regressie</a:t>
            </a:r>
            <a:endParaRPr lang="en-US" dirty="0"/>
          </a:p>
        </p:txBody>
      </p:sp>
      <p:sp>
        <p:nvSpPr>
          <p:cNvPr id="4" name="Footer Placeholder 3"/>
          <p:cNvSpPr>
            <a:spLocks noGrp="1"/>
          </p:cNvSpPr>
          <p:nvPr>
            <p:ph type="ftr" sz="quarter" idx="12"/>
          </p:nvPr>
        </p:nvSpPr>
        <p:spPr/>
        <p:txBody>
          <a:bodyPr/>
          <a:lstStyle/>
          <a:p>
            <a:r>
              <a:rPr lang="nl-BE" dirty="0"/>
              <a:t>Statistiek voor Big data</a:t>
            </a:r>
          </a:p>
        </p:txBody>
      </p:sp>
      <p:sp>
        <p:nvSpPr>
          <p:cNvPr id="5" name="Slide Number Placeholder 4"/>
          <p:cNvSpPr>
            <a:spLocks noGrp="1"/>
          </p:cNvSpPr>
          <p:nvPr>
            <p:ph type="sldNum" sz="quarter" idx="11"/>
          </p:nvPr>
        </p:nvSpPr>
        <p:spPr/>
        <p:txBody>
          <a:bodyPr/>
          <a:lstStyle/>
          <a:p>
            <a:fld id="{3B80295F-48CD-49FC-897A-CCEC919B8070}" type="slidenum">
              <a:rPr lang="nl-BE" smtClean="0"/>
              <a:pPr/>
              <a:t>38</a:t>
            </a:fld>
            <a:endParaRPr lang="nl-BE"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5410547"/>
            <a:ext cx="4437856"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88727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dirty="0"/>
              <a:t>Bij het bestuderen van samenhang tussen variabelen </a:t>
            </a:r>
            <a:br>
              <a:rPr lang="nl-BE" sz="1800" dirty="0"/>
            </a:br>
            <a:br>
              <a:rPr lang="nl-BE" sz="1800" dirty="0"/>
            </a:br>
            <a:r>
              <a:rPr lang="nl-BE" sz="1800" dirty="0">
                <a:sym typeface="Wingdings" panose="05000000000000000000" pitchFamily="2" charset="2"/>
              </a:rPr>
              <a:t> </a:t>
            </a:r>
            <a:r>
              <a:rPr lang="nl-BE" sz="1800" dirty="0"/>
              <a:t>maakt men een onderscheid tussen:</a:t>
            </a:r>
          </a:p>
          <a:p>
            <a:r>
              <a:rPr lang="nl-BE" sz="1800" dirty="0"/>
              <a:t>variabelen die beide (min of meer) door het toeval bepaald worden</a:t>
            </a:r>
          </a:p>
          <a:p>
            <a:pPr marL="400050" lvl="1" indent="0">
              <a:buNone/>
            </a:pPr>
            <a:r>
              <a:rPr lang="nl-BE" sz="1800" dirty="0">
                <a:solidFill>
                  <a:srgbClr val="FF0000"/>
                </a:solidFill>
              </a:rPr>
              <a:t>=&gt; samenhang aangeduid met correlatie</a:t>
            </a:r>
          </a:p>
          <a:p>
            <a:r>
              <a:rPr lang="nl-BE" sz="1800" dirty="0"/>
              <a:t>variabelen waarbij er een onafhankelijke variabele en een afhankelijke variabele een rol speelt</a:t>
            </a:r>
          </a:p>
          <a:p>
            <a:pPr marL="400050" lvl="1" indent="0">
              <a:buNone/>
            </a:pPr>
            <a:r>
              <a:rPr lang="nl-BE" sz="1800" dirty="0">
                <a:solidFill>
                  <a:srgbClr val="FF0000"/>
                </a:solidFill>
              </a:rPr>
              <a:t>=&gt; samenhang aangeduid met regressie </a:t>
            </a:r>
          </a:p>
          <a:p>
            <a:pPr marL="685800" lvl="1" indent="-285750">
              <a:buFont typeface="Symbol" panose="05050102010706020507" pitchFamily="18" charset="2"/>
              <a:buChar char="Þ"/>
            </a:pPr>
            <a:endParaRPr lang="nl-BE" sz="1800" dirty="0">
              <a:solidFill>
                <a:srgbClr val="FF0000"/>
              </a:solidFill>
            </a:endParaRPr>
          </a:p>
          <a:p>
            <a:pPr marL="0" indent="0">
              <a:buNone/>
            </a:pPr>
            <a:r>
              <a:rPr lang="nl-BE" sz="1800" dirty="0"/>
              <a:t>Zowel correlatie als regressie </a:t>
            </a:r>
            <a:r>
              <a:rPr lang="nl-BE" sz="1800" b="1" dirty="0"/>
              <a:t>meten statistische samenhang</a:t>
            </a:r>
          </a:p>
          <a:p>
            <a:pPr marL="0" indent="0">
              <a:buNone/>
            </a:pPr>
            <a:r>
              <a:rPr lang="nl-BE" sz="1800" dirty="0"/>
              <a:t>• Correlatie: geen oorzakelijk verband verondersteld: </a:t>
            </a:r>
          </a:p>
          <a:p>
            <a:pPr marL="0" indent="0">
              <a:buNone/>
            </a:pPr>
            <a:r>
              <a:rPr lang="nl-BE" sz="1800" dirty="0"/>
              <a:t>		X ↔ Y </a:t>
            </a:r>
          </a:p>
          <a:p>
            <a:pPr marL="0" indent="0">
              <a:buNone/>
            </a:pPr>
            <a:r>
              <a:rPr lang="nl-BE" sz="1800" dirty="0"/>
              <a:t>• Regressie: wel een oorzakelijk verband verondersteld:</a:t>
            </a:r>
          </a:p>
          <a:p>
            <a:pPr marL="0" indent="0">
              <a:buNone/>
            </a:pPr>
            <a:r>
              <a:rPr lang="nl-BE" sz="1800" dirty="0"/>
              <a:t>		X → Y </a:t>
            </a:r>
          </a:p>
          <a:p>
            <a:pPr marL="685800" lvl="1" indent="-285750">
              <a:buFont typeface="Symbol" panose="05050102010706020507" pitchFamily="18" charset="2"/>
              <a:buChar char="Þ"/>
            </a:pPr>
            <a:endParaRPr lang="nl-BE" sz="1800" dirty="0">
              <a:solidFill>
                <a:srgbClr val="FF0000"/>
              </a:solidFill>
            </a:endParaRPr>
          </a:p>
        </p:txBody>
      </p:sp>
      <p:sp>
        <p:nvSpPr>
          <p:cNvPr id="3" name="Titel 2"/>
          <p:cNvSpPr>
            <a:spLocks noGrp="1"/>
          </p:cNvSpPr>
          <p:nvPr>
            <p:ph type="title"/>
          </p:nvPr>
        </p:nvSpPr>
        <p:spPr/>
        <p:txBody>
          <a:bodyPr/>
          <a:lstStyle/>
          <a:p>
            <a:r>
              <a:rPr lang="nl-BE" dirty="0"/>
              <a:t>Correlatie en regressie</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39</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785395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BE" dirty="0"/>
              <a:t>BIG DATA – de 5 v’s</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4</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6" name="Picture 5">
            <a:extLst>
              <a:ext uri="{FF2B5EF4-FFF2-40B4-BE49-F238E27FC236}">
                <a16:creationId xmlns:a16="http://schemas.microsoft.com/office/drawing/2014/main" id="{2101236F-F980-4B4A-9770-D81970326FB0}"/>
              </a:ext>
            </a:extLst>
          </p:cNvPr>
          <p:cNvPicPr>
            <a:picLocks noChangeAspect="1"/>
          </p:cNvPicPr>
          <p:nvPr/>
        </p:nvPicPr>
        <p:blipFill>
          <a:blip r:embed="rId3"/>
          <a:stretch>
            <a:fillRect/>
          </a:stretch>
        </p:blipFill>
        <p:spPr>
          <a:xfrm>
            <a:off x="1259632" y="1142984"/>
            <a:ext cx="6272559" cy="4796203"/>
          </a:xfrm>
          <a:prstGeom prst="rect">
            <a:avLst/>
          </a:prstGeom>
        </p:spPr>
      </p:pic>
      <p:cxnSp>
        <p:nvCxnSpPr>
          <p:cNvPr id="8" name="Straight Arrow Connector 7">
            <a:extLst>
              <a:ext uri="{FF2B5EF4-FFF2-40B4-BE49-F238E27FC236}">
                <a16:creationId xmlns:a16="http://schemas.microsoft.com/office/drawing/2014/main" id="{108A6DD8-289A-4209-9121-18A6E470FCDA}"/>
              </a:ext>
            </a:extLst>
          </p:cNvPr>
          <p:cNvCxnSpPr>
            <a:cxnSpLocks/>
          </p:cNvCxnSpPr>
          <p:nvPr/>
        </p:nvCxnSpPr>
        <p:spPr>
          <a:xfrm flipH="1">
            <a:off x="1847478" y="3602104"/>
            <a:ext cx="92431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DF1A377D-01D3-47FD-9981-F56E95A9C8A1}"/>
              </a:ext>
            </a:extLst>
          </p:cNvPr>
          <p:cNvSpPr txBox="1"/>
          <p:nvPr/>
        </p:nvSpPr>
        <p:spPr>
          <a:xfrm>
            <a:off x="347517" y="3269632"/>
            <a:ext cx="1487478" cy="646331"/>
          </a:xfrm>
          <a:prstGeom prst="rect">
            <a:avLst/>
          </a:prstGeom>
          <a:solidFill>
            <a:schemeClr val="accent2"/>
          </a:solidFill>
        </p:spPr>
        <p:txBody>
          <a:bodyPr wrap="square" rtlCol="0">
            <a:spAutoFit/>
          </a:bodyPr>
          <a:lstStyle/>
          <a:p>
            <a:pPr marL="285750" indent="-285750">
              <a:buFont typeface="Arial" panose="020B0604020202020204" pitchFamily="34" charset="0"/>
              <a:buChar char="•"/>
            </a:pPr>
            <a:r>
              <a:rPr lang="nl-BE" sz="1200" dirty="0"/>
              <a:t>Statistics</a:t>
            </a:r>
          </a:p>
          <a:p>
            <a:pPr marL="285750" indent="-285750">
              <a:buFont typeface="Arial" panose="020B0604020202020204" pitchFamily="34" charset="0"/>
              <a:buChar char="•"/>
            </a:pPr>
            <a:r>
              <a:rPr lang="nl-BE" sz="1200" dirty="0"/>
              <a:t>Correlations</a:t>
            </a:r>
          </a:p>
          <a:p>
            <a:pPr marL="285750" indent="-285750">
              <a:buFont typeface="Arial" panose="020B0604020202020204" pitchFamily="34" charset="0"/>
              <a:buChar char="•"/>
            </a:pPr>
            <a:r>
              <a:rPr lang="nl-BE" sz="1200" dirty="0"/>
              <a:t>Regression</a:t>
            </a:r>
          </a:p>
        </p:txBody>
      </p:sp>
    </p:spTree>
    <p:extLst>
      <p:ext uri="{BB962C8B-B14F-4D97-AF65-F5344CB8AC3E}">
        <p14:creationId xmlns:p14="http://schemas.microsoft.com/office/powerpoint/2010/main" val="2652166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dirty="0"/>
              <a:t>In 1986 kwam bij de ramp in de kerncentrale van Tsjernobyl een grote hoeveelheid radioactieve straling vrij. </a:t>
            </a:r>
            <a:br>
              <a:rPr lang="nl-BE" sz="1800" dirty="0"/>
            </a:br>
            <a:r>
              <a:rPr lang="nl-BE" sz="1800" dirty="0"/>
              <a:t>Veel mensen uit Tsjernobyl en omgeving hebben sindsdien problemen met hun gezondheid. </a:t>
            </a:r>
          </a:p>
          <a:p>
            <a:pPr marL="0" indent="0">
              <a:buNone/>
            </a:pPr>
            <a:endParaRPr lang="nl-BE" sz="1800" dirty="0"/>
          </a:p>
          <a:p>
            <a:pPr marL="0" indent="0">
              <a:buNone/>
            </a:pPr>
            <a:r>
              <a:rPr lang="nl-BE" sz="1800" dirty="0"/>
              <a:t>Naar de oorzaak van hun problemen is veel onderzoek verricht. </a:t>
            </a:r>
          </a:p>
          <a:p>
            <a:pPr marL="0" indent="0">
              <a:buNone/>
            </a:pPr>
            <a:r>
              <a:rPr lang="nl-BE" sz="1800" dirty="0"/>
              <a:t>Zo is onder andere gebleken dat er </a:t>
            </a:r>
            <a:r>
              <a:rPr lang="nl-BE" sz="1800" b="1" dirty="0"/>
              <a:t>een sterk verband bestaat tussen de hoeveelheid straling</a:t>
            </a:r>
            <a:r>
              <a:rPr lang="nl-BE" sz="1800" dirty="0"/>
              <a:t> waaraan een bevolkingsgroep is blootgesteld en het </a:t>
            </a:r>
            <a:r>
              <a:rPr lang="nl-BE" sz="1800" b="1" dirty="0"/>
              <a:t>percentage mensen van die groep dat aan kanker lijdt</a:t>
            </a:r>
            <a:r>
              <a:rPr lang="nl-BE" sz="1800" dirty="0"/>
              <a:t>.</a:t>
            </a:r>
          </a:p>
          <a:p>
            <a:pPr marL="0" indent="0">
              <a:buNone/>
            </a:pPr>
            <a:endParaRPr lang="nl-BE" sz="1800" dirty="0"/>
          </a:p>
          <a:p>
            <a:pPr marL="0" indent="0">
              <a:buNone/>
            </a:pPr>
            <a:r>
              <a:rPr lang="nl-BE" sz="1800" dirty="0"/>
              <a:t>Zulk onderzoek naar verbanden wordt ook wel </a:t>
            </a:r>
            <a:r>
              <a:rPr lang="nl-BE" sz="1800" dirty="0">
                <a:solidFill>
                  <a:srgbClr val="FF0000"/>
                </a:solidFill>
              </a:rPr>
              <a:t>correlatieonderzoek</a:t>
            </a:r>
            <a:r>
              <a:rPr lang="nl-BE" sz="1800" dirty="0"/>
              <a:t> genoemd.</a:t>
            </a:r>
          </a:p>
          <a:p>
            <a:pPr marL="0" indent="0">
              <a:buNone/>
            </a:pPr>
            <a:endParaRPr lang="nl-BE" sz="1800" dirty="0"/>
          </a:p>
        </p:txBody>
      </p:sp>
      <p:sp>
        <p:nvSpPr>
          <p:cNvPr id="3" name="Titel 2"/>
          <p:cNvSpPr>
            <a:spLocks noGrp="1"/>
          </p:cNvSpPr>
          <p:nvPr>
            <p:ph type="title"/>
          </p:nvPr>
        </p:nvSpPr>
        <p:spPr/>
        <p:txBody>
          <a:bodyPr/>
          <a:lstStyle/>
          <a:p>
            <a:r>
              <a:rPr lang="nl-BE" dirty="0"/>
              <a:t>Correlatie - INLEIDING</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40</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35649347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dirty="0"/>
              <a:t>Er kan bijvoorbeeld gekeken worden naar het </a:t>
            </a:r>
            <a:r>
              <a:rPr lang="nl-BE" sz="1800" b="1" dirty="0"/>
              <a:t>verband tussen het aantal verkochte blikken erwtensoep </a:t>
            </a:r>
            <a:r>
              <a:rPr lang="nl-BE" sz="1800" dirty="0"/>
              <a:t>op een dag en </a:t>
            </a:r>
            <a:r>
              <a:rPr lang="nl-BE" sz="1800" b="1" dirty="0"/>
              <a:t>de gemiddelde temperatuur op die dag</a:t>
            </a:r>
            <a:r>
              <a:rPr lang="nl-BE" sz="1800" dirty="0"/>
              <a:t>. </a:t>
            </a:r>
          </a:p>
          <a:p>
            <a:pPr marL="0" indent="0">
              <a:buNone/>
            </a:pPr>
            <a:endParaRPr lang="nl-BE" sz="1000" dirty="0"/>
          </a:p>
          <a:p>
            <a:pPr marL="0" indent="0">
              <a:buNone/>
            </a:pPr>
            <a:r>
              <a:rPr lang="nl-BE" sz="1800" dirty="0"/>
              <a:t>Of het verband tussen </a:t>
            </a:r>
            <a:r>
              <a:rPr lang="nl-BE" sz="1800" b="1" dirty="0"/>
              <a:t>het aantal uur dat iemand voor een proefwerk heeft geleerd en het uiteindelijk behaalde punt</a:t>
            </a:r>
            <a:r>
              <a:rPr lang="nl-BE" sz="1800" dirty="0"/>
              <a:t> voor dat proefwerk. </a:t>
            </a:r>
          </a:p>
          <a:p>
            <a:pPr marL="0" indent="0">
              <a:buNone/>
            </a:pPr>
            <a:endParaRPr lang="nl-BE" sz="1000" dirty="0"/>
          </a:p>
          <a:p>
            <a:pPr marL="0" indent="0">
              <a:buNone/>
            </a:pPr>
            <a:endParaRPr lang="nl-BE" sz="1800" dirty="0"/>
          </a:p>
          <a:p>
            <a:pPr marL="0" indent="0">
              <a:buNone/>
            </a:pPr>
            <a:r>
              <a:rPr lang="nl-BE" sz="1800" dirty="0"/>
              <a:t>Het zal duidelijk zijn dat het </a:t>
            </a:r>
            <a:r>
              <a:rPr lang="nl-BE" sz="1800" b="1" dirty="0"/>
              <a:t>verband in het ene geval sterker zal zijn dan in het andere geval</a:t>
            </a:r>
            <a:r>
              <a:rPr lang="nl-BE" sz="1800" dirty="0"/>
              <a:t>. In de statistiek bestaat er </a:t>
            </a:r>
            <a:r>
              <a:rPr lang="nl-BE" sz="1800" b="1" dirty="0">
                <a:solidFill>
                  <a:srgbClr val="FF0000"/>
                </a:solidFill>
              </a:rPr>
              <a:t>een maat voor de sterkte van een verband tussen twee grootheden</a:t>
            </a:r>
            <a:r>
              <a:rPr lang="nl-BE" sz="1800" b="1" dirty="0"/>
              <a:t>. </a:t>
            </a:r>
          </a:p>
          <a:p>
            <a:pPr marL="0" indent="0">
              <a:buNone/>
            </a:pPr>
            <a:r>
              <a:rPr lang="nl-BE" sz="1800" dirty="0"/>
              <a:t>Dit is de</a:t>
            </a:r>
            <a:r>
              <a:rPr lang="nl-BE" sz="1800" dirty="0">
                <a:solidFill>
                  <a:srgbClr val="FF0000"/>
                </a:solidFill>
              </a:rPr>
              <a:t> correlatie</a:t>
            </a:r>
            <a:r>
              <a:rPr lang="nl-BE" sz="1800" dirty="0"/>
              <a:t>. </a:t>
            </a:r>
          </a:p>
        </p:txBody>
      </p:sp>
      <p:sp>
        <p:nvSpPr>
          <p:cNvPr id="3" name="Titel 2"/>
          <p:cNvSpPr>
            <a:spLocks noGrp="1"/>
          </p:cNvSpPr>
          <p:nvPr>
            <p:ph type="title"/>
          </p:nvPr>
        </p:nvSpPr>
        <p:spPr/>
        <p:txBody>
          <a:bodyPr/>
          <a:lstStyle/>
          <a:p>
            <a:r>
              <a:rPr lang="nl-BE" dirty="0"/>
              <a:t>Correlatie - INLEIDING</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41</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32688484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dirty="0"/>
              <a:t>Je spreekt van </a:t>
            </a:r>
            <a:r>
              <a:rPr lang="nl-BE" sz="1800" b="1" dirty="0"/>
              <a:t>correlatie als twee continue variabelen samenhangen of afhankelijk</a:t>
            </a:r>
            <a:r>
              <a:rPr lang="nl-BE" sz="1800" dirty="0"/>
              <a:t> zijn. </a:t>
            </a:r>
          </a:p>
          <a:p>
            <a:pPr marL="0" indent="0">
              <a:buNone/>
            </a:pPr>
            <a:r>
              <a:rPr lang="nl-BE" sz="1800" dirty="0"/>
              <a:t>De uitkomsten kan je weergeven in een spreidingsdiagram. </a:t>
            </a:r>
          </a:p>
          <a:p>
            <a:pPr marL="0" indent="0">
              <a:buNone/>
            </a:pPr>
            <a:endParaRPr lang="nl-BE" sz="1800" dirty="0"/>
          </a:p>
          <a:p>
            <a:pPr marL="0" indent="0">
              <a:buNone/>
            </a:pPr>
            <a:r>
              <a:rPr lang="nl-BE" sz="1800" dirty="0"/>
              <a:t>In dit diagram kan je zien wat </a:t>
            </a:r>
            <a:br>
              <a:rPr lang="nl-BE" sz="1800" dirty="0"/>
            </a:br>
            <a:r>
              <a:rPr lang="nl-BE" sz="1800" dirty="0"/>
              <a:t>de </a:t>
            </a:r>
            <a:r>
              <a:rPr lang="nl-BE" sz="1800" b="1" dirty="0"/>
              <a:t>samenhang is van de </a:t>
            </a:r>
            <a:br>
              <a:rPr lang="nl-BE" sz="1800" b="1" dirty="0"/>
            </a:br>
            <a:r>
              <a:rPr lang="nl-BE" sz="1800" b="1" dirty="0"/>
              <a:t>eindexamencijfers voor wiskunde B </a:t>
            </a:r>
            <a:br>
              <a:rPr lang="nl-BE" sz="1800" b="1" dirty="0"/>
            </a:br>
            <a:r>
              <a:rPr lang="nl-BE" sz="1800" b="1" dirty="0"/>
              <a:t>en natuurkunde</a:t>
            </a:r>
            <a:r>
              <a:rPr lang="nl-BE" sz="1800" dirty="0"/>
              <a:t>. </a:t>
            </a:r>
            <a:br>
              <a:rPr lang="nl-BE" sz="1800" dirty="0"/>
            </a:br>
            <a:br>
              <a:rPr lang="nl-BE" sz="1800" dirty="0"/>
            </a:br>
            <a:r>
              <a:rPr lang="nl-BE" sz="1800" dirty="0"/>
              <a:t>Elk 'stipje' stelt dus een gepaarde </a:t>
            </a:r>
            <a:br>
              <a:rPr lang="nl-BE" sz="1800" dirty="0"/>
            </a:br>
            <a:r>
              <a:rPr lang="nl-BE" sz="1800" dirty="0"/>
              <a:t>waarneming </a:t>
            </a:r>
            <a:br>
              <a:rPr lang="nl-BE" sz="1800" dirty="0"/>
            </a:br>
            <a:r>
              <a:rPr lang="nl-BE" sz="1800" dirty="0"/>
              <a:t>(de cijfers van een leerling) voor. </a:t>
            </a:r>
          </a:p>
        </p:txBody>
      </p:sp>
      <p:sp>
        <p:nvSpPr>
          <p:cNvPr id="3" name="Titel 2"/>
          <p:cNvSpPr>
            <a:spLocks noGrp="1"/>
          </p:cNvSpPr>
          <p:nvPr>
            <p:ph type="title"/>
          </p:nvPr>
        </p:nvSpPr>
        <p:spPr>
          <a:xfrm>
            <a:off x="0" y="0"/>
            <a:ext cx="9144000" cy="1142984"/>
          </a:xfrm>
        </p:spPr>
        <p:txBody>
          <a:bodyPr/>
          <a:lstStyle/>
          <a:p>
            <a:r>
              <a:rPr lang="nl-BE" dirty="0"/>
              <a:t>Correlatie</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42</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8" name="Picture 7">
            <a:extLst>
              <a:ext uri="{FF2B5EF4-FFF2-40B4-BE49-F238E27FC236}">
                <a16:creationId xmlns:a16="http://schemas.microsoft.com/office/drawing/2014/main" id="{CD3EE55C-10CB-41D5-819C-B033FCBE09FC}"/>
              </a:ext>
            </a:extLst>
          </p:cNvPr>
          <p:cNvPicPr>
            <a:picLocks noChangeAspect="1"/>
          </p:cNvPicPr>
          <p:nvPr/>
        </p:nvPicPr>
        <p:blipFill>
          <a:blip r:embed="rId3"/>
          <a:stretch>
            <a:fillRect/>
          </a:stretch>
        </p:blipFill>
        <p:spPr>
          <a:xfrm>
            <a:off x="4563596" y="2276872"/>
            <a:ext cx="4521692" cy="3688258"/>
          </a:xfrm>
          <a:prstGeom prst="rect">
            <a:avLst/>
          </a:prstGeom>
        </p:spPr>
      </p:pic>
    </p:spTree>
    <p:extLst>
      <p:ext uri="{BB962C8B-B14F-4D97-AF65-F5344CB8AC3E}">
        <p14:creationId xmlns:p14="http://schemas.microsoft.com/office/powerpoint/2010/main" val="37805626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D3EE55C-10CB-41D5-819C-B033FCBE09FC}"/>
              </a:ext>
            </a:extLst>
          </p:cNvPr>
          <p:cNvPicPr>
            <a:picLocks noChangeAspect="1"/>
          </p:cNvPicPr>
          <p:nvPr/>
        </p:nvPicPr>
        <p:blipFill>
          <a:blip r:embed="rId3"/>
          <a:stretch>
            <a:fillRect/>
          </a:stretch>
        </p:blipFill>
        <p:spPr>
          <a:xfrm>
            <a:off x="4572000" y="1158961"/>
            <a:ext cx="4521692" cy="3688258"/>
          </a:xfrm>
          <a:prstGeom prst="rect">
            <a:avLst/>
          </a:prstGeom>
        </p:spPr>
      </p:pic>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dirty="0"/>
              <a:t>Samen vormen de punten een puntenwolk. </a:t>
            </a:r>
            <a:br>
              <a:rPr lang="nl-BE" sz="1800" dirty="0"/>
            </a:br>
            <a:br>
              <a:rPr lang="nl-BE" sz="1800" dirty="0"/>
            </a:br>
            <a:r>
              <a:rPr lang="nl-BE" sz="1800" b="1" dirty="0"/>
              <a:t>Hoe dichter de punten van zo’n </a:t>
            </a:r>
            <a:br>
              <a:rPr lang="nl-BE" sz="1800" b="1" dirty="0"/>
            </a:br>
            <a:r>
              <a:rPr lang="nl-BE" sz="1800" b="1" dirty="0"/>
              <a:t>puntenwolk bij elkaar liggen, </a:t>
            </a:r>
            <a:br>
              <a:rPr lang="nl-BE" sz="1800" b="1" dirty="0"/>
            </a:br>
            <a:r>
              <a:rPr lang="nl-BE" sz="1800" b="1" dirty="0"/>
              <a:t>des te sterker is het verband</a:t>
            </a:r>
            <a:r>
              <a:rPr lang="nl-BE" sz="1800" dirty="0"/>
              <a:t> tussen </a:t>
            </a:r>
            <a:br>
              <a:rPr lang="nl-BE" sz="1800" dirty="0"/>
            </a:br>
            <a:r>
              <a:rPr lang="nl-BE" sz="1800" dirty="0"/>
              <a:t>de twee grootheden </a:t>
            </a:r>
            <a:br>
              <a:rPr lang="nl-BE" sz="1800" dirty="0"/>
            </a:br>
            <a:r>
              <a:rPr lang="nl-BE" sz="1800" dirty="0"/>
              <a:t>die in het spreidingsdiagram zijn </a:t>
            </a:r>
            <a:br>
              <a:rPr lang="nl-BE" sz="1800" dirty="0"/>
            </a:br>
            <a:r>
              <a:rPr lang="nl-BE" sz="1800" dirty="0"/>
              <a:t>uitgezet. </a:t>
            </a:r>
          </a:p>
          <a:p>
            <a:pPr marL="0" indent="0">
              <a:buNone/>
            </a:pPr>
            <a:endParaRPr lang="nl-BE" sz="1800" dirty="0"/>
          </a:p>
          <a:p>
            <a:pPr marL="0" indent="0">
              <a:buNone/>
            </a:pPr>
            <a:r>
              <a:rPr lang="nl-BE" sz="1800" dirty="0"/>
              <a:t>De </a:t>
            </a:r>
            <a:r>
              <a:rPr lang="nl-BE" sz="1800" b="1" dirty="0">
                <a:solidFill>
                  <a:srgbClr val="FF0000"/>
                </a:solidFill>
              </a:rPr>
              <a:t>mate van correlatie </a:t>
            </a:r>
            <a:r>
              <a:rPr lang="nl-BE" sz="1800" dirty="0"/>
              <a:t>komt </a:t>
            </a:r>
            <a:br>
              <a:rPr lang="nl-BE" sz="1800" dirty="0"/>
            </a:br>
            <a:r>
              <a:rPr lang="nl-BE" sz="1800" dirty="0"/>
              <a:t>tot uitdrukking in de </a:t>
            </a:r>
            <a:r>
              <a:rPr lang="nl-BE" sz="1800" b="1" dirty="0"/>
              <a:t>mate </a:t>
            </a:r>
            <a:br>
              <a:rPr lang="nl-BE" sz="1800" b="1" dirty="0"/>
            </a:br>
            <a:r>
              <a:rPr lang="nl-BE" sz="1800" b="1" dirty="0"/>
              <a:t>waarin de </a:t>
            </a:r>
            <a:r>
              <a:rPr lang="nl-BE" sz="1800" b="1" dirty="0">
                <a:solidFill>
                  <a:srgbClr val="FF0000"/>
                </a:solidFill>
              </a:rPr>
              <a:t>puntenwolk naar een lijn</a:t>
            </a:r>
            <a:r>
              <a:rPr lang="nl-BE" sz="1800" b="1" dirty="0"/>
              <a:t>, </a:t>
            </a:r>
            <a:br>
              <a:rPr lang="nl-BE" sz="1800" b="1" dirty="0"/>
            </a:br>
            <a:r>
              <a:rPr lang="nl-BE" sz="1800" b="1" dirty="0"/>
              <a:t>de zogenaamde centrale lijn, neigt</a:t>
            </a:r>
            <a:r>
              <a:rPr lang="nl-BE" sz="1800" dirty="0"/>
              <a:t>. </a:t>
            </a:r>
          </a:p>
          <a:p>
            <a:pPr marL="0" indent="0">
              <a:buNone/>
            </a:pPr>
            <a:r>
              <a:rPr lang="nl-BE" sz="1800" dirty="0"/>
              <a:t>Verder kan er ook </a:t>
            </a:r>
            <a:r>
              <a:rPr lang="nl-BE" sz="1800" b="1" dirty="0">
                <a:solidFill>
                  <a:srgbClr val="FF0000"/>
                </a:solidFill>
              </a:rPr>
              <a:t>een regressielijn </a:t>
            </a:r>
            <a:br>
              <a:rPr lang="nl-BE" sz="1800" b="1" dirty="0">
                <a:solidFill>
                  <a:srgbClr val="FF0000"/>
                </a:solidFill>
              </a:rPr>
            </a:br>
            <a:r>
              <a:rPr lang="nl-BE" sz="1800" dirty="0"/>
              <a:t>bepaald worden. </a:t>
            </a:r>
            <a:br>
              <a:rPr lang="nl-BE" sz="1800" dirty="0"/>
            </a:br>
            <a:r>
              <a:rPr lang="nl-BE" sz="1800" dirty="0"/>
              <a:t>Met behulp van deze regressielijn, kun je bij </a:t>
            </a:r>
            <a:r>
              <a:rPr lang="nl-BE" sz="1800" b="1" dirty="0"/>
              <a:t>gegeven </a:t>
            </a:r>
            <a:r>
              <a:rPr lang="nl-BE" sz="1800" b="1" i="1" dirty="0"/>
              <a:t>x</a:t>
            </a:r>
            <a:r>
              <a:rPr lang="nl-BE" sz="1800" b="1" dirty="0"/>
              <a:t>-waarden voorspellingen doen over de </a:t>
            </a:r>
            <a:r>
              <a:rPr lang="nl-BE" sz="1800" b="1" i="1" dirty="0"/>
              <a:t>y</a:t>
            </a:r>
            <a:r>
              <a:rPr lang="nl-BE" sz="1800" b="1" dirty="0"/>
              <a:t>-waarden</a:t>
            </a:r>
            <a:r>
              <a:rPr lang="nl-BE" sz="1800" dirty="0"/>
              <a:t>. (zie later)  </a:t>
            </a:r>
          </a:p>
        </p:txBody>
      </p:sp>
      <p:sp>
        <p:nvSpPr>
          <p:cNvPr id="3" name="Titel 2"/>
          <p:cNvSpPr>
            <a:spLocks noGrp="1"/>
          </p:cNvSpPr>
          <p:nvPr>
            <p:ph type="title"/>
          </p:nvPr>
        </p:nvSpPr>
        <p:spPr>
          <a:xfrm>
            <a:off x="0" y="0"/>
            <a:ext cx="9144000" cy="1142984"/>
          </a:xfrm>
        </p:spPr>
        <p:txBody>
          <a:bodyPr/>
          <a:lstStyle/>
          <a:p>
            <a:r>
              <a:rPr lang="nl-BE" dirty="0"/>
              <a:t>Correlatie</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43</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17311596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b="1" dirty="0"/>
              <a:t>De mate van correlatie</a:t>
            </a:r>
            <a:endParaRPr lang="nl-BE" sz="1800" dirty="0"/>
          </a:p>
          <a:p>
            <a:endParaRPr lang="nl-BE" sz="1800" dirty="0"/>
          </a:p>
          <a:p>
            <a:r>
              <a:rPr lang="nl-BE" sz="1800" dirty="0"/>
              <a:t>Noem </a:t>
            </a:r>
            <a:r>
              <a:rPr lang="el-GR" sz="1800" dirty="0">
                <a:solidFill>
                  <a:srgbClr val="FF0000"/>
                </a:solidFill>
              </a:rPr>
              <a:t>μ</a:t>
            </a:r>
            <a:r>
              <a:rPr lang="nl-BE" sz="1800" i="1" baseline="-25000" dirty="0">
                <a:solidFill>
                  <a:srgbClr val="FF0000"/>
                </a:solidFill>
              </a:rPr>
              <a:t>x </a:t>
            </a:r>
            <a:r>
              <a:rPr lang="nl-BE" sz="1800" dirty="0">
                <a:solidFill>
                  <a:srgbClr val="FF0000"/>
                </a:solidFill>
              </a:rPr>
              <a:t>het gemiddelde van alle gegeven </a:t>
            </a:r>
            <a:r>
              <a:rPr lang="nl-BE" sz="1800" i="1" dirty="0">
                <a:solidFill>
                  <a:srgbClr val="FF0000"/>
                </a:solidFill>
              </a:rPr>
              <a:t>x</a:t>
            </a:r>
            <a:r>
              <a:rPr lang="nl-BE" sz="1800" dirty="0">
                <a:solidFill>
                  <a:srgbClr val="FF0000"/>
                </a:solidFill>
              </a:rPr>
              <a:t>-waarden </a:t>
            </a:r>
            <a:r>
              <a:rPr lang="nl-BE" sz="1800" dirty="0"/>
              <a:t>en </a:t>
            </a:r>
            <a:r>
              <a:rPr lang="nl-BE" sz="1800" dirty="0">
                <a:solidFill>
                  <a:srgbClr val="FF0000"/>
                </a:solidFill>
              </a:rPr>
              <a:t>µ</a:t>
            </a:r>
            <a:r>
              <a:rPr lang="nl-BE" sz="1800" i="1" baseline="-25000" dirty="0">
                <a:solidFill>
                  <a:srgbClr val="FF0000"/>
                </a:solidFill>
              </a:rPr>
              <a:t>y</a:t>
            </a:r>
            <a:r>
              <a:rPr lang="nl-BE" sz="1800" dirty="0">
                <a:solidFill>
                  <a:srgbClr val="FF0000"/>
                </a:solidFill>
              </a:rPr>
              <a:t> het gemiddelde van alle gegeven </a:t>
            </a:r>
            <a:r>
              <a:rPr lang="nl-BE" sz="1800" i="1" dirty="0">
                <a:solidFill>
                  <a:srgbClr val="FF0000"/>
                </a:solidFill>
              </a:rPr>
              <a:t>y</a:t>
            </a:r>
            <a:r>
              <a:rPr lang="nl-BE" sz="1800" dirty="0">
                <a:solidFill>
                  <a:srgbClr val="FF0000"/>
                </a:solidFill>
              </a:rPr>
              <a:t>-waarden</a:t>
            </a:r>
            <a:r>
              <a:rPr lang="nl-BE" sz="1800" dirty="0"/>
              <a:t>. </a:t>
            </a:r>
          </a:p>
          <a:p>
            <a:r>
              <a:rPr lang="nl-BE" sz="1800" dirty="0"/>
              <a:t>Het punt </a:t>
            </a:r>
            <a:r>
              <a:rPr lang="nl-BE" sz="1800" dirty="0">
                <a:solidFill>
                  <a:srgbClr val="FF0000"/>
                </a:solidFill>
              </a:rPr>
              <a:t>(µ</a:t>
            </a:r>
            <a:r>
              <a:rPr lang="nl-BE" sz="1800" i="1" baseline="-25000" dirty="0">
                <a:solidFill>
                  <a:srgbClr val="FF0000"/>
                </a:solidFill>
              </a:rPr>
              <a:t>x</a:t>
            </a:r>
            <a:r>
              <a:rPr lang="nl-BE" sz="1800" dirty="0">
                <a:solidFill>
                  <a:srgbClr val="FF0000"/>
                </a:solidFill>
              </a:rPr>
              <a:t>, µ</a:t>
            </a:r>
            <a:r>
              <a:rPr lang="nl-BE" sz="1800" i="1" baseline="-25000" dirty="0">
                <a:solidFill>
                  <a:srgbClr val="FF0000"/>
                </a:solidFill>
              </a:rPr>
              <a:t>y</a:t>
            </a:r>
            <a:r>
              <a:rPr lang="nl-BE" sz="1800" dirty="0">
                <a:solidFill>
                  <a:srgbClr val="FF0000"/>
                </a:solidFill>
              </a:rPr>
              <a:t>) wordt dan het centrale punt van de puntenwolk </a:t>
            </a:r>
            <a:r>
              <a:rPr lang="nl-BE" sz="1800" dirty="0"/>
              <a:t>behorende bij deze </a:t>
            </a:r>
            <a:r>
              <a:rPr lang="nl-BE" sz="1800" i="1" dirty="0"/>
              <a:t>x</a:t>
            </a:r>
            <a:r>
              <a:rPr lang="nl-BE" sz="1800" dirty="0"/>
              <a:t>- en </a:t>
            </a:r>
            <a:r>
              <a:rPr lang="nl-BE" sz="1800" i="1" dirty="0"/>
              <a:t>y</a:t>
            </a:r>
            <a:r>
              <a:rPr lang="nl-BE" sz="1800" dirty="0"/>
              <a:t>-waarden genoemd. </a:t>
            </a:r>
          </a:p>
          <a:p>
            <a:r>
              <a:rPr lang="nl-BE" sz="1800" dirty="0"/>
              <a:t>De centrale lijn van de puntenwolk gaat door het centrale punt en heeft </a:t>
            </a:r>
            <a:r>
              <a:rPr lang="nl-BE" sz="1800" dirty="0">
                <a:solidFill>
                  <a:srgbClr val="FF0000"/>
                </a:solidFill>
              </a:rPr>
              <a:t>richtingscoëfficiënt </a:t>
            </a:r>
            <a:r>
              <a:rPr lang="el-GR" sz="1800" dirty="0">
                <a:solidFill>
                  <a:srgbClr val="FF0000"/>
                </a:solidFill>
              </a:rPr>
              <a:t>σ</a:t>
            </a:r>
            <a:r>
              <a:rPr lang="nl-BE" sz="1800" i="1" baseline="-25000" dirty="0">
                <a:solidFill>
                  <a:srgbClr val="FF0000"/>
                </a:solidFill>
              </a:rPr>
              <a:t>y </a:t>
            </a:r>
            <a:r>
              <a:rPr lang="nl-BE" sz="1800" dirty="0">
                <a:solidFill>
                  <a:srgbClr val="FF0000"/>
                </a:solidFill>
              </a:rPr>
              <a:t>/</a:t>
            </a:r>
            <a:r>
              <a:rPr lang="el-GR" sz="1800" dirty="0">
                <a:solidFill>
                  <a:srgbClr val="FF0000"/>
                </a:solidFill>
              </a:rPr>
              <a:t>σ</a:t>
            </a:r>
            <a:r>
              <a:rPr lang="nl-BE" sz="1800" i="1" baseline="-25000" dirty="0">
                <a:solidFill>
                  <a:srgbClr val="FF0000"/>
                </a:solidFill>
              </a:rPr>
              <a:t>x</a:t>
            </a:r>
            <a:br>
              <a:rPr lang="nl-BE" sz="1800" i="1" baseline="-25000" dirty="0">
                <a:solidFill>
                  <a:srgbClr val="FF0000"/>
                </a:solidFill>
              </a:rPr>
            </a:br>
            <a:br>
              <a:rPr lang="nl-BE" sz="1800" i="1" baseline="-25000" dirty="0"/>
            </a:br>
            <a:r>
              <a:rPr lang="el-GR" sz="1800" dirty="0"/>
              <a:t>σ</a:t>
            </a:r>
            <a:r>
              <a:rPr lang="nl-BE" sz="1800" i="1" baseline="-25000" dirty="0"/>
              <a:t>x  </a:t>
            </a:r>
            <a:r>
              <a:rPr lang="nl-BE" sz="1800" dirty="0"/>
              <a:t>(sigma x) is hier de standaarddeviatie van x en </a:t>
            </a:r>
            <a:r>
              <a:rPr lang="el-GR" sz="1800" dirty="0"/>
              <a:t>σ</a:t>
            </a:r>
            <a:r>
              <a:rPr lang="nl-BE" sz="1800" i="1" baseline="-25000" dirty="0"/>
              <a:t>y</a:t>
            </a:r>
            <a:r>
              <a:rPr lang="nl-BE" sz="1800" dirty="0"/>
              <a:t> (sigma y) de standaarddeviatie van y. </a:t>
            </a:r>
          </a:p>
          <a:p>
            <a:r>
              <a:rPr lang="nl-BE" sz="1800" dirty="0"/>
              <a:t>De mate van correlatie hangt nu af van </a:t>
            </a:r>
            <a:r>
              <a:rPr lang="nl-BE" sz="1800" b="1" dirty="0"/>
              <a:t>de mate waarop de punten van een puntenwolk zich verdringen om de centrale lijn</a:t>
            </a:r>
            <a:r>
              <a:rPr lang="nl-BE" sz="1800" dirty="0"/>
              <a:t>. </a:t>
            </a:r>
            <a:br>
              <a:rPr lang="nl-BE" sz="1800" dirty="0"/>
            </a:br>
            <a:r>
              <a:rPr lang="nl-BE" sz="1800" dirty="0"/>
              <a:t>Er kan sprake zijn van volledige correlatie, gedeeltelijke correlatie of geen correlatie. </a:t>
            </a:r>
          </a:p>
          <a:p>
            <a:pPr marL="0" indent="0">
              <a:buNone/>
            </a:pPr>
            <a:endParaRPr lang="nl-BE" sz="1800" dirty="0"/>
          </a:p>
        </p:txBody>
      </p:sp>
      <p:sp>
        <p:nvSpPr>
          <p:cNvPr id="3" name="Titel 2"/>
          <p:cNvSpPr>
            <a:spLocks noGrp="1"/>
          </p:cNvSpPr>
          <p:nvPr>
            <p:ph type="title"/>
          </p:nvPr>
        </p:nvSpPr>
        <p:spPr>
          <a:xfrm>
            <a:off x="0" y="0"/>
            <a:ext cx="9144000" cy="1142984"/>
          </a:xfrm>
        </p:spPr>
        <p:txBody>
          <a:bodyPr/>
          <a:lstStyle/>
          <a:p>
            <a:r>
              <a:rPr lang="nl-BE" dirty="0"/>
              <a:t>Correlatie</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44</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24118441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dirty="0"/>
              <a:t>Bij volledige correlatie liggen alle punten van de puntenwolk op de centrale lijn. </a:t>
            </a:r>
          </a:p>
        </p:txBody>
      </p:sp>
      <p:sp>
        <p:nvSpPr>
          <p:cNvPr id="3" name="Titel 2"/>
          <p:cNvSpPr>
            <a:spLocks noGrp="1"/>
          </p:cNvSpPr>
          <p:nvPr>
            <p:ph type="title"/>
          </p:nvPr>
        </p:nvSpPr>
        <p:spPr>
          <a:xfrm>
            <a:off x="0" y="0"/>
            <a:ext cx="9144000" cy="1142984"/>
          </a:xfrm>
        </p:spPr>
        <p:txBody>
          <a:bodyPr/>
          <a:lstStyle/>
          <a:p>
            <a:r>
              <a:rPr lang="nl-BE" dirty="0"/>
              <a:t>Correlatie</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45</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6" name="Picture 5">
            <a:extLst>
              <a:ext uri="{FF2B5EF4-FFF2-40B4-BE49-F238E27FC236}">
                <a16:creationId xmlns:a16="http://schemas.microsoft.com/office/drawing/2014/main" id="{61A06F3B-EB69-4986-8920-1D197471A3DE}"/>
              </a:ext>
            </a:extLst>
          </p:cNvPr>
          <p:cNvPicPr>
            <a:picLocks noChangeAspect="1"/>
          </p:cNvPicPr>
          <p:nvPr/>
        </p:nvPicPr>
        <p:blipFill>
          <a:blip r:embed="rId3"/>
          <a:stretch>
            <a:fillRect/>
          </a:stretch>
        </p:blipFill>
        <p:spPr>
          <a:xfrm>
            <a:off x="2627784" y="1916832"/>
            <a:ext cx="3456384" cy="3334250"/>
          </a:xfrm>
          <a:prstGeom prst="rect">
            <a:avLst/>
          </a:prstGeom>
        </p:spPr>
      </p:pic>
    </p:spTree>
    <p:extLst>
      <p:ext uri="{BB962C8B-B14F-4D97-AF65-F5344CB8AC3E}">
        <p14:creationId xmlns:p14="http://schemas.microsoft.com/office/powerpoint/2010/main" val="22101066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dirty="0"/>
              <a:t>Bij gedeeltelijke correlatie vormen de punten in het spreidingsdiagram een puntenwolk waarvan de </a:t>
            </a:r>
            <a:r>
              <a:rPr lang="nl-BE" sz="1800" b="1" dirty="0"/>
              <a:t>tendens kan worden aangegeven door de centrale lijn</a:t>
            </a:r>
            <a:r>
              <a:rPr lang="nl-BE" sz="1800" dirty="0"/>
              <a:t>. </a:t>
            </a:r>
          </a:p>
        </p:txBody>
      </p:sp>
      <p:sp>
        <p:nvSpPr>
          <p:cNvPr id="3" name="Titel 2"/>
          <p:cNvSpPr>
            <a:spLocks noGrp="1"/>
          </p:cNvSpPr>
          <p:nvPr>
            <p:ph type="title"/>
          </p:nvPr>
        </p:nvSpPr>
        <p:spPr>
          <a:xfrm>
            <a:off x="0" y="0"/>
            <a:ext cx="9144000" cy="1142984"/>
          </a:xfrm>
        </p:spPr>
        <p:txBody>
          <a:bodyPr/>
          <a:lstStyle/>
          <a:p>
            <a:r>
              <a:rPr lang="nl-BE" dirty="0"/>
              <a:t>Correlatie</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46</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7" name="Picture 6">
            <a:extLst>
              <a:ext uri="{FF2B5EF4-FFF2-40B4-BE49-F238E27FC236}">
                <a16:creationId xmlns:a16="http://schemas.microsoft.com/office/drawing/2014/main" id="{6B7B7FE3-F823-4678-B38F-B2A1BB1AEF60}"/>
              </a:ext>
            </a:extLst>
          </p:cNvPr>
          <p:cNvPicPr>
            <a:picLocks noChangeAspect="1"/>
          </p:cNvPicPr>
          <p:nvPr/>
        </p:nvPicPr>
        <p:blipFill>
          <a:blip r:embed="rId3"/>
          <a:stretch>
            <a:fillRect/>
          </a:stretch>
        </p:blipFill>
        <p:spPr>
          <a:xfrm>
            <a:off x="2195736" y="2132856"/>
            <a:ext cx="3962177" cy="3486240"/>
          </a:xfrm>
          <a:prstGeom prst="rect">
            <a:avLst/>
          </a:prstGeom>
        </p:spPr>
      </p:pic>
    </p:spTree>
    <p:extLst>
      <p:ext uri="{BB962C8B-B14F-4D97-AF65-F5344CB8AC3E}">
        <p14:creationId xmlns:p14="http://schemas.microsoft.com/office/powerpoint/2010/main" val="21623559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dirty="0"/>
              <a:t>Er is sprake van geen correlatie als er </a:t>
            </a:r>
            <a:r>
              <a:rPr lang="nl-BE" sz="1800" b="1" dirty="0"/>
              <a:t>geen enkel verband bestaat tussen de twee grootheden.</a:t>
            </a:r>
          </a:p>
        </p:txBody>
      </p:sp>
      <p:sp>
        <p:nvSpPr>
          <p:cNvPr id="3" name="Titel 2"/>
          <p:cNvSpPr>
            <a:spLocks noGrp="1"/>
          </p:cNvSpPr>
          <p:nvPr>
            <p:ph type="title"/>
          </p:nvPr>
        </p:nvSpPr>
        <p:spPr>
          <a:xfrm>
            <a:off x="0" y="0"/>
            <a:ext cx="9144000" cy="1142984"/>
          </a:xfrm>
        </p:spPr>
        <p:txBody>
          <a:bodyPr/>
          <a:lstStyle/>
          <a:p>
            <a:r>
              <a:rPr lang="nl-BE" dirty="0"/>
              <a:t>Correlatie</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47</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6" name="Picture 5">
            <a:extLst>
              <a:ext uri="{FF2B5EF4-FFF2-40B4-BE49-F238E27FC236}">
                <a16:creationId xmlns:a16="http://schemas.microsoft.com/office/drawing/2014/main" id="{4F9E09B2-383B-4F9C-BB6F-5589D29EEF34}"/>
              </a:ext>
            </a:extLst>
          </p:cNvPr>
          <p:cNvPicPr>
            <a:picLocks noChangeAspect="1"/>
          </p:cNvPicPr>
          <p:nvPr/>
        </p:nvPicPr>
        <p:blipFill>
          <a:blip r:embed="rId3"/>
          <a:stretch>
            <a:fillRect/>
          </a:stretch>
        </p:blipFill>
        <p:spPr>
          <a:xfrm>
            <a:off x="2771800" y="2132856"/>
            <a:ext cx="3096344" cy="3194815"/>
          </a:xfrm>
          <a:prstGeom prst="rect">
            <a:avLst/>
          </a:prstGeom>
        </p:spPr>
      </p:pic>
    </p:spTree>
    <p:extLst>
      <p:ext uri="{BB962C8B-B14F-4D97-AF65-F5344CB8AC3E}">
        <p14:creationId xmlns:p14="http://schemas.microsoft.com/office/powerpoint/2010/main" val="42431277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dirty="0"/>
              <a:t>Naast de mate van correlatie tussen twee grootheden kan er ook onderzocht worden of er sprake is van </a:t>
            </a:r>
            <a:r>
              <a:rPr lang="nl-BE" sz="1800" b="1" dirty="0"/>
              <a:t>positieve of negatieve correlatie</a:t>
            </a:r>
            <a:r>
              <a:rPr lang="nl-BE" sz="1800" dirty="0"/>
              <a:t>.</a:t>
            </a:r>
          </a:p>
          <a:p>
            <a:pPr marL="0" indent="0">
              <a:buNone/>
            </a:pPr>
            <a:endParaRPr lang="nl-BE" sz="1800" dirty="0"/>
          </a:p>
          <a:p>
            <a:pPr marL="0" indent="0">
              <a:buNone/>
            </a:pPr>
            <a:r>
              <a:rPr lang="nl-BE" sz="1800" dirty="0"/>
              <a:t>Twee grootheden kunnen elkaar op verschillende manieren beïnvloeden. </a:t>
            </a:r>
          </a:p>
          <a:p>
            <a:pPr marL="0" indent="0">
              <a:buNone/>
            </a:pPr>
            <a:endParaRPr lang="nl-BE" sz="1800" dirty="0"/>
          </a:p>
          <a:p>
            <a:pPr marL="0" indent="0">
              <a:buNone/>
            </a:pPr>
            <a:r>
              <a:rPr lang="nl-BE" sz="1800" dirty="0"/>
              <a:t>Als we kijken naar het verband tussen het aantal verkochte ijsjes op een dag en de gemiddelde temperatuur op die dag, </a:t>
            </a:r>
            <a:br>
              <a:rPr lang="nl-BE" sz="1800" dirty="0"/>
            </a:br>
            <a:r>
              <a:rPr lang="nl-BE" sz="1800" dirty="0"/>
              <a:t>dan zullen we zien dat bij een </a:t>
            </a:r>
            <a:r>
              <a:rPr lang="nl-BE" sz="1800" b="1" dirty="0"/>
              <a:t>hoge gemiddelde dagtemperatuur </a:t>
            </a:r>
            <a:r>
              <a:rPr lang="nl-BE" sz="1800" dirty="0"/>
              <a:t>over het algemeen </a:t>
            </a:r>
            <a:r>
              <a:rPr lang="nl-BE" sz="1800" b="1" dirty="0"/>
              <a:t>meer ijsjes verkocht </a:t>
            </a:r>
            <a:r>
              <a:rPr lang="nl-BE" sz="1800" dirty="0"/>
              <a:t>worden dan bij een lage gemiddelde dagtemperatuur. </a:t>
            </a:r>
          </a:p>
          <a:p>
            <a:pPr marL="0" indent="0">
              <a:buNone/>
            </a:pPr>
            <a:r>
              <a:rPr lang="nl-BE" sz="1800" dirty="0"/>
              <a:t>=&gt; Een </a:t>
            </a:r>
            <a:r>
              <a:rPr lang="nl-BE" sz="1800" dirty="0">
                <a:solidFill>
                  <a:srgbClr val="FF0000"/>
                </a:solidFill>
              </a:rPr>
              <a:t>positieve correlatie </a:t>
            </a:r>
            <a:r>
              <a:rPr lang="nl-BE" sz="1800" dirty="0"/>
              <a:t>(een </a:t>
            </a:r>
            <a:r>
              <a:rPr lang="nl-BE" sz="1800" dirty="0">
                <a:solidFill>
                  <a:srgbClr val="FF0000"/>
                </a:solidFill>
              </a:rPr>
              <a:t>vermeerdering</a:t>
            </a:r>
            <a:r>
              <a:rPr lang="nl-BE" sz="1800" dirty="0"/>
              <a:t> van de ene grootheid heeft een </a:t>
            </a:r>
            <a:r>
              <a:rPr lang="nl-BE" sz="1800" dirty="0">
                <a:solidFill>
                  <a:srgbClr val="FF0000"/>
                </a:solidFill>
              </a:rPr>
              <a:t>vermeerdering</a:t>
            </a:r>
            <a:r>
              <a:rPr lang="nl-BE" sz="1800" dirty="0"/>
              <a:t> van de andere grootheid tot gevolg)</a:t>
            </a:r>
          </a:p>
        </p:txBody>
      </p:sp>
      <p:sp>
        <p:nvSpPr>
          <p:cNvPr id="3" name="Titel 2"/>
          <p:cNvSpPr>
            <a:spLocks noGrp="1"/>
          </p:cNvSpPr>
          <p:nvPr>
            <p:ph type="title"/>
          </p:nvPr>
        </p:nvSpPr>
        <p:spPr>
          <a:xfrm>
            <a:off x="0" y="0"/>
            <a:ext cx="9144000" cy="1142984"/>
          </a:xfrm>
        </p:spPr>
        <p:txBody>
          <a:bodyPr/>
          <a:lstStyle/>
          <a:p>
            <a:r>
              <a:rPr lang="nl-BE" dirty="0"/>
              <a:t>Positieve of negatieve correlatie</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48</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34716978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dirty="0"/>
              <a:t>Kijken we echter naar het verband tussen het aantal verkochte blikken erwtensoep op een dag en de gemiddelde temperatuur op die dag, dan zullen we zien dat bij een </a:t>
            </a:r>
            <a:r>
              <a:rPr lang="nl-BE" sz="1800" b="1" dirty="0"/>
              <a:t>hoge gemiddelde dagtemperatuur </a:t>
            </a:r>
            <a:r>
              <a:rPr lang="nl-BE" sz="1800" dirty="0"/>
              <a:t>over het algemeen </a:t>
            </a:r>
            <a:r>
              <a:rPr lang="nl-BE" sz="1800" b="1" dirty="0"/>
              <a:t>minder blikken erwtensoep </a:t>
            </a:r>
            <a:r>
              <a:rPr lang="nl-BE" sz="1800" dirty="0"/>
              <a:t>verkocht worden dan bij een lage gemiddelde dagtemperatuur. </a:t>
            </a:r>
          </a:p>
          <a:p>
            <a:pPr marL="0" indent="0">
              <a:buNone/>
            </a:pPr>
            <a:r>
              <a:rPr lang="nl-BE" sz="1800" dirty="0"/>
              <a:t>=&gt; Een </a:t>
            </a:r>
            <a:r>
              <a:rPr lang="nl-BE" sz="1800" dirty="0">
                <a:solidFill>
                  <a:srgbClr val="FF0000"/>
                </a:solidFill>
              </a:rPr>
              <a:t>negatieve correlatie </a:t>
            </a:r>
            <a:r>
              <a:rPr lang="nl-BE" sz="1800" dirty="0"/>
              <a:t>(een </a:t>
            </a:r>
            <a:r>
              <a:rPr lang="nl-BE" sz="1800" dirty="0">
                <a:solidFill>
                  <a:srgbClr val="FF0000"/>
                </a:solidFill>
              </a:rPr>
              <a:t>vermeerdering</a:t>
            </a:r>
            <a:r>
              <a:rPr lang="nl-BE" sz="1800" dirty="0"/>
              <a:t> van de ene grootheid heeft een </a:t>
            </a:r>
            <a:r>
              <a:rPr lang="nl-BE" sz="1800" dirty="0">
                <a:solidFill>
                  <a:srgbClr val="FF0000"/>
                </a:solidFill>
              </a:rPr>
              <a:t>vermindering</a:t>
            </a:r>
            <a:r>
              <a:rPr lang="nl-BE" sz="1800" dirty="0"/>
              <a:t> van de andere grootheid tot gevolg)</a:t>
            </a:r>
          </a:p>
        </p:txBody>
      </p:sp>
      <p:sp>
        <p:nvSpPr>
          <p:cNvPr id="3" name="Titel 2"/>
          <p:cNvSpPr>
            <a:spLocks noGrp="1"/>
          </p:cNvSpPr>
          <p:nvPr>
            <p:ph type="title"/>
          </p:nvPr>
        </p:nvSpPr>
        <p:spPr>
          <a:xfrm>
            <a:off x="0" y="0"/>
            <a:ext cx="9144000" cy="1142984"/>
          </a:xfrm>
        </p:spPr>
        <p:txBody>
          <a:bodyPr/>
          <a:lstStyle/>
          <a:p>
            <a:r>
              <a:rPr lang="nl-BE" dirty="0"/>
              <a:t>Positieve of negatieve correlatie</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49</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2206092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a:p>
            <a:pPr algn="l"/>
            <a:br>
              <a:rPr lang="en-US" sz="1600" dirty="0"/>
            </a:br>
            <a:endParaRPr lang="en-US" dirty="0"/>
          </a:p>
        </p:txBody>
      </p:sp>
      <p:sp>
        <p:nvSpPr>
          <p:cNvPr id="3" name="Title 2"/>
          <p:cNvSpPr>
            <a:spLocks noGrp="1"/>
          </p:cNvSpPr>
          <p:nvPr>
            <p:ph type="title"/>
          </p:nvPr>
        </p:nvSpPr>
        <p:spPr/>
        <p:txBody>
          <a:bodyPr/>
          <a:lstStyle/>
          <a:p>
            <a:r>
              <a:rPr lang="en-US" dirty="0"/>
              <a:t> </a:t>
            </a:r>
            <a:r>
              <a:rPr lang="en-US" dirty="0" err="1"/>
              <a:t>Statistische</a:t>
            </a:r>
            <a:r>
              <a:rPr lang="en-US" dirty="0"/>
              <a:t> </a:t>
            </a:r>
            <a:r>
              <a:rPr lang="en-US" dirty="0" err="1"/>
              <a:t>basisconcepten</a:t>
            </a:r>
            <a:endParaRPr lang="en-US" dirty="0"/>
          </a:p>
        </p:txBody>
      </p:sp>
      <p:sp>
        <p:nvSpPr>
          <p:cNvPr id="4" name="Footer Placeholder 3"/>
          <p:cNvSpPr>
            <a:spLocks noGrp="1"/>
          </p:cNvSpPr>
          <p:nvPr>
            <p:ph type="ftr" sz="quarter" idx="12"/>
          </p:nvPr>
        </p:nvSpPr>
        <p:spPr/>
        <p:txBody>
          <a:bodyPr/>
          <a:lstStyle/>
          <a:p>
            <a:r>
              <a:rPr lang="nl-BE" dirty="0"/>
              <a:t>Statistiek voor Big data</a:t>
            </a:r>
          </a:p>
        </p:txBody>
      </p:sp>
      <p:sp>
        <p:nvSpPr>
          <p:cNvPr id="5" name="Slide Number Placeholder 4"/>
          <p:cNvSpPr>
            <a:spLocks noGrp="1"/>
          </p:cNvSpPr>
          <p:nvPr>
            <p:ph type="sldNum" sz="quarter" idx="11"/>
          </p:nvPr>
        </p:nvSpPr>
        <p:spPr/>
        <p:txBody>
          <a:bodyPr/>
          <a:lstStyle/>
          <a:p>
            <a:fld id="{3B80295F-48CD-49FC-897A-CCEC919B8070}" type="slidenum">
              <a:rPr lang="nl-BE" smtClean="0"/>
              <a:pPr/>
              <a:t>5</a:t>
            </a:fld>
            <a:endParaRPr lang="nl-BE"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5410547"/>
            <a:ext cx="4437856"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42114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dirty="0"/>
              <a:t>In het spreidingsdiagram ziet dat er als volgt uit: </a:t>
            </a:r>
            <a:br>
              <a:rPr lang="nl-BE" sz="1800" dirty="0"/>
            </a:br>
            <a:br>
              <a:rPr lang="nl-BE" sz="1800" dirty="0"/>
            </a:br>
            <a:r>
              <a:rPr lang="nl-BE" sz="1800" dirty="0"/>
              <a:t>Als de centrale lijn van een puntenwolk </a:t>
            </a:r>
            <a:br>
              <a:rPr lang="nl-BE" sz="1800" dirty="0"/>
            </a:br>
            <a:r>
              <a:rPr lang="nl-BE" sz="1800" dirty="0"/>
              <a:t>stijgend is, </a:t>
            </a:r>
            <a:br>
              <a:rPr lang="nl-BE" sz="1800" dirty="0"/>
            </a:br>
            <a:r>
              <a:rPr lang="nl-BE" sz="1800" dirty="0"/>
              <a:t>is er sprake van positieve correlatie. </a:t>
            </a:r>
          </a:p>
        </p:txBody>
      </p:sp>
      <p:sp>
        <p:nvSpPr>
          <p:cNvPr id="3" name="Titel 2"/>
          <p:cNvSpPr>
            <a:spLocks noGrp="1"/>
          </p:cNvSpPr>
          <p:nvPr>
            <p:ph type="title"/>
          </p:nvPr>
        </p:nvSpPr>
        <p:spPr>
          <a:xfrm>
            <a:off x="0" y="0"/>
            <a:ext cx="9144000" cy="1142984"/>
          </a:xfrm>
        </p:spPr>
        <p:txBody>
          <a:bodyPr/>
          <a:lstStyle/>
          <a:p>
            <a:r>
              <a:rPr lang="nl-BE" dirty="0"/>
              <a:t>Positieve of negatieve correlatie</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50</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7" name="Picture 6">
            <a:extLst>
              <a:ext uri="{FF2B5EF4-FFF2-40B4-BE49-F238E27FC236}">
                <a16:creationId xmlns:a16="http://schemas.microsoft.com/office/drawing/2014/main" id="{B3DB6CF6-A18F-4CB6-B663-AB8941B66510}"/>
              </a:ext>
            </a:extLst>
          </p:cNvPr>
          <p:cNvPicPr>
            <a:picLocks noChangeAspect="1"/>
          </p:cNvPicPr>
          <p:nvPr/>
        </p:nvPicPr>
        <p:blipFill>
          <a:blip r:embed="rId3"/>
          <a:stretch>
            <a:fillRect/>
          </a:stretch>
        </p:blipFill>
        <p:spPr>
          <a:xfrm>
            <a:off x="5019675" y="1772816"/>
            <a:ext cx="4124325" cy="3467100"/>
          </a:xfrm>
          <a:prstGeom prst="rect">
            <a:avLst/>
          </a:prstGeom>
        </p:spPr>
      </p:pic>
    </p:spTree>
    <p:extLst>
      <p:ext uri="{BB962C8B-B14F-4D97-AF65-F5344CB8AC3E}">
        <p14:creationId xmlns:p14="http://schemas.microsoft.com/office/powerpoint/2010/main" val="1409930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dirty="0"/>
              <a:t>In het spreidingsdiagram ziet dat er als volgt uit: </a:t>
            </a:r>
            <a:br>
              <a:rPr lang="nl-BE" sz="1800" dirty="0"/>
            </a:br>
            <a:br>
              <a:rPr lang="nl-BE" sz="1800" dirty="0"/>
            </a:br>
            <a:r>
              <a:rPr lang="nl-BE" sz="1800" dirty="0"/>
              <a:t>Als de centrale lijn van een puntenwolk </a:t>
            </a:r>
            <a:br>
              <a:rPr lang="nl-BE" sz="1800" dirty="0"/>
            </a:br>
            <a:r>
              <a:rPr lang="nl-BE" sz="1800" dirty="0"/>
              <a:t>dalend is, </a:t>
            </a:r>
            <a:br>
              <a:rPr lang="nl-BE" sz="1800" dirty="0"/>
            </a:br>
            <a:r>
              <a:rPr lang="nl-BE" sz="1800" dirty="0"/>
              <a:t>is er sprake van negatieve correlatie. </a:t>
            </a:r>
          </a:p>
        </p:txBody>
      </p:sp>
      <p:sp>
        <p:nvSpPr>
          <p:cNvPr id="3" name="Titel 2"/>
          <p:cNvSpPr>
            <a:spLocks noGrp="1"/>
          </p:cNvSpPr>
          <p:nvPr>
            <p:ph type="title"/>
          </p:nvPr>
        </p:nvSpPr>
        <p:spPr>
          <a:xfrm>
            <a:off x="0" y="0"/>
            <a:ext cx="9144000" cy="1142984"/>
          </a:xfrm>
        </p:spPr>
        <p:txBody>
          <a:bodyPr/>
          <a:lstStyle/>
          <a:p>
            <a:r>
              <a:rPr lang="nl-BE" dirty="0"/>
              <a:t>Positieve of negatieve correlatie</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51</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6" name="Picture 5">
            <a:extLst>
              <a:ext uri="{FF2B5EF4-FFF2-40B4-BE49-F238E27FC236}">
                <a16:creationId xmlns:a16="http://schemas.microsoft.com/office/drawing/2014/main" id="{92192F99-CEE3-435D-84B0-B11EAD2E533C}"/>
              </a:ext>
            </a:extLst>
          </p:cNvPr>
          <p:cNvPicPr>
            <a:picLocks noChangeAspect="1"/>
          </p:cNvPicPr>
          <p:nvPr/>
        </p:nvPicPr>
        <p:blipFill>
          <a:blip r:embed="rId3"/>
          <a:stretch>
            <a:fillRect/>
          </a:stretch>
        </p:blipFill>
        <p:spPr>
          <a:xfrm>
            <a:off x="4932040" y="1772816"/>
            <a:ext cx="3981450" cy="3543300"/>
          </a:xfrm>
          <a:prstGeom prst="rect">
            <a:avLst/>
          </a:prstGeom>
        </p:spPr>
      </p:pic>
    </p:spTree>
    <p:extLst>
      <p:ext uri="{BB962C8B-B14F-4D97-AF65-F5344CB8AC3E}">
        <p14:creationId xmlns:p14="http://schemas.microsoft.com/office/powerpoint/2010/main" val="35535319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dirty="0"/>
              <a:t>Aan de hand van een spreidingsdiagram kunnen we dus zien of er sprake is van correlatie tussen twee grootheden en of dat dan positieve of negatieve correlatie is. </a:t>
            </a:r>
          </a:p>
          <a:p>
            <a:pPr marL="0" indent="0">
              <a:buNone/>
            </a:pPr>
            <a:endParaRPr lang="nl-BE" sz="1800" dirty="0"/>
          </a:p>
          <a:p>
            <a:pPr marL="0" indent="0">
              <a:buNone/>
            </a:pPr>
            <a:r>
              <a:rPr lang="nl-BE" sz="1800" dirty="0"/>
              <a:t>De </a:t>
            </a:r>
            <a:r>
              <a:rPr lang="nl-BE" sz="1800" b="1" dirty="0"/>
              <a:t>mate van correlatie tussen twee grootheden kan echter ook worden uitgedrukt in een getal</a:t>
            </a:r>
            <a:r>
              <a:rPr lang="nl-BE" sz="1800" dirty="0"/>
              <a:t>. </a:t>
            </a:r>
          </a:p>
          <a:p>
            <a:pPr marL="0" indent="0">
              <a:buNone/>
            </a:pPr>
            <a:r>
              <a:rPr lang="nl-BE" sz="1800" dirty="0"/>
              <a:t>Dit getal noemen we </a:t>
            </a:r>
            <a:r>
              <a:rPr lang="nl-BE" sz="1800" dirty="0">
                <a:solidFill>
                  <a:srgbClr val="FF0000"/>
                </a:solidFill>
              </a:rPr>
              <a:t>de correlatiecoëfficiënt.</a:t>
            </a:r>
          </a:p>
        </p:txBody>
      </p:sp>
      <p:sp>
        <p:nvSpPr>
          <p:cNvPr id="3" name="Titel 2"/>
          <p:cNvSpPr>
            <a:spLocks noGrp="1"/>
          </p:cNvSpPr>
          <p:nvPr>
            <p:ph type="title"/>
          </p:nvPr>
        </p:nvSpPr>
        <p:spPr>
          <a:xfrm>
            <a:off x="0" y="0"/>
            <a:ext cx="9144000" cy="1142984"/>
          </a:xfrm>
        </p:spPr>
        <p:txBody>
          <a:bodyPr/>
          <a:lstStyle/>
          <a:p>
            <a:r>
              <a:rPr lang="nl-BE" dirty="0"/>
              <a:t>correlatiecoefficient</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52</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18302124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dirty="0"/>
              <a:t>De correlatiecoëfficiënt is een getal dat de mate van correlatie tussen twee grootheden of variabelen aangeeft. </a:t>
            </a:r>
          </a:p>
          <a:p>
            <a:pPr marL="0" indent="0">
              <a:buNone/>
            </a:pPr>
            <a:endParaRPr lang="nl-BE" sz="1800" dirty="0"/>
          </a:p>
          <a:p>
            <a:pPr marL="0" indent="0">
              <a:buNone/>
            </a:pPr>
            <a:r>
              <a:rPr lang="nl-BE" sz="1800" dirty="0"/>
              <a:t>Dit getal wordt aangeduid met </a:t>
            </a:r>
            <a:r>
              <a:rPr lang="nl-BE" sz="1800" b="1" dirty="0">
                <a:solidFill>
                  <a:srgbClr val="FF0000"/>
                </a:solidFill>
              </a:rPr>
              <a:t>de letter R </a:t>
            </a:r>
            <a:r>
              <a:rPr lang="nl-BE" sz="1800" dirty="0"/>
              <a:t>en ligt </a:t>
            </a:r>
            <a:r>
              <a:rPr lang="nl-BE" sz="1800" b="1" dirty="0"/>
              <a:t>tussen -1 en +1</a:t>
            </a:r>
            <a:r>
              <a:rPr lang="nl-BE" sz="1800" dirty="0"/>
              <a:t>. </a:t>
            </a:r>
          </a:p>
          <a:p>
            <a:pPr marL="0" indent="0">
              <a:buNone/>
            </a:pPr>
            <a:endParaRPr lang="nl-BE" sz="1800" dirty="0"/>
          </a:p>
          <a:p>
            <a:pPr marL="0" indent="0">
              <a:buNone/>
            </a:pPr>
            <a:r>
              <a:rPr lang="nl-BE" sz="1800" dirty="0"/>
              <a:t>In de grensgevallen R = -1 en R = +1 is er sprake van volledige correlatie. </a:t>
            </a:r>
          </a:p>
          <a:p>
            <a:pPr marL="0" indent="0">
              <a:buNone/>
            </a:pPr>
            <a:endParaRPr lang="nl-BE" sz="1800" dirty="0"/>
          </a:p>
          <a:p>
            <a:pPr marL="0" indent="0">
              <a:buNone/>
            </a:pPr>
            <a:r>
              <a:rPr lang="nl-BE" sz="1800" dirty="0"/>
              <a:t>Bij R = -1 is dat volledige negatieve correlatie en </a:t>
            </a:r>
          </a:p>
          <a:p>
            <a:pPr marL="0" indent="0">
              <a:buNone/>
            </a:pPr>
            <a:r>
              <a:rPr lang="nl-BE" sz="1800" dirty="0"/>
              <a:t>bij R = +1 volledige positieve correlatie. </a:t>
            </a:r>
          </a:p>
          <a:p>
            <a:pPr marL="0" indent="0">
              <a:buNone/>
            </a:pPr>
            <a:endParaRPr lang="nl-BE" sz="1800" dirty="0"/>
          </a:p>
          <a:p>
            <a:pPr marL="0" indent="0">
              <a:buNone/>
            </a:pPr>
            <a:r>
              <a:rPr lang="nl-BE" sz="1800" dirty="0"/>
              <a:t>Als er </a:t>
            </a:r>
            <a:r>
              <a:rPr lang="nl-BE" sz="1800" b="1" dirty="0"/>
              <a:t>geen sprake is van enige correlatie, dan geldt R = 0</a:t>
            </a:r>
            <a:r>
              <a:rPr lang="nl-BE" sz="1800" dirty="0"/>
              <a:t>. </a:t>
            </a:r>
          </a:p>
          <a:p>
            <a:pPr marL="0" indent="0">
              <a:buNone/>
            </a:pPr>
            <a:endParaRPr lang="nl-BE" sz="1800" dirty="0">
              <a:solidFill>
                <a:srgbClr val="FF0000"/>
              </a:solidFill>
            </a:endParaRPr>
          </a:p>
        </p:txBody>
      </p:sp>
      <p:sp>
        <p:nvSpPr>
          <p:cNvPr id="3" name="Titel 2"/>
          <p:cNvSpPr>
            <a:spLocks noGrp="1"/>
          </p:cNvSpPr>
          <p:nvPr>
            <p:ph type="title"/>
          </p:nvPr>
        </p:nvSpPr>
        <p:spPr>
          <a:xfrm>
            <a:off x="0" y="0"/>
            <a:ext cx="9144000" cy="1142984"/>
          </a:xfrm>
        </p:spPr>
        <p:txBody>
          <a:bodyPr/>
          <a:lstStyle/>
          <a:p>
            <a:r>
              <a:rPr lang="nl-BE" dirty="0"/>
              <a:t>correlatiecoefficient</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53</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1792191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u="sng" dirty="0"/>
              <a:t>Berekening van de correlatiecoëfficiënt: </a:t>
            </a:r>
          </a:p>
          <a:p>
            <a:pPr marL="0" indent="0">
              <a:buNone/>
            </a:pPr>
            <a:r>
              <a:rPr lang="nl-BE" sz="1800" dirty="0"/>
              <a:t>Stel dat het verband tussen twee grootheden x en y wordt onderzocht en dat er n punten (xi, yi) gegeven zijn. </a:t>
            </a:r>
          </a:p>
          <a:p>
            <a:pPr marL="0" indent="0">
              <a:buNone/>
            </a:pPr>
            <a:endParaRPr lang="nl-BE" sz="1800" dirty="0"/>
          </a:p>
          <a:p>
            <a:pPr marL="0" indent="0">
              <a:buNone/>
            </a:pPr>
            <a:r>
              <a:rPr lang="nl-BE" sz="1800" dirty="0"/>
              <a:t>Voor de correlatiecoëfficiënt geldt dan: </a:t>
            </a:r>
          </a:p>
          <a:p>
            <a:pPr marL="0" indent="0">
              <a:buNone/>
            </a:pPr>
            <a:r>
              <a:rPr lang="nl-BE" sz="1800" dirty="0"/>
              <a:t> </a:t>
            </a:r>
          </a:p>
          <a:p>
            <a:pPr marL="0" indent="0">
              <a:buNone/>
            </a:pPr>
            <a:endParaRPr lang="nl-BE" sz="1800" dirty="0"/>
          </a:p>
          <a:p>
            <a:pPr marL="0" indent="0">
              <a:buNone/>
            </a:pPr>
            <a:endParaRPr lang="nl-BE" sz="1800" dirty="0"/>
          </a:p>
          <a:p>
            <a:pPr marL="0" indent="0">
              <a:buNone/>
            </a:pPr>
            <a:r>
              <a:rPr lang="nl-BE" sz="1800" dirty="0"/>
              <a:t>Hier staat Cov(x, y) voor de covariantie van x en y. </a:t>
            </a:r>
          </a:p>
          <a:p>
            <a:pPr marL="0" indent="0">
              <a:buNone/>
            </a:pPr>
            <a:endParaRPr lang="nl-BE" sz="1800" dirty="0">
              <a:solidFill>
                <a:srgbClr val="FF0000"/>
              </a:solidFill>
            </a:endParaRPr>
          </a:p>
        </p:txBody>
      </p:sp>
      <p:sp>
        <p:nvSpPr>
          <p:cNvPr id="3" name="Titel 2"/>
          <p:cNvSpPr>
            <a:spLocks noGrp="1"/>
          </p:cNvSpPr>
          <p:nvPr>
            <p:ph type="title"/>
          </p:nvPr>
        </p:nvSpPr>
        <p:spPr>
          <a:xfrm>
            <a:off x="0" y="0"/>
            <a:ext cx="9144000" cy="1142984"/>
          </a:xfrm>
        </p:spPr>
        <p:txBody>
          <a:bodyPr/>
          <a:lstStyle/>
          <a:p>
            <a:r>
              <a:rPr lang="nl-BE" dirty="0"/>
              <a:t>correlatiecoefficient</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54</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6" name="Picture 5" descr="http://www.phys.tue.nl/TULO/dommel/correlatie/image6.gif">
            <a:extLst>
              <a:ext uri="{FF2B5EF4-FFF2-40B4-BE49-F238E27FC236}">
                <a16:creationId xmlns:a16="http://schemas.microsoft.com/office/drawing/2014/main" id="{B42229DA-47BA-40F4-A384-BB9CC2AECAF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068960"/>
            <a:ext cx="2376264" cy="864096"/>
          </a:xfrm>
          <a:prstGeom prst="rect">
            <a:avLst/>
          </a:prstGeom>
          <a:noFill/>
          <a:ln>
            <a:noFill/>
          </a:ln>
        </p:spPr>
      </p:pic>
    </p:spTree>
    <p:extLst>
      <p:ext uri="{BB962C8B-B14F-4D97-AF65-F5344CB8AC3E}">
        <p14:creationId xmlns:p14="http://schemas.microsoft.com/office/powerpoint/2010/main" val="27875594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b="1" dirty="0"/>
              <a:t>De covariantie</a:t>
            </a:r>
          </a:p>
          <a:p>
            <a:r>
              <a:rPr lang="nl-BE" sz="1800" dirty="0"/>
              <a:t>De covariantie is </a:t>
            </a:r>
            <a:r>
              <a:rPr lang="nl-BE" sz="1800" b="1" dirty="0">
                <a:solidFill>
                  <a:srgbClr val="FF0000"/>
                </a:solidFill>
              </a:rPr>
              <a:t>een maat voor de spreiding van twee gekoppelde variabelen</a:t>
            </a:r>
            <a:r>
              <a:rPr lang="nl-BE" sz="1800" dirty="0"/>
              <a:t>. De covariantie van </a:t>
            </a:r>
            <a:r>
              <a:rPr lang="nl-BE" sz="1800" i="1" dirty="0"/>
              <a:t>x</a:t>
            </a:r>
            <a:r>
              <a:rPr lang="nl-BE" sz="1800" dirty="0"/>
              <a:t> en </a:t>
            </a:r>
            <a:r>
              <a:rPr lang="nl-BE" sz="1800" i="1" dirty="0"/>
              <a:t>y</a:t>
            </a:r>
            <a:r>
              <a:rPr lang="nl-BE" sz="1800" dirty="0"/>
              <a:t> wordt aangeduid met </a:t>
            </a:r>
            <a:r>
              <a:rPr lang="nl-BE" sz="1800" i="1" dirty="0"/>
              <a:t>Cov(x, y)</a:t>
            </a:r>
            <a:r>
              <a:rPr lang="nl-BE" sz="1800" dirty="0"/>
              <a:t>. </a:t>
            </a:r>
            <a:br>
              <a:rPr lang="nl-BE" sz="1800" dirty="0"/>
            </a:br>
            <a:br>
              <a:rPr lang="nl-BE" sz="1800" dirty="0"/>
            </a:br>
            <a:r>
              <a:rPr lang="nl-BE" sz="1800" dirty="0"/>
              <a:t>Als </a:t>
            </a:r>
            <a:r>
              <a:rPr lang="nl-BE" sz="1800" b="1" i="1" dirty="0"/>
              <a:t>Cov(x, y)</a:t>
            </a:r>
            <a:r>
              <a:rPr lang="nl-BE" sz="1800" b="1" dirty="0"/>
              <a:t> een positief getal </a:t>
            </a:r>
            <a:r>
              <a:rPr lang="nl-BE" sz="1800" dirty="0"/>
              <a:t>is, dan is er sprake van </a:t>
            </a:r>
            <a:r>
              <a:rPr lang="nl-BE" sz="1800" b="1" dirty="0"/>
              <a:t>positieve correlatie </a:t>
            </a:r>
            <a:br>
              <a:rPr lang="nl-BE" sz="1800" dirty="0"/>
            </a:br>
            <a:br>
              <a:rPr lang="nl-BE" sz="1800" dirty="0"/>
            </a:br>
            <a:r>
              <a:rPr lang="nl-BE" sz="1800" dirty="0"/>
              <a:t>en </a:t>
            </a:r>
            <a:br>
              <a:rPr lang="nl-BE" sz="1800" dirty="0"/>
            </a:br>
            <a:br>
              <a:rPr lang="nl-BE" sz="1800" dirty="0"/>
            </a:br>
            <a:r>
              <a:rPr lang="nl-BE" sz="1800" dirty="0"/>
              <a:t>als </a:t>
            </a:r>
            <a:r>
              <a:rPr lang="nl-BE" sz="1800" b="1" i="1" dirty="0"/>
              <a:t>Cov(x, y)</a:t>
            </a:r>
            <a:r>
              <a:rPr lang="nl-BE" sz="1800" b="1" dirty="0"/>
              <a:t> een negatief getal </a:t>
            </a:r>
            <a:r>
              <a:rPr lang="nl-BE" sz="1800" dirty="0"/>
              <a:t>is, dan is er sprake van </a:t>
            </a:r>
            <a:r>
              <a:rPr lang="nl-BE" sz="1800" b="1" dirty="0"/>
              <a:t>negatieve correlatie</a:t>
            </a:r>
            <a:r>
              <a:rPr lang="nl-BE" sz="1800" dirty="0"/>
              <a:t>. </a:t>
            </a:r>
            <a:br>
              <a:rPr lang="nl-BE" sz="1800" dirty="0"/>
            </a:br>
            <a:br>
              <a:rPr lang="nl-BE" sz="1800" dirty="0"/>
            </a:br>
            <a:r>
              <a:rPr lang="nl-BE" sz="1800" dirty="0"/>
              <a:t>Als er geen sprake is van enige correlatie, dan geldt </a:t>
            </a:r>
            <a:r>
              <a:rPr lang="nl-BE" sz="1800" i="1" dirty="0"/>
              <a:t>Cov(x, y)</a:t>
            </a:r>
            <a:r>
              <a:rPr lang="nl-BE" sz="1800" dirty="0"/>
              <a:t> = 0. </a:t>
            </a:r>
          </a:p>
          <a:p>
            <a:endParaRPr lang="nl-BE" sz="1800" dirty="0"/>
          </a:p>
          <a:p>
            <a:r>
              <a:rPr lang="nl-BE" sz="1800" dirty="0"/>
              <a:t>Laat een koppeling tussen twee variabelen </a:t>
            </a:r>
            <a:r>
              <a:rPr lang="nl-BE" sz="1800" i="1" dirty="0"/>
              <a:t>x</a:t>
            </a:r>
            <a:r>
              <a:rPr lang="nl-BE" sz="1800" dirty="0"/>
              <a:t> en </a:t>
            </a:r>
            <a:r>
              <a:rPr lang="nl-BE" sz="1800" i="1" dirty="0"/>
              <a:t>y</a:t>
            </a:r>
            <a:r>
              <a:rPr lang="nl-BE" sz="1800" dirty="0"/>
              <a:t> gegeven zijn door </a:t>
            </a:r>
            <a:r>
              <a:rPr lang="nl-BE" sz="1800" i="1" dirty="0"/>
              <a:t>n</a:t>
            </a:r>
            <a:r>
              <a:rPr lang="nl-BE" sz="1800" dirty="0"/>
              <a:t> punten (</a:t>
            </a:r>
            <a:r>
              <a:rPr lang="nl-BE" sz="1800" i="1" dirty="0"/>
              <a:t>x</a:t>
            </a:r>
            <a:r>
              <a:rPr lang="nl-BE" sz="1800" i="1" baseline="-25000" dirty="0"/>
              <a:t>i</a:t>
            </a:r>
            <a:r>
              <a:rPr lang="nl-BE" sz="1800" i="1" dirty="0"/>
              <a:t>, y</a:t>
            </a:r>
            <a:r>
              <a:rPr lang="nl-BE" sz="1800" i="1" baseline="-25000" dirty="0"/>
              <a:t>i</a:t>
            </a:r>
            <a:r>
              <a:rPr lang="nl-BE" sz="1800" dirty="0"/>
              <a:t>).</a:t>
            </a:r>
          </a:p>
          <a:p>
            <a:pPr marL="0" indent="0">
              <a:buNone/>
            </a:pPr>
            <a:endParaRPr lang="nl-BE" sz="1800" dirty="0">
              <a:solidFill>
                <a:srgbClr val="FF0000"/>
              </a:solidFill>
            </a:endParaRPr>
          </a:p>
        </p:txBody>
      </p:sp>
      <p:sp>
        <p:nvSpPr>
          <p:cNvPr id="3" name="Titel 2"/>
          <p:cNvSpPr>
            <a:spLocks noGrp="1"/>
          </p:cNvSpPr>
          <p:nvPr>
            <p:ph type="title"/>
          </p:nvPr>
        </p:nvSpPr>
        <p:spPr>
          <a:xfrm>
            <a:off x="0" y="0"/>
            <a:ext cx="9144000" cy="1142984"/>
          </a:xfrm>
        </p:spPr>
        <p:txBody>
          <a:bodyPr/>
          <a:lstStyle/>
          <a:p>
            <a:r>
              <a:rPr lang="nl-BE" dirty="0"/>
              <a:t>correlatiecoefficient</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55</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34114188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b="1" dirty="0"/>
              <a:t>De covariantie</a:t>
            </a:r>
          </a:p>
          <a:p>
            <a:r>
              <a:rPr lang="nl-BE" sz="1800" dirty="0"/>
              <a:t>Laat een koppeling tussen twee variabelen </a:t>
            </a:r>
            <a:r>
              <a:rPr lang="nl-BE" sz="1800" i="1" dirty="0"/>
              <a:t>x</a:t>
            </a:r>
            <a:r>
              <a:rPr lang="nl-BE" sz="1800" dirty="0"/>
              <a:t> en </a:t>
            </a:r>
            <a:r>
              <a:rPr lang="nl-BE" sz="1800" i="1" dirty="0"/>
              <a:t>y</a:t>
            </a:r>
            <a:r>
              <a:rPr lang="nl-BE" sz="1800" dirty="0"/>
              <a:t> gegeven zijn door </a:t>
            </a:r>
            <a:r>
              <a:rPr lang="nl-BE" sz="1800" i="1" dirty="0"/>
              <a:t>n</a:t>
            </a:r>
            <a:r>
              <a:rPr lang="nl-BE" sz="1800" dirty="0"/>
              <a:t> punten (</a:t>
            </a:r>
            <a:r>
              <a:rPr lang="nl-BE" sz="1800" i="1" dirty="0"/>
              <a:t>x</a:t>
            </a:r>
            <a:r>
              <a:rPr lang="nl-BE" sz="1800" i="1" baseline="-25000" dirty="0"/>
              <a:t>i</a:t>
            </a:r>
            <a:r>
              <a:rPr lang="nl-BE" sz="1800" i="1" dirty="0"/>
              <a:t>, y</a:t>
            </a:r>
            <a:r>
              <a:rPr lang="nl-BE" sz="1800" i="1" baseline="-25000" dirty="0"/>
              <a:t>i</a:t>
            </a:r>
            <a:r>
              <a:rPr lang="nl-BE" sz="1800" dirty="0"/>
              <a:t>).</a:t>
            </a:r>
          </a:p>
          <a:p>
            <a:endParaRPr lang="nl-BE" sz="1800" dirty="0"/>
          </a:p>
          <a:p>
            <a:r>
              <a:rPr lang="nl-BE" sz="1800" u="sng" dirty="0"/>
              <a:t>De berekening van de covariantie gaat dan als volgt</a:t>
            </a:r>
            <a:r>
              <a:rPr lang="nl-BE" sz="1800" dirty="0"/>
              <a:t>: </a:t>
            </a:r>
          </a:p>
          <a:p>
            <a:pPr lvl="1"/>
            <a:r>
              <a:rPr lang="nl-BE" sz="1800" dirty="0"/>
              <a:t>Bereken </a:t>
            </a:r>
            <a:r>
              <a:rPr lang="nl-BE" sz="1800" b="1" dirty="0"/>
              <a:t>het gemiddelde µ</a:t>
            </a:r>
            <a:r>
              <a:rPr lang="nl-BE" sz="1800" b="1" i="1" baseline="-25000" dirty="0"/>
              <a:t>x</a:t>
            </a:r>
            <a:r>
              <a:rPr lang="nl-BE" sz="1800" b="1" dirty="0"/>
              <a:t> van de </a:t>
            </a:r>
            <a:r>
              <a:rPr lang="nl-BE" sz="1800" b="1" i="1" dirty="0"/>
              <a:t>x</a:t>
            </a:r>
            <a:r>
              <a:rPr lang="nl-BE" sz="1800" b="1" dirty="0"/>
              <a:t>-waarden </a:t>
            </a:r>
            <a:r>
              <a:rPr lang="nl-BE" sz="1800" dirty="0"/>
              <a:t>en </a:t>
            </a:r>
            <a:r>
              <a:rPr lang="nl-BE" sz="1800" b="1" dirty="0"/>
              <a:t>het gemiddelde µ</a:t>
            </a:r>
            <a:r>
              <a:rPr lang="nl-BE" sz="1800" b="1" i="1" baseline="-25000" dirty="0"/>
              <a:t>y</a:t>
            </a:r>
            <a:r>
              <a:rPr lang="nl-BE" sz="1800" b="1" dirty="0"/>
              <a:t> van de </a:t>
            </a:r>
            <a:r>
              <a:rPr lang="nl-BE" sz="1800" b="1" i="1" dirty="0"/>
              <a:t>y</a:t>
            </a:r>
            <a:r>
              <a:rPr lang="nl-BE" sz="1800" b="1" dirty="0"/>
              <a:t>-waarden</a:t>
            </a:r>
            <a:r>
              <a:rPr lang="nl-BE" sz="1800" dirty="0"/>
              <a:t>.</a:t>
            </a:r>
          </a:p>
          <a:p>
            <a:pPr lvl="1"/>
            <a:r>
              <a:rPr lang="nl-BE" sz="1800" dirty="0"/>
              <a:t>Bereken </a:t>
            </a:r>
            <a:r>
              <a:rPr lang="nl-BE" sz="1800" b="1" dirty="0"/>
              <a:t>voor elk getal </a:t>
            </a:r>
            <a:r>
              <a:rPr lang="nl-BE" sz="1800" b="1" i="1" dirty="0"/>
              <a:t>x</a:t>
            </a:r>
            <a:r>
              <a:rPr lang="nl-BE" sz="1800" b="1" i="1" baseline="-25000" dirty="0"/>
              <a:t>i</a:t>
            </a:r>
            <a:r>
              <a:rPr lang="nl-BE" sz="1800" b="1" dirty="0"/>
              <a:t> de deviatie </a:t>
            </a:r>
            <a:r>
              <a:rPr lang="nl-BE" sz="1800" b="1" i="1" dirty="0"/>
              <a:t>d</a:t>
            </a:r>
            <a:r>
              <a:rPr lang="nl-BE" sz="1800" b="1" i="1" baseline="-25000" dirty="0"/>
              <a:t>xi</a:t>
            </a:r>
            <a:r>
              <a:rPr lang="nl-BE" sz="1800" b="1" i="1" dirty="0"/>
              <a:t> = x</a:t>
            </a:r>
            <a:r>
              <a:rPr lang="nl-BE" sz="1800" b="1" i="1" baseline="-25000" dirty="0"/>
              <a:t>i</a:t>
            </a:r>
            <a:r>
              <a:rPr lang="nl-BE" sz="1800" b="1" i="1" dirty="0"/>
              <a:t> - </a:t>
            </a:r>
            <a:r>
              <a:rPr lang="nl-BE" sz="1800" b="1" dirty="0"/>
              <a:t>µ</a:t>
            </a:r>
            <a:r>
              <a:rPr lang="nl-BE" sz="1800" b="1" i="1" baseline="-25000" dirty="0"/>
              <a:t>x</a:t>
            </a:r>
            <a:r>
              <a:rPr lang="nl-BE" sz="1800" b="1" dirty="0"/>
              <a:t> </a:t>
            </a:r>
            <a:r>
              <a:rPr lang="nl-BE" sz="1800" dirty="0"/>
              <a:t>en bereken </a:t>
            </a:r>
            <a:r>
              <a:rPr lang="nl-BE" sz="1800" b="1" dirty="0"/>
              <a:t>voor elk getal </a:t>
            </a:r>
            <a:r>
              <a:rPr lang="nl-BE" sz="1800" b="1" i="1" dirty="0"/>
              <a:t>y</a:t>
            </a:r>
            <a:r>
              <a:rPr lang="nl-BE" sz="1800" b="1" i="1" baseline="-25000" dirty="0"/>
              <a:t>i</a:t>
            </a:r>
            <a:r>
              <a:rPr lang="nl-BE" sz="1800" b="1" dirty="0"/>
              <a:t> de deviatie </a:t>
            </a:r>
            <a:r>
              <a:rPr lang="nl-BE" sz="1800" b="1" i="1" dirty="0"/>
              <a:t>d</a:t>
            </a:r>
            <a:r>
              <a:rPr lang="nl-BE" sz="1800" b="1" i="1" baseline="-25000" dirty="0"/>
              <a:t>yi</a:t>
            </a:r>
            <a:r>
              <a:rPr lang="nl-BE" sz="1800" b="1" i="1" dirty="0"/>
              <a:t> = y</a:t>
            </a:r>
            <a:r>
              <a:rPr lang="nl-BE" sz="1800" b="1" i="1" baseline="-25000" dirty="0"/>
              <a:t>i</a:t>
            </a:r>
            <a:r>
              <a:rPr lang="nl-BE" sz="1800" b="1" i="1" dirty="0"/>
              <a:t> - </a:t>
            </a:r>
            <a:r>
              <a:rPr lang="nl-BE" sz="1800" b="1" dirty="0"/>
              <a:t>µ</a:t>
            </a:r>
            <a:r>
              <a:rPr lang="nl-BE" sz="1800" b="1" i="1" baseline="-25000" dirty="0"/>
              <a:t>y</a:t>
            </a:r>
            <a:r>
              <a:rPr lang="nl-BE" sz="1800" dirty="0"/>
              <a:t>.</a:t>
            </a:r>
          </a:p>
          <a:p>
            <a:pPr lvl="1"/>
            <a:r>
              <a:rPr lang="nl-BE" sz="1800" dirty="0"/>
              <a:t>Bereken de </a:t>
            </a:r>
            <a:r>
              <a:rPr lang="nl-BE" sz="1800" b="1" dirty="0"/>
              <a:t>producten van de deviaties, dus (</a:t>
            </a:r>
            <a:r>
              <a:rPr lang="nl-BE" sz="1800" b="1" i="1" dirty="0"/>
              <a:t>x</a:t>
            </a:r>
            <a:r>
              <a:rPr lang="nl-BE" sz="1800" b="1" i="1" baseline="-25000" dirty="0"/>
              <a:t>i</a:t>
            </a:r>
            <a:r>
              <a:rPr lang="nl-BE" sz="1800" b="1" i="1" dirty="0"/>
              <a:t> - </a:t>
            </a:r>
            <a:r>
              <a:rPr lang="nl-BE" sz="1800" b="1" dirty="0"/>
              <a:t>µ</a:t>
            </a:r>
            <a:r>
              <a:rPr lang="nl-BE" sz="1800" b="1" i="1" baseline="-25000" dirty="0"/>
              <a:t>x</a:t>
            </a:r>
            <a:r>
              <a:rPr lang="nl-BE" sz="1800" b="1" dirty="0"/>
              <a:t> )(</a:t>
            </a:r>
            <a:r>
              <a:rPr lang="nl-BE" sz="1800" b="1" i="1" dirty="0"/>
              <a:t>y</a:t>
            </a:r>
            <a:r>
              <a:rPr lang="nl-BE" sz="1800" b="1" i="1" baseline="-25000" dirty="0"/>
              <a:t>i</a:t>
            </a:r>
            <a:r>
              <a:rPr lang="nl-BE" sz="1800" b="1" i="1" dirty="0"/>
              <a:t> - </a:t>
            </a:r>
            <a:r>
              <a:rPr lang="nl-BE" sz="1800" b="1" dirty="0"/>
              <a:t>µ</a:t>
            </a:r>
            <a:r>
              <a:rPr lang="nl-BE" sz="1800" b="1" i="1" baseline="-25000" dirty="0"/>
              <a:t>y </a:t>
            </a:r>
            <a:r>
              <a:rPr lang="nl-BE" sz="1800" b="1" dirty="0"/>
              <a:t>).</a:t>
            </a:r>
          </a:p>
          <a:p>
            <a:pPr lvl="1"/>
            <a:r>
              <a:rPr lang="nl-BE" sz="1800" dirty="0"/>
              <a:t>Bereken het </a:t>
            </a:r>
            <a:r>
              <a:rPr lang="nl-BE" sz="1800" b="1" dirty="0"/>
              <a:t>gemiddelde van die producten</a:t>
            </a:r>
            <a:r>
              <a:rPr lang="nl-BE" sz="1800" dirty="0"/>
              <a:t>.</a:t>
            </a:r>
          </a:p>
          <a:p>
            <a:pPr lvl="1"/>
            <a:r>
              <a:rPr lang="nl-BE" sz="1800" dirty="0"/>
              <a:t>Dus:</a:t>
            </a:r>
          </a:p>
          <a:p>
            <a:endParaRPr lang="nl-BE" sz="1800" dirty="0"/>
          </a:p>
          <a:p>
            <a:pPr marL="0" indent="0">
              <a:buNone/>
            </a:pPr>
            <a:endParaRPr lang="nl-BE" sz="1800" dirty="0">
              <a:solidFill>
                <a:srgbClr val="FF0000"/>
              </a:solidFill>
            </a:endParaRPr>
          </a:p>
        </p:txBody>
      </p:sp>
      <p:sp>
        <p:nvSpPr>
          <p:cNvPr id="3" name="Titel 2"/>
          <p:cNvSpPr>
            <a:spLocks noGrp="1"/>
          </p:cNvSpPr>
          <p:nvPr>
            <p:ph type="title"/>
          </p:nvPr>
        </p:nvSpPr>
        <p:spPr>
          <a:xfrm>
            <a:off x="0" y="0"/>
            <a:ext cx="9144000" cy="1142984"/>
          </a:xfrm>
        </p:spPr>
        <p:txBody>
          <a:bodyPr/>
          <a:lstStyle/>
          <a:p>
            <a:r>
              <a:rPr lang="nl-BE" dirty="0"/>
              <a:t>covariantie</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56</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6" name="Picture 5" descr="http://www.phys.tue.nl/TULO/dommel/correlatie/image14.gif">
            <a:extLst>
              <a:ext uri="{FF2B5EF4-FFF2-40B4-BE49-F238E27FC236}">
                <a16:creationId xmlns:a16="http://schemas.microsoft.com/office/drawing/2014/main" id="{001F13AC-D357-46A4-8D3A-F767F8DE9A7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39752" y="4869160"/>
            <a:ext cx="2952328" cy="936104"/>
          </a:xfrm>
          <a:prstGeom prst="rect">
            <a:avLst/>
          </a:prstGeom>
          <a:noFill/>
          <a:ln>
            <a:noFill/>
          </a:ln>
        </p:spPr>
      </p:pic>
    </p:spTree>
    <p:extLst>
      <p:ext uri="{BB962C8B-B14F-4D97-AF65-F5344CB8AC3E}">
        <p14:creationId xmlns:p14="http://schemas.microsoft.com/office/powerpoint/2010/main" val="1539910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b="1" dirty="0"/>
              <a:t>Voorbeeld van het berekenen van de covariantie</a:t>
            </a:r>
          </a:p>
          <a:p>
            <a:pPr marL="0" indent="0">
              <a:buNone/>
            </a:pPr>
            <a:r>
              <a:rPr lang="nl-BE" sz="1800" dirty="0"/>
              <a:t>Berekening van de covariantie van de punten (3, 15), (4, 25), (9, 20), (12, 30) en (17, 35): </a:t>
            </a:r>
          </a:p>
          <a:p>
            <a:pPr marL="342900" indent="-342900">
              <a:buFont typeface="+mj-lt"/>
              <a:buAutoNum type="arabicPeriod"/>
            </a:pPr>
            <a:r>
              <a:rPr lang="nl-BE" sz="1800" dirty="0"/>
              <a:t>Berekening van het gemiddelde van de x- en van de y-waarden:</a:t>
            </a:r>
            <a:br>
              <a:rPr lang="nl-BE" sz="1800" dirty="0"/>
            </a:br>
            <a:br>
              <a:rPr lang="nl-BE" sz="1800" dirty="0"/>
            </a:br>
            <a:br>
              <a:rPr lang="nl-BE" sz="1800" dirty="0"/>
            </a:br>
            <a:r>
              <a:rPr lang="nl-BE" sz="1800" dirty="0"/>
              <a:t> </a:t>
            </a:r>
          </a:p>
          <a:p>
            <a:pPr marL="342900" indent="-342900">
              <a:buFont typeface="+mj-lt"/>
              <a:buAutoNum type="arabicPeriod"/>
            </a:pPr>
            <a:r>
              <a:rPr lang="nl-BE" sz="1800" dirty="0"/>
              <a:t>Berekening van de deviaties van de x- en van de y-waarden:</a:t>
            </a:r>
            <a:br>
              <a:rPr lang="nl-BE" sz="1800" dirty="0"/>
            </a:br>
            <a:br>
              <a:rPr lang="nl-BE" sz="1800" dirty="0"/>
            </a:br>
            <a:r>
              <a:rPr lang="nl-BE" sz="1800" dirty="0"/>
              <a:t>d</a:t>
            </a:r>
            <a:r>
              <a:rPr lang="nl-BE" sz="1800" baseline="-25000" dirty="0"/>
              <a:t>xi</a:t>
            </a:r>
            <a:r>
              <a:rPr lang="nl-BE" sz="1800" dirty="0"/>
              <a:t> = x</a:t>
            </a:r>
            <a:r>
              <a:rPr lang="nl-BE" sz="1800" baseline="-25000" dirty="0"/>
              <a:t>i</a:t>
            </a:r>
            <a:r>
              <a:rPr lang="nl-BE" sz="1800" dirty="0"/>
              <a:t> - µ</a:t>
            </a:r>
            <a:r>
              <a:rPr lang="nl-BE" sz="1800" i="1" baseline="-25000" dirty="0"/>
              <a:t>x</a:t>
            </a:r>
            <a:r>
              <a:rPr lang="nl-BE" sz="1800" dirty="0"/>
              <a:t>, dus de deviaties van de x-waarden zijn -6, -5, 0, 3, 8</a:t>
            </a:r>
            <a:br>
              <a:rPr lang="nl-BE" sz="1800" dirty="0"/>
            </a:br>
            <a:r>
              <a:rPr lang="nl-BE" sz="1800" dirty="0"/>
              <a:t>d</a:t>
            </a:r>
            <a:r>
              <a:rPr lang="nl-BE" sz="1800" baseline="-25000" dirty="0"/>
              <a:t>yi </a:t>
            </a:r>
            <a:r>
              <a:rPr lang="nl-BE" sz="1800" dirty="0"/>
              <a:t>= y</a:t>
            </a:r>
            <a:r>
              <a:rPr lang="nl-BE" sz="1800" baseline="-25000" dirty="0"/>
              <a:t>i</a:t>
            </a:r>
            <a:r>
              <a:rPr lang="nl-BE" sz="1800" dirty="0"/>
              <a:t> - µ</a:t>
            </a:r>
            <a:r>
              <a:rPr lang="nl-BE" sz="1800" i="1" baseline="-25000" dirty="0"/>
              <a:t>y</a:t>
            </a:r>
            <a:r>
              <a:rPr lang="nl-BE" sz="1800" dirty="0"/>
              <a:t>, dus de deviaties van de y-waarden zijn -10, 0, -5, 5, 10</a:t>
            </a:r>
          </a:p>
          <a:p>
            <a:pPr marL="0" indent="0">
              <a:buNone/>
            </a:pPr>
            <a:endParaRPr lang="nl-BE" sz="1800" dirty="0">
              <a:solidFill>
                <a:srgbClr val="FF0000"/>
              </a:solidFill>
            </a:endParaRPr>
          </a:p>
          <a:p>
            <a:pPr marL="342900" indent="-342900">
              <a:buFont typeface="+mj-lt"/>
              <a:buAutoNum type="arabicPeriod" startAt="3"/>
            </a:pPr>
            <a:r>
              <a:rPr lang="nl-BE" sz="1800" dirty="0"/>
              <a:t>Berekening van de produkten (x</a:t>
            </a:r>
            <a:r>
              <a:rPr lang="nl-BE" sz="1800" baseline="-25000" dirty="0"/>
              <a:t>i</a:t>
            </a:r>
            <a:r>
              <a:rPr lang="nl-BE" sz="1800" dirty="0"/>
              <a:t> - µ</a:t>
            </a:r>
            <a:r>
              <a:rPr lang="nl-BE" sz="1800" i="1" baseline="-25000" dirty="0"/>
              <a:t>x</a:t>
            </a:r>
            <a:r>
              <a:rPr lang="nl-BE" sz="1800" dirty="0"/>
              <a:t>) (y</a:t>
            </a:r>
            <a:r>
              <a:rPr lang="nl-BE" sz="1800" baseline="-25000" dirty="0"/>
              <a:t>i</a:t>
            </a:r>
            <a:r>
              <a:rPr lang="nl-BE" sz="1800" dirty="0"/>
              <a:t> - µ</a:t>
            </a:r>
            <a:r>
              <a:rPr lang="nl-BE" sz="1800" i="1" baseline="-25000" dirty="0"/>
              <a:t>y</a:t>
            </a:r>
            <a:r>
              <a:rPr lang="nl-BE" sz="1800" dirty="0"/>
              <a:t>) van de deviaties:</a:t>
            </a:r>
          </a:p>
          <a:p>
            <a:pPr marL="0" indent="0">
              <a:buNone/>
            </a:pPr>
            <a:r>
              <a:rPr lang="nl-BE" sz="1800" dirty="0"/>
              <a:t>	De producten zijn achtereenvolgens 60, 0, 0, 15, 80</a:t>
            </a:r>
          </a:p>
          <a:p>
            <a:pPr marL="0" indent="0">
              <a:buNone/>
            </a:pPr>
            <a:endParaRPr lang="nl-BE" sz="1800" dirty="0">
              <a:solidFill>
                <a:srgbClr val="FF0000"/>
              </a:solidFill>
            </a:endParaRPr>
          </a:p>
        </p:txBody>
      </p:sp>
      <p:sp>
        <p:nvSpPr>
          <p:cNvPr id="3" name="Titel 2"/>
          <p:cNvSpPr>
            <a:spLocks noGrp="1"/>
          </p:cNvSpPr>
          <p:nvPr>
            <p:ph type="title"/>
          </p:nvPr>
        </p:nvSpPr>
        <p:spPr>
          <a:xfrm>
            <a:off x="0" y="0"/>
            <a:ext cx="9144000" cy="1142984"/>
          </a:xfrm>
        </p:spPr>
        <p:txBody>
          <a:bodyPr/>
          <a:lstStyle/>
          <a:p>
            <a:r>
              <a:rPr lang="nl-BE" dirty="0"/>
              <a:t>covariantie</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57</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14" name="Picture 13" descr="http://www.phys.tue.nl/TULO/dommel/correlatie/image15.gif">
            <a:extLst>
              <a:ext uri="{FF2B5EF4-FFF2-40B4-BE49-F238E27FC236}">
                <a16:creationId xmlns:a16="http://schemas.microsoft.com/office/drawing/2014/main" id="{8A774142-9E41-4A60-A59A-7B4741D96C1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708920"/>
            <a:ext cx="1944216" cy="648072"/>
          </a:xfrm>
          <a:prstGeom prst="rect">
            <a:avLst/>
          </a:prstGeom>
          <a:noFill/>
          <a:ln>
            <a:noFill/>
          </a:ln>
        </p:spPr>
      </p:pic>
      <p:pic>
        <p:nvPicPr>
          <p:cNvPr id="15" name="Picture 14" descr="http://www.phys.tue.nl/TULO/dommel/correlatie/image16.gif">
            <a:extLst>
              <a:ext uri="{FF2B5EF4-FFF2-40B4-BE49-F238E27FC236}">
                <a16:creationId xmlns:a16="http://schemas.microsoft.com/office/drawing/2014/main" id="{3C5A8DB8-8D3C-4C6E-A9C9-ED2F970B8D4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103948" y="2605529"/>
            <a:ext cx="2232248" cy="679455"/>
          </a:xfrm>
          <a:prstGeom prst="rect">
            <a:avLst/>
          </a:prstGeom>
          <a:noFill/>
          <a:ln>
            <a:noFill/>
          </a:ln>
        </p:spPr>
      </p:pic>
    </p:spTree>
    <p:extLst>
      <p:ext uri="{BB962C8B-B14F-4D97-AF65-F5344CB8AC3E}">
        <p14:creationId xmlns:p14="http://schemas.microsoft.com/office/powerpoint/2010/main" val="10729248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b="1" dirty="0"/>
              <a:t>Voorbeeld van het berekenen van de covariantie</a:t>
            </a:r>
          </a:p>
          <a:p>
            <a:pPr marL="0" indent="0">
              <a:buNone/>
            </a:pPr>
            <a:r>
              <a:rPr lang="nl-BE" sz="1800" dirty="0"/>
              <a:t>Berekening van de covariantie van de punten (3, 15), (4, 25), (9, 20), (12, 30) en (17, 35): </a:t>
            </a:r>
          </a:p>
          <a:p>
            <a:pPr marL="342900" indent="-342900">
              <a:buFont typeface="+mj-lt"/>
              <a:buAutoNum type="arabicPeriod"/>
            </a:pPr>
            <a:endParaRPr lang="nl-BE" sz="1800" dirty="0"/>
          </a:p>
          <a:p>
            <a:pPr marL="342900" indent="-342900">
              <a:buFont typeface="+mj-lt"/>
              <a:buAutoNum type="arabicPeriod" startAt="4"/>
            </a:pPr>
            <a:r>
              <a:rPr lang="nl-BE" sz="1800" dirty="0"/>
              <a:t>Berekening van het gemiddelde van die produkten:</a:t>
            </a:r>
          </a:p>
          <a:p>
            <a:pPr marL="0" indent="0">
              <a:buNone/>
            </a:pPr>
            <a:r>
              <a:rPr lang="nl-BE" sz="1800" dirty="0"/>
              <a:t> </a:t>
            </a:r>
          </a:p>
          <a:p>
            <a:pPr marL="0" indent="0">
              <a:buNone/>
            </a:pPr>
            <a:endParaRPr lang="nl-BE" sz="1800" dirty="0"/>
          </a:p>
          <a:p>
            <a:pPr marL="0" indent="0">
              <a:buNone/>
            </a:pPr>
            <a:endParaRPr lang="nl-BE" sz="1800" dirty="0"/>
          </a:p>
          <a:p>
            <a:pPr marL="0" indent="0">
              <a:buNone/>
            </a:pPr>
            <a:endParaRPr lang="nl-BE" sz="1800" b="1" dirty="0"/>
          </a:p>
          <a:p>
            <a:pPr marL="0" indent="0">
              <a:buNone/>
            </a:pPr>
            <a:r>
              <a:rPr lang="nl-BE" sz="1800" b="1" dirty="0"/>
              <a:t>De covariantie is dus 31. </a:t>
            </a:r>
          </a:p>
          <a:p>
            <a:endParaRPr lang="nl-BE" sz="1800" dirty="0"/>
          </a:p>
          <a:p>
            <a:endParaRPr lang="nl-BE" sz="1800" dirty="0"/>
          </a:p>
          <a:p>
            <a:pPr marL="0" indent="0">
              <a:buNone/>
            </a:pPr>
            <a:endParaRPr lang="nl-BE" sz="1800" dirty="0">
              <a:solidFill>
                <a:srgbClr val="FF0000"/>
              </a:solidFill>
            </a:endParaRPr>
          </a:p>
        </p:txBody>
      </p:sp>
      <p:sp>
        <p:nvSpPr>
          <p:cNvPr id="3" name="Titel 2"/>
          <p:cNvSpPr>
            <a:spLocks noGrp="1"/>
          </p:cNvSpPr>
          <p:nvPr>
            <p:ph type="title"/>
          </p:nvPr>
        </p:nvSpPr>
        <p:spPr>
          <a:xfrm>
            <a:off x="0" y="0"/>
            <a:ext cx="9144000" cy="1142984"/>
          </a:xfrm>
        </p:spPr>
        <p:txBody>
          <a:bodyPr/>
          <a:lstStyle/>
          <a:p>
            <a:r>
              <a:rPr lang="nl-BE" dirty="0"/>
              <a:t>covariantie</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58</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8" name="Picture 7" descr="http://www.phys.tue.nl/TULO/dommel/correlatie/image20.gif">
            <a:extLst>
              <a:ext uri="{FF2B5EF4-FFF2-40B4-BE49-F238E27FC236}">
                <a16:creationId xmlns:a16="http://schemas.microsoft.com/office/drawing/2014/main" id="{0CFF3768-EBD9-4CC9-8EB2-7BE521C989D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31640" y="3212976"/>
            <a:ext cx="3071976" cy="698366"/>
          </a:xfrm>
          <a:prstGeom prst="rect">
            <a:avLst/>
          </a:prstGeom>
          <a:noFill/>
          <a:ln>
            <a:noFill/>
          </a:ln>
        </p:spPr>
      </p:pic>
    </p:spTree>
    <p:extLst>
      <p:ext uri="{BB962C8B-B14F-4D97-AF65-F5344CB8AC3E}">
        <p14:creationId xmlns:p14="http://schemas.microsoft.com/office/powerpoint/2010/main" val="29490997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750030-76D7-4E98-9B5D-E6E87F862804}"/>
              </a:ext>
            </a:extLst>
          </p:cNvPr>
          <p:cNvSpPr>
            <a:spLocks noGrp="1"/>
          </p:cNvSpPr>
          <p:nvPr>
            <p:ph idx="1"/>
          </p:nvPr>
        </p:nvSpPr>
        <p:spPr/>
        <p:txBody>
          <a:bodyPr>
            <a:normAutofit fontScale="77500" lnSpcReduction="20000"/>
          </a:bodyPr>
          <a:lstStyle/>
          <a:p>
            <a:pPr marL="0" indent="0">
              <a:buNone/>
            </a:pPr>
            <a:r>
              <a:rPr lang="nl-BE" dirty="0"/>
              <a:t>De dataset bestaat uit 50 monsters van elk van de drie soorten </a:t>
            </a:r>
            <a:r>
              <a:rPr lang="nl-BE" i="1" dirty="0"/>
              <a:t>Iris</a:t>
            </a:r>
            <a:r>
              <a:rPr lang="nl-BE" dirty="0"/>
              <a:t> ( </a:t>
            </a:r>
            <a:r>
              <a:rPr lang="nl-BE" i="1" dirty="0">
                <a:hlinkClick r:id="rId2" tooltip="Iris setosa"/>
              </a:rPr>
              <a:t>Iris setosa</a:t>
            </a:r>
            <a:r>
              <a:rPr lang="nl-BE" dirty="0"/>
              <a:t> , </a:t>
            </a:r>
            <a:r>
              <a:rPr lang="nl-BE" i="1" dirty="0">
                <a:hlinkClick r:id="rId3" tooltip="Iris virginica"/>
              </a:rPr>
              <a:t>Iris virginica</a:t>
            </a:r>
            <a:r>
              <a:rPr lang="nl-BE" dirty="0"/>
              <a:t> en </a:t>
            </a:r>
            <a:r>
              <a:rPr lang="nl-BE" i="1" dirty="0">
                <a:hlinkClick r:id="rId4" tooltip="Iris versicolor"/>
              </a:rPr>
              <a:t>Iris versicolor</a:t>
            </a:r>
            <a:r>
              <a:rPr lang="nl-BE" dirty="0"/>
              <a:t> ) </a:t>
            </a:r>
            <a:br>
              <a:rPr lang="nl-BE" dirty="0"/>
            </a:br>
            <a:br>
              <a:rPr lang="nl-BE" dirty="0"/>
            </a:br>
            <a:r>
              <a:rPr lang="nl-BE" dirty="0"/>
              <a:t>Vier </a:t>
            </a:r>
            <a:r>
              <a:rPr lang="nl-BE" dirty="0">
                <a:hlinkClick r:id="rId5" tooltip="Functies (patroonherkenning)"/>
              </a:rPr>
              <a:t>kenmerken</a:t>
            </a:r>
            <a:r>
              <a:rPr lang="nl-BE" dirty="0"/>
              <a:t> werden gemeten van elk monster: </a:t>
            </a:r>
          </a:p>
          <a:p>
            <a:r>
              <a:rPr lang="nl-BE" dirty="0"/>
              <a:t>de lengte van de kelkblaadjes </a:t>
            </a:r>
          </a:p>
          <a:p>
            <a:r>
              <a:rPr lang="nl-BE" dirty="0"/>
              <a:t>de breedte van de </a:t>
            </a:r>
            <a:r>
              <a:rPr lang="nl-BE" dirty="0">
                <a:hlinkClick r:id="rId6" tooltip="Kelkblad"/>
              </a:rPr>
              <a:t>kelkblaadjes</a:t>
            </a:r>
            <a:endParaRPr lang="nl-BE" dirty="0"/>
          </a:p>
          <a:p>
            <a:r>
              <a:rPr lang="nl-BE" dirty="0">
                <a:hlinkClick r:id="rId7" tooltip="bloemblad"/>
              </a:rPr>
              <a:t>de lengte van de bloembladen</a:t>
            </a:r>
            <a:endParaRPr lang="nl-BE" dirty="0"/>
          </a:p>
          <a:p>
            <a:r>
              <a:rPr lang="nl-BE" dirty="0"/>
              <a:t>De breedte van de bloembladen</a:t>
            </a:r>
          </a:p>
          <a:p>
            <a:pPr marL="0" indent="0">
              <a:buNone/>
            </a:pPr>
            <a:r>
              <a:rPr lang="nl-BE" dirty="0"/>
              <a:t>Elke meetwaarde werd in centimeters genoteerd. </a:t>
            </a:r>
          </a:p>
          <a:p>
            <a:pPr marL="0" indent="0">
              <a:buNone/>
            </a:pPr>
            <a:endParaRPr lang="nl-BE" dirty="0"/>
          </a:p>
          <a:p>
            <a:pPr marL="0" indent="0">
              <a:buNone/>
            </a:pPr>
            <a:r>
              <a:rPr lang="nl-BE" dirty="0"/>
              <a:t>Op basis van de combinatie van deze vier functies ontwikkelde Fisher een lineair discriminantmodel om de soort van elkaar te onderscheiden</a:t>
            </a:r>
          </a:p>
        </p:txBody>
      </p:sp>
      <p:sp>
        <p:nvSpPr>
          <p:cNvPr id="3" name="Title 2">
            <a:extLst>
              <a:ext uri="{FF2B5EF4-FFF2-40B4-BE49-F238E27FC236}">
                <a16:creationId xmlns:a16="http://schemas.microsoft.com/office/drawing/2014/main" id="{94D918BA-7D0B-4694-9865-9CFAC40B33D5}"/>
              </a:ext>
            </a:extLst>
          </p:cNvPr>
          <p:cNvSpPr>
            <a:spLocks noGrp="1"/>
          </p:cNvSpPr>
          <p:nvPr>
            <p:ph type="title"/>
          </p:nvPr>
        </p:nvSpPr>
        <p:spPr/>
        <p:txBody>
          <a:bodyPr/>
          <a:lstStyle/>
          <a:p>
            <a:r>
              <a:rPr lang="nl-BE" dirty="0"/>
              <a:t>Voorbeeld – IRIS FLOWER DATASET</a:t>
            </a:r>
          </a:p>
        </p:txBody>
      </p:sp>
      <p:sp>
        <p:nvSpPr>
          <p:cNvPr id="4" name="Slide Number Placeholder 3">
            <a:extLst>
              <a:ext uri="{FF2B5EF4-FFF2-40B4-BE49-F238E27FC236}">
                <a16:creationId xmlns:a16="http://schemas.microsoft.com/office/drawing/2014/main" id="{9449EC89-8A67-4721-8939-E8AB2A6AAA9A}"/>
              </a:ext>
            </a:extLst>
          </p:cNvPr>
          <p:cNvSpPr>
            <a:spLocks noGrp="1"/>
          </p:cNvSpPr>
          <p:nvPr>
            <p:ph type="sldNum" sz="quarter" idx="11"/>
          </p:nvPr>
        </p:nvSpPr>
        <p:spPr/>
        <p:txBody>
          <a:bodyPr/>
          <a:lstStyle/>
          <a:p>
            <a:fld id="{3B80295F-48CD-49FC-897A-CCEC919B8070}" type="slidenum">
              <a:rPr lang="nl-BE" smtClean="0"/>
              <a:pPr/>
              <a:t>59</a:t>
            </a:fld>
            <a:endParaRPr lang="nl-BE" dirty="0"/>
          </a:p>
        </p:txBody>
      </p:sp>
      <p:sp>
        <p:nvSpPr>
          <p:cNvPr id="5" name="Footer Placeholder 4">
            <a:extLst>
              <a:ext uri="{FF2B5EF4-FFF2-40B4-BE49-F238E27FC236}">
                <a16:creationId xmlns:a16="http://schemas.microsoft.com/office/drawing/2014/main" id="{D9ED7E2A-F917-4E6D-9D70-F785C06EF261}"/>
              </a:ext>
            </a:extLst>
          </p:cNvPr>
          <p:cNvSpPr>
            <a:spLocks noGrp="1"/>
          </p:cNvSpPr>
          <p:nvPr>
            <p:ph type="ftr" sz="quarter" idx="12"/>
          </p:nvPr>
        </p:nvSpPr>
        <p:spPr/>
        <p:txBody>
          <a:bodyPr/>
          <a:lstStyle/>
          <a:p>
            <a:r>
              <a:rPr lang="nl-BE"/>
              <a:t>IoT advanced</a:t>
            </a:r>
            <a:endParaRPr lang="nl-BE" dirty="0"/>
          </a:p>
        </p:txBody>
      </p:sp>
    </p:spTree>
    <p:extLst>
      <p:ext uri="{BB962C8B-B14F-4D97-AF65-F5344CB8AC3E}">
        <p14:creationId xmlns:p14="http://schemas.microsoft.com/office/powerpoint/2010/main" val="1078882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144000" cy="5013304"/>
          </a:xfrm>
        </p:spPr>
        <p:txBody>
          <a:bodyPr>
            <a:normAutofit/>
          </a:bodyPr>
          <a:lstStyle/>
          <a:p>
            <a:pPr marL="0" indent="0">
              <a:buNone/>
            </a:pPr>
            <a:r>
              <a:rPr lang="nl-BE" sz="2100" dirty="0"/>
              <a:t>Een populatie</a:t>
            </a:r>
            <a:br>
              <a:rPr lang="nl-BE" sz="2100" dirty="0"/>
            </a:br>
            <a:r>
              <a:rPr lang="nl-BE" sz="2100" dirty="0"/>
              <a:t>= de verzameling van eenheden die we willen bestuderen</a:t>
            </a:r>
          </a:p>
          <a:p>
            <a:pPr marL="0" indent="0">
              <a:buNone/>
            </a:pPr>
            <a:endParaRPr lang="nl-BE" sz="2100" dirty="0"/>
          </a:p>
          <a:p>
            <a:pPr marL="0" indent="0">
              <a:buNone/>
            </a:pPr>
            <a:r>
              <a:rPr lang="nl-BE" sz="2100" dirty="0"/>
              <a:t>Voorbeelden:</a:t>
            </a:r>
          </a:p>
          <a:p>
            <a:r>
              <a:rPr lang="nl-BE" sz="2100" dirty="0"/>
              <a:t>Alle inwoners van België</a:t>
            </a:r>
          </a:p>
          <a:p>
            <a:r>
              <a:rPr lang="nl-BE" sz="2100" dirty="0"/>
              <a:t>Alle stemgerechtigden in België</a:t>
            </a:r>
          </a:p>
          <a:p>
            <a:r>
              <a:rPr lang="nl-BE" sz="2100" dirty="0"/>
              <a:t>Alle personen die een bepaald merk van mobiele telefoon hebben gekocht</a:t>
            </a:r>
          </a:p>
          <a:p>
            <a:r>
              <a:rPr lang="nl-BE" sz="2100" dirty="0"/>
              <a:t>Alle ongelukken die gedurende september op de E34 zijn gebeurd</a:t>
            </a:r>
          </a:p>
        </p:txBody>
      </p:sp>
      <p:sp>
        <p:nvSpPr>
          <p:cNvPr id="3" name="Titel 2"/>
          <p:cNvSpPr>
            <a:spLocks noGrp="1"/>
          </p:cNvSpPr>
          <p:nvPr>
            <p:ph type="title"/>
          </p:nvPr>
        </p:nvSpPr>
        <p:spPr/>
        <p:txBody>
          <a:bodyPr/>
          <a:lstStyle/>
          <a:p>
            <a:r>
              <a:rPr lang="nl-BE" dirty="0"/>
              <a:t>populatie</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6</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3616854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lnSpcReduction="10000"/>
          </a:bodyPr>
          <a:lstStyle/>
          <a:p>
            <a:pPr marL="0" indent="0">
              <a:buNone/>
            </a:pPr>
            <a:r>
              <a:rPr lang="nl-BE" sz="1800" dirty="0"/>
              <a:t>Hoeveel zal de correlatiecoëfficiënt kunnen bedragen voor respectievelijk het linker en het rechter spreidingsdiagram?</a:t>
            </a:r>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r>
              <a:rPr lang="nl-BE" sz="1800" dirty="0"/>
              <a:t>A) 0,3 en 0,8</a:t>
            </a:r>
          </a:p>
          <a:p>
            <a:pPr marL="0" indent="0">
              <a:buNone/>
            </a:pPr>
            <a:r>
              <a:rPr lang="nl-BE" sz="1800" dirty="0"/>
              <a:t>B) –0,3 en 0,8</a:t>
            </a:r>
          </a:p>
          <a:p>
            <a:pPr marL="0" indent="0">
              <a:buNone/>
            </a:pPr>
            <a:r>
              <a:rPr lang="nl-BE" sz="1800" dirty="0"/>
              <a:t>C) 0,8 en –0,8</a:t>
            </a:r>
          </a:p>
          <a:p>
            <a:pPr marL="0" indent="0">
              <a:buNone/>
            </a:pPr>
            <a:r>
              <a:rPr lang="nl-BE" sz="1800" dirty="0"/>
              <a:t>D) –0,3 en –0,8 </a:t>
            </a:r>
          </a:p>
          <a:p>
            <a:endParaRPr lang="nl-BE" sz="1800" dirty="0"/>
          </a:p>
          <a:p>
            <a:pPr marL="0" indent="0">
              <a:buNone/>
            </a:pPr>
            <a:endParaRPr lang="nl-BE" sz="1800" dirty="0">
              <a:solidFill>
                <a:srgbClr val="FF0000"/>
              </a:solidFill>
            </a:endParaRPr>
          </a:p>
        </p:txBody>
      </p:sp>
      <p:sp>
        <p:nvSpPr>
          <p:cNvPr id="3" name="Titel 2"/>
          <p:cNvSpPr>
            <a:spLocks noGrp="1"/>
          </p:cNvSpPr>
          <p:nvPr>
            <p:ph type="title"/>
          </p:nvPr>
        </p:nvSpPr>
        <p:spPr>
          <a:xfrm>
            <a:off x="0" y="0"/>
            <a:ext cx="9144000" cy="1142984"/>
          </a:xfrm>
        </p:spPr>
        <p:txBody>
          <a:bodyPr/>
          <a:lstStyle/>
          <a:p>
            <a:r>
              <a:rPr lang="nl-BE" dirty="0"/>
              <a:t>opdrachten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60</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6" name="Picture 5">
            <a:extLst>
              <a:ext uri="{FF2B5EF4-FFF2-40B4-BE49-F238E27FC236}">
                <a16:creationId xmlns:a16="http://schemas.microsoft.com/office/drawing/2014/main" id="{CD4AB3D9-7A9B-4839-ABF4-15E754944A9E}"/>
              </a:ext>
            </a:extLst>
          </p:cNvPr>
          <p:cNvPicPr>
            <a:picLocks noChangeAspect="1"/>
          </p:cNvPicPr>
          <p:nvPr/>
        </p:nvPicPr>
        <p:blipFill>
          <a:blip r:embed="rId3"/>
          <a:stretch>
            <a:fillRect/>
          </a:stretch>
        </p:blipFill>
        <p:spPr>
          <a:xfrm>
            <a:off x="1691680" y="1988840"/>
            <a:ext cx="5678190" cy="2510471"/>
          </a:xfrm>
          <a:prstGeom prst="rect">
            <a:avLst/>
          </a:prstGeom>
        </p:spPr>
      </p:pic>
    </p:spTree>
    <p:extLst>
      <p:ext uri="{BB962C8B-B14F-4D97-AF65-F5344CB8AC3E}">
        <p14:creationId xmlns:p14="http://schemas.microsoft.com/office/powerpoint/2010/main" val="39336166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dirty="0"/>
              <a:t>De resultaten van 10 studenten voor hun test (T) en hun examen (E) zijn gegeven in de onderstaande tabel:</a:t>
            </a:r>
          </a:p>
          <a:p>
            <a:pPr marL="0" indent="0">
              <a:buNone/>
            </a:pPr>
            <a:endParaRPr lang="nl-BE" sz="1800" dirty="0"/>
          </a:p>
          <a:p>
            <a:pPr marL="0" indent="0">
              <a:buNone/>
            </a:pPr>
            <a:endParaRPr lang="nl-BE" sz="1800" dirty="0"/>
          </a:p>
          <a:p>
            <a:pPr marL="0" indent="0">
              <a:buNone/>
            </a:pPr>
            <a:r>
              <a:rPr lang="nl-BE" sz="1800" dirty="0"/>
              <a:t>Welk type van correlatie bestaat er tussen de 2 variabelen?</a:t>
            </a:r>
          </a:p>
          <a:p>
            <a:pPr marL="0" indent="0">
              <a:buNone/>
            </a:pPr>
            <a:r>
              <a:rPr lang="nl-BE" sz="1800" dirty="0"/>
              <a:t>Wat is de bijhorende correlatiecoefficient?</a:t>
            </a:r>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endParaRPr lang="nl-BE" sz="1800" dirty="0"/>
          </a:p>
          <a:p>
            <a:pPr marL="0" indent="0">
              <a:buNone/>
            </a:pPr>
            <a:endParaRPr lang="nl-BE" sz="1800" dirty="0">
              <a:solidFill>
                <a:srgbClr val="FF0000"/>
              </a:solidFill>
            </a:endParaRPr>
          </a:p>
        </p:txBody>
      </p:sp>
      <p:sp>
        <p:nvSpPr>
          <p:cNvPr id="3" name="Titel 2"/>
          <p:cNvSpPr>
            <a:spLocks noGrp="1"/>
          </p:cNvSpPr>
          <p:nvPr>
            <p:ph type="title"/>
          </p:nvPr>
        </p:nvSpPr>
        <p:spPr>
          <a:xfrm>
            <a:off x="0" y="0"/>
            <a:ext cx="9144000" cy="1142984"/>
          </a:xfrm>
        </p:spPr>
        <p:txBody>
          <a:bodyPr/>
          <a:lstStyle/>
          <a:p>
            <a:r>
              <a:rPr lang="nl-BE" dirty="0"/>
              <a:t>opdrachten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61</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graphicFrame>
        <p:nvGraphicFramePr>
          <p:cNvPr id="11" name="Table 10">
            <a:extLst>
              <a:ext uri="{FF2B5EF4-FFF2-40B4-BE49-F238E27FC236}">
                <a16:creationId xmlns:a16="http://schemas.microsoft.com/office/drawing/2014/main" id="{CE2469EB-1C4F-4D3F-80A0-F387E7DDC109}"/>
              </a:ext>
            </a:extLst>
          </p:cNvPr>
          <p:cNvGraphicFramePr>
            <a:graphicFrameLocks noGrp="1"/>
          </p:cNvGraphicFramePr>
          <p:nvPr>
            <p:extLst>
              <p:ext uri="{D42A27DB-BD31-4B8C-83A1-F6EECF244321}">
                <p14:modId xmlns:p14="http://schemas.microsoft.com/office/powerpoint/2010/main" val="4057078701"/>
              </p:ext>
            </p:extLst>
          </p:nvPr>
        </p:nvGraphicFramePr>
        <p:xfrm>
          <a:off x="720000" y="1988840"/>
          <a:ext cx="7772402" cy="431420"/>
        </p:xfrm>
        <a:graphic>
          <a:graphicData uri="http://schemas.openxmlformats.org/drawingml/2006/table">
            <a:tbl>
              <a:tblPr firstRow="1" firstCol="1" bandRow="1">
                <a:tableStyleId>{5C22544A-7EE6-4342-B048-85BDC9FD1C3A}</a:tableStyleId>
              </a:tblPr>
              <a:tblGrid>
                <a:gridCol w="706582">
                  <a:extLst>
                    <a:ext uri="{9D8B030D-6E8A-4147-A177-3AD203B41FA5}">
                      <a16:colId xmlns:a16="http://schemas.microsoft.com/office/drawing/2014/main" val="2524099244"/>
                    </a:ext>
                  </a:extLst>
                </a:gridCol>
                <a:gridCol w="706582">
                  <a:extLst>
                    <a:ext uri="{9D8B030D-6E8A-4147-A177-3AD203B41FA5}">
                      <a16:colId xmlns:a16="http://schemas.microsoft.com/office/drawing/2014/main" val="2148701190"/>
                    </a:ext>
                  </a:extLst>
                </a:gridCol>
                <a:gridCol w="706582">
                  <a:extLst>
                    <a:ext uri="{9D8B030D-6E8A-4147-A177-3AD203B41FA5}">
                      <a16:colId xmlns:a16="http://schemas.microsoft.com/office/drawing/2014/main" val="1995793478"/>
                    </a:ext>
                  </a:extLst>
                </a:gridCol>
                <a:gridCol w="706582">
                  <a:extLst>
                    <a:ext uri="{9D8B030D-6E8A-4147-A177-3AD203B41FA5}">
                      <a16:colId xmlns:a16="http://schemas.microsoft.com/office/drawing/2014/main" val="3776170983"/>
                    </a:ext>
                  </a:extLst>
                </a:gridCol>
                <a:gridCol w="706582">
                  <a:extLst>
                    <a:ext uri="{9D8B030D-6E8A-4147-A177-3AD203B41FA5}">
                      <a16:colId xmlns:a16="http://schemas.microsoft.com/office/drawing/2014/main" val="1601859768"/>
                    </a:ext>
                  </a:extLst>
                </a:gridCol>
                <a:gridCol w="706582">
                  <a:extLst>
                    <a:ext uri="{9D8B030D-6E8A-4147-A177-3AD203B41FA5}">
                      <a16:colId xmlns:a16="http://schemas.microsoft.com/office/drawing/2014/main" val="625147886"/>
                    </a:ext>
                  </a:extLst>
                </a:gridCol>
                <a:gridCol w="706582">
                  <a:extLst>
                    <a:ext uri="{9D8B030D-6E8A-4147-A177-3AD203B41FA5}">
                      <a16:colId xmlns:a16="http://schemas.microsoft.com/office/drawing/2014/main" val="3263395964"/>
                    </a:ext>
                  </a:extLst>
                </a:gridCol>
                <a:gridCol w="706582">
                  <a:extLst>
                    <a:ext uri="{9D8B030D-6E8A-4147-A177-3AD203B41FA5}">
                      <a16:colId xmlns:a16="http://schemas.microsoft.com/office/drawing/2014/main" val="4279709229"/>
                    </a:ext>
                  </a:extLst>
                </a:gridCol>
                <a:gridCol w="706582">
                  <a:extLst>
                    <a:ext uri="{9D8B030D-6E8A-4147-A177-3AD203B41FA5}">
                      <a16:colId xmlns:a16="http://schemas.microsoft.com/office/drawing/2014/main" val="3974574647"/>
                    </a:ext>
                  </a:extLst>
                </a:gridCol>
                <a:gridCol w="706582">
                  <a:extLst>
                    <a:ext uri="{9D8B030D-6E8A-4147-A177-3AD203B41FA5}">
                      <a16:colId xmlns:a16="http://schemas.microsoft.com/office/drawing/2014/main" val="1739458510"/>
                    </a:ext>
                  </a:extLst>
                </a:gridCol>
                <a:gridCol w="706582">
                  <a:extLst>
                    <a:ext uri="{9D8B030D-6E8A-4147-A177-3AD203B41FA5}">
                      <a16:colId xmlns:a16="http://schemas.microsoft.com/office/drawing/2014/main" val="1192805098"/>
                    </a:ext>
                  </a:extLst>
                </a:gridCol>
              </a:tblGrid>
              <a:tr h="0">
                <a:tc>
                  <a:txBody>
                    <a:bodyPr/>
                    <a:lstStyle/>
                    <a:p>
                      <a:pPr algn="ctr">
                        <a:lnSpc>
                          <a:spcPct val="107000"/>
                        </a:lnSpc>
                        <a:spcAft>
                          <a:spcPts val="800"/>
                        </a:spcAft>
                      </a:pPr>
                      <a:r>
                        <a:rPr lang="nl-BE" sz="1200">
                          <a:effectLst/>
                        </a:rPr>
                        <a:t>T</a:t>
                      </a:r>
                      <a:endParaRPr lang="nl-BE"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15240" marB="15240" anchor="ctr"/>
                </a:tc>
                <a:tc>
                  <a:txBody>
                    <a:bodyPr/>
                    <a:lstStyle/>
                    <a:p>
                      <a:pPr algn="ctr">
                        <a:lnSpc>
                          <a:spcPct val="107000"/>
                        </a:lnSpc>
                        <a:spcAft>
                          <a:spcPts val="800"/>
                        </a:spcAft>
                      </a:pPr>
                      <a:r>
                        <a:rPr lang="nl-BE" sz="1200" dirty="0">
                          <a:effectLst/>
                        </a:rPr>
                        <a:t>10</a:t>
                      </a:r>
                      <a:endParaRPr lang="nl-B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15240" marB="15240" anchor="ctr"/>
                </a:tc>
                <a:tc>
                  <a:txBody>
                    <a:bodyPr/>
                    <a:lstStyle/>
                    <a:p>
                      <a:pPr algn="ctr">
                        <a:lnSpc>
                          <a:spcPct val="107000"/>
                        </a:lnSpc>
                        <a:spcAft>
                          <a:spcPts val="800"/>
                        </a:spcAft>
                      </a:pPr>
                      <a:r>
                        <a:rPr lang="nl-BE" sz="1200" dirty="0">
                          <a:effectLst/>
                        </a:rPr>
                        <a:t>12</a:t>
                      </a:r>
                      <a:endParaRPr lang="nl-B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15240" marB="15240" anchor="ctr"/>
                </a:tc>
                <a:tc>
                  <a:txBody>
                    <a:bodyPr/>
                    <a:lstStyle/>
                    <a:p>
                      <a:pPr algn="ctr">
                        <a:lnSpc>
                          <a:spcPct val="107000"/>
                        </a:lnSpc>
                        <a:spcAft>
                          <a:spcPts val="800"/>
                        </a:spcAft>
                      </a:pPr>
                      <a:r>
                        <a:rPr lang="nl-BE" sz="1200" dirty="0">
                          <a:effectLst/>
                        </a:rPr>
                        <a:t>8</a:t>
                      </a:r>
                      <a:endParaRPr lang="nl-B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15240" marB="15240" anchor="ctr"/>
                </a:tc>
                <a:tc>
                  <a:txBody>
                    <a:bodyPr/>
                    <a:lstStyle/>
                    <a:p>
                      <a:pPr algn="ctr">
                        <a:lnSpc>
                          <a:spcPct val="107000"/>
                        </a:lnSpc>
                        <a:spcAft>
                          <a:spcPts val="800"/>
                        </a:spcAft>
                      </a:pPr>
                      <a:r>
                        <a:rPr lang="nl-BE" sz="1200" dirty="0">
                          <a:effectLst/>
                        </a:rPr>
                        <a:t>13</a:t>
                      </a:r>
                      <a:endParaRPr lang="nl-B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15240" marB="15240" anchor="ctr"/>
                </a:tc>
                <a:tc>
                  <a:txBody>
                    <a:bodyPr/>
                    <a:lstStyle/>
                    <a:p>
                      <a:pPr algn="ctr">
                        <a:lnSpc>
                          <a:spcPct val="107000"/>
                        </a:lnSpc>
                        <a:spcAft>
                          <a:spcPts val="800"/>
                        </a:spcAft>
                      </a:pPr>
                      <a:r>
                        <a:rPr lang="nl-BE" sz="1200">
                          <a:effectLst/>
                        </a:rPr>
                        <a:t>9</a:t>
                      </a:r>
                      <a:endParaRPr lang="nl-BE"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15240" marB="15240" anchor="ctr"/>
                </a:tc>
                <a:tc>
                  <a:txBody>
                    <a:bodyPr/>
                    <a:lstStyle/>
                    <a:p>
                      <a:pPr algn="ctr">
                        <a:lnSpc>
                          <a:spcPct val="107000"/>
                        </a:lnSpc>
                        <a:spcAft>
                          <a:spcPts val="800"/>
                        </a:spcAft>
                      </a:pPr>
                      <a:r>
                        <a:rPr lang="nl-BE" sz="1200" dirty="0">
                          <a:effectLst/>
                        </a:rPr>
                        <a:t>10</a:t>
                      </a:r>
                      <a:endParaRPr lang="nl-B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15240" marB="15240" anchor="ctr"/>
                </a:tc>
                <a:tc>
                  <a:txBody>
                    <a:bodyPr/>
                    <a:lstStyle/>
                    <a:p>
                      <a:pPr algn="ctr">
                        <a:lnSpc>
                          <a:spcPct val="107000"/>
                        </a:lnSpc>
                        <a:spcAft>
                          <a:spcPts val="800"/>
                        </a:spcAft>
                      </a:pPr>
                      <a:r>
                        <a:rPr lang="nl-BE" sz="1200" dirty="0">
                          <a:effectLst/>
                        </a:rPr>
                        <a:t>7</a:t>
                      </a:r>
                      <a:endParaRPr lang="nl-B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15240" marB="15240" anchor="ctr"/>
                </a:tc>
                <a:tc>
                  <a:txBody>
                    <a:bodyPr/>
                    <a:lstStyle/>
                    <a:p>
                      <a:pPr algn="ctr">
                        <a:lnSpc>
                          <a:spcPct val="107000"/>
                        </a:lnSpc>
                        <a:spcAft>
                          <a:spcPts val="800"/>
                        </a:spcAft>
                      </a:pPr>
                      <a:r>
                        <a:rPr lang="nl-BE" sz="1200" dirty="0">
                          <a:effectLst/>
                        </a:rPr>
                        <a:t>14</a:t>
                      </a:r>
                      <a:endParaRPr lang="nl-B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15240" marB="15240" anchor="ctr"/>
                </a:tc>
                <a:tc>
                  <a:txBody>
                    <a:bodyPr/>
                    <a:lstStyle/>
                    <a:p>
                      <a:pPr algn="ctr">
                        <a:lnSpc>
                          <a:spcPct val="107000"/>
                        </a:lnSpc>
                        <a:spcAft>
                          <a:spcPts val="800"/>
                        </a:spcAft>
                      </a:pPr>
                      <a:r>
                        <a:rPr lang="nl-BE" sz="1200" dirty="0">
                          <a:effectLst/>
                        </a:rPr>
                        <a:t>11</a:t>
                      </a:r>
                      <a:endParaRPr lang="nl-B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15240" marB="15240" anchor="ctr"/>
                </a:tc>
                <a:tc>
                  <a:txBody>
                    <a:bodyPr/>
                    <a:lstStyle/>
                    <a:p>
                      <a:pPr algn="ctr">
                        <a:lnSpc>
                          <a:spcPct val="107000"/>
                        </a:lnSpc>
                        <a:spcAft>
                          <a:spcPts val="800"/>
                        </a:spcAft>
                      </a:pPr>
                      <a:r>
                        <a:rPr lang="nl-BE" sz="1200" dirty="0">
                          <a:effectLst/>
                        </a:rPr>
                        <a:t>6</a:t>
                      </a:r>
                      <a:endParaRPr lang="nl-B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15240" marB="15240" anchor="ctr"/>
                </a:tc>
                <a:extLst>
                  <a:ext uri="{0D108BD9-81ED-4DB2-BD59-A6C34878D82A}">
                    <a16:rowId xmlns:a16="http://schemas.microsoft.com/office/drawing/2014/main" val="751836115"/>
                  </a:ext>
                </a:extLst>
              </a:tr>
              <a:tr h="0">
                <a:tc>
                  <a:txBody>
                    <a:bodyPr/>
                    <a:lstStyle/>
                    <a:p>
                      <a:pPr algn="ctr">
                        <a:lnSpc>
                          <a:spcPct val="107000"/>
                        </a:lnSpc>
                        <a:spcAft>
                          <a:spcPts val="800"/>
                        </a:spcAft>
                      </a:pPr>
                      <a:r>
                        <a:rPr lang="nl-BE" sz="1200">
                          <a:effectLst/>
                        </a:rPr>
                        <a:t>E</a:t>
                      </a:r>
                      <a:endParaRPr lang="nl-BE"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15240" marB="15240" anchor="ctr"/>
                </a:tc>
                <a:tc>
                  <a:txBody>
                    <a:bodyPr/>
                    <a:lstStyle/>
                    <a:p>
                      <a:pPr algn="ctr">
                        <a:lnSpc>
                          <a:spcPct val="107000"/>
                        </a:lnSpc>
                        <a:spcAft>
                          <a:spcPts val="800"/>
                        </a:spcAft>
                      </a:pPr>
                      <a:r>
                        <a:rPr lang="nl-BE" sz="1200">
                          <a:effectLst/>
                        </a:rPr>
                        <a:t>11</a:t>
                      </a:r>
                      <a:endParaRPr lang="nl-BE"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15240" marB="15240" anchor="ctr"/>
                </a:tc>
                <a:tc>
                  <a:txBody>
                    <a:bodyPr/>
                    <a:lstStyle/>
                    <a:p>
                      <a:pPr algn="ctr">
                        <a:lnSpc>
                          <a:spcPct val="107000"/>
                        </a:lnSpc>
                        <a:spcAft>
                          <a:spcPts val="800"/>
                        </a:spcAft>
                      </a:pPr>
                      <a:r>
                        <a:rPr lang="nl-BE" sz="1200">
                          <a:effectLst/>
                        </a:rPr>
                        <a:t>14</a:t>
                      </a:r>
                      <a:endParaRPr lang="nl-BE"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15240" marB="15240" anchor="ctr"/>
                </a:tc>
                <a:tc>
                  <a:txBody>
                    <a:bodyPr/>
                    <a:lstStyle/>
                    <a:p>
                      <a:pPr algn="ctr">
                        <a:lnSpc>
                          <a:spcPct val="107000"/>
                        </a:lnSpc>
                        <a:spcAft>
                          <a:spcPts val="800"/>
                        </a:spcAft>
                      </a:pPr>
                      <a:r>
                        <a:rPr lang="nl-BE" sz="1200">
                          <a:effectLst/>
                        </a:rPr>
                        <a:t>9</a:t>
                      </a:r>
                      <a:endParaRPr lang="nl-BE"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15240" marB="15240" anchor="ctr"/>
                </a:tc>
                <a:tc>
                  <a:txBody>
                    <a:bodyPr/>
                    <a:lstStyle/>
                    <a:p>
                      <a:pPr algn="ctr">
                        <a:lnSpc>
                          <a:spcPct val="107000"/>
                        </a:lnSpc>
                        <a:spcAft>
                          <a:spcPts val="800"/>
                        </a:spcAft>
                      </a:pPr>
                      <a:r>
                        <a:rPr lang="nl-BE" sz="1200" dirty="0">
                          <a:effectLst/>
                        </a:rPr>
                        <a:t>13</a:t>
                      </a:r>
                      <a:endParaRPr lang="nl-B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15240" marB="15240" anchor="ctr"/>
                </a:tc>
                <a:tc>
                  <a:txBody>
                    <a:bodyPr/>
                    <a:lstStyle/>
                    <a:p>
                      <a:pPr algn="ctr">
                        <a:lnSpc>
                          <a:spcPct val="107000"/>
                        </a:lnSpc>
                        <a:spcAft>
                          <a:spcPts val="800"/>
                        </a:spcAft>
                      </a:pPr>
                      <a:r>
                        <a:rPr lang="nl-BE" sz="1200">
                          <a:effectLst/>
                        </a:rPr>
                        <a:t>9</a:t>
                      </a:r>
                      <a:endParaRPr lang="nl-BE"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15240" marB="15240" anchor="ctr"/>
                </a:tc>
                <a:tc>
                  <a:txBody>
                    <a:bodyPr/>
                    <a:lstStyle/>
                    <a:p>
                      <a:pPr algn="ctr">
                        <a:lnSpc>
                          <a:spcPct val="107000"/>
                        </a:lnSpc>
                        <a:spcAft>
                          <a:spcPts val="800"/>
                        </a:spcAft>
                      </a:pPr>
                      <a:r>
                        <a:rPr lang="nl-BE" sz="1200">
                          <a:effectLst/>
                        </a:rPr>
                        <a:t>9</a:t>
                      </a:r>
                      <a:endParaRPr lang="nl-BE"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15240" marB="15240" anchor="ctr"/>
                </a:tc>
                <a:tc>
                  <a:txBody>
                    <a:bodyPr/>
                    <a:lstStyle/>
                    <a:p>
                      <a:pPr algn="ctr">
                        <a:lnSpc>
                          <a:spcPct val="107000"/>
                        </a:lnSpc>
                        <a:spcAft>
                          <a:spcPts val="800"/>
                        </a:spcAft>
                      </a:pPr>
                      <a:r>
                        <a:rPr lang="nl-BE" sz="1200">
                          <a:effectLst/>
                        </a:rPr>
                        <a:t>8</a:t>
                      </a:r>
                      <a:endParaRPr lang="nl-BE"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15240" marB="15240" anchor="ctr"/>
                </a:tc>
                <a:tc>
                  <a:txBody>
                    <a:bodyPr/>
                    <a:lstStyle/>
                    <a:p>
                      <a:pPr algn="ctr">
                        <a:lnSpc>
                          <a:spcPct val="107000"/>
                        </a:lnSpc>
                        <a:spcAft>
                          <a:spcPts val="800"/>
                        </a:spcAft>
                      </a:pPr>
                      <a:r>
                        <a:rPr lang="nl-BE" sz="1200">
                          <a:effectLst/>
                        </a:rPr>
                        <a:t>14</a:t>
                      </a:r>
                      <a:endParaRPr lang="nl-BE"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15240" marB="15240" anchor="ctr"/>
                </a:tc>
                <a:tc>
                  <a:txBody>
                    <a:bodyPr/>
                    <a:lstStyle/>
                    <a:p>
                      <a:pPr algn="ctr">
                        <a:lnSpc>
                          <a:spcPct val="107000"/>
                        </a:lnSpc>
                        <a:spcAft>
                          <a:spcPts val="800"/>
                        </a:spcAft>
                      </a:pPr>
                      <a:r>
                        <a:rPr lang="nl-BE" sz="1200">
                          <a:effectLst/>
                        </a:rPr>
                        <a:t>10</a:t>
                      </a:r>
                      <a:endParaRPr lang="nl-BE"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15240" marB="15240" anchor="ctr"/>
                </a:tc>
                <a:tc>
                  <a:txBody>
                    <a:bodyPr/>
                    <a:lstStyle/>
                    <a:p>
                      <a:pPr algn="ctr">
                        <a:lnSpc>
                          <a:spcPct val="107000"/>
                        </a:lnSpc>
                        <a:spcAft>
                          <a:spcPts val="800"/>
                        </a:spcAft>
                      </a:pPr>
                      <a:r>
                        <a:rPr lang="nl-BE" sz="1200" dirty="0">
                          <a:effectLst/>
                        </a:rPr>
                        <a:t>6</a:t>
                      </a:r>
                      <a:endParaRPr lang="nl-B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15240" marB="15240" anchor="ctr"/>
                </a:tc>
                <a:extLst>
                  <a:ext uri="{0D108BD9-81ED-4DB2-BD59-A6C34878D82A}">
                    <a16:rowId xmlns:a16="http://schemas.microsoft.com/office/drawing/2014/main" val="1883985982"/>
                  </a:ext>
                </a:extLst>
              </a:tr>
            </a:tbl>
          </a:graphicData>
        </a:graphic>
      </p:graphicFrame>
    </p:spTree>
    <p:extLst>
      <p:ext uri="{BB962C8B-B14F-4D97-AF65-F5344CB8AC3E}">
        <p14:creationId xmlns:p14="http://schemas.microsoft.com/office/powerpoint/2010/main" val="27049672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3635896" cy="4653264"/>
          </a:xfrm>
          <a:ln/>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0" indent="0">
              <a:buNone/>
            </a:pPr>
            <a:r>
              <a:rPr lang="nl-BE" sz="1800" dirty="0"/>
              <a:t>dag ongelukken gladheid</a:t>
            </a:r>
          </a:p>
          <a:p>
            <a:pPr marL="0" indent="0">
              <a:buNone/>
            </a:pPr>
            <a:r>
              <a:rPr lang="nl-BE" sz="1800" dirty="0"/>
              <a:t>  1          0             1</a:t>
            </a:r>
          </a:p>
          <a:p>
            <a:pPr marL="0" indent="0">
              <a:buNone/>
            </a:pPr>
            <a:r>
              <a:rPr lang="nl-BE" sz="1800" dirty="0"/>
              <a:t>  2          1             1</a:t>
            </a:r>
          </a:p>
          <a:p>
            <a:pPr marL="0" indent="0">
              <a:buNone/>
            </a:pPr>
            <a:r>
              <a:rPr lang="nl-BE" sz="1800" dirty="0"/>
              <a:t>  3          0             2 </a:t>
            </a:r>
          </a:p>
          <a:p>
            <a:pPr marL="0" indent="0">
              <a:buNone/>
            </a:pPr>
            <a:r>
              <a:rPr lang="nl-BE" sz="1800" dirty="0"/>
              <a:t>  4          3             1</a:t>
            </a:r>
          </a:p>
          <a:p>
            <a:pPr marL="0" indent="0">
              <a:buNone/>
            </a:pPr>
            <a:r>
              <a:rPr lang="nl-BE" sz="1800" dirty="0"/>
              <a:t>  5          2             4</a:t>
            </a:r>
          </a:p>
          <a:p>
            <a:pPr marL="0" indent="0">
              <a:buNone/>
            </a:pPr>
            <a:r>
              <a:rPr lang="nl-BE" sz="1800" dirty="0"/>
              <a:t>  6          6             3</a:t>
            </a:r>
          </a:p>
          <a:p>
            <a:pPr marL="0" indent="0">
              <a:buNone/>
            </a:pPr>
            <a:r>
              <a:rPr lang="nl-BE" sz="1800" dirty="0"/>
              <a:t>  7          7             4</a:t>
            </a:r>
          </a:p>
          <a:p>
            <a:pPr marL="0" indent="0">
              <a:buNone/>
            </a:pPr>
            <a:r>
              <a:rPr lang="nl-BE" sz="1800" dirty="0"/>
              <a:t>  8          5             4</a:t>
            </a:r>
          </a:p>
          <a:p>
            <a:pPr marL="0" indent="0">
              <a:buNone/>
            </a:pPr>
            <a:r>
              <a:rPr lang="nl-BE" sz="1800" dirty="0"/>
              <a:t>  9          8             5</a:t>
            </a:r>
          </a:p>
          <a:p>
            <a:pPr marL="0" indent="0">
              <a:buNone/>
            </a:pPr>
            <a:r>
              <a:rPr lang="nl-BE" sz="1800" dirty="0"/>
              <a:t> 10          3            4</a:t>
            </a:r>
          </a:p>
          <a:p>
            <a:pPr marL="0" indent="0">
              <a:buNone/>
            </a:pPr>
            <a:r>
              <a:rPr lang="nl-BE" sz="1800" dirty="0"/>
              <a:t> 11          1            2</a:t>
            </a:r>
          </a:p>
          <a:p>
            <a:pPr marL="0" indent="0">
              <a:buNone/>
            </a:pPr>
            <a:r>
              <a:rPr lang="nl-BE" sz="1800" dirty="0"/>
              <a:t> 12          3            2</a:t>
            </a:r>
          </a:p>
          <a:p>
            <a:pPr marL="0" indent="0">
              <a:buNone/>
            </a:pPr>
            <a:r>
              <a:rPr lang="nl-BE" sz="1800" dirty="0"/>
              <a:t> 13          1            1</a:t>
            </a:r>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endParaRPr lang="nl-BE" sz="1800" dirty="0"/>
          </a:p>
          <a:p>
            <a:pPr marL="0" indent="0">
              <a:buNone/>
            </a:pPr>
            <a:endParaRPr lang="nl-BE" sz="1800" dirty="0">
              <a:solidFill>
                <a:srgbClr val="FF0000"/>
              </a:solidFill>
            </a:endParaRPr>
          </a:p>
        </p:txBody>
      </p:sp>
      <p:sp>
        <p:nvSpPr>
          <p:cNvPr id="3" name="Titel 2"/>
          <p:cNvSpPr>
            <a:spLocks noGrp="1"/>
          </p:cNvSpPr>
          <p:nvPr>
            <p:ph type="title"/>
          </p:nvPr>
        </p:nvSpPr>
        <p:spPr>
          <a:xfrm>
            <a:off x="0" y="0"/>
            <a:ext cx="9144000" cy="1142984"/>
          </a:xfrm>
        </p:spPr>
        <p:txBody>
          <a:bodyPr/>
          <a:lstStyle/>
          <a:p>
            <a:r>
              <a:rPr lang="nl-BE" dirty="0"/>
              <a:t>opdrachten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62</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
        <p:nvSpPr>
          <p:cNvPr id="8" name="TextBox 7">
            <a:extLst>
              <a:ext uri="{FF2B5EF4-FFF2-40B4-BE49-F238E27FC236}">
                <a16:creationId xmlns:a16="http://schemas.microsoft.com/office/drawing/2014/main" id="{20FC6B9D-E731-4A59-B54F-83EE662EA7A0}"/>
              </a:ext>
            </a:extLst>
          </p:cNvPr>
          <p:cNvSpPr txBox="1"/>
          <p:nvPr/>
        </p:nvSpPr>
        <p:spPr>
          <a:xfrm>
            <a:off x="3779912" y="2333724"/>
            <a:ext cx="2808312" cy="615553"/>
          </a:xfrm>
          <a:prstGeom prst="rect">
            <a:avLst/>
          </a:prstGeom>
          <a:noFill/>
        </p:spPr>
        <p:txBody>
          <a:bodyPr wrap="square" rtlCol="0">
            <a:spAutoFit/>
          </a:bodyPr>
          <a:lstStyle/>
          <a:p>
            <a:r>
              <a:rPr lang="nl-BE" sz="1700" dirty="0">
                <a:solidFill>
                  <a:srgbClr val="000000"/>
                </a:solidFill>
                <a:latin typeface="Trebuchet MS" pitchFamily="34" charset="0"/>
              </a:rPr>
              <a:t>Wat is de correlatiecoëfficient?</a:t>
            </a:r>
          </a:p>
        </p:txBody>
      </p:sp>
    </p:spTree>
    <p:extLst>
      <p:ext uri="{BB962C8B-B14F-4D97-AF65-F5344CB8AC3E}">
        <p14:creationId xmlns:p14="http://schemas.microsoft.com/office/powerpoint/2010/main" val="30721361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5004048" cy="5013304"/>
          </a:xfrm>
          <a:ln>
            <a:noFill/>
          </a:ln>
        </p:spPr>
        <p:txBody>
          <a:bodyPr>
            <a:normAutofit/>
          </a:bodyPr>
          <a:lstStyle/>
          <a:p>
            <a:pPr marL="0" indent="0">
              <a:buNone/>
            </a:pPr>
            <a:r>
              <a:rPr lang="nl-BE" sz="1800" dirty="0"/>
              <a:t>Op verschillende rivierboten kan men legaal gokken in casino’s die door een stad in de staat Mississippi worden gerund.</a:t>
            </a:r>
          </a:p>
          <a:p>
            <a:pPr marL="0" indent="0">
              <a:buNone/>
            </a:pPr>
            <a:r>
              <a:rPr lang="nl-BE" sz="1800" dirty="0"/>
              <a:t>De burgemeester van deze stad wil weten wat de correlatie is tussen het aantal casinomedewerkers en het jaarlijkse misdaadcijfer. De gegevens over de laatste 10 jaar worrden geanlyseerd en de resultaten worden in de onderstaande tabel gegeven. Bepaal de correlatiecoëfficient r voor deze gegevens en bespreek.</a:t>
            </a:r>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endParaRPr lang="nl-BE" sz="1800" dirty="0"/>
          </a:p>
          <a:p>
            <a:pPr marL="0" indent="0">
              <a:buNone/>
            </a:pPr>
            <a:endParaRPr lang="nl-BE" sz="1800" dirty="0">
              <a:solidFill>
                <a:srgbClr val="FF0000"/>
              </a:solidFill>
            </a:endParaRPr>
          </a:p>
        </p:txBody>
      </p:sp>
      <p:sp>
        <p:nvSpPr>
          <p:cNvPr id="3" name="Titel 2"/>
          <p:cNvSpPr>
            <a:spLocks noGrp="1"/>
          </p:cNvSpPr>
          <p:nvPr>
            <p:ph type="title"/>
          </p:nvPr>
        </p:nvSpPr>
        <p:spPr>
          <a:xfrm>
            <a:off x="0" y="0"/>
            <a:ext cx="9144000" cy="1142984"/>
          </a:xfrm>
        </p:spPr>
        <p:txBody>
          <a:bodyPr/>
          <a:lstStyle/>
          <a:p>
            <a:r>
              <a:rPr lang="nl-BE" dirty="0"/>
              <a:t>opdrachten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63</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graphicFrame>
        <p:nvGraphicFramePr>
          <p:cNvPr id="11" name="Table 10">
            <a:extLst>
              <a:ext uri="{FF2B5EF4-FFF2-40B4-BE49-F238E27FC236}">
                <a16:creationId xmlns:a16="http://schemas.microsoft.com/office/drawing/2014/main" id="{CE2469EB-1C4F-4D3F-80A0-F387E7DDC109}"/>
              </a:ext>
            </a:extLst>
          </p:cNvPr>
          <p:cNvGraphicFramePr>
            <a:graphicFrameLocks noGrp="1"/>
          </p:cNvGraphicFramePr>
          <p:nvPr>
            <p:extLst>
              <p:ext uri="{D42A27DB-BD31-4B8C-83A1-F6EECF244321}">
                <p14:modId xmlns:p14="http://schemas.microsoft.com/office/powerpoint/2010/main" val="707591385"/>
              </p:ext>
            </p:extLst>
          </p:nvPr>
        </p:nvGraphicFramePr>
        <p:xfrm>
          <a:off x="4814640" y="1177285"/>
          <a:ext cx="4139952" cy="3599434"/>
        </p:xfrm>
        <a:graphic>
          <a:graphicData uri="http://schemas.openxmlformats.org/drawingml/2006/table">
            <a:tbl>
              <a:tblPr firstRow="1" firstCol="1" bandRow="1">
                <a:tableStyleId>{69012ECD-51FC-41F1-AA8D-1B2483CD663E}</a:tableStyleId>
              </a:tblPr>
              <a:tblGrid>
                <a:gridCol w="621456">
                  <a:extLst>
                    <a:ext uri="{9D8B030D-6E8A-4147-A177-3AD203B41FA5}">
                      <a16:colId xmlns:a16="http://schemas.microsoft.com/office/drawing/2014/main" val="2524099244"/>
                    </a:ext>
                  </a:extLst>
                </a:gridCol>
                <a:gridCol w="1728192">
                  <a:extLst>
                    <a:ext uri="{9D8B030D-6E8A-4147-A177-3AD203B41FA5}">
                      <a16:colId xmlns:a16="http://schemas.microsoft.com/office/drawing/2014/main" val="2148701190"/>
                    </a:ext>
                  </a:extLst>
                </a:gridCol>
                <a:gridCol w="1790304">
                  <a:extLst>
                    <a:ext uri="{9D8B030D-6E8A-4147-A177-3AD203B41FA5}">
                      <a16:colId xmlns:a16="http://schemas.microsoft.com/office/drawing/2014/main" val="1995793478"/>
                    </a:ext>
                  </a:extLst>
                </a:gridCol>
              </a:tblGrid>
              <a:tr h="70318">
                <a:tc>
                  <a:txBody>
                    <a:bodyPr/>
                    <a:lstStyle/>
                    <a:p>
                      <a:pPr algn="ctr">
                        <a:lnSpc>
                          <a:spcPct val="107000"/>
                        </a:lnSpc>
                        <a:spcAft>
                          <a:spcPts val="800"/>
                        </a:spcAft>
                      </a:pPr>
                      <a:r>
                        <a:rPr lang="nl-BE" sz="1600" dirty="0">
                          <a:effectLst/>
                          <a:latin typeface="Calibri" panose="020F0502020204030204" pitchFamily="34" charset="0"/>
                          <a:ea typeface="Calibri" panose="020F0502020204030204" pitchFamily="34" charset="0"/>
                          <a:cs typeface="Times New Roman" panose="02020603050405020304" pitchFamily="18" charset="0"/>
                        </a:rPr>
                        <a:t>Jaar</a:t>
                      </a:r>
                    </a:p>
                  </a:txBody>
                  <a:tcPr marL="15240" marR="15240" marT="15240" marB="15240" anchor="ctr"/>
                </a:tc>
                <a:tc>
                  <a:txBody>
                    <a:bodyPr/>
                    <a:lstStyle/>
                    <a:p>
                      <a:pPr algn="ctr">
                        <a:lnSpc>
                          <a:spcPct val="107000"/>
                        </a:lnSpc>
                        <a:spcAft>
                          <a:spcPts val="800"/>
                        </a:spcAft>
                      </a:pPr>
                      <a:r>
                        <a:rPr lang="nl-BE" sz="1600" dirty="0">
                          <a:effectLst/>
                          <a:latin typeface="Calibri" panose="020F0502020204030204" pitchFamily="34" charset="0"/>
                          <a:ea typeface="Calibri" panose="020F0502020204030204" pitchFamily="34" charset="0"/>
                          <a:cs typeface="Times New Roman" panose="02020603050405020304" pitchFamily="18" charset="0"/>
                        </a:rPr>
                        <a:t>Aantal casinomedewerkers x (. 1000)</a:t>
                      </a:r>
                    </a:p>
                  </a:txBody>
                  <a:tcPr marL="15240" marR="15240" marT="15240" marB="15240" anchor="ctr"/>
                </a:tc>
                <a:tc>
                  <a:txBody>
                    <a:bodyPr/>
                    <a:lstStyle/>
                    <a:p>
                      <a:pPr algn="ctr">
                        <a:lnSpc>
                          <a:spcPct val="107000"/>
                        </a:lnSpc>
                        <a:spcAft>
                          <a:spcPts val="800"/>
                        </a:spcAft>
                      </a:pPr>
                      <a:r>
                        <a:rPr lang="nl-BE" sz="1600" dirty="0">
                          <a:effectLst/>
                          <a:latin typeface="Calibri" panose="020F0502020204030204" pitchFamily="34" charset="0"/>
                          <a:ea typeface="Calibri" panose="020F0502020204030204" pitchFamily="34" charset="0"/>
                          <a:cs typeface="Times New Roman" panose="02020603050405020304" pitchFamily="18" charset="0"/>
                        </a:rPr>
                        <a:t>Misdaadcijfer y (aantal misdaden per 1000 inwoners</a:t>
                      </a:r>
                    </a:p>
                  </a:txBody>
                  <a:tcPr marL="15240" marR="15240" marT="15240" marB="15240" anchor="ctr"/>
                </a:tc>
                <a:extLst>
                  <a:ext uri="{0D108BD9-81ED-4DB2-BD59-A6C34878D82A}">
                    <a16:rowId xmlns:a16="http://schemas.microsoft.com/office/drawing/2014/main" val="751836115"/>
                  </a:ext>
                </a:extLst>
              </a:tr>
              <a:tr h="0">
                <a:tc>
                  <a:txBody>
                    <a:bodyPr/>
                    <a:lstStyle/>
                    <a:p>
                      <a:pPr algn="ctr">
                        <a:lnSpc>
                          <a:spcPct val="107000"/>
                        </a:lnSpc>
                        <a:spcAft>
                          <a:spcPts val="800"/>
                        </a:spcAft>
                      </a:pPr>
                      <a:r>
                        <a:rPr lang="nl-BE" sz="1600" dirty="0">
                          <a:effectLst/>
                          <a:latin typeface="Calibri" panose="020F0502020204030204" pitchFamily="34" charset="0"/>
                          <a:ea typeface="Calibri" panose="020F0502020204030204" pitchFamily="34" charset="0"/>
                          <a:cs typeface="Times New Roman" panose="02020603050405020304" pitchFamily="18" charset="0"/>
                        </a:rPr>
                        <a:t>2001</a:t>
                      </a:r>
                    </a:p>
                  </a:txBody>
                  <a:tcPr marL="15240" marR="15240" marT="15240" marB="15240" anchor="ctr"/>
                </a:tc>
                <a:tc>
                  <a:txBody>
                    <a:bodyPr/>
                    <a:lstStyle/>
                    <a:p>
                      <a:pPr algn="ctr">
                        <a:lnSpc>
                          <a:spcPct val="107000"/>
                        </a:lnSpc>
                        <a:spcAft>
                          <a:spcPts val="800"/>
                        </a:spcAft>
                      </a:pPr>
                      <a:r>
                        <a:rPr lang="nl-BE" sz="1600" dirty="0">
                          <a:effectLst/>
                          <a:latin typeface="Calibri" panose="020F0502020204030204" pitchFamily="34" charset="0"/>
                          <a:ea typeface="Calibri" panose="020F0502020204030204" pitchFamily="34" charset="0"/>
                          <a:cs typeface="Times New Roman" panose="02020603050405020304" pitchFamily="18" charset="0"/>
                        </a:rPr>
                        <a:t>15</a:t>
                      </a:r>
                    </a:p>
                  </a:txBody>
                  <a:tcPr marL="15240" marR="15240" marT="15240" marB="15240" anchor="ctr"/>
                </a:tc>
                <a:tc>
                  <a:txBody>
                    <a:bodyPr/>
                    <a:lstStyle/>
                    <a:p>
                      <a:pPr algn="ctr">
                        <a:lnSpc>
                          <a:spcPct val="107000"/>
                        </a:lnSpc>
                        <a:spcAft>
                          <a:spcPts val="800"/>
                        </a:spcAft>
                      </a:pPr>
                      <a:r>
                        <a:rPr lang="nl-BE" sz="1600" dirty="0">
                          <a:effectLst/>
                          <a:latin typeface="Calibri" panose="020F0502020204030204" pitchFamily="34" charset="0"/>
                          <a:ea typeface="Calibri" panose="020F0502020204030204" pitchFamily="34" charset="0"/>
                          <a:cs typeface="Times New Roman" panose="02020603050405020304" pitchFamily="18" charset="0"/>
                        </a:rPr>
                        <a:t>1,35</a:t>
                      </a:r>
                    </a:p>
                  </a:txBody>
                  <a:tcPr marL="15240" marR="15240" marT="15240" marB="15240" anchor="ctr"/>
                </a:tc>
                <a:extLst>
                  <a:ext uri="{0D108BD9-81ED-4DB2-BD59-A6C34878D82A}">
                    <a16:rowId xmlns:a16="http://schemas.microsoft.com/office/drawing/2014/main" val="3986512567"/>
                  </a:ext>
                </a:extLst>
              </a:tr>
              <a:tr h="0">
                <a:tc>
                  <a:txBody>
                    <a:bodyPr/>
                    <a:lstStyle/>
                    <a:p>
                      <a:pPr algn="ctr">
                        <a:lnSpc>
                          <a:spcPct val="107000"/>
                        </a:lnSpc>
                        <a:spcAft>
                          <a:spcPts val="800"/>
                        </a:spcAft>
                      </a:pPr>
                      <a:r>
                        <a:rPr lang="nl-BE" sz="1600" dirty="0">
                          <a:effectLst/>
                          <a:latin typeface="Calibri" panose="020F0502020204030204" pitchFamily="34" charset="0"/>
                          <a:ea typeface="Calibri" panose="020F0502020204030204" pitchFamily="34" charset="0"/>
                          <a:cs typeface="Times New Roman" panose="02020603050405020304" pitchFamily="18" charset="0"/>
                        </a:rPr>
                        <a:t>2002</a:t>
                      </a:r>
                    </a:p>
                  </a:txBody>
                  <a:tcPr marL="15240" marR="15240" marT="15240" marB="15240" anchor="ctr"/>
                </a:tc>
                <a:tc>
                  <a:txBody>
                    <a:bodyPr/>
                    <a:lstStyle/>
                    <a:p>
                      <a:pPr algn="ctr">
                        <a:lnSpc>
                          <a:spcPct val="107000"/>
                        </a:lnSpc>
                        <a:spcAft>
                          <a:spcPts val="800"/>
                        </a:spcAft>
                      </a:pPr>
                      <a:r>
                        <a:rPr lang="nl-BE" sz="1600" dirty="0">
                          <a:effectLst/>
                          <a:latin typeface="Calibri" panose="020F0502020204030204" pitchFamily="34" charset="0"/>
                          <a:ea typeface="Calibri" panose="020F0502020204030204" pitchFamily="34" charset="0"/>
                          <a:cs typeface="Times New Roman" panose="02020603050405020304" pitchFamily="18" charset="0"/>
                        </a:rPr>
                        <a:t>18</a:t>
                      </a:r>
                    </a:p>
                  </a:txBody>
                  <a:tcPr marL="15240" marR="15240" marT="15240" marB="15240" anchor="ctr"/>
                </a:tc>
                <a:tc>
                  <a:txBody>
                    <a:bodyPr/>
                    <a:lstStyle/>
                    <a:p>
                      <a:pPr algn="ctr">
                        <a:lnSpc>
                          <a:spcPct val="107000"/>
                        </a:lnSpc>
                        <a:spcAft>
                          <a:spcPts val="800"/>
                        </a:spcAft>
                      </a:pPr>
                      <a:r>
                        <a:rPr lang="nl-BE" sz="1600" dirty="0">
                          <a:effectLst/>
                          <a:latin typeface="Calibri" panose="020F0502020204030204" pitchFamily="34" charset="0"/>
                          <a:ea typeface="Calibri" panose="020F0502020204030204" pitchFamily="34" charset="0"/>
                          <a:cs typeface="Times New Roman" panose="02020603050405020304" pitchFamily="18" charset="0"/>
                        </a:rPr>
                        <a:t>1,63</a:t>
                      </a:r>
                    </a:p>
                  </a:txBody>
                  <a:tcPr marL="15240" marR="15240" marT="15240" marB="15240" anchor="ctr"/>
                </a:tc>
                <a:extLst>
                  <a:ext uri="{0D108BD9-81ED-4DB2-BD59-A6C34878D82A}">
                    <a16:rowId xmlns:a16="http://schemas.microsoft.com/office/drawing/2014/main" val="1264620935"/>
                  </a:ext>
                </a:extLst>
              </a:tr>
              <a:tr h="0">
                <a:tc>
                  <a:txBody>
                    <a:bodyPr/>
                    <a:lstStyle/>
                    <a:p>
                      <a:pPr algn="ctr">
                        <a:lnSpc>
                          <a:spcPct val="107000"/>
                        </a:lnSpc>
                        <a:spcAft>
                          <a:spcPts val="800"/>
                        </a:spcAft>
                      </a:pPr>
                      <a:r>
                        <a:rPr lang="nl-BE" sz="1600" dirty="0">
                          <a:effectLst/>
                          <a:latin typeface="Calibri" panose="020F0502020204030204" pitchFamily="34" charset="0"/>
                          <a:ea typeface="Calibri" panose="020F0502020204030204" pitchFamily="34" charset="0"/>
                          <a:cs typeface="Times New Roman" panose="02020603050405020304" pitchFamily="18" charset="0"/>
                        </a:rPr>
                        <a:t>2003</a:t>
                      </a:r>
                    </a:p>
                  </a:txBody>
                  <a:tcPr marL="15240" marR="15240" marT="15240" marB="15240" anchor="ctr"/>
                </a:tc>
                <a:tc>
                  <a:txBody>
                    <a:bodyPr/>
                    <a:lstStyle/>
                    <a:p>
                      <a:pPr algn="ctr">
                        <a:lnSpc>
                          <a:spcPct val="107000"/>
                        </a:lnSpc>
                        <a:spcAft>
                          <a:spcPts val="800"/>
                        </a:spcAft>
                      </a:pPr>
                      <a:r>
                        <a:rPr lang="nl-BE" sz="1600" dirty="0">
                          <a:effectLst/>
                          <a:latin typeface="Calibri" panose="020F0502020204030204" pitchFamily="34" charset="0"/>
                          <a:ea typeface="Calibri" panose="020F0502020204030204" pitchFamily="34" charset="0"/>
                          <a:cs typeface="Times New Roman" panose="02020603050405020304" pitchFamily="18" charset="0"/>
                        </a:rPr>
                        <a:t>24</a:t>
                      </a:r>
                    </a:p>
                  </a:txBody>
                  <a:tcPr marL="15240" marR="15240" marT="15240" marB="15240" anchor="ctr"/>
                </a:tc>
                <a:tc>
                  <a:txBody>
                    <a:bodyPr/>
                    <a:lstStyle/>
                    <a:p>
                      <a:pPr algn="ctr">
                        <a:lnSpc>
                          <a:spcPct val="107000"/>
                        </a:lnSpc>
                        <a:spcAft>
                          <a:spcPts val="800"/>
                        </a:spcAft>
                      </a:pPr>
                      <a:r>
                        <a:rPr lang="nl-BE" sz="1600" dirty="0">
                          <a:effectLst/>
                          <a:latin typeface="Calibri" panose="020F0502020204030204" pitchFamily="34" charset="0"/>
                          <a:ea typeface="Calibri" panose="020F0502020204030204" pitchFamily="34" charset="0"/>
                          <a:cs typeface="Times New Roman" panose="02020603050405020304" pitchFamily="18" charset="0"/>
                        </a:rPr>
                        <a:t>2,33</a:t>
                      </a:r>
                    </a:p>
                  </a:txBody>
                  <a:tcPr marL="15240" marR="15240" marT="15240" marB="15240" anchor="ctr"/>
                </a:tc>
                <a:extLst>
                  <a:ext uri="{0D108BD9-81ED-4DB2-BD59-A6C34878D82A}">
                    <a16:rowId xmlns:a16="http://schemas.microsoft.com/office/drawing/2014/main" val="2518651454"/>
                  </a:ext>
                </a:extLst>
              </a:tr>
              <a:tr h="0">
                <a:tc>
                  <a:txBody>
                    <a:bodyPr/>
                    <a:lstStyle/>
                    <a:p>
                      <a:pPr algn="ctr">
                        <a:lnSpc>
                          <a:spcPct val="107000"/>
                        </a:lnSpc>
                        <a:spcAft>
                          <a:spcPts val="800"/>
                        </a:spcAft>
                      </a:pPr>
                      <a:r>
                        <a:rPr lang="nl-BE" sz="1600" dirty="0">
                          <a:effectLst/>
                          <a:latin typeface="Calibri" panose="020F0502020204030204" pitchFamily="34" charset="0"/>
                          <a:ea typeface="Calibri" panose="020F0502020204030204" pitchFamily="34" charset="0"/>
                          <a:cs typeface="Times New Roman" panose="02020603050405020304" pitchFamily="18" charset="0"/>
                        </a:rPr>
                        <a:t>2004</a:t>
                      </a:r>
                    </a:p>
                  </a:txBody>
                  <a:tcPr marL="15240" marR="15240" marT="15240" marB="15240" anchor="ctr"/>
                </a:tc>
                <a:tc>
                  <a:txBody>
                    <a:bodyPr/>
                    <a:lstStyle/>
                    <a:p>
                      <a:pPr algn="ctr">
                        <a:lnSpc>
                          <a:spcPct val="107000"/>
                        </a:lnSpc>
                        <a:spcAft>
                          <a:spcPts val="800"/>
                        </a:spcAft>
                      </a:pPr>
                      <a:r>
                        <a:rPr lang="nl-BE" sz="1600" dirty="0">
                          <a:effectLst/>
                          <a:latin typeface="Calibri" panose="020F0502020204030204" pitchFamily="34" charset="0"/>
                          <a:ea typeface="Calibri" panose="020F0502020204030204" pitchFamily="34" charset="0"/>
                          <a:cs typeface="Times New Roman" panose="02020603050405020304" pitchFamily="18" charset="0"/>
                        </a:rPr>
                        <a:t>22</a:t>
                      </a:r>
                    </a:p>
                  </a:txBody>
                  <a:tcPr marL="15240" marR="15240" marT="15240" marB="15240" anchor="ctr"/>
                </a:tc>
                <a:tc>
                  <a:txBody>
                    <a:bodyPr/>
                    <a:lstStyle/>
                    <a:p>
                      <a:pPr algn="ctr">
                        <a:lnSpc>
                          <a:spcPct val="107000"/>
                        </a:lnSpc>
                        <a:spcAft>
                          <a:spcPts val="800"/>
                        </a:spcAft>
                      </a:pPr>
                      <a:r>
                        <a:rPr lang="nl-BE" sz="1600" dirty="0">
                          <a:effectLst/>
                          <a:latin typeface="Calibri" panose="020F0502020204030204" pitchFamily="34" charset="0"/>
                          <a:ea typeface="Calibri" panose="020F0502020204030204" pitchFamily="34" charset="0"/>
                          <a:cs typeface="Times New Roman" panose="02020603050405020304" pitchFamily="18" charset="0"/>
                        </a:rPr>
                        <a:t>2,41</a:t>
                      </a:r>
                    </a:p>
                  </a:txBody>
                  <a:tcPr marL="15240" marR="15240" marT="15240" marB="15240" anchor="ctr"/>
                </a:tc>
                <a:extLst>
                  <a:ext uri="{0D108BD9-81ED-4DB2-BD59-A6C34878D82A}">
                    <a16:rowId xmlns:a16="http://schemas.microsoft.com/office/drawing/2014/main" val="1934746840"/>
                  </a:ext>
                </a:extLst>
              </a:tr>
              <a:tr h="0">
                <a:tc>
                  <a:txBody>
                    <a:bodyPr/>
                    <a:lstStyle/>
                    <a:p>
                      <a:pPr algn="ctr">
                        <a:lnSpc>
                          <a:spcPct val="107000"/>
                        </a:lnSpc>
                        <a:spcAft>
                          <a:spcPts val="800"/>
                        </a:spcAft>
                      </a:pPr>
                      <a:r>
                        <a:rPr lang="nl-BE" sz="1600" dirty="0">
                          <a:effectLst/>
                          <a:latin typeface="Calibri" panose="020F0502020204030204" pitchFamily="34" charset="0"/>
                          <a:ea typeface="Calibri" panose="020F0502020204030204" pitchFamily="34" charset="0"/>
                          <a:cs typeface="Times New Roman" panose="02020603050405020304" pitchFamily="18" charset="0"/>
                        </a:rPr>
                        <a:t>2005</a:t>
                      </a:r>
                    </a:p>
                  </a:txBody>
                  <a:tcPr marL="15240" marR="15240" marT="15240" marB="15240" anchor="ctr"/>
                </a:tc>
                <a:tc>
                  <a:txBody>
                    <a:bodyPr/>
                    <a:lstStyle/>
                    <a:p>
                      <a:pPr algn="ctr">
                        <a:lnSpc>
                          <a:spcPct val="107000"/>
                        </a:lnSpc>
                        <a:spcAft>
                          <a:spcPts val="800"/>
                        </a:spcAft>
                      </a:pPr>
                      <a:r>
                        <a:rPr lang="nl-BE" sz="1600" dirty="0">
                          <a:effectLst/>
                          <a:latin typeface="Calibri" panose="020F0502020204030204" pitchFamily="34" charset="0"/>
                          <a:ea typeface="Calibri" panose="020F0502020204030204" pitchFamily="34" charset="0"/>
                          <a:cs typeface="Times New Roman" panose="02020603050405020304" pitchFamily="18" charset="0"/>
                        </a:rPr>
                        <a:t>25</a:t>
                      </a:r>
                    </a:p>
                  </a:txBody>
                  <a:tcPr marL="15240" marR="15240" marT="15240" marB="15240" anchor="ctr"/>
                </a:tc>
                <a:tc>
                  <a:txBody>
                    <a:bodyPr/>
                    <a:lstStyle/>
                    <a:p>
                      <a:pPr algn="ctr">
                        <a:lnSpc>
                          <a:spcPct val="107000"/>
                        </a:lnSpc>
                        <a:spcAft>
                          <a:spcPts val="800"/>
                        </a:spcAft>
                      </a:pPr>
                      <a:r>
                        <a:rPr lang="nl-BE" sz="1600" dirty="0">
                          <a:effectLst/>
                          <a:latin typeface="Calibri" panose="020F0502020204030204" pitchFamily="34" charset="0"/>
                          <a:ea typeface="Calibri" panose="020F0502020204030204" pitchFamily="34" charset="0"/>
                          <a:cs typeface="Times New Roman" panose="02020603050405020304" pitchFamily="18" charset="0"/>
                        </a:rPr>
                        <a:t>2,63</a:t>
                      </a:r>
                    </a:p>
                  </a:txBody>
                  <a:tcPr marL="15240" marR="15240" marT="15240" marB="15240" anchor="ctr"/>
                </a:tc>
                <a:extLst>
                  <a:ext uri="{0D108BD9-81ED-4DB2-BD59-A6C34878D82A}">
                    <a16:rowId xmlns:a16="http://schemas.microsoft.com/office/drawing/2014/main" val="998658246"/>
                  </a:ext>
                </a:extLst>
              </a:tr>
              <a:tr h="0">
                <a:tc>
                  <a:txBody>
                    <a:bodyPr/>
                    <a:lstStyle/>
                    <a:p>
                      <a:pPr algn="ctr">
                        <a:lnSpc>
                          <a:spcPct val="107000"/>
                        </a:lnSpc>
                        <a:spcAft>
                          <a:spcPts val="800"/>
                        </a:spcAft>
                      </a:pPr>
                      <a:r>
                        <a:rPr lang="nl-BE" sz="1600" dirty="0">
                          <a:effectLst/>
                          <a:latin typeface="Calibri" panose="020F0502020204030204" pitchFamily="34" charset="0"/>
                          <a:ea typeface="Calibri" panose="020F0502020204030204" pitchFamily="34" charset="0"/>
                          <a:cs typeface="Times New Roman" panose="02020603050405020304" pitchFamily="18" charset="0"/>
                        </a:rPr>
                        <a:t>2006</a:t>
                      </a:r>
                    </a:p>
                  </a:txBody>
                  <a:tcPr marL="15240" marR="15240" marT="15240" marB="15240" anchor="ctr"/>
                </a:tc>
                <a:tc>
                  <a:txBody>
                    <a:bodyPr/>
                    <a:lstStyle/>
                    <a:p>
                      <a:pPr algn="ctr">
                        <a:lnSpc>
                          <a:spcPct val="107000"/>
                        </a:lnSpc>
                        <a:spcAft>
                          <a:spcPts val="800"/>
                        </a:spcAft>
                      </a:pPr>
                      <a:r>
                        <a:rPr lang="nl-BE" sz="1600" dirty="0">
                          <a:effectLst/>
                          <a:latin typeface="Calibri" panose="020F0502020204030204" pitchFamily="34" charset="0"/>
                          <a:ea typeface="Calibri" panose="020F0502020204030204" pitchFamily="34" charset="0"/>
                          <a:cs typeface="Times New Roman" panose="02020603050405020304" pitchFamily="18" charset="0"/>
                        </a:rPr>
                        <a:t>29</a:t>
                      </a:r>
                    </a:p>
                  </a:txBody>
                  <a:tcPr marL="15240" marR="15240" marT="15240" marB="15240" anchor="ctr"/>
                </a:tc>
                <a:tc>
                  <a:txBody>
                    <a:bodyPr/>
                    <a:lstStyle/>
                    <a:p>
                      <a:pPr algn="ctr">
                        <a:lnSpc>
                          <a:spcPct val="107000"/>
                        </a:lnSpc>
                        <a:spcAft>
                          <a:spcPts val="800"/>
                        </a:spcAft>
                      </a:pPr>
                      <a:r>
                        <a:rPr lang="nl-BE" sz="1600" dirty="0">
                          <a:effectLst/>
                          <a:latin typeface="Calibri" panose="020F0502020204030204" pitchFamily="34" charset="0"/>
                          <a:ea typeface="Calibri" panose="020F0502020204030204" pitchFamily="34" charset="0"/>
                          <a:cs typeface="Times New Roman" panose="02020603050405020304" pitchFamily="18" charset="0"/>
                        </a:rPr>
                        <a:t>2,93</a:t>
                      </a:r>
                    </a:p>
                  </a:txBody>
                  <a:tcPr marL="15240" marR="15240" marT="15240" marB="15240" anchor="ctr"/>
                </a:tc>
                <a:extLst>
                  <a:ext uri="{0D108BD9-81ED-4DB2-BD59-A6C34878D82A}">
                    <a16:rowId xmlns:a16="http://schemas.microsoft.com/office/drawing/2014/main" val="2256139385"/>
                  </a:ext>
                </a:extLst>
              </a:tr>
              <a:tr h="0">
                <a:tc>
                  <a:txBody>
                    <a:bodyPr/>
                    <a:lstStyle/>
                    <a:p>
                      <a:pPr algn="ctr">
                        <a:lnSpc>
                          <a:spcPct val="107000"/>
                        </a:lnSpc>
                        <a:spcAft>
                          <a:spcPts val="800"/>
                        </a:spcAft>
                      </a:pPr>
                      <a:r>
                        <a:rPr lang="nl-BE" sz="1600" dirty="0">
                          <a:effectLst/>
                          <a:latin typeface="Calibri" panose="020F0502020204030204" pitchFamily="34" charset="0"/>
                          <a:ea typeface="Calibri" panose="020F0502020204030204" pitchFamily="34" charset="0"/>
                          <a:cs typeface="Times New Roman" panose="02020603050405020304" pitchFamily="18" charset="0"/>
                        </a:rPr>
                        <a:t>2007</a:t>
                      </a:r>
                    </a:p>
                  </a:txBody>
                  <a:tcPr marL="15240" marR="15240" marT="15240" marB="15240" anchor="ctr"/>
                </a:tc>
                <a:tc>
                  <a:txBody>
                    <a:bodyPr/>
                    <a:lstStyle/>
                    <a:p>
                      <a:pPr algn="ctr">
                        <a:lnSpc>
                          <a:spcPct val="107000"/>
                        </a:lnSpc>
                        <a:spcAft>
                          <a:spcPts val="800"/>
                        </a:spcAft>
                      </a:pPr>
                      <a:r>
                        <a:rPr lang="nl-BE" sz="1600" dirty="0">
                          <a:effectLst/>
                          <a:latin typeface="Calibri" panose="020F0502020204030204" pitchFamily="34" charset="0"/>
                          <a:ea typeface="Calibri" panose="020F0502020204030204" pitchFamily="34" charset="0"/>
                          <a:cs typeface="Times New Roman" panose="02020603050405020304" pitchFamily="18" charset="0"/>
                        </a:rPr>
                        <a:t>30</a:t>
                      </a:r>
                    </a:p>
                  </a:txBody>
                  <a:tcPr marL="15240" marR="15240" marT="15240" marB="15240" anchor="ctr"/>
                </a:tc>
                <a:tc>
                  <a:txBody>
                    <a:bodyPr/>
                    <a:lstStyle/>
                    <a:p>
                      <a:pPr algn="ctr">
                        <a:lnSpc>
                          <a:spcPct val="107000"/>
                        </a:lnSpc>
                        <a:spcAft>
                          <a:spcPts val="800"/>
                        </a:spcAft>
                      </a:pPr>
                      <a:r>
                        <a:rPr lang="nl-BE" sz="1600" dirty="0">
                          <a:effectLst/>
                          <a:latin typeface="Calibri" panose="020F0502020204030204" pitchFamily="34" charset="0"/>
                          <a:ea typeface="Calibri" panose="020F0502020204030204" pitchFamily="34" charset="0"/>
                          <a:cs typeface="Times New Roman" panose="02020603050405020304" pitchFamily="18" charset="0"/>
                        </a:rPr>
                        <a:t>3,41</a:t>
                      </a:r>
                    </a:p>
                  </a:txBody>
                  <a:tcPr marL="15240" marR="15240" marT="15240" marB="15240" anchor="ctr"/>
                </a:tc>
                <a:extLst>
                  <a:ext uri="{0D108BD9-81ED-4DB2-BD59-A6C34878D82A}">
                    <a16:rowId xmlns:a16="http://schemas.microsoft.com/office/drawing/2014/main" val="2226364427"/>
                  </a:ext>
                </a:extLst>
              </a:tr>
              <a:tr h="0">
                <a:tc>
                  <a:txBody>
                    <a:bodyPr/>
                    <a:lstStyle/>
                    <a:p>
                      <a:pPr algn="ctr">
                        <a:lnSpc>
                          <a:spcPct val="107000"/>
                        </a:lnSpc>
                        <a:spcAft>
                          <a:spcPts val="800"/>
                        </a:spcAft>
                      </a:pPr>
                      <a:r>
                        <a:rPr lang="nl-BE" sz="1600" dirty="0">
                          <a:effectLst/>
                          <a:latin typeface="Calibri" panose="020F0502020204030204" pitchFamily="34" charset="0"/>
                          <a:ea typeface="Calibri" panose="020F0502020204030204" pitchFamily="34" charset="0"/>
                          <a:cs typeface="Times New Roman" panose="02020603050405020304" pitchFamily="18" charset="0"/>
                        </a:rPr>
                        <a:t>2008</a:t>
                      </a:r>
                    </a:p>
                  </a:txBody>
                  <a:tcPr marL="15240" marR="15240" marT="15240" marB="15240" anchor="ctr"/>
                </a:tc>
                <a:tc>
                  <a:txBody>
                    <a:bodyPr/>
                    <a:lstStyle/>
                    <a:p>
                      <a:pPr algn="ctr">
                        <a:lnSpc>
                          <a:spcPct val="107000"/>
                        </a:lnSpc>
                        <a:spcAft>
                          <a:spcPts val="800"/>
                        </a:spcAft>
                      </a:pPr>
                      <a:r>
                        <a:rPr lang="nl-BE" sz="1600" dirty="0">
                          <a:effectLst/>
                          <a:latin typeface="Calibri" panose="020F0502020204030204" pitchFamily="34" charset="0"/>
                          <a:ea typeface="Calibri" panose="020F0502020204030204" pitchFamily="34" charset="0"/>
                          <a:cs typeface="Times New Roman" panose="02020603050405020304" pitchFamily="18" charset="0"/>
                        </a:rPr>
                        <a:t>32</a:t>
                      </a:r>
                    </a:p>
                  </a:txBody>
                  <a:tcPr marL="15240" marR="15240" marT="15240" marB="15240" anchor="ctr"/>
                </a:tc>
                <a:tc>
                  <a:txBody>
                    <a:bodyPr/>
                    <a:lstStyle/>
                    <a:p>
                      <a:pPr algn="ctr">
                        <a:lnSpc>
                          <a:spcPct val="107000"/>
                        </a:lnSpc>
                        <a:spcAft>
                          <a:spcPts val="800"/>
                        </a:spcAft>
                      </a:pPr>
                      <a:r>
                        <a:rPr lang="nl-BE" sz="1600" dirty="0">
                          <a:effectLst/>
                          <a:latin typeface="Calibri" panose="020F0502020204030204" pitchFamily="34" charset="0"/>
                          <a:ea typeface="Calibri" panose="020F0502020204030204" pitchFamily="34" charset="0"/>
                          <a:cs typeface="Times New Roman" panose="02020603050405020304" pitchFamily="18" charset="0"/>
                        </a:rPr>
                        <a:t>3,26</a:t>
                      </a:r>
                    </a:p>
                  </a:txBody>
                  <a:tcPr marL="15240" marR="15240" marT="15240" marB="15240" anchor="ctr"/>
                </a:tc>
                <a:extLst>
                  <a:ext uri="{0D108BD9-81ED-4DB2-BD59-A6C34878D82A}">
                    <a16:rowId xmlns:a16="http://schemas.microsoft.com/office/drawing/2014/main" val="296167541"/>
                  </a:ext>
                </a:extLst>
              </a:tr>
              <a:tr h="0">
                <a:tc>
                  <a:txBody>
                    <a:bodyPr/>
                    <a:lstStyle/>
                    <a:p>
                      <a:pPr algn="ctr">
                        <a:lnSpc>
                          <a:spcPct val="107000"/>
                        </a:lnSpc>
                        <a:spcAft>
                          <a:spcPts val="800"/>
                        </a:spcAft>
                      </a:pPr>
                      <a:r>
                        <a:rPr lang="nl-BE" sz="1600" dirty="0">
                          <a:effectLst/>
                          <a:latin typeface="Calibri" panose="020F0502020204030204" pitchFamily="34" charset="0"/>
                          <a:ea typeface="Calibri" panose="020F0502020204030204" pitchFamily="34" charset="0"/>
                          <a:cs typeface="Times New Roman" panose="02020603050405020304" pitchFamily="18" charset="0"/>
                        </a:rPr>
                        <a:t>2009</a:t>
                      </a:r>
                    </a:p>
                  </a:txBody>
                  <a:tcPr marL="15240" marR="15240" marT="15240" marB="15240" anchor="ctr"/>
                </a:tc>
                <a:tc>
                  <a:txBody>
                    <a:bodyPr/>
                    <a:lstStyle/>
                    <a:p>
                      <a:pPr algn="ctr">
                        <a:lnSpc>
                          <a:spcPct val="107000"/>
                        </a:lnSpc>
                        <a:spcAft>
                          <a:spcPts val="800"/>
                        </a:spcAft>
                      </a:pPr>
                      <a:r>
                        <a:rPr lang="nl-BE" sz="1600" dirty="0">
                          <a:effectLst/>
                          <a:latin typeface="Calibri" panose="020F0502020204030204" pitchFamily="34" charset="0"/>
                          <a:ea typeface="Calibri" panose="020F0502020204030204" pitchFamily="34" charset="0"/>
                          <a:cs typeface="Times New Roman" panose="02020603050405020304" pitchFamily="18" charset="0"/>
                        </a:rPr>
                        <a:t>35</a:t>
                      </a:r>
                    </a:p>
                  </a:txBody>
                  <a:tcPr marL="15240" marR="15240" marT="15240" marB="15240" anchor="ctr"/>
                </a:tc>
                <a:tc>
                  <a:txBody>
                    <a:bodyPr/>
                    <a:lstStyle/>
                    <a:p>
                      <a:pPr algn="ctr">
                        <a:lnSpc>
                          <a:spcPct val="107000"/>
                        </a:lnSpc>
                        <a:spcAft>
                          <a:spcPts val="800"/>
                        </a:spcAft>
                      </a:pPr>
                      <a:r>
                        <a:rPr lang="nl-BE" sz="1600" dirty="0">
                          <a:effectLst/>
                          <a:latin typeface="Calibri" panose="020F0502020204030204" pitchFamily="34" charset="0"/>
                          <a:ea typeface="Calibri" panose="020F0502020204030204" pitchFamily="34" charset="0"/>
                          <a:cs typeface="Times New Roman" panose="02020603050405020304" pitchFamily="18" charset="0"/>
                        </a:rPr>
                        <a:t>3,63</a:t>
                      </a:r>
                    </a:p>
                  </a:txBody>
                  <a:tcPr marL="15240" marR="15240" marT="15240" marB="15240" anchor="ctr"/>
                </a:tc>
                <a:extLst>
                  <a:ext uri="{0D108BD9-81ED-4DB2-BD59-A6C34878D82A}">
                    <a16:rowId xmlns:a16="http://schemas.microsoft.com/office/drawing/2014/main" val="4018904380"/>
                  </a:ext>
                </a:extLst>
              </a:tr>
              <a:tr h="0">
                <a:tc>
                  <a:txBody>
                    <a:bodyPr/>
                    <a:lstStyle/>
                    <a:p>
                      <a:pPr algn="ctr">
                        <a:lnSpc>
                          <a:spcPct val="107000"/>
                        </a:lnSpc>
                        <a:spcAft>
                          <a:spcPts val="800"/>
                        </a:spcAft>
                      </a:pPr>
                      <a:r>
                        <a:rPr lang="nl-BE" sz="1600" dirty="0">
                          <a:effectLst/>
                          <a:latin typeface="Calibri" panose="020F0502020204030204" pitchFamily="34" charset="0"/>
                          <a:ea typeface="Calibri" panose="020F0502020204030204" pitchFamily="34" charset="0"/>
                          <a:cs typeface="Times New Roman" panose="02020603050405020304" pitchFamily="18" charset="0"/>
                        </a:rPr>
                        <a:t>2010</a:t>
                      </a:r>
                    </a:p>
                  </a:txBody>
                  <a:tcPr marL="15240" marR="15240" marT="15240" marB="15240" anchor="ctr"/>
                </a:tc>
                <a:tc>
                  <a:txBody>
                    <a:bodyPr/>
                    <a:lstStyle/>
                    <a:p>
                      <a:pPr algn="ctr">
                        <a:lnSpc>
                          <a:spcPct val="107000"/>
                        </a:lnSpc>
                        <a:spcAft>
                          <a:spcPts val="800"/>
                        </a:spcAft>
                      </a:pPr>
                      <a:r>
                        <a:rPr lang="nl-BE" sz="1600" dirty="0">
                          <a:effectLst/>
                          <a:latin typeface="Calibri" panose="020F0502020204030204" pitchFamily="34" charset="0"/>
                          <a:ea typeface="Calibri" panose="020F0502020204030204" pitchFamily="34" charset="0"/>
                          <a:cs typeface="Times New Roman" panose="02020603050405020304" pitchFamily="18" charset="0"/>
                        </a:rPr>
                        <a:t>38</a:t>
                      </a:r>
                    </a:p>
                  </a:txBody>
                  <a:tcPr marL="15240" marR="15240" marT="15240" marB="15240" anchor="ctr"/>
                </a:tc>
                <a:tc>
                  <a:txBody>
                    <a:bodyPr/>
                    <a:lstStyle/>
                    <a:p>
                      <a:pPr algn="ctr">
                        <a:lnSpc>
                          <a:spcPct val="107000"/>
                        </a:lnSpc>
                        <a:spcAft>
                          <a:spcPts val="800"/>
                        </a:spcAft>
                      </a:pPr>
                      <a:r>
                        <a:rPr lang="nl-BE" sz="1600" dirty="0">
                          <a:effectLst/>
                          <a:latin typeface="Calibri" panose="020F0502020204030204" pitchFamily="34" charset="0"/>
                          <a:ea typeface="Calibri" panose="020F0502020204030204" pitchFamily="34" charset="0"/>
                          <a:cs typeface="Times New Roman" panose="02020603050405020304" pitchFamily="18" charset="0"/>
                        </a:rPr>
                        <a:t>4,15</a:t>
                      </a:r>
                    </a:p>
                  </a:txBody>
                  <a:tcPr marL="15240" marR="15240" marT="15240" marB="15240" anchor="ctr"/>
                </a:tc>
                <a:extLst>
                  <a:ext uri="{0D108BD9-81ED-4DB2-BD59-A6C34878D82A}">
                    <a16:rowId xmlns:a16="http://schemas.microsoft.com/office/drawing/2014/main" val="25184513"/>
                  </a:ext>
                </a:extLst>
              </a:tr>
            </a:tbl>
          </a:graphicData>
        </a:graphic>
      </p:graphicFrame>
    </p:spTree>
    <p:extLst>
      <p:ext uri="{BB962C8B-B14F-4D97-AF65-F5344CB8AC3E}">
        <p14:creationId xmlns:p14="http://schemas.microsoft.com/office/powerpoint/2010/main" val="10889532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BA6360A-8CF0-4523-B999-59A209A4C226}"/>
              </a:ext>
            </a:extLst>
          </p:cNvPr>
          <p:cNvSpPr>
            <a:spLocks noGrp="1"/>
          </p:cNvSpPr>
          <p:nvPr>
            <p:ph idx="1"/>
          </p:nvPr>
        </p:nvSpPr>
        <p:spPr/>
        <p:txBody>
          <a:bodyPr>
            <a:normAutofit/>
          </a:bodyPr>
          <a:lstStyle/>
          <a:p>
            <a:pPr marL="0" indent="0">
              <a:buNone/>
            </a:pPr>
            <a:r>
              <a:rPr lang="nl-BE" sz="1900" dirty="0"/>
              <a:t>Stel: Een onderzoek merkt een significante correlatie tussen </a:t>
            </a:r>
            <a:r>
              <a:rPr lang="nl-BE" sz="1900" b="1" dirty="0"/>
              <a:t>de stijging van ijsverkoop en het aantal verdrinkingen </a:t>
            </a:r>
            <a:r>
              <a:rPr lang="nl-BE" sz="1900" dirty="0"/>
              <a:t>op. </a:t>
            </a:r>
          </a:p>
          <a:p>
            <a:pPr marL="0" indent="0">
              <a:buNone/>
            </a:pPr>
            <a:r>
              <a:rPr lang="nl-BE" sz="1900" dirty="0"/>
              <a:t>Een journalist schrijft hier vervolgens een artikel over met de pakkende kop: ‘</a:t>
            </a:r>
            <a:r>
              <a:rPr lang="nl-BE" sz="1900" b="1" dirty="0">
                <a:solidFill>
                  <a:srgbClr val="FF0000"/>
                </a:solidFill>
                <a:highlight>
                  <a:srgbClr val="FFFF00"/>
                </a:highlight>
              </a:rPr>
              <a:t>Meer ijsverkoop leidt tot meer verdrinkingen</a:t>
            </a:r>
            <a:r>
              <a:rPr lang="nl-BE" sz="1900" dirty="0"/>
              <a:t>’.</a:t>
            </a:r>
          </a:p>
          <a:p>
            <a:pPr marL="0" indent="0">
              <a:buNone/>
            </a:pPr>
            <a:endParaRPr lang="nl-BE" sz="1900" dirty="0"/>
          </a:p>
          <a:p>
            <a:pPr marL="0" indent="0">
              <a:buNone/>
            </a:pPr>
            <a:endParaRPr lang="nl-BE" sz="1900" dirty="0"/>
          </a:p>
          <a:p>
            <a:pPr marL="0" indent="0">
              <a:buNone/>
            </a:pPr>
            <a:r>
              <a:rPr lang="nl-BE" sz="1900" dirty="0"/>
              <a:t>Dit is een typisch voorbeeld </a:t>
            </a:r>
            <a:br>
              <a:rPr lang="nl-BE" sz="1900" dirty="0"/>
            </a:br>
            <a:r>
              <a:rPr lang="nl-BE" sz="1900" dirty="0"/>
              <a:t>waarbij er </a:t>
            </a:r>
            <a:r>
              <a:rPr lang="nl-BE" sz="1900" b="1" dirty="0"/>
              <a:t>wel een correlatie </a:t>
            </a:r>
            <a:br>
              <a:rPr lang="nl-BE" sz="1900" b="1" dirty="0"/>
            </a:br>
            <a:r>
              <a:rPr lang="nl-BE" sz="1900" b="1" dirty="0"/>
              <a:t>aanwezig is</a:t>
            </a:r>
            <a:r>
              <a:rPr lang="nl-BE" sz="1900" dirty="0"/>
              <a:t>, maar waarbij er </a:t>
            </a:r>
            <a:r>
              <a:rPr lang="nl-BE" sz="1900" b="1" dirty="0">
                <a:solidFill>
                  <a:srgbClr val="FF0000"/>
                </a:solidFill>
              </a:rPr>
              <a:t>geen </a:t>
            </a:r>
            <a:br>
              <a:rPr lang="nl-BE" sz="1900" b="1" dirty="0">
                <a:solidFill>
                  <a:srgbClr val="FF0000"/>
                </a:solidFill>
              </a:rPr>
            </a:br>
            <a:r>
              <a:rPr lang="nl-BE" sz="1900" b="1" dirty="0">
                <a:solidFill>
                  <a:srgbClr val="FF0000"/>
                </a:solidFill>
              </a:rPr>
              <a:t>sprake van een causaal verband </a:t>
            </a:r>
            <a:r>
              <a:rPr lang="nl-BE" sz="1900" dirty="0"/>
              <a:t>is: </a:t>
            </a:r>
            <a:br>
              <a:rPr lang="nl-BE" sz="1900" dirty="0"/>
            </a:br>
            <a:r>
              <a:rPr lang="nl-BE" sz="1900" dirty="0"/>
              <a:t>als er meer ijsjes worden verkocht </a:t>
            </a:r>
            <a:br>
              <a:rPr lang="nl-BE" sz="1900" dirty="0"/>
            </a:br>
            <a:r>
              <a:rPr lang="nl-BE" sz="1900" dirty="0"/>
              <a:t>(variabele X) dan stijgt het </a:t>
            </a:r>
            <a:br>
              <a:rPr lang="nl-BE" sz="1900" dirty="0"/>
            </a:br>
            <a:r>
              <a:rPr lang="nl-BE" sz="1900" dirty="0"/>
              <a:t>aantal verdrinkingen (variabele Y).</a:t>
            </a:r>
          </a:p>
          <a:p>
            <a:pPr marL="0" indent="0">
              <a:buNone/>
            </a:pPr>
            <a:endParaRPr lang="nl-BE" dirty="0"/>
          </a:p>
        </p:txBody>
      </p:sp>
      <p:sp>
        <p:nvSpPr>
          <p:cNvPr id="3" name="Titel 2"/>
          <p:cNvSpPr>
            <a:spLocks noGrp="1"/>
          </p:cNvSpPr>
          <p:nvPr>
            <p:ph type="title"/>
          </p:nvPr>
        </p:nvSpPr>
        <p:spPr>
          <a:xfrm>
            <a:off x="0" y="0"/>
            <a:ext cx="9144000" cy="1142984"/>
          </a:xfrm>
        </p:spPr>
        <p:txBody>
          <a:bodyPr/>
          <a:lstStyle/>
          <a:p>
            <a:r>
              <a:rPr lang="nl-BE" dirty="0"/>
              <a:t>Correlatie is géén causaliteit</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64</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9" name="Picture 8">
            <a:extLst>
              <a:ext uri="{FF2B5EF4-FFF2-40B4-BE49-F238E27FC236}">
                <a16:creationId xmlns:a16="http://schemas.microsoft.com/office/drawing/2014/main" id="{C747D2D4-90D6-4B6B-81CB-58990F4782EB}"/>
              </a:ext>
            </a:extLst>
          </p:cNvPr>
          <p:cNvPicPr>
            <a:picLocks noChangeAspect="1"/>
          </p:cNvPicPr>
          <p:nvPr/>
        </p:nvPicPr>
        <p:blipFill>
          <a:blip r:embed="rId3"/>
          <a:stretch>
            <a:fillRect/>
          </a:stretch>
        </p:blipFill>
        <p:spPr>
          <a:xfrm>
            <a:off x="4758257" y="2780928"/>
            <a:ext cx="4127922" cy="2505386"/>
          </a:xfrm>
          <a:prstGeom prst="rect">
            <a:avLst/>
          </a:prstGeom>
        </p:spPr>
      </p:pic>
    </p:spTree>
    <p:extLst>
      <p:ext uri="{BB962C8B-B14F-4D97-AF65-F5344CB8AC3E}">
        <p14:creationId xmlns:p14="http://schemas.microsoft.com/office/powerpoint/2010/main" val="40640699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BA6360A-8CF0-4523-B999-59A209A4C226}"/>
              </a:ext>
            </a:extLst>
          </p:cNvPr>
          <p:cNvSpPr>
            <a:spLocks noGrp="1"/>
          </p:cNvSpPr>
          <p:nvPr>
            <p:ph idx="1"/>
          </p:nvPr>
        </p:nvSpPr>
        <p:spPr/>
        <p:txBody>
          <a:bodyPr>
            <a:normAutofit fontScale="62500" lnSpcReduction="20000"/>
          </a:bodyPr>
          <a:lstStyle/>
          <a:p>
            <a:pPr marL="0" indent="0">
              <a:buNone/>
            </a:pPr>
            <a:r>
              <a:rPr lang="nl-BE" dirty="0"/>
              <a:t>Het is echter </a:t>
            </a:r>
            <a:r>
              <a:rPr lang="nl-BE" b="1" dirty="0"/>
              <a:t>veel aannemelijker dat we een derde variabele</a:t>
            </a:r>
            <a:r>
              <a:rPr lang="nl-BE" dirty="0"/>
              <a:t>, een zogenaamde ‘</a:t>
            </a:r>
            <a:r>
              <a:rPr lang="nl-BE" b="1" dirty="0">
                <a:solidFill>
                  <a:srgbClr val="FF0000"/>
                </a:solidFill>
              </a:rPr>
              <a:t>confouding variabele</a:t>
            </a:r>
            <a:r>
              <a:rPr lang="nl-BE" dirty="0"/>
              <a:t>’, </a:t>
            </a:r>
            <a:r>
              <a:rPr lang="nl-BE" b="1" dirty="0"/>
              <a:t>over het hoofd hebben gezien</a:t>
            </a:r>
            <a:r>
              <a:rPr lang="nl-BE" dirty="0"/>
              <a:t>.</a:t>
            </a:r>
          </a:p>
          <a:p>
            <a:pPr marL="0" indent="0">
              <a:buNone/>
            </a:pPr>
            <a:r>
              <a:rPr lang="nl-BE" dirty="0"/>
              <a:t> </a:t>
            </a:r>
          </a:p>
          <a:p>
            <a:pPr marL="0" indent="0">
              <a:buNone/>
            </a:pPr>
            <a:r>
              <a:rPr lang="nl-BE" dirty="0"/>
              <a:t>Een </a:t>
            </a:r>
            <a:r>
              <a:rPr lang="nl-BE" dirty="0">
                <a:solidFill>
                  <a:srgbClr val="FF0000"/>
                </a:solidFill>
              </a:rPr>
              <a:t>confounding variabele </a:t>
            </a:r>
            <a:r>
              <a:rPr lang="nl-BE" dirty="0"/>
              <a:t>is een </a:t>
            </a:r>
            <a:r>
              <a:rPr lang="nl-BE" b="1" dirty="0"/>
              <a:t>variabele buiten het bestaande model</a:t>
            </a:r>
            <a:r>
              <a:rPr lang="nl-BE" dirty="0"/>
              <a:t>, die (positief of negatief) correleert met zowel de afhankelijke als de onafhankelijke variabele. </a:t>
            </a:r>
          </a:p>
          <a:p>
            <a:pPr marL="0" indent="0">
              <a:buNone/>
            </a:pPr>
            <a:r>
              <a:rPr lang="nl-BE" dirty="0"/>
              <a:t>In dit specifieke voorbeeld is dat de buitentemperatuur (variabele Z). </a:t>
            </a:r>
          </a:p>
          <a:p>
            <a:pPr marL="0" indent="0">
              <a:buNone/>
            </a:pPr>
            <a:endParaRPr lang="nl-BE" dirty="0"/>
          </a:p>
          <a:p>
            <a:pPr marL="0" indent="0">
              <a:buNone/>
            </a:pPr>
            <a:r>
              <a:rPr lang="nl-BE" dirty="0"/>
              <a:t>Als het namelijk lekker warm weer buiten is (i.e. hoge temperatuur), dan zal er meer ijs verkocht worden en </a:t>
            </a:r>
            <a:br>
              <a:rPr lang="nl-BE" dirty="0"/>
            </a:br>
            <a:r>
              <a:rPr lang="nl-BE" dirty="0"/>
              <a:t>zullen er meer mensen gaan zwemmen, wat tot een hoger aantal verdrinkingen zal leiden in vergelijking met wanneer het koud buiten is (e.g. winter). </a:t>
            </a:r>
          </a:p>
          <a:p>
            <a:pPr marL="0" indent="0">
              <a:buNone/>
            </a:pPr>
            <a:br>
              <a:rPr lang="nl-BE" dirty="0"/>
            </a:br>
            <a:endParaRPr lang="nl-BE" dirty="0"/>
          </a:p>
        </p:txBody>
      </p:sp>
      <p:sp>
        <p:nvSpPr>
          <p:cNvPr id="3" name="Titel 2"/>
          <p:cNvSpPr>
            <a:spLocks noGrp="1"/>
          </p:cNvSpPr>
          <p:nvPr>
            <p:ph type="title"/>
          </p:nvPr>
        </p:nvSpPr>
        <p:spPr>
          <a:xfrm>
            <a:off x="0" y="0"/>
            <a:ext cx="9144000" cy="1142984"/>
          </a:xfrm>
        </p:spPr>
        <p:txBody>
          <a:bodyPr/>
          <a:lstStyle/>
          <a:p>
            <a:r>
              <a:rPr lang="nl-BE" dirty="0"/>
              <a:t>Correlatie is géén causaliteit</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65</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369347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BA6360A-8CF0-4523-B999-59A209A4C226}"/>
              </a:ext>
            </a:extLst>
          </p:cNvPr>
          <p:cNvSpPr>
            <a:spLocks noGrp="1"/>
          </p:cNvSpPr>
          <p:nvPr>
            <p:ph idx="1"/>
          </p:nvPr>
        </p:nvSpPr>
        <p:spPr/>
        <p:txBody>
          <a:bodyPr>
            <a:normAutofit/>
          </a:bodyPr>
          <a:lstStyle/>
          <a:p>
            <a:pPr marL="0" indent="0">
              <a:buNone/>
            </a:pPr>
            <a:r>
              <a:rPr lang="nl-BE" sz="1800" dirty="0"/>
              <a:t>Samengevat, het aantal verkochte ijsjes en het aantal verdrinkingen zijn beide symptomen van een stijgende buitentemperatuur en het is tevens mogelijk dat er geen directe samenhang tussen de variabelen X en Y bestaat</a:t>
            </a:r>
            <a:br>
              <a:rPr lang="nl-BE" dirty="0"/>
            </a:br>
            <a:endParaRPr lang="nl-BE" dirty="0"/>
          </a:p>
        </p:txBody>
      </p:sp>
      <p:sp>
        <p:nvSpPr>
          <p:cNvPr id="3" name="Titel 2"/>
          <p:cNvSpPr>
            <a:spLocks noGrp="1"/>
          </p:cNvSpPr>
          <p:nvPr>
            <p:ph type="title"/>
          </p:nvPr>
        </p:nvSpPr>
        <p:spPr>
          <a:xfrm>
            <a:off x="0" y="0"/>
            <a:ext cx="9144000" cy="1142984"/>
          </a:xfrm>
        </p:spPr>
        <p:txBody>
          <a:bodyPr/>
          <a:lstStyle/>
          <a:p>
            <a:r>
              <a:rPr lang="nl-BE" dirty="0"/>
              <a:t>Correlatie is géén causaliteit</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66</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2" name="Picture 1">
            <a:extLst>
              <a:ext uri="{FF2B5EF4-FFF2-40B4-BE49-F238E27FC236}">
                <a16:creationId xmlns:a16="http://schemas.microsoft.com/office/drawing/2014/main" id="{207D47EF-2F5D-4BC6-A058-F8B28743FADE}"/>
              </a:ext>
            </a:extLst>
          </p:cNvPr>
          <p:cNvPicPr>
            <a:picLocks noChangeAspect="1"/>
          </p:cNvPicPr>
          <p:nvPr/>
        </p:nvPicPr>
        <p:blipFill>
          <a:blip r:embed="rId3"/>
          <a:stretch>
            <a:fillRect/>
          </a:stretch>
        </p:blipFill>
        <p:spPr>
          <a:xfrm>
            <a:off x="1691680" y="2564904"/>
            <a:ext cx="5565007" cy="3015096"/>
          </a:xfrm>
          <a:prstGeom prst="rect">
            <a:avLst/>
          </a:prstGeom>
        </p:spPr>
      </p:pic>
    </p:spTree>
    <p:extLst>
      <p:ext uri="{BB962C8B-B14F-4D97-AF65-F5344CB8AC3E}">
        <p14:creationId xmlns:p14="http://schemas.microsoft.com/office/powerpoint/2010/main" val="10478611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b="1" dirty="0"/>
              <a:t>Wanneer bestaat er een verband tussen twee statistische variabelen</a:t>
            </a:r>
            <a:r>
              <a:rPr lang="nl-BE" sz="1800" dirty="0"/>
              <a:t>? </a:t>
            </a:r>
          </a:p>
          <a:p>
            <a:pPr marL="0" indent="0">
              <a:buNone/>
            </a:pPr>
            <a:r>
              <a:rPr lang="nl-BE" sz="1800" dirty="0"/>
              <a:t>En kun je dan </a:t>
            </a:r>
            <a:r>
              <a:rPr lang="nl-BE" sz="1800" b="1" dirty="0"/>
              <a:t>met zo'n verband </a:t>
            </a:r>
            <a:r>
              <a:rPr lang="nl-BE" sz="1800" dirty="0"/>
              <a:t>tussen twee variabelen ook </a:t>
            </a:r>
            <a:r>
              <a:rPr lang="nl-BE" sz="1800" b="1" dirty="0">
                <a:solidFill>
                  <a:srgbClr val="FF0000"/>
                </a:solidFill>
              </a:rPr>
              <a:t>voorspellingen doen</a:t>
            </a:r>
            <a:r>
              <a:rPr lang="nl-BE" sz="1800" dirty="0"/>
              <a:t>? </a:t>
            </a:r>
          </a:p>
          <a:p>
            <a:pPr marL="0" indent="0">
              <a:buNone/>
            </a:pPr>
            <a:r>
              <a:rPr lang="nl-BE" sz="1800" dirty="0"/>
              <a:t>Met andere woorden kun je </a:t>
            </a:r>
            <a:r>
              <a:rPr lang="nl-BE" sz="1800" b="1" dirty="0">
                <a:solidFill>
                  <a:srgbClr val="FF0000"/>
                </a:solidFill>
              </a:rPr>
              <a:t>een formule vinden die het verband beschrijft</a:t>
            </a:r>
            <a:r>
              <a:rPr lang="nl-BE" sz="1800" dirty="0"/>
              <a:t>?</a:t>
            </a:r>
          </a:p>
          <a:p>
            <a:pPr marL="0" indent="0">
              <a:buNone/>
            </a:pPr>
            <a:endParaRPr lang="nl-BE" sz="1800" dirty="0"/>
          </a:p>
          <a:p>
            <a:pPr marL="0" indent="0">
              <a:buNone/>
            </a:pPr>
            <a:r>
              <a:rPr lang="nl-BE" sz="1800" dirty="0"/>
              <a:t>Als je een </a:t>
            </a:r>
            <a:r>
              <a:rPr lang="nl-BE" sz="1800" b="1" dirty="0"/>
              <a:t>correlatietechniek</a:t>
            </a:r>
            <a:r>
              <a:rPr lang="nl-BE" sz="1800" dirty="0"/>
              <a:t> toepast, ben je geïnteresseerd in de mate van </a:t>
            </a:r>
            <a:r>
              <a:rPr lang="nl-BE" sz="1800" b="1" dirty="0"/>
              <a:t>samenhang tussen twee variabelen </a:t>
            </a:r>
            <a:r>
              <a:rPr lang="nl-BE" sz="1800" dirty="0"/>
              <a:t>X en Y, bijvoorbeeld een onderzoek naar de samenhang tussen leeftijd en scores op een kennis-test. </a:t>
            </a:r>
          </a:p>
          <a:p>
            <a:pPr marL="0" indent="0">
              <a:buNone/>
            </a:pPr>
            <a:endParaRPr lang="nl-BE" sz="1800" dirty="0"/>
          </a:p>
          <a:p>
            <a:pPr marL="0" indent="0">
              <a:buNone/>
            </a:pPr>
            <a:r>
              <a:rPr lang="nl-BE" sz="1800" dirty="0"/>
              <a:t>Met </a:t>
            </a:r>
            <a:r>
              <a:rPr lang="nl-BE" sz="1800" b="1" dirty="0">
                <a:solidFill>
                  <a:srgbClr val="FF0000"/>
                </a:solidFill>
              </a:rPr>
              <a:t>lineaire regressie </a:t>
            </a:r>
            <a:r>
              <a:rPr lang="nl-BE" sz="1800" dirty="0"/>
              <a:t>ga je een stap verder. Met deze techniek probeer je de waarden van de uitkomst Y via </a:t>
            </a:r>
            <a:r>
              <a:rPr lang="nl-BE" sz="1800" b="1" dirty="0"/>
              <a:t>een </a:t>
            </a:r>
            <a:r>
              <a:rPr lang="nl-BE" sz="1800" b="1" dirty="0">
                <a:solidFill>
                  <a:srgbClr val="FF0000"/>
                </a:solidFill>
              </a:rPr>
              <a:t>lineair verband</a:t>
            </a:r>
            <a:r>
              <a:rPr lang="nl-BE" sz="1800" dirty="0">
                <a:solidFill>
                  <a:srgbClr val="FF0000"/>
                </a:solidFill>
              </a:rPr>
              <a:t> </a:t>
            </a:r>
            <a:r>
              <a:rPr lang="nl-BE" sz="1800" dirty="0"/>
              <a:t>te voorspellen uit die van X. </a:t>
            </a:r>
          </a:p>
          <a:p>
            <a:pPr marL="0" indent="0">
              <a:buNone/>
            </a:pPr>
            <a:r>
              <a:rPr lang="nl-BE" sz="1800" dirty="0"/>
              <a:t>De </a:t>
            </a:r>
            <a:r>
              <a:rPr lang="nl-BE" sz="1800" b="1" dirty="0"/>
              <a:t>uitkomstvariabele Y</a:t>
            </a:r>
            <a:r>
              <a:rPr lang="nl-BE" sz="1800" dirty="0"/>
              <a:t> wordt de </a:t>
            </a:r>
            <a:r>
              <a:rPr lang="nl-BE" sz="1800" b="1" u="sng" dirty="0"/>
              <a:t>afhankelijke variabele </a:t>
            </a:r>
            <a:r>
              <a:rPr lang="nl-BE" sz="1800" dirty="0"/>
              <a:t>genoemd, en de </a:t>
            </a:r>
            <a:r>
              <a:rPr lang="nl-BE" sz="1800" b="1" dirty="0"/>
              <a:t>voorspeller X de </a:t>
            </a:r>
            <a:r>
              <a:rPr lang="nl-BE" sz="1800" b="1" u="sng" dirty="0"/>
              <a:t>onafhankelijke variabele</a:t>
            </a:r>
            <a:r>
              <a:rPr lang="nl-BE" sz="1800" b="1" dirty="0"/>
              <a:t>. </a:t>
            </a:r>
          </a:p>
          <a:p>
            <a:pPr marL="0" indent="0">
              <a:buNone/>
            </a:pPr>
            <a:endParaRPr lang="nl-BE" sz="1800" dirty="0"/>
          </a:p>
          <a:p>
            <a:pPr marL="0" indent="0">
              <a:buNone/>
            </a:pPr>
            <a:endParaRPr lang="nl-BE" sz="1800" dirty="0"/>
          </a:p>
          <a:p>
            <a:pPr marL="0" indent="0">
              <a:buNone/>
            </a:pPr>
            <a:endParaRPr lang="nl-BE" sz="1800" dirty="0"/>
          </a:p>
          <a:p>
            <a:endParaRPr lang="nl-BE" sz="1800" dirty="0"/>
          </a:p>
          <a:p>
            <a:pPr marL="0" indent="0">
              <a:buNone/>
            </a:pPr>
            <a:endParaRPr lang="nl-BE" sz="1800" dirty="0">
              <a:solidFill>
                <a:srgbClr val="FF0000"/>
              </a:solidFill>
            </a:endParaRPr>
          </a:p>
        </p:txBody>
      </p:sp>
      <p:sp>
        <p:nvSpPr>
          <p:cNvPr id="3" name="Titel 2"/>
          <p:cNvSpPr>
            <a:spLocks noGrp="1"/>
          </p:cNvSpPr>
          <p:nvPr>
            <p:ph type="title"/>
          </p:nvPr>
        </p:nvSpPr>
        <p:spPr>
          <a:xfrm>
            <a:off x="0" y="0"/>
            <a:ext cx="9144000" cy="1142984"/>
          </a:xfrm>
        </p:spPr>
        <p:txBody>
          <a:bodyPr/>
          <a:lstStyle/>
          <a:p>
            <a:r>
              <a:rPr lang="nl-BE" dirty="0"/>
              <a:t>REGRESSIE - Inleiding</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67</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40862702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b="1" dirty="0"/>
              <a:t>Voorbeeld</a:t>
            </a:r>
          </a:p>
          <a:p>
            <a:pPr marL="0" indent="0">
              <a:buNone/>
            </a:pPr>
            <a:r>
              <a:rPr lang="nl-BE" sz="1800" dirty="0"/>
              <a:t>We starten met een voorbeeld:</a:t>
            </a:r>
          </a:p>
          <a:p>
            <a:pPr marL="0" indent="0">
              <a:buNone/>
            </a:pPr>
            <a:r>
              <a:rPr lang="nl-BE" sz="1800" dirty="0"/>
              <a:t>Veronderstel dat je </a:t>
            </a:r>
            <a:r>
              <a:rPr lang="nl-BE" sz="1800" i="1" dirty="0"/>
              <a:t>y</a:t>
            </a:r>
            <a:r>
              <a:rPr lang="nl-BE" sz="1800" dirty="0"/>
              <a:t> meet op vijf verschillende niveaus van </a:t>
            </a:r>
            <a:r>
              <a:rPr lang="nl-BE" sz="1800" i="1" dirty="0"/>
              <a:t>x</a:t>
            </a:r>
            <a:r>
              <a:rPr lang="nl-BE" sz="1800" dirty="0"/>
              <a:t>. </a:t>
            </a:r>
          </a:p>
          <a:p>
            <a:pPr marL="0" indent="0">
              <a:buNone/>
            </a:pPr>
            <a:r>
              <a:rPr lang="nl-BE" sz="1800" dirty="0"/>
              <a:t>De gemeten waarden van </a:t>
            </a:r>
            <a:r>
              <a:rPr lang="nl-BE" sz="1800" i="1" dirty="0"/>
              <a:t>y</a:t>
            </a:r>
            <a:r>
              <a:rPr lang="nl-BE" sz="1800" dirty="0"/>
              <a:t> zijn weergegeven in een tabel. Om een indruk te krijgen van een mogelijk verband tussen </a:t>
            </a:r>
            <a:r>
              <a:rPr lang="nl-BE" sz="1800" i="1" dirty="0"/>
              <a:t>x</a:t>
            </a:r>
            <a:r>
              <a:rPr lang="nl-BE" sz="1800" dirty="0"/>
              <a:t> en </a:t>
            </a:r>
            <a:r>
              <a:rPr lang="nl-BE" sz="1800" i="1" dirty="0"/>
              <a:t>y</a:t>
            </a:r>
            <a:r>
              <a:rPr lang="nl-BE" sz="1800" dirty="0"/>
              <a:t>, maken we er een grafiek bij. </a:t>
            </a:r>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endParaRPr lang="nl-BE" sz="1800" dirty="0"/>
          </a:p>
          <a:p>
            <a:pPr marL="0" indent="0">
              <a:buNone/>
            </a:pPr>
            <a:endParaRPr lang="nl-BE" sz="1800" dirty="0">
              <a:solidFill>
                <a:srgbClr val="FF0000"/>
              </a:solidFill>
            </a:endParaRPr>
          </a:p>
        </p:txBody>
      </p:sp>
      <p:sp>
        <p:nvSpPr>
          <p:cNvPr id="3" name="Titel 2"/>
          <p:cNvSpPr>
            <a:spLocks noGrp="1"/>
          </p:cNvSpPr>
          <p:nvPr>
            <p:ph type="title"/>
          </p:nvPr>
        </p:nvSpPr>
        <p:spPr>
          <a:xfrm>
            <a:off x="0" y="0"/>
            <a:ext cx="9144000" cy="1142984"/>
          </a:xfrm>
        </p:spPr>
        <p:txBody>
          <a:bodyPr/>
          <a:lstStyle/>
          <a:p>
            <a:r>
              <a:rPr lang="nl-BE" dirty="0"/>
              <a:t>ENKELVOUDIGE LINEAIRE REGRESSIE </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68</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graphicFrame>
        <p:nvGraphicFramePr>
          <p:cNvPr id="6" name="Table 5">
            <a:extLst>
              <a:ext uri="{FF2B5EF4-FFF2-40B4-BE49-F238E27FC236}">
                <a16:creationId xmlns:a16="http://schemas.microsoft.com/office/drawing/2014/main" id="{726A9FF8-104F-4B3D-9407-69DA705AFD7C}"/>
              </a:ext>
            </a:extLst>
          </p:cNvPr>
          <p:cNvGraphicFramePr>
            <a:graphicFrameLocks noGrp="1"/>
          </p:cNvGraphicFramePr>
          <p:nvPr>
            <p:extLst>
              <p:ext uri="{D42A27DB-BD31-4B8C-83A1-F6EECF244321}">
                <p14:modId xmlns:p14="http://schemas.microsoft.com/office/powerpoint/2010/main" val="165753904"/>
              </p:ext>
            </p:extLst>
          </p:nvPr>
        </p:nvGraphicFramePr>
        <p:xfrm>
          <a:off x="1259632" y="3429000"/>
          <a:ext cx="1008112" cy="1944216"/>
        </p:xfrm>
        <a:graphic>
          <a:graphicData uri="http://schemas.openxmlformats.org/drawingml/2006/table">
            <a:tbl>
              <a:tblPr firstRow="1" firstCol="1" bandRow="1">
                <a:tableStyleId>{5C22544A-7EE6-4342-B048-85BDC9FD1C3A}</a:tableStyleId>
              </a:tblPr>
              <a:tblGrid>
                <a:gridCol w="504056">
                  <a:extLst>
                    <a:ext uri="{9D8B030D-6E8A-4147-A177-3AD203B41FA5}">
                      <a16:colId xmlns:a16="http://schemas.microsoft.com/office/drawing/2014/main" val="2347733158"/>
                    </a:ext>
                  </a:extLst>
                </a:gridCol>
                <a:gridCol w="504056">
                  <a:extLst>
                    <a:ext uri="{9D8B030D-6E8A-4147-A177-3AD203B41FA5}">
                      <a16:colId xmlns:a16="http://schemas.microsoft.com/office/drawing/2014/main" val="1369868264"/>
                    </a:ext>
                  </a:extLst>
                </a:gridCol>
              </a:tblGrid>
              <a:tr h="324036">
                <a:tc>
                  <a:txBody>
                    <a:bodyPr/>
                    <a:lstStyle/>
                    <a:p>
                      <a:pPr>
                        <a:lnSpc>
                          <a:spcPct val="107000"/>
                        </a:lnSpc>
                        <a:spcAft>
                          <a:spcPts val="0"/>
                        </a:spcAft>
                      </a:pPr>
                      <a:r>
                        <a:rPr lang="nl-BE" sz="1200">
                          <a:effectLst/>
                        </a:rPr>
                        <a:t>x</a:t>
                      </a:r>
                      <a:endParaRPr lang="nl-BE"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tc>
                  <a:txBody>
                    <a:bodyPr/>
                    <a:lstStyle/>
                    <a:p>
                      <a:pPr>
                        <a:lnSpc>
                          <a:spcPct val="107000"/>
                        </a:lnSpc>
                        <a:spcAft>
                          <a:spcPts val="0"/>
                        </a:spcAft>
                      </a:pPr>
                      <a:r>
                        <a:rPr lang="nl-BE" sz="1200">
                          <a:effectLst/>
                        </a:rPr>
                        <a:t>y</a:t>
                      </a:r>
                      <a:endParaRPr lang="nl-BE"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extLst>
                  <a:ext uri="{0D108BD9-81ED-4DB2-BD59-A6C34878D82A}">
                    <a16:rowId xmlns:a16="http://schemas.microsoft.com/office/drawing/2014/main" val="1648692572"/>
                  </a:ext>
                </a:extLst>
              </a:tr>
              <a:tr h="324036">
                <a:tc>
                  <a:txBody>
                    <a:bodyPr/>
                    <a:lstStyle/>
                    <a:p>
                      <a:pPr>
                        <a:lnSpc>
                          <a:spcPct val="107000"/>
                        </a:lnSpc>
                        <a:spcAft>
                          <a:spcPts val="0"/>
                        </a:spcAft>
                      </a:pPr>
                      <a:r>
                        <a:rPr lang="nl-BE" sz="1200">
                          <a:effectLst/>
                        </a:rPr>
                        <a:t>1</a:t>
                      </a:r>
                      <a:endParaRPr lang="nl-BE"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tc>
                  <a:txBody>
                    <a:bodyPr/>
                    <a:lstStyle/>
                    <a:p>
                      <a:pPr>
                        <a:lnSpc>
                          <a:spcPct val="107000"/>
                        </a:lnSpc>
                        <a:spcAft>
                          <a:spcPts val="0"/>
                        </a:spcAft>
                      </a:pPr>
                      <a:r>
                        <a:rPr lang="nl-BE" sz="1200">
                          <a:effectLst/>
                        </a:rPr>
                        <a:t>2</a:t>
                      </a:r>
                      <a:endParaRPr lang="nl-BE"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extLst>
                  <a:ext uri="{0D108BD9-81ED-4DB2-BD59-A6C34878D82A}">
                    <a16:rowId xmlns:a16="http://schemas.microsoft.com/office/drawing/2014/main" val="3640009182"/>
                  </a:ext>
                </a:extLst>
              </a:tr>
              <a:tr h="324036">
                <a:tc>
                  <a:txBody>
                    <a:bodyPr/>
                    <a:lstStyle/>
                    <a:p>
                      <a:pPr>
                        <a:lnSpc>
                          <a:spcPct val="107000"/>
                        </a:lnSpc>
                        <a:spcAft>
                          <a:spcPts val="0"/>
                        </a:spcAft>
                      </a:pPr>
                      <a:r>
                        <a:rPr lang="nl-BE" sz="1200">
                          <a:effectLst/>
                        </a:rPr>
                        <a:t>2</a:t>
                      </a:r>
                      <a:endParaRPr lang="nl-BE"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tc>
                  <a:txBody>
                    <a:bodyPr/>
                    <a:lstStyle/>
                    <a:p>
                      <a:pPr>
                        <a:lnSpc>
                          <a:spcPct val="107000"/>
                        </a:lnSpc>
                        <a:spcAft>
                          <a:spcPts val="0"/>
                        </a:spcAft>
                      </a:pPr>
                      <a:r>
                        <a:rPr lang="nl-BE" sz="1200">
                          <a:effectLst/>
                        </a:rPr>
                        <a:t>5</a:t>
                      </a:r>
                      <a:endParaRPr lang="nl-BE"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extLst>
                  <a:ext uri="{0D108BD9-81ED-4DB2-BD59-A6C34878D82A}">
                    <a16:rowId xmlns:a16="http://schemas.microsoft.com/office/drawing/2014/main" val="3354411623"/>
                  </a:ext>
                </a:extLst>
              </a:tr>
              <a:tr h="324036">
                <a:tc>
                  <a:txBody>
                    <a:bodyPr/>
                    <a:lstStyle/>
                    <a:p>
                      <a:pPr>
                        <a:lnSpc>
                          <a:spcPct val="107000"/>
                        </a:lnSpc>
                        <a:spcAft>
                          <a:spcPts val="0"/>
                        </a:spcAft>
                      </a:pPr>
                      <a:r>
                        <a:rPr lang="nl-BE" sz="1200">
                          <a:effectLst/>
                        </a:rPr>
                        <a:t>3</a:t>
                      </a:r>
                      <a:endParaRPr lang="nl-BE"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tc>
                  <a:txBody>
                    <a:bodyPr/>
                    <a:lstStyle/>
                    <a:p>
                      <a:pPr>
                        <a:lnSpc>
                          <a:spcPct val="107000"/>
                        </a:lnSpc>
                        <a:spcAft>
                          <a:spcPts val="0"/>
                        </a:spcAft>
                      </a:pPr>
                      <a:r>
                        <a:rPr lang="nl-BE" sz="1200">
                          <a:effectLst/>
                        </a:rPr>
                        <a:t>6</a:t>
                      </a:r>
                      <a:endParaRPr lang="nl-BE"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extLst>
                  <a:ext uri="{0D108BD9-81ED-4DB2-BD59-A6C34878D82A}">
                    <a16:rowId xmlns:a16="http://schemas.microsoft.com/office/drawing/2014/main" val="1004270402"/>
                  </a:ext>
                </a:extLst>
              </a:tr>
              <a:tr h="324036">
                <a:tc>
                  <a:txBody>
                    <a:bodyPr/>
                    <a:lstStyle/>
                    <a:p>
                      <a:pPr>
                        <a:lnSpc>
                          <a:spcPct val="107000"/>
                        </a:lnSpc>
                        <a:spcAft>
                          <a:spcPts val="0"/>
                        </a:spcAft>
                      </a:pPr>
                      <a:r>
                        <a:rPr lang="nl-BE" sz="1200">
                          <a:effectLst/>
                        </a:rPr>
                        <a:t>4</a:t>
                      </a:r>
                      <a:endParaRPr lang="nl-BE"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tc>
                  <a:txBody>
                    <a:bodyPr/>
                    <a:lstStyle/>
                    <a:p>
                      <a:pPr>
                        <a:lnSpc>
                          <a:spcPct val="107000"/>
                        </a:lnSpc>
                        <a:spcAft>
                          <a:spcPts val="0"/>
                        </a:spcAft>
                      </a:pPr>
                      <a:r>
                        <a:rPr lang="nl-BE" sz="1200">
                          <a:effectLst/>
                        </a:rPr>
                        <a:t>11</a:t>
                      </a:r>
                      <a:endParaRPr lang="nl-BE"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extLst>
                  <a:ext uri="{0D108BD9-81ED-4DB2-BD59-A6C34878D82A}">
                    <a16:rowId xmlns:a16="http://schemas.microsoft.com/office/drawing/2014/main" val="4291576940"/>
                  </a:ext>
                </a:extLst>
              </a:tr>
              <a:tr h="324036">
                <a:tc>
                  <a:txBody>
                    <a:bodyPr/>
                    <a:lstStyle/>
                    <a:p>
                      <a:pPr>
                        <a:lnSpc>
                          <a:spcPct val="107000"/>
                        </a:lnSpc>
                        <a:spcAft>
                          <a:spcPts val="0"/>
                        </a:spcAft>
                      </a:pPr>
                      <a:r>
                        <a:rPr lang="nl-BE" sz="1200">
                          <a:effectLst/>
                        </a:rPr>
                        <a:t>5</a:t>
                      </a:r>
                      <a:endParaRPr lang="nl-BE"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tc>
                  <a:txBody>
                    <a:bodyPr/>
                    <a:lstStyle/>
                    <a:p>
                      <a:pPr>
                        <a:lnSpc>
                          <a:spcPct val="107000"/>
                        </a:lnSpc>
                        <a:spcAft>
                          <a:spcPts val="0"/>
                        </a:spcAft>
                      </a:pPr>
                      <a:r>
                        <a:rPr lang="nl-BE" sz="1200" dirty="0">
                          <a:effectLst/>
                        </a:rPr>
                        <a:t>13</a:t>
                      </a:r>
                      <a:endParaRPr lang="nl-B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extLst>
                  <a:ext uri="{0D108BD9-81ED-4DB2-BD59-A6C34878D82A}">
                    <a16:rowId xmlns:a16="http://schemas.microsoft.com/office/drawing/2014/main" val="423815079"/>
                  </a:ext>
                </a:extLst>
              </a:tr>
            </a:tbl>
          </a:graphicData>
        </a:graphic>
      </p:graphicFrame>
      <p:pic>
        <p:nvPicPr>
          <p:cNvPr id="7" name="Picture 6">
            <a:extLst>
              <a:ext uri="{FF2B5EF4-FFF2-40B4-BE49-F238E27FC236}">
                <a16:creationId xmlns:a16="http://schemas.microsoft.com/office/drawing/2014/main" id="{D8B71226-1B5E-40D3-BC7D-74417653C27A}"/>
              </a:ext>
            </a:extLst>
          </p:cNvPr>
          <p:cNvPicPr>
            <a:picLocks noChangeAspect="1"/>
          </p:cNvPicPr>
          <p:nvPr/>
        </p:nvPicPr>
        <p:blipFill>
          <a:blip r:embed="rId3"/>
          <a:stretch>
            <a:fillRect/>
          </a:stretch>
        </p:blipFill>
        <p:spPr>
          <a:xfrm>
            <a:off x="3100561" y="3110470"/>
            <a:ext cx="5391150" cy="2581275"/>
          </a:xfrm>
          <a:prstGeom prst="rect">
            <a:avLst/>
          </a:prstGeom>
        </p:spPr>
      </p:pic>
    </p:spTree>
    <p:extLst>
      <p:ext uri="{BB962C8B-B14F-4D97-AF65-F5344CB8AC3E}">
        <p14:creationId xmlns:p14="http://schemas.microsoft.com/office/powerpoint/2010/main" val="2564319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2300" b="1" dirty="0"/>
              <a:t>Wat is een regressielijn?</a:t>
            </a:r>
          </a:p>
          <a:p>
            <a:r>
              <a:rPr lang="nl-BE" sz="2300" dirty="0"/>
              <a:t>Zoals je ziet liggen ook in ons voorbeeld de meetpunten niet precies op een lijn. </a:t>
            </a:r>
            <a:br>
              <a:rPr lang="nl-BE" sz="2300" dirty="0"/>
            </a:br>
            <a:br>
              <a:rPr lang="nl-BE" sz="2300" dirty="0"/>
            </a:br>
            <a:r>
              <a:rPr lang="nl-BE" sz="2300" dirty="0"/>
              <a:t>Het is dus onmogelijk om een lijn te vinden die door alle punten gaat. </a:t>
            </a:r>
            <a:br>
              <a:rPr lang="nl-BE" sz="2300" dirty="0"/>
            </a:br>
            <a:br>
              <a:rPr lang="nl-BE" sz="2300" dirty="0"/>
            </a:br>
            <a:r>
              <a:rPr lang="nl-BE" sz="2300" dirty="0"/>
              <a:t>Omdat de punten wel "ongeveer" op een lijn liggen, kan het interessant zijn om </a:t>
            </a:r>
            <a:r>
              <a:rPr lang="nl-BE" sz="2300" b="1" dirty="0"/>
              <a:t>de lijn</a:t>
            </a:r>
            <a:r>
              <a:rPr lang="nl-BE" sz="2300" dirty="0"/>
              <a:t> te zoeken </a:t>
            </a:r>
            <a:r>
              <a:rPr lang="nl-BE" sz="2300" b="1" dirty="0"/>
              <a:t>die "zo goed mogelijk" bij het patroon van de punten past</a:t>
            </a:r>
            <a:r>
              <a:rPr lang="nl-BE" sz="2300" dirty="0"/>
              <a:t>. </a:t>
            </a:r>
            <a:br>
              <a:rPr lang="nl-BE" sz="2300" dirty="0"/>
            </a:br>
            <a:br>
              <a:rPr lang="nl-BE" sz="2300" dirty="0"/>
            </a:br>
            <a:r>
              <a:rPr lang="nl-BE" sz="2300" dirty="0"/>
              <a:t>Deze lijn noemen we </a:t>
            </a:r>
            <a:r>
              <a:rPr lang="nl-BE" sz="2300" dirty="0">
                <a:solidFill>
                  <a:srgbClr val="FF0000"/>
                </a:solidFill>
              </a:rPr>
              <a:t>de regressielijn of het regressiemodel</a:t>
            </a:r>
            <a:r>
              <a:rPr lang="nl-BE" sz="2300" dirty="0"/>
              <a:t>. </a:t>
            </a:r>
          </a:p>
          <a:p>
            <a:endParaRPr lang="nl-BE" sz="1800" dirty="0"/>
          </a:p>
          <a:p>
            <a:pPr marL="0" indent="0">
              <a:buNone/>
            </a:pPr>
            <a:endParaRPr lang="nl-BE" sz="1800" dirty="0">
              <a:solidFill>
                <a:srgbClr val="FF0000"/>
              </a:solidFill>
            </a:endParaRPr>
          </a:p>
        </p:txBody>
      </p:sp>
      <p:sp>
        <p:nvSpPr>
          <p:cNvPr id="3" name="Titel 2"/>
          <p:cNvSpPr>
            <a:spLocks noGrp="1"/>
          </p:cNvSpPr>
          <p:nvPr>
            <p:ph type="title"/>
          </p:nvPr>
        </p:nvSpPr>
        <p:spPr>
          <a:xfrm>
            <a:off x="0" y="0"/>
            <a:ext cx="9144000" cy="1142984"/>
          </a:xfrm>
        </p:spPr>
        <p:txBody>
          <a:bodyPr/>
          <a:lstStyle/>
          <a:p>
            <a:r>
              <a:rPr lang="nl-BE" dirty="0"/>
              <a:t>ENKELVOUDIGE LINEAIRE REGRESSIE </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69</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3025119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144000" cy="5364000"/>
          </a:xfrm>
        </p:spPr>
        <p:txBody>
          <a:bodyPr>
            <a:normAutofit/>
          </a:bodyPr>
          <a:lstStyle/>
          <a:p>
            <a:pPr marL="0" indent="0">
              <a:buNone/>
            </a:pPr>
            <a:r>
              <a:rPr lang="nl-BE" sz="2100" dirty="0"/>
              <a:t>Een steekproef </a:t>
            </a:r>
            <a:br>
              <a:rPr lang="nl-BE" sz="2100" dirty="0"/>
            </a:br>
            <a:r>
              <a:rPr lang="nl-BE" sz="2100" dirty="0"/>
              <a:t>= een deelverzameling van de eenheden van de populatie</a:t>
            </a:r>
          </a:p>
          <a:p>
            <a:pPr marL="0" indent="0">
              <a:buNone/>
            </a:pPr>
            <a:endParaRPr lang="nl-BE" sz="2100" dirty="0"/>
          </a:p>
          <a:p>
            <a:pPr marL="0" indent="0">
              <a:buNone/>
            </a:pPr>
            <a:r>
              <a:rPr lang="nl-BE" sz="2100" dirty="0"/>
              <a:t>Voorbeeld:</a:t>
            </a:r>
          </a:p>
          <a:p>
            <a:r>
              <a:rPr lang="nl-BE" sz="2100" dirty="0"/>
              <a:t>Je wil de politieke keuze kennen van de ThomasMore- student. Hiervoor onderzoek je 100 studenten. Hoe stel je de steekproef samen?  </a:t>
            </a:r>
          </a:p>
          <a:p>
            <a:r>
              <a:rPr lang="nl-BE" sz="2100" dirty="0"/>
              <a:t>Je wil de politieke keuze vergelijken van ITF, EM, ENT en BOUW. Hoe stel je je steekproef samen? </a:t>
            </a:r>
          </a:p>
          <a:p>
            <a:endParaRPr lang="nl-BE" sz="2100" dirty="0"/>
          </a:p>
        </p:txBody>
      </p:sp>
      <p:sp>
        <p:nvSpPr>
          <p:cNvPr id="3" name="Titel 2"/>
          <p:cNvSpPr>
            <a:spLocks noGrp="1"/>
          </p:cNvSpPr>
          <p:nvPr>
            <p:ph type="title"/>
          </p:nvPr>
        </p:nvSpPr>
        <p:spPr/>
        <p:txBody>
          <a:bodyPr/>
          <a:lstStyle/>
          <a:p>
            <a:r>
              <a:rPr lang="nl-BE" dirty="0"/>
              <a:t>steekproef</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7</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38971775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2300" b="1" dirty="0"/>
              <a:t>Wat is een regressielijn?</a:t>
            </a:r>
          </a:p>
          <a:p>
            <a:r>
              <a:rPr lang="nl-BE" sz="2300" dirty="0"/>
              <a:t>Voordat we deze regressielijn kunnen gaan bepalen, moeten we weten wat we eigenlijk verstaan onder een "zo goed mogelijke" lijn. </a:t>
            </a:r>
          </a:p>
          <a:p>
            <a:r>
              <a:rPr lang="nl-BE" sz="2300" dirty="0"/>
              <a:t>In de grafiek kan je zien dat de lijn door vrijwel geen van de meetpunten gaat. </a:t>
            </a:r>
          </a:p>
          <a:p>
            <a:r>
              <a:rPr lang="nl-BE" sz="2300" dirty="0"/>
              <a:t>Er treedt dus meestal een afwijking op tussen de </a:t>
            </a:r>
            <a:r>
              <a:rPr lang="nl-BE" sz="2300" i="1" dirty="0"/>
              <a:t>y</a:t>
            </a:r>
            <a:r>
              <a:rPr lang="nl-BE" sz="2300" dirty="0"/>
              <a:t> die we hebben gemeten en de </a:t>
            </a:r>
            <a:r>
              <a:rPr lang="nl-BE" sz="2300" i="1" dirty="0"/>
              <a:t>y</a:t>
            </a:r>
            <a:r>
              <a:rPr lang="nl-BE" sz="2300" dirty="0"/>
              <a:t> die we verkrijgen uit ons regressiemodel. </a:t>
            </a:r>
          </a:p>
          <a:p>
            <a:r>
              <a:rPr lang="nl-BE" sz="2300" dirty="0"/>
              <a:t>Het lijkt ons redelijk </a:t>
            </a:r>
            <a:r>
              <a:rPr lang="nl-BE" sz="2300" dirty="0">
                <a:solidFill>
                  <a:srgbClr val="FF0000"/>
                </a:solidFill>
              </a:rPr>
              <a:t>de lijn waarvoor de som van al deze (gekwadrateerde) afwijkingen het kleinst is</a:t>
            </a:r>
            <a:r>
              <a:rPr lang="nl-BE" sz="2300" dirty="0"/>
              <a:t>, als de </a:t>
            </a:r>
            <a:r>
              <a:rPr lang="nl-BE" sz="2300" b="1" dirty="0">
                <a:solidFill>
                  <a:srgbClr val="FF0000"/>
                </a:solidFill>
              </a:rPr>
              <a:t>"beste" lijn</a:t>
            </a:r>
            <a:r>
              <a:rPr lang="nl-BE" sz="2300" dirty="0"/>
              <a:t> te beschouwen</a:t>
            </a:r>
            <a:br>
              <a:rPr lang="nl-BE" sz="2300" dirty="0"/>
            </a:br>
            <a:r>
              <a:rPr lang="nl-BE" sz="2300" dirty="0"/>
              <a:t>(= de “</a:t>
            </a:r>
            <a:r>
              <a:rPr lang="nl-BE" sz="2400" dirty="0"/>
              <a:t>kleinste-kwadratenmethode”)</a:t>
            </a:r>
            <a:r>
              <a:rPr lang="nl-BE" sz="2300" dirty="0"/>
              <a:t>. </a:t>
            </a:r>
          </a:p>
          <a:p>
            <a:endParaRPr lang="nl-BE" sz="1800" dirty="0"/>
          </a:p>
          <a:p>
            <a:pPr marL="0" indent="0">
              <a:buNone/>
            </a:pPr>
            <a:endParaRPr lang="nl-BE" sz="1800" dirty="0">
              <a:solidFill>
                <a:srgbClr val="FF0000"/>
              </a:solidFill>
            </a:endParaRPr>
          </a:p>
        </p:txBody>
      </p:sp>
      <p:sp>
        <p:nvSpPr>
          <p:cNvPr id="3" name="Titel 2"/>
          <p:cNvSpPr>
            <a:spLocks noGrp="1"/>
          </p:cNvSpPr>
          <p:nvPr>
            <p:ph type="title"/>
          </p:nvPr>
        </p:nvSpPr>
        <p:spPr>
          <a:xfrm>
            <a:off x="0" y="0"/>
            <a:ext cx="9144000" cy="1142984"/>
          </a:xfrm>
        </p:spPr>
        <p:txBody>
          <a:bodyPr/>
          <a:lstStyle/>
          <a:p>
            <a:r>
              <a:rPr lang="nl-BE" dirty="0"/>
              <a:t>ENKELVOUDIGE LINEAIRE REGRESSIE </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70</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18048608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b="1" dirty="0"/>
              <a:t>Hoe bepaal je een regressielijn y=</a:t>
            </a:r>
            <a:r>
              <a:rPr lang="nl-BE" sz="1800" b="1" dirty="0">
                <a:solidFill>
                  <a:srgbClr val="FF0000"/>
                </a:solidFill>
              </a:rPr>
              <a:t>a</a:t>
            </a:r>
            <a:r>
              <a:rPr lang="nl-BE" sz="1800" b="1" dirty="0"/>
              <a:t>x+</a:t>
            </a:r>
            <a:r>
              <a:rPr lang="nl-BE" sz="1800" b="1" dirty="0">
                <a:solidFill>
                  <a:srgbClr val="FF0000"/>
                </a:solidFill>
              </a:rPr>
              <a:t>b</a:t>
            </a:r>
            <a:r>
              <a:rPr lang="nl-BE" sz="1800" b="1" dirty="0"/>
              <a:t>?</a:t>
            </a:r>
            <a:endParaRPr lang="nl-BE" sz="1800" dirty="0"/>
          </a:p>
          <a:p>
            <a:pPr lvl="0"/>
            <a:endParaRPr lang="nl-BE" dirty="0"/>
          </a:p>
          <a:p>
            <a:pPr marL="0" indent="0">
              <a:buNone/>
            </a:pPr>
            <a:endParaRPr lang="nl-BE" sz="1800" dirty="0"/>
          </a:p>
          <a:p>
            <a:pPr marL="0" indent="0">
              <a:buNone/>
            </a:pPr>
            <a:endParaRPr lang="nl-BE" sz="1800" dirty="0">
              <a:solidFill>
                <a:srgbClr val="FF0000"/>
              </a:solidFill>
            </a:endParaRPr>
          </a:p>
        </p:txBody>
      </p:sp>
      <p:sp>
        <p:nvSpPr>
          <p:cNvPr id="3" name="Titel 2"/>
          <p:cNvSpPr>
            <a:spLocks noGrp="1"/>
          </p:cNvSpPr>
          <p:nvPr>
            <p:ph type="title"/>
          </p:nvPr>
        </p:nvSpPr>
        <p:spPr>
          <a:xfrm>
            <a:off x="0" y="0"/>
            <a:ext cx="9144000" cy="1142984"/>
          </a:xfrm>
        </p:spPr>
        <p:txBody>
          <a:bodyPr/>
          <a:lstStyle/>
          <a:p>
            <a:r>
              <a:rPr lang="nl-BE" dirty="0"/>
              <a:t>ENKELVOUDIGE LINEAIRE REGRESSIE </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71</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6" name="Picture 5">
            <a:extLst>
              <a:ext uri="{FF2B5EF4-FFF2-40B4-BE49-F238E27FC236}">
                <a16:creationId xmlns:a16="http://schemas.microsoft.com/office/drawing/2014/main" id="{DB055634-DBF7-4681-99F9-1591845C4FA2}"/>
              </a:ext>
            </a:extLst>
          </p:cNvPr>
          <p:cNvPicPr>
            <a:picLocks noChangeAspect="1"/>
          </p:cNvPicPr>
          <p:nvPr/>
        </p:nvPicPr>
        <p:blipFill>
          <a:blip r:embed="rId3"/>
          <a:stretch>
            <a:fillRect/>
          </a:stretch>
        </p:blipFill>
        <p:spPr>
          <a:xfrm>
            <a:off x="200025" y="2238375"/>
            <a:ext cx="8743950" cy="2381250"/>
          </a:xfrm>
          <a:prstGeom prst="rect">
            <a:avLst/>
          </a:prstGeom>
        </p:spPr>
      </p:pic>
    </p:spTree>
    <p:extLst>
      <p:ext uri="{BB962C8B-B14F-4D97-AF65-F5344CB8AC3E}">
        <p14:creationId xmlns:p14="http://schemas.microsoft.com/office/powerpoint/2010/main" val="11057450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fontScale="62500" lnSpcReduction="20000"/>
          </a:bodyPr>
          <a:lstStyle/>
          <a:p>
            <a:pPr marL="0" indent="0">
              <a:buNone/>
            </a:pPr>
            <a:r>
              <a:rPr lang="nl-BE" b="1" dirty="0"/>
              <a:t>Hoe bepaal je een regressielijn y=</a:t>
            </a:r>
            <a:r>
              <a:rPr lang="nl-BE" b="1" dirty="0">
                <a:solidFill>
                  <a:srgbClr val="FF0000"/>
                </a:solidFill>
              </a:rPr>
              <a:t>a</a:t>
            </a:r>
            <a:r>
              <a:rPr lang="nl-BE" b="1" dirty="0"/>
              <a:t>x+</a:t>
            </a:r>
            <a:r>
              <a:rPr lang="nl-BE" b="1" dirty="0">
                <a:solidFill>
                  <a:srgbClr val="FF0000"/>
                </a:solidFill>
              </a:rPr>
              <a:t>b</a:t>
            </a:r>
            <a:r>
              <a:rPr lang="nl-BE" b="1" dirty="0"/>
              <a:t>?</a:t>
            </a:r>
            <a:endParaRPr lang="nl-BE" dirty="0"/>
          </a:p>
          <a:p>
            <a:pPr lvl="0"/>
            <a:endParaRPr lang="nl-BE" dirty="0"/>
          </a:p>
          <a:p>
            <a:pPr lvl="0"/>
            <a:r>
              <a:rPr lang="nl-BE" dirty="0"/>
              <a:t>bepaal µ</a:t>
            </a:r>
            <a:r>
              <a:rPr lang="nl-BE" baseline="-25000" dirty="0"/>
              <a:t>x</a:t>
            </a:r>
            <a:r>
              <a:rPr lang="nl-BE" dirty="0"/>
              <a:t> (het gemiddelde van alle ingestelde </a:t>
            </a:r>
            <a:r>
              <a:rPr lang="nl-BE" i="1" dirty="0"/>
              <a:t>x</a:t>
            </a:r>
            <a:r>
              <a:rPr lang="nl-BE" dirty="0"/>
              <a:t>-waarden)</a:t>
            </a:r>
          </a:p>
          <a:p>
            <a:pPr lvl="0"/>
            <a:endParaRPr lang="nl-BE" dirty="0"/>
          </a:p>
          <a:p>
            <a:pPr lvl="0"/>
            <a:r>
              <a:rPr lang="nl-BE" dirty="0"/>
              <a:t>bepaal µ</a:t>
            </a:r>
            <a:r>
              <a:rPr lang="nl-BE" baseline="-25000" dirty="0"/>
              <a:t>y</a:t>
            </a:r>
            <a:r>
              <a:rPr lang="nl-BE" dirty="0"/>
              <a:t> (het gemiddelde van alle gemeten </a:t>
            </a:r>
            <a:r>
              <a:rPr lang="nl-BE" i="1" dirty="0"/>
              <a:t>y</a:t>
            </a:r>
            <a:r>
              <a:rPr lang="nl-BE" dirty="0"/>
              <a:t>-waarden)</a:t>
            </a:r>
          </a:p>
          <a:p>
            <a:pPr lvl="0"/>
            <a:endParaRPr lang="nl-BE" dirty="0"/>
          </a:p>
          <a:p>
            <a:pPr lvl="0"/>
            <a:r>
              <a:rPr lang="nl-BE" dirty="0"/>
              <a:t>bepaal van alle </a:t>
            </a:r>
            <a:r>
              <a:rPr lang="nl-BE" i="1" dirty="0"/>
              <a:t>x</a:t>
            </a:r>
            <a:r>
              <a:rPr lang="nl-BE" dirty="0"/>
              <a:t>-waarden het gekwadrateerde verschil met µ</a:t>
            </a:r>
            <a:r>
              <a:rPr lang="nl-BE" baseline="-25000" dirty="0"/>
              <a:t>x</a:t>
            </a:r>
            <a:r>
              <a:rPr lang="nl-BE" dirty="0"/>
              <a:t> en tel ze op (de uitkomst noemen we </a:t>
            </a:r>
            <a:r>
              <a:rPr lang="nl-BE" i="1" dirty="0"/>
              <a:t>S</a:t>
            </a:r>
            <a:r>
              <a:rPr lang="nl-BE" baseline="-25000" dirty="0"/>
              <a:t>x</a:t>
            </a:r>
            <a:r>
              <a:rPr lang="nl-BE" baseline="30000" dirty="0"/>
              <a:t>2</a:t>
            </a:r>
            <a:r>
              <a:rPr lang="nl-BE" dirty="0"/>
              <a:t> of S</a:t>
            </a:r>
            <a:r>
              <a:rPr lang="nl-BE" baseline="-25000" dirty="0"/>
              <a:t>xx</a:t>
            </a:r>
            <a:r>
              <a:rPr lang="nl-BE" dirty="0"/>
              <a:t>)</a:t>
            </a:r>
          </a:p>
          <a:p>
            <a:pPr lvl="0"/>
            <a:endParaRPr lang="nl-BE" dirty="0"/>
          </a:p>
          <a:p>
            <a:pPr lvl="0"/>
            <a:r>
              <a:rPr lang="nl-BE" dirty="0"/>
              <a:t>bepaal van alle </a:t>
            </a:r>
            <a:r>
              <a:rPr lang="nl-BE" i="1" dirty="0"/>
              <a:t>y</a:t>
            </a:r>
            <a:r>
              <a:rPr lang="nl-BE" dirty="0"/>
              <a:t>-waarden het verschil met µ</a:t>
            </a:r>
            <a:r>
              <a:rPr lang="nl-BE" baseline="-25000" dirty="0"/>
              <a:t>y</a:t>
            </a:r>
            <a:r>
              <a:rPr lang="nl-BE" dirty="0"/>
              <a:t>. Bepaal hierna het produkt van dit verschil met de bijbehorende </a:t>
            </a:r>
            <a:r>
              <a:rPr lang="nl-BE" i="1" dirty="0"/>
              <a:t>x</a:t>
            </a:r>
            <a:r>
              <a:rPr lang="nl-BE" dirty="0"/>
              <a:t> - µ</a:t>
            </a:r>
            <a:r>
              <a:rPr lang="nl-BE" baseline="-25000" dirty="0"/>
              <a:t>x</a:t>
            </a:r>
            <a:r>
              <a:rPr lang="nl-BE" dirty="0"/>
              <a:t> en tel ze op (de uitkomst noemen we </a:t>
            </a:r>
            <a:r>
              <a:rPr lang="nl-BE" i="1" dirty="0"/>
              <a:t>S</a:t>
            </a:r>
            <a:r>
              <a:rPr lang="nl-BE" baseline="-25000" dirty="0"/>
              <a:t>xy</a:t>
            </a:r>
            <a:r>
              <a:rPr lang="nl-BE" dirty="0"/>
              <a:t>)</a:t>
            </a:r>
          </a:p>
          <a:p>
            <a:pPr lvl="0"/>
            <a:endParaRPr lang="nl-BE" dirty="0"/>
          </a:p>
          <a:p>
            <a:pPr lvl="0"/>
            <a:r>
              <a:rPr lang="nl-BE" dirty="0"/>
              <a:t>bepaal </a:t>
            </a:r>
            <a:r>
              <a:rPr lang="nl-BE" i="1" dirty="0"/>
              <a:t>S</a:t>
            </a:r>
            <a:r>
              <a:rPr lang="nl-BE" baseline="-25000" dirty="0"/>
              <a:t>xy</a:t>
            </a:r>
            <a:r>
              <a:rPr lang="nl-BE" dirty="0"/>
              <a:t> / </a:t>
            </a:r>
            <a:r>
              <a:rPr lang="nl-BE" i="1" dirty="0"/>
              <a:t>S</a:t>
            </a:r>
            <a:r>
              <a:rPr lang="nl-BE" baseline="-25000" dirty="0"/>
              <a:t>xx</a:t>
            </a:r>
            <a:r>
              <a:rPr lang="nl-BE" dirty="0"/>
              <a:t> (= </a:t>
            </a:r>
            <a:r>
              <a:rPr lang="nl-BE" i="1" dirty="0">
                <a:solidFill>
                  <a:srgbClr val="FF0000"/>
                </a:solidFill>
              </a:rPr>
              <a:t>a</a:t>
            </a:r>
            <a:r>
              <a:rPr lang="nl-BE" dirty="0"/>
              <a:t>, de richtingscoëfficiënt van de regressielijn)</a:t>
            </a:r>
          </a:p>
          <a:p>
            <a:pPr lvl="0"/>
            <a:endParaRPr lang="nl-BE" dirty="0"/>
          </a:p>
          <a:p>
            <a:pPr lvl="0"/>
            <a:r>
              <a:rPr lang="nl-BE" dirty="0"/>
              <a:t>bepaal µ</a:t>
            </a:r>
            <a:r>
              <a:rPr lang="nl-BE" baseline="-25000" dirty="0"/>
              <a:t>y</a:t>
            </a:r>
            <a:r>
              <a:rPr lang="nl-BE" dirty="0"/>
              <a:t> - </a:t>
            </a:r>
            <a:r>
              <a:rPr lang="nl-BE" i="1" dirty="0"/>
              <a:t>a .</a:t>
            </a:r>
            <a:r>
              <a:rPr lang="nl-BE" dirty="0"/>
              <a:t> µ</a:t>
            </a:r>
            <a:r>
              <a:rPr lang="nl-BE" baseline="-25000" dirty="0"/>
              <a:t>x</a:t>
            </a:r>
            <a:r>
              <a:rPr lang="nl-BE" dirty="0"/>
              <a:t> (= </a:t>
            </a:r>
            <a:r>
              <a:rPr lang="nl-BE" i="1" dirty="0">
                <a:solidFill>
                  <a:srgbClr val="FF0000"/>
                </a:solidFill>
              </a:rPr>
              <a:t>b</a:t>
            </a:r>
            <a:r>
              <a:rPr lang="nl-BE" dirty="0"/>
              <a:t>, het startgetal van de regressielijn)</a:t>
            </a:r>
          </a:p>
          <a:p>
            <a:endParaRPr lang="nl-BE" sz="1800" dirty="0"/>
          </a:p>
          <a:p>
            <a:pPr marL="0" indent="0">
              <a:buNone/>
            </a:pPr>
            <a:endParaRPr lang="nl-BE" sz="1800" dirty="0">
              <a:solidFill>
                <a:srgbClr val="FF0000"/>
              </a:solidFill>
            </a:endParaRPr>
          </a:p>
        </p:txBody>
      </p:sp>
      <p:sp>
        <p:nvSpPr>
          <p:cNvPr id="3" name="Titel 2"/>
          <p:cNvSpPr>
            <a:spLocks noGrp="1"/>
          </p:cNvSpPr>
          <p:nvPr>
            <p:ph type="title"/>
          </p:nvPr>
        </p:nvSpPr>
        <p:spPr>
          <a:xfrm>
            <a:off x="0" y="0"/>
            <a:ext cx="9144000" cy="1142984"/>
          </a:xfrm>
        </p:spPr>
        <p:txBody>
          <a:bodyPr/>
          <a:lstStyle/>
          <a:p>
            <a:r>
              <a:rPr lang="nl-BE" dirty="0"/>
              <a:t>ENKELVOUDIGE LINEAIRE REGRESSIE </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72</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38331389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fontScale="92500" lnSpcReduction="20000"/>
          </a:bodyPr>
          <a:lstStyle/>
          <a:p>
            <a:pPr marL="0" indent="0">
              <a:buNone/>
            </a:pPr>
            <a:r>
              <a:rPr lang="nl-BE" sz="1800" dirty="0"/>
              <a:t>Van het eerder genoemde voorbeeldje met vijf meetpunten gaan we nu de regressielijn bepalen. </a:t>
            </a:r>
          </a:p>
          <a:p>
            <a:pPr marL="0" indent="0">
              <a:buNone/>
            </a:pPr>
            <a:endParaRPr lang="nl-BE" sz="1800" dirty="0"/>
          </a:p>
          <a:p>
            <a:pPr marL="0" indent="0">
              <a:buNone/>
            </a:pPr>
            <a:r>
              <a:rPr lang="nl-BE" sz="1800" dirty="0"/>
              <a:t>We vinden:</a:t>
            </a:r>
          </a:p>
          <a:p>
            <a:pPr marL="0" indent="0">
              <a:buNone/>
            </a:pPr>
            <a:endParaRPr lang="nl-BE" sz="1800" dirty="0"/>
          </a:p>
          <a:p>
            <a:pPr marL="0" indent="0">
              <a:buNone/>
            </a:pPr>
            <a:r>
              <a:rPr lang="nl-BE" sz="1800" dirty="0"/>
              <a:t>µ</a:t>
            </a:r>
            <a:r>
              <a:rPr lang="nl-BE" sz="1800" baseline="-25000" dirty="0"/>
              <a:t>x </a:t>
            </a:r>
            <a:r>
              <a:rPr lang="nl-BE" sz="1800" dirty="0"/>
              <a:t>= (1 + 2 + 3 + 4 + 5) / 5 = 3.0</a:t>
            </a:r>
          </a:p>
          <a:p>
            <a:pPr marL="0" indent="0">
              <a:buNone/>
            </a:pPr>
            <a:r>
              <a:rPr lang="nl-BE" sz="1800" dirty="0"/>
              <a:t>µ</a:t>
            </a:r>
            <a:r>
              <a:rPr lang="nl-BE" sz="1800" baseline="-25000" dirty="0"/>
              <a:t>y </a:t>
            </a:r>
            <a:r>
              <a:rPr lang="nl-BE" sz="1800" dirty="0"/>
              <a:t>= (2 + 5 + 6 + 11 + 13) / 5 = 7.4</a:t>
            </a:r>
          </a:p>
          <a:p>
            <a:pPr marL="0" indent="0">
              <a:buNone/>
            </a:pPr>
            <a:r>
              <a:rPr lang="nl-BE" sz="1800" i="1" dirty="0"/>
              <a:t>S</a:t>
            </a:r>
            <a:r>
              <a:rPr lang="nl-BE" sz="1800" baseline="-25000" dirty="0"/>
              <a:t>xx </a:t>
            </a:r>
            <a:r>
              <a:rPr lang="nl-BE" sz="1800" dirty="0"/>
              <a:t>= (1 - 3)</a:t>
            </a:r>
            <a:r>
              <a:rPr lang="nl-BE" sz="1800" baseline="30000" dirty="0"/>
              <a:t>2</a:t>
            </a:r>
            <a:r>
              <a:rPr lang="nl-BE" sz="1800" dirty="0"/>
              <a:t> + (2 - 3)</a:t>
            </a:r>
            <a:r>
              <a:rPr lang="nl-BE" sz="1800" baseline="30000" dirty="0"/>
              <a:t>2</a:t>
            </a:r>
            <a:r>
              <a:rPr lang="nl-BE" sz="1800" dirty="0"/>
              <a:t> + (3 - 3)</a:t>
            </a:r>
            <a:r>
              <a:rPr lang="nl-BE" sz="1800" baseline="30000" dirty="0"/>
              <a:t>2</a:t>
            </a:r>
            <a:r>
              <a:rPr lang="nl-BE" sz="1800" dirty="0"/>
              <a:t> + (4 - 3)</a:t>
            </a:r>
            <a:r>
              <a:rPr lang="nl-BE" sz="1800" baseline="30000" dirty="0"/>
              <a:t>2</a:t>
            </a:r>
            <a:r>
              <a:rPr lang="nl-BE" sz="1800" dirty="0"/>
              <a:t> + (5 - 3)</a:t>
            </a:r>
            <a:r>
              <a:rPr lang="nl-BE" sz="1800" baseline="30000" dirty="0"/>
              <a:t>2</a:t>
            </a:r>
            <a:r>
              <a:rPr lang="nl-BE" sz="1800" dirty="0"/>
              <a:t> = 10.0</a:t>
            </a:r>
          </a:p>
          <a:p>
            <a:pPr marL="0" indent="0">
              <a:buNone/>
            </a:pPr>
            <a:r>
              <a:rPr lang="nl-BE" sz="1800" i="1" dirty="0"/>
              <a:t>S</a:t>
            </a:r>
            <a:r>
              <a:rPr lang="nl-BE" sz="1800" baseline="-25000" dirty="0"/>
              <a:t>xy</a:t>
            </a:r>
            <a:r>
              <a:rPr lang="nl-BE" sz="1800" dirty="0"/>
              <a:t> = (2 – 7.4) (1 - 3) + (5 - 7.4) (2 - 3) + (6 – 7.4) (3 - 3) + (11 – 7.4) (4 - 3) + (13 – 7.4) (5 - 3) = 28</a:t>
            </a:r>
          </a:p>
          <a:p>
            <a:pPr marL="0" indent="0">
              <a:buNone/>
            </a:pPr>
            <a:endParaRPr lang="nl-BE" sz="1800" dirty="0"/>
          </a:p>
          <a:p>
            <a:pPr marL="0" indent="0">
              <a:buNone/>
            </a:pPr>
            <a:r>
              <a:rPr lang="nl-BE" sz="1800" dirty="0"/>
              <a:t>De schattingen voor a en b worden dus :</a:t>
            </a:r>
          </a:p>
          <a:p>
            <a:pPr marL="0" indent="0">
              <a:buNone/>
            </a:pPr>
            <a:r>
              <a:rPr lang="nl-BE" sz="1800" dirty="0"/>
              <a:t>a = </a:t>
            </a:r>
            <a:r>
              <a:rPr lang="nl-BE" sz="1800" i="1" dirty="0"/>
              <a:t>S</a:t>
            </a:r>
            <a:r>
              <a:rPr lang="nl-BE" sz="1800" baseline="-25000" dirty="0"/>
              <a:t>xy</a:t>
            </a:r>
            <a:r>
              <a:rPr lang="nl-BE" sz="1800" dirty="0"/>
              <a:t> / </a:t>
            </a:r>
            <a:r>
              <a:rPr lang="nl-BE" sz="1800" i="1" dirty="0"/>
              <a:t>S</a:t>
            </a:r>
            <a:r>
              <a:rPr lang="nl-BE" sz="1800" baseline="-25000" dirty="0"/>
              <a:t>xx </a:t>
            </a:r>
            <a:r>
              <a:rPr lang="nl-BE" sz="1800" dirty="0"/>
              <a:t>= 28.0 / 10.0 = 2.8</a:t>
            </a:r>
          </a:p>
          <a:p>
            <a:pPr marL="0" indent="0">
              <a:buNone/>
            </a:pPr>
            <a:r>
              <a:rPr lang="nl-BE" sz="1800" dirty="0"/>
              <a:t>b = µ</a:t>
            </a:r>
            <a:r>
              <a:rPr lang="nl-BE" sz="1800" baseline="-25000" dirty="0"/>
              <a:t>y</a:t>
            </a:r>
            <a:r>
              <a:rPr lang="nl-BE" sz="1800" dirty="0"/>
              <a:t> - </a:t>
            </a:r>
            <a:r>
              <a:rPr lang="nl-BE" sz="1800" i="1" dirty="0"/>
              <a:t>a .</a:t>
            </a:r>
            <a:r>
              <a:rPr lang="nl-BE" sz="1800" dirty="0"/>
              <a:t> µ</a:t>
            </a:r>
            <a:r>
              <a:rPr lang="nl-BE" sz="1800" baseline="-25000" dirty="0"/>
              <a:t>x</a:t>
            </a:r>
            <a:r>
              <a:rPr lang="nl-BE" sz="1800" dirty="0"/>
              <a:t>  = 7.4 - 2.8 * 3.0 = -1.0</a:t>
            </a:r>
          </a:p>
          <a:p>
            <a:pPr marL="0" indent="0">
              <a:buNone/>
            </a:pPr>
            <a:endParaRPr lang="nl-BE" sz="1800" dirty="0"/>
          </a:p>
          <a:p>
            <a:pPr marL="0" indent="0">
              <a:buNone/>
            </a:pPr>
            <a:r>
              <a:rPr lang="nl-BE" sz="1800" dirty="0"/>
              <a:t>De regressielijn wordt dus:</a:t>
            </a:r>
          </a:p>
          <a:p>
            <a:pPr marL="0" indent="0">
              <a:buNone/>
            </a:pPr>
            <a:r>
              <a:rPr lang="nl-BE" sz="1800" dirty="0">
                <a:solidFill>
                  <a:srgbClr val="FF0000"/>
                </a:solidFill>
              </a:rPr>
              <a:t>y = 2.8x - 1.0</a:t>
            </a:r>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endParaRPr lang="nl-BE" sz="1800" dirty="0"/>
          </a:p>
          <a:p>
            <a:pPr marL="0" indent="0">
              <a:buNone/>
            </a:pPr>
            <a:endParaRPr lang="nl-BE" sz="1800" dirty="0">
              <a:solidFill>
                <a:srgbClr val="FF0000"/>
              </a:solidFill>
            </a:endParaRPr>
          </a:p>
        </p:txBody>
      </p:sp>
      <p:sp>
        <p:nvSpPr>
          <p:cNvPr id="3" name="Titel 2"/>
          <p:cNvSpPr>
            <a:spLocks noGrp="1"/>
          </p:cNvSpPr>
          <p:nvPr>
            <p:ph type="title"/>
          </p:nvPr>
        </p:nvSpPr>
        <p:spPr>
          <a:xfrm>
            <a:off x="0" y="0"/>
            <a:ext cx="9144000" cy="1142984"/>
          </a:xfrm>
        </p:spPr>
        <p:txBody>
          <a:bodyPr/>
          <a:lstStyle/>
          <a:p>
            <a:r>
              <a:rPr lang="nl-BE" dirty="0"/>
              <a:t>ENKELVOUDIGE LINEAIRE REGRESSIE  </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73</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4547029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b="1" dirty="0"/>
              <a:t>De regressielijn </a:t>
            </a:r>
            <a:br>
              <a:rPr lang="nl-BE" b="1" dirty="0"/>
            </a:br>
            <a:endParaRPr lang="nl-BE" b="1" dirty="0"/>
          </a:p>
          <a:p>
            <a:pPr marL="0" indent="0">
              <a:buNone/>
            </a:pPr>
            <a:r>
              <a:rPr lang="nl-BE" dirty="0"/>
              <a:t>y=</a:t>
            </a:r>
            <a:r>
              <a:rPr lang="nl-BE" dirty="0">
                <a:solidFill>
                  <a:srgbClr val="FF0000"/>
                </a:solidFill>
              </a:rPr>
              <a:t>a</a:t>
            </a:r>
            <a:r>
              <a:rPr lang="nl-BE" dirty="0"/>
              <a:t>x+</a:t>
            </a:r>
            <a:r>
              <a:rPr lang="nl-BE" dirty="0">
                <a:solidFill>
                  <a:srgbClr val="00B050"/>
                </a:solidFill>
              </a:rPr>
              <a:t>b</a:t>
            </a:r>
            <a:r>
              <a:rPr lang="nl-BE" dirty="0">
                <a:solidFill>
                  <a:srgbClr val="FF0000"/>
                </a:solidFill>
              </a:rPr>
              <a:t> </a:t>
            </a:r>
            <a:r>
              <a:rPr lang="nl-BE" b="1" dirty="0">
                <a:solidFill>
                  <a:srgbClr val="FF0000"/>
                </a:solidFill>
              </a:rPr>
              <a:t>			</a:t>
            </a:r>
            <a:r>
              <a:rPr lang="nl-BE" dirty="0"/>
              <a:t>	of</a:t>
            </a:r>
          </a:p>
          <a:p>
            <a:pPr marL="0" indent="0">
              <a:buNone/>
            </a:pPr>
            <a:endParaRPr lang="nl-BE" b="1" dirty="0">
              <a:solidFill>
                <a:srgbClr val="FF0000"/>
              </a:solidFill>
            </a:endParaRPr>
          </a:p>
          <a:p>
            <a:pPr marL="0" indent="0">
              <a:buNone/>
            </a:pPr>
            <a:r>
              <a:rPr lang="nl-BE" dirty="0"/>
              <a:t>waarde van afhankelijke variabele </a:t>
            </a:r>
            <a:br>
              <a:rPr lang="nl-BE" dirty="0"/>
            </a:br>
            <a:r>
              <a:rPr lang="nl-BE" dirty="0"/>
              <a:t>= </a:t>
            </a:r>
            <a:r>
              <a:rPr lang="nl-BE" dirty="0">
                <a:solidFill>
                  <a:srgbClr val="FF0000"/>
                </a:solidFill>
              </a:rPr>
              <a:t>regressiecoëfficiënt </a:t>
            </a:r>
            <a:r>
              <a:rPr lang="el-GR" dirty="0">
                <a:solidFill>
                  <a:srgbClr val="FF0000"/>
                </a:solidFill>
              </a:rPr>
              <a:t>β</a:t>
            </a:r>
            <a:r>
              <a:rPr lang="nl-BE" dirty="0"/>
              <a:t> x waarde van onafhankelijke variabele + </a:t>
            </a:r>
            <a:r>
              <a:rPr lang="nl-BE" dirty="0">
                <a:solidFill>
                  <a:srgbClr val="00B050"/>
                </a:solidFill>
              </a:rPr>
              <a:t>intercept</a:t>
            </a:r>
          </a:p>
          <a:p>
            <a:pPr lvl="0"/>
            <a:endParaRPr lang="nl-BE" dirty="0"/>
          </a:p>
          <a:p>
            <a:endParaRPr lang="nl-BE" sz="1800" dirty="0"/>
          </a:p>
          <a:p>
            <a:pPr marL="0" indent="0">
              <a:buNone/>
            </a:pPr>
            <a:endParaRPr lang="nl-BE" sz="1800" dirty="0">
              <a:solidFill>
                <a:srgbClr val="FF0000"/>
              </a:solidFill>
            </a:endParaRPr>
          </a:p>
        </p:txBody>
      </p:sp>
      <p:sp>
        <p:nvSpPr>
          <p:cNvPr id="3" name="Titel 2"/>
          <p:cNvSpPr>
            <a:spLocks noGrp="1"/>
          </p:cNvSpPr>
          <p:nvPr>
            <p:ph type="title"/>
          </p:nvPr>
        </p:nvSpPr>
        <p:spPr>
          <a:xfrm>
            <a:off x="0" y="0"/>
            <a:ext cx="9144000" cy="1142984"/>
          </a:xfrm>
        </p:spPr>
        <p:txBody>
          <a:bodyPr/>
          <a:lstStyle/>
          <a:p>
            <a:r>
              <a:rPr lang="nl-BE" dirty="0"/>
              <a:t>ENKELVOUDIGE LINEAIRE REGRESSIE </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74</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133701013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dirty="0"/>
              <a:t>De </a:t>
            </a:r>
            <a:r>
              <a:rPr lang="nl-BE" b="1" dirty="0">
                <a:solidFill>
                  <a:srgbClr val="FF0000"/>
                </a:solidFill>
              </a:rPr>
              <a:t>regressiecoëfficiënt ß</a:t>
            </a:r>
            <a:r>
              <a:rPr lang="nl-BE" dirty="0">
                <a:solidFill>
                  <a:srgbClr val="FF0000"/>
                </a:solidFill>
              </a:rPr>
              <a:t> </a:t>
            </a:r>
            <a:r>
              <a:rPr lang="nl-BE" dirty="0"/>
              <a:t>geeft aan in welke mate de waarde van een afhankelijke variabele gemiddeld zal veranderen wanneer de waarde van de onafhankelijke (of voorspellende of verklarende) variabele verandert </a:t>
            </a:r>
          </a:p>
          <a:p>
            <a:pPr marL="0" indent="0">
              <a:buNone/>
            </a:pPr>
            <a:endParaRPr lang="nl-BE" dirty="0"/>
          </a:p>
          <a:p>
            <a:pPr marL="0" indent="0">
              <a:buNone/>
            </a:pPr>
            <a:r>
              <a:rPr lang="nl-BE" dirty="0"/>
              <a:t>y=</a:t>
            </a:r>
            <a:r>
              <a:rPr lang="el-GR" dirty="0">
                <a:solidFill>
                  <a:srgbClr val="FF0000"/>
                </a:solidFill>
              </a:rPr>
              <a:t>β</a:t>
            </a:r>
            <a:r>
              <a:rPr lang="nl-BE" dirty="0"/>
              <a:t>x+</a:t>
            </a:r>
            <a:r>
              <a:rPr lang="nl-BE" dirty="0">
                <a:solidFill>
                  <a:srgbClr val="00B050"/>
                </a:solidFill>
              </a:rPr>
              <a:t>b</a:t>
            </a:r>
            <a:endParaRPr lang="nl-BE" dirty="0"/>
          </a:p>
          <a:p>
            <a:pPr marL="0" indent="0">
              <a:buNone/>
            </a:pPr>
            <a:endParaRPr lang="nl-BE" dirty="0"/>
          </a:p>
          <a:p>
            <a:endParaRPr lang="nl-BE" sz="1800" dirty="0"/>
          </a:p>
          <a:p>
            <a:pPr marL="0" indent="0">
              <a:buNone/>
            </a:pPr>
            <a:endParaRPr lang="nl-BE" sz="1800" dirty="0">
              <a:solidFill>
                <a:srgbClr val="FF0000"/>
              </a:solidFill>
            </a:endParaRPr>
          </a:p>
        </p:txBody>
      </p:sp>
      <p:sp>
        <p:nvSpPr>
          <p:cNvPr id="3" name="Titel 2"/>
          <p:cNvSpPr>
            <a:spLocks noGrp="1"/>
          </p:cNvSpPr>
          <p:nvPr>
            <p:ph type="title"/>
          </p:nvPr>
        </p:nvSpPr>
        <p:spPr>
          <a:xfrm>
            <a:off x="0" y="0"/>
            <a:ext cx="9144000" cy="1142984"/>
          </a:xfrm>
        </p:spPr>
        <p:txBody>
          <a:bodyPr/>
          <a:lstStyle/>
          <a:p>
            <a:r>
              <a:rPr lang="nl-BE" dirty="0"/>
              <a:t>ENKELVOUDIGE LINEAIRE REGRESSIE </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75</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299548366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dirty="0"/>
              <a:t>De waarde van </a:t>
            </a:r>
            <a:r>
              <a:rPr lang="nl-BE" dirty="0">
                <a:solidFill>
                  <a:srgbClr val="00B050"/>
                </a:solidFill>
              </a:rPr>
              <a:t>de intercept </a:t>
            </a:r>
            <a:r>
              <a:rPr lang="nl-BE" dirty="0"/>
              <a:t>kan men bepalen door de onafhankelijke variabele de waarde nul te geven</a:t>
            </a:r>
          </a:p>
          <a:p>
            <a:pPr marL="0" indent="0">
              <a:buNone/>
            </a:pPr>
            <a:endParaRPr lang="nl-BE" dirty="0"/>
          </a:p>
          <a:p>
            <a:endParaRPr lang="nl-BE" sz="1800" dirty="0"/>
          </a:p>
          <a:p>
            <a:pPr marL="0" indent="0">
              <a:buNone/>
            </a:pPr>
            <a:endParaRPr lang="nl-BE" sz="1800" dirty="0">
              <a:solidFill>
                <a:srgbClr val="FF0000"/>
              </a:solidFill>
            </a:endParaRPr>
          </a:p>
        </p:txBody>
      </p:sp>
      <p:sp>
        <p:nvSpPr>
          <p:cNvPr id="3" name="Titel 2"/>
          <p:cNvSpPr>
            <a:spLocks noGrp="1"/>
          </p:cNvSpPr>
          <p:nvPr>
            <p:ph type="title"/>
          </p:nvPr>
        </p:nvSpPr>
        <p:spPr>
          <a:xfrm>
            <a:off x="0" y="0"/>
            <a:ext cx="9144000" cy="1142984"/>
          </a:xfrm>
        </p:spPr>
        <p:txBody>
          <a:bodyPr/>
          <a:lstStyle/>
          <a:p>
            <a:r>
              <a:rPr lang="nl-BE" dirty="0"/>
              <a:t>ENKELVOUDIGE LINEAIRE REGRESSIE </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76</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6" name="Picture 5">
            <a:extLst>
              <a:ext uri="{FF2B5EF4-FFF2-40B4-BE49-F238E27FC236}">
                <a16:creationId xmlns:a16="http://schemas.microsoft.com/office/drawing/2014/main" id="{0912F41B-611D-47AC-A9CD-1BC949D5EF88}"/>
              </a:ext>
            </a:extLst>
          </p:cNvPr>
          <p:cNvPicPr>
            <a:picLocks noChangeAspect="1"/>
          </p:cNvPicPr>
          <p:nvPr/>
        </p:nvPicPr>
        <p:blipFill>
          <a:blip r:embed="rId3"/>
          <a:stretch>
            <a:fillRect/>
          </a:stretch>
        </p:blipFill>
        <p:spPr>
          <a:xfrm>
            <a:off x="3887416" y="2377647"/>
            <a:ext cx="5256584" cy="4480353"/>
          </a:xfrm>
          <a:prstGeom prst="rect">
            <a:avLst/>
          </a:prstGeom>
        </p:spPr>
      </p:pic>
    </p:spTree>
    <p:extLst>
      <p:ext uri="{BB962C8B-B14F-4D97-AF65-F5344CB8AC3E}">
        <p14:creationId xmlns:p14="http://schemas.microsoft.com/office/powerpoint/2010/main" val="31366971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dirty="0"/>
              <a:t>Interessante link: </a:t>
            </a:r>
          </a:p>
          <a:p>
            <a:pPr marL="0" indent="0">
              <a:buNone/>
            </a:pPr>
            <a:r>
              <a:rPr lang="nl-BE" sz="1800" dirty="0">
                <a:hlinkClick r:id="rId3"/>
              </a:rPr>
              <a:t>http://students.brown.edu/seeing-theory/regression-analysis/index.html#section2</a:t>
            </a: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endParaRPr lang="nl-BE" sz="1800" dirty="0"/>
          </a:p>
          <a:p>
            <a:pPr marL="0" indent="0">
              <a:buNone/>
            </a:pPr>
            <a:endParaRPr lang="nl-BE" sz="1800" dirty="0">
              <a:solidFill>
                <a:srgbClr val="FF0000"/>
              </a:solidFill>
            </a:endParaRPr>
          </a:p>
        </p:txBody>
      </p:sp>
      <p:sp>
        <p:nvSpPr>
          <p:cNvPr id="3" name="Titel 2"/>
          <p:cNvSpPr>
            <a:spLocks noGrp="1"/>
          </p:cNvSpPr>
          <p:nvPr>
            <p:ph type="title"/>
          </p:nvPr>
        </p:nvSpPr>
        <p:spPr>
          <a:xfrm>
            <a:off x="0" y="0"/>
            <a:ext cx="9144000" cy="1142984"/>
          </a:xfrm>
        </p:spPr>
        <p:txBody>
          <a:bodyPr/>
          <a:lstStyle/>
          <a:p>
            <a:r>
              <a:rPr lang="nl-BE" dirty="0"/>
              <a:t>ENKELVOUDIGE LINEAIRE REGRESSIE </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77</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6" name="Picture 5">
            <a:extLst>
              <a:ext uri="{FF2B5EF4-FFF2-40B4-BE49-F238E27FC236}">
                <a16:creationId xmlns:a16="http://schemas.microsoft.com/office/drawing/2014/main" id="{074278C0-8DA0-49ED-8E59-098BB8831351}"/>
              </a:ext>
            </a:extLst>
          </p:cNvPr>
          <p:cNvPicPr>
            <a:picLocks noChangeAspect="1"/>
          </p:cNvPicPr>
          <p:nvPr/>
        </p:nvPicPr>
        <p:blipFill>
          <a:blip r:embed="rId4"/>
          <a:stretch>
            <a:fillRect/>
          </a:stretch>
        </p:blipFill>
        <p:spPr>
          <a:xfrm>
            <a:off x="2771788" y="2348880"/>
            <a:ext cx="6020335" cy="3591813"/>
          </a:xfrm>
          <a:prstGeom prst="rect">
            <a:avLst/>
          </a:prstGeom>
        </p:spPr>
      </p:pic>
      <p:pic>
        <p:nvPicPr>
          <p:cNvPr id="7" name="Picture 6">
            <a:extLst>
              <a:ext uri="{FF2B5EF4-FFF2-40B4-BE49-F238E27FC236}">
                <a16:creationId xmlns:a16="http://schemas.microsoft.com/office/drawing/2014/main" id="{5C3E51A5-979D-41E5-8AD4-FD552B4B2347}"/>
              </a:ext>
            </a:extLst>
          </p:cNvPr>
          <p:cNvPicPr>
            <a:picLocks noChangeAspect="1"/>
          </p:cNvPicPr>
          <p:nvPr/>
        </p:nvPicPr>
        <p:blipFill>
          <a:blip r:embed="rId5"/>
          <a:stretch>
            <a:fillRect/>
          </a:stretch>
        </p:blipFill>
        <p:spPr>
          <a:xfrm>
            <a:off x="5569821" y="2124269"/>
            <a:ext cx="3222302" cy="841766"/>
          </a:xfrm>
          <a:prstGeom prst="rect">
            <a:avLst/>
          </a:prstGeom>
        </p:spPr>
      </p:pic>
    </p:spTree>
    <p:extLst>
      <p:ext uri="{BB962C8B-B14F-4D97-AF65-F5344CB8AC3E}">
        <p14:creationId xmlns:p14="http://schemas.microsoft.com/office/powerpoint/2010/main" val="20242159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fontScale="70000" lnSpcReduction="20000"/>
          </a:bodyPr>
          <a:lstStyle/>
          <a:p>
            <a:pPr marL="0" indent="0">
              <a:buNone/>
            </a:pPr>
            <a:r>
              <a:rPr lang="nl-BE" dirty="0"/>
              <a:t>Vaak is het zo dat men het verband zoekt tussen een afhankelijke variabele en meerdere onafhankelijke variabelen. </a:t>
            </a:r>
          </a:p>
          <a:p>
            <a:pPr marL="0" indent="0">
              <a:buNone/>
            </a:pPr>
            <a:endParaRPr lang="nl-BE" dirty="0"/>
          </a:p>
          <a:p>
            <a:pPr marL="0" indent="0">
              <a:buNone/>
            </a:pPr>
            <a:r>
              <a:rPr lang="nl-BE" dirty="0"/>
              <a:t>Met een meervoudige lineaire regressieanalyse kunnen we dan voor elke onafhankelijke variabele een partiële regressiecoëfficiënt berekenen. </a:t>
            </a:r>
          </a:p>
          <a:p>
            <a:pPr marL="0" indent="0">
              <a:buNone/>
            </a:pPr>
            <a:endParaRPr lang="nl-BE" dirty="0"/>
          </a:p>
          <a:p>
            <a:pPr marL="0" indent="0">
              <a:buNone/>
            </a:pPr>
            <a:r>
              <a:rPr lang="nl-BE" dirty="0"/>
              <a:t>De wiskundige formule van de regressie zal er dan als volgt uitzien:</a:t>
            </a:r>
          </a:p>
          <a:p>
            <a:pPr marL="0" indent="0">
              <a:buNone/>
            </a:pPr>
            <a:r>
              <a:rPr lang="nl-BE" dirty="0"/>
              <a:t>waarde van afhankelijke variabele </a:t>
            </a:r>
          </a:p>
          <a:p>
            <a:pPr marL="0" indent="0">
              <a:buNone/>
            </a:pPr>
            <a:r>
              <a:rPr lang="nl-BE" dirty="0"/>
              <a:t>= intercept + </a:t>
            </a:r>
          </a:p>
          <a:p>
            <a:pPr marL="0" indent="0">
              <a:buNone/>
            </a:pPr>
            <a:r>
              <a:rPr lang="nl-BE" dirty="0"/>
              <a:t>regressiecoëfficiënt ß</a:t>
            </a:r>
            <a:r>
              <a:rPr lang="nl-BE" dirty="0">
                <a:highlight>
                  <a:srgbClr val="FFFF00"/>
                </a:highlight>
              </a:rPr>
              <a:t>1</a:t>
            </a:r>
            <a:r>
              <a:rPr lang="nl-BE" dirty="0"/>
              <a:t> x waarde van onafhankelijke variabele</a:t>
            </a:r>
            <a:r>
              <a:rPr lang="nl-BE" dirty="0">
                <a:highlight>
                  <a:srgbClr val="FFFF00"/>
                </a:highlight>
              </a:rPr>
              <a:t>1</a:t>
            </a:r>
            <a:r>
              <a:rPr lang="nl-BE" dirty="0"/>
              <a:t> + </a:t>
            </a:r>
          </a:p>
          <a:p>
            <a:pPr marL="0" indent="0">
              <a:buNone/>
            </a:pPr>
            <a:r>
              <a:rPr lang="nl-BE" dirty="0"/>
              <a:t>regressiecoëfficiënt ß</a:t>
            </a:r>
            <a:r>
              <a:rPr lang="nl-BE" dirty="0">
                <a:highlight>
                  <a:srgbClr val="00FF00"/>
                </a:highlight>
              </a:rPr>
              <a:t>2</a:t>
            </a:r>
            <a:r>
              <a:rPr lang="nl-BE" dirty="0"/>
              <a:t> x waarde van onafhankelijke variabele</a:t>
            </a:r>
            <a:r>
              <a:rPr lang="nl-BE" dirty="0">
                <a:highlight>
                  <a:srgbClr val="00FF00"/>
                </a:highlight>
              </a:rPr>
              <a:t>2</a:t>
            </a:r>
            <a:r>
              <a:rPr lang="nl-BE" dirty="0"/>
              <a:t> +</a:t>
            </a:r>
          </a:p>
          <a:p>
            <a:pPr marL="0" indent="0">
              <a:buNone/>
            </a:pPr>
            <a:r>
              <a:rPr lang="nl-BE" dirty="0"/>
              <a:t> … + </a:t>
            </a:r>
          </a:p>
          <a:p>
            <a:pPr marL="0" indent="0">
              <a:buNone/>
            </a:pPr>
            <a:r>
              <a:rPr lang="nl-BE" dirty="0"/>
              <a:t>regressiecoëfficiënt ß</a:t>
            </a:r>
            <a:r>
              <a:rPr lang="nl-BE" dirty="0">
                <a:highlight>
                  <a:srgbClr val="FF00FF"/>
                </a:highlight>
              </a:rPr>
              <a:t>n</a:t>
            </a:r>
            <a:r>
              <a:rPr lang="nl-BE" dirty="0"/>
              <a:t> x waarde van onafhankelijke variabele</a:t>
            </a:r>
            <a:r>
              <a:rPr lang="nl-BE" dirty="0">
                <a:highlight>
                  <a:srgbClr val="FF00FF"/>
                </a:highlight>
              </a:rPr>
              <a:t>n</a:t>
            </a:r>
          </a:p>
          <a:p>
            <a:endParaRPr lang="nl-BE" sz="1800" dirty="0"/>
          </a:p>
          <a:p>
            <a:pPr marL="0" indent="0">
              <a:buNone/>
            </a:pPr>
            <a:endParaRPr lang="nl-BE" sz="1800" dirty="0">
              <a:solidFill>
                <a:srgbClr val="FF0000"/>
              </a:solidFill>
            </a:endParaRPr>
          </a:p>
        </p:txBody>
      </p:sp>
      <p:sp>
        <p:nvSpPr>
          <p:cNvPr id="3" name="Titel 2"/>
          <p:cNvSpPr>
            <a:spLocks noGrp="1"/>
          </p:cNvSpPr>
          <p:nvPr>
            <p:ph type="title"/>
          </p:nvPr>
        </p:nvSpPr>
        <p:spPr>
          <a:xfrm>
            <a:off x="0" y="0"/>
            <a:ext cx="9144000" cy="1142984"/>
          </a:xfrm>
        </p:spPr>
        <p:txBody>
          <a:bodyPr/>
          <a:lstStyle/>
          <a:p>
            <a:r>
              <a:rPr lang="nl-BE" dirty="0"/>
              <a:t>Meervoudige lineaire REGRESSIE </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78</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12562699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2200" dirty="0"/>
              <a:t>We bekijken de volgende data van het gewicht en het voetoppervlak van 20 Zuid-Amerikaanse slakken van de soort Biomphalaria Glabrata. </a:t>
            </a:r>
          </a:p>
          <a:p>
            <a:pPr marL="0" indent="0">
              <a:buNone/>
            </a:pPr>
            <a:endParaRPr lang="nl-BE" sz="2200" dirty="0"/>
          </a:p>
          <a:p>
            <a:pPr marL="0" indent="0">
              <a:buNone/>
            </a:pPr>
            <a:endParaRPr lang="nl-BE" sz="2200" dirty="0"/>
          </a:p>
          <a:p>
            <a:pPr marL="0" indent="0">
              <a:buNone/>
            </a:pPr>
            <a:endParaRPr lang="nl-BE" sz="2200" dirty="0"/>
          </a:p>
          <a:p>
            <a:pPr marL="0" indent="0">
              <a:buNone/>
            </a:pPr>
            <a:endParaRPr lang="nl-BE" sz="2200" dirty="0"/>
          </a:p>
          <a:p>
            <a:endParaRPr lang="nl-BE" sz="2200" dirty="0"/>
          </a:p>
          <a:p>
            <a:r>
              <a:rPr lang="nl-BE" sz="2200" dirty="0"/>
              <a:t>Wanneer we van deze gegevens het spreidingsdiagram tekenen, bekomen we de volgende grafiek: </a:t>
            </a:r>
          </a:p>
          <a:p>
            <a:pPr marL="0" indent="0">
              <a:buNone/>
            </a:pPr>
            <a:endParaRPr lang="nl-BE" sz="1800" dirty="0"/>
          </a:p>
          <a:p>
            <a:pPr marL="0" indent="0">
              <a:buNone/>
            </a:pPr>
            <a:endParaRPr lang="nl-BE" sz="1800" dirty="0"/>
          </a:p>
          <a:p>
            <a:pPr marL="0" indent="0">
              <a:buNone/>
            </a:pPr>
            <a:endParaRPr lang="nl-BE" sz="1800" dirty="0"/>
          </a:p>
          <a:p>
            <a:endParaRPr lang="nl-BE" sz="1800" dirty="0"/>
          </a:p>
          <a:p>
            <a:pPr marL="0" indent="0">
              <a:buNone/>
            </a:pPr>
            <a:endParaRPr lang="nl-BE" sz="1800" dirty="0">
              <a:solidFill>
                <a:srgbClr val="FF0000"/>
              </a:solidFill>
            </a:endParaRPr>
          </a:p>
        </p:txBody>
      </p:sp>
      <p:sp>
        <p:nvSpPr>
          <p:cNvPr id="3" name="Titel 2"/>
          <p:cNvSpPr>
            <a:spLocks noGrp="1"/>
          </p:cNvSpPr>
          <p:nvPr>
            <p:ph type="title"/>
          </p:nvPr>
        </p:nvSpPr>
        <p:spPr>
          <a:xfrm>
            <a:off x="0" y="0"/>
            <a:ext cx="9144000" cy="1142984"/>
          </a:xfrm>
        </p:spPr>
        <p:txBody>
          <a:bodyPr/>
          <a:lstStyle/>
          <a:p>
            <a:r>
              <a:rPr lang="nl-BE" dirty="0"/>
              <a:t>Opdracht1 Regressie </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79</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6" name="Picture 5">
            <a:extLst>
              <a:ext uri="{FF2B5EF4-FFF2-40B4-BE49-F238E27FC236}">
                <a16:creationId xmlns:a16="http://schemas.microsoft.com/office/drawing/2014/main" id="{F8AE8D02-19C0-4A20-B0BE-F263C80291B2}"/>
              </a:ext>
            </a:extLst>
          </p:cNvPr>
          <p:cNvPicPr>
            <a:picLocks noChangeAspect="1"/>
          </p:cNvPicPr>
          <p:nvPr/>
        </p:nvPicPr>
        <p:blipFill>
          <a:blip r:embed="rId3"/>
          <a:stretch>
            <a:fillRect/>
          </a:stretch>
        </p:blipFill>
        <p:spPr>
          <a:xfrm>
            <a:off x="0" y="2492896"/>
            <a:ext cx="9144000" cy="1729693"/>
          </a:xfrm>
          <a:prstGeom prst="rect">
            <a:avLst/>
          </a:prstGeom>
        </p:spPr>
      </p:pic>
    </p:spTree>
    <p:extLst>
      <p:ext uri="{BB962C8B-B14F-4D97-AF65-F5344CB8AC3E}">
        <p14:creationId xmlns:p14="http://schemas.microsoft.com/office/powerpoint/2010/main" val="3019498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144000" cy="5364000"/>
          </a:xfrm>
        </p:spPr>
        <p:txBody>
          <a:bodyPr>
            <a:normAutofit/>
          </a:bodyPr>
          <a:lstStyle/>
          <a:p>
            <a:pPr marL="0" indent="0">
              <a:buNone/>
            </a:pPr>
            <a:r>
              <a:rPr lang="nl-BE" sz="2100" dirty="0"/>
              <a:t>Een steekproef </a:t>
            </a:r>
            <a:br>
              <a:rPr lang="nl-BE" sz="2100" dirty="0"/>
            </a:br>
            <a:r>
              <a:rPr lang="nl-BE" sz="2100" dirty="0"/>
              <a:t>= een deelverzameling van de eenheden van de populatie</a:t>
            </a:r>
          </a:p>
          <a:p>
            <a:pPr marL="0" indent="0">
              <a:buNone/>
            </a:pPr>
            <a:endParaRPr lang="nl-BE" sz="800" dirty="0"/>
          </a:p>
          <a:p>
            <a:pPr marL="0" indent="0">
              <a:buNone/>
            </a:pPr>
            <a:r>
              <a:rPr lang="nl-BE" sz="2100" dirty="0"/>
              <a:t>Voorbeeld:</a:t>
            </a:r>
          </a:p>
          <a:p>
            <a:r>
              <a:rPr lang="nl-BE" sz="2100" dirty="0"/>
              <a:t>Stel dat je om de lichaamslengte van Belgische mannen te onderzoeken, de lengte meet van de mannelijke studenten van ThomasMore. Dit is </a:t>
            </a:r>
            <a:r>
              <a:rPr lang="nl-BE" sz="2100" dirty="0">
                <a:solidFill>
                  <a:srgbClr val="FF0000"/>
                </a:solidFill>
              </a:rPr>
              <a:t>geen goede steekproef </a:t>
            </a:r>
            <a:r>
              <a:rPr lang="nl-BE" sz="2100" dirty="0"/>
              <a:t>omdat ...</a:t>
            </a:r>
          </a:p>
        </p:txBody>
      </p:sp>
      <p:sp>
        <p:nvSpPr>
          <p:cNvPr id="3" name="Titel 2"/>
          <p:cNvSpPr>
            <a:spLocks noGrp="1"/>
          </p:cNvSpPr>
          <p:nvPr>
            <p:ph type="title"/>
          </p:nvPr>
        </p:nvSpPr>
        <p:spPr/>
        <p:txBody>
          <a:bodyPr/>
          <a:lstStyle/>
          <a:p>
            <a:r>
              <a:rPr lang="nl-BE" dirty="0"/>
              <a:t>steekproef</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8</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10405327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lnSpcReduction="10000"/>
          </a:bodyPr>
          <a:lstStyle/>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r>
              <a:rPr lang="nl-BE" sz="1800" dirty="0"/>
              <a:t>Wanneer we van deze gegevens het spreidingsdiagram tekenen, bekomen we de volgende grafiek:</a:t>
            </a:r>
          </a:p>
          <a:p>
            <a:pPr marL="0" indent="0">
              <a:buNone/>
            </a:pPr>
            <a:endParaRPr lang="nl-BE" sz="1800" dirty="0"/>
          </a:p>
          <a:p>
            <a:pPr marL="0" indent="0">
              <a:buNone/>
            </a:pPr>
            <a:r>
              <a:rPr lang="nl-BE" sz="1800" dirty="0"/>
              <a:t>De punten op het spreidingsdiagram </a:t>
            </a:r>
            <a:br>
              <a:rPr lang="nl-BE" sz="1800" dirty="0"/>
            </a:br>
            <a:r>
              <a:rPr lang="nl-BE" sz="1800" dirty="0"/>
              <a:t>liggen duidelijk zeer dicht bij een </a:t>
            </a:r>
            <a:br>
              <a:rPr lang="nl-BE" sz="1800" dirty="0"/>
            </a:br>
            <a:r>
              <a:rPr lang="nl-BE" sz="1800" dirty="0"/>
              <a:t>rechte lijn. </a:t>
            </a:r>
            <a:br>
              <a:rPr lang="nl-BE" sz="1800" dirty="0"/>
            </a:br>
            <a:r>
              <a:rPr lang="nl-BE" sz="1800" dirty="0"/>
              <a:t>We zeggen dat er een benaderend </a:t>
            </a:r>
            <a:br>
              <a:rPr lang="nl-BE" sz="1800" dirty="0"/>
            </a:br>
            <a:r>
              <a:rPr lang="nl-BE" sz="1800" dirty="0"/>
              <a:t>lineair verband is tussen het gewicht </a:t>
            </a:r>
            <a:br>
              <a:rPr lang="nl-BE" sz="1800" dirty="0"/>
            </a:br>
            <a:r>
              <a:rPr lang="nl-BE" sz="1800" dirty="0"/>
              <a:t>en het voetoppervlak van de slakken. </a:t>
            </a:r>
          </a:p>
          <a:p>
            <a:pPr marL="0" indent="0">
              <a:buNone/>
            </a:pPr>
            <a:r>
              <a:rPr lang="nl-BE" sz="1800" dirty="0"/>
              <a:t>Welk soort correlatie is er hier? </a:t>
            </a:r>
          </a:p>
          <a:p>
            <a:pPr marL="0" indent="0">
              <a:buNone/>
            </a:pPr>
            <a:r>
              <a:rPr lang="nl-BE" sz="2200" dirty="0"/>
              <a:t> </a:t>
            </a:r>
          </a:p>
          <a:p>
            <a:pPr marL="0" indent="0">
              <a:buNone/>
            </a:pPr>
            <a:endParaRPr lang="nl-BE" sz="1800" dirty="0"/>
          </a:p>
          <a:p>
            <a:pPr marL="0" indent="0">
              <a:buNone/>
            </a:pPr>
            <a:endParaRPr lang="nl-BE" sz="1800" dirty="0"/>
          </a:p>
          <a:p>
            <a:pPr marL="0" indent="0">
              <a:buNone/>
            </a:pPr>
            <a:endParaRPr lang="nl-BE" sz="1800" dirty="0"/>
          </a:p>
          <a:p>
            <a:endParaRPr lang="nl-BE" sz="1800" dirty="0"/>
          </a:p>
          <a:p>
            <a:pPr marL="0" indent="0">
              <a:buNone/>
            </a:pPr>
            <a:endParaRPr lang="nl-BE" sz="1800" dirty="0">
              <a:solidFill>
                <a:srgbClr val="FF0000"/>
              </a:solidFill>
            </a:endParaRPr>
          </a:p>
        </p:txBody>
      </p:sp>
      <p:sp>
        <p:nvSpPr>
          <p:cNvPr id="3" name="Titel 2"/>
          <p:cNvSpPr>
            <a:spLocks noGrp="1"/>
          </p:cNvSpPr>
          <p:nvPr>
            <p:ph type="title"/>
          </p:nvPr>
        </p:nvSpPr>
        <p:spPr>
          <a:xfrm>
            <a:off x="0" y="0"/>
            <a:ext cx="9144000" cy="1142984"/>
          </a:xfrm>
        </p:spPr>
        <p:txBody>
          <a:bodyPr/>
          <a:lstStyle/>
          <a:p>
            <a:r>
              <a:rPr lang="nl-BE" dirty="0"/>
              <a:t>Opdracht1 Regressie  </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80</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6" name="Picture 5">
            <a:extLst>
              <a:ext uri="{FF2B5EF4-FFF2-40B4-BE49-F238E27FC236}">
                <a16:creationId xmlns:a16="http://schemas.microsoft.com/office/drawing/2014/main" id="{F8AE8D02-19C0-4A20-B0BE-F263C80291B2}"/>
              </a:ext>
            </a:extLst>
          </p:cNvPr>
          <p:cNvPicPr>
            <a:picLocks noChangeAspect="1"/>
          </p:cNvPicPr>
          <p:nvPr/>
        </p:nvPicPr>
        <p:blipFill>
          <a:blip r:embed="rId3"/>
          <a:stretch>
            <a:fillRect/>
          </a:stretch>
        </p:blipFill>
        <p:spPr>
          <a:xfrm>
            <a:off x="0" y="1195251"/>
            <a:ext cx="9144000" cy="1729693"/>
          </a:xfrm>
          <a:prstGeom prst="rect">
            <a:avLst/>
          </a:prstGeom>
        </p:spPr>
      </p:pic>
      <p:pic>
        <p:nvPicPr>
          <p:cNvPr id="7" name="Picture 6">
            <a:extLst>
              <a:ext uri="{FF2B5EF4-FFF2-40B4-BE49-F238E27FC236}">
                <a16:creationId xmlns:a16="http://schemas.microsoft.com/office/drawing/2014/main" id="{ECB4582C-8761-4625-BEC4-B622CFBF4C3B}"/>
              </a:ext>
            </a:extLst>
          </p:cNvPr>
          <p:cNvPicPr>
            <a:picLocks noChangeAspect="1"/>
          </p:cNvPicPr>
          <p:nvPr/>
        </p:nvPicPr>
        <p:blipFill>
          <a:blip r:embed="rId4"/>
          <a:stretch>
            <a:fillRect/>
          </a:stretch>
        </p:blipFill>
        <p:spPr>
          <a:xfrm>
            <a:off x="4427984" y="3582989"/>
            <a:ext cx="4716016" cy="3275011"/>
          </a:xfrm>
          <a:prstGeom prst="rect">
            <a:avLst/>
          </a:prstGeom>
        </p:spPr>
      </p:pic>
    </p:spTree>
    <p:extLst>
      <p:ext uri="{BB962C8B-B14F-4D97-AF65-F5344CB8AC3E}">
        <p14:creationId xmlns:p14="http://schemas.microsoft.com/office/powerpoint/2010/main" val="740629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endParaRPr lang="nl-BE" sz="2100" dirty="0"/>
          </a:p>
          <a:p>
            <a:pPr marL="0" indent="0">
              <a:buNone/>
            </a:pPr>
            <a:endParaRPr lang="nl-BE" sz="2100" dirty="0"/>
          </a:p>
          <a:p>
            <a:pPr marL="0" indent="0">
              <a:buNone/>
            </a:pPr>
            <a:endParaRPr lang="nl-BE" sz="2100" dirty="0"/>
          </a:p>
          <a:p>
            <a:pPr marL="0" indent="0">
              <a:buNone/>
            </a:pPr>
            <a:endParaRPr lang="nl-BE" sz="2100" dirty="0"/>
          </a:p>
          <a:p>
            <a:endParaRPr lang="nl-BE" sz="2100" dirty="0"/>
          </a:p>
          <a:p>
            <a:endParaRPr lang="nl-BE" sz="2100" dirty="0"/>
          </a:p>
          <a:p>
            <a:pPr marL="0" indent="0">
              <a:buNone/>
            </a:pPr>
            <a:r>
              <a:rPr lang="nl-BE" sz="2100" dirty="0"/>
              <a:t>Bepaal de regressierechte. Voer vervolgens de volgende voorspellingen uit:</a:t>
            </a:r>
          </a:p>
          <a:p>
            <a:pPr>
              <a:buFontTx/>
              <a:buChar char="-"/>
            </a:pPr>
            <a:r>
              <a:rPr lang="nl-BE" sz="2100" dirty="0"/>
              <a:t>Kan je voorspellen hoe groot het voetoppervlak ongeveer zal zijn van een slak die 0.4 g weegt? </a:t>
            </a:r>
          </a:p>
          <a:p>
            <a:pPr>
              <a:buFontTx/>
              <a:buChar char="-"/>
            </a:pPr>
            <a:r>
              <a:rPr lang="nl-BE" sz="2100" dirty="0"/>
              <a:t>Kan je voorspellen hoeveel een slak, met voetoppervlak 31 mm</a:t>
            </a:r>
            <a:r>
              <a:rPr lang="nl-BE" sz="2100" baseline="30000" dirty="0"/>
              <a:t>2</a:t>
            </a:r>
            <a:r>
              <a:rPr lang="nl-BE" sz="2100" dirty="0"/>
              <a:t>, ongeveer weegt? </a:t>
            </a:r>
          </a:p>
          <a:p>
            <a:pPr marL="0" indent="0">
              <a:buNone/>
            </a:pPr>
            <a:endParaRPr lang="nl-BE" sz="2200" dirty="0"/>
          </a:p>
          <a:p>
            <a:pPr marL="0" indent="0">
              <a:buNone/>
            </a:pPr>
            <a:endParaRPr lang="nl-BE" sz="2200" dirty="0"/>
          </a:p>
          <a:p>
            <a:pPr marL="0" indent="0">
              <a:buNone/>
            </a:pPr>
            <a:endParaRPr lang="nl-BE" sz="2200" dirty="0"/>
          </a:p>
          <a:p>
            <a:pPr marL="0" indent="0">
              <a:buNone/>
            </a:pPr>
            <a:endParaRPr lang="nl-BE" sz="2200" dirty="0"/>
          </a:p>
          <a:p>
            <a:pPr marL="0" indent="0">
              <a:buNone/>
            </a:pPr>
            <a:endParaRPr lang="nl-BE" sz="2200" dirty="0"/>
          </a:p>
          <a:p>
            <a:endParaRPr lang="nl-BE" sz="2200" dirty="0"/>
          </a:p>
          <a:p>
            <a:pPr marL="0" indent="0">
              <a:buNone/>
            </a:pPr>
            <a:endParaRPr lang="nl-BE" sz="1800" dirty="0"/>
          </a:p>
          <a:p>
            <a:pPr marL="0" indent="0">
              <a:buNone/>
            </a:pPr>
            <a:endParaRPr lang="nl-BE" sz="1800" dirty="0"/>
          </a:p>
          <a:p>
            <a:pPr marL="0" indent="0">
              <a:buNone/>
            </a:pPr>
            <a:endParaRPr lang="nl-BE" sz="1800" dirty="0"/>
          </a:p>
          <a:p>
            <a:endParaRPr lang="nl-BE" sz="1800" dirty="0"/>
          </a:p>
          <a:p>
            <a:pPr marL="0" indent="0">
              <a:buNone/>
            </a:pPr>
            <a:endParaRPr lang="nl-BE" sz="1800" dirty="0">
              <a:solidFill>
                <a:srgbClr val="FF0000"/>
              </a:solidFill>
            </a:endParaRPr>
          </a:p>
        </p:txBody>
      </p:sp>
      <p:sp>
        <p:nvSpPr>
          <p:cNvPr id="3" name="Titel 2"/>
          <p:cNvSpPr>
            <a:spLocks noGrp="1"/>
          </p:cNvSpPr>
          <p:nvPr>
            <p:ph type="title"/>
          </p:nvPr>
        </p:nvSpPr>
        <p:spPr>
          <a:xfrm>
            <a:off x="0" y="0"/>
            <a:ext cx="9144000" cy="1142984"/>
          </a:xfrm>
        </p:spPr>
        <p:txBody>
          <a:bodyPr/>
          <a:lstStyle/>
          <a:p>
            <a:r>
              <a:rPr lang="nl-BE" dirty="0"/>
              <a:t>Opdracht1 Regressie </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81</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6" name="Picture 5">
            <a:extLst>
              <a:ext uri="{FF2B5EF4-FFF2-40B4-BE49-F238E27FC236}">
                <a16:creationId xmlns:a16="http://schemas.microsoft.com/office/drawing/2014/main" id="{F8AE8D02-19C0-4A20-B0BE-F263C80291B2}"/>
              </a:ext>
            </a:extLst>
          </p:cNvPr>
          <p:cNvPicPr>
            <a:picLocks noChangeAspect="1"/>
          </p:cNvPicPr>
          <p:nvPr/>
        </p:nvPicPr>
        <p:blipFill>
          <a:blip r:embed="rId3"/>
          <a:stretch>
            <a:fillRect/>
          </a:stretch>
        </p:blipFill>
        <p:spPr>
          <a:xfrm>
            <a:off x="0" y="1556792"/>
            <a:ext cx="9144000" cy="1729693"/>
          </a:xfrm>
          <a:prstGeom prst="rect">
            <a:avLst/>
          </a:prstGeom>
        </p:spPr>
      </p:pic>
    </p:spTree>
    <p:extLst>
      <p:ext uri="{BB962C8B-B14F-4D97-AF65-F5344CB8AC3E}">
        <p14:creationId xmlns:p14="http://schemas.microsoft.com/office/powerpoint/2010/main" val="214328601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2400" dirty="0"/>
              <a:t>De leeftijd en bloeddruk van tien gezonde mannen zijn als volgt :</a:t>
            </a:r>
            <a:endParaRPr lang="nl-BE" sz="2100" dirty="0"/>
          </a:p>
          <a:p>
            <a:pPr marL="0" indent="0">
              <a:buNone/>
            </a:pPr>
            <a:endParaRPr lang="nl-BE" sz="2100" dirty="0"/>
          </a:p>
          <a:p>
            <a:pPr marL="0" indent="0">
              <a:buNone/>
            </a:pPr>
            <a:endParaRPr lang="nl-BE" sz="2100" dirty="0"/>
          </a:p>
          <a:p>
            <a:pPr marL="0" indent="0">
              <a:buNone/>
            </a:pPr>
            <a:endParaRPr lang="nl-BE" sz="2100" dirty="0"/>
          </a:p>
          <a:p>
            <a:endParaRPr lang="nl-BE" sz="2100" dirty="0"/>
          </a:p>
          <a:p>
            <a:endParaRPr lang="nl-BE" sz="2100" dirty="0"/>
          </a:p>
          <a:p>
            <a:pPr marL="0" indent="0">
              <a:buNone/>
            </a:pPr>
            <a:endParaRPr lang="nl-BE" sz="2400" dirty="0"/>
          </a:p>
          <a:p>
            <a:r>
              <a:rPr lang="nl-BE" sz="2400" dirty="0"/>
              <a:t>Bereken de regressierechte  </a:t>
            </a:r>
            <a:br>
              <a:rPr lang="nl-BE" sz="2400" dirty="0"/>
            </a:br>
            <a:r>
              <a:rPr lang="nl-BE" sz="2400" dirty="0"/>
              <a:t>van de bloeddruk in functie van de leeftijd.  </a:t>
            </a:r>
          </a:p>
          <a:p>
            <a:r>
              <a:rPr lang="nl-BE" sz="2400" dirty="0"/>
              <a:t>Wat is de verwachte bloeddruk van een 45 jaar oude man? </a:t>
            </a:r>
          </a:p>
          <a:p>
            <a:pPr marL="0" indent="0">
              <a:buNone/>
            </a:pPr>
            <a:endParaRPr lang="nl-BE" sz="2400" dirty="0"/>
          </a:p>
          <a:p>
            <a:pPr marL="0" indent="0">
              <a:buNone/>
            </a:pPr>
            <a:endParaRPr lang="nl-BE" sz="2200" dirty="0"/>
          </a:p>
          <a:p>
            <a:pPr marL="0" indent="0">
              <a:buNone/>
            </a:pPr>
            <a:endParaRPr lang="nl-BE" sz="2200" dirty="0"/>
          </a:p>
          <a:p>
            <a:pPr marL="0" indent="0">
              <a:buNone/>
            </a:pPr>
            <a:endParaRPr lang="nl-BE" sz="2200" dirty="0"/>
          </a:p>
          <a:p>
            <a:endParaRPr lang="nl-BE" sz="2200" dirty="0"/>
          </a:p>
          <a:p>
            <a:pPr marL="0" indent="0">
              <a:buNone/>
            </a:pPr>
            <a:endParaRPr lang="nl-BE" sz="1800" dirty="0"/>
          </a:p>
          <a:p>
            <a:pPr marL="0" indent="0">
              <a:buNone/>
            </a:pPr>
            <a:endParaRPr lang="nl-BE" sz="1800" dirty="0"/>
          </a:p>
          <a:p>
            <a:pPr marL="0" indent="0">
              <a:buNone/>
            </a:pPr>
            <a:endParaRPr lang="nl-BE" sz="1800" dirty="0"/>
          </a:p>
          <a:p>
            <a:endParaRPr lang="nl-BE" sz="1800" dirty="0"/>
          </a:p>
          <a:p>
            <a:pPr marL="0" indent="0">
              <a:buNone/>
            </a:pPr>
            <a:endParaRPr lang="nl-BE" sz="1800" dirty="0">
              <a:solidFill>
                <a:srgbClr val="FF0000"/>
              </a:solidFill>
            </a:endParaRPr>
          </a:p>
        </p:txBody>
      </p:sp>
      <p:sp>
        <p:nvSpPr>
          <p:cNvPr id="3" name="Titel 2"/>
          <p:cNvSpPr>
            <a:spLocks noGrp="1"/>
          </p:cNvSpPr>
          <p:nvPr>
            <p:ph type="title"/>
          </p:nvPr>
        </p:nvSpPr>
        <p:spPr>
          <a:xfrm>
            <a:off x="0" y="0"/>
            <a:ext cx="9144000" cy="1142984"/>
          </a:xfrm>
        </p:spPr>
        <p:txBody>
          <a:bodyPr/>
          <a:lstStyle/>
          <a:p>
            <a:r>
              <a:rPr lang="nl-BE" dirty="0"/>
              <a:t>Opdracht2 Regressie </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82</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7" name="Picture 6">
            <a:extLst>
              <a:ext uri="{FF2B5EF4-FFF2-40B4-BE49-F238E27FC236}">
                <a16:creationId xmlns:a16="http://schemas.microsoft.com/office/drawing/2014/main" id="{077A8435-1564-4B55-A929-1CA235DB7215}"/>
              </a:ext>
            </a:extLst>
          </p:cNvPr>
          <p:cNvPicPr>
            <a:picLocks noChangeAspect="1"/>
          </p:cNvPicPr>
          <p:nvPr/>
        </p:nvPicPr>
        <p:blipFill>
          <a:blip r:embed="rId3"/>
          <a:stretch>
            <a:fillRect/>
          </a:stretch>
        </p:blipFill>
        <p:spPr>
          <a:xfrm>
            <a:off x="4067944" y="1700808"/>
            <a:ext cx="4222601" cy="2667708"/>
          </a:xfrm>
          <a:prstGeom prst="rect">
            <a:avLst/>
          </a:prstGeom>
        </p:spPr>
      </p:pic>
    </p:spTree>
    <p:extLst>
      <p:ext uri="{BB962C8B-B14F-4D97-AF65-F5344CB8AC3E}">
        <p14:creationId xmlns:p14="http://schemas.microsoft.com/office/powerpoint/2010/main" val="9640233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a:p>
            <a:pPr algn="l"/>
            <a:br>
              <a:rPr lang="en-US" sz="1600" dirty="0"/>
            </a:br>
            <a:endParaRPr lang="en-US" dirty="0"/>
          </a:p>
        </p:txBody>
      </p:sp>
      <p:sp>
        <p:nvSpPr>
          <p:cNvPr id="3" name="Title 2"/>
          <p:cNvSpPr>
            <a:spLocks noGrp="1"/>
          </p:cNvSpPr>
          <p:nvPr>
            <p:ph type="title"/>
          </p:nvPr>
        </p:nvSpPr>
        <p:spPr/>
        <p:txBody>
          <a:bodyPr/>
          <a:lstStyle/>
          <a:p>
            <a:r>
              <a:rPr lang="en-US" dirty="0"/>
              <a:t>NORMAALVERDELING</a:t>
            </a:r>
          </a:p>
        </p:txBody>
      </p:sp>
      <p:sp>
        <p:nvSpPr>
          <p:cNvPr id="4" name="Footer Placeholder 3"/>
          <p:cNvSpPr>
            <a:spLocks noGrp="1"/>
          </p:cNvSpPr>
          <p:nvPr>
            <p:ph type="ftr" sz="quarter" idx="12"/>
          </p:nvPr>
        </p:nvSpPr>
        <p:spPr/>
        <p:txBody>
          <a:bodyPr/>
          <a:lstStyle/>
          <a:p>
            <a:r>
              <a:rPr lang="nl-BE" dirty="0"/>
              <a:t>Statistiek voor Big data</a:t>
            </a:r>
          </a:p>
        </p:txBody>
      </p:sp>
      <p:sp>
        <p:nvSpPr>
          <p:cNvPr id="5" name="Slide Number Placeholder 4"/>
          <p:cNvSpPr>
            <a:spLocks noGrp="1"/>
          </p:cNvSpPr>
          <p:nvPr>
            <p:ph type="sldNum" sz="quarter" idx="11"/>
          </p:nvPr>
        </p:nvSpPr>
        <p:spPr/>
        <p:txBody>
          <a:bodyPr/>
          <a:lstStyle/>
          <a:p>
            <a:fld id="{3B80295F-48CD-49FC-897A-CCEC919B8070}" type="slidenum">
              <a:rPr lang="nl-BE" smtClean="0"/>
              <a:pPr/>
              <a:t>83</a:t>
            </a:fld>
            <a:endParaRPr lang="nl-BE"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5410547"/>
            <a:ext cx="4437856"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34905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2100" dirty="0"/>
              <a:t>Een discrete kansvariabele is een variabele waarbij slechts een bepaald aantal waarden mogelijk zijn. De tussenliggende waarden hebben geen betekenis.</a:t>
            </a:r>
          </a:p>
          <a:p>
            <a:pPr marL="0" indent="0">
              <a:buNone/>
            </a:pPr>
            <a:endParaRPr lang="nl-BE" sz="2100" dirty="0"/>
          </a:p>
          <a:p>
            <a:pPr marL="0" indent="0">
              <a:buNone/>
            </a:pPr>
            <a:r>
              <a:rPr lang="nl-BE" sz="2100" u="sng" dirty="0"/>
              <a:t>Voorbeeld</a:t>
            </a:r>
          </a:p>
          <a:p>
            <a:pPr marL="0" indent="0">
              <a:buNone/>
            </a:pPr>
            <a:r>
              <a:rPr lang="nl-BE" sz="2100" dirty="0"/>
              <a:t>Stel X= aantal ogen dat gegooid wordt </a:t>
            </a:r>
            <a:br>
              <a:rPr lang="nl-BE" sz="2100" dirty="0"/>
            </a:br>
            <a:r>
              <a:rPr lang="nl-BE" sz="2100" dirty="0"/>
              <a:t>met twee dobbelstenen. </a:t>
            </a:r>
            <a:br>
              <a:rPr lang="nl-BE" sz="2100" dirty="0"/>
            </a:br>
            <a:r>
              <a:rPr lang="nl-BE" sz="2100" dirty="0"/>
              <a:t>Dan weten we dat de kansverdeling er </a:t>
            </a:r>
            <a:br>
              <a:rPr lang="nl-BE" sz="2100" dirty="0"/>
            </a:br>
            <a:r>
              <a:rPr lang="nl-BE" sz="2100" dirty="0"/>
              <a:t>als volgt uitziet:</a:t>
            </a:r>
            <a:endParaRPr lang="nl-BE" sz="1800" dirty="0">
              <a:solidFill>
                <a:srgbClr val="FF0000"/>
              </a:solidFill>
            </a:endParaRPr>
          </a:p>
        </p:txBody>
      </p:sp>
      <p:sp>
        <p:nvSpPr>
          <p:cNvPr id="3" name="Titel 2"/>
          <p:cNvSpPr>
            <a:spLocks noGrp="1"/>
          </p:cNvSpPr>
          <p:nvPr>
            <p:ph type="title"/>
          </p:nvPr>
        </p:nvSpPr>
        <p:spPr>
          <a:xfrm>
            <a:off x="0" y="0"/>
            <a:ext cx="9144000" cy="1142984"/>
          </a:xfrm>
        </p:spPr>
        <p:txBody>
          <a:bodyPr/>
          <a:lstStyle/>
          <a:p>
            <a:r>
              <a:rPr lang="nl-BE" dirty="0"/>
              <a:t>discrete verdelingen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84</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6" name="Picture 5">
            <a:extLst>
              <a:ext uri="{FF2B5EF4-FFF2-40B4-BE49-F238E27FC236}">
                <a16:creationId xmlns:a16="http://schemas.microsoft.com/office/drawing/2014/main" id="{9B1D7DB8-AA87-4A4F-84AB-CF13D078D1FF}"/>
              </a:ext>
            </a:extLst>
          </p:cNvPr>
          <p:cNvPicPr>
            <a:picLocks noChangeAspect="1"/>
          </p:cNvPicPr>
          <p:nvPr/>
        </p:nvPicPr>
        <p:blipFill>
          <a:blip r:embed="rId3"/>
          <a:stretch>
            <a:fillRect/>
          </a:stretch>
        </p:blipFill>
        <p:spPr>
          <a:xfrm>
            <a:off x="6179902" y="2204864"/>
            <a:ext cx="2964097" cy="4653136"/>
          </a:xfrm>
          <a:prstGeom prst="rect">
            <a:avLst/>
          </a:prstGeom>
        </p:spPr>
      </p:pic>
    </p:spTree>
    <p:extLst>
      <p:ext uri="{BB962C8B-B14F-4D97-AF65-F5344CB8AC3E}">
        <p14:creationId xmlns:p14="http://schemas.microsoft.com/office/powerpoint/2010/main" val="371203783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2100" u="sng" dirty="0"/>
              <a:t>Voorbeeld</a:t>
            </a:r>
          </a:p>
          <a:p>
            <a:pPr marL="0" indent="0">
              <a:buNone/>
            </a:pPr>
            <a:r>
              <a:rPr lang="nl-BE" sz="2100" dirty="0"/>
              <a:t>Stel X= aantal ogen dat gegooid </a:t>
            </a:r>
            <a:br>
              <a:rPr lang="nl-BE" sz="2100" dirty="0"/>
            </a:br>
            <a:r>
              <a:rPr lang="nl-BE" sz="2100" dirty="0"/>
              <a:t>wordt met twee dobbelstenen. </a:t>
            </a:r>
            <a:br>
              <a:rPr lang="nl-BE" sz="2100" dirty="0"/>
            </a:br>
            <a:r>
              <a:rPr lang="nl-BE" sz="2100" dirty="0"/>
              <a:t>Dan ziet de </a:t>
            </a:r>
            <a:br>
              <a:rPr lang="nl-BE" sz="2100" dirty="0"/>
            </a:br>
            <a:r>
              <a:rPr lang="nl-BE" sz="2100" dirty="0"/>
              <a:t>kansverdeling er als volgt uit:</a:t>
            </a:r>
          </a:p>
          <a:p>
            <a:pPr marL="0" indent="0">
              <a:buNone/>
            </a:pPr>
            <a:endParaRPr lang="nl-BE" sz="2100" dirty="0"/>
          </a:p>
          <a:p>
            <a:pPr marL="0" indent="0">
              <a:buNone/>
            </a:pPr>
            <a:r>
              <a:rPr lang="nl-BE" sz="2100" dirty="0"/>
              <a:t>In de grafiek zien we dat de </a:t>
            </a:r>
            <a:br>
              <a:rPr lang="nl-BE" sz="2100" dirty="0"/>
            </a:br>
            <a:r>
              <a:rPr lang="nl-BE" sz="2100" dirty="0"/>
              <a:t>kansen op een bepaald aantal ogen </a:t>
            </a:r>
            <a:br>
              <a:rPr lang="nl-BE" sz="2100" dirty="0"/>
            </a:br>
            <a:r>
              <a:rPr lang="nl-BE" sz="2100" dirty="0"/>
              <a:t>corresponderen met de oppervlakte van het bijhorende staafje.</a:t>
            </a:r>
          </a:p>
          <a:p>
            <a:pPr marL="0" indent="0">
              <a:buNone/>
            </a:pPr>
            <a:r>
              <a:rPr lang="nl-BE" sz="2100" dirty="0"/>
              <a:t>=&gt; Discrete verdelingen: Binomiaal verdeling; Poisson verdeling</a:t>
            </a:r>
          </a:p>
        </p:txBody>
      </p:sp>
      <p:sp>
        <p:nvSpPr>
          <p:cNvPr id="3" name="Titel 2"/>
          <p:cNvSpPr>
            <a:spLocks noGrp="1"/>
          </p:cNvSpPr>
          <p:nvPr>
            <p:ph type="title"/>
          </p:nvPr>
        </p:nvSpPr>
        <p:spPr>
          <a:xfrm>
            <a:off x="0" y="0"/>
            <a:ext cx="9144000" cy="1142984"/>
          </a:xfrm>
        </p:spPr>
        <p:txBody>
          <a:bodyPr/>
          <a:lstStyle/>
          <a:p>
            <a:r>
              <a:rPr lang="nl-BE" dirty="0"/>
              <a:t>discrete verdelingen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85</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7" name="Picture 6">
            <a:extLst>
              <a:ext uri="{FF2B5EF4-FFF2-40B4-BE49-F238E27FC236}">
                <a16:creationId xmlns:a16="http://schemas.microsoft.com/office/drawing/2014/main" id="{31E5EEDA-2508-4A1D-8DBB-7FBBE72EF481}"/>
              </a:ext>
            </a:extLst>
          </p:cNvPr>
          <p:cNvPicPr>
            <a:picLocks noChangeAspect="1"/>
          </p:cNvPicPr>
          <p:nvPr/>
        </p:nvPicPr>
        <p:blipFill>
          <a:blip r:embed="rId3"/>
          <a:stretch>
            <a:fillRect/>
          </a:stretch>
        </p:blipFill>
        <p:spPr>
          <a:xfrm>
            <a:off x="4644925" y="1152000"/>
            <a:ext cx="4434830" cy="2558556"/>
          </a:xfrm>
          <a:prstGeom prst="rect">
            <a:avLst/>
          </a:prstGeom>
        </p:spPr>
      </p:pic>
    </p:spTree>
    <p:extLst>
      <p:ext uri="{BB962C8B-B14F-4D97-AF65-F5344CB8AC3E}">
        <p14:creationId xmlns:p14="http://schemas.microsoft.com/office/powerpoint/2010/main" val="667908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2100" dirty="0"/>
              <a:t>Een continue kansvariabele is een variabele die elke mogelijke waarde in een interval kan aannemen.</a:t>
            </a:r>
          </a:p>
          <a:p>
            <a:pPr marL="0" indent="0">
              <a:buNone/>
            </a:pPr>
            <a:endParaRPr lang="nl-BE" sz="2100" dirty="0"/>
          </a:p>
          <a:p>
            <a:pPr marL="0" indent="0">
              <a:buNone/>
            </a:pPr>
            <a:r>
              <a:rPr lang="nl-BE" sz="2100" u="sng" dirty="0"/>
              <a:t>Voorbeeld: </a:t>
            </a:r>
            <a:br>
              <a:rPr lang="nl-BE" sz="2100" dirty="0"/>
            </a:br>
            <a:r>
              <a:rPr lang="nl-BE" sz="2100" dirty="0"/>
              <a:t>Een vulmachine van flesjes staat afgesteld op 25 cl. </a:t>
            </a:r>
            <a:br>
              <a:rPr lang="nl-BE" sz="2100" dirty="0"/>
            </a:br>
            <a:r>
              <a:rPr lang="nl-BE" sz="2100" dirty="0"/>
              <a:t>De inhoud van deze flesjes is een continue kansvariabele.</a:t>
            </a:r>
          </a:p>
          <a:p>
            <a:pPr marL="0" indent="0">
              <a:buNone/>
            </a:pPr>
            <a:r>
              <a:rPr lang="nl-BE" sz="2100" dirty="0"/>
              <a:t>Het heeft nu geen zin meer om te spreken van de kans dat een flesje precies 25 cl (dus 25,0000000.... cl) bevat, want zo’n  flesje bestaat simpelweg niet en de kans erop is dan ook nul. </a:t>
            </a:r>
          </a:p>
          <a:p>
            <a:pPr marL="0" indent="0">
              <a:buNone/>
            </a:pPr>
            <a:r>
              <a:rPr lang="nl-BE" sz="2100" dirty="0"/>
              <a:t>Wel kan er bij continue kansverdelingen gesproken worden over de kans dat een flesje een inhoud zal hebben die tussen twee waarden a en b ligt, dus de kans op een interval van waarden</a:t>
            </a:r>
            <a:endParaRPr lang="nl-BE" sz="1800" dirty="0">
              <a:solidFill>
                <a:srgbClr val="FF0000"/>
              </a:solidFill>
            </a:endParaRPr>
          </a:p>
        </p:txBody>
      </p:sp>
      <p:sp>
        <p:nvSpPr>
          <p:cNvPr id="3" name="Titel 2"/>
          <p:cNvSpPr>
            <a:spLocks noGrp="1"/>
          </p:cNvSpPr>
          <p:nvPr>
            <p:ph type="title"/>
          </p:nvPr>
        </p:nvSpPr>
        <p:spPr>
          <a:xfrm>
            <a:off x="0" y="0"/>
            <a:ext cx="9144000" cy="1142984"/>
          </a:xfrm>
        </p:spPr>
        <p:txBody>
          <a:bodyPr/>
          <a:lstStyle/>
          <a:p>
            <a:r>
              <a:rPr lang="nl-BE" dirty="0"/>
              <a:t>Continue verdelingen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86</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33665722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2100" dirty="0"/>
              <a:t>Een continue kansvariabele is een variabele die elke mogelijke waarde in een interval kan aannemen.</a:t>
            </a:r>
            <a:br>
              <a:rPr lang="nl-BE" sz="2100" dirty="0"/>
            </a:br>
            <a:r>
              <a:rPr lang="nl-BE" sz="2100" dirty="0"/>
              <a:t>=&gt; Continue verdeling</a:t>
            </a:r>
          </a:p>
          <a:p>
            <a:pPr marL="0" indent="0">
              <a:buNone/>
            </a:pPr>
            <a:r>
              <a:rPr lang="nl-BE" sz="2100" dirty="0"/>
              <a:t>=&gt; Normaalverdeling</a:t>
            </a:r>
          </a:p>
          <a:p>
            <a:pPr marL="0" indent="0">
              <a:buNone/>
            </a:pPr>
            <a:endParaRPr lang="nl-BE" sz="2100" dirty="0"/>
          </a:p>
          <a:p>
            <a:pPr marL="0" indent="0">
              <a:buNone/>
            </a:pPr>
            <a:endParaRPr lang="nl-BE" sz="2100" dirty="0"/>
          </a:p>
        </p:txBody>
      </p:sp>
      <p:sp>
        <p:nvSpPr>
          <p:cNvPr id="3" name="Titel 2"/>
          <p:cNvSpPr>
            <a:spLocks noGrp="1"/>
          </p:cNvSpPr>
          <p:nvPr>
            <p:ph type="title"/>
          </p:nvPr>
        </p:nvSpPr>
        <p:spPr>
          <a:xfrm>
            <a:off x="0" y="0"/>
            <a:ext cx="9144000" cy="1142984"/>
          </a:xfrm>
        </p:spPr>
        <p:txBody>
          <a:bodyPr/>
          <a:lstStyle/>
          <a:p>
            <a:r>
              <a:rPr lang="nl-BE" dirty="0"/>
              <a:t>Continue verdelingen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87</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6" name="Picture 5">
            <a:extLst>
              <a:ext uri="{FF2B5EF4-FFF2-40B4-BE49-F238E27FC236}">
                <a16:creationId xmlns:a16="http://schemas.microsoft.com/office/drawing/2014/main" id="{A42D1DB0-EF0A-427E-B338-1ABFCF49308F}"/>
              </a:ext>
            </a:extLst>
          </p:cNvPr>
          <p:cNvPicPr>
            <a:picLocks noChangeAspect="1"/>
          </p:cNvPicPr>
          <p:nvPr/>
        </p:nvPicPr>
        <p:blipFill>
          <a:blip r:embed="rId3"/>
          <a:stretch>
            <a:fillRect/>
          </a:stretch>
        </p:blipFill>
        <p:spPr>
          <a:xfrm>
            <a:off x="3491868" y="2008131"/>
            <a:ext cx="4896556" cy="3471501"/>
          </a:xfrm>
          <a:prstGeom prst="rect">
            <a:avLst/>
          </a:prstGeom>
        </p:spPr>
      </p:pic>
      <p:pic>
        <p:nvPicPr>
          <p:cNvPr id="7" name="Picture 6">
            <a:extLst>
              <a:ext uri="{FF2B5EF4-FFF2-40B4-BE49-F238E27FC236}">
                <a16:creationId xmlns:a16="http://schemas.microsoft.com/office/drawing/2014/main" id="{2B451D0C-904E-43C7-8883-B14AF7CB8EC7}"/>
              </a:ext>
            </a:extLst>
          </p:cNvPr>
          <p:cNvPicPr>
            <a:picLocks noChangeAspect="1"/>
          </p:cNvPicPr>
          <p:nvPr/>
        </p:nvPicPr>
        <p:blipFill>
          <a:blip r:embed="rId4"/>
          <a:stretch>
            <a:fillRect/>
          </a:stretch>
        </p:blipFill>
        <p:spPr>
          <a:xfrm>
            <a:off x="4838670" y="5460655"/>
            <a:ext cx="2202953" cy="488625"/>
          </a:xfrm>
          <a:prstGeom prst="rect">
            <a:avLst/>
          </a:prstGeom>
        </p:spPr>
      </p:pic>
    </p:spTree>
    <p:extLst>
      <p:ext uri="{BB962C8B-B14F-4D97-AF65-F5344CB8AC3E}">
        <p14:creationId xmlns:p14="http://schemas.microsoft.com/office/powerpoint/2010/main" val="42732115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42D1DB0-EF0A-427E-B338-1ABFCF49308F}"/>
              </a:ext>
            </a:extLst>
          </p:cNvPr>
          <p:cNvPicPr>
            <a:picLocks noChangeAspect="1"/>
          </p:cNvPicPr>
          <p:nvPr/>
        </p:nvPicPr>
        <p:blipFill>
          <a:blip r:embed="rId3"/>
          <a:stretch>
            <a:fillRect/>
          </a:stretch>
        </p:blipFill>
        <p:spPr>
          <a:xfrm>
            <a:off x="4211960" y="2008131"/>
            <a:ext cx="4896556" cy="3471501"/>
          </a:xfrm>
          <a:prstGeom prst="rect">
            <a:avLst/>
          </a:prstGeom>
        </p:spPr>
      </p:pic>
      <p:pic>
        <p:nvPicPr>
          <p:cNvPr id="7" name="Picture 6">
            <a:extLst>
              <a:ext uri="{FF2B5EF4-FFF2-40B4-BE49-F238E27FC236}">
                <a16:creationId xmlns:a16="http://schemas.microsoft.com/office/drawing/2014/main" id="{2B451D0C-904E-43C7-8883-B14AF7CB8EC7}"/>
              </a:ext>
            </a:extLst>
          </p:cNvPr>
          <p:cNvPicPr>
            <a:picLocks noChangeAspect="1"/>
          </p:cNvPicPr>
          <p:nvPr/>
        </p:nvPicPr>
        <p:blipFill>
          <a:blip r:embed="rId4"/>
          <a:stretch>
            <a:fillRect/>
          </a:stretch>
        </p:blipFill>
        <p:spPr>
          <a:xfrm>
            <a:off x="5508092" y="5460655"/>
            <a:ext cx="2253623" cy="499864"/>
          </a:xfrm>
          <a:prstGeom prst="rect">
            <a:avLst/>
          </a:prstGeom>
        </p:spPr>
      </p:pic>
      <p:sp>
        <p:nvSpPr>
          <p:cNvPr id="2" name="Tijdelijke aanduiding voor inhoud 1"/>
          <p:cNvSpPr>
            <a:spLocks noGrp="1"/>
          </p:cNvSpPr>
          <p:nvPr>
            <p:ph idx="1"/>
          </p:nvPr>
        </p:nvSpPr>
        <p:spPr>
          <a:xfrm>
            <a:off x="0" y="1152000"/>
            <a:ext cx="9324528" cy="5013304"/>
          </a:xfrm>
          <a:ln>
            <a:noFill/>
          </a:ln>
        </p:spPr>
        <p:txBody>
          <a:bodyPr>
            <a:normAutofit fontScale="92500" lnSpcReduction="10000"/>
          </a:bodyPr>
          <a:lstStyle/>
          <a:p>
            <a:pPr marL="0" indent="0">
              <a:buNone/>
            </a:pPr>
            <a:r>
              <a:rPr lang="nl-BE" sz="2100" dirty="0"/>
              <a:t>Een continue kansvariabele is een variabele die elke mogelijke waarde in een interval kan aannemen.</a:t>
            </a:r>
            <a:br>
              <a:rPr lang="nl-BE" sz="2100" dirty="0"/>
            </a:br>
            <a:r>
              <a:rPr lang="nl-BE" sz="2100" dirty="0"/>
              <a:t>=&gt; Continue verdeling</a:t>
            </a:r>
          </a:p>
          <a:p>
            <a:pPr marL="0" indent="0">
              <a:buNone/>
            </a:pPr>
            <a:r>
              <a:rPr lang="nl-BE" sz="2100" dirty="0"/>
              <a:t>=&gt; Normaalverdeling</a:t>
            </a:r>
            <a:br>
              <a:rPr lang="nl-BE" sz="2100" dirty="0"/>
            </a:br>
            <a:br>
              <a:rPr lang="nl-BE" sz="2100" dirty="0"/>
            </a:br>
            <a:r>
              <a:rPr lang="nl-BE" sz="2100" dirty="0"/>
              <a:t>De grafische vorm voor een </a:t>
            </a:r>
            <a:br>
              <a:rPr lang="nl-BE" sz="2100" dirty="0"/>
            </a:br>
            <a:r>
              <a:rPr lang="nl-BE" sz="2100" dirty="0"/>
              <a:t>kansvariabele is nu een gladde kromme.</a:t>
            </a:r>
          </a:p>
          <a:p>
            <a:pPr marL="0" indent="0">
              <a:buNone/>
            </a:pPr>
            <a:r>
              <a:rPr lang="nl-BE" sz="2100" dirty="0"/>
              <a:t>De gebieden onder een </a:t>
            </a:r>
            <a:br>
              <a:rPr lang="nl-BE" sz="2100" dirty="0"/>
            </a:br>
            <a:r>
              <a:rPr lang="nl-BE" sz="2100" dirty="0"/>
              <a:t>kansverdeling corresponderen met </a:t>
            </a:r>
            <a:br>
              <a:rPr lang="nl-BE" sz="2100" dirty="0"/>
            </a:br>
            <a:r>
              <a:rPr lang="nl-BE" sz="2100" dirty="0"/>
              <a:t>de kansen van X. </a:t>
            </a:r>
            <a:br>
              <a:rPr lang="nl-BE" sz="2100" dirty="0"/>
            </a:br>
            <a:br>
              <a:rPr lang="nl-BE" sz="2100" dirty="0"/>
            </a:br>
            <a:r>
              <a:rPr lang="nl-BE" sz="2100" dirty="0"/>
              <a:t>Zo is bijvoorbeeld de </a:t>
            </a:r>
            <a:br>
              <a:rPr lang="nl-BE" sz="2100" dirty="0"/>
            </a:br>
            <a:r>
              <a:rPr lang="nl-BE" sz="2100" dirty="0"/>
              <a:t>oppervlakte van het gebied A </a:t>
            </a:r>
            <a:br>
              <a:rPr lang="nl-BE" sz="2100" dirty="0"/>
            </a:br>
            <a:r>
              <a:rPr lang="nl-BE" sz="2100" dirty="0"/>
              <a:t>onder de kromme tussen de </a:t>
            </a:r>
            <a:br>
              <a:rPr lang="nl-BE" sz="2100" dirty="0"/>
            </a:br>
            <a:r>
              <a:rPr lang="nl-BE" sz="2100" dirty="0"/>
              <a:t>twee punten a en b in de </a:t>
            </a:r>
            <a:br>
              <a:rPr lang="nl-BE" sz="2100" dirty="0"/>
            </a:br>
            <a:r>
              <a:rPr lang="nl-BE" sz="2100" dirty="0"/>
              <a:t>figuur hierboven de kans dat </a:t>
            </a:r>
            <a:br>
              <a:rPr lang="nl-BE" sz="2100" dirty="0"/>
            </a:br>
            <a:r>
              <a:rPr lang="nl-BE" sz="2100" dirty="0"/>
              <a:t>X een waarde heeft tussen a en b.</a:t>
            </a:r>
          </a:p>
          <a:p>
            <a:pPr marL="0" indent="0">
              <a:buNone/>
            </a:pPr>
            <a:endParaRPr lang="nl-BE" sz="2100" dirty="0"/>
          </a:p>
          <a:p>
            <a:pPr marL="0" indent="0">
              <a:buNone/>
            </a:pPr>
            <a:endParaRPr lang="nl-BE" sz="2100" dirty="0"/>
          </a:p>
        </p:txBody>
      </p:sp>
      <p:sp>
        <p:nvSpPr>
          <p:cNvPr id="3" name="Titel 2"/>
          <p:cNvSpPr>
            <a:spLocks noGrp="1"/>
          </p:cNvSpPr>
          <p:nvPr>
            <p:ph type="title"/>
          </p:nvPr>
        </p:nvSpPr>
        <p:spPr>
          <a:xfrm>
            <a:off x="0" y="0"/>
            <a:ext cx="9144000" cy="1142984"/>
          </a:xfrm>
        </p:spPr>
        <p:txBody>
          <a:bodyPr/>
          <a:lstStyle/>
          <a:p>
            <a:r>
              <a:rPr lang="nl-BE" dirty="0"/>
              <a:t>Continue verdelingen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88</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18132130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42D1DB0-EF0A-427E-B338-1ABFCF49308F}"/>
              </a:ext>
            </a:extLst>
          </p:cNvPr>
          <p:cNvPicPr>
            <a:picLocks noChangeAspect="1"/>
          </p:cNvPicPr>
          <p:nvPr/>
        </p:nvPicPr>
        <p:blipFill>
          <a:blip r:embed="rId3"/>
          <a:stretch>
            <a:fillRect/>
          </a:stretch>
        </p:blipFill>
        <p:spPr>
          <a:xfrm>
            <a:off x="4211960" y="2008131"/>
            <a:ext cx="4896556" cy="3471501"/>
          </a:xfrm>
          <a:prstGeom prst="rect">
            <a:avLst/>
          </a:prstGeom>
        </p:spPr>
      </p:pic>
      <p:pic>
        <p:nvPicPr>
          <p:cNvPr id="7" name="Picture 6">
            <a:extLst>
              <a:ext uri="{FF2B5EF4-FFF2-40B4-BE49-F238E27FC236}">
                <a16:creationId xmlns:a16="http://schemas.microsoft.com/office/drawing/2014/main" id="{2B451D0C-904E-43C7-8883-B14AF7CB8EC7}"/>
              </a:ext>
            </a:extLst>
          </p:cNvPr>
          <p:cNvPicPr>
            <a:picLocks noChangeAspect="1"/>
          </p:cNvPicPr>
          <p:nvPr/>
        </p:nvPicPr>
        <p:blipFill>
          <a:blip r:embed="rId4"/>
          <a:stretch>
            <a:fillRect/>
          </a:stretch>
        </p:blipFill>
        <p:spPr>
          <a:xfrm>
            <a:off x="5508092" y="5460655"/>
            <a:ext cx="2253623" cy="499864"/>
          </a:xfrm>
          <a:prstGeom prst="rect">
            <a:avLst/>
          </a:prstGeom>
        </p:spPr>
      </p:pic>
      <p:sp>
        <p:nvSpPr>
          <p:cNvPr id="2" name="Tijdelijke aanduiding voor inhoud 1"/>
          <p:cNvSpPr>
            <a:spLocks noGrp="1"/>
          </p:cNvSpPr>
          <p:nvPr>
            <p:ph idx="1"/>
          </p:nvPr>
        </p:nvSpPr>
        <p:spPr>
          <a:xfrm>
            <a:off x="0" y="1152000"/>
            <a:ext cx="9324528" cy="5013304"/>
          </a:xfrm>
          <a:ln>
            <a:noFill/>
          </a:ln>
        </p:spPr>
        <p:txBody>
          <a:bodyPr>
            <a:normAutofit lnSpcReduction="10000"/>
          </a:bodyPr>
          <a:lstStyle/>
          <a:p>
            <a:pPr marL="0" indent="0">
              <a:buNone/>
            </a:pPr>
            <a:r>
              <a:rPr lang="nl-BE" sz="2400" dirty="0">
                <a:latin typeface="CMBX12"/>
              </a:rPr>
              <a:t>Eigenschappen</a:t>
            </a:r>
          </a:p>
          <a:p>
            <a:r>
              <a:rPr lang="nl-BE" sz="2400" dirty="0">
                <a:latin typeface="CMMI12"/>
              </a:rPr>
              <a:t>P</a:t>
            </a:r>
            <a:r>
              <a:rPr lang="nl-BE" sz="2400" dirty="0">
                <a:latin typeface="CMR12"/>
              </a:rPr>
              <a:t>(</a:t>
            </a:r>
            <a:r>
              <a:rPr lang="nl-BE" sz="2400" dirty="0">
                <a:latin typeface="CMMI12"/>
              </a:rPr>
              <a:t>X </a:t>
            </a:r>
            <a:r>
              <a:rPr lang="nl-BE" sz="2400" dirty="0">
                <a:latin typeface="CMR12"/>
              </a:rPr>
              <a:t>= </a:t>
            </a:r>
            <a:r>
              <a:rPr lang="nl-BE" sz="2400" dirty="0">
                <a:latin typeface="CMMI12"/>
              </a:rPr>
              <a:t>a</a:t>
            </a:r>
            <a:r>
              <a:rPr lang="nl-BE" sz="2400" dirty="0">
                <a:latin typeface="CMR12"/>
              </a:rPr>
              <a:t>) = 0, want er is geen oppervlakte </a:t>
            </a:r>
            <a:br>
              <a:rPr lang="nl-BE" sz="2400" dirty="0">
                <a:latin typeface="CMR12"/>
              </a:rPr>
            </a:br>
            <a:r>
              <a:rPr lang="nl-BE" sz="2400" dirty="0">
                <a:latin typeface="CMR12"/>
              </a:rPr>
              <a:t>boven een enkel punt</a:t>
            </a:r>
          </a:p>
          <a:p>
            <a:r>
              <a:rPr lang="nl-BE" sz="2400" dirty="0">
                <a:latin typeface="CMMI12"/>
              </a:rPr>
              <a:t>P</a:t>
            </a:r>
            <a:r>
              <a:rPr lang="nl-BE" sz="2400" dirty="0">
                <a:latin typeface="CMR12"/>
              </a:rPr>
              <a:t>(</a:t>
            </a:r>
            <a:r>
              <a:rPr lang="nl-BE" sz="2400" dirty="0">
                <a:latin typeface="CMMI12"/>
              </a:rPr>
              <a:t>a &lt; X &lt; b</a:t>
            </a:r>
            <a:r>
              <a:rPr lang="nl-BE" sz="2400" dirty="0">
                <a:latin typeface="CMR12"/>
              </a:rPr>
              <a:t>) = </a:t>
            </a:r>
            <a:r>
              <a:rPr lang="nl-BE" sz="2400" dirty="0">
                <a:latin typeface="CMMI12"/>
              </a:rPr>
              <a:t>P</a:t>
            </a:r>
            <a:r>
              <a:rPr lang="nl-BE" sz="2400" dirty="0">
                <a:latin typeface="CMR12"/>
              </a:rPr>
              <a:t>(</a:t>
            </a:r>
            <a:r>
              <a:rPr lang="nl-BE" sz="2400" dirty="0">
                <a:latin typeface="CMMI12"/>
              </a:rPr>
              <a:t>a ≤ X ≤ b</a:t>
            </a:r>
            <a:r>
              <a:rPr lang="nl-BE" sz="2400" dirty="0">
                <a:latin typeface="CMR12"/>
              </a:rPr>
              <a:t>), omdat </a:t>
            </a:r>
            <a:br>
              <a:rPr lang="nl-BE" sz="2400" dirty="0">
                <a:latin typeface="CMR12"/>
              </a:rPr>
            </a:br>
            <a:r>
              <a:rPr lang="nl-BE" sz="2400" dirty="0">
                <a:latin typeface="CMMI12"/>
              </a:rPr>
              <a:t>P</a:t>
            </a:r>
            <a:r>
              <a:rPr lang="nl-BE" sz="2400" dirty="0">
                <a:latin typeface="CMR12"/>
              </a:rPr>
              <a:t>(</a:t>
            </a:r>
            <a:r>
              <a:rPr lang="nl-BE" sz="2400" dirty="0">
                <a:latin typeface="CMMI12"/>
              </a:rPr>
              <a:t>X </a:t>
            </a:r>
            <a:r>
              <a:rPr lang="nl-BE" sz="2400" dirty="0">
                <a:latin typeface="CMR12"/>
              </a:rPr>
              <a:t>= </a:t>
            </a:r>
            <a:r>
              <a:rPr lang="nl-BE" sz="2400" dirty="0">
                <a:latin typeface="CMMI12"/>
              </a:rPr>
              <a:t>a</a:t>
            </a:r>
            <a:r>
              <a:rPr lang="nl-BE" sz="2400" dirty="0">
                <a:latin typeface="CMR12"/>
              </a:rPr>
              <a:t>) = 0, dus de kans blijft hetzelfde</a:t>
            </a:r>
            <a:br>
              <a:rPr lang="nl-BE" sz="2400" dirty="0">
                <a:latin typeface="CMR12"/>
              </a:rPr>
            </a:br>
            <a:r>
              <a:rPr lang="nl-BE" sz="2400" dirty="0">
                <a:latin typeface="CMR12"/>
              </a:rPr>
              <a:t>of je nu wel of niet de </a:t>
            </a:r>
            <a:br>
              <a:rPr lang="nl-BE" sz="2400" dirty="0">
                <a:latin typeface="CMR12"/>
              </a:rPr>
            </a:br>
            <a:r>
              <a:rPr lang="nl-BE" sz="2400" dirty="0">
                <a:latin typeface="CMR12"/>
              </a:rPr>
              <a:t>eindpunten van het interval </a:t>
            </a:r>
            <a:br>
              <a:rPr lang="nl-BE" sz="2400" dirty="0">
                <a:latin typeface="CMR12"/>
              </a:rPr>
            </a:br>
            <a:r>
              <a:rPr lang="nl-BE" sz="2400" dirty="0">
                <a:latin typeface="CMR12"/>
              </a:rPr>
              <a:t>meerekent</a:t>
            </a:r>
          </a:p>
          <a:p>
            <a:r>
              <a:rPr lang="nl-BE" sz="2400" dirty="0">
                <a:latin typeface="CMR12"/>
              </a:rPr>
              <a:t>De totale oppervlakte onder </a:t>
            </a:r>
            <a:br>
              <a:rPr lang="nl-BE" sz="2400" dirty="0">
                <a:latin typeface="CMR12"/>
              </a:rPr>
            </a:br>
            <a:r>
              <a:rPr lang="nl-BE" sz="2400" dirty="0">
                <a:latin typeface="CMR12"/>
              </a:rPr>
              <a:t>de grafiek is gelijk aan 1, </a:t>
            </a:r>
            <a:br>
              <a:rPr lang="nl-BE" sz="2400" dirty="0">
                <a:latin typeface="CMR12"/>
              </a:rPr>
            </a:br>
            <a:r>
              <a:rPr lang="nl-BE" sz="2400" dirty="0">
                <a:latin typeface="CMR12"/>
              </a:rPr>
              <a:t>want dit is de kans dat </a:t>
            </a:r>
            <a:br>
              <a:rPr lang="nl-BE" sz="2400" dirty="0">
                <a:latin typeface="CMR12"/>
              </a:rPr>
            </a:br>
            <a:r>
              <a:rPr lang="nl-BE" sz="2400" dirty="0">
                <a:latin typeface="CMMI12"/>
              </a:rPr>
              <a:t>X </a:t>
            </a:r>
            <a:r>
              <a:rPr lang="nl-BE" sz="2400" dirty="0">
                <a:latin typeface="CMR12"/>
              </a:rPr>
              <a:t>een waarde heeft uit de </a:t>
            </a:r>
            <a:br>
              <a:rPr lang="nl-BE" sz="2400" dirty="0">
                <a:latin typeface="CMR12"/>
              </a:rPr>
            </a:br>
            <a:r>
              <a:rPr lang="nl-BE" sz="2400" dirty="0">
                <a:latin typeface="CMR12"/>
              </a:rPr>
              <a:t>hele uitkomstenruimte</a:t>
            </a:r>
            <a:endParaRPr lang="nl-BE" sz="2100" dirty="0"/>
          </a:p>
          <a:p>
            <a:pPr marL="0" indent="0">
              <a:buNone/>
            </a:pPr>
            <a:endParaRPr lang="nl-BE" sz="2100" dirty="0"/>
          </a:p>
        </p:txBody>
      </p:sp>
      <p:sp>
        <p:nvSpPr>
          <p:cNvPr id="3" name="Titel 2"/>
          <p:cNvSpPr>
            <a:spLocks noGrp="1"/>
          </p:cNvSpPr>
          <p:nvPr>
            <p:ph type="title"/>
          </p:nvPr>
        </p:nvSpPr>
        <p:spPr>
          <a:xfrm>
            <a:off x="0" y="0"/>
            <a:ext cx="9144000" cy="1142984"/>
          </a:xfrm>
        </p:spPr>
        <p:txBody>
          <a:bodyPr/>
          <a:lstStyle/>
          <a:p>
            <a:r>
              <a:rPr lang="nl-BE" dirty="0"/>
              <a:t>Continue verdelingen</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89</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2336238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144000" cy="5364000"/>
          </a:xfrm>
        </p:spPr>
        <p:txBody>
          <a:bodyPr>
            <a:normAutofit/>
          </a:bodyPr>
          <a:lstStyle/>
          <a:p>
            <a:pPr marL="0" indent="0">
              <a:buNone/>
            </a:pPr>
            <a:r>
              <a:rPr lang="nl-BE" sz="2100" dirty="0"/>
              <a:t>Een steekproef </a:t>
            </a:r>
            <a:br>
              <a:rPr lang="nl-BE" sz="2100" dirty="0"/>
            </a:br>
            <a:r>
              <a:rPr lang="nl-BE" sz="2100" dirty="0"/>
              <a:t>= een deelverzameling van de eenheden van de populatie</a:t>
            </a:r>
          </a:p>
          <a:p>
            <a:pPr marL="0" indent="0">
              <a:buNone/>
            </a:pPr>
            <a:endParaRPr lang="nl-BE" sz="800" dirty="0"/>
          </a:p>
          <a:p>
            <a:pPr marL="0" indent="0">
              <a:buNone/>
            </a:pPr>
            <a:r>
              <a:rPr lang="nl-BE" sz="2100" dirty="0"/>
              <a:t>Voorbeeld:</a:t>
            </a:r>
          </a:p>
          <a:p>
            <a:r>
              <a:rPr lang="nl-BE" sz="2100" dirty="0"/>
              <a:t>Stel dat je om de lichaamslengte van Belgische mannen te onderzoeken, de lengte meet van de mannelijke studenten van ThomasMore. Dit is </a:t>
            </a:r>
            <a:r>
              <a:rPr lang="nl-BE" sz="2100" dirty="0">
                <a:solidFill>
                  <a:srgbClr val="FF0000"/>
                </a:solidFill>
              </a:rPr>
              <a:t>geen goede steekproef </a:t>
            </a:r>
            <a:r>
              <a:rPr lang="nl-BE" sz="2100" dirty="0"/>
              <a:t>omdat de </a:t>
            </a:r>
            <a:r>
              <a:rPr lang="nl-BE" sz="2100" b="1" dirty="0"/>
              <a:t>studenten jong </a:t>
            </a:r>
            <a:r>
              <a:rPr lang="nl-BE" sz="2100" dirty="0"/>
              <a:t>zijn en de lichaamslengte toegenomen is in de tijd. Het kan ook een probleem zijn dat de gegevens </a:t>
            </a:r>
            <a:r>
              <a:rPr lang="nl-BE" sz="2100" b="1" dirty="0"/>
              <a:t>beperkt blijven tot de Geelse regio</a:t>
            </a:r>
            <a:r>
              <a:rPr lang="nl-BE" sz="2100" dirty="0"/>
              <a:t> en zich niet over gans België uitstrekken. Ook beperken je je slechts tot een type milieu. Deze laatste twee zijn alleen een bezwaar als de regio of het milieu de lengte beïnvloedt. Zolang we dit echter niet zeker weten, nemen we het zekere voor het onzekere en nemen we </a:t>
            </a:r>
            <a:r>
              <a:rPr lang="nl-BE" sz="2100" b="1" dirty="0"/>
              <a:t>een goede mix van alle regio's en alle milieus.</a:t>
            </a:r>
          </a:p>
          <a:p>
            <a:endParaRPr lang="nl-BE" sz="2100" dirty="0"/>
          </a:p>
        </p:txBody>
      </p:sp>
      <p:sp>
        <p:nvSpPr>
          <p:cNvPr id="3" name="Titel 2"/>
          <p:cNvSpPr>
            <a:spLocks noGrp="1"/>
          </p:cNvSpPr>
          <p:nvPr>
            <p:ph type="title"/>
          </p:nvPr>
        </p:nvSpPr>
        <p:spPr/>
        <p:txBody>
          <a:bodyPr/>
          <a:lstStyle/>
          <a:p>
            <a:r>
              <a:rPr lang="nl-BE" dirty="0"/>
              <a:t>steekproef</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9</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3655790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dirty="0"/>
              <a:t>De normale verdeling is in de statistiek belangrijk om de volgende redenen:</a:t>
            </a:r>
          </a:p>
          <a:p>
            <a:r>
              <a:rPr lang="nl-BE" sz="1800" dirty="0"/>
              <a:t>In de praktijk is gebleken dat er veel variabelen zijn die een normale verdeling volgen of die benaderd kunnen worden door een normale verdeling</a:t>
            </a:r>
          </a:p>
          <a:p>
            <a:r>
              <a:rPr lang="nl-BE" sz="1800" dirty="0"/>
              <a:t>Een aantal discrete kansverdelingen, onder andere de binomiale kansverdeling, kan benaderd worden door de normale verdeling</a:t>
            </a:r>
          </a:p>
          <a:p>
            <a:pPr marL="0" indent="0">
              <a:buNone/>
            </a:pPr>
            <a:endParaRPr lang="nl-BE" sz="1800" dirty="0"/>
          </a:p>
          <a:p>
            <a:pPr marL="0" indent="0">
              <a:buNone/>
            </a:pPr>
            <a:r>
              <a:rPr lang="nl-BE" sz="1800" dirty="0"/>
              <a:t>De dichtheidsfunctie van een normaal verdeelde kansvariabele is</a:t>
            </a:r>
          </a:p>
          <a:p>
            <a:pPr marL="0" indent="0">
              <a:buNone/>
            </a:pPr>
            <a:endParaRPr lang="nl-BE" sz="1800" dirty="0"/>
          </a:p>
          <a:p>
            <a:pPr marL="0" indent="0">
              <a:buNone/>
            </a:pPr>
            <a:endParaRPr lang="nl-BE" sz="1800" dirty="0"/>
          </a:p>
          <a:p>
            <a:pPr marL="0" indent="0">
              <a:buNone/>
            </a:pPr>
            <a:endParaRPr lang="nl-BE" sz="1800" dirty="0"/>
          </a:p>
          <a:p>
            <a:pPr marL="0" indent="0">
              <a:buNone/>
            </a:pPr>
            <a:r>
              <a:rPr lang="nl-BE" sz="1800" dirty="0"/>
              <a:t>met </a:t>
            </a:r>
            <a:r>
              <a:rPr lang="el-GR" sz="1800" dirty="0"/>
              <a:t>μ</a:t>
            </a:r>
            <a:r>
              <a:rPr lang="nl-BE" sz="1800" dirty="0"/>
              <a:t> het gemiddelde en </a:t>
            </a:r>
            <a:r>
              <a:rPr lang="el-GR" sz="1800" dirty="0"/>
              <a:t>σ</a:t>
            </a:r>
            <a:r>
              <a:rPr lang="nl-BE" sz="1800" dirty="0"/>
              <a:t> de standaarddeviatie</a:t>
            </a:r>
          </a:p>
          <a:p>
            <a:pPr marL="0" indent="0">
              <a:buNone/>
            </a:pPr>
            <a:r>
              <a:rPr lang="nl-BE" sz="1800" dirty="0"/>
              <a:t>=&gt; Dit betekent dat we enkel </a:t>
            </a:r>
            <a:r>
              <a:rPr lang="el-GR" sz="1800" dirty="0"/>
              <a:t>μ</a:t>
            </a:r>
            <a:r>
              <a:rPr lang="nl-BE" sz="1800" dirty="0"/>
              <a:t> en </a:t>
            </a:r>
            <a:r>
              <a:rPr lang="el-GR" sz="1800" dirty="0"/>
              <a:t>σ</a:t>
            </a:r>
            <a:r>
              <a:rPr lang="nl-BE" sz="1800" dirty="0"/>
              <a:t> moeten kennen om de kansverdeling te tekenen</a:t>
            </a:r>
          </a:p>
          <a:p>
            <a:endParaRPr lang="nl-BE" sz="1800" dirty="0"/>
          </a:p>
          <a:p>
            <a:endParaRPr lang="nl-BE" sz="1800" dirty="0"/>
          </a:p>
        </p:txBody>
      </p:sp>
      <p:sp>
        <p:nvSpPr>
          <p:cNvPr id="3" name="Titel 2"/>
          <p:cNvSpPr>
            <a:spLocks noGrp="1"/>
          </p:cNvSpPr>
          <p:nvPr>
            <p:ph type="title"/>
          </p:nvPr>
        </p:nvSpPr>
        <p:spPr>
          <a:xfrm>
            <a:off x="0" y="0"/>
            <a:ext cx="9144000" cy="1142984"/>
          </a:xfrm>
        </p:spPr>
        <p:txBody>
          <a:bodyPr/>
          <a:lstStyle/>
          <a:p>
            <a:r>
              <a:rPr lang="nl-BE" dirty="0"/>
              <a:t>De normale verdeling</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90</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6" name="Picture 5">
            <a:extLst>
              <a:ext uri="{FF2B5EF4-FFF2-40B4-BE49-F238E27FC236}">
                <a16:creationId xmlns:a16="http://schemas.microsoft.com/office/drawing/2014/main" id="{390486FE-0840-4652-8493-43DD1D368B84}"/>
              </a:ext>
            </a:extLst>
          </p:cNvPr>
          <p:cNvPicPr>
            <a:picLocks noChangeAspect="1"/>
          </p:cNvPicPr>
          <p:nvPr/>
        </p:nvPicPr>
        <p:blipFill>
          <a:blip r:embed="rId3"/>
          <a:stretch>
            <a:fillRect/>
          </a:stretch>
        </p:blipFill>
        <p:spPr>
          <a:xfrm>
            <a:off x="2795492" y="3573016"/>
            <a:ext cx="3152775" cy="876300"/>
          </a:xfrm>
          <a:prstGeom prst="rect">
            <a:avLst/>
          </a:prstGeom>
        </p:spPr>
      </p:pic>
    </p:spTree>
    <p:extLst>
      <p:ext uri="{BB962C8B-B14F-4D97-AF65-F5344CB8AC3E}">
        <p14:creationId xmlns:p14="http://schemas.microsoft.com/office/powerpoint/2010/main" val="109096967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dirty="0"/>
              <a:t>De verdelingsfunctie F(x) van een normale verdeling is</a:t>
            </a:r>
          </a:p>
          <a:p>
            <a:pPr marL="0" indent="0">
              <a:buNone/>
            </a:pPr>
            <a:endParaRPr lang="nl-BE" sz="1800" dirty="0"/>
          </a:p>
          <a:p>
            <a:pPr marL="0" indent="0">
              <a:buNone/>
            </a:pPr>
            <a:endParaRPr lang="nl-BE" sz="1800" dirty="0"/>
          </a:p>
          <a:p>
            <a:pPr marL="0" indent="0">
              <a:buNone/>
            </a:pPr>
            <a:endParaRPr lang="nl-BE" sz="1800" dirty="0"/>
          </a:p>
          <a:p>
            <a:pPr marL="0" indent="0">
              <a:buNone/>
            </a:pPr>
            <a:r>
              <a:rPr lang="nl-BE" sz="1800" u="sng" dirty="0"/>
              <a:t>Voorbeeld: </a:t>
            </a:r>
            <a:br>
              <a:rPr lang="nl-BE" sz="800" dirty="0"/>
            </a:br>
            <a:br>
              <a:rPr lang="nl-BE" sz="800" dirty="0"/>
            </a:br>
            <a:r>
              <a:rPr lang="nl-BE" sz="1800" dirty="0"/>
              <a:t>In het geval van de flesjes die met behulp van een vulmachine gevuld werden </a:t>
            </a:r>
            <a:br>
              <a:rPr lang="nl-BE" sz="1800" dirty="0"/>
            </a:br>
            <a:r>
              <a:rPr lang="nl-BE" sz="1800" dirty="0"/>
              <a:t>tot een streefinhoud van 25 cl is µ = 25 cl. </a:t>
            </a:r>
          </a:p>
          <a:p>
            <a:pPr marL="0" indent="0">
              <a:buNone/>
            </a:pPr>
            <a:r>
              <a:rPr lang="nl-BE" sz="1800" dirty="0"/>
              <a:t>Als de vulmachine zo afgesteld staat dat de standaardafwijking gelijk is aan 0,4 cl, </a:t>
            </a:r>
            <a:br>
              <a:rPr lang="nl-BE" sz="1800" dirty="0"/>
            </a:br>
            <a:r>
              <a:rPr lang="nl-BE" sz="1800" dirty="0"/>
              <a:t>dan is de variabele X de hoeveelheid in cl, </a:t>
            </a:r>
            <a:br>
              <a:rPr lang="nl-BE" sz="1800" dirty="0"/>
            </a:br>
            <a:r>
              <a:rPr lang="nl-BE" sz="1800" dirty="0"/>
              <a:t>waarvan de meetwaarden een normale verdeling volgen met µ = 25 cl en </a:t>
            </a:r>
            <a:r>
              <a:rPr lang="el-GR" sz="1800" dirty="0"/>
              <a:t>σ</a:t>
            </a:r>
            <a:r>
              <a:rPr lang="nl-BE" sz="1800" dirty="0"/>
              <a:t> = 0,4 cl kort genoteerd met X~N(25; 0,4).</a:t>
            </a:r>
          </a:p>
        </p:txBody>
      </p:sp>
      <p:sp>
        <p:nvSpPr>
          <p:cNvPr id="3" name="Titel 2"/>
          <p:cNvSpPr>
            <a:spLocks noGrp="1"/>
          </p:cNvSpPr>
          <p:nvPr>
            <p:ph type="title"/>
          </p:nvPr>
        </p:nvSpPr>
        <p:spPr>
          <a:xfrm>
            <a:off x="0" y="0"/>
            <a:ext cx="9144000" cy="1142984"/>
          </a:xfrm>
        </p:spPr>
        <p:txBody>
          <a:bodyPr/>
          <a:lstStyle/>
          <a:p>
            <a:r>
              <a:rPr lang="nl-BE" dirty="0"/>
              <a:t>De normale verdeling</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91</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6" name="Picture 5">
            <a:extLst>
              <a:ext uri="{FF2B5EF4-FFF2-40B4-BE49-F238E27FC236}">
                <a16:creationId xmlns:a16="http://schemas.microsoft.com/office/drawing/2014/main" id="{5841EBF3-9212-4C9E-9126-1FD792249DF1}"/>
              </a:ext>
            </a:extLst>
          </p:cNvPr>
          <p:cNvPicPr>
            <a:picLocks noChangeAspect="1"/>
          </p:cNvPicPr>
          <p:nvPr/>
        </p:nvPicPr>
        <p:blipFill>
          <a:blip r:embed="rId3"/>
          <a:stretch>
            <a:fillRect/>
          </a:stretch>
        </p:blipFill>
        <p:spPr>
          <a:xfrm>
            <a:off x="2514376" y="1916832"/>
            <a:ext cx="4295775" cy="809625"/>
          </a:xfrm>
          <a:prstGeom prst="rect">
            <a:avLst/>
          </a:prstGeom>
        </p:spPr>
      </p:pic>
    </p:spTree>
    <p:extLst>
      <p:ext uri="{BB962C8B-B14F-4D97-AF65-F5344CB8AC3E}">
        <p14:creationId xmlns:p14="http://schemas.microsoft.com/office/powerpoint/2010/main" val="132899775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dirty="0"/>
              <a:t>De kansverdeling van de normale verdeling (of Gausskromme) is (1) klokvormig. </a:t>
            </a:r>
          </a:p>
          <a:p>
            <a:pPr marL="0" indent="0">
              <a:buNone/>
            </a:pPr>
            <a:r>
              <a:rPr lang="nl-BE" sz="1800" dirty="0"/>
              <a:t>Ze is (2) symmetrisch rond het gemiddelde  en (3) de spreiding wordt bepaald </a:t>
            </a:r>
          </a:p>
          <a:p>
            <a:pPr marL="0" indent="0">
              <a:buNone/>
            </a:pPr>
            <a:r>
              <a:rPr lang="nl-BE" sz="1800" dirty="0"/>
              <a:t>door de standaarddeviatie</a:t>
            </a:r>
            <a:r>
              <a:rPr lang="el-GR" sz="1800" dirty="0"/>
              <a:t> σ</a:t>
            </a:r>
            <a:r>
              <a:rPr lang="nl-BE" sz="1800" dirty="0"/>
              <a:t>. Hoe groter </a:t>
            </a:r>
            <a:r>
              <a:rPr lang="el-GR" sz="1800" dirty="0"/>
              <a:t>σ</a:t>
            </a:r>
            <a:r>
              <a:rPr lang="nl-BE" sz="1800" dirty="0"/>
              <a:t>, hoe breder de grafiek.</a:t>
            </a:r>
          </a:p>
          <a:p>
            <a:pPr marL="0" indent="0">
              <a:buNone/>
            </a:pPr>
            <a:endParaRPr lang="nl-BE" sz="1800" dirty="0"/>
          </a:p>
          <a:p>
            <a:pPr marL="0" indent="0">
              <a:buNone/>
            </a:pPr>
            <a:r>
              <a:rPr lang="nl-BE" sz="1800" dirty="0"/>
              <a:t>In de figuur geldt:</a:t>
            </a:r>
          </a:p>
          <a:p>
            <a:r>
              <a:rPr lang="nl-BE" sz="1800" dirty="0"/>
              <a:t>µ</a:t>
            </a:r>
            <a:r>
              <a:rPr lang="nl-BE" sz="1800" baseline="-25000" dirty="0"/>
              <a:t>1</a:t>
            </a:r>
            <a:r>
              <a:rPr lang="nl-BE" sz="1800" dirty="0"/>
              <a:t> = 0 ; </a:t>
            </a:r>
            <a:r>
              <a:rPr lang="el-GR" sz="1800" dirty="0"/>
              <a:t>σ</a:t>
            </a:r>
            <a:r>
              <a:rPr lang="nl-BE" sz="1800" baseline="-25000" dirty="0"/>
              <a:t>1</a:t>
            </a:r>
            <a:r>
              <a:rPr lang="nl-BE" sz="1800" dirty="0"/>
              <a:t> = 1</a:t>
            </a:r>
          </a:p>
          <a:p>
            <a:r>
              <a:rPr lang="nl-BE" sz="1800" dirty="0"/>
              <a:t>µ</a:t>
            </a:r>
            <a:r>
              <a:rPr lang="nl-BE" sz="1800" baseline="-25000" dirty="0"/>
              <a:t>2</a:t>
            </a:r>
            <a:r>
              <a:rPr lang="nl-BE" sz="1800" dirty="0"/>
              <a:t> = 0 ; </a:t>
            </a:r>
            <a:r>
              <a:rPr lang="el-GR" sz="1800" dirty="0"/>
              <a:t>σ</a:t>
            </a:r>
            <a:r>
              <a:rPr lang="nl-BE" sz="1800" baseline="-25000" dirty="0"/>
              <a:t>2</a:t>
            </a:r>
            <a:r>
              <a:rPr lang="nl-BE" sz="1800" dirty="0"/>
              <a:t> = 0,5</a:t>
            </a:r>
          </a:p>
          <a:p>
            <a:r>
              <a:rPr lang="nl-BE" sz="1800" dirty="0"/>
              <a:t>µ</a:t>
            </a:r>
            <a:r>
              <a:rPr lang="nl-BE" sz="1800" baseline="-25000" dirty="0"/>
              <a:t>3</a:t>
            </a:r>
            <a:r>
              <a:rPr lang="nl-BE" sz="1800" dirty="0"/>
              <a:t> = -2 ; </a:t>
            </a:r>
            <a:r>
              <a:rPr lang="el-GR" sz="1800" dirty="0"/>
              <a:t>σ</a:t>
            </a:r>
            <a:r>
              <a:rPr lang="nl-BE" sz="1800" baseline="-25000" dirty="0"/>
              <a:t>3</a:t>
            </a:r>
            <a:r>
              <a:rPr lang="nl-BE" sz="1800" dirty="0"/>
              <a:t> = 1,3</a:t>
            </a:r>
          </a:p>
        </p:txBody>
      </p:sp>
      <p:sp>
        <p:nvSpPr>
          <p:cNvPr id="3" name="Titel 2"/>
          <p:cNvSpPr>
            <a:spLocks noGrp="1"/>
          </p:cNvSpPr>
          <p:nvPr>
            <p:ph type="title"/>
          </p:nvPr>
        </p:nvSpPr>
        <p:spPr>
          <a:xfrm>
            <a:off x="0" y="0"/>
            <a:ext cx="9144000" cy="1142984"/>
          </a:xfrm>
        </p:spPr>
        <p:txBody>
          <a:bodyPr/>
          <a:lstStyle/>
          <a:p>
            <a:r>
              <a:rPr lang="nl-BE" dirty="0"/>
              <a:t>De normale verdeling</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92</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9" name="Picture 8">
            <a:extLst>
              <a:ext uri="{FF2B5EF4-FFF2-40B4-BE49-F238E27FC236}">
                <a16:creationId xmlns:a16="http://schemas.microsoft.com/office/drawing/2014/main" id="{AD2FB322-F2C7-46C5-B380-1AD04FD1D354}"/>
              </a:ext>
            </a:extLst>
          </p:cNvPr>
          <p:cNvPicPr>
            <a:picLocks noChangeAspect="1"/>
          </p:cNvPicPr>
          <p:nvPr/>
        </p:nvPicPr>
        <p:blipFill>
          <a:blip r:embed="rId3"/>
          <a:stretch>
            <a:fillRect/>
          </a:stretch>
        </p:blipFill>
        <p:spPr>
          <a:xfrm>
            <a:off x="3995936" y="2482580"/>
            <a:ext cx="4963706" cy="3217341"/>
          </a:xfrm>
          <a:prstGeom prst="rect">
            <a:avLst/>
          </a:prstGeom>
        </p:spPr>
      </p:pic>
    </p:spTree>
    <p:extLst>
      <p:ext uri="{BB962C8B-B14F-4D97-AF65-F5344CB8AC3E}">
        <p14:creationId xmlns:p14="http://schemas.microsoft.com/office/powerpoint/2010/main" val="180732146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dirty="0"/>
              <a:t>Omdat je voor µ en </a:t>
            </a:r>
            <a:r>
              <a:rPr lang="el-GR" sz="1800" dirty="0"/>
              <a:t>σ</a:t>
            </a:r>
            <a:r>
              <a:rPr lang="nl-BE" sz="1800" dirty="0"/>
              <a:t> een willekeurige waarde kunt invullen, bestaan er dus vele</a:t>
            </a:r>
          </a:p>
          <a:p>
            <a:pPr marL="0" indent="0">
              <a:buNone/>
            </a:pPr>
            <a:r>
              <a:rPr lang="nl-BE" sz="1800" dirty="0"/>
              <a:t>normale verdelingen. </a:t>
            </a:r>
          </a:p>
          <a:p>
            <a:pPr marL="0" indent="0">
              <a:buNone/>
            </a:pPr>
            <a:endParaRPr lang="nl-BE" sz="1800" dirty="0"/>
          </a:p>
          <a:p>
            <a:pPr marL="0" indent="0">
              <a:buNone/>
            </a:pPr>
            <a:r>
              <a:rPr lang="nl-BE" sz="1800" dirty="0"/>
              <a:t>Er is een normale verdeling die een speciale naam gekregen heeft: de</a:t>
            </a:r>
          </a:p>
          <a:p>
            <a:pPr marL="0" indent="0">
              <a:buNone/>
            </a:pPr>
            <a:r>
              <a:rPr lang="nl-BE" sz="1800" dirty="0"/>
              <a:t>standaardnormale verdeling.</a:t>
            </a:r>
          </a:p>
          <a:p>
            <a:pPr marL="0" indent="0">
              <a:buNone/>
            </a:pPr>
            <a:endParaRPr lang="nl-BE" sz="1800" dirty="0"/>
          </a:p>
          <a:p>
            <a:pPr marL="0" indent="0">
              <a:buNone/>
            </a:pPr>
            <a:r>
              <a:rPr lang="nl-BE" sz="1800" b="1" u="sng" dirty="0"/>
              <a:t>Definitie:</a:t>
            </a:r>
            <a:r>
              <a:rPr lang="nl-BE" sz="1800" b="1" dirty="0"/>
              <a:t> </a:t>
            </a:r>
            <a:r>
              <a:rPr lang="nl-BE" sz="1800" dirty="0"/>
              <a:t>De standaardnormale verdeling is een normale verdeling met het </a:t>
            </a:r>
          </a:p>
          <a:p>
            <a:pPr marL="0" indent="0">
              <a:buNone/>
            </a:pPr>
            <a:r>
              <a:rPr lang="nl-BE" sz="1800" dirty="0"/>
              <a:t>gemiddelde µ  gelijk aan 0 en de standaardafwijking </a:t>
            </a:r>
            <a:r>
              <a:rPr lang="el-GR" sz="1800" dirty="0"/>
              <a:t>σ</a:t>
            </a:r>
            <a:r>
              <a:rPr lang="nl-BE" sz="1800" dirty="0"/>
              <a:t> gelijk aan 1.</a:t>
            </a:r>
          </a:p>
          <a:p>
            <a:pPr marL="0" indent="0">
              <a:buNone/>
            </a:pPr>
            <a:r>
              <a:rPr lang="nl-BE" sz="1800" dirty="0"/>
              <a:t>De letter X wordt bij de standaardnormale verdeling vervangen door de letter Z. </a:t>
            </a:r>
          </a:p>
        </p:txBody>
      </p:sp>
      <p:sp>
        <p:nvSpPr>
          <p:cNvPr id="3" name="Titel 2"/>
          <p:cNvSpPr>
            <a:spLocks noGrp="1"/>
          </p:cNvSpPr>
          <p:nvPr>
            <p:ph type="title"/>
          </p:nvPr>
        </p:nvSpPr>
        <p:spPr>
          <a:xfrm>
            <a:off x="0" y="0"/>
            <a:ext cx="9144000" cy="1142984"/>
          </a:xfrm>
        </p:spPr>
        <p:txBody>
          <a:bodyPr/>
          <a:lstStyle/>
          <a:p>
            <a:r>
              <a:rPr lang="nl-BE" dirty="0"/>
              <a:t>De standaard normaalverdeling</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93</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spTree>
    <p:extLst>
      <p:ext uri="{BB962C8B-B14F-4D97-AF65-F5344CB8AC3E}">
        <p14:creationId xmlns:p14="http://schemas.microsoft.com/office/powerpoint/2010/main" val="213681490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dirty="0"/>
              <a:t>We kunnen we de kansen F(z) berekenen met behulp van een tabel:</a:t>
            </a:r>
          </a:p>
        </p:txBody>
      </p:sp>
      <p:sp>
        <p:nvSpPr>
          <p:cNvPr id="3" name="Titel 2"/>
          <p:cNvSpPr>
            <a:spLocks noGrp="1"/>
          </p:cNvSpPr>
          <p:nvPr>
            <p:ph type="title"/>
          </p:nvPr>
        </p:nvSpPr>
        <p:spPr>
          <a:xfrm>
            <a:off x="0" y="0"/>
            <a:ext cx="9144000" cy="1142984"/>
          </a:xfrm>
        </p:spPr>
        <p:txBody>
          <a:bodyPr/>
          <a:lstStyle/>
          <a:p>
            <a:r>
              <a:rPr lang="nl-BE" dirty="0"/>
              <a:t>De standaard normaalverdeling</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94</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6" name="Picture 5">
            <a:extLst>
              <a:ext uri="{FF2B5EF4-FFF2-40B4-BE49-F238E27FC236}">
                <a16:creationId xmlns:a16="http://schemas.microsoft.com/office/drawing/2014/main" id="{97F43ABA-491B-43BB-AF94-2BAC1247F1F5}"/>
              </a:ext>
            </a:extLst>
          </p:cNvPr>
          <p:cNvPicPr>
            <a:picLocks noChangeAspect="1"/>
          </p:cNvPicPr>
          <p:nvPr/>
        </p:nvPicPr>
        <p:blipFill>
          <a:blip r:embed="rId3"/>
          <a:stretch>
            <a:fillRect/>
          </a:stretch>
        </p:blipFill>
        <p:spPr>
          <a:xfrm>
            <a:off x="0" y="2060848"/>
            <a:ext cx="9144000" cy="2749853"/>
          </a:xfrm>
          <a:prstGeom prst="rect">
            <a:avLst/>
          </a:prstGeom>
        </p:spPr>
      </p:pic>
    </p:spTree>
    <p:extLst>
      <p:ext uri="{BB962C8B-B14F-4D97-AF65-F5344CB8AC3E}">
        <p14:creationId xmlns:p14="http://schemas.microsoft.com/office/powerpoint/2010/main" val="39405543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u="sng" dirty="0"/>
              <a:t>Voorbeeld1:</a:t>
            </a:r>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r>
              <a:rPr lang="nl-BE" sz="1800" dirty="0"/>
              <a:t>Bepaal de kans dat Z kleiner is dan 0,67.</a:t>
            </a:r>
          </a:p>
          <a:p>
            <a:pPr marL="0" indent="0">
              <a:buNone/>
            </a:pPr>
            <a:r>
              <a:rPr lang="nl-BE" sz="1800" dirty="0"/>
              <a:t>We kunnen deze kans rechtstreeks in de tabel aflezen:</a:t>
            </a:r>
          </a:p>
          <a:p>
            <a:r>
              <a:rPr lang="nl-BE" sz="1800" dirty="0"/>
              <a:t>Het eerste cijfer na de komma is een 6, dus we kijken verticaal bij 0,6 </a:t>
            </a:r>
          </a:p>
          <a:p>
            <a:r>
              <a:rPr lang="nl-BE" sz="1800" dirty="0"/>
              <a:t>Het tweede cijfer na de komma is een 7, dus horizontaal kijken we bij 0,07</a:t>
            </a:r>
          </a:p>
          <a:p>
            <a:pPr marL="0" indent="0">
              <a:buNone/>
            </a:pPr>
            <a:endParaRPr lang="nl-BE" sz="1800" dirty="0"/>
          </a:p>
          <a:p>
            <a:pPr marL="0" indent="0">
              <a:buNone/>
            </a:pPr>
            <a:r>
              <a:rPr lang="nl-BE" sz="1800" dirty="0"/>
              <a:t>We kunnen zo aflezen dat</a:t>
            </a:r>
          </a:p>
          <a:p>
            <a:pPr marL="0" indent="0">
              <a:buNone/>
            </a:pPr>
            <a:r>
              <a:rPr lang="nl-BE" sz="1800" dirty="0"/>
              <a:t>P(Z &lt; 0,67) = 0,7486</a:t>
            </a:r>
          </a:p>
        </p:txBody>
      </p:sp>
      <p:sp>
        <p:nvSpPr>
          <p:cNvPr id="3" name="Titel 2"/>
          <p:cNvSpPr>
            <a:spLocks noGrp="1"/>
          </p:cNvSpPr>
          <p:nvPr>
            <p:ph type="title"/>
          </p:nvPr>
        </p:nvSpPr>
        <p:spPr>
          <a:xfrm>
            <a:off x="0" y="0"/>
            <a:ext cx="9144000" cy="1142984"/>
          </a:xfrm>
        </p:spPr>
        <p:txBody>
          <a:bodyPr/>
          <a:lstStyle/>
          <a:p>
            <a:r>
              <a:rPr lang="nl-BE" dirty="0"/>
              <a:t>De standaard normaalverdeling</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95</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7" name="Picture 6">
            <a:extLst>
              <a:ext uri="{FF2B5EF4-FFF2-40B4-BE49-F238E27FC236}">
                <a16:creationId xmlns:a16="http://schemas.microsoft.com/office/drawing/2014/main" id="{AC1D4728-E224-4923-A23D-49CDCB62990E}"/>
              </a:ext>
            </a:extLst>
          </p:cNvPr>
          <p:cNvPicPr>
            <a:picLocks noChangeAspect="1"/>
          </p:cNvPicPr>
          <p:nvPr/>
        </p:nvPicPr>
        <p:blipFill>
          <a:blip r:embed="rId3"/>
          <a:stretch>
            <a:fillRect/>
          </a:stretch>
        </p:blipFill>
        <p:spPr>
          <a:xfrm>
            <a:off x="5004048" y="1268760"/>
            <a:ext cx="3374504" cy="1957476"/>
          </a:xfrm>
          <a:prstGeom prst="rect">
            <a:avLst/>
          </a:prstGeom>
        </p:spPr>
      </p:pic>
    </p:spTree>
    <p:extLst>
      <p:ext uri="{BB962C8B-B14F-4D97-AF65-F5344CB8AC3E}">
        <p14:creationId xmlns:p14="http://schemas.microsoft.com/office/powerpoint/2010/main" val="199960154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u="sng" dirty="0"/>
              <a:t>Voorbeeld2:</a:t>
            </a:r>
            <a:br>
              <a:rPr lang="nl-BE" sz="1800" u="sng" dirty="0"/>
            </a:br>
            <a:br>
              <a:rPr lang="nl-BE" sz="1800" u="sng" dirty="0"/>
            </a:br>
            <a:r>
              <a:rPr lang="nl-BE" sz="1800" dirty="0"/>
              <a:t>Bepaal de kans dat Z groter is dan 1,64.</a:t>
            </a:r>
            <a:br>
              <a:rPr lang="nl-BE" sz="1800" dirty="0"/>
            </a:br>
            <a:br>
              <a:rPr lang="nl-BE" sz="1800" dirty="0"/>
            </a:br>
            <a:br>
              <a:rPr lang="nl-BE" sz="1800" dirty="0"/>
            </a:br>
            <a:br>
              <a:rPr lang="nl-BE" sz="1800" dirty="0"/>
            </a:br>
            <a:endParaRPr lang="nl-BE" sz="1800" dirty="0"/>
          </a:p>
          <a:p>
            <a:pPr marL="0" indent="0">
              <a:buNone/>
            </a:pPr>
            <a:r>
              <a:rPr lang="nl-BE" sz="1800" dirty="0"/>
              <a:t>We zien dat de oppervlakte die hoort bij P(Z &gt; 1,64) gelijk is aan de hele oppervlakte onder de grafiek zonder de oppervlakte links van 1,64.</a:t>
            </a:r>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p:txBody>
      </p:sp>
      <p:sp>
        <p:nvSpPr>
          <p:cNvPr id="3" name="Titel 2"/>
          <p:cNvSpPr>
            <a:spLocks noGrp="1"/>
          </p:cNvSpPr>
          <p:nvPr>
            <p:ph type="title"/>
          </p:nvPr>
        </p:nvSpPr>
        <p:spPr>
          <a:xfrm>
            <a:off x="0" y="0"/>
            <a:ext cx="9144000" cy="1142984"/>
          </a:xfrm>
        </p:spPr>
        <p:txBody>
          <a:bodyPr/>
          <a:lstStyle/>
          <a:p>
            <a:r>
              <a:rPr lang="nl-BE" dirty="0"/>
              <a:t>De standaard normaalverdeling</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96</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9" name="Picture 8">
            <a:extLst>
              <a:ext uri="{FF2B5EF4-FFF2-40B4-BE49-F238E27FC236}">
                <a16:creationId xmlns:a16="http://schemas.microsoft.com/office/drawing/2014/main" id="{8B5C2B1F-FD0F-4047-B407-316DDF994549}"/>
              </a:ext>
            </a:extLst>
          </p:cNvPr>
          <p:cNvPicPr>
            <a:picLocks noChangeAspect="1"/>
          </p:cNvPicPr>
          <p:nvPr/>
        </p:nvPicPr>
        <p:blipFill>
          <a:blip r:embed="rId3"/>
          <a:stretch>
            <a:fillRect/>
          </a:stretch>
        </p:blipFill>
        <p:spPr>
          <a:xfrm>
            <a:off x="5220072" y="1268760"/>
            <a:ext cx="3402295" cy="1942331"/>
          </a:xfrm>
          <a:prstGeom prst="rect">
            <a:avLst/>
          </a:prstGeom>
        </p:spPr>
      </p:pic>
      <p:pic>
        <p:nvPicPr>
          <p:cNvPr id="11" name="Picture 10">
            <a:extLst>
              <a:ext uri="{FF2B5EF4-FFF2-40B4-BE49-F238E27FC236}">
                <a16:creationId xmlns:a16="http://schemas.microsoft.com/office/drawing/2014/main" id="{E45528D5-CDE5-45C2-8910-055C38DF5FD0}"/>
              </a:ext>
            </a:extLst>
          </p:cNvPr>
          <p:cNvPicPr>
            <a:picLocks noChangeAspect="1"/>
          </p:cNvPicPr>
          <p:nvPr/>
        </p:nvPicPr>
        <p:blipFill>
          <a:blip r:embed="rId4"/>
          <a:stretch>
            <a:fillRect/>
          </a:stretch>
        </p:blipFill>
        <p:spPr>
          <a:xfrm>
            <a:off x="1331640" y="3818414"/>
            <a:ext cx="6156176" cy="1948293"/>
          </a:xfrm>
          <a:prstGeom prst="rect">
            <a:avLst/>
          </a:prstGeom>
        </p:spPr>
      </p:pic>
    </p:spTree>
    <p:extLst>
      <p:ext uri="{BB962C8B-B14F-4D97-AF65-F5344CB8AC3E}">
        <p14:creationId xmlns:p14="http://schemas.microsoft.com/office/powerpoint/2010/main" val="43829807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0" y="1152000"/>
            <a:ext cx="9324528" cy="5013304"/>
          </a:xfrm>
          <a:ln>
            <a:noFill/>
          </a:ln>
        </p:spPr>
        <p:txBody>
          <a:bodyPr>
            <a:normAutofit/>
          </a:bodyPr>
          <a:lstStyle/>
          <a:p>
            <a:pPr marL="0" indent="0">
              <a:buNone/>
            </a:pPr>
            <a:r>
              <a:rPr lang="nl-BE" sz="1800" u="sng" dirty="0"/>
              <a:t>Voorbeeld2:</a:t>
            </a:r>
            <a:br>
              <a:rPr lang="nl-BE" sz="1800" u="sng" dirty="0"/>
            </a:br>
            <a:br>
              <a:rPr lang="nl-BE" sz="1800" u="sng" dirty="0"/>
            </a:br>
            <a:r>
              <a:rPr lang="nl-BE" sz="1800" dirty="0"/>
              <a:t>We bekomen zo:</a:t>
            </a:r>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p:txBody>
      </p:sp>
      <p:sp>
        <p:nvSpPr>
          <p:cNvPr id="3" name="Titel 2"/>
          <p:cNvSpPr>
            <a:spLocks noGrp="1"/>
          </p:cNvSpPr>
          <p:nvPr>
            <p:ph type="title"/>
          </p:nvPr>
        </p:nvSpPr>
        <p:spPr>
          <a:xfrm>
            <a:off x="0" y="0"/>
            <a:ext cx="9144000" cy="1142984"/>
          </a:xfrm>
        </p:spPr>
        <p:txBody>
          <a:bodyPr/>
          <a:lstStyle/>
          <a:p>
            <a:r>
              <a:rPr lang="nl-BE" dirty="0"/>
              <a:t>De standaard normaalverdeling</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97</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6" name="Picture 5">
            <a:extLst>
              <a:ext uri="{FF2B5EF4-FFF2-40B4-BE49-F238E27FC236}">
                <a16:creationId xmlns:a16="http://schemas.microsoft.com/office/drawing/2014/main" id="{1CA4B06C-7400-4BE4-BBC4-BB996A6EBBAE}"/>
              </a:ext>
            </a:extLst>
          </p:cNvPr>
          <p:cNvPicPr>
            <a:picLocks noChangeAspect="1"/>
          </p:cNvPicPr>
          <p:nvPr/>
        </p:nvPicPr>
        <p:blipFill>
          <a:blip r:embed="rId3"/>
          <a:stretch>
            <a:fillRect/>
          </a:stretch>
        </p:blipFill>
        <p:spPr>
          <a:xfrm>
            <a:off x="3275856" y="1268760"/>
            <a:ext cx="5004048" cy="1583670"/>
          </a:xfrm>
          <a:prstGeom prst="rect">
            <a:avLst/>
          </a:prstGeom>
        </p:spPr>
      </p:pic>
      <p:pic>
        <p:nvPicPr>
          <p:cNvPr id="7" name="Picture 6">
            <a:extLst>
              <a:ext uri="{FF2B5EF4-FFF2-40B4-BE49-F238E27FC236}">
                <a16:creationId xmlns:a16="http://schemas.microsoft.com/office/drawing/2014/main" id="{49330FF1-BEB0-4BE5-A22A-51EB510FCD03}"/>
              </a:ext>
            </a:extLst>
          </p:cNvPr>
          <p:cNvPicPr>
            <a:picLocks noChangeAspect="1"/>
          </p:cNvPicPr>
          <p:nvPr/>
        </p:nvPicPr>
        <p:blipFill>
          <a:blip r:embed="rId4"/>
          <a:stretch>
            <a:fillRect/>
          </a:stretch>
        </p:blipFill>
        <p:spPr>
          <a:xfrm>
            <a:off x="1259632" y="3140968"/>
            <a:ext cx="5724525" cy="1885950"/>
          </a:xfrm>
          <a:prstGeom prst="rect">
            <a:avLst/>
          </a:prstGeom>
        </p:spPr>
      </p:pic>
    </p:spTree>
    <p:extLst>
      <p:ext uri="{BB962C8B-B14F-4D97-AF65-F5344CB8AC3E}">
        <p14:creationId xmlns:p14="http://schemas.microsoft.com/office/powerpoint/2010/main" val="399036275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180528" y="1070696"/>
            <a:ext cx="9324528" cy="5013304"/>
          </a:xfrm>
          <a:ln>
            <a:noFill/>
          </a:ln>
        </p:spPr>
        <p:txBody>
          <a:bodyPr>
            <a:normAutofit/>
          </a:bodyPr>
          <a:lstStyle/>
          <a:p>
            <a:pPr marL="0" indent="0">
              <a:buNone/>
            </a:pPr>
            <a:r>
              <a:rPr lang="nl-BE" sz="1800" u="sng" dirty="0"/>
              <a:t>Voorbeeld3:</a:t>
            </a:r>
            <a:br>
              <a:rPr lang="nl-BE" sz="1800" u="sng" dirty="0"/>
            </a:br>
            <a:br>
              <a:rPr lang="nl-BE" sz="1800" u="sng" dirty="0"/>
            </a:br>
            <a:r>
              <a:rPr lang="nl-BE" sz="1800" dirty="0"/>
              <a:t>Bepaal de kans dat Z tussen -1,33 en 1,33 ligt.</a:t>
            </a:r>
            <a:br>
              <a:rPr lang="nl-BE" sz="1800" dirty="0"/>
            </a:br>
            <a:br>
              <a:rPr lang="nl-BE" sz="1800" dirty="0"/>
            </a:br>
            <a:br>
              <a:rPr lang="nl-BE" sz="1800" dirty="0"/>
            </a:br>
            <a:r>
              <a:rPr lang="nl-BE" sz="1800" dirty="0"/>
              <a:t>We zien dat de gearceerde oppervlakte </a:t>
            </a:r>
            <a:br>
              <a:rPr lang="nl-BE" sz="1800" dirty="0"/>
            </a:br>
            <a:r>
              <a:rPr lang="nl-BE" sz="1800" dirty="0"/>
              <a:t>ook overeenkomt met de oppervlakte </a:t>
            </a:r>
            <a:br>
              <a:rPr lang="nl-BE" sz="1800" dirty="0"/>
            </a:br>
            <a:r>
              <a:rPr lang="nl-BE" sz="1800" dirty="0"/>
              <a:t>onder de grafiek links van 1,33 zonder </a:t>
            </a:r>
            <a:br>
              <a:rPr lang="nl-BE" sz="1800" dirty="0"/>
            </a:br>
            <a:r>
              <a:rPr lang="nl-BE" sz="1800" dirty="0"/>
              <a:t>de oppervlakte onder de grafiek links van -1,33.</a:t>
            </a:r>
          </a:p>
          <a:p>
            <a:pPr marL="0" indent="0">
              <a:buNone/>
            </a:pPr>
            <a:endParaRPr lang="nl-BE" sz="1800" dirty="0"/>
          </a:p>
          <a:p>
            <a:pPr marL="0" indent="0">
              <a:buNone/>
            </a:pPr>
            <a:endParaRPr lang="nl-BE" sz="1800" dirty="0"/>
          </a:p>
          <a:p>
            <a:pPr marL="0" indent="0">
              <a:buNone/>
            </a:pPr>
            <a:endParaRPr lang="nl-BE" sz="1800" dirty="0"/>
          </a:p>
        </p:txBody>
      </p:sp>
      <p:sp>
        <p:nvSpPr>
          <p:cNvPr id="3" name="Titel 2"/>
          <p:cNvSpPr>
            <a:spLocks noGrp="1"/>
          </p:cNvSpPr>
          <p:nvPr>
            <p:ph type="title"/>
          </p:nvPr>
        </p:nvSpPr>
        <p:spPr>
          <a:xfrm>
            <a:off x="0" y="0"/>
            <a:ext cx="9144000" cy="1142984"/>
          </a:xfrm>
        </p:spPr>
        <p:txBody>
          <a:bodyPr/>
          <a:lstStyle/>
          <a:p>
            <a:r>
              <a:rPr lang="nl-BE" dirty="0"/>
              <a:t>De standaard normaalverdeling</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98</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8" name="Picture 7">
            <a:extLst>
              <a:ext uri="{FF2B5EF4-FFF2-40B4-BE49-F238E27FC236}">
                <a16:creationId xmlns:a16="http://schemas.microsoft.com/office/drawing/2014/main" id="{EB81F081-AA9C-47C3-8284-808A159E0D07}"/>
              </a:ext>
            </a:extLst>
          </p:cNvPr>
          <p:cNvPicPr>
            <a:picLocks noChangeAspect="1"/>
          </p:cNvPicPr>
          <p:nvPr/>
        </p:nvPicPr>
        <p:blipFill>
          <a:blip r:embed="rId3"/>
          <a:stretch>
            <a:fillRect/>
          </a:stretch>
        </p:blipFill>
        <p:spPr>
          <a:xfrm>
            <a:off x="5580112" y="1190127"/>
            <a:ext cx="3291797" cy="2047106"/>
          </a:xfrm>
          <a:prstGeom prst="rect">
            <a:avLst/>
          </a:prstGeom>
        </p:spPr>
      </p:pic>
      <p:pic>
        <p:nvPicPr>
          <p:cNvPr id="9" name="Picture 8">
            <a:extLst>
              <a:ext uri="{FF2B5EF4-FFF2-40B4-BE49-F238E27FC236}">
                <a16:creationId xmlns:a16="http://schemas.microsoft.com/office/drawing/2014/main" id="{9D95A60A-4B61-4B94-8C37-6C0AC1C95BD8}"/>
              </a:ext>
            </a:extLst>
          </p:cNvPr>
          <p:cNvPicPr>
            <a:picLocks noChangeAspect="1"/>
          </p:cNvPicPr>
          <p:nvPr/>
        </p:nvPicPr>
        <p:blipFill>
          <a:blip r:embed="rId4"/>
          <a:stretch>
            <a:fillRect/>
          </a:stretch>
        </p:blipFill>
        <p:spPr>
          <a:xfrm>
            <a:off x="827584" y="3645024"/>
            <a:ext cx="6876256" cy="2175397"/>
          </a:xfrm>
          <a:prstGeom prst="rect">
            <a:avLst/>
          </a:prstGeom>
        </p:spPr>
      </p:pic>
    </p:spTree>
    <p:extLst>
      <p:ext uri="{BB962C8B-B14F-4D97-AF65-F5344CB8AC3E}">
        <p14:creationId xmlns:p14="http://schemas.microsoft.com/office/powerpoint/2010/main" val="40788536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180528" y="1070696"/>
            <a:ext cx="9324528" cy="5013304"/>
          </a:xfrm>
          <a:ln>
            <a:noFill/>
          </a:ln>
        </p:spPr>
        <p:txBody>
          <a:bodyPr>
            <a:normAutofit/>
          </a:bodyPr>
          <a:lstStyle/>
          <a:p>
            <a:pPr marL="0" indent="0">
              <a:buNone/>
            </a:pPr>
            <a:r>
              <a:rPr lang="nl-BE" sz="1800" u="sng" dirty="0"/>
              <a:t>Voorbeeld3:</a:t>
            </a:r>
            <a:br>
              <a:rPr lang="nl-BE" sz="1800" u="sng" dirty="0"/>
            </a:br>
            <a:br>
              <a:rPr lang="nl-BE" sz="1800" u="sng" dirty="0"/>
            </a:br>
            <a:r>
              <a:rPr lang="nl-BE" sz="1800" dirty="0"/>
              <a:t>We bekomen zo:</a:t>
            </a:r>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endParaRPr lang="nl-BE" sz="1800" dirty="0"/>
          </a:p>
          <a:p>
            <a:pPr marL="0" indent="0">
              <a:buNone/>
            </a:pPr>
            <a:r>
              <a:rPr lang="nl-BE" sz="1800" dirty="0"/>
              <a:t>In de tabel staan alleen positieve waarden van z, dus de tweede kans kunnen we nog niet aflezen. </a:t>
            </a:r>
          </a:p>
          <a:p>
            <a:pPr marL="0" indent="0">
              <a:buNone/>
            </a:pPr>
            <a:endParaRPr lang="nl-BE" sz="1800" dirty="0"/>
          </a:p>
          <a:p>
            <a:pPr marL="0" indent="0">
              <a:buNone/>
            </a:pPr>
            <a:endParaRPr lang="nl-BE" sz="1800" dirty="0"/>
          </a:p>
        </p:txBody>
      </p:sp>
      <p:sp>
        <p:nvSpPr>
          <p:cNvPr id="3" name="Titel 2"/>
          <p:cNvSpPr>
            <a:spLocks noGrp="1"/>
          </p:cNvSpPr>
          <p:nvPr>
            <p:ph type="title"/>
          </p:nvPr>
        </p:nvSpPr>
        <p:spPr>
          <a:xfrm>
            <a:off x="0" y="0"/>
            <a:ext cx="9144000" cy="1142984"/>
          </a:xfrm>
        </p:spPr>
        <p:txBody>
          <a:bodyPr/>
          <a:lstStyle/>
          <a:p>
            <a:r>
              <a:rPr lang="nl-BE" dirty="0"/>
              <a:t>De standaard normaalverdeling</a:t>
            </a:r>
          </a:p>
        </p:txBody>
      </p:sp>
      <p:sp>
        <p:nvSpPr>
          <p:cNvPr id="4" name="Tijdelijke aanduiding voor dianummer 3"/>
          <p:cNvSpPr>
            <a:spLocks noGrp="1"/>
          </p:cNvSpPr>
          <p:nvPr>
            <p:ph type="sldNum" sz="quarter" idx="11"/>
          </p:nvPr>
        </p:nvSpPr>
        <p:spPr/>
        <p:txBody>
          <a:bodyPr/>
          <a:lstStyle/>
          <a:p>
            <a:fld id="{3B80295F-48CD-49FC-897A-CCEC919B8070}" type="slidenum">
              <a:rPr lang="nl-BE" smtClean="0"/>
              <a:pPr/>
              <a:t>99</a:t>
            </a:fld>
            <a:endParaRPr lang="nl-BE" dirty="0"/>
          </a:p>
        </p:txBody>
      </p:sp>
      <p:sp>
        <p:nvSpPr>
          <p:cNvPr id="5" name="Tijdelijke aanduiding voor voettekst 4"/>
          <p:cNvSpPr>
            <a:spLocks noGrp="1"/>
          </p:cNvSpPr>
          <p:nvPr>
            <p:ph type="ftr" sz="quarter" idx="12"/>
          </p:nvPr>
        </p:nvSpPr>
        <p:spPr/>
        <p:txBody>
          <a:bodyPr/>
          <a:lstStyle/>
          <a:p>
            <a:r>
              <a:rPr lang="nl-BE" dirty="0"/>
              <a:t>Statistiek voor big data</a:t>
            </a:r>
          </a:p>
        </p:txBody>
      </p:sp>
      <p:pic>
        <p:nvPicPr>
          <p:cNvPr id="9" name="Picture 8">
            <a:extLst>
              <a:ext uri="{FF2B5EF4-FFF2-40B4-BE49-F238E27FC236}">
                <a16:creationId xmlns:a16="http://schemas.microsoft.com/office/drawing/2014/main" id="{9D95A60A-4B61-4B94-8C37-6C0AC1C95BD8}"/>
              </a:ext>
            </a:extLst>
          </p:cNvPr>
          <p:cNvPicPr>
            <a:picLocks noChangeAspect="1"/>
          </p:cNvPicPr>
          <p:nvPr/>
        </p:nvPicPr>
        <p:blipFill>
          <a:blip r:embed="rId3"/>
          <a:stretch>
            <a:fillRect/>
          </a:stretch>
        </p:blipFill>
        <p:spPr>
          <a:xfrm>
            <a:off x="3131840" y="1319617"/>
            <a:ext cx="5652120" cy="1788125"/>
          </a:xfrm>
          <a:prstGeom prst="rect">
            <a:avLst/>
          </a:prstGeom>
        </p:spPr>
      </p:pic>
      <p:pic>
        <p:nvPicPr>
          <p:cNvPr id="6" name="Picture 5">
            <a:extLst>
              <a:ext uri="{FF2B5EF4-FFF2-40B4-BE49-F238E27FC236}">
                <a16:creationId xmlns:a16="http://schemas.microsoft.com/office/drawing/2014/main" id="{CE6F9D1F-A946-4B3F-8F32-FE23CE373794}"/>
              </a:ext>
            </a:extLst>
          </p:cNvPr>
          <p:cNvPicPr>
            <a:picLocks noChangeAspect="1"/>
          </p:cNvPicPr>
          <p:nvPr/>
        </p:nvPicPr>
        <p:blipFill>
          <a:blip r:embed="rId4"/>
          <a:stretch>
            <a:fillRect/>
          </a:stretch>
        </p:blipFill>
        <p:spPr>
          <a:xfrm>
            <a:off x="1054767" y="3274696"/>
            <a:ext cx="6853938" cy="1074002"/>
          </a:xfrm>
          <a:prstGeom prst="rect">
            <a:avLst/>
          </a:prstGeom>
        </p:spPr>
      </p:pic>
    </p:spTree>
    <p:extLst>
      <p:ext uri="{BB962C8B-B14F-4D97-AF65-F5344CB8AC3E}">
        <p14:creationId xmlns:p14="http://schemas.microsoft.com/office/powerpoint/2010/main" val="1004274680"/>
      </p:ext>
    </p:extLst>
  </p:cSld>
  <p:clrMapOvr>
    <a:masterClrMapping/>
  </p:clrMapOvr>
</p:sld>
</file>

<file path=ppt/theme/theme1.xml><?xml version="1.0" encoding="utf-8"?>
<a:theme xmlns:a="http://schemas.openxmlformats.org/drawingml/2006/main" name="TM">
  <a:themeElements>
    <a:clrScheme name="Lessius">
      <a:dk1>
        <a:srgbClr val="003C72"/>
      </a:dk1>
      <a:lt1>
        <a:srgbClr val="FFFFFF"/>
      </a:lt1>
      <a:dk2>
        <a:srgbClr val="003C72"/>
      </a:dk2>
      <a:lt2>
        <a:srgbClr val="FFFFFF"/>
      </a:lt2>
      <a:accent1>
        <a:srgbClr val="00A9E5"/>
      </a:accent1>
      <a:accent2>
        <a:srgbClr val="67CBEF"/>
      </a:accent2>
      <a:accent3>
        <a:srgbClr val="CCEEFA"/>
      </a:accent3>
      <a:accent4>
        <a:srgbClr val="406D96"/>
      </a:accent4>
      <a:accent5>
        <a:srgbClr val="7F9DB9"/>
      </a:accent5>
      <a:accent6>
        <a:srgbClr val="BECEDD"/>
      </a:accent6>
      <a:hlink>
        <a:srgbClr val="118EFF"/>
      </a:hlink>
      <a:folHlink>
        <a:srgbClr val="7030A0"/>
      </a:folHlink>
    </a:clrScheme>
    <a:fontScheme name="Lessius">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12289</TotalTime>
  <Words>7558</Words>
  <Application>Microsoft Office PowerPoint</Application>
  <PresentationFormat>On-screen Show (4:3)</PresentationFormat>
  <Paragraphs>2154</Paragraphs>
  <Slides>138</Slides>
  <Notes>97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138</vt:i4>
      </vt:variant>
    </vt:vector>
  </HeadingPairs>
  <TitlesOfParts>
    <vt:vector size="150" baseType="lpstr">
      <vt:lpstr>Arial</vt:lpstr>
      <vt:lpstr>Calibri</vt:lpstr>
      <vt:lpstr>Cambria Math</vt:lpstr>
      <vt:lpstr>CMBX12</vt:lpstr>
      <vt:lpstr>CMMI12</vt:lpstr>
      <vt:lpstr>CMR12</vt:lpstr>
      <vt:lpstr>Symbol</vt:lpstr>
      <vt:lpstr>Times New Roman</vt:lpstr>
      <vt:lpstr>Trebuchet MS</vt:lpstr>
      <vt:lpstr>Verdana</vt:lpstr>
      <vt:lpstr>Wingdings</vt:lpstr>
      <vt:lpstr>TM</vt:lpstr>
      <vt:lpstr>Statistiek voor big data</vt:lpstr>
      <vt:lpstr>introductie</vt:lpstr>
      <vt:lpstr>BIG DATA</vt:lpstr>
      <vt:lpstr>BIG DATA – de 5 v’s</vt:lpstr>
      <vt:lpstr> Statistische basisconcepten</vt:lpstr>
      <vt:lpstr>populatie</vt:lpstr>
      <vt:lpstr>steekproef</vt:lpstr>
      <vt:lpstr>steekproef</vt:lpstr>
      <vt:lpstr>steekproef</vt:lpstr>
      <vt:lpstr>steekproef</vt:lpstr>
      <vt:lpstr>KWALITATIEF - KWANTITATIEF</vt:lpstr>
      <vt:lpstr>KWALITATIEF - KWANTITATIEF</vt:lpstr>
      <vt:lpstr>KWALITATIEF - KWANTITATIEF</vt:lpstr>
      <vt:lpstr>Opdracht</vt:lpstr>
      <vt:lpstr>CENTRUMMATEN</vt:lpstr>
      <vt:lpstr>HET GEMIDDELDE</vt:lpstr>
      <vt:lpstr>HET GEMIDDELDE</vt:lpstr>
      <vt:lpstr>De mediaan</vt:lpstr>
      <vt:lpstr>De mediaan</vt:lpstr>
      <vt:lpstr>De modus</vt:lpstr>
      <vt:lpstr>opdrachten</vt:lpstr>
      <vt:lpstr>spreidingsmaten</vt:lpstr>
      <vt:lpstr>HET bereik</vt:lpstr>
      <vt:lpstr>De interkwartielafstand</vt:lpstr>
      <vt:lpstr>De interkwartielafstand</vt:lpstr>
      <vt:lpstr>De interkwartielafstand</vt:lpstr>
      <vt:lpstr>De interkwartielafstand</vt:lpstr>
      <vt:lpstr>De standaarddeviatie </vt:lpstr>
      <vt:lpstr>De standaarddeviatie</vt:lpstr>
      <vt:lpstr>De standaarddeviatie</vt:lpstr>
      <vt:lpstr>De standaarddeviatie</vt:lpstr>
      <vt:lpstr>De standaarddeviatie</vt:lpstr>
      <vt:lpstr>De standaarddeviatie</vt:lpstr>
      <vt:lpstr>De standaarddeviatie</vt:lpstr>
      <vt:lpstr>opdrachten</vt:lpstr>
      <vt:lpstr>opdrachten</vt:lpstr>
      <vt:lpstr>opdrachten</vt:lpstr>
      <vt:lpstr> correlatie en regressie</vt:lpstr>
      <vt:lpstr>Correlatie en regressie</vt:lpstr>
      <vt:lpstr>Correlatie - INLEIDING</vt:lpstr>
      <vt:lpstr>Correlatie - INLEIDING</vt:lpstr>
      <vt:lpstr>Correlatie</vt:lpstr>
      <vt:lpstr>Correlatie</vt:lpstr>
      <vt:lpstr>Correlatie</vt:lpstr>
      <vt:lpstr>Correlatie</vt:lpstr>
      <vt:lpstr>Correlatie</vt:lpstr>
      <vt:lpstr>Correlatie</vt:lpstr>
      <vt:lpstr>Positieve of negatieve correlatie</vt:lpstr>
      <vt:lpstr>Positieve of negatieve correlatie</vt:lpstr>
      <vt:lpstr>Positieve of negatieve correlatie</vt:lpstr>
      <vt:lpstr>Positieve of negatieve correlatie</vt:lpstr>
      <vt:lpstr>correlatiecoefficient</vt:lpstr>
      <vt:lpstr>correlatiecoefficient</vt:lpstr>
      <vt:lpstr>correlatiecoefficient</vt:lpstr>
      <vt:lpstr>correlatiecoefficient</vt:lpstr>
      <vt:lpstr>covariantie</vt:lpstr>
      <vt:lpstr>covariantie</vt:lpstr>
      <vt:lpstr>covariantie</vt:lpstr>
      <vt:lpstr>Voorbeeld – IRIS FLOWER DATASET</vt:lpstr>
      <vt:lpstr>opdrachten</vt:lpstr>
      <vt:lpstr>opdrachten</vt:lpstr>
      <vt:lpstr>opdrachten</vt:lpstr>
      <vt:lpstr>opdrachten</vt:lpstr>
      <vt:lpstr>Correlatie is géén causaliteit</vt:lpstr>
      <vt:lpstr>Correlatie is géén causaliteit</vt:lpstr>
      <vt:lpstr>Correlatie is géén causaliteit</vt:lpstr>
      <vt:lpstr>REGRESSIE - Inleiding</vt:lpstr>
      <vt:lpstr>ENKELVOUDIGE LINEAIRE REGRESSIE </vt:lpstr>
      <vt:lpstr>ENKELVOUDIGE LINEAIRE REGRESSIE </vt:lpstr>
      <vt:lpstr>ENKELVOUDIGE LINEAIRE REGRESSIE </vt:lpstr>
      <vt:lpstr>ENKELVOUDIGE LINEAIRE REGRESSIE </vt:lpstr>
      <vt:lpstr>ENKELVOUDIGE LINEAIRE REGRESSIE </vt:lpstr>
      <vt:lpstr>ENKELVOUDIGE LINEAIRE REGRESSIE  </vt:lpstr>
      <vt:lpstr>ENKELVOUDIGE LINEAIRE REGRESSIE </vt:lpstr>
      <vt:lpstr>ENKELVOUDIGE LINEAIRE REGRESSIE </vt:lpstr>
      <vt:lpstr>ENKELVOUDIGE LINEAIRE REGRESSIE </vt:lpstr>
      <vt:lpstr>ENKELVOUDIGE LINEAIRE REGRESSIE </vt:lpstr>
      <vt:lpstr>Meervoudige lineaire REGRESSIE </vt:lpstr>
      <vt:lpstr>Opdracht1 Regressie </vt:lpstr>
      <vt:lpstr>Opdracht1 Regressie  </vt:lpstr>
      <vt:lpstr>Opdracht1 Regressie </vt:lpstr>
      <vt:lpstr>Opdracht2 Regressie </vt:lpstr>
      <vt:lpstr>NORMAALVERDELING</vt:lpstr>
      <vt:lpstr>discrete verdelingen</vt:lpstr>
      <vt:lpstr>discrete verdelingen</vt:lpstr>
      <vt:lpstr>Continue verdelingen</vt:lpstr>
      <vt:lpstr>Continue verdelingen</vt:lpstr>
      <vt:lpstr>Continue verdelingen</vt:lpstr>
      <vt:lpstr>Continue verdelingen</vt:lpstr>
      <vt:lpstr>De normale verdeling</vt:lpstr>
      <vt:lpstr>De normale verdeling</vt:lpstr>
      <vt:lpstr>De normale verdeling</vt:lpstr>
      <vt:lpstr>De standaard normaalverdeling</vt:lpstr>
      <vt:lpstr>De standaard normaalverdeling</vt:lpstr>
      <vt:lpstr>De standaard normaalverdeling</vt:lpstr>
      <vt:lpstr>De standaard normaalverdeling</vt:lpstr>
      <vt:lpstr>De standaard normaalverdeling</vt:lpstr>
      <vt:lpstr>De standaard normaalverdeling</vt:lpstr>
      <vt:lpstr>De standaard normaalverdeling</vt:lpstr>
      <vt:lpstr>De standaard normaalverdeling</vt:lpstr>
      <vt:lpstr>De standaard normaalverdeling</vt:lpstr>
      <vt:lpstr>De standaard normaalverdeling</vt:lpstr>
      <vt:lpstr>De standaard normaalverdeling</vt:lpstr>
      <vt:lpstr>De standaard normaalverdeling</vt:lpstr>
      <vt:lpstr>De standaard normaalverdeling</vt:lpstr>
      <vt:lpstr>De standaard normaalverdeling</vt:lpstr>
      <vt:lpstr>De standaard normaalverdeling</vt:lpstr>
      <vt:lpstr>De standaard normaalverdeling</vt:lpstr>
      <vt:lpstr>De standaard normaalverdeling</vt:lpstr>
      <vt:lpstr>De standaard normaalverdeling</vt:lpstr>
      <vt:lpstr>De standaard normaalverdeling</vt:lpstr>
      <vt:lpstr>De standaard normaalverdeling</vt:lpstr>
      <vt:lpstr>opdrachten</vt:lpstr>
      <vt:lpstr>Normaal verdeelde variabelen</vt:lpstr>
      <vt:lpstr>Normaal verdeelde variabelen</vt:lpstr>
      <vt:lpstr>Normaal verdeelde variabelen</vt:lpstr>
      <vt:lpstr>Normaal verdeelde variabelen</vt:lpstr>
      <vt:lpstr>Normaal verdeelde variabelen</vt:lpstr>
      <vt:lpstr>Normaal verdeelde variabelen</vt:lpstr>
      <vt:lpstr>Normaal verdeelde variabelen</vt:lpstr>
      <vt:lpstr>Normaal verdeelde variabelen</vt:lpstr>
      <vt:lpstr>Normaal verdeelde variabelen</vt:lpstr>
      <vt:lpstr>Normaal verdeelde variabelen</vt:lpstr>
      <vt:lpstr>Normaal verdeelde variabelen</vt:lpstr>
      <vt:lpstr>Normaal verdeelde variabelen</vt:lpstr>
      <vt:lpstr>Normaal verdeelde variabelen</vt:lpstr>
      <vt:lpstr>Normaal verdeelde variabelen</vt:lpstr>
      <vt:lpstr>Normaal verdeelde variabelen</vt:lpstr>
      <vt:lpstr>opdrachten</vt:lpstr>
      <vt:lpstr>opdrachten</vt:lpstr>
      <vt:lpstr>opdrachten</vt:lpstr>
      <vt:lpstr>opdrachten</vt:lpstr>
      <vt:lpstr>opdrachten</vt:lpstr>
      <vt:lpstr>opdrachten</vt:lpstr>
      <vt:lpstr>Samenstellen van normale verdelingen</vt:lpstr>
      <vt:lpstr>Samenstellen van normale verdelingen</vt:lpstr>
      <vt:lpstr>Samenstellen van normale verdelingen</vt:lpstr>
      <vt:lpstr>OpdrachtEN</vt:lpstr>
    </vt:vector>
  </TitlesOfParts>
  <Company>K.H.Kempen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vista</dc:creator>
  <cp:lastModifiedBy>Caroline Vanderheyden</cp:lastModifiedBy>
  <cp:revision>783</cp:revision>
  <cp:lastPrinted>2017-10-12T17:38:14Z</cp:lastPrinted>
  <dcterms:created xsi:type="dcterms:W3CDTF">2012-11-23T09:12:31Z</dcterms:created>
  <dcterms:modified xsi:type="dcterms:W3CDTF">2018-09-27T13:40:50Z</dcterms:modified>
</cp:coreProperties>
</file>