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70" r:id="rId11"/>
    <p:sldId id="260" r:id="rId12"/>
    <p:sldId id="266" r:id="rId13"/>
    <p:sldId id="267" r:id="rId14"/>
    <p:sldId id="275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5B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8DC5-11ED-4154-98C6-885747B38C26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18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8DC5-11ED-4154-98C6-885747B38C26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8DC5-11ED-4154-98C6-885747B38C26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35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8DC5-11ED-4154-98C6-885747B38C26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30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8DC5-11ED-4154-98C6-885747B38C26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68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8DC5-11ED-4154-98C6-885747B38C26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8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8DC5-11ED-4154-98C6-885747B38C26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42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8DC5-11ED-4154-98C6-885747B38C26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10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8DC5-11ED-4154-98C6-885747B38C26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35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8DC5-11ED-4154-98C6-885747B38C26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54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8DC5-11ED-4154-98C6-885747B38C26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41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8DC5-11ED-4154-98C6-885747B38C26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2972-F8D9-485E-A951-CFA23639D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9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Mizuho Analysis Tool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User Manual</a:t>
            </a:r>
          </a:p>
          <a:p>
            <a:endParaRPr lang="en-US" altLang="zh-TW" dirty="0"/>
          </a:p>
          <a:p>
            <a:r>
              <a:rPr lang="en-US" altLang="zh-TW" dirty="0" smtClean="0"/>
              <a:t>v1.2.0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6360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– Analysis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with enhanced image</a:t>
            </a:r>
          </a:p>
          <a:p>
            <a:pPr lvl="1"/>
            <a:r>
              <a:rPr lang="en-US" altLang="zh-TW" dirty="0" smtClean="0"/>
              <a:t>Just click the check box to switch</a:t>
            </a:r>
          </a:p>
          <a:p>
            <a:pPr lvl="1"/>
            <a:r>
              <a:rPr lang="en-US" altLang="zh-TW" dirty="0" smtClean="0"/>
              <a:t>This will generate new logs with enhanced image automatically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41" y="3085574"/>
            <a:ext cx="9088118" cy="377242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765176" y="4258492"/>
            <a:ext cx="1410789" cy="3657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/>
          <p:cNvCxnSpPr>
            <a:endCxn id="5" idx="0"/>
          </p:cNvCxnSpPr>
          <p:nvPr/>
        </p:nvCxnSpPr>
        <p:spPr>
          <a:xfrm>
            <a:off x="5695406" y="2468880"/>
            <a:ext cx="3775165" cy="17896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Detection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Prerequisite</a:t>
            </a:r>
          </a:p>
          <a:p>
            <a:pPr lvl="1"/>
            <a:r>
              <a:rPr lang="en-US" altLang="zh-TW" dirty="0" smtClean="0"/>
              <a:t>Load image from analysis page &amp; select analysis region</a:t>
            </a:r>
          </a:p>
          <a:p>
            <a:r>
              <a:rPr lang="en-US" altLang="zh-TW" dirty="0" smtClean="0"/>
              <a:t>Navigate to this page via tabs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71739"/>
            <a:ext cx="10420350" cy="495300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195387" y="3733801"/>
            <a:ext cx="744583" cy="142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肘形接點 7"/>
          <p:cNvCxnSpPr>
            <a:endCxn id="6" idx="3"/>
          </p:cNvCxnSpPr>
          <p:nvPr/>
        </p:nvCxnSpPr>
        <p:spPr>
          <a:xfrm rot="5400000">
            <a:off x="1913098" y="3165363"/>
            <a:ext cx="666475" cy="6127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Detection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67434" y="617696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Image loaded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10057611" y="2140352"/>
            <a:ext cx="1" cy="3956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057611" y="3842265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scrollable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94133" y="2860199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Original image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98754" y="4717099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Enhanced image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80" y="2369350"/>
            <a:ext cx="6802140" cy="36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Detection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Result Area</a:t>
            </a:r>
          </a:p>
          <a:p>
            <a:pPr lvl="1"/>
            <a:r>
              <a:rPr lang="en-US" altLang="zh-TW" dirty="0"/>
              <a:t>After clicking </a:t>
            </a:r>
            <a:r>
              <a:rPr lang="en-US" altLang="zh-TW" dirty="0" smtClean="0"/>
              <a:t>OK </a:t>
            </a:r>
            <a:r>
              <a:rPr lang="en-US" altLang="zh-TW" dirty="0"/>
              <a:t>button , the Result Area will </a:t>
            </a:r>
          </a:p>
          <a:p>
            <a:pPr marL="457200" lvl="1" indent="0">
              <a:buNone/>
            </a:pPr>
            <a:r>
              <a:rPr lang="en-US" altLang="zh-TW" dirty="0"/>
              <a:t>   update.</a:t>
            </a:r>
          </a:p>
          <a:p>
            <a:r>
              <a:rPr lang="en-US" altLang="zh-TW" dirty="0" smtClean="0"/>
              <a:t>Parameters</a:t>
            </a:r>
          </a:p>
          <a:p>
            <a:pPr lvl="1"/>
            <a:r>
              <a:rPr lang="en-US" altLang="zh-TW" dirty="0" smtClean="0"/>
              <a:t>After changing parameters, please click OK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button to update the result on the Result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Area.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881" y="2309257"/>
            <a:ext cx="6908800" cy="3742267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9290731" y="1829560"/>
            <a:ext cx="2063069" cy="3629614"/>
            <a:chOff x="8570097" y="2818006"/>
            <a:chExt cx="2063069" cy="3629614"/>
          </a:xfrm>
        </p:grpSpPr>
        <p:sp>
          <p:nvSpPr>
            <p:cNvPr id="7" name="圓角矩形 6"/>
            <p:cNvSpPr/>
            <p:nvPr/>
          </p:nvSpPr>
          <p:spPr>
            <a:xfrm>
              <a:off x="8622943" y="4767943"/>
              <a:ext cx="2010223" cy="126709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029389" y="6078288"/>
              <a:ext cx="1510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Parameters 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8582298" y="3239588"/>
              <a:ext cx="2050868" cy="148510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570097" y="2818006"/>
              <a:ext cx="1251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Result Area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0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Detection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12" name="內容版面配置區 1"/>
          <p:cNvSpPr>
            <a:spLocks noGrp="1"/>
          </p:cNvSpPr>
          <p:nvPr>
            <p:ph idx="1"/>
          </p:nvPr>
        </p:nvSpPr>
        <p:spPr>
          <a:xfrm>
            <a:off x="762000" y="2044700"/>
            <a:ext cx="10591800" cy="467995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1900" dirty="0">
                <a:solidFill>
                  <a:srgbClr val="FF0000"/>
                </a:solidFill>
              </a:rPr>
              <a:t>Disease: 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smtClean="0"/>
              <a:t>Choose disease type.</a:t>
            </a:r>
          </a:p>
          <a:p>
            <a:r>
              <a:rPr lang="en-US" altLang="zh-TW" sz="1900" dirty="0" smtClean="0">
                <a:solidFill>
                  <a:srgbClr val="FF0000"/>
                </a:solidFill>
              </a:rPr>
              <a:t>Enhance: 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smtClean="0"/>
              <a:t>Enhancing the image or not.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TW" sz="1900" dirty="0">
                <a:solidFill>
                  <a:srgbClr val="FF0000"/>
                </a:solidFill>
              </a:rPr>
              <a:t>RGB Color: 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TW" sz="1900" dirty="0" smtClean="0"/>
              <a:t>Choosing </a:t>
            </a:r>
            <a:r>
              <a:rPr lang="en-US" altLang="zh-TW" sz="1900" dirty="0"/>
              <a:t>the color to analysis</a:t>
            </a:r>
            <a:r>
              <a:rPr lang="en-US" altLang="zh-TW" sz="1900" dirty="0" smtClean="0"/>
              <a:t>.</a:t>
            </a:r>
            <a:endParaRPr lang="en-US" altLang="zh-TW" sz="1900" dirty="0"/>
          </a:p>
          <a:p>
            <a:r>
              <a:rPr lang="en-US" altLang="zh-TW" sz="1900" dirty="0" smtClean="0">
                <a:solidFill>
                  <a:srgbClr val="FF0000"/>
                </a:solidFill>
              </a:rPr>
              <a:t>Use Filter:</a:t>
            </a:r>
          </a:p>
          <a:p>
            <a:pPr lvl="1"/>
            <a:r>
              <a:rPr lang="en-US" altLang="zh-TW" sz="1900" dirty="0" smtClean="0"/>
              <a:t>User can use filter or not.</a:t>
            </a:r>
            <a:endParaRPr lang="en-US" altLang="zh-TW" sz="1900" dirty="0" smtClean="0"/>
          </a:p>
          <a:p>
            <a:r>
              <a:rPr lang="en-US" altLang="zh-TW" sz="1900" dirty="0" smtClean="0">
                <a:solidFill>
                  <a:srgbClr val="FF0000"/>
                </a:solidFill>
              </a:rPr>
              <a:t>4 Blocks Detection:</a:t>
            </a:r>
          </a:p>
          <a:p>
            <a:pPr lvl="1"/>
            <a:r>
              <a:rPr lang="en-US" altLang="zh-TW" sz="1900" dirty="0" smtClean="0"/>
              <a:t>User can use 4 Blocks Detection or not.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r>
              <a:rPr lang="en-US" altLang="zh-TW" sz="1900" dirty="0" smtClean="0">
                <a:solidFill>
                  <a:srgbClr val="FF0000"/>
                </a:solidFill>
              </a:rPr>
              <a:t>Strides </a:t>
            </a:r>
            <a:r>
              <a:rPr lang="en-US" altLang="zh-TW" sz="1900" dirty="0">
                <a:solidFill>
                  <a:srgbClr val="FF0000"/>
                </a:solidFill>
              </a:rPr>
              <a:t>Threshold: 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smtClean="0"/>
              <a:t>The </a:t>
            </a:r>
            <a:r>
              <a:rPr lang="en-US" altLang="zh-TW" sz="1900" dirty="0"/>
              <a:t>stride size to calculate the difference of two value ( value is from average y-axis</a:t>
            </a:r>
            <a:r>
              <a:rPr lang="en-US" altLang="zh-TW" sz="1900" dirty="0" smtClean="0"/>
              <a:t>).</a:t>
            </a:r>
            <a:endParaRPr lang="en-US" altLang="zh-TW" sz="1900" dirty="0" smtClean="0"/>
          </a:p>
          <a:p>
            <a:pPr lvl="1"/>
            <a:r>
              <a:rPr lang="en-US" altLang="zh-TW" sz="1900" dirty="0"/>
              <a:t>It is recommended to keep the default </a:t>
            </a:r>
            <a:r>
              <a:rPr lang="en-US" altLang="zh-TW" sz="1900" dirty="0" smtClean="0"/>
              <a:t>value.</a:t>
            </a:r>
            <a:endParaRPr lang="en-US" altLang="zh-TW" sz="1900" dirty="0" smtClean="0"/>
          </a:p>
          <a:p>
            <a:r>
              <a:rPr lang="en-US" altLang="zh-TW" sz="1900" dirty="0" smtClean="0">
                <a:solidFill>
                  <a:srgbClr val="FF0000"/>
                </a:solidFill>
              </a:rPr>
              <a:t>Range of start: </a:t>
            </a:r>
          </a:p>
          <a:p>
            <a:pPr lvl="1"/>
            <a:r>
              <a:rPr lang="en-US" altLang="zh-TW" sz="1900" dirty="0" smtClean="0"/>
              <a:t>The </a:t>
            </a:r>
            <a:r>
              <a:rPr lang="en-US" altLang="zh-TW" sz="1900" dirty="0"/>
              <a:t>start coordination of x to </a:t>
            </a:r>
            <a:r>
              <a:rPr lang="en-US" altLang="zh-TW" sz="1900" dirty="0" smtClean="0"/>
              <a:t>analysis.</a:t>
            </a:r>
            <a:endParaRPr lang="en-US" altLang="zh-TW" sz="1900" dirty="0"/>
          </a:p>
          <a:p>
            <a:r>
              <a:rPr lang="en-US" altLang="zh-TW" sz="1900" dirty="0">
                <a:solidFill>
                  <a:srgbClr val="FF0000"/>
                </a:solidFill>
              </a:rPr>
              <a:t>Range of end: 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smtClean="0"/>
              <a:t>The </a:t>
            </a:r>
            <a:r>
              <a:rPr lang="en-US" altLang="zh-TW" sz="1900" dirty="0"/>
              <a:t>end coordination of x to </a:t>
            </a:r>
            <a:r>
              <a:rPr lang="en-US" altLang="zh-TW" sz="1900" dirty="0" smtClean="0"/>
              <a:t>analysis.</a:t>
            </a:r>
            <a:endParaRPr lang="en-US" altLang="zh-TW" sz="1900" dirty="0"/>
          </a:p>
          <a:p>
            <a:r>
              <a:rPr lang="en-US" altLang="zh-TW" sz="1900" dirty="0">
                <a:solidFill>
                  <a:srgbClr val="FF0000"/>
                </a:solidFill>
              </a:rPr>
              <a:t>P/N Threshold: </a:t>
            </a:r>
            <a:endParaRPr lang="en-US" altLang="zh-TW" sz="1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smtClean="0"/>
              <a:t>Peak </a:t>
            </a:r>
            <a:r>
              <a:rPr lang="en-US" altLang="zh-TW" sz="1900" dirty="0"/>
              <a:t>diff value greater than the P/N threshold will be judged to </a:t>
            </a:r>
            <a:r>
              <a:rPr lang="en-US" altLang="zh-TW" sz="1900" dirty="0" smtClean="0"/>
              <a:t>positive.</a:t>
            </a:r>
            <a:endParaRPr lang="en-US" altLang="zh-TW" sz="1900" dirty="0"/>
          </a:p>
          <a:p>
            <a:pPr lvl="1"/>
            <a:r>
              <a:rPr lang="en-US" altLang="zh-TW" sz="1900" dirty="0"/>
              <a:t>It is recommended to keep the default </a:t>
            </a:r>
            <a:r>
              <a:rPr lang="en-US" altLang="zh-TW" sz="1900" dirty="0" smtClean="0"/>
              <a:t>value.</a:t>
            </a:r>
            <a:endParaRPr lang="zh-TW" altLang="en-US" sz="1900" dirty="0"/>
          </a:p>
          <a:p>
            <a:endParaRPr lang="zh-TW" altLang="en-US" sz="2667" dirty="0"/>
          </a:p>
          <a:p>
            <a:endParaRPr lang="zh-TW" altLang="en-US" dirty="0"/>
          </a:p>
        </p:txBody>
      </p:sp>
      <p:sp>
        <p:nvSpPr>
          <p:cNvPr id="13" name="標題 2"/>
          <p:cNvSpPr txBox="1">
            <a:spLocks/>
          </p:cNvSpPr>
          <p:nvPr/>
        </p:nvSpPr>
        <p:spPr>
          <a:xfrm>
            <a:off x="762000" y="1650627"/>
            <a:ext cx="2580830" cy="394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Parameters Instruction </a:t>
            </a:r>
            <a:endParaRPr lang="zh-TW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550" y="657513"/>
            <a:ext cx="2409852" cy="2020384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 err="1" smtClean="0"/>
              <a:t>MultiResult</a:t>
            </a:r>
            <a:r>
              <a:rPr lang="en-US" altLang="zh-TW" dirty="0" smtClean="0"/>
              <a:t> Page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Prerequisite</a:t>
            </a:r>
          </a:p>
          <a:p>
            <a:pPr lvl="1"/>
            <a:r>
              <a:rPr lang="en-US" altLang="zh-TW" dirty="0" smtClean="0"/>
              <a:t>Put </a:t>
            </a:r>
            <a:r>
              <a:rPr lang="en-US" altLang="zh-TW" dirty="0" smtClean="0"/>
              <a:t>images into the correct file </a:t>
            </a:r>
          </a:p>
          <a:p>
            <a:pPr lvl="2"/>
            <a:r>
              <a:rPr lang="en-US" altLang="zh-TW" dirty="0" smtClean="0"/>
              <a:t>Click into file named </a:t>
            </a:r>
            <a:r>
              <a:rPr lang="en-US" altLang="zh-TW" u="sng" dirty="0" smtClean="0">
                <a:uFill>
                  <a:solidFill>
                    <a:srgbClr val="FF0000"/>
                  </a:solidFill>
                </a:uFill>
              </a:rPr>
              <a:t>samples.</a:t>
            </a:r>
            <a:endParaRPr lang="en-US" altLang="zh-TW" u="sng" dirty="0" smtClean="0">
              <a:uFill>
                <a:solidFill>
                  <a:srgbClr val="FF0000"/>
                </a:solidFill>
              </a:uFill>
            </a:endParaRPr>
          </a:p>
          <a:p>
            <a:pPr lvl="2"/>
            <a:r>
              <a:rPr lang="en-US" altLang="zh-TW" dirty="0" smtClean="0">
                <a:uFill>
                  <a:solidFill>
                    <a:srgbClr val="FF0000"/>
                  </a:solidFill>
                </a:uFill>
              </a:rPr>
              <a:t>Select correct  file of </a:t>
            </a:r>
            <a:r>
              <a:rPr lang="en-US" altLang="zh-TW" dirty="0" smtClean="0">
                <a:uFill>
                  <a:solidFill>
                    <a:srgbClr val="FF0000"/>
                  </a:solidFill>
                </a:uFill>
              </a:rPr>
              <a:t>flu.</a:t>
            </a:r>
            <a:endParaRPr lang="en-US" altLang="zh-TW" dirty="0" smtClean="0">
              <a:uFill>
                <a:solidFill>
                  <a:srgbClr val="FF0000"/>
                </a:solidFill>
              </a:uFill>
            </a:endParaRPr>
          </a:p>
          <a:p>
            <a:pPr lvl="2"/>
            <a:r>
              <a:rPr lang="en-US" altLang="zh-TW" dirty="0">
                <a:uFill>
                  <a:solidFill>
                    <a:srgbClr val="FF0000"/>
                  </a:solidFill>
                </a:uFill>
              </a:rPr>
              <a:t>Select correct file of </a:t>
            </a:r>
            <a:r>
              <a:rPr lang="en-US" altLang="zh-TW" dirty="0" smtClean="0">
                <a:uFill>
                  <a:solidFill>
                    <a:srgbClr val="FF0000"/>
                  </a:solidFill>
                </a:uFill>
              </a:rPr>
              <a:t>concentration. If it’s negative put the </a:t>
            </a:r>
          </a:p>
          <a:p>
            <a:pPr marL="914400" lvl="2" indent="0">
              <a:buNone/>
            </a:pPr>
            <a:r>
              <a:rPr lang="en-US" altLang="zh-TW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zh-TW" dirty="0" smtClean="0">
                <a:uFill>
                  <a:solidFill>
                    <a:srgbClr val="FF0000"/>
                  </a:solidFill>
                </a:uFill>
              </a:rPr>
              <a:t>   image into </a:t>
            </a:r>
            <a:r>
              <a:rPr lang="en-US" altLang="zh-TW" u="sng" dirty="0" smtClean="0">
                <a:uFill>
                  <a:solidFill>
                    <a:srgbClr val="FF0000"/>
                  </a:solidFill>
                </a:uFill>
              </a:rPr>
              <a:t>the file of “0</a:t>
            </a:r>
            <a:r>
              <a:rPr lang="en-US" altLang="zh-TW" u="sng" dirty="0" smtClean="0">
                <a:uFill>
                  <a:solidFill>
                    <a:srgbClr val="FF0000"/>
                  </a:solidFill>
                </a:uFill>
              </a:rPr>
              <a:t>”.</a:t>
            </a:r>
            <a:endParaRPr lang="en-US" altLang="zh-TW" u="sng" dirty="0" smtClean="0">
              <a:uFill>
                <a:solidFill>
                  <a:srgbClr val="FF0000"/>
                </a:solidFill>
              </a:uFill>
            </a:endParaRPr>
          </a:p>
          <a:p>
            <a:pPr lvl="2"/>
            <a:endParaRPr lang="en-US" altLang="zh-TW" u="sng" dirty="0" smtClean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9086759" y="638616"/>
            <a:ext cx="317024" cy="497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496" y="3286124"/>
            <a:ext cx="2795474" cy="732991"/>
          </a:xfrm>
          <a:prstGeom prst="rect">
            <a:avLst/>
          </a:prstGeom>
        </p:spPr>
      </p:pic>
      <p:cxnSp>
        <p:nvCxnSpPr>
          <p:cNvPr id="29" name="直線單箭頭接點 28"/>
          <p:cNvCxnSpPr/>
          <p:nvPr/>
        </p:nvCxnSpPr>
        <p:spPr>
          <a:xfrm flipV="1">
            <a:off x="5076825" y="1128276"/>
            <a:ext cx="4009934" cy="1692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8475495" y="3359943"/>
            <a:ext cx="2616367" cy="5214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4573904" y="3179209"/>
            <a:ext cx="3901591" cy="249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495" y="4428464"/>
            <a:ext cx="2747962" cy="731109"/>
          </a:xfrm>
          <a:prstGeom prst="rect">
            <a:avLst/>
          </a:prstGeom>
        </p:spPr>
      </p:pic>
      <p:sp>
        <p:nvSpPr>
          <p:cNvPr id="36" name="圓角矩形 35"/>
          <p:cNvSpPr/>
          <p:nvPr/>
        </p:nvSpPr>
        <p:spPr>
          <a:xfrm>
            <a:off x="8523119" y="4470344"/>
            <a:ext cx="2616367" cy="5214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>
            <a:endCxn id="34" idx="1"/>
          </p:cNvCxnSpPr>
          <p:nvPr/>
        </p:nvCxnSpPr>
        <p:spPr>
          <a:xfrm>
            <a:off x="3970020" y="4016375"/>
            <a:ext cx="4505475" cy="777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7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15" y="4851506"/>
            <a:ext cx="5391150" cy="1828800"/>
          </a:xfrm>
          <a:prstGeom prst="rect">
            <a:avLst/>
          </a:prstGeom>
        </p:spPr>
      </p:pic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364812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Navigate to this page via tabs, and click the start </a:t>
            </a:r>
            <a:r>
              <a:rPr lang="en-US" altLang="zh-TW" dirty="0" smtClean="0"/>
              <a:t>button.</a:t>
            </a:r>
            <a:endParaRPr lang="en-US" altLang="zh-TW" dirty="0" smtClean="0"/>
          </a:p>
          <a:p>
            <a:r>
              <a:rPr lang="en-US" altLang="zh-TW" dirty="0" smtClean="0"/>
              <a:t>After clicking start button, there will show the </a:t>
            </a:r>
            <a:r>
              <a:rPr lang="en-US" altLang="zh-TW" u="sng" dirty="0" smtClean="0">
                <a:uFill>
                  <a:solidFill>
                    <a:srgbClr val="FF0000"/>
                  </a:solidFill>
                </a:uFill>
              </a:rPr>
              <a:t>result on the board</a:t>
            </a:r>
          </a:p>
          <a:p>
            <a:r>
              <a:rPr lang="en-US" altLang="zh-TW" dirty="0" smtClean="0">
                <a:uFill>
                  <a:solidFill>
                    <a:srgbClr val="FF0000"/>
                  </a:solidFill>
                </a:uFill>
              </a:rPr>
              <a:t>If the line is labeled by </a:t>
            </a:r>
          </a:p>
          <a:p>
            <a:pPr marL="0" indent="0">
              <a:buNone/>
            </a:pPr>
            <a:r>
              <a:rPr lang="en-US" altLang="zh-TW" dirty="0" smtClean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zh-TW" sz="1400" dirty="0" smtClean="0">
                <a:uFill>
                  <a:solidFill>
                    <a:srgbClr val="FF0000"/>
                  </a:solidFill>
                </a:uFill>
              </a:rPr>
              <a:t>Red color : </a:t>
            </a:r>
            <a:r>
              <a:rPr lang="en-US" altLang="zh-TW" sz="1400" dirty="0" smtClean="0">
                <a:uFill>
                  <a:solidFill>
                    <a:srgbClr val="FF0000"/>
                  </a:solidFill>
                </a:uFill>
              </a:rPr>
              <a:t>In the wrong file</a:t>
            </a:r>
            <a:endParaRPr lang="en-US" altLang="zh-TW" sz="1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altLang="zh-TW" sz="1400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zh-TW" sz="1400" dirty="0" smtClean="0">
                <a:uFill>
                  <a:solidFill>
                    <a:srgbClr val="FF0000"/>
                  </a:solidFill>
                </a:uFill>
              </a:rPr>
              <a:t>Green color : </a:t>
            </a:r>
            <a:r>
              <a:rPr lang="en-US" altLang="zh-TW" sz="1400" dirty="0" smtClean="0">
                <a:uFill>
                  <a:solidFill>
                    <a:srgbClr val="FF0000"/>
                  </a:solidFill>
                </a:uFill>
              </a:rPr>
              <a:t>In the correct file</a:t>
            </a:r>
            <a:endParaRPr lang="en-US" altLang="zh-TW" sz="1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altLang="zh-TW" sz="1400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zh-TW" sz="1400" dirty="0" smtClean="0">
                <a:uFill>
                  <a:solidFill>
                    <a:srgbClr val="FF0000"/>
                  </a:solidFill>
                </a:uFill>
              </a:rPr>
              <a:t>Yellow : Control Line ERROR  </a:t>
            </a:r>
            <a:endParaRPr lang="en-US" altLang="zh-TW" sz="1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752840" y="4851506"/>
            <a:ext cx="915415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 err="1" smtClean="0"/>
              <a:t>MultiResult</a:t>
            </a:r>
            <a:r>
              <a:rPr lang="en-US" altLang="zh-TW" dirty="0" smtClean="0"/>
              <a:t> Page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107315" y="5550362"/>
            <a:ext cx="915415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993" y="4555000"/>
            <a:ext cx="5572125" cy="1990725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6443283" y="5165295"/>
            <a:ext cx="4676837" cy="15150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8730902" y="2300983"/>
            <a:ext cx="575023" cy="2864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 err="1" smtClean="0"/>
              <a:t>MultiResult</a:t>
            </a:r>
            <a:r>
              <a:rPr lang="en-US" altLang="zh-TW" dirty="0" smtClean="0"/>
              <a:t> Page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  <a:ln>
            <a:noFill/>
          </a:ln>
        </p:spPr>
      </p:pic>
      <p:sp>
        <p:nvSpPr>
          <p:cNvPr id="8" name="圓角矩形 7"/>
          <p:cNvSpPr/>
          <p:nvPr/>
        </p:nvSpPr>
        <p:spPr>
          <a:xfrm>
            <a:off x="2263140" y="2171700"/>
            <a:ext cx="403860" cy="205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2" idx="3"/>
          </p:cNvCxnSpPr>
          <p:nvPr/>
        </p:nvCxnSpPr>
        <p:spPr>
          <a:xfrm>
            <a:off x="1417320" y="1825625"/>
            <a:ext cx="845820" cy="346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39703" y="1410126"/>
            <a:ext cx="1277617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After slecting parameters, click Start button will show the result.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2720340" y="2171700"/>
            <a:ext cx="563880" cy="205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263140" y="4001294"/>
            <a:ext cx="2049780" cy="16146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3" idx="2"/>
          </p:cNvCxnSpPr>
          <p:nvPr/>
        </p:nvCxnSpPr>
        <p:spPr>
          <a:xfrm>
            <a:off x="3002280" y="2377440"/>
            <a:ext cx="281940" cy="162385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21" idx="0"/>
          </p:cNvCxnSpPr>
          <p:nvPr/>
        </p:nvCxnSpPr>
        <p:spPr>
          <a:xfrm flipV="1">
            <a:off x="1050680" y="2377440"/>
            <a:ext cx="1669660" cy="1257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18220" y="3634740"/>
            <a:ext cx="1264920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After clicking this button, it will show the copy of result on the clicpboard.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5448300" y="4419600"/>
            <a:ext cx="579120" cy="5943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553200" y="3210243"/>
            <a:ext cx="1203960" cy="4419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29" idx="1"/>
            <a:endCxn id="22" idx="0"/>
          </p:cNvCxnSpPr>
          <p:nvPr/>
        </p:nvCxnSpPr>
        <p:spPr>
          <a:xfrm flipH="1">
            <a:off x="5737860" y="3881548"/>
            <a:ext cx="815339" cy="53805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140353" y="3855720"/>
            <a:ext cx="1062806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It will show the result of "4 Blocks Detection".</a:t>
            </a:r>
          </a:p>
        </p:txBody>
      </p:sp>
      <p:cxnSp>
        <p:nvCxnSpPr>
          <p:cNvPr id="28" name="直線單箭頭接點 27"/>
          <p:cNvCxnSpPr>
            <a:stCxn id="29" idx="3"/>
            <a:endCxn id="26" idx="1"/>
          </p:cNvCxnSpPr>
          <p:nvPr/>
        </p:nvCxnSpPr>
        <p:spPr>
          <a:xfrm>
            <a:off x="9846412" y="3881548"/>
            <a:ext cx="293941" cy="389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553199" y="3660568"/>
            <a:ext cx="3293213" cy="4419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9623392" y="2479328"/>
            <a:ext cx="1542333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It will show the result of  no "4 Blocks Detection".</a:t>
            </a:r>
          </a:p>
        </p:txBody>
      </p:sp>
      <p:cxnSp>
        <p:nvCxnSpPr>
          <p:cNvPr id="32" name="直線單箭頭接點 31"/>
          <p:cNvCxnSpPr>
            <a:stCxn id="30" idx="1"/>
          </p:cNvCxnSpPr>
          <p:nvPr/>
        </p:nvCxnSpPr>
        <p:spPr>
          <a:xfrm flipH="1">
            <a:off x="7757160" y="2802494"/>
            <a:ext cx="1866232" cy="637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7459980" y="4102528"/>
            <a:ext cx="769620" cy="1686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/>
          <p:cNvCxnSpPr>
            <a:stCxn id="43" idx="3"/>
          </p:cNvCxnSpPr>
          <p:nvPr/>
        </p:nvCxnSpPr>
        <p:spPr>
          <a:xfrm>
            <a:off x="8229600" y="4186874"/>
            <a:ext cx="1965960" cy="910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0195560" y="4913114"/>
            <a:ext cx="108194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Use "4 Blocks Dtection" or not.</a:t>
            </a:r>
          </a:p>
        </p:txBody>
      </p:sp>
    </p:spTree>
    <p:extLst>
      <p:ext uri="{BB962C8B-B14F-4D97-AF65-F5344CB8AC3E}">
        <p14:creationId xmlns:p14="http://schemas.microsoft.com/office/powerpoint/2010/main" val="23212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</a:p>
          <a:p>
            <a:r>
              <a:rPr lang="en-US" altLang="zh-TW" dirty="0" smtClean="0"/>
              <a:t>How to use</a:t>
            </a:r>
          </a:p>
          <a:p>
            <a:pPr lvl="1"/>
            <a:r>
              <a:rPr lang="en-US" altLang="zh-TW" dirty="0" smtClean="0"/>
              <a:t>Open application</a:t>
            </a:r>
          </a:p>
          <a:p>
            <a:pPr lvl="1"/>
            <a:r>
              <a:rPr lang="en-US" altLang="zh-TW" dirty="0" smtClean="0"/>
              <a:t>Analysis page</a:t>
            </a:r>
          </a:p>
          <a:p>
            <a:pPr lvl="1"/>
            <a:r>
              <a:rPr lang="en-US" altLang="zh-TW" dirty="0"/>
              <a:t>Detection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115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Load different images, and select region to analyze</a:t>
            </a:r>
          </a:p>
          <a:p>
            <a:r>
              <a:rPr lang="en-US" altLang="zh-TW" dirty="0" smtClean="0"/>
              <a:t>Export csv file</a:t>
            </a:r>
          </a:p>
        </p:txBody>
      </p:sp>
    </p:spTree>
    <p:extLst>
      <p:ext uri="{BB962C8B-B14F-4D97-AF65-F5344CB8AC3E}">
        <p14:creationId xmlns:p14="http://schemas.microsoft.com/office/powerpoint/2010/main" val="405916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Open Application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60" y="1825625"/>
            <a:ext cx="6327080" cy="4351338"/>
          </a:xfrm>
        </p:spPr>
      </p:pic>
      <p:sp>
        <p:nvSpPr>
          <p:cNvPr id="5" name="圓角矩形 4"/>
          <p:cNvSpPr/>
          <p:nvPr/>
        </p:nvSpPr>
        <p:spPr>
          <a:xfrm>
            <a:off x="4180115" y="4127864"/>
            <a:ext cx="4715691" cy="2220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895806" y="4054231"/>
            <a:ext cx="21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Open this executable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4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825625"/>
            <a:ext cx="8164735" cy="435133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Analysis Page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013632" y="2076993"/>
            <a:ext cx="768757" cy="261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94" y="2076993"/>
            <a:ext cx="6373114" cy="4505954"/>
          </a:xfrm>
          <a:prstGeom prst="rect">
            <a:avLst/>
          </a:prstGeom>
        </p:spPr>
      </p:pic>
      <p:cxnSp>
        <p:nvCxnSpPr>
          <p:cNvPr id="8" name="肘形接點 7"/>
          <p:cNvCxnSpPr>
            <a:stCxn id="5" idx="3"/>
            <a:endCxn id="6" idx="1"/>
          </p:cNvCxnSpPr>
          <p:nvPr/>
        </p:nvCxnSpPr>
        <p:spPr>
          <a:xfrm>
            <a:off x="2782389" y="2207622"/>
            <a:ext cx="2008105" cy="21223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182357" y="2338251"/>
            <a:ext cx="243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Click here to load image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241159" y="5199017"/>
            <a:ext cx="1922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Supported format: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BMP &amp; PNG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6126480" y="2338251"/>
            <a:ext cx="1920240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411094" y="2022956"/>
            <a:ext cx="135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Default path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Analysis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67434" y="617696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Image loaded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18341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Analysis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Change analysis </a:t>
            </a:r>
            <a:r>
              <a:rPr lang="en-US" altLang="zh-TW" dirty="0" err="1" smtClean="0"/>
              <a:t>param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 ways</a:t>
            </a:r>
          </a:p>
          <a:p>
            <a:pPr lvl="2"/>
            <a:r>
              <a:rPr lang="en-US" altLang="zh-TW" dirty="0" smtClean="0"/>
              <a:t>Drag circles on the image</a:t>
            </a:r>
          </a:p>
          <a:p>
            <a:pPr lvl="2"/>
            <a:r>
              <a:rPr lang="en-US" altLang="zh-TW" dirty="0" smtClean="0"/>
              <a:t>Edit in the forms</a:t>
            </a:r>
          </a:p>
          <a:p>
            <a:pPr lvl="1"/>
            <a:r>
              <a:rPr lang="en-US" altLang="zh-TW" dirty="0" smtClean="0"/>
              <a:t>New logs</a:t>
            </a:r>
          </a:p>
          <a:p>
            <a:pPr lvl="2"/>
            <a:r>
              <a:rPr lang="en-US" altLang="zh-TW" dirty="0" smtClean="0"/>
              <a:t>Generated automatically</a:t>
            </a:r>
          </a:p>
          <a:p>
            <a:pPr lvl="2"/>
            <a:r>
              <a:rPr lang="en-US" altLang="zh-TW" dirty="0" smtClean="0"/>
              <a:t>After changing any analysis parameter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More image interaction on image</a:t>
            </a:r>
          </a:p>
          <a:p>
            <a:pPr lvl="1"/>
            <a:r>
              <a:rPr lang="en-US" altLang="zh-TW" dirty="0" smtClean="0"/>
              <a:t>Mouse wheel – zoom in/out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63" y="1455556"/>
            <a:ext cx="7611537" cy="227679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806543" y="1943526"/>
            <a:ext cx="117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Red circles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796246" y="17093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Base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330439" y="317241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End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806543" y="261071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Green circle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33703" y="2468879"/>
            <a:ext cx="2429691" cy="457200"/>
          </a:xfrm>
          <a:prstGeom prst="rect">
            <a:avLst/>
          </a:prstGeom>
          <a:solidFill>
            <a:srgbClr val="00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1" name="直線接點 20"/>
          <p:cNvCxnSpPr>
            <a:stCxn id="19" idx="0"/>
            <a:endCxn id="19" idx="2"/>
          </p:cNvCxnSpPr>
          <p:nvPr/>
        </p:nvCxnSpPr>
        <p:spPr>
          <a:xfrm>
            <a:off x="6348549" y="2468879"/>
            <a:ext cx="0" cy="45720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300648" y="2440063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Log width (Y)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300648" y="2661325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Log width (Y)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Analysis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6920"/>
            <a:ext cx="10515600" cy="3448747"/>
          </a:xfrm>
        </p:spPr>
      </p:pic>
      <p:sp>
        <p:nvSpPr>
          <p:cNvPr id="5" name="圓角矩形 4"/>
          <p:cNvSpPr/>
          <p:nvPr/>
        </p:nvSpPr>
        <p:spPr>
          <a:xfrm>
            <a:off x="8138161" y="5238206"/>
            <a:ext cx="3215640" cy="4874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734100" y="5725667"/>
            <a:ext cx="202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Chart display </a:t>
            </a:r>
            <a:r>
              <a:rPr lang="en-US" altLang="zh-TW" dirty="0" err="1" smtClean="0">
                <a:solidFill>
                  <a:srgbClr val="FF0000"/>
                </a:solidFill>
              </a:rPr>
              <a:t>config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761491" y="1907588"/>
            <a:ext cx="196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(X) Analysis logs (Y)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39367" y="572566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479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– </a:t>
            </a:r>
            <a:r>
              <a:rPr lang="en-US" altLang="zh-TW" dirty="0"/>
              <a:t>Analysis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2" y="1825625"/>
            <a:ext cx="8164735" cy="4351337"/>
          </a:xfrm>
        </p:spPr>
      </p:pic>
      <p:sp>
        <p:nvSpPr>
          <p:cNvPr id="9" name="圓角矩形 8"/>
          <p:cNvSpPr/>
          <p:nvPr/>
        </p:nvSpPr>
        <p:spPr>
          <a:xfrm>
            <a:off x="2690950" y="2076994"/>
            <a:ext cx="679268" cy="261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29" y="1512116"/>
            <a:ext cx="4223139" cy="31179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5" y="3864533"/>
            <a:ext cx="4184199" cy="2793987"/>
          </a:xfrm>
          <a:prstGeom prst="rect">
            <a:avLst/>
          </a:prstGeom>
        </p:spPr>
      </p:pic>
      <p:cxnSp>
        <p:nvCxnSpPr>
          <p:cNvPr id="13" name="直線單箭頭接點 12"/>
          <p:cNvCxnSpPr>
            <a:stCxn id="9" idx="3"/>
          </p:cNvCxnSpPr>
          <p:nvPr/>
        </p:nvCxnSpPr>
        <p:spPr>
          <a:xfrm>
            <a:off x="3370218" y="2207623"/>
            <a:ext cx="6142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10" idx="3"/>
            <a:endCxn id="11" idx="0"/>
          </p:cNvCxnSpPr>
          <p:nvPr/>
        </p:nvCxnSpPr>
        <p:spPr>
          <a:xfrm>
            <a:off x="8207568" y="3071097"/>
            <a:ext cx="934267" cy="79343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500204" y="2233749"/>
            <a:ext cx="148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Click here to 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export csv file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5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537</Words>
  <Application>Microsoft Office PowerPoint</Application>
  <PresentationFormat>寬螢幕</PresentationFormat>
  <Paragraphs>116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Mizuho Analysis Tool</vt:lpstr>
      <vt:lpstr>Agenda</vt:lpstr>
      <vt:lpstr>Features</vt:lpstr>
      <vt:lpstr>How to Use – Open Application</vt:lpstr>
      <vt:lpstr>How to Use – Analysis Page</vt:lpstr>
      <vt:lpstr>How to Use – Analysis Page</vt:lpstr>
      <vt:lpstr>How to Use – Analysis Page</vt:lpstr>
      <vt:lpstr>How to Use – Analysis Page</vt:lpstr>
      <vt:lpstr>How to Use – Analysis Page</vt:lpstr>
      <vt:lpstr>How to Use – Analysis Page</vt:lpstr>
      <vt:lpstr>How to Use – Detection Page</vt:lpstr>
      <vt:lpstr>How to Use – Detection Page</vt:lpstr>
      <vt:lpstr>How to Use – Detection Page</vt:lpstr>
      <vt:lpstr>How to Use – Detection Page</vt:lpstr>
      <vt:lpstr>How to Use – MultiResult Page</vt:lpstr>
      <vt:lpstr>How to Use – MultiResult Page</vt:lpstr>
      <vt:lpstr>How to Use – MultiResult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Mizuho Analysis Tool</dc:title>
  <dc:creator>Sam TY Tsai/WHQ/Wistron</dc:creator>
  <cp:lastModifiedBy>宇哲 董</cp:lastModifiedBy>
  <cp:revision>82</cp:revision>
  <dcterms:created xsi:type="dcterms:W3CDTF">2019-04-29T05:22:47Z</dcterms:created>
  <dcterms:modified xsi:type="dcterms:W3CDTF">2019-10-18T03:10:54Z</dcterms:modified>
</cp:coreProperties>
</file>