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4" r:id="rId9"/>
    <p:sldId id="265" r:id="rId10"/>
    <p:sldId id="270" r:id="rId11"/>
    <p:sldId id="260" r:id="rId12"/>
    <p:sldId id="266" r:id="rId13"/>
    <p:sldId id="267" r:id="rId14"/>
    <p:sldId id="275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5B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3E17D-C154-4C1D-9755-EB41CA2F9879}" type="datetimeFigureOut">
              <a:rPr lang="zh-TW" altLang="en-US" smtClean="0"/>
              <a:t>2019/11/1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FCA53-E179-4D51-88CF-0E9F702ADA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08279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F25AA-8791-4B9C-A8F3-5158735B6DF8}" type="datetimeFigureOut">
              <a:rPr lang="zh-TW" altLang="en-US" smtClean="0"/>
              <a:t>2019/11/1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F4A5B-CF06-4C8C-8295-41010D649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60185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AD5D-7FF6-4E88-8D90-A63BAFE5B419}" type="datetime1">
              <a:rPr lang="zh-TW" altLang="en-US" smtClean="0"/>
              <a:t>2019/11/1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18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18E3-F3C9-435F-B60C-9A465A25D8E0}" type="datetime1">
              <a:rPr lang="zh-TW" altLang="en-US" smtClean="0"/>
              <a:t>2019/11/1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4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CC89-A66E-48A9-9323-460463E14AE5}" type="datetime1">
              <a:rPr lang="zh-TW" altLang="en-US" smtClean="0"/>
              <a:t>2019/11/1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35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E697-C25E-41A4-8381-EF605C3BB84B}" type="datetime1">
              <a:rPr lang="zh-TW" altLang="en-US" smtClean="0"/>
              <a:t>2019/11/1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30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60A2-2BAE-4289-9E76-F1AF2C2EDB01}" type="datetime1">
              <a:rPr lang="zh-TW" altLang="en-US" smtClean="0"/>
              <a:t>2019/11/1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68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5408-CA79-4823-8860-9C2DC9F67B80}" type="datetime1">
              <a:rPr lang="zh-TW" altLang="en-US" smtClean="0"/>
              <a:t>2019/11/1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18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AB86-70ED-4D2D-8B8F-8E2D60EE644F}" type="datetime1">
              <a:rPr lang="zh-TW" altLang="en-US" smtClean="0"/>
              <a:t>2019/11/1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42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DB6-F9EE-4E04-8FED-B18E1230463F}" type="datetime1">
              <a:rPr lang="zh-TW" altLang="en-US" smtClean="0"/>
              <a:t>2019/11/1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10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DF4F-65C0-4808-AC95-916158B6496E}" type="datetime1">
              <a:rPr lang="zh-TW" altLang="en-US" smtClean="0"/>
              <a:t>2019/11/1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35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35DF-BD31-4750-B90A-8CFB9FA3FAB3}" type="datetime1">
              <a:rPr lang="zh-TW" altLang="en-US" smtClean="0"/>
              <a:t>2019/11/1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54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1F8B-C1E5-43A6-89F6-DF6E5A432555}" type="datetime1">
              <a:rPr lang="zh-TW" altLang="en-US" smtClean="0"/>
              <a:t>2019/11/1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41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0D4B-3F1D-404E-9BBD-9DB1AF03D82E}" type="datetime1">
              <a:rPr lang="zh-TW" altLang="en-US" smtClean="0"/>
              <a:t>2019/11/1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22972-F8D9-485E-A951-CFA23639D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9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Mizuho Analysis Tool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User Manual</a:t>
            </a:r>
          </a:p>
          <a:p>
            <a:endParaRPr lang="en-US" altLang="zh-TW" dirty="0"/>
          </a:p>
          <a:p>
            <a:r>
              <a:rPr lang="en-US" altLang="zh-TW" dirty="0" smtClean="0"/>
              <a:t>v1.3.0</a:t>
            </a:r>
          </a:p>
        </p:txBody>
      </p:sp>
    </p:spTree>
    <p:extLst>
      <p:ext uri="{BB962C8B-B14F-4D97-AF65-F5344CB8AC3E}">
        <p14:creationId xmlns:p14="http://schemas.microsoft.com/office/powerpoint/2010/main" val="1563608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Use – Analysis Page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with enhanced image</a:t>
            </a:r>
          </a:p>
          <a:p>
            <a:pPr lvl="1"/>
            <a:r>
              <a:rPr lang="en-US" altLang="zh-TW" dirty="0" smtClean="0"/>
              <a:t>Just click the check box to switch</a:t>
            </a:r>
          </a:p>
          <a:p>
            <a:pPr lvl="1"/>
            <a:r>
              <a:rPr lang="en-US" altLang="zh-TW" dirty="0" smtClean="0"/>
              <a:t>This will generate new logs with enhanced image automatically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41" y="3085574"/>
            <a:ext cx="9088118" cy="3772426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8765176" y="4258492"/>
            <a:ext cx="1410789" cy="3657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肘形接點 6"/>
          <p:cNvCxnSpPr>
            <a:endCxn id="5" idx="0"/>
          </p:cNvCxnSpPr>
          <p:nvPr/>
        </p:nvCxnSpPr>
        <p:spPr>
          <a:xfrm>
            <a:off x="5695406" y="2468880"/>
            <a:ext cx="3775165" cy="178961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93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– Detection Page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Prerequisite</a:t>
            </a:r>
          </a:p>
          <a:p>
            <a:pPr lvl="1"/>
            <a:r>
              <a:rPr lang="en-US" altLang="zh-TW" dirty="0" smtClean="0"/>
              <a:t>Load image from analysis page &amp; select analysis region</a:t>
            </a:r>
          </a:p>
          <a:p>
            <a:r>
              <a:rPr lang="en-US" altLang="zh-TW" dirty="0" smtClean="0"/>
              <a:t>Navigate to this page via tabs</a:t>
            </a:r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71739"/>
            <a:ext cx="10420350" cy="4953000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1195387" y="3733801"/>
            <a:ext cx="744583" cy="142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肘形接點 7"/>
          <p:cNvCxnSpPr>
            <a:endCxn id="6" idx="3"/>
          </p:cNvCxnSpPr>
          <p:nvPr/>
        </p:nvCxnSpPr>
        <p:spPr>
          <a:xfrm rot="5400000">
            <a:off x="1913098" y="3165363"/>
            <a:ext cx="666475" cy="61273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12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– </a:t>
            </a:r>
            <a:r>
              <a:rPr lang="en-US" altLang="zh-TW" dirty="0"/>
              <a:t>Detection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10057611" y="2140352"/>
            <a:ext cx="1" cy="39562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0057611" y="3842265"/>
            <a:ext cx="10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scrollable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394133" y="2860199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Original image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298754" y="4717099"/>
            <a:ext cx="173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Enhanced image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619" y="2369350"/>
            <a:ext cx="6802140" cy="3684494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547" y="1636315"/>
            <a:ext cx="8737356" cy="473273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– </a:t>
            </a:r>
            <a:r>
              <a:rPr lang="en-US" altLang="zh-TW" dirty="0"/>
              <a:t>Detection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28625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Result Area</a:t>
            </a:r>
          </a:p>
          <a:p>
            <a:pPr lvl="1"/>
            <a:r>
              <a:rPr lang="en-US" altLang="zh-TW" dirty="0"/>
              <a:t>After clicking </a:t>
            </a:r>
            <a:r>
              <a:rPr lang="en-US" altLang="zh-TW" dirty="0" smtClean="0"/>
              <a:t>OK </a:t>
            </a:r>
            <a:r>
              <a:rPr lang="en-US" altLang="zh-TW" dirty="0"/>
              <a:t>button , the Result Area will </a:t>
            </a:r>
          </a:p>
          <a:p>
            <a:pPr marL="457200" lvl="1" indent="0">
              <a:buNone/>
            </a:pPr>
            <a:r>
              <a:rPr lang="en-US" altLang="zh-TW" dirty="0"/>
              <a:t>   update.</a:t>
            </a:r>
          </a:p>
          <a:p>
            <a:r>
              <a:rPr lang="en-US" altLang="zh-TW" dirty="0" smtClean="0"/>
              <a:t>Parameters</a:t>
            </a:r>
          </a:p>
          <a:p>
            <a:pPr lvl="1"/>
            <a:r>
              <a:rPr lang="en-US" altLang="zh-TW" dirty="0" smtClean="0"/>
              <a:t>After changing parameters, please click OK 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button to update the result on the Result 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Area.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12" name="圓角矩形 11"/>
          <p:cNvSpPr/>
          <p:nvPr/>
        </p:nvSpPr>
        <p:spPr>
          <a:xfrm>
            <a:off x="8820150" y="2057400"/>
            <a:ext cx="2279651" cy="14351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9272883" y="4859428"/>
            <a:ext cx="125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Parameters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283700" y="1756240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Result Area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8820150" y="3492500"/>
            <a:ext cx="3300413" cy="14351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6686550" y="4305300"/>
            <a:ext cx="1047750" cy="1651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02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– </a:t>
            </a:r>
            <a:r>
              <a:rPr lang="en-US" altLang="zh-TW" dirty="0"/>
              <a:t>Detection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  <p:sp>
        <p:nvSpPr>
          <p:cNvPr id="12" name="內容版面配置區 1"/>
          <p:cNvSpPr>
            <a:spLocks noGrp="1"/>
          </p:cNvSpPr>
          <p:nvPr>
            <p:ph idx="1"/>
          </p:nvPr>
        </p:nvSpPr>
        <p:spPr>
          <a:xfrm>
            <a:off x="762000" y="2044700"/>
            <a:ext cx="10591800" cy="4679950"/>
          </a:xfrm>
        </p:spPr>
        <p:txBody>
          <a:bodyPr>
            <a:normAutofit fontScale="47500" lnSpcReduction="20000"/>
          </a:bodyPr>
          <a:lstStyle/>
          <a:p>
            <a:r>
              <a:rPr lang="en-US" altLang="zh-TW" sz="1900" dirty="0">
                <a:solidFill>
                  <a:srgbClr val="FF0000"/>
                </a:solidFill>
              </a:rPr>
              <a:t>Disease: </a:t>
            </a:r>
            <a:endParaRPr lang="en-US" altLang="zh-TW" sz="19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sz="1900" dirty="0" smtClean="0"/>
              <a:t>Choose disease type.</a:t>
            </a:r>
          </a:p>
          <a:p>
            <a:r>
              <a:rPr lang="en-US" altLang="zh-TW" sz="1900" dirty="0" smtClean="0">
                <a:solidFill>
                  <a:srgbClr val="FF0000"/>
                </a:solidFill>
              </a:rPr>
              <a:t>Enhance: </a:t>
            </a:r>
            <a:endParaRPr lang="en-US" altLang="zh-TW" sz="1900" dirty="0">
              <a:solidFill>
                <a:srgbClr val="FF0000"/>
              </a:solidFill>
            </a:endParaRPr>
          </a:p>
          <a:p>
            <a:pPr lvl="1"/>
            <a:r>
              <a:rPr lang="en-US" altLang="zh-TW" sz="1900" dirty="0" smtClean="0"/>
              <a:t>Enhancing the image or not.</a:t>
            </a:r>
            <a:endParaRPr lang="en-US" altLang="zh-TW" sz="1900" dirty="0">
              <a:solidFill>
                <a:srgbClr val="FF0000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TW" sz="1900" dirty="0">
                <a:solidFill>
                  <a:srgbClr val="FF0000"/>
                </a:solidFill>
              </a:rPr>
              <a:t>RGB Color: </a:t>
            </a:r>
            <a:endParaRPr lang="en-US" altLang="zh-TW" sz="1900" dirty="0" smtClean="0">
              <a:solidFill>
                <a:srgbClr val="FF0000"/>
              </a:solidFill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TW" sz="1900" dirty="0" smtClean="0"/>
              <a:t>Choosing </a:t>
            </a:r>
            <a:r>
              <a:rPr lang="en-US" altLang="zh-TW" sz="1900" dirty="0"/>
              <a:t>the color to analysis</a:t>
            </a:r>
            <a:r>
              <a:rPr lang="en-US" altLang="zh-TW" sz="1900" dirty="0" smtClean="0"/>
              <a:t>.</a:t>
            </a:r>
            <a:endParaRPr lang="en-US" altLang="zh-TW" sz="1900" dirty="0"/>
          </a:p>
          <a:p>
            <a:r>
              <a:rPr lang="en-US" altLang="zh-TW" sz="1900" dirty="0" smtClean="0">
                <a:solidFill>
                  <a:srgbClr val="FF0000"/>
                </a:solidFill>
              </a:rPr>
              <a:t>Use Filter:</a:t>
            </a:r>
          </a:p>
          <a:p>
            <a:pPr lvl="1"/>
            <a:r>
              <a:rPr lang="en-US" altLang="zh-TW" sz="1900" dirty="0" smtClean="0"/>
              <a:t>User can use filter or not.</a:t>
            </a:r>
          </a:p>
          <a:p>
            <a:r>
              <a:rPr lang="en-US" altLang="zh-TW" sz="1800" dirty="0" smtClean="0">
                <a:solidFill>
                  <a:srgbClr val="FF0000"/>
                </a:solidFill>
              </a:rPr>
              <a:t>Use 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SmoothFilter</a:t>
            </a:r>
            <a:r>
              <a:rPr lang="en-US" altLang="zh-TW" sz="1800" dirty="0" smtClean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altLang="zh-TW" sz="1900" dirty="0"/>
              <a:t>User can use </a:t>
            </a:r>
            <a:r>
              <a:rPr lang="en-US" altLang="zh-TW" sz="1900" dirty="0" smtClean="0"/>
              <a:t>smooth filter </a:t>
            </a:r>
            <a:r>
              <a:rPr lang="en-US" altLang="zh-TW" sz="1900" dirty="0"/>
              <a:t>or </a:t>
            </a:r>
            <a:r>
              <a:rPr lang="en-US" altLang="zh-TW" sz="1900" dirty="0" smtClean="0"/>
              <a:t>not</a:t>
            </a:r>
            <a:endParaRPr lang="en-US" altLang="zh-TW" sz="1000" dirty="0" smtClean="0">
              <a:solidFill>
                <a:srgbClr val="FF0000"/>
              </a:solidFill>
            </a:endParaRPr>
          </a:p>
          <a:p>
            <a:r>
              <a:rPr lang="en-US" altLang="zh-TW" sz="1900" dirty="0" smtClean="0">
                <a:solidFill>
                  <a:srgbClr val="FF0000"/>
                </a:solidFill>
              </a:rPr>
              <a:t>White Balance:</a:t>
            </a:r>
            <a:endParaRPr lang="en-US" altLang="zh-TW" sz="1900" dirty="0">
              <a:solidFill>
                <a:srgbClr val="FF0000"/>
              </a:solidFill>
            </a:endParaRPr>
          </a:p>
          <a:p>
            <a:pPr lvl="1"/>
            <a:r>
              <a:rPr lang="en-US" altLang="zh-TW" sz="1900" dirty="0"/>
              <a:t>User can use </a:t>
            </a:r>
            <a:r>
              <a:rPr lang="en-US" altLang="zh-TW" sz="1900" dirty="0" smtClean="0"/>
              <a:t>white balance algorithm </a:t>
            </a:r>
            <a:r>
              <a:rPr lang="en-US" altLang="zh-TW" sz="1900" dirty="0"/>
              <a:t>or not</a:t>
            </a:r>
            <a:r>
              <a:rPr lang="en-US" altLang="zh-TW" sz="1900" dirty="0" smtClean="0"/>
              <a:t>.</a:t>
            </a:r>
            <a:endParaRPr lang="en-US" altLang="zh-TW" sz="2300" dirty="0" smtClean="0"/>
          </a:p>
          <a:p>
            <a:r>
              <a:rPr lang="en-US" altLang="zh-TW" sz="1900" dirty="0" smtClean="0">
                <a:solidFill>
                  <a:srgbClr val="FF0000"/>
                </a:solidFill>
              </a:rPr>
              <a:t>4 Blocks Detection:</a:t>
            </a:r>
          </a:p>
          <a:p>
            <a:pPr lvl="1"/>
            <a:r>
              <a:rPr lang="en-US" altLang="zh-TW" sz="1900" dirty="0" smtClean="0"/>
              <a:t>User can use 4 Blocks Detection or not.</a:t>
            </a:r>
            <a:endParaRPr lang="en-US" altLang="zh-TW" sz="1900" dirty="0" smtClean="0">
              <a:solidFill>
                <a:srgbClr val="FF0000"/>
              </a:solidFill>
            </a:endParaRPr>
          </a:p>
          <a:p>
            <a:r>
              <a:rPr lang="en-US" altLang="zh-TW" sz="1900" dirty="0" smtClean="0">
                <a:solidFill>
                  <a:srgbClr val="FF0000"/>
                </a:solidFill>
              </a:rPr>
              <a:t>Strides </a:t>
            </a:r>
            <a:r>
              <a:rPr lang="en-US" altLang="zh-TW" sz="1900" dirty="0">
                <a:solidFill>
                  <a:srgbClr val="FF0000"/>
                </a:solidFill>
              </a:rPr>
              <a:t>Threshold: </a:t>
            </a:r>
            <a:endParaRPr lang="en-US" altLang="zh-TW" sz="19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sz="1900" dirty="0" smtClean="0"/>
              <a:t>The </a:t>
            </a:r>
            <a:r>
              <a:rPr lang="en-US" altLang="zh-TW" sz="1900" dirty="0"/>
              <a:t>stride size to calculate the difference of two value ( value is from average y-axis</a:t>
            </a:r>
            <a:r>
              <a:rPr lang="en-US" altLang="zh-TW" sz="1900" dirty="0" smtClean="0"/>
              <a:t>).</a:t>
            </a:r>
          </a:p>
          <a:p>
            <a:pPr lvl="1"/>
            <a:r>
              <a:rPr lang="en-US" altLang="zh-TW" sz="1900" dirty="0"/>
              <a:t>It is recommended to keep the default </a:t>
            </a:r>
            <a:r>
              <a:rPr lang="en-US" altLang="zh-TW" sz="1900" dirty="0" smtClean="0"/>
              <a:t>value.</a:t>
            </a:r>
          </a:p>
          <a:p>
            <a:r>
              <a:rPr lang="en-US" altLang="zh-TW" sz="1900" dirty="0" smtClean="0">
                <a:solidFill>
                  <a:srgbClr val="FF0000"/>
                </a:solidFill>
              </a:rPr>
              <a:t>Range of start: </a:t>
            </a:r>
          </a:p>
          <a:p>
            <a:pPr lvl="1"/>
            <a:r>
              <a:rPr lang="en-US" altLang="zh-TW" sz="1900" dirty="0" smtClean="0"/>
              <a:t>The </a:t>
            </a:r>
            <a:r>
              <a:rPr lang="en-US" altLang="zh-TW" sz="1900" dirty="0"/>
              <a:t>start coordination of x to </a:t>
            </a:r>
            <a:r>
              <a:rPr lang="en-US" altLang="zh-TW" sz="1900" dirty="0" smtClean="0"/>
              <a:t>analysis.</a:t>
            </a:r>
            <a:endParaRPr lang="en-US" altLang="zh-TW" sz="1900" dirty="0"/>
          </a:p>
          <a:p>
            <a:r>
              <a:rPr lang="en-US" altLang="zh-TW" sz="1900" dirty="0">
                <a:solidFill>
                  <a:srgbClr val="FF0000"/>
                </a:solidFill>
              </a:rPr>
              <a:t>Range of end: </a:t>
            </a:r>
            <a:endParaRPr lang="en-US" altLang="zh-TW" sz="19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sz="1900" dirty="0" smtClean="0"/>
              <a:t>The </a:t>
            </a:r>
            <a:r>
              <a:rPr lang="en-US" altLang="zh-TW" sz="1900" dirty="0"/>
              <a:t>end coordination of x to </a:t>
            </a:r>
            <a:r>
              <a:rPr lang="en-US" altLang="zh-TW" sz="1900" dirty="0" smtClean="0"/>
              <a:t>analysis.</a:t>
            </a:r>
            <a:endParaRPr lang="en-US" altLang="zh-TW" sz="1900" dirty="0"/>
          </a:p>
          <a:p>
            <a:r>
              <a:rPr lang="en-US" altLang="zh-TW" sz="1900" dirty="0">
                <a:solidFill>
                  <a:srgbClr val="FF0000"/>
                </a:solidFill>
              </a:rPr>
              <a:t>P/N Threshold: </a:t>
            </a:r>
            <a:endParaRPr lang="en-US" altLang="zh-TW" sz="19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sz="1900" dirty="0" smtClean="0"/>
              <a:t>Peak </a:t>
            </a:r>
            <a:r>
              <a:rPr lang="en-US" altLang="zh-TW" sz="1900" dirty="0"/>
              <a:t>diff value greater than the P/N threshold will be judged to </a:t>
            </a:r>
            <a:r>
              <a:rPr lang="en-US" altLang="zh-TW" sz="1900" dirty="0" smtClean="0"/>
              <a:t>positive.</a:t>
            </a:r>
            <a:endParaRPr lang="en-US" altLang="zh-TW" sz="1900" dirty="0"/>
          </a:p>
          <a:p>
            <a:pPr lvl="1"/>
            <a:r>
              <a:rPr lang="en-US" altLang="zh-TW" sz="1900" dirty="0"/>
              <a:t>It is recommended to keep the default </a:t>
            </a:r>
            <a:r>
              <a:rPr lang="en-US" altLang="zh-TW" sz="1900" dirty="0" smtClean="0"/>
              <a:t>value.</a:t>
            </a:r>
            <a:endParaRPr lang="zh-TW" altLang="en-US" sz="1900" dirty="0"/>
          </a:p>
          <a:p>
            <a:endParaRPr lang="zh-TW" altLang="en-US" sz="2667" dirty="0"/>
          </a:p>
          <a:p>
            <a:endParaRPr lang="zh-TW" altLang="en-US" dirty="0"/>
          </a:p>
        </p:txBody>
      </p:sp>
      <p:sp>
        <p:nvSpPr>
          <p:cNvPr id="13" name="標題 2"/>
          <p:cNvSpPr txBox="1">
            <a:spLocks/>
          </p:cNvSpPr>
          <p:nvPr/>
        </p:nvSpPr>
        <p:spPr>
          <a:xfrm>
            <a:off x="762000" y="1650627"/>
            <a:ext cx="2580830" cy="394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Parameters Instruction </a:t>
            </a:r>
            <a:endParaRPr lang="zh-TW" alt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41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550" y="657513"/>
            <a:ext cx="2409852" cy="2020384"/>
          </a:xfrm>
          <a:prstGeom prst="rect">
            <a:avLst/>
          </a:prstGeom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– </a:t>
            </a:r>
            <a:r>
              <a:rPr lang="en-US" altLang="zh-TW" dirty="0" err="1" smtClean="0"/>
              <a:t>MultiResult</a:t>
            </a:r>
            <a:r>
              <a:rPr lang="en-US" altLang="zh-TW" dirty="0" smtClean="0"/>
              <a:t> Page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Prerequisite</a:t>
            </a:r>
          </a:p>
          <a:p>
            <a:pPr lvl="1"/>
            <a:r>
              <a:rPr lang="en-US" altLang="zh-TW" dirty="0" smtClean="0"/>
              <a:t>Put images into the correct file </a:t>
            </a:r>
          </a:p>
          <a:p>
            <a:pPr lvl="2"/>
            <a:r>
              <a:rPr lang="en-US" altLang="zh-TW" dirty="0" smtClean="0"/>
              <a:t>Click into file named </a:t>
            </a:r>
            <a:r>
              <a:rPr lang="en-US" altLang="zh-TW" u="sng" dirty="0" smtClean="0">
                <a:uFill>
                  <a:solidFill>
                    <a:srgbClr val="FF0000"/>
                  </a:solidFill>
                </a:uFill>
              </a:rPr>
              <a:t>samples.</a:t>
            </a:r>
          </a:p>
          <a:p>
            <a:pPr lvl="2"/>
            <a:r>
              <a:rPr lang="en-US" altLang="zh-TW" dirty="0" smtClean="0">
                <a:uFill>
                  <a:solidFill>
                    <a:srgbClr val="FF0000"/>
                  </a:solidFill>
                </a:uFill>
              </a:rPr>
              <a:t>Select correct  file of flu.</a:t>
            </a:r>
          </a:p>
          <a:p>
            <a:pPr lvl="2"/>
            <a:r>
              <a:rPr lang="en-US" altLang="zh-TW" dirty="0">
                <a:uFill>
                  <a:solidFill>
                    <a:srgbClr val="FF0000"/>
                  </a:solidFill>
                </a:uFill>
              </a:rPr>
              <a:t>Select correct file of </a:t>
            </a:r>
            <a:r>
              <a:rPr lang="en-US" altLang="zh-TW" dirty="0" smtClean="0">
                <a:uFill>
                  <a:solidFill>
                    <a:srgbClr val="FF0000"/>
                  </a:solidFill>
                </a:uFill>
              </a:rPr>
              <a:t>concentration. If it’s negative put the </a:t>
            </a:r>
          </a:p>
          <a:p>
            <a:pPr marL="914400" lvl="2" indent="0">
              <a:buNone/>
            </a:pPr>
            <a:r>
              <a:rPr lang="en-US" altLang="zh-TW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en-US" altLang="zh-TW" dirty="0" smtClean="0">
                <a:uFill>
                  <a:solidFill>
                    <a:srgbClr val="FF0000"/>
                  </a:solidFill>
                </a:uFill>
              </a:rPr>
              <a:t>   image into </a:t>
            </a:r>
            <a:r>
              <a:rPr lang="en-US" altLang="zh-TW" u="sng" dirty="0" smtClean="0">
                <a:uFill>
                  <a:solidFill>
                    <a:srgbClr val="FF0000"/>
                  </a:solidFill>
                </a:uFill>
              </a:rPr>
              <a:t>the file of “0”.</a:t>
            </a:r>
          </a:p>
          <a:p>
            <a:pPr lvl="2"/>
            <a:endParaRPr lang="en-US" altLang="zh-TW" u="sng" dirty="0" smtClean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9086759" y="638616"/>
            <a:ext cx="317024" cy="4978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496" y="3286124"/>
            <a:ext cx="2795474" cy="732991"/>
          </a:xfrm>
          <a:prstGeom prst="rect">
            <a:avLst/>
          </a:prstGeom>
        </p:spPr>
      </p:pic>
      <p:cxnSp>
        <p:nvCxnSpPr>
          <p:cNvPr id="29" name="直線單箭頭接點 28"/>
          <p:cNvCxnSpPr/>
          <p:nvPr/>
        </p:nvCxnSpPr>
        <p:spPr>
          <a:xfrm flipV="1">
            <a:off x="5076825" y="1128276"/>
            <a:ext cx="4009934" cy="16925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8475495" y="3359943"/>
            <a:ext cx="2616367" cy="5214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4573904" y="3179209"/>
            <a:ext cx="3901591" cy="2498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圖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495" y="4428464"/>
            <a:ext cx="2747962" cy="731109"/>
          </a:xfrm>
          <a:prstGeom prst="rect">
            <a:avLst/>
          </a:prstGeom>
        </p:spPr>
      </p:pic>
      <p:sp>
        <p:nvSpPr>
          <p:cNvPr id="36" name="圓角矩形 35"/>
          <p:cNvSpPr/>
          <p:nvPr/>
        </p:nvSpPr>
        <p:spPr>
          <a:xfrm>
            <a:off x="8523119" y="4470344"/>
            <a:ext cx="2616367" cy="5214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單箭頭接點 36"/>
          <p:cNvCxnSpPr>
            <a:endCxn id="34" idx="1"/>
          </p:cNvCxnSpPr>
          <p:nvPr/>
        </p:nvCxnSpPr>
        <p:spPr>
          <a:xfrm>
            <a:off x="3970020" y="4016375"/>
            <a:ext cx="4505475" cy="7776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75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15" y="4851506"/>
            <a:ext cx="5391150" cy="1828800"/>
          </a:xfrm>
          <a:prstGeom prst="rect">
            <a:avLst/>
          </a:prstGeom>
        </p:spPr>
      </p:pic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838200" y="1364812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Navigate to this page via tabs, and click the start button.</a:t>
            </a:r>
          </a:p>
          <a:p>
            <a:r>
              <a:rPr lang="en-US" altLang="zh-TW" dirty="0" smtClean="0"/>
              <a:t>After clicking start button, there will show the </a:t>
            </a:r>
            <a:r>
              <a:rPr lang="en-US" altLang="zh-TW" u="sng" dirty="0" smtClean="0">
                <a:uFill>
                  <a:solidFill>
                    <a:srgbClr val="FF0000"/>
                  </a:solidFill>
                </a:uFill>
              </a:rPr>
              <a:t>result on the board</a:t>
            </a:r>
          </a:p>
          <a:p>
            <a:r>
              <a:rPr lang="en-US" altLang="zh-TW" dirty="0" smtClean="0">
                <a:uFill>
                  <a:solidFill>
                    <a:srgbClr val="FF0000"/>
                  </a:solidFill>
                </a:uFill>
              </a:rPr>
              <a:t>If the line is labeled by </a:t>
            </a:r>
          </a:p>
          <a:p>
            <a:pPr marL="0" indent="0">
              <a:buNone/>
            </a:pPr>
            <a:r>
              <a:rPr lang="en-US" altLang="zh-TW" dirty="0" smtClean="0">
                <a:uFill>
                  <a:solidFill>
                    <a:srgbClr val="FF0000"/>
                  </a:solidFill>
                </a:uFill>
              </a:rPr>
              <a:t>	</a:t>
            </a:r>
            <a:r>
              <a:rPr lang="en-US" altLang="zh-TW" sz="1400" dirty="0" smtClean="0">
                <a:uFill>
                  <a:solidFill>
                    <a:srgbClr val="FF0000"/>
                  </a:solidFill>
                </a:uFill>
              </a:rPr>
              <a:t>Red color : In the wrong file</a:t>
            </a:r>
          </a:p>
          <a:p>
            <a:pPr marL="0" indent="0">
              <a:buNone/>
            </a:pPr>
            <a:r>
              <a:rPr lang="en-US" altLang="zh-TW" sz="1400" dirty="0">
                <a:uFill>
                  <a:solidFill>
                    <a:srgbClr val="FF0000"/>
                  </a:solidFill>
                </a:uFill>
              </a:rPr>
              <a:t>	</a:t>
            </a:r>
            <a:r>
              <a:rPr lang="en-US" altLang="zh-TW" sz="1400" dirty="0" smtClean="0">
                <a:uFill>
                  <a:solidFill>
                    <a:srgbClr val="FF0000"/>
                  </a:solidFill>
                </a:uFill>
              </a:rPr>
              <a:t>Green color : In the correct file</a:t>
            </a:r>
          </a:p>
          <a:p>
            <a:pPr marL="0" indent="0">
              <a:buNone/>
            </a:pPr>
            <a:r>
              <a:rPr lang="en-US" altLang="zh-TW" sz="1400" dirty="0">
                <a:uFill>
                  <a:solidFill>
                    <a:srgbClr val="FF0000"/>
                  </a:solidFill>
                </a:uFill>
              </a:rPr>
              <a:t>	</a:t>
            </a:r>
            <a:r>
              <a:rPr lang="en-US" altLang="zh-TW" sz="1400" dirty="0" smtClean="0">
                <a:uFill>
                  <a:solidFill>
                    <a:srgbClr val="FF0000"/>
                  </a:solidFill>
                </a:uFill>
              </a:rPr>
              <a:t>Yellow : Control Line ERROR  </a:t>
            </a:r>
            <a:endParaRPr lang="en-US" altLang="zh-TW" sz="1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752840" y="4851506"/>
            <a:ext cx="915415" cy="2743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– </a:t>
            </a:r>
            <a:r>
              <a:rPr lang="en-US" altLang="zh-TW" dirty="0" err="1" smtClean="0"/>
              <a:t>MultiResult</a:t>
            </a:r>
            <a:r>
              <a:rPr lang="en-US" altLang="zh-TW" dirty="0" smtClean="0"/>
              <a:t> Page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1107315" y="5550362"/>
            <a:ext cx="915415" cy="2743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993" y="4555000"/>
            <a:ext cx="5572125" cy="1990725"/>
          </a:xfrm>
          <a:prstGeom prst="rect">
            <a:avLst/>
          </a:prstGeom>
        </p:spPr>
      </p:pic>
      <p:sp>
        <p:nvSpPr>
          <p:cNvPr id="11" name="圓角矩形 10"/>
          <p:cNvSpPr/>
          <p:nvPr/>
        </p:nvSpPr>
        <p:spPr>
          <a:xfrm>
            <a:off x="6443283" y="5165295"/>
            <a:ext cx="4676837" cy="15150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8730902" y="2300983"/>
            <a:ext cx="575023" cy="28646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33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內容版面配置區 3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– </a:t>
            </a:r>
            <a:r>
              <a:rPr lang="en-US" altLang="zh-TW" dirty="0" err="1" smtClean="0"/>
              <a:t>MultiResult</a:t>
            </a:r>
            <a:r>
              <a:rPr lang="en-US" altLang="zh-TW" dirty="0" smtClean="0"/>
              <a:t> Page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2263140" y="2171700"/>
            <a:ext cx="403860" cy="2057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12" idx="3"/>
          </p:cNvCxnSpPr>
          <p:nvPr/>
        </p:nvCxnSpPr>
        <p:spPr>
          <a:xfrm>
            <a:off x="1417320" y="1825625"/>
            <a:ext cx="845820" cy="346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39703" y="1410126"/>
            <a:ext cx="1277617" cy="83099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After slecting parameters, click Start button will show the result.</a:t>
            </a:r>
          </a:p>
        </p:txBody>
      </p:sp>
      <p:sp>
        <p:nvSpPr>
          <p:cNvPr id="13" name="圓角矩形 12"/>
          <p:cNvSpPr/>
          <p:nvPr/>
        </p:nvSpPr>
        <p:spPr>
          <a:xfrm>
            <a:off x="2720340" y="2171700"/>
            <a:ext cx="563880" cy="2057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2263140" y="4001294"/>
            <a:ext cx="2049780" cy="16146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stCxn id="13" idx="2"/>
          </p:cNvCxnSpPr>
          <p:nvPr/>
        </p:nvCxnSpPr>
        <p:spPr>
          <a:xfrm>
            <a:off x="3002280" y="2377440"/>
            <a:ext cx="281940" cy="162385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21" idx="0"/>
          </p:cNvCxnSpPr>
          <p:nvPr/>
        </p:nvCxnSpPr>
        <p:spPr>
          <a:xfrm flipV="1">
            <a:off x="1050680" y="2377440"/>
            <a:ext cx="1669660" cy="1257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18220" y="3634740"/>
            <a:ext cx="1264920" cy="101566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After clicking this button, it will show the copy of result on the clicpboard.</a:t>
            </a:r>
          </a:p>
        </p:txBody>
      </p:sp>
      <p:sp>
        <p:nvSpPr>
          <p:cNvPr id="22" name="圓角矩形 21"/>
          <p:cNvSpPr/>
          <p:nvPr/>
        </p:nvSpPr>
        <p:spPr>
          <a:xfrm>
            <a:off x="5448300" y="4419600"/>
            <a:ext cx="579120" cy="5943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6553200" y="3210243"/>
            <a:ext cx="1203960" cy="4419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29" idx="1"/>
            <a:endCxn id="22" idx="0"/>
          </p:cNvCxnSpPr>
          <p:nvPr/>
        </p:nvCxnSpPr>
        <p:spPr>
          <a:xfrm flipH="1">
            <a:off x="5737860" y="3881548"/>
            <a:ext cx="815339" cy="53805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0140353" y="3855720"/>
            <a:ext cx="1062806" cy="83099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It will show the result of "4 Blocks Detection".</a:t>
            </a:r>
          </a:p>
        </p:txBody>
      </p:sp>
      <p:cxnSp>
        <p:nvCxnSpPr>
          <p:cNvPr id="28" name="直線單箭頭接點 27"/>
          <p:cNvCxnSpPr>
            <a:stCxn id="29" idx="3"/>
            <a:endCxn id="26" idx="1"/>
          </p:cNvCxnSpPr>
          <p:nvPr/>
        </p:nvCxnSpPr>
        <p:spPr>
          <a:xfrm>
            <a:off x="9846412" y="3881548"/>
            <a:ext cx="293941" cy="3896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6553199" y="3660568"/>
            <a:ext cx="3293213" cy="4419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9623392" y="2479328"/>
            <a:ext cx="1542333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It will show the result </a:t>
            </a:r>
            <a:r>
              <a:rPr lang="en-US" altLang="zh-TW" sz="1200" dirty="0" smtClean="0">
                <a:solidFill>
                  <a:srgbClr val="FF0000"/>
                </a:solidFill>
              </a:rPr>
              <a:t>with</a:t>
            </a:r>
            <a:r>
              <a:rPr lang="zh-TW" altLang="en-US" sz="1200" dirty="0" smtClean="0">
                <a:solidFill>
                  <a:srgbClr val="FF0000"/>
                </a:solidFill>
              </a:rPr>
              <a:t>  </a:t>
            </a:r>
            <a:r>
              <a:rPr lang="zh-TW" altLang="en-US" sz="1200" dirty="0">
                <a:solidFill>
                  <a:srgbClr val="FF0000"/>
                </a:solidFill>
              </a:rPr>
              <a:t>no "4 Blocks Detection".</a:t>
            </a:r>
          </a:p>
        </p:txBody>
      </p:sp>
      <p:cxnSp>
        <p:nvCxnSpPr>
          <p:cNvPr id="32" name="直線單箭頭接點 31"/>
          <p:cNvCxnSpPr>
            <a:stCxn id="30" idx="1"/>
          </p:cNvCxnSpPr>
          <p:nvPr/>
        </p:nvCxnSpPr>
        <p:spPr>
          <a:xfrm flipH="1">
            <a:off x="7757160" y="2802494"/>
            <a:ext cx="1866232" cy="6377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圓角矩形 42"/>
          <p:cNvSpPr/>
          <p:nvPr/>
        </p:nvSpPr>
        <p:spPr>
          <a:xfrm>
            <a:off x="7400240" y="4110894"/>
            <a:ext cx="753160" cy="1710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單箭頭接點 44"/>
          <p:cNvCxnSpPr>
            <a:stCxn id="43" idx="3"/>
          </p:cNvCxnSpPr>
          <p:nvPr/>
        </p:nvCxnSpPr>
        <p:spPr>
          <a:xfrm>
            <a:off x="8153400" y="4196405"/>
            <a:ext cx="1803708" cy="9079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9951703" y="4808617"/>
            <a:ext cx="1090988" cy="64406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Use "4 Blocks Dtection" or not.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6615113" y="4102527"/>
            <a:ext cx="753425" cy="1349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>
            <a:stCxn id="9" idx="2"/>
          </p:cNvCxnSpPr>
          <p:nvPr/>
        </p:nvCxnSpPr>
        <p:spPr>
          <a:xfrm>
            <a:off x="6991826" y="4237464"/>
            <a:ext cx="621485" cy="13784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123276" y="5615940"/>
            <a:ext cx="1663024" cy="83099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Please refer to the thirteenth</a:t>
            </a:r>
            <a:r>
              <a:rPr lang="en-US" altLang="zh-TW" sz="1200" dirty="0" smtClean="0">
                <a:solidFill>
                  <a:srgbClr val="FF0000"/>
                </a:solidFill>
              </a:rPr>
              <a:t> </a:t>
            </a:r>
            <a:r>
              <a:rPr lang="en-US" altLang="zh-TW" sz="1200" dirty="0">
                <a:solidFill>
                  <a:srgbClr val="FF0000"/>
                </a:solidFill>
              </a:rPr>
              <a:t>page for the purpose of these functions.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35" name="圓角矩形 34"/>
          <p:cNvSpPr/>
          <p:nvPr/>
        </p:nvSpPr>
        <p:spPr>
          <a:xfrm>
            <a:off x="4374942" y="4284663"/>
            <a:ext cx="825708" cy="1349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/>
          <p:cNvCxnSpPr/>
          <p:nvPr/>
        </p:nvCxnSpPr>
        <p:spPr>
          <a:xfrm>
            <a:off x="4794975" y="4419600"/>
            <a:ext cx="2327706" cy="1611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27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Features</a:t>
            </a:r>
          </a:p>
          <a:p>
            <a:r>
              <a:rPr lang="en-US" altLang="zh-TW" dirty="0" smtClean="0"/>
              <a:t>How to use</a:t>
            </a:r>
          </a:p>
          <a:p>
            <a:pPr lvl="1"/>
            <a:r>
              <a:rPr lang="en-US" altLang="zh-TW" dirty="0" smtClean="0"/>
              <a:t>Open application</a:t>
            </a:r>
          </a:p>
          <a:p>
            <a:pPr lvl="1"/>
            <a:r>
              <a:rPr lang="en-US" altLang="zh-TW" dirty="0" smtClean="0"/>
              <a:t>Analysis page</a:t>
            </a:r>
          </a:p>
          <a:p>
            <a:pPr lvl="1"/>
            <a:r>
              <a:rPr lang="en-US" altLang="zh-TW" dirty="0"/>
              <a:t>Detection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15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Load different images, and select region to analyze</a:t>
            </a:r>
          </a:p>
          <a:p>
            <a:r>
              <a:rPr lang="en-US" altLang="zh-TW" dirty="0" smtClean="0"/>
              <a:t>Export csv file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169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– Open Application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460" y="1825625"/>
            <a:ext cx="6327080" cy="4351338"/>
          </a:xfrm>
        </p:spPr>
      </p:pic>
      <p:sp>
        <p:nvSpPr>
          <p:cNvPr id="5" name="圓角矩形 4"/>
          <p:cNvSpPr/>
          <p:nvPr/>
        </p:nvSpPr>
        <p:spPr>
          <a:xfrm>
            <a:off x="4180115" y="4127864"/>
            <a:ext cx="4715691" cy="2220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895806" y="4054231"/>
            <a:ext cx="2158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Open this executable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64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內容版面配置區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632" y="1825625"/>
            <a:ext cx="8164735" cy="4351338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– Analysis Page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2013632" y="2076993"/>
            <a:ext cx="768757" cy="2612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494" y="2076993"/>
            <a:ext cx="6373114" cy="4505954"/>
          </a:xfrm>
          <a:prstGeom prst="rect">
            <a:avLst/>
          </a:prstGeom>
        </p:spPr>
      </p:pic>
      <p:cxnSp>
        <p:nvCxnSpPr>
          <p:cNvPr id="8" name="肘形接點 7"/>
          <p:cNvCxnSpPr>
            <a:stCxn id="5" idx="3"/>
            <a:endCxn id="6" idx="1"/>
          </p:cNvCxnSpPr>
          <p:nvPr/>
        </p:nvCxnSpPr>
        <p:spPr>
          <a:xfrm>
            <a:off x="2782389" y="2207622"/>
            <a:ext cx="2008105" cy="212234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182357" y="2338251"/>
            <a:ext cx="2431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Click here to load image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241159" y="5199017"/>
            <a:ext cx="1922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Supported format: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BMP &amp; PNG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6126480" y="2338251"/>
            <a:ext cx="1920240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411094" y="2022956"/>
            <a:ext cx="1351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Default path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59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– </a:t>
            </a:r>
            <a:r>
              <a:rPr lang="en-US" altLang="zh-TW" dirty="0"/>
              <a:t>Analysis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367434" y="6176963"/>
            <a:ext cx="145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Image loaded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416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– </a:t>
            </a:r>
            <a:r>
              <a:rPr lang="en-US" altLang="zh-TW" dirty="0"/>
              <a:t>Analysis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838200" y="1838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Change analysis </a:t>
            </a:r>
            <a:r>
              <a:rPr lang="en-US" altLang="zh-TW" dirty="0" err="1" smtClean="0"/>
              <a:t>param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 ways</a:t>
            </a:r>
          </a:p>
          <a:p>
            <a:pPr lvl="2"/>
            <a:r>
              <a:rPr lang="en-US" altLang="zh-TW" dirty="0" smtClean="0"/>
              <a:t>Drag circles on the image</a:t>
            </a:r>
          </a:p>
          <a:p>
            <a:pPr lvl="2"/>
            <a:r>
              <a:rPr lang="en-US" altLang="zh-TW" dirty="0" smtClean="0"/>
              <a:t>Edit in the forms</a:t>
            </a:r>
          </a:p>
          <a:p>
            <a:pPr lvl="1"/>
            <a:r>
              <a:rPr lang="en-US" altLang="zh-TW" dirty="0" smtClean="0"/>
              <a:t>New logs</a:t>
            </a:r>
          </a:p>
          <a:p>
            <a:pPr lvl="2"/>
            <a:r>
              <a:rPr lang="en-US" altLang="zh-TW" dirty="0" smtClean="0"/>
              <a:t>Generated automatically</a:t>
            </a:r>
          </a:p>
          <a:p>
            <a:pPr lvl="2"/>
            <a:r>
              <a:rPr lang="en-US" altLang="zh-TW" dirty="0" smtClean="0"/>
              <a:t>After changing any analysis parameter 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More image interaction on image</a:t>
            </a:r>
          </a:p>
          <a:p>
            <a:pPr lvl="1"/>
            <a:r>
              <a:rPr lang="en-US" altLang="zh-TW" dirty="0" smtClean="0"/>
              <a:t>Mouse wheel – zoom in/out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463" y="1455556"/>
            <a:ext cx="7611537" cy="227679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8806543" y="1943526"/>
            <a:ext cx="1179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Red circles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796246" y="170937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Base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330439" y="317241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End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806543" y="2610712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Green circle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33703" y="2468879"/>
            <a:ext cx="2429691" cy="457200"/>
          </a:xfrm>
          <a:prstGeom prst="rect">
            <a:avLst/>
          </a:prstGeom>
          <a:solidFill>
            <a:srgbClr val="00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1" name="直線接點 20"/>
          <p:cNvCxnSpPr>
            <a:stCxn id="19" idx="0"/>
            <a:endCxn id="19" idx="2"/>
          </p:cNvCxnSpPr>
          <p:nvPr/>
        </p:nvCxnSpPr>
        <p:spPr>
          <a:xfrm>
            <a:off x="6348549" y="2468879"/>
            <a:ext cx="0" cy="45720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5300648" y="2440063"/>
            <a:ext cx="11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</a:rPr>
              <a:t>Log width (Y)</a:t>
            </a:r>
            <a:endParaRPr lang="zh-TW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300648" y="2661325"/>
            <a:ext cx="11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</a:rPr>
              <a:t>Log width (Y)</a:t>
            </a:r>
            <a:endParaRPr lang="zh-TW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88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– </a:t>
            </a:r>
            <a:r>
              <a:rPr lang="en-US" altLang="zh-TW" dirty="0"/>
              <a:t>Analysis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6920"/>
            <a:ext cx="10515600" cy="3448747"/>
          </a:xfrm>
        </p:spPr>
      </p:pic>
      <p:sp>
        <p:nvSpPr>
          <p:cNvPr id="5" name="圓角矩形 4"/>
          <p:cNvSpPr/>
          <p:nvPr/>
        </p:nvSpPr>
        <p:spPr>
          <a:xfrm>
            <a:off x="8138161" y="5238206"/>
            <a:ext cx="3215640" cy="4874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734100" y="5725667"/>
            <a:ext cx="202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Chart display </a:t>
            </a:r>
            <a:r>
              <a:rPr lang="en-US" altLang="zh-TW" dirty="0" err="1" smtClean="0">
                <a:solidFill>
                  <a:srgbClr val="FF0000"/>
                </a:solidFill>
              </a:rPr>
              <a:t>config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761491" y="1907588"/>
            <a:ext cx="196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(X) Analysis logs (Y)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139367" y="572566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Chart</a:t>
            </a:r>
            <a:endParaRPr lang="zh-TW" altLang="en-US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790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– </a:t>
            </a:r>
            <a:r>
              <a:rPr lang="en-US" altLang="zh-TW" dirty="0"/>
              <a:t>Analysis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632" y="1825625"/>
            <a:ext cx="8164735" cy="4351337"/>
          </a:xfrm>
        </p:spPr>
      </p:pic>
      <p:sp>
        <p:nvSpPr>
          <p:cNvPr id="9" name="圓角矩形 8"/>
          <p:cNvSpPr/>
          <p:nvPr/>
        </p:nvSpPr>
        <p:spPr>
          <a:xfrm>
            <a:off x="2690950" y="2076994"/>
            <a:ext cx="679268" cy="2612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429" y="1512116"/>
            <a:ext cx="4223139" cy="311796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735" y="3864533"/>
            <a:ext cx="4184199" cy="2793987"/>
          </a:xfrm>
          <a:prstGeom prst="rect">
            <a:avLst/>
          </a:prstGeom>
        </p:spPr>
      </p:pic>
      <p:cxnSp>
        <p:nvCxnSpPr>
          <p:cNvPr id="13" name="直線單箭頭接點 12"/>
          <p:cNvCxnSpPr>
            <a:stCxn id="9" idx="3"/>
          </p:cNvCxnSpPr>
          <p:nvPr/>
        </p:nvCxnSpPr>
        <p:spPr>
          <a:xfrm>
            <a:off x="3370218" y="2207623"/>
            <a:ext cx="6142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10" idx="3"/>
            <a:endCxn id="11" idx="0"/>
          </p:cNvCxnSpPr>
          <p:nvPr/>
        </p:nvCxnSpPr>
        <p:spPr>
          <a:xfrm>
            <a:off x="8207568" y="3071097"/>
            <a:ext cx="934267" cy="79343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500204" y="2233749"/>
            <a:ext cx="1482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Click here to 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export csv file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95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586</Words>
  <Application>Microsoft Office PowerPoint</Application>
  <PresentationFormat>寬螢幕</PresentationFormat>
  <Paragraphs>136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新細明體</vt:lpstr>
      <vt:lpstr>Arial</vt:lpstr>
      <vt:lpstr>Calibri</vt:lpstr>
      <vt:lpstr>Calibri Light</vt:lpstr>
      <vt:lpstr>Office 佈景主題</vt:lpstr>
      <vt:lpstr>Mizuho Analysis Tool</vt:lpstr>
      <vt:lpstr>Agenda</vt:lpstr>
      <vt:lpstr>Features</vt:lpstr>
      <vt:lpstr>How to Use – Open Application</vt:lpstr>
      <vt:lpstr>How to Use – Analysis Page</vt:lpstr>
      <vt:lpstr>How to Use – Analysis Page</vt:lpstr>
      <vt:lpstr>How to Use – Analysis Page</vt:lpstr>
      <vt:lpstr>How to Use – Analysis Page</vt:lpstr>
      <vt:lpstr>How to Use – Analysis Page</vt:lpstr>
      <vt:lpstr>How to Use – Analysis Page</vt:lpstr>
      <vt:lpstr>How to Use – Detection Page</vt:lpstr>
      <vt:lpstr>How to Use – Detection Page</vt:lpstr>
      <vt:lpstr>How to Use – Detection Page</vt:lpstr>
      <vt:lpstr>How to Use – Detection Page</vt:lpstr>
      <vt:lpstr>How to Use – MultiResult Page</vt:lpstr>
      <vt:lpstr>How to Use – MultiResult Page</vt:lpstr>
      <vt:lpstr>How to Use – MultiResult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Mizuho Analysis Tool</dc:title>
  <dc:creator>Sam TY Tsai/WHQ/Wistron</dc:creator>
  <cp:lastModifiedBy>宇哲 董</cp:lastModifiedBy>
  <cp:revision>95</cp:revision>
  <dcterms:created xsi:type="dcterms:W3CDTF">2019-04-29T05:22:47Z</dcterms:created>
  <dcterms:modified xsi:type="dcterms:W3CDTF">2019-11-01T02:24:46Z</dcterms:modified>
</cp:coreProperties>
</file>