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0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1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2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3">
  <p:sldMasterIdLst>
    <p:sldMasterId id="2147483648" r:id="rId1"/>
    <p:sldMasterId id="2147483656" r:id="rId2"/>
    <p:sldMasterId id="2147483663" r:id="rId3"/>
    <p:sldMasterId id="2147483669" r:id="rId4"/>
    <p:sldMasterId id="2147483677" r:id="rId5"/>
    <p:sldMasterId id="2147483685" r:id="rId6"/>
    <p:sldMasterId id="2147483702" r:id="rId7"/>
    <p:sldMasterId id="2147483711" r:id="rId8"/>
    <p:sldMasterId id="2147483719" r:id="rId9"/>
    <p:sldMasterId id="2147483728" r:id="rId10"/>
    <p:sldMasterId id="2147483736" r:id="rId11"/>
    <p:sldMasterId id="2147483742" r:id="rId12"/>
    <p:sldMasterId id="2147483751" r:id="rId13"/>
    <p:sldMasterId id="2147483759" r:id="rId14"/>
  </p:sldMasterIdLst>
  <p:notesMasterIdLst>
    <p:notesMasterId r:id="rId28"/>
  </p:notesMasterIdLst>
  <p:handoutMasterIdLst>
    <p:handoutMasterId r:id="rId29"/>
  </p:handoutMasterIdLst>
  <p:sldIdLst>
    <p:sldId id="6503" r:id="rId15"/>
    <p:sldId id="6504" r:id="rId16"/>
    <p:sldId id="6505" r:id="rId17"/>
    <p:sldId id="6506" r:id="rId18"/>
    <p:sldId id="6508" r:id="rId19"/>
    <p:sldId id="6522" r:id="rId20"/>
    <p:sldId id="6525" r:id="rId21"/>
    <p:sldId id="6531" r:id="rId22"/>
    <p:sldId id="6532" r:id="rId23"/>
    <p:sldId id="6527" r:id="rId24"/>
    <p:sldId id="6530" r:id="rId25"/>
    <p:sldId id="6529" r:id="rId26"/>
    <p:sldId id="6528" r:id="rId27"/>
  </p:sldIdLst>
  <p:sldSz cx="9721850" cy="61214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52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24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696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68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ew Hofbauer" initials="" lastIdx="1" clrIdx="0"/>
  <p:cmAuthor id="7" name="Stanley T Lin(林大興_Pegatron)" initials="STL" lastIdx="1" clrIdx="7"/>
  <p:cmAuthor id="1" name="David Singer" initials="" lastIdx="1" clrIdx="1"/>
  <p:cmAuthor id="8" name="Wei Ren Zheng" initials="WRZ" lastIdx="2" clrIdx="8"/>
  <p:cmAuthor id="2" name="Jian Gao (ZEBRA)" initials="JG(" lastIdx="1" clrIdx="2"/>
  <p:cmAuthor id="3" name="Dilshan Perera" initials="Dilshan" lastIdx="1" clrIdx="3"/>
  <p:cmAuthor id="4" name="Pellegrino, Joseph" initials="PJ" lastIdx="2" clrIdx="4"/>
  <p:cmAuthor id="5" name="Shah,Yogesh" initials="S" lastIdx="1" clrIdx="5"/>
  <p:cmAuthor id="6" name="Kayser, Christopher" initials="KC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EBF7"/>
    <a:srgbClr val="D9D9D9"/>
    <a:srgbClr val="E2EFDA"/>
    <a:srgbClr val="CCCFD7"/>
    <a:srgbClr val="009900"/>
    <a:srgbClr val="FFFFFF"/>
    <a:srgbClr val="FF0000"/>
    <a:srgbClr val="E7E9EC"/>
    <a:srgbClr val="148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7" autoAdjust="0"/>
    <p:restoredTop sz="86426" autoAdjust="0"/>
  </p:normalViewPr>
  <p:slideViewPr>
    <p:cSldViewPr>
      <p:cViewPr>
        <p:scale>
          <a:sx n="150" d="100"/>
          <a:sy n="150" d="100"/>
        </p:scale>
        <p:origin x="468" y="-66"/>
      </p:cViewPr>
      <p:guideLst>
        <p:guide orient="horz" pos="954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B89EAA9-856F-4A4A-A01E-EC67C13E1C54}" type="datetimeFigureOut">
              <a:rPr lang="zh-TW" altLang="en-US"/>
              <a:t>2022/3/19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E218E19-E29F-40AD-97DC-92CD138572D0}" type="slidenum">
              <a:rPr lang="zh-TW" altLang="en-US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7B29E92-4F92-4BA4-BFFB-9DF6BF61A2EA}" type="datetimeFigureOut">
              <a:rPr lang="zh-TW" altLang="en-US"/>
              <a:t>2022/3/19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5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277C349-018A-40F7-A503-9E474F6A974E}" type="slidenum">
              <a:rPr lang="zh-TW" altLang="en-US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2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485"/>
            <a:ext cx="5852160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064895"/>
            <a:ext cx="9001125" cy="436435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latin typeface="Calibri" panose="020F0502020204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914400" indent="-457200">
              <a:buFont typeface="Arial" panose="020B0604020202020204" pitchFamily="34" charset="0"/>
              <a:buChar char="•"/>
              <a:defRPr sz="1400"/>
            </a:lvl2pPr>
            <a:lvl3pPr marL="1257300" indent="-342900">
              <a:buFont typeface="Arial" panose="020B0604020202020204" pitchFamily="34" charset="0"/>
              <a:buChar char="•"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endParaRPr lang="zh-TW" altLang="en-US" noProof="1"/>
          </a:p>
          <a:p>
            <a:pPr lvl="2"/>
            <a:endParaRPr lang="zh-TW" altLang="en-US" noProof="1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 eaLnBrk="1" hangingPunct="1">
              <a:defRPr sz="1200" noProof="1"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02611D-FC6E-4C21-A47B-07D70AE38188}" type="slidenum">
              <a:rPr kumimoji="0" lang="zh-TW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zh-TW" altLang="en-US" sz="12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6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4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2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2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 lIns="82461" tIns="41230" rIns="82461" bIns="41230"/>
          <a:lstStyle>
            <a:lvl1pPr algn="r">
              <a:defRPr sz="955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3E5560-EE07-4889-9632-2C51148D6551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>
            <a:cxnSpLocks noChangeShapeType="1"/>
          </p:cNvCxnSpPr>
          <p:nvPr userDrawn="1"/>
        </p:nvCxnSpPr>
        <p:spPr bwMode="auto">
          <a:xfrm>
            <a:off x="269875" y="828452"/>
            <a:ext cx="9182100" cy="6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324925" y="252388"/>
            <a:ext cx="9072000" cy="558000"/>
          </a:xfrm>
          <a:prstGeom prst="rect">
            <a:avLst/>
          </a:prstGeom>
        </p:spPr>
        <p:txBody>
          <a:bodyPr lIns="82461" tIns="41230" rIns="82461" bIns="41230" anchor="ctr"/>
          <a:lstStyle>
            <a:lvl1pPr algn="l">
              <a:defRPr sz="3085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15"/>
          </p:nvPr>
        </p:nvSpPr>
        <p:spPr>
          <a:xfrm>
            <a:off x="324925" y="936972"/>
            <a:ext cx="9072000" cy="4572000"/>
          </a:xfrm>
          <a:prstGeom prst="rect">
            <a:avLst/>
          </a:prstGeom>
        </p:spPr>
        <p:txBody>
          <a:bodyPr lIns="82461" tIns="41230" rIns="82461" bIns="41230"/>
          <a:lstStyle>
            <a:lvl1pPr>
              <a:defRPr sz="266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34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15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7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7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2"/>
            <a:ext cx="8263573" cy="1312134"/>
          </a:xfrm>
        </p:spPr>
        <p:txBody>
          <a:bodyPr/>
          <a:lstStyle>
            <a:lvl1pPr algn="ctr">
              <a:defRPr sz="37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5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20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8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6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485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" y="31115"/>
            <a:ext cx="9691370" cy="420370"/>
          </a:xfrm>
        </p:spPr>
        <p:txBody>
          <a:bodyPr/>
          <a:lstStyle>
            <a:lvl1pPr algn="l"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475" y="768350"/>
            <a:ext cx="4294505" cy="5166995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905" y="768350"/>
            <a:ext cx="4294505" cy="5167630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>
                <a:solidFill>
                  <a:schemeClr val="tx1"/>
                </a:solidFill>
              </a:defRPr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2pPr>
            <a:lvl3pPr marL="90741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3pPr>
            <a:lvl4pPr marL="136144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4pPr>
            <a:lvl5pPr marL="181546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5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/>
            </a:lvl2pPr>
            <a:lvl3pPr marL="907415" indent="0">
              <a:buNone/>
              <a:defRPr/>
            </a:lvl3pPr>
            <a:lvl4pPr marL="1361440" indent="0">
              <a:buNone/>
              <a:defRPr/>
            </a:lvl4pPr>
            <a:lvl5pPr marL="1815465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1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2183" y="1892616"/>
            <a:ext cx="5739067" cy="724286"/>
          </a:xfrm>
        </p:spPr>
        <p:txBody>
          <a:bodyPr anchor="t"/>
          <a:lstStyle>
            <a:lvl1pPr algn="l">
              <a:defRPr sz="4255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6093" y="5673632"/>
            <a:ext cx="2268432" cy="325908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632" y="5673632"/>
            <a:ext cx="3078586" cy="325908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67326" y="5673632"/>
            <a:ext cx="2268432" cy="325908"/>
          </a:xfrm>
        </p:spPr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498785" y="383481"/>
            <a:ext cx="717325" cy="374255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915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SimHei" panose="0201060906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265" y="1902116"/>
            <a:ext cx="8265008" cy="13124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458536" y="3469659"/>
            <a:ext cx="6806477" cy="156472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1035" indent="0" algn="ctr">
              <a:buNone/>
              <a:defRPr/>
            </a:lvl8pPr>
            <a:lvl9pPr marL="3658235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grpSp>
        <p:nvGrpSpPr>
          <p:cNvPr id="6" name="群組 6"/>
          <p:cNvGrpSpPr/>
          <p:nvPr/>
        </p:nvGrpSpPr>
        <p:grpSpPr>
          <a:xfrm>
            <a:off x="0" y="3"/>
            <a:ext cx="9721850" cy="1839498"/>
            <a:chOff x="0" y="0"/>
            <a:chExt cx="9723438" cy="2339975"/>
          </a:xfrm>
        </p:grpSpPr>
        <p:pic>
          <p:nvPicPr>
            <p:cNvPr id="8" name="Picture 12" descr="computex pre012313-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88"/>
              <a:ext cx="9723438" cy="23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721850" cy="2339975"/>
            </a:xfrm>
            <a:prstGeom prst="rect">
              <a:avLst/>
            </a:prstGeom>
            <a:solidFill>
              <a:srgbClr val="5F5F5F">
                <a:alpha val="8313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dirty="0">
                <a:solidFill>
                  <a:srgbClr val="333333"/>
                </a:solidFill>
                <a:latin typeface="Calibri" panose="020F0502020204030204"/>
                <a:ea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092" y="3934483"/>
            <a:ext cx="8265008" cy="12160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092" y="2595116"/>
            <a:ext cx="8265008" cy="133936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8235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727"/>
            <a:ext cx="4294562" cy="4400777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8355" indent="-179705">
              <a:defRPr sz="1200"/>
            </a:lvl4pPr>
            <a:lvl5pPr marL="986155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4" y="1068727"/>
            <a:ext cx="4294562" cy="4400777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8355" indent="-179705">
              <a:defRPr sz="1200"/>
            </a:lvl4pPr>
            <a:lvl5pPr marL="986155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kumimoji="1"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192" y="245204"/>
            <a:ext cx="8751184" cy="102047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6176" y="1370558"/>
            <a:ext cx="4296252" cy="571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6176" y="1941737"/>
            <a:ext cx="4296252" cy="352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39503" y="1370558"/>
            <a:ext cx="4297939" cy="571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39503" y="1941737"/>
            <a:ext cx="4297939" cy="352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260" y="243779"/>
            <a:ext cx="3198977" cy="1037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1634" y="243787"/>
            <a:ext cx="5435728" cy="52256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86260" y="1281328"/>
            <a:ext cx="3198977" cy="4188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962" y="4286036"/>
            <a:ext cx="5834123" cy="505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1905962" y="547157"/>
            <a:ext cx="5834123" cy="36736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lvl="0"/>
            <a:r>
              <a:rPr lang="zh-TW" altLang="en-US" noProof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05962" y="4792028"/>
            <a:ext cx="5834123" cy="7185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49576" y="245202"/>
            <a:ext cx="2187796" cy="52242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86258" y="245202"/>
            <a:ext cx="6401329" cy="52242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192" y="245202"/>
            <a:ext cx="8751184" cy="4379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86181" y="1068727"/>
            <a:ext cx="4294562" cy="4400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 hasCustomPrompt="1"/>
          </p:nvPr>
        </p:nvSpPr>
        <p:spPr>
          <a:xfrm>
            <a:off x="4942804" y="1068727"/>
            <a:ext cx="4294562" cy="4400777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192" y="245202"/>
            <a:ext cx="8751184" cy="4379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 hasCustomPrompt="1"/>
          </p:nvPr>
        </p:nvSpPr>
        <p:spPr>
          <a:xfrm>
            <a:off x="486192" y="1068727"/>
            <a:ext cx="8751184" cy="440077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775" y="191324"/>
            <a:ext cx="8812018" cy="1020470"/>
          </a:xfrm>
        </p:spPr>
        <p:txBody>
          <a:bodyPr/>
          <a:lstStyle>
            <a:lvl1pPr>
              <a:defRPr sz="4000" baseline="0">
                <a:latin typeface="Calibri" panose="020F0502020204030204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>
          <a:xfrm>
            <a:off x="455764" y="1275581"/>
            <a:ext cx="8811987" cy="45283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69014" y="5675054"/>
            <a:ext cx="2268432" cy="325908"/>
          </a:xfrm>
          <a:prstGeom prst="rect">
            <a:avLst/>
          </a:prstGeom>
        </p:spPr>
        <p:txBody>
          <a:bodyPr lIns="91449" tIns="45725" rIns="91449" bIns="45725"/>
          <a:lstStyle>
            <a:lvl1pPr>
              <a:defRPr>
                <a:latin typeface="Calibri" panose="020F0502020204030204"/>
                <a:ea typeface="Calibri" panose="020F0502020204030204"/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2E4C781-342A-F644-A6D4-032C1257256E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8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63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2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 defTabSz="457200" eaLnBrk="1" hangingPunct="1">
              <a:defRPr/>
            </a:pPr>
            <a:fld id="{7DC2721B-214C-4CF7-892B-8D0F29959043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8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63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2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 defTabSz="457200" eaLnBrk="1" hangingPunct="1">
              <a:defRPr/>
            </a:pPr>
            <a:fld id="{2DF8CA68-8E88-42A1-986C-38812BE87F93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5776" y="725170"/>
            <a:ext cx="8750300" cy="5210810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8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EGA_work\==2014 PEGATRON==\PPT_template\2015_PEGATRON_PPT_White\WT_0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3" y="1588"/>
            <a:ext cx="9717087" cy="6119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2"/>
            <a:ext cx="8263573" cy="1312134"/>
          </a:xfrm>
        </p:spPr>
        <p:txBody>
          <a:bodyPr/>
          <a:lstStyle>
            <a:lvl1pPr algn="ctr">
              <a:defRPr sz="37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5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20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8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6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投影片編號版面配置區 3"/>
          <p:cNvSpPr txBox="1"/>
          <p:nvPr userDrawn="1"/>
        </p:nvSpPr>
        <p:spPr>
          <a:xfrm>
            <a:off x="8993581" y="5738812"/>
            <a:ext cx="504055" cy="276225"/>
          </a:xfr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1pPr>
            <a:lvl2pPr marL="4552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24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696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68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485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" y="31115"/>
            <a:ext cx="9691370" cy="420370"/>
          </a:xfrm>
        </p:spPr>
        <p:txBody>
          <a:bodyPr/>
          <a:lstStyle>
            <a:lvl1pPr algn="l"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475" y="768350"/>
            <a:ext cx="4294505" cy="5166995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905" y="768350"/>
            <a:ext cx="4294505" cy="5167630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>
                <a:solidFill>
                  <a:schemeClr val="tx1"/>
                </a:solidFill>
              </a:defRPr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2pPr>
            <a:lvl3pPr marL="90741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3pPr>
            <a:lvl4pPr marL="136144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4pPr>
            <a:lvl5pPr marL="181546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5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/>
            </a:lvl2pPr>
            <a:lvl3pPr marL="907415" indent="0">
              <a:buNone/>
              <a:defRPr/>
            </a:lvl3pPr>
            <a:lvl4pPr marL="1361440" indent="0">
              <a:buNone/>
              <a:defRPr/>
            </a:lvl4pPr>
            <a:lvl5pPr marL="1815465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1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2183" y="1892616"/>
            <a:ext cx="5739067" cy="724286"/>
          </a:xfrm>
        </p:spPr>
        <p:txBody>
          <a:bodyPr anchor="t"/>
          <a:lstStyle>
            <a:lvl1pPr algn="l">
              <a:defRPr sz="4255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6093" y="5673632"/>
            <a:ext cx="2268432" cy="325908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632" y="5673632"/>
            <a:ext cx="3078586" cy="325908"/>
          </a:xfrm>
        </p:spPr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67326" y="5673632"/>
            <a:ext cx="2268432" cy="325908"/>
          </a:xfrm>
        </p:spPr>
        <p:txBody>
          <a:bodyPr/>
          <a:lstStyle/>
          <a:p>
            <a:fld id="{903D5BB0-1216-8E48-A837-0CCFD9BD7164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498785" y="383481"/>
            <a:ext cx="717325" cy="374255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915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SimHei" panose="02010609060101010101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5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3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485"/>
            <a:ext cx="5852160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064895"/>
            <a:ext cx="9001125" cy="436435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latin typeface="Calibri" panose="020F0502020204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914400" indent="-457200">
              <a:buFont typeface="Arial" panose="020B0604020202020204" pitchFamily="34" charset="0"/>
              <a:buChar char="•"/>
              <a:defRPr sz="1400"/>
            </a:lvl2pPr>
            <a:lvl3pPr marL="1257300" indent="-342900">
              <a:buFont typeface="Arial" panose="020B0604020202020204" pitchFamily="34" charset="0"/>
              <a:buChar char="•"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endParaRPr lang="zh-TW" altLang="en-US" noProof="1"/>
          </a:p>
          <a:p>
            <a:pPr lvl="2"/>
            <a:endParaRPr lang="zh-TW" altLang="en-US" noProof="1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TW" altLang="en-US" sz="1430" b="1" kern="1200">
                <a:solidFill>
                  <a:srgbClr val="00A4DE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C5574-2A5C-4C7A-950F-47F4BAB31828}" type="slidenum"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A4D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‹#›</a:t>
            </a:fld>
            <a:endParaRPr kumimoji="1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A4D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491773" y="5697375"/>
            <a:ext cx="1818640" cy="283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MCPDC SW Div.1-Dept.2 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" y="31115"/>
            <a:ext cx="9691370" cy="420370"/>
          </a:xfrm>
        </p:spPr>
        <p:txBody>
          <a:bodyPr/>
          <a:lstStyle>
            <a:lvl1pPr algn="l"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475" y="768350"/>
            <a:ext cx="4294505" cy="5166995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905" y="768350"/>
            <a:ext cx="4294505" cy="5167630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1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4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250">
                <a:solidFill>
                  <a:schemeClr val="tx1"/>
                </a:solidFill>
              </a:defRPr>
            </a:lvl1pPr>
            <a:lvl2pPr marL="402590" indent="-158750">
              <a:defRPr sz="1250">
                <a:solidFill>
                  <a:schemeClr val="tx1"/>
                </a:solidFill>
              </a:defRPr>
            </a:lvl2pPr>
            <a:lvl3pPr marL="561340" indent="-158750">
              <a:defRPr sz="1250">
                <a:solidFill>
                  <a:schemeClr val="tx1"/>
                </a:solidFill>
              </a:defRPr>
            </a:lvl3pPr>
            <a:lvl4pPr marL="720725" indent="-160020">
              <a:defRPr sz="1070"/>
            </a:lvl4pPr>
            <a:lvl5pPr marL="879475" indent="-158750">
              <a:defRPr sz="1070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250">
                <a:solidFill>
                  <a:schemeClr val="tx1"/>
                </a:solidFill>
              </a:defRPr>
            </a:lvl1pPr>
            <a:lvl2pPr marL="402590" indent="-158750">
              <a:defRPr sz="1250">
                <a:solidFill>
                  <a:schemeClr val="tx1"/>
                </a:solidFill>
              </a:defRPr>
            </a:lvl2pPr>
            <a:lvl3pPr marL="561340" indent="-158750">
              <a:defRPr sz="1250">
                <a:solidFill>
                  <a:schemeClr val="tx1"/>
                </a:solidFill>
              </a:defRPr>
            </a:lvl3pPr>
            <a:lvl4pPr marL="720725" indent="-160020">
              <a:defRPr sz="1070"/>
            </a:lvl4pPr>
            <a:lvl5pPr marL="879475" indent="-158750">
              <a:defRPr sz="1070">
                <a:solidFill>
                  <a:schemeClr val="tx1"/>
                </a:solidFill>
              </a:defRPr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605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2" y="324400"/>
            <a:ext cx="3457575" cy="504825"/>
          </a:xfrm>
          <a:prstGeom prst="rect">
            <a:avLst/>
          </a:prstGeom>
        </p:spPr>
        <p:txBody>
          <a:bodyPr lIns="91416" tIns="45708" rIns="91416" bIns="45708"/>
          <a:lstStyle>
            <a:lvl1pPr marL="0" marR="0" indent="0" algn="l" defTabSz="81534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5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2" y="827783"/>
            <a:ext cx="4249738" cy="504825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>
              <a:buNone/>
              <a:defRPr sz="143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08305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2pPr>
            <a:lvl3pPr marL="815975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3pPr>
            <a:lvl4pPr marL="1223645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4pPr>
            <a:lvl5pPr marL="1631950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1" y="1332458"/>
            <a:ext cx="9001125" cy="4104506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>
              <a:buNone/>
              <a:defRPr sz="125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08305" indent="0">
              <a:buNone/>
              <a:defRPr/>
            </a:lvl2pPr>
            <a:lvl3pPr marL="815975" indent="0">
              <a:buNone/>
              <a:defRPr/>
            </a:lvl3pPr>
            <a:lvl4pPr marL="1223645" indent="0">
              <a:buNone/>
              <a:defRPr/>
            </a:lvl4pPr>
            <a:lvl5pPr marL="163195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 vert="horz" wrap="square" lIns="91416" tIns="45708" rIns="91416" bIns="45708" numCol="1" anchor="t" anchorCtr="0" compatLnSpc="1"/>
          <a:lstStyle>
            <a:lvl1pPr algn="r" eaLnBrk="1" hangingPunct="1">
              <a:defRPr sz="1070">
                <a:solidFill>
                  <a:srgbClr val="7F7F7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98A2F60-0829-427D-8919-DA58201CC65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9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7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9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0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82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6748" tIns="48374" rIns="96748" bIns="48374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sz="2485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8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1305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65810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0713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90370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sz="149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7487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»"/>
        <a:defRPr lang="zh-TW" altLang="en-US" sz="149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6065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8pPr>
      <a:lvl9pPr marL="4111625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1pPr>
      <a:lvl2pPr marL="48323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5pPr>
      <a:lvl6pPr marL="241808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7pPr>
      <a:lvl8pPr marL="338582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98" y="245145"/>
            <a:ext cx="8751353" cy="43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9" tIns="45725" rIns="91449" bIns="45725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098" y="915449"/>
            <a:ext cx="8751353" cy="44011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9" tIns="45725" rIns="91449" bIns="45725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92" y="5575861"/>
            <a:ext cx="2268432" cy="4250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9" tIns="45725" rIns="91449" bIns="45725" numCol="1" anchor="t" anchorCtr="0" compatLnSpc="1"/>
          <a:lstStyle>
            <a:lvl1pPr eaLnBrk="0" hangingPunct="0">
              <a:defRPr kumimoji="0" sz="1400">
                <a:latin typeface="Calibri" panose="020F0502020204030204"/>
                <a:ea typeface="Calibri" panose="020F0502020204030204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1" lang="zh-TW" altLang="en-US" dirty="0">
              <a:solidFill>
                <a:prstClr val="black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1632" y="5575861"/>
            <a:ext cx="3080274" cy="4250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9" tIns="45725" rIns="91449" bIns="45725" numCol="1" anchor="t" anchorCtr="0" compatLnSpc="1"/>
          <a:lstStyle>
            <a:lvl1pPr algn="ctr" eaLnBrk="0" hangingPunct="0">
              <a:defRPr kumimoji="0" sz="1400">
                <a:latin typeface="Calibri" panose="020F0502020204030204"/>
                <a:ea typeface="Calibri" panose="020F0502020204030204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1" lang="zh-TW" altLang="en-US" dirty="0">
              <a:solidFill>
                <a:prstClr val="black"/>
              </a:solidFill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239956" y="5718976"/>
            <a:ext cx="2987443" cy="21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271820" y="5505016"/>
            <a:ext cx="9185123" cy="25507"/>
          </a:xfrm>
          <a:prstGeom prst="rect">
            <a:avLst/>
          </a:prstGeom>
          <a:solidFill>
            <a:srgbClr val="C7C1B9"/>
          </a:solidFill>
          <a:ln w="9525">
            <a:noFill/>
            <a:miter lim="800000"/>
          </a:ln>
        </p:spPr>
        <p:txBody>
          <a:bodyPr wrap="none" lIns="91449" tIns="45725" rIns="91449" bIns="45725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1200" dirty="0">
              <a:solidFill>
                <a:prstClr val="black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293153" y="5751569"/>
            <a:ext cx="497908" cy="2975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9" tIns="45725" rIns="91449" bIns="45725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A514C59A-BF9F-41A1-9CE7-9B697417247A}" type="slidenum">
              <a:rPr kumimoji="0" lang="en-US" altLang="zh-TW" sz="1000">
                <a:solidFill>
                  <a:srgbClr val="0066FF"/>
                </a:solidFill>
                <a:latin typeface="Calibri" panose="020F0502020204030204"/>
                <a:ea typeface="Calibri" panose="020F0502020204030204"/>
              </a:rPr>
              <a:t>‹#›</a:t>
            </a:fld>
            <a:endParaRPr kumimoji="0" lang="en-US" altLang="zh-TW" sz="1000" dirty="0">
              <a:solidFill>
                <a:srgbClr val="0066FF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Calibri" panose="020F0502020204030204"/>
          <a:ea typeface="Calibri" panose="020F0502020204030204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accent2"/>
          </a:solidFill>
          <a:latin typeface="Calibri" panose="020F0502020204030204"/>
          <a:ea typeface="Calibri" panose="020F0502020204030204"/>
          <a:cs typeface="+mn-cs"/>
        </a:defRPr>
      </a:lvl1pPr>
      <a:lvl2pPr marL="711200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rgbClr val="996600"/>
          </a:solidFill>
          <a:latin typeface="Calibri" panose="020F0502020204030204"/>
          <a:ea typeface="Calibri" panose="020F0502020204030204"/>
        </a:defRPr>
      </a:lvl2pPr>
      <a:lvl3pPr marL="1119505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rgbClr val="5C585A"/>
          </a:solidFill>
          <a:latin typeface="Calibri" panose="020F0502020204030204"/>
          <a:ea typeface="Calibri" panose="020F0502020204030204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Calibri" panose="020F0502020204030204"/>
          <a:ea typeface="Calibri" panose="020F0502020204030204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Calibri" panose="020F0502020204030204"/>
          <a:ea typeface="Calibri" panose="020F0502020204030204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7pPr>
      <a:lvl8pPr marL="342963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8pPr>
      <a:lvl9pPr marL="388683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6748" tIns="48374" rIns="96748" bIns="48374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sz="2485"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8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1305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65810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0713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90370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sz="149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7487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»"/>
        <a:defRPr lang="zh-TW" altLang="en-US" sz="149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6065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8pPr>
      <a:lvl9pPr marL="4111625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1pPr>
      <a:lvl2pPr marL="48323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5pPr>
      <a:lvl6pPr marL="241808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7pPr>
      <a:lvl8pPr marL="338582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3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1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8067748" y="3708400"/>
            <a:ext cx="1034989" cy="3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300">
                <a:solidFill>
                  <a:schemeClr val="bg1"/>
                </a:solidFill>
                <a:latin typeface="Myriad Pro Light" pitchFamily="34" charset="0"/>
                <a:ea typeface="文鼎新細黑" pitchFamily="49" charset="-120"/>
              </a:rPr>
              <a:t>2014.11.20</a:t>
            </a:r>
            <a:endParaRPr lang="en-US" altLang="zh-TW" sz="1300">
              <a:solidFill>
                <a:schemeClr val="bg1"/>
              </a:solidFill>
              <a:latin typeface="Myriad Pro Light" pitchFamily="34" charset="0"/>
              <a:ea typeface="文鼎新細黑" pitchFamily="49" charset="-12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365751" y="3937001"/>
            <a:ext cx="3763964" cy="5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28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132638" y="4424365"/>
            <a:ext cx="1985962" cy="3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066475" y="3721106"/>
            <a:ext cx="1047364" cy="3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300">
                <a:solidFill>
                  <a:schemeClr val="bg1"/>
                </a:solidFill>
                <a:latin typeface="Myriad Pro Light" pitchFamily="34" charset="0"/>
                <a:ea typeface="文鼎新細黑" pitchFamily="49" charset="-120"/>
              </a:rPr>
              <a:t>2014.12.03</a:t>
            </a:r>
            <a:endParaRPr lang="en-US" altLang="zh-TW" sz="1300">
              <a:solidFill>
                <a:schemeClr val="bg1"/>
              </a:solidFill>
              <a:latin typeface="Myriad Pro Light" pitchFamily="34" charset="0"/>
              <a:ea typeface="文鼎新細黑" pitchFamily="49" charset="-12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167440" y="3949701"/>
            <a:ext cx="2973387" cy="5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28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7143816" y="4437063"/>
            <a:ext cx="1985963" cy="3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25608" name="Text Box 4"/>
          <p:cNvSpPr txBox="1">
            <a:spLocks noChangeArrowheads="1"/>
          </p:cNvSpPr>
          <p:nvPr/>
        </p:nvSpPr>
        <p:spPr bwMode="auto">
          <a:xfrm>
            <a:off x="8218874" y="3873501"/>
            <a:ext cx="1047364" cy="3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300">
                <a:solidFill>
                  <a:schemeClr val="bg1"/>
                </a:solidFill>
                <a:latin typeface="Myriad Pro Light" pitchFamily="34" charset="0"/>
                <a:ea typeface="文鼎新細黑" pitchFamily="49" charset="-120"/>
              </a:rPr>
              <a:t>2014.12.03</a:t>
            </a:r>
            <a:endParaRPr lang="en-US" altLang="zh-TW" sz="1300">
              <a:solidFill>
                <a:schemeClr val="bg1"/>
              </a:solidFill>
              <a:latin typeface="Myriad Pro Light" pitchFamily="34" charset="0"/>
              <a:ea typeface="文鼎新細黑" pitchFamily="49" charset="-120"/>
            </a:endParaRP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6309044" y="4110991"/>
            <a:ext cx="2973387" cy="5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28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611" name="Text Box 4"/>
          <p:cNvSpPr txBox="1">
            <a:spLocks noChangeArrowheads="1"/>
          </p:cNvSpPr>
          <p:nvPr/>
        </p:nvSpPr>
        <p:spPr bwMode="auto">
          <a:xfrm>
            <a:off x="7296216" y="4589465"/>
            <a:ext cx="1985963" cy="3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505" y="4638675"/>
            <a:ext cx="1552220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Frank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algn="r" fontAlgn="auto">
              <a:lnSpc>
                <a:spcPct val="80000"/>
              </a:lnSpc>
              <a:spcBef>
                <a:spcPts val="600"/>
              </a:spcBef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March 21, 2022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8825" y="3415665"/>
            <a:ext cx="8382000" cy="981075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 panose="02040503050406030204" charset="0"/>
                <a:ea typeface="微軟正黑體" panose="020B0604030504040204" pitchFamily="34" charset="-120"/>
                <a:cs typeface="Cambria" panose="02040503050406030204" charset="0"/>
              </a:rPr>
              <a:t>Weekly Report </a:t>
            </a: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1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 panose="02040503050406030204" charset="0"/>
                <a:ea typeface="微軟正黑體" panose="020B0604030504040204" pitchFamily="34" charset="-120"/>
                <a:cs typeface="Cambria" panose="02040503050406030204" charset="0"/>
                <a:sym typeface="+mn-ea"/>
              </a:rPr>
              <a:t>- week 11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33831DE-DC9D-4753-B79C-370456C9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" y="2901639"/>
            <a:ext cx="3599998" cy="200118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Waiting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7" y="900459"/>
            <a:ext cx="3600000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1A8120-4593-44B0-9AC2-322E9E41C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10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23808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Waiting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4" y="2901640"/>
            <a:ext cx="3599996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9" y="2901639"/>
            <a:ext cx="3599996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10B431-8034-41BD-A2F9-7EC72C596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11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37553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33831DE-DC9D-4753-B79C-370456C9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" y="2901639"/>
            <a:ext cx="3599996" cy="2001181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Execute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4" y="2901640"/>
            <a:ext cx="3599996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9" y="2901639"/>
            <a:ext cx="3599996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4DE7B9-2F84-4D58-BA49-C1F0C0CE2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12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392445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Execute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10B431-8034-41BD-A2F9-7EC72C596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13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0710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Plan This Week</a:t>
            </a:r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41935" y="701675"/>
          <a:ext cx="9368155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3/9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3/11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9~10 am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sym typeface="+mn-ea"/>
                        </a:rPr>
                        <a:t>一週報告整理</a:t>
                      </a:r>
                      <a:endParaRPr lang="zh-TW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Get event logs from Viavi</a:t>
                      </a:r>
                      <a:endParaRPr lang="en-US" alt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EVT_RGR_LVL1_CONFIG_REQUEST</a:t>
                      </a:r>
                      <a:endParaRPr lang="zh-TW" altLang="en-US" sz="1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Analysis event logs,</a:t>
                      </a: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GB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GB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EVT_OAM_DU_CONFIG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10~11 am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GB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GB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EVT_RLC_FLW_CTRL_INFO_INDICATION</a:t>
                      </a:r>
                      <a:endParaRPr lang="en-GB" altLang="zh-TW" sz="1200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11~12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kumimoji="1" lang="en-US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EVT_L1_MSG_INDICATION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01~02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EVT_RGR_LVL1_CONFIG_REQUEST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Analysis event logs,</a:t>
                      </a: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kumimoji="1" lang="en-US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EVT_L1_MSG_INDICATION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kumimoji="1" lang="en-US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EVT_L1_MSG_INDICATION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02~03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>
                          <a:solidFill>
                            <a:schemeClr val="tx1"/>
                          </a:solidFill>
                        </a:rPr>
                        <a:t>Weekly Meeting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Get event logs from Viavi</a:t>
                      </a:r>
                      <a:endParaRPr lang="en-US" altLang="en-US" sz="19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03~04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GB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GB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EVT_OAM_DU_CONFIG</a:t>
                      </a:r>
                      <a:endParaRPr lang="en-GB" altLang="zh-TW" sz="1200" dirty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04~05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05~06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EVT_RGR_LVL1_CONFIG_REQUEST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2</a:t>
            </a:fld>
            <a:endParaRPr lang="uk-UA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Plan Next Week</a:t>
            </a:r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41935" y="701675"/>
          <a:ext cx="9368155" cy="446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3/14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3/15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3/16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3/17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3/18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9~10 am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endParaRPr lang="zh-CN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sym typeface="+mn-ea"/>
                        </a:rPr>
                        <a:t>一週報告整理</a:t>
                      </a:r>
                      <a:endParaRPr lang="zh-TW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GB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EVT_RLC_REQ_FLW_CTRL_INFO</a:t>
                      </a: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zh-TW" altLang="en-US" sz="1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>
                          <a:solidFill>
                            <a:schemeClr val="tx1"/>
                          </a:solidFill>
                        </a:rPr>
                        <a:t>Make event logs analysis script with Python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Analysis event logs,</a:t>
                      </a: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Analysis event logs,</a:t>
                      </a: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10~11 am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>
                          <a:solidFill>
                            <a:schemeClr val="tx1"/>
                          </a:solidFill>
                          <a:sym typeface="+mn-ea"/>
                        </a:rPr>
                        <a:t>Make event logs analysis script with Python</a:t>
                      </a:r>
                    </a:p>
                    <a:p>
                      <a:pPr>
                        <a:buNone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11~12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01~02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GB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EVT_RLC_REQ_FLW_CTRL_INFO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GB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EVT_NRUP_EGTPU_INDICATION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TW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en-US" sz="19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TW" sz="19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Get event logs from Viavi</a:t>
                      </a:r>
                      <a:endParaRPr lang="en-US" alt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Get event logs from Viavi</a:t>
                      </a:r>
                      <a:endParaRPr lang="en-US" alt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zh-TW" sz="1200" dirty="0">
                        <a:solidFill>
                          <a:srgbClr val="FF0000"/>
                        </a:solidFill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GB" altLang="zh-TW" sz="12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02~03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>
                          <a:solidFill>
                            <a:schemeClr val="tx1"/>
                          </a:solidFill>
                        </a:rPr>
                        <a:t>Weekly Meeting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03~04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04~05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05~06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code:</a:t>
                      </a:r>
                      <a:endParaRPr lang="en-US" sz="1200" b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GB" altLang="zh-TW" sz="1200" dirty="0">
                          <a:solidFill>
                            <a:schemeClr val="tx1"/>
                          </a:solidFill>
                          <a:sym typeface="+mn-ea"/>
                        </a:rPr>
                        <a:t>EVT_RLC_REQ_FLW_CTRL_INFO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3</a:t>
            </a:fld>
            <a:endParaRPr lang="uk-UA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Current Status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Current Status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TW" altLang="en-US" dirty="0"/>
              <a:t>分析以下兩種情形，事件在</a:t>
            </a:r>
            <a:r>
              <a:rPr kumimoji="1" lang="en-US" altLang="zh-TW" dirty="0"/>
              <a:t>queue</a:t>
            </a:r>
            <a:r>
              <a:rPr kumimoji="1" dirty="0"/>
              <a:t>中的等待時間</a:t>
            </a:r>
          </a:p>
          <a:p>
            <a:pPr marL="1371600" lvl="5" indent="-342900">
              <a:buFont typeface="+mj-lt"/>
              <a:buAutoNum type="arabicPeriod"/>
            </a:pPr>
            <a:r>
              <a:rPr kumimoji="1" lang="en-US" altLang="zh-TW" sz="1400" dirty="0">
                <a:sym typeface="+mn-ea"/>
              </a:rPr>
              <a:t>CPU core numbers = 2</a:t>
            </a:r>
            <a:br>
              <a:rPr kumimoji="1" lang="en-US" altLang="zh-TW" sz="1400" dirty="0">
                <a:sym typeface="+mn-ea"/>
              </a:rPr>
            </a:br>
            <a:r>
              <a:rPr kumimoji="1" lang="en-US" altLang="zh-TW" sz="1400" dirty="0"/>
              <a:t>Pool numbers = 1</a:t>
            </a:r>
          </a:p>
          <a:p>
            <a:pPr marL="1371600" lvl="5" indent="-342900">
              <a:buFont typeface="+mj-lt"/>
              <a:buAutoNum type="arabicPeriod"/>
            </a:pPr>
            <a:r>
              <a:rPr kumimoji="1" lang="en-US" altLang="zh-TW" sz="1400" dirty="0">
                <a:sym typeface="+mn-ea"/>
              </a:rPr>
              <a:t>CPU core numbers = 3</a:t>
            </a:r>
            <a:br>
              <a:rPr kumimoji="1" lang="en-US" altLang="zh-TW" sz="1400" dirty="0">
                <a:sym typeface="+mn-ea"/>
              </a:rPr>
            </a:br>
            <a:r>
              <a:rPr kumimoji="1" lang="en-US" altLang="zh-TW" sz="1400" dirty="0"/>
              <a:t>Pool numbers = 1</a:t>
            </a:r>
          </a:p>
          <a:p>
            <a:pPr marL="1371600" lvl="5" indent="-342900">
              <a:buFont typeface="+mj-lt"/>
              <a:buAutoNum type="arabicPeriod"/>
            </a:pPr>
            <a:r>
              <a:rPr kumimoji="1" lang="en-US" altLang="zh-TW" sz="1400" dirty="0"/>
              <a:t>CPU core numbers = 3</a:t>
            </a:r>
            <a:br>
              <a:rPr kumimoji="1" lang="en-US" altLang="zh-TW" sz="1400" dirty="0"/>
            </a:br>
            <a:r>
              <a:rPr kumimoji="1" lang="en-US" altLang="zh-TW" sz="1400" dirty="0"/>
              <a:t>Pool numbers = 2 (1 for real time task, 1 for non real time task)</a:t>
            </a:r>
            <a:endParaRPr kumimoji="1"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TW" altLang="en-US" dirty="0"/>
              <a:t>控制變因</a:t>
            </a:r>
            <a:r>
              <a:rPr kumimoji="1" lang="en-US" altLang="zh-TW" dirty="0"/>
              <a:t>: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zh-TW" altLang="en-US" dirty="0"/>
              <a:t>測試環境</a:t>
            </a:r>
            <a:r>
              <a:rPr kumimoji="1" lang="en-US" altLang="zh-TW" dirty="0"/>
              <a:t>(Viavi)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en-US" altLang="zh-TW" dirty="0"/>
              <a:t>CPU</a:t>
            </a:r>
            <a:r>
              <a:rPr kumimoji="1" lang="zh-TW" altLang="en-US" dirty="0"/>
              <a:t>頻率</a:t>
            </a:r>
            <a:r>
              <a:rPr kumimoji="1" lang="en-US" altLang="zh-TW" dirty="0"/>
              <a:t>1.3GHz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en-US" altLang="zh-TW" dirty="0"/>
              <a:t>UE</a:t>
            </a:r>
            <a:r>
              <a:rPr kumimoji="1" lang="zh-TW" altLang="en-US" dirty="0"/>
              <a:t>個數</a:t>
            </a:r>
            <a:r>
              <a:rPr kumimoji="1" lang="en-US" altLang="zh-TW" dirty="0"/>
              <a:t>(16, 32)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en-US" altLang="zh-TW" dirty="0"/>
              <a:t>UE</a:t>
            </a:r>
            <a:r>
              <a:rPr kumimoji="1" lang="zh-TW" altLang="en-US" dirty="0"/>
              <a:t>個數</a:t>
            </a:r>
            <a:r>
              <a:rPr kumimoji="1" lang="en-US" altLang="zh-TW" dirty="0"/>
              <a:t>/TTI(1, 4)</a:t>
            </a:r>
          </a:p>
          <a:p>
            <a:pPr marL="1275080" lvl="2" indent="-342900">
              <a:buFont typeface="Wingdings" panose="05000000000000000000" pitchFamily="2" charset="2"/>
              <a:buChar char="Ø"/>
            </a:pPr>
            <a:endParaRPr kumimoji="1"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4</a:t>
            </a:fld>
            <a:endParaRPr lang="uk-UA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ym typeface="+mn-ea"/>
              </a:rPr>
              <a:t>Current Status</a:t>
            </a:r>
            <a:endParaRPr kumimoji="1" lang="zh-TW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985750"/>
              </p:ext>
            </p:extLst>
          </p:nvPr>
        </p:nvGraphicFramePr>
        <p:xfrm>
          <a:off x="280988" y="798512"/>
          <a:ext cx="9159872" cy="499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0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792">
                <a:tc>
                  <a:txBody>
                    <a:bodyPr/>
                    <a:lstStyle/>
                    <a:p>
                      <a:r>
                        <a:rPr lang="en-US" altLang="zh-TW" sz="120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700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u="none" dirty="0"/>
                        <a:t>CPU Profile </a:t>
                      </a:r>
                      <a:r>
                        <a:rPr lang="en-US" altLang="zh-TW" sz="12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  <a:endParaRPr lang="zh-TW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3/7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Done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5</a:t>
            </a:fld>
            <a:endParaRPr lang="uk-UA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Waiting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7" y="900459"/>
            <a:ext cx="3600000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84EB8D3-F7F8-4827-A60E-FC2BD4A3C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" y="2901641"/>
            <a:ext cx="3600000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2" y="2901640"/>
            <a:ext cx="3600000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7" y="2901639"/>
            <a:ext cx="3600000" cy="200118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95B37AF2-28F9-4F78-8BA6-01741CC0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6</a:t>
            </a:fld>
            <a:endParaRPr lang="uk-UA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Waiting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7" y="900459"/>
            <a:ext cx="3600000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FF362D-D941-4949-BE85-FB7CF6F0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7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4399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Execute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84EB8D3-F7F8-4827-A60E-FC2BD4A3C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" y="2901641"/>
            <a:ext cx="3599998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95B37AF2-28F9-4F78-8BA6-01741CC0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8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3428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Execute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FF362D-D941-4949-BE85-FB7CF6F0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9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466776301"/>
      </p:ext>
    </p:extLst>
  </p:cSld>
  <p:clrMapOvr>
    <a:masterClrMapping/>
  </p:clrMapOvr>
</p:sld>
</file>

<file path=ppt/theme/theme1.xml><?xml version="1.0" encoding="utf-8"?>
<a:theme xmlns:a="http://schemas.openxmlformats.org/drawingml/2006/main" name="7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6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0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7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51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ga PowerPoint Temple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訂設計">
      <a:majorFont>
        <a:latin typeface="Myriad Pro"/>
        <a:ea typeface="新細明體"/>
        <a:cs typeface=""/>
      </a:majorFont>
      <a:minorFont>
        <a:latin typeface="Myriad Pro Ligh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499</Words>
  <Application>Microsoft Office PowerPoint</Application>
  <PresentationFormat>自訂</PresentationFormat>
  <Paragraphs>206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14</vt:i4>
      </vt:variant>
      <vt:variant>
        <vt:lpstr>投影片標題</vt:lpstr>
      </vt:variant>
      <vt:variant>
        <vt:i4>13</vt:i4>
      </vt:variant>
    </vt:vector>
  </HeadingPairs>
  <TitlesOfParts>
    <vt:vector size="39" baseType="lpstr">
      <vt:lpstr>Arial Unicode MS</vt:lpstr>
      <vt:lpstr>Myriad Pro</vt:lpstr>
      <vt:lpstr>Myriad Pro Light</vt:lpstr>
      <vt:lpstr>SimHei</vt:lpstr>
      <vt:lpstr>文鼎新細黑</vt:lpstr>
      <vt:lpstr>微軟正黑體</vt:lpstr>
      <vt:lpstr>新細明體</vt:lpstr>
      <vt:lpstr>Arial</vt:lpstr>
      <vt:lpstr>Calibri</vt:lpstr>
      <vt:lpstr>Cambria</vt:lpstr>
      <vt:lpstr>Cambria Math</vt:lpstr>
      <vt:lpstr>Wingdings</vt:lpstr>
      <vt:lpstr>7_PEGA1</vt:lpstr>
      <vt:lpstr>1_PEGA1</vt:lpstr>
      <vt:lpstr>8_PEGA1</vt:lpstr>
      <vt:lpstr>3_PEGA1</vt:lpstr>
      <vt:lpstr>4_PEGA1</vt:lpstr>
      <vt:lpstr>5_Pega PowerPoint Templete1</vt:lpstr>
      <vt:lpstr>5_PEGA1</vt:lpstr>
      <vt:lpstr>6_PEGA1</vt:lpstr>
      <vt:lpstr>10_PEGA1</vt:lpstr>
      <vt:lpstr>26_PEGA1</vt:lpstr>
      <vt:lpstr>30_PEGA1</vt:lpstr>
      <vt:lpstr>47_PEGA1</vt:lpstr>
      <vt:lpstr>51_PEGA1</vt:lpstr>
      <vt:lpstr>11_PEGA1</vt:lpstr>
      <vt:lpstr>PowerPoint 簡報</vt:lpstr>
      <vt:lpstr>Plan This Week</vt:lpstr>
      <vt:lpstr>Plan Next Week</vt:lpstr>
      <vt:lpstr>Current Status</vt:lpstr>
      <vt:lpstr>Current Status</vt:lpstr>
      <vt:lpstr>Real Time Task Waiting Time(x-1-x)</vt:lpstr>
      <vt:lpstr>Real Time Task Waiting Time(x-4-x)</vt:lpstr>
      <vt:lpstr>Real Time Task Execute Time(x-1-x)</vt:lpstr>
      <vt:lpstr>Real Time Task Execute Time(x-4-x)</vt:lpstr>
      <vt:lpstr>Non Real Time Task Waiting Time(x-1-x)</vt:lpstr>
      <vt:lpstr>Non Real Time Task Waiting Time(x-4-x)</vt:lpstr>
      <vt:lpstr>Non Real Time Task Execute Time(x-1-x)</vt:lpstr>
      <vt:lpstr>Non Real Time Task Execute Time(x-4-x)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Claudia Tien(田憶文_Pegatron)</dc:creator>
  <cp:lastModifiedBy>董宇哲</cp:lastModifiedBy>
  <cp:revision>4534</cp:revision>
  <dcterms:created xsi:type="dcterms:W3CDTF">2014-10-27T07:11:00Z</dcterms:created>
  <dcterms:modified xsi:type="dcterms:W3CDTF">2022-03-20T10:07:22Z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1028-11.8.2.8372</vt:lpwstr>
  </property>
</Properties>
</file>