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2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3">
  <p:sldMasterIdLst>
    <p:sldMasterId id="2147483648" r:id="rId1"/>
    <p:sldMasterId id="2147483656" r:id="rId2"/>
    <p:sldMasterId id="2147483663" r:id="rId3"/>
    <p:sldMasterId id="2147483669" r:id="rId4"/>
    <p:sldMasterId id="2147483677" r:id="rId5"/>
    <p:sldMasterId id="2147483685" r:id="rId6"/>
    <p:sldMasterId id="2147483702" r:id="rId7"/>
    <p:sldMasterId id="2147483711" r:id="rId8"/>
    <p:sldMasterId id="2147483719" r:id="rId9"/>
    <p:sldMasterId id="2147483728" r:id="rId10"/>
    <p:sldMasterId id="2147483736" r:id="rId11"/>
    <p:sldMasterId id="2147483742" r:id="rId12"/>
    <p:sldMasterId id="2147483751" r:id="rId13"/>
    <p:sldMasterId id="2147483759" r:id="rId14"/>
  </p:sldMasterIdLst>
  <p:notesMasterIdLst>
    <p:notesMasterId r:id="rId27"/>
  </p:notesMasterIdLst>
  <p:handoutMasterIdLst>
    <p:handoutMasterId r:id="rId28"/>
  </p:handoutMasterIdLst>
  <p:sldIdLst>
    <p:sldId id="6503" r:id="rId15"/>
    <p:sldId id="6505" r:id="rId16"/>
    <p:sldId id="6508" r:id="rId17"/>
    <p:sldId id="6522" r:id="rId18"/>
    <p:sldId id="6525" r:id="rId19"/>
    <p:sldId id="6531" r:id="rId20"/>
    <p:sldId id="6532" r:id="rId21"/>
    <p:sldId id="6527" r:id="rId22"/>
    <p:sldId id="6530" r:id="rId23"/>
    <p:sldId id="6529" r:id="rId24"/>
    <p:sldId id="6528" r:id="rId25"/>
    <p:sldId id="6533" r:id="rId26"/>
  </p:sldIdLst>
  <p:sldSz cx="9721850" cy="61214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52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24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696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6895" indent="190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3765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82BC5D7-02DC-40F0-980F-3C5A431DF02F}">
          <p14:sldIdLst>
            <p14:sldId id="6503"/>
            <p14:sldId id="6505"/>
            <p14:sldId id="6508"/>
          </p14:sldIdLst>
        </p14:section>
        <p14:section name="Real Time Task" id="{96286237-C829-4724-B38A-FB088BD25972}">
          <p14:sldIdLst>
            <p14:sldId id="6522"/>
            <p14:sldId id="6525"/>
            <p14:sldId id="6531"/>
            <p14:sldId id="6532"/>
          </p14:sldIdLst>
        </p14:section>
        <p14:section name="Non Real Time Task" id="{5C6AF9AF-2A2E-4F1E-B611-4FC904057550}">
          <p14:sldIdLst>
            <p14:sldId id="6527"/>
            <p14:sldId id="6530"/>
            <p14:sldId id="6529"/>
            <p14:sldId id="6528"/>
          </p14:sldIdLst>
        </p14:section>
        <p14:section name="CPU 使用率" id="{33209083-A492-4352-B0A8-3231D4622F08}">
          <p14:sldIdLst>
            <p14:sldId id="6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Hofbauer" initials="" lastIdx="1" clrIdx="0"/>
  <p:cmAuthor id="7" name="Stanley T Lin(林大興_Pegatron)" initials="STL" lastIdx="1" clrIdx="7"/>
  <p:cmAuthor id="1" name="David Singer" initials="" lastIdx="1" clrIdx="1"/>
  <p:cmAuthor id="8" name="Wei Ren Zheng" initials="WRZ" lastIdx="2" clrIdx="8"/>
  <p:cmAuthor id="2" name="Jian Gao (ZEBRA)" initials="JG(" lastIdx="1" clrIdx="2"/>
  <p:cmAuthor id="3" name="Dilshan Perera" initials="Dilshan" lastIdx="1" clrIdx="3"/>
  <p:cmAuthor id="4" name="Pellegrino, Joseph" initials="PJ" lastIdx="2" clrIdx="4"/>
  <p:cmAuthor id="5" name="Shah,Yogesh" initials="S" lastIdx="1" clrIdx="5"/>
  <p:cmAuthor id="6" name="Kayser, Christopher" initials="KC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EBF7"/>
    <a:srgbClr val="D9D9D9"/>
    <a:srgbClr val="E2EFDA"/>
    <a:srgbClr val="CCCFD7"/>
    <a:srgbClr val="009900"/>
    <a:srgbClr val="FFFFFF"/>
    <a:srgbClr val="FF0000"/>
    <a:srgbClr val="E7E9EC"/>
    <a:srgbClr val="148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7" autoAdjust="0"/>
    <p:restoredTop sz="86426" autoAdjust="0"/>
  </p:normalViewPr>
  <p:slideViewPr>
    <p:cSldViewPr>
      <p:cViewPr varScale="1">
        <p:scale>
          <a:sx n="126" d="100"/>
          <a:sy n="126" d="100"/>
        </p:scale>
        <p:origin x="474" y="78"/>
      </p:cViewPr>
      <p:guideLst>
        <p:guide orient="horz" pos="954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89EAA9-856F-4A4A-A01E-EC67C13E1C54}" type="datetimeFigureOut">
              <a:rPr lang="zh-TW" altLang="en-US"/>
              <a:t>2022/3/20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E218E19-E29F-40AD-97DC-92CD138572D0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7B29E92-4F92-4BA4-BFFB-9DF6BF61A2EA}" type="datetimeFigureOut">
              <a:rPr lang="zh-TW" altLang="en-US"/>
              <a:t>2022/3/20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277C349-018A-40F7-A503-9E474F6A974E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2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485"/>
            <a:ext cx="5852160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064895"/>
            <a:ext cx="9001125" cy="436435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sz="1400"/>
            </a:lvl2pPr>
            <a:lvl3pPr marL="1257300" indent="-342900">
              <a:buFont typeface="Arial" panose="020B0604020202020204" pitchFamily="34" charset="0"/>
              <a:buChar char="•"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endParaRPr lang="zh-TW" altLang="en-US" noProof="1"/>
          </a:p>
          <a:p>
            <a:pPr lvl="2"/>
            <a:endParaRPr lang="zh-TW" altLang="en-US" noProof="1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 eaLnBrk="1" hangingPunct="1">
              <a:defRPr sz="1200" noProof="1">
                <a:solidFill>
                  <a:srgbClr val="7F7F7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02611D-FC6E-4C21-A47B-07D70AE38188}" type="slidenum">
              <a:rPr kumimoji="0" lang="zh-TW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zh-TW" altLang="en-US" sz="1200" b="0" i="0" u="none" strike="noStrike" kern="1200" cap="none" spc="0" normalizeH="0" baseline="0" noProof="1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8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6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4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2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2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lIns="82461" tIns="41230" rIns="82461" bIns="41230"/>
          <a:lstStyle>
            <a:lvl1pPr algn="r">
              <a:defRPr sz="95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3E5560-EE07-4889-9632-2C51148D6551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269875" y="828452"/>
            <a:ext cx="9182100" cy="6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324925" y="252388"/>
            <a:ext cx="9072000" cy="558000"/>
          </a:xfrm>
          <a:prstGeom prst="rect">
            <a:avLst/>
          </a:prstGeom>
        </p:spPr>
        <p:txBody>
          <a:bodyPr lIns="82461" tIns="41230" rIns="82461" bIns="41230" anchor="ctr"/>
          <a:lstStyle>
            <a:lvl1pPr algn="l">
              <a:defRPr sz="3085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5"/>
          </p:nvPr>
        </p:nvSpPr>
        <p:spPr>
          <a:xfrm>
            <a:off x="324925" y="936972"/>
            <a:ext cx="9072000" cy="4572000"/>
          </a:xfrm>
          <a:prstGeom prst="rect">
            <a:avLst/>
          </a:prstGeom>
        </p:spPr>
        <p:txBody>
          <a:bodyPr lIns="82461" tIns="41230" rIns="82461" bIns="41230"/>
          <a:lstStyle>
            <a:lvl1pPr>
              <a:defRPr sz="266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34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915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7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7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2"/>
            <a:ext cx="8263573" cy="1312134"/>
          </a:xfrm>
        </p:spPr>
        <p:txBody>
          <a:bodyPr/>
          <a:lstStyle>
            <a:lvl1pPr algn="ctr">
              <a:defRPr sz="37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5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20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8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6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485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>
                <a:solidFill>
                  <a:schemeClr val="tx1"/>
                </a:solidFill>
              </a:defRPr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2pPr>
            <a:lvl3pPr marL="90741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3pPr>
            <a:lvl4pPr marL="136144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4pPr>
            <a:lvl5pPr marL="181546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5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/>
            </a:lvl2pPr>
            <a:lvl3pPr marL="907415" indent="0">
              <a:buNone/>
              <a:defRPr/>
            </a:lvl3pPr>
            <a:lvl4pPr marL="1361440" indent="0">
              <a:buNone/>
              <a:defRPr/>
            </a:lvl4pPr>
            <a:lvl5pPr marL="181546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1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83" y="1892616"/>
            <a:ext cx="5739067" cy="724286"/>
          </a:xfrm>
        </p:spPr>
        <p:txBody>
          <a:bodyPr anchor="t"/>
          <a:lstStyle>
            <a:lvl1pPr algn="l">
              <a:defRPr sz="4255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6093" y="5673632"/>
            <a:ext cx="2268432" cy="325908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632" y="5673632"/>
            <a:ext cx="3078586" cy="325908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67326" y="5673632"/>
            <a:ext cx="2268432" cy="325908"/>
          </a:xfrm>
        </p:spPr>
        <p:txBody>
          <a:bodyPr/>
          <a:lstStyle/>
          <a:p>
            <a:fld id="{903D5BB0-1216-8E48-A837-0CCFD9BD716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98785" y="383481"/>
            <a:ext cx="717325" cy="374255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915" dirty="0">
              <a:solidFill>
                <a:schemeClr val="l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SimHei" panose="0201060906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265" y="1902116"/>
            <a:ext cx="8265008" cy="13124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458536" y="3469659"/>
            <a:ext cx="6806477" cy="156472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1035" indent="0" algn="ctr">
              <a:buNone/>
              <a:defRPr/>
            </a:lvl8pPr>
            <a:lvl9pPr marL="3658235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grpSp>
        <p:nvGrpSpPr>
          <p:cNvPr id="6" name="群組 6"/>
          <p:cNvGrpSpPr/>
          <p:nvPr/>
        </p:nvGrpSpPr>
        <p:grpSpPr>
          <a:xfrm>
            <a:off x="0" y="3"/>
            <a:ext cx="9721850" cy="1839498"/>
            <a:chOff x="0" y="0"/>
            <a:chExt cx="9723438" cy="2339975"/>
          </a:xfrm>
        </p:grpSpPr>
        <p:pic>
          <p:nvPicPr>
            <p:cNvPr id="8" name="Picture 12" descr="computex pre012313-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88"/>
              <a:ext cx="9723438" cy="23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721850" cy="2339975"/>
            </a:xfrm>
            <a:prstGeom prst="rect">
              <a:avLst/>
            </a:prstGeom>
            <a:solidFill>
              <a:srgbClr val="5F5F5F">
                <a:alpha val="8313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dirty="0">
                <a:solidFill>
                  <a:srgbClr val="333333"/>
                </a:solidFill>
                <a:latin typeface="Calibri" panose="020F0502020204030204"/>
                <a:ea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092" y="3934483"/>
            <a:ext cx="8265008" cy="12160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8092" y="2595116"/>
            <a:ext cx="8265008" cy="133936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727"/>
            <a:ext cx="4294562" cy="4400777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8355" indent="-179705">
              <a:defRPr sz="1200"/>
            </a:lvl4pPr>
            <a:lvl5pPr marL="986155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4" y="1068727"/>
            <a:ext cx="4294562" cy="4400777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8355" indent="-179705">
              <a:defRPr sz="1200"/>
            </a:lvl4pPr>
            <a:lvl5pPr marL="986155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kumimoji="1"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4"/>
            <a:ext cx="8751184" cy="102047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6176" y="1370558"/>
            <a:ext cx="4296252" cy="571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6176" y="1941737"/>
            <a:ext cx="4296252" cy="352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39503" y="1370558"/>
            <a:ext cx="4297939" cy="571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39503" y="1941737"/>
            <a:ext cx="4297939" cy="3527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260" y="243779"/>
            <a:ext cx="3198977" cy="1037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1634" y="243787"/>
            <a:ext cx="5435728" cy="52256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86260" y="1281328"/>
            <a:ext cx="3198977" cy="4188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962" y="4286036"/>
            <a:ext cx="5834123" cy="505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1905962" y="547157"/>
            <a:ext cx="5834123" cy="36736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05962" y="4792028"/>
            <a:ext cx="5834123" cy="7185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49576" y="245202"/>
            <a:ext cx="2187796" cy="52242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86258" y="245202"/>
            <a:ext cx="6401329" cy="52242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2"/>
            <a:ext cx="8751184" cy="4379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86181" y="1068727"/>
            <a:ext cx="4294562" cy="4400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 hasCustomPrompt="1"/>
          </p:nvPr>
        </p:nvSpPr>
        <p:spPr>
          <a:xfrm>
            <a:off x="4942804" y="1068727"/>
            <a:ext cx="4294562" cy="4400777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192" y="245202"/>
            <a:ext cx="8751184" cy="4379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 hasCustomPrompt="1"/>
          </p:nvPr>
        </p:nvSpPr>
        <p:spPr>
          <a:xfrm>
            <a:off x="486192" y="1068727"/>
            <a:ext cx="8751184" cy="440077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5775" y="191324"/>
            <a:ext cx="8812018" cy="1020470"/>
          </a:xfrm>
        </p:spPr>
        <p:txBody>
          <a:bodyPr/>
          <a:lstStyle>
            <a:lvl1pPr>
              <a:defRPr sz="4000" baseline="0">
                <a:latin typeface="Calibri" panose="020F0502020204030204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>
          <a:xfrm>
            <a:off x="455764" y="1275581"/>
            <a:ext cx="8811987" cy="45283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69014" y="5675054"/>
            <a:ext cx="2268432" cy="325908"/>
          </a:xfrm>
          <a:prstGeom prst="rect">
            <a:avLst/>
          </a:prstGeom>
        </p:spPr>
        <p:txBody>
          <a:bodyPr lIns="91449" tIns="45725" rIns="91449" bIns="45725"/>
          <a:lstStyle>
            <a:lvl1pPr>
              <a:defRPr>
                <a:latin typeface="Calibri" panose="020F0502020204030204"/>
                <a:ea typeface="Calibri" panose="020F0502020204030204"/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2E4C781-342A-F644-A6D4-032C1257256E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8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63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2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 defTabSz="457200" eaLnBrk="1" hangingPunct="1">
              <a:defRPr/>
            </a:pPr>
            <a:fld id="{7DC2721B-214C-4CF7-892B-8D0F29959043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8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63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2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 defTabSz="457200" eaLnBrk="1" hangingPunct="1">
              <a:defRPr/>
            </a:pPr>
            <a:fld id="{2DF8CA68-8E88-42A1-986C-38812BE87F93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5776" y="725170"/>
            <a:ext cx="8750300" cy="5210810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8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EGA_work\==2014 PEGATRON==\PPT_template\2015_PEGATRON_PPT_White\WT_0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" y="1588"/>
            <a:ext cx="9717087" cy="611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2"/>
            <a:ext cx="8263573" cy="1312134"/>
          </a:xfrm>
        </p:spPr>
        <p:txBody>
          <a:bodyPr/>
          <a:lstStyle>
            <a:lvl1pPr algn="ctr">
              <a:defRPr sz="37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5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20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8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685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ts val="95"/>
              </a:spcBef>
              <a:spcAft>
                <a:spcPct val="0"/>
              </a:spcAft>
              <a:buFont typeface="Arial" panose="020B0604020202020204" pitchFamily="34" charset="0"/>
              <a:defRPr lang="zh-TW" altLang="en-US" sz="149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75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投影片編號版面配置區 3"/>
          <p:cNvSpPr txBox="1"/>
          <p:nvPr userDrawn="1"/>
        </p:nvSpPr>
        <p:spPr>
          <a:xfrm>
            <a:off x="8993581" y="5738812"/>
            <a:ext cx="504055" cy="276225"/>
          </a:xfrm>
        </p:spPr>
        <p:txBody>
          <a:bodyPr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1pPr>
            <a:lvl2pPr marL="4552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2pPr>
            <a:lvl3pPr marL="9124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3pPr>
            <a:lvl4pPr marL="13696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4pPr>
            <a:lvl5pPr marL="1826895" indent="1905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3765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485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78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385">
                <a:solidFill>
                  <a:schemeClr val="tx1"/>
                </a:solidFill>
              </a:defRPr>
            </a:lvl1pPr>
            <a:lvl2pPr marL="447675" indent="-175895">
              <a:defRPr sz="1385">
                <a:solidFill>
                  <a:schemeClr val="tx1"/>
                </a:solidFill>
              </a:defRPr>
            </a:lvl2pPr>
            <a:lvl3pPr marL="623570" indent="-175895">
              <a:defRPr sz="1385">
                <a:solidFill>
                  <a:schemeClr val="tx1"/>
                </a:solidFill>
              </a:defRPr>
            </a:lvl3pPr>
            <a:lvl4pPr marL="802005" indent="-177800">
              <a:defRPr sz="1190"/>
            </a:lvl4pPr>
            <a:lvl5pPr marL="978535" indent="-175895">
              <a:defRPr sz="1190">
                <a:solidFill>
                  <a:schemeClr val="tx1"/>
                </a:solidFill>
              </a:defRPr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278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2pPr>
            <a:lvl3pPr marL="90741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3pPr>
            <a:lvl4pPr marL="1361440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4pPr>
            <a:lvl5pPr marL="1815465" indent="0">
              <a:buNone/>
              <a:defRPr sz="15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5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3390" indent="0">
              <a:buNone/>
              <a:defRPr/>
            </a:lvl2pPr>
            <a:lvl3pPr marL="907415" indent="0">
              <a:buNone/>
              <a:defRPr/>
            </a:lvl3pPr>
            <a:lvl4pPr marL="1361440" indent="0">
              <a:buNone/>
              <a:defRPr/>
            </a:lvl4pPr>
            <a:lvl5pPr marL="181546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1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2183" y="1892616"/>
            <a:ext cx="5739067" cy="724286"/>
          </a:xfrm>
        </p:spPr>
        <p:txBody>
          <a:bodyPr anchor="t"/>
          <a:lstStyle>
            <a:lvl1pPr algn="l">
              <a:defRPr sz="4255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6093" y="5673632"/>
            <a:ext cx="2268432" cy="325908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632" y="5673632"/>
            <a:ext cx="3078586" cy="325908"/>
          </a:xfrm>
        </p:spPr>
        <p:txBody>
          <a:bodyPr/>
          <a:lstStyle/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67326" y="5673632"/>
            <a:ext cx="2268432" cy="325908"/>
          </a:xfrm>
        </p:spPr>
        <p:txBody>
          <a:bodyPr/>
          <a:lstStyle/>
          <a:p>
            <a:fld id="{903D5BB0-1216-8E48-A837-0CCFD9BD7164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 rot="5400000">
            <a:off x="1498785" y="383481"/>
            <a:ext cx="717325" cy="374255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915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SimHei" panose="02010609060101010101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5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3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lvl="0"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5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485"/>
            <a:ext cx="5852160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400"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064895"/>
            <a:ext cx="9001125" cy="436435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latin typeface="Calibri" panose="020F0502020204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914400" indent="-457200">
              <a:buFont typeface="Arial" panose="020B0604020202020204" pitchFamily="34" charset="0"/>
              <a:buChar char="•"/>
              <a:defRPr sz="1400"/>
            </a:lvl2pPr>
            <a:lvl3pPr marL="1257300" indent="-342900">
              <a:buFont typeface="Arial" panose="020B0604020202020204" pitchFamily="34" charset="0"/>
              <a:buChar char="•"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endParaRPr lang="zh-TW" altLang="en-US" noProof="1"/>
          </a:p>
          <a:p>
            <a:pPr lvl="2"/>
            <a:endParaRPr lang="zh-TW" altLang="en-US" noProof="1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kumimoji="1" lang="zh-TW" altLang="en-US" sz="1430" b="1" kern="1200">
                <a:solidFill>
                  <a:srgbClr val="00A4DE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4C5574-2A5C-4C7A-950F-47F4BAB31828}" type="slidenum">
              <a:rPr kumimoji="1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00A4D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‹#›</a:t>
            </a:fld>
            <a:endParaRPr kumimoji="1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A4D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491773" y="5697375"/>
            <a:ext cx="1818640" cy="283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2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MCPDC SW Div.1-Dept.2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" y="31115"/>
            <a:ext cx="9691370" cy="420370"/>
          </a:xfrm>
        </p:spPr>
        <p:txBody>
          <a:bodyPr/>
          <a:lstStyle>
            <a:lvl1pPr algn="l"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475" y="768350"/>
            <a:ext cx="4294505" cy="5166995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905" y="768350"/>
            <a:ext cx="4294505" cy="516763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fld id="{267050A6-CF04-48A0-97D8-DB3D36B2AB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1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05E1F340-3DB7-4DA0-A1FE-4AAC3207E9DF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4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4976" y="5642037"/>
            <a:ext cx="2268538" cy="327025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189788" y="5681725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977AA669-D087-4A09-A24C-819CDF4BB5AD}" type="slidenum">
              <a:rPr lang="zh-TW" altLang="en-US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250">
                <a:solidFill>
                  <a:schemeClr val="tx1"/>
                </a:solidFill>
              </a:defRPr>
            </a:lvl1pPr>
            <a:lvl2pPr marL="402590" indent="-158750">
              <a:defRPr sz="1250">
                <a:solidFill>
                  <a:schemeClr val="tx1"/>
                </a:solidFill>
              </a:defRPr>
            </a:lvl2pPr>
            <a:lvl3pPr marL="561340" indent="-158750">
              <a:defRPr sz="1250">
                <a:solidFill>
                  <a:schemeClr val="tx1"/>
                </a:solidFill>
              </a:defRPr>
            </a:lvl3pPr>
            <a:lvl4pPr marL="720725" indent="-160020">
              <a:defRPr sz="1070"/>
            </a:lvl4pPr>
            <a:lvl5pPr marL="879475" indent="-158750">
              <a:defRPr sz="1070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250">
                <a:solidFill>
                  <a:schemeClr val="tx1"/>
                </a:solidFill>
              </a:defRPr>
            </a:lvl1pPr>
            <a:lvl2pPr marL="402590" indent="-158750">
              <a:defRPr sz="1250">
                <a:solidFill>
                  <a:schemeClr val="tx1"/>
                </a:solidFill>
              </a:defRPr>
            </a:lvl2pPr>
            <a:lvl3pPr marL="561340" indent="-158750">
              <a:defRPr sz="1250">
                <a:solidFill>
                  <a:schemeClr val="tx1"/>
                </a:solidFill>
              </a:defRPr>
            </a:lvl3pPr>
            <a:lvl4pPr marL="720725" indent="-160020">
              <a:defRPr sz="1070"/>
            </a:lvl4pPr>
            <a:lvl5pPr marL="879475" indent="-158750">
              <a:defRPr sz="1070">
                <a:solidFill>
                  <a:schemeClr val="tx1"/>
                </a:solidFill>
              </a:defRPr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605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2" y="324400"/>
            <a:ext cx="3457575" cy="504825"/>
          </a:xfrm>
          <a:prstGeom prst="rect">
            <a:avLst/>
          </a:prstGeom>
        </p:spPr>
        <p:txBody>
          <a:bodyPr lIns="91416" tIns="45708" rIns="91416" bIns="45708"/>
          <a:lstStyle>
            <a:lvl1pPr marL="0" marR="0" indent="0" algn="l" defTabSz="81534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5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2" y="827783"/>
            <a:ext cx="4249738" cy="504825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>
              <a:buNone/>
              <a:defRPr sz="143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0830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2pPr>
            <a:lvl3pPr marL="81597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3pPr>
            <a:lvl4pPr marL="1223645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4pPr>
            <a:lvl5pPr marL="1631950" indent="0">
              <a:buNone/>
              <a:defRPr sz="143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1" y="1332458"/>
            <a:ext cx="9001125" cy="4104506"/>
          </a:xfrm>
          <a:prstGeom prst="rect">
            <a:avLst/>
          </a:prstGeom>
        </p:spPr>
        <p:txBody>
          <a:bodyPr lIns="91416" tIns="45708" rIns="91416" bIns="45708"/>
          <a:lstStyle>
            <a:lvl1pPr marL="0" indent="0">
              <a:buNone/>
              <a:defRPr sz="125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08305" indent="0">
              <a:buNone/>
              <a:defRPr/>
            </a:lvl2pPr>
            <a:lvl3pPr marL="815975" indent="0">
              <a:buNone/>
              <a:defRPr/>
            </a:lvl3pPr>
            <a:lvl4pPr marL="1223645" indent="0">
              <a:buNone/>
              <a:defRPr/>
            </a:lvl4pPr>
            <a:lvl5pPr marL="163195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 vert="horz" wrap="square" lIns="91416" tIns="45708" rIns="91416" bIns="45708" numCol="1" anchor="t" anchorCtr="0" compatLnSpc="1"/>
          <a:lstStyle>
            <a:lvl1pPr algn="r" eaLnBrk="1" hangingPunct="1">
              <a:defRPr sz="1070">
                <a:solidFill>
                  <a:srgbClr val="7F7F7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98A2F60-0829-427D-8919-DA58201CC65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1" y="-8252"/>
            <a:ext cx="9714230" cy="48387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671" y="798833"/>
            <a:ext cx="9160510" cy="5170170"/>
          </a:xfr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21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9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7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zh-TW" altLang="en-US" sz="1500" kern="1200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rgbClr val="134E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Picture 12" descr="confidential_oran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5"/>
            <a:ext cx="9721850" cy="471859"/>
          </a:xfrm>
        </p:spPr>
        <p:txBody>
          <a:bodyPr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85775" y="5673725"/>
            <a:ext cx="2268538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21051" y="5673725"/>
            <a:ext cx="3079750" cy="325438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58038" y="5673470"/>
            <a:ext cx="2297112" cy="327025"/>
          </a:xfrm>
        </p:spPr>
        <p:txBody>
          <a:bodyPr/>
          <a:lstStyle>
            <a:lvl1pPr>
              <a:defRPr kumimoji="1">
                <a:solidFill>
                  <a:srgbClr val="00A4DE"/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/>
              <a:t>‹#›</a:t>
            </a:fld>
            <a:endParaRPr lang="uk-UA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GATR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圖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" y="0"/>
            <a:ext cx="9715500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915" y="324400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7" y="827783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/>
          <a:p>
            <a:pPr algn="r" eaLnBrk="1" hangingPunct="1"/>
            <a:fld id="{9A0DB2DC-4C9A-4742-B13C-FB6460FD3503}" type="slidenum">
              <a:rPr lang="zh-TW" altLang="en-US" sz="1200" dirty="0">
                <a:solidFill>
                  <a:srgbClr val="7F7F7F"/>
                </a:solidFill>
              </a:rPr>
              <a:t>‹#›</a:t>
            </a:fld>
            <a:endParaRPr lang="zh-TW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91177" y="7564841"/>
            <a:ext cx="2916555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293820" y="7564841"/>
            <a:ext cx="4374833" cy="434544"/>
          </a:xfr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4742" y="7564841"/>
            <a:ext cx="2916555" cy="434544"/>
          </a:xfrm>
        </p:spPr>
        <p:txBody>
          <a:bodyPr/>
          <a:lstStyle/>
          <a:p>
            <a:fld id="{D00AFB9F-9A76-4833-BBFA-BFD914C38B6B}" type="slidenum">
              <a:rPr lang="zh-TW" altLang="en-US" smtClean="0">
                <a:solidFill>
                  <a:prstClr val="black"/>
                </a:solidFill>
              </a:r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6181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2803" y="1068665"/>
            <a:ext cx="4294562" cy="4400776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450850" indent="-177800">
              <a:defRPr sz="1400">
                <a:solidFill>
                  <a:schemeClr val="tx1"/>
                </a:solidFill>
              </a:defRPr>
            </a:lvl2pPr>
            <a:lvl3pPr marL="628650" indent="-177800">
              <a:defRPr sz="1400">
                <a:solidFill>
                  <a:schemeClr val="tx1"/>
                </a:solidFill>
              </a:defRPr>
            </a:lvl3pPr>
            <a:lvl4pPr marL="807720" indent="-179070">
              <a:defRPr sz="1200"/>
            </a:lvl4pPr>
            <a:lvl5pPr marL="985520" indent="-177800"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z="1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9147" y="1901603"/>
            <a:ext cx="8263573" cy="1312134"/>
          </a:xfrm>
        </p:spPr>
        <p:txBody>
          <a:bodyPr/>
          <a:lstStyle>
            <a:lvl1pPr algn="ctr">
              <a:defRPr sz="3800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8286" y="3468793"/>
            <a:ext cx="680529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6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7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9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993581" y="5738812"/>
            <a:ext cx="504055" cy="276225"/>
          </a:xfrm>
        </p:spPr>
        <p:txBody>
          <a:bodyPr/>
          <a:lstStyle>
            <a:lvl1pPr>
              <a:defRPr kumimoj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006FAFE-5151-44C5-946A-9B24DC89DB35}" type="slidenum">
              <a:rPr lang="uk-UA" altLang="en-US" smtClean="0"/>
              <a:t>‹#›</a:t>
            </a:fld>
            <a:endParaRPr lang="uk-U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0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82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7469" tIns="48735" rIns="97469" bIns="48735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7019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06" tIns="45703" rIns="91406" bIns="45703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500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6748" tIns="48374" rIns="96748" bIns="48374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sz="2485" dirty="0"/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8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1305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65810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0713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90370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sz="149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7487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»"/>
        <a:defRPr lang="zh-TW" altLang="en-US" sz="149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6065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8pPr>
      <a:lvl9pPr marL="4111625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1pPr>
      <a:lvl2pPr marL="48323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7pPr>
      <a:lvl8pPr marL="338582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98" y="245145"/>
            <a:ext cx="8751353" cy="43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9" tIns="45725" rIns="91449" bIns="45725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098" y="915449"/>
            <a:ext cx="8751353" cy="44011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9" tIns="45725" rIns="91449" bIns="45725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92" y="5575861"/>
            <a:ext cx="2268432" cy="4250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9" tIns="45725" rIns="91449" bIns="45725" numCol="1" anchor="t" anchorCtr="0" compatLnSpc="1"/>
          <a:lstStyle>
            <a:lvl1pPr eaLnBrk="0" hangingPunct="0">
              <a:defRPr kumimoji="0" sz="1400">
                <a:latin typeface="Calibri" panose="020F0502020204030204"/>
                <a:ea typeface="Calibri" panose="020F0502020204030204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1" lang="zh-TW" altLang="en-US" dirty="0">
              <a:solidFill>
                <a:prstClr val="black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632" y="5575861"/>
            <a:ext cx="3080274" cy="4250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9" tIns="45725" rIns="91449" bIns="45725" numCol="1" anchor="t" anchorCtr="0" compatLnSpc="1"/>
          <a:lstStyle>
            <a:lvl1pPr algn="ctr" eaLnBrk="0" hangingPunct="0">
              <a:defRPr kumimoji="0" sz="1400">
                <a:latin typeface="Calibri" panose="020F0502020204030204"/>
                <a:ea typeface="Calibri" panose="020F0502020204030204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kumimoji="1" lang="zh-TW" altLang="en-US" dirty="0">
              <a:solidFill>
                <a:prstClr val="black"/>
              </a:solidFill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239956" y="5718976"/>
            <a:ext cx="2987443" cy="21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271820" y="5505016"/>
            <a:ext cx="9185123" cy="25507"/>
          </a:xfrm>
          <a:prstGeom prst="rect">
            <a:avLst/>
          </a:prstGeom>
          <a:solidFill>
            <a:srgbClr val="C7C1B9"/>
          </a:solidFill>
          <a:ln w="9525">
            <a:noFill/>
            <a:miter lim="800000"/>
          </a:ln>
        </p:spPr>
        <p:txBody>
          <a:bodyPr wrap="none" lIns="91449" tIns="45725" rIns="91449" bIns="45725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1200" dirty="0">
              <a:solidFill>
                <a:prstClr val="black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293153" y="5751569"/>
            <a:ext cx="497908" cy="2975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9" tIns="45725" rIns="91449" bIns="45725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514C59A-BF9F-41A1-9CE7-9B697417247A}" type="slidenum">
              <a:rPr kumimoji="0" lang="en-US" altLang="zh-TW" sz="1000">
                <a:solidFill>
                  <a:srgbClr val="0066FF"/>
                </a:solidFill>
                <a:latin typeface="Calibri" panose="020F0502020204030204"/>
                <a:ea typeface="Calibri" panose="020F0502020204030204"/>
              </a:rPr>
              <a:t>‹#›</a:t>
            </a:fld>
            <a:endParaRPr kumimoji="0" lang="en-US" altLang="zh-TW" sz="1000" dirty="0">
              <a:solidFill>
                <a:srgbClr val="0066FF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Calibri" panose="020F0502020204030204"/>
          <a:ea typeface="Calibri" panose="020F0502020204030204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5C585A"/>
          </a:solidFill>
          <a:latin typeface="Myriad Pro" pitchFamily="34" charset="0"/>
          <a:ea typeface="新細明體" panose="02020500000000000000" pitchFamily="18" charset="-12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accent2"/>
          </a:solidFill>
          <a:latin typeface="Calibri" panose="020F0502020204030204"/>
          <a:ea typeface="Calibri" panose="020F0502020204030204"/>
          <a:cs typeface="+mn-cs"/>
        </a:defRPr>
      </a:lvl1pPr>
      <a:lvl2pPr marL="711200" indent="-26543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rgbClr val="996600"/>
          </a:solidFill>
          <a:latin typeface="Calibri" panose="020F0502020204030204"/>
          <a:ea typeface="Calibri" panose="020F0502020204030204"/>
        </a:defRPr>
      </a:lvl2pPr>
      <a:lvl3pPr marL="1119505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>
          <a:solidFill>
            <a:srgbClr val="5C585A"/>
          </a:solidFill>
          <a:latin typeface="Calibri" panose="020F0502020204030204"/>
          <a:ea typeface="Calibri" panose="020F0502020204030204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Calibri" panose="020F0502020204030204"/>
          <a:ea typeface="Calibri" panose="020F0502020204030204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Calibri" panose="020F0502020204030204"/>
          <a:ea typeface="Calibri" panose="020F0502020204030204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63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83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5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 userDrawn="1"/>
        </p:nvSpPr>
        <p:spPr>
          <a:xfrm>
            <a:off x="0" y="65"/>
            <a:ext cx="9721850" cy="4718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6748" tIns="48374" rIns="96748" bIns="48374" numCol="1" anchor="ctr" anchorCtr="0" compatLnSpc="1"/>
          <a:lstStyle>
            <a:lvl1pPr marL="0" algn="l" defTabSz="487045" rtl="0" eaLnBrk="1" latinLnBrk="0" hangingPunct="1">
              <a:defRPr kumimoji="1" lang="zh-TW" altLang="en-US" sz="2500" b="1" kern="1200" dirty="0">
                <a:solidFill>
                  <a:schemeClr val="bg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sz="2485">
                <a:solidFill>
                  <a:prstClr val="white"/>
                </a:solidFill>
              </a:rPr>
              <a:t>按一下以編輯母片標題樣式</a:t>
            </a:r>
          </a:p>
        </p:txBody>
      </p:sp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文字方塊 2"/>
          <p:cNvSpPr txBox="1"/>
          <p:nvPr userDrawn="1"/>
        </p:nvSpPr>
        <p:spPr>
          <a:xfrm>
            <a:off x="0" y="0"/>
            <a:ext cx="9721850" cy="47402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729" tIns="45364" rIns="90729" bIns="45364">
            <a:spAutoFit/>
          </a:bodyPr>
          <a:lstStyle>
            <a:lvl1pPr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8704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8704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en-US" altLang="zh-TW" sz="2485" b="1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Picture 12" descr="confidential_orang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769359" y="0"/>
            <a:ext cx="952500" cy="27622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8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1305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65810" indent="-28130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0713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690370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–"/>
        <a:defRPr sz="149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74875" indent="-239395" algn="l" rtl="0" eaLnBrk="0" fontAlgn="base" hangingPunct="0">
        <a:spcBef>
          <a:spcPts val="95"/>
        </a:spcBef>
        <a:spcAft>
          <a:spcPct val="0"/>
        </a:spcAft>
        <a:buFont typeface="Arial" panose="020B0604020202020204" pitchFamily="34" charset="0"/>
        <a:buChar char="»"/>
        <a:defRPr lang="zh-TW" altLang="en-US" sz="149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6065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8pPr>
      <a:lvl9pPr marL="4111625" indent="-242570" algn="l" defTabSz="966470" rtl="0" eaLnBrk="1" latinLnBrk="0" hangingPunct="1">
        <a:spcBef>
          <a:spcPts val="9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1pPr>
      <a:lvl2pPr marL="48323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7pPr>
      <a:lvl8pPr marL="338582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algn="l" defTabSz="966470" rtl="0" eaLnBrk="1" latinLnBrk="0" hangingPunct="1">
        <a:defRPr sz="18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85776" y="244475"/>
            <a:ext cx="87503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85776" y="1003303"/>
            <a:ext cx="8750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469" tIns="48735" rIns="97469" bIns="48735" numCol="1" anchor="t" anchorCtr="0" compatLnSpc="1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85775" y="5673725"/>
            <a:ext cx="2268538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eaLnBrk="1" hangingPunct="1">
              <a:defRPr kumimoji="0" sz="1900" i="1">
                <a:solidFill>
                  <a:srgbClr val="59595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21051" y="5673725"/>
            <a:ext cx="3079750" cy="325438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ctr" eaLnBrk="1" hangingPunct="1">
              <a:defRPr kumimoji="0" sz="1300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189788" y="5681723"/>
            <a:ext cx="2297112" cy="327025"/>
          </a:xfrm>
          <a:prstGeom prst="rect">
            <a:avLst/>
          </a:prstGeom>
        </p:spPr>
        <p:txBody>
          <a:bodyPr vert="horz" wrap="square" lIns="97469" tIns="48735" rIns="97469" bIns="48735" numCol="1" anchor="ctr" anchorCtr="0" compatLnSpc="1"/>
          <a:lstStyle>
            <a:lvl1pPr algn="r" eaLnBrk="1" hangingPunct="1">
              <a:defRPr kumimoji="0" sz="1700" b="1">
                <a:solidFill>
                  <a:srgbClr val="898989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B559757-EE76-443B-A192-B951FA58F610}" type="slidenum">
              <a:rPr lang="zh-TW" altLang="en-US"/>
              <a:t>‹#›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1" y="5718175"/>
            <a:ext cx="298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71465" y="5503863"/>
            <a:ext cx="9183686" cy="25400"/>
          </a:xfrm>
          <a:prstGeom prst="rect">
            <a:avLst/>
          </a:prstGeom>
          <a:solidFill>
            <a:srgbClr val="C7C1B9"/>
          </a:solidFill>
          <a:ln>
            <a:noFill/>
          </a:ln>
        </p:spPr>
        <p:txBody>
          <a:bodyPr wrap="none" lIns="97469" tIns="48735" rIns="97469" bIns="48735" anchor="ctr"/>
          <a:lstStyle>
            <a:lvl1pPr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9747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130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n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8704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7472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46177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949450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28384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771525" indent="-2838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121602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70307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219075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altLang="en-US" sz="1500" kern="1200" dirty="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268033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5060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2105" indent="-243840" algn="l" defTabSz="974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72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77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649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4175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22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8900" algn="l" defTabSz="9740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8067748" y="3708400"/>
            <a:ext cx="1034989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2014.11.20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365751" y="3937001"/>
            <a:ext cx="3763964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132638" y="4424365"/>
            <a:ext cx="1985962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066475" y="3721106"/>
            <a:ext cx="1047364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2014.12.03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167440" y="3949701"/>
            <a:ext cx="2973387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7143816" y="4437063"/>
            <a:ext cx="1985963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25608" name="Text Box 4"/>
          <p:cNvSpPr txBox="1">
            <a:spLocks noChangeArrowheads="1"/>
          </p:cNvSpPr>
          <p:nvPr/>
        </p:nvSpPr>
        <p:spPr bwMode="auto">
          <a:xfrm>
            <a:off x="8218874" y="3873501"/>
            <a:ext cx="1047364" cy="3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300">
                <a:solidFill>
                  <a:schemeClr val="bg1"/>
                </a:solidFill>
                <a:latin typeface="Myriad Pro Light" pitchFamily="34" charset="0"/>
                <a:ea typeface="文鼎新細黑" pitchFamily="49" charset="-120"/>
              </a:rPr>
              <a:t>2014.12.03</a:t>
            </a:r>
            <a:endParaRPr lang="en-US" altLang="zh-TW" sz="1300">
              <a:solidFill>
                <a:schemeClr val="bg1"/>
              </a:solidFill>
              <a:latin typeface="Myriad Pro Light" pitchFamily="34" charset="0"/>
              <a:ea typeface="文鼎新細黑" pitchFamily="49" charset="-120"/>
            </a:endParaRP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6309044" y="4110991"/>
            <a:ext cx="2973387" cy="5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28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611" name="Text Box 4"/>
          <p:cNvSpPr txBox="1">
            <a:spLocks noChangeArrowheads="1"/>
          </p:cNvSpPr>
          <p:nvPr/>
        </p:nvSpPr>
        <p:spPr bwMode="auto">
          <a:xfrm>
            <a:off x="7296216" y="4589465"/>
            <a:ext cx="1985963" cy="32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0" tIns="52140" rIns="104280" bIns="5214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solidFill>
                  <a:srgbClr val="FFFFFF"/>
                </a:solidFill>
                <a:latin typeface="Myriad Pro Light" pitchFamily="34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505" y="4638675"/>
            <a:ext cx="1552220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Frank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algn="r" fontAlgn="auto">
              <a:lnSpc>
                <a:spcPct val="80000"/>
              </a:lnSpc>
              <a:spcBef>
                <a:spcPts val="600"/>
              </a:spcBef>
            </a:pP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March 21, 2022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8825" y="3415665"/>
            <a:ext cx="8382000" cy="981075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 panose="02040503050406030204" charset="0"/>
                <a:ea typeface="微軟正黑體" panose="020B0604030504040204" pitchFamily="34" charset="-120"/>
                <a:cs typeface="Cambria" panose="02040503050406030204" charset="0"/>
              </a:rPr>
              <a:t>Weekly Report </a:t>
            </a: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1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mbria" panose="02040503050406030204" charset="0"/>
                <a:ea typeface="微軟正黑體" panose="020B0604030504040204" pitchFamily="34" charset="-120"/>
                <a:cs typeface="Cambria" panose="02040503050406030204" charset="0"/>
                <a:sym typeface="+mn-ea"/>
              </a:rPr>
              <a:t>- week 11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33831DE-DC9D-4753-B79C-370456C9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" y="2901639"/>
            <a:ext cx="3599996" cy="200118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Execute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4" y="2901640"/>
            <a:ext cx="3599996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9" y="2901639"/>
            <a:ext cx="3599996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4DE7B9-2F84-4D58-BA49-C1F0C0CE2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10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9244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Execute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10B431-8034-41BD-A2F9-7EC72C59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11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07107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6124C-AC5C-4B61-A4C3-F5C1E9F9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33C0AE-933C-4592-8745-EC003465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12</a:t>
            </a:fld>
            <a:endParaRPr lang="uk-UA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E3BF3A-3340-4D77-8A3B-CFC008EEBE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08" y="750072"/>
            <a:ext cx="4248000" cy="23106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25C389-CDC2-460C-90D3-8560E72B9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8" y="749816"/>
            <a:ext cx="4248472" cy="23108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69C738-32E9-4DE4-9463-F087313793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2" y="3334898"/>
            <a:ext cx="4248000" cy="23106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3F75F5-FBC5-4248-827A-BD1CCFD81BB8}"/>
              </a:ext>
            </a:extLst>
          </p:cNvPr>
          <p:cNvSpPr txBox="1"/>
          <p:nvPr/>
        </p:nvSpPr>
        <p:spPr>
          <a:xfrm>
            <a:off x="7899216" y="2295369"/>
            <a:ext cx="12241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2 cpu cores 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4 UE/TTI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16 UES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FC0F2-B6EF-408B-BDA3-42BDA9B2AE13}"/>
              </a:ext>
            </a:extLst>
          </p:cNvPr>
          <p:cNvSpPr txBox="1"/>
          <p:nvPr/>
        </p:nvSpPr>
        <p:spPr>
          <a:xfrm>
            <a:off x="3492773" y="2295369"/>
            <a:ext cx="12241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2 </a:t>
            </a:r>
            <a:r>
              <a:rPr lang="en-US" altLang="zh-TW" sz="1200" dirty="0">
                <a:solidFill>
                  <a:srgbClr val="FF0000"/>
                </a:solidFill>
              </a:rPr>
              <a:t>+ 1</a:t>
            </a:r>
            <a:r>
              <a:rPr lang="zh-TW" altLang="en-US" sz="1200" dirty="0">
                <a:solidFill>
                  <a:srgbClr val="FF0000"/>
                </a:solidFill>
              </a:rPr>
              <a:t> cpu cores 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4 UE/TTI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32</a:t>
            </a:r>
            <a:r>
              <a:rPr lang="zh-TW" altLang="en-US" sz="1200" dirty="0">
                <a:solidFill>
                  <a:srgbClr val="FF0000"/>
                </a:solidFill>
              </a:rPr>
              <a:t> UES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774F46-37A2-4C36-90A1-AEDFBDBF44FB}"/>
              </a:ext>
            </a:extLst>
          </p:cNvPr>
          <p:cNvSpPr txBox="1"/>
          <p:nvPr/>
        </p:nvSpPr>
        <p:spPr>
          <a:xfrm>
            <a:off x="3489102" y="4860900"/>
            <a:ext cx="12241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zh-TW" altLang="en-US" sz="1200" dirty="0">
                <a:solidFill>
                  <a:srgbClr val="FF0000"/>
                </a:solidFill>
              </a:rPr>
              <a:t> cpu cores 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4 UE/TTI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32</a:t>
            </a:r>
            <a:r>
              <a:rPr lang="zh-TW" altLang="en-US" sz="1200" dirty="0">
                <a:solidFill>
                  <a:srgbClr val="FF0000"/>
                </a:solidFill>
              </a:rPr>
              <a:t> UES</a:t>
            </a:r>
          </a:p>
        </p:txBody>
      </p:sp>
    </p:spTree>
    <p:extLst>
      <p:ext uri="{BB962C8B-B14F-4D97-AF65-F5344CB8AC3E}">
        <p14:creationId xmlns:p14="http://schemas.microsoft.com/office/powerpoint/2010/main" val="22257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Plan Next Week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38463"/>
              </p:ext>
            </p:extLst>
          </p:nvPr>
        </p:nvGraphicFramePr>
        <p:xfrm>
          <a:off x="252413" y="684436"/>
          <a:ext cx="9368155" cy="392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3/22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3/23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3/24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3/25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3/26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tx1"/>
                          </a:solidFill>
                        </a:rPr>
                        <a:t>9~10 am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sym typeface="+mn-ea"/>
                        </a:rPr>
                        <a:t>一週報告整理</a:t>
                      </a:r>
                      <a:endParaRPr lang="zh-TW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(real time task)</a:t>
                      </a: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None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Statistics on key events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(key events: the events have strong relationship with operational variable)</a:t>
                      </a: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Analysis event logs,</a:t>
                      </a:r>
                    </a:p>
                    <a:p>
                      <a:pPr indent="0">
                        <a:buNone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Make weekly report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10~11 am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11~12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sym typeface="+mn-ea"/>
                        </a:rPr>
                        <a:t>01~02 pm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marL="0" marR="0" lvl="0" indent="0" algn="l" defTabSz="974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 marL="0" marR="0" lvl="0" indent="0" algn="l" defTabSz="974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</a:t>
                      </a:r>
                    </a:p>
                    <a:p>
                      <a:pPr marL="0" marR="0" lvl="0" indent="0" algn="l" defTabSz="974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(non real time task)</a:t>
                      </a: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74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zh-TW" sz="1200" dirty="0">
                        <a:solidFill>
                          <a:srgbClr val="FF0000"/>
                        </a:solidFill>
                        <a:sym typeface="新細明體" panose="02020500000000000000" pitchFamily="2" charset="-122"/>
                      </a:endParaRPr>
                    </a:p>
                    <a:p>
                      <a:pPr>
                        <a:buNone/>
                      </a:pPr>
                      <a:endParaRPr lang="en-GB" altLang="zh-TW" sz="12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74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Get event logs from Viavi</a:t>
                      </a:r>
                      <a:endParaRPr lang="en-US" altLang="en-US" sz="1200" b="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sym typeface="+mn-ea"/>
                        </a:rPr>
                        <a:t>02~03 pm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1892"/>
                  </a:ext>
                </a:extLst>
              </a:tr>
              <a:tr h="424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sym typeface="+mn-ea"/>
                        </a:rPr>
                        <a:t>03~04 pm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Weekly Meeting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  <a:sym typeface="+mn-ea"/>
                        </a:rPr>
                        <a:t>04~05 pm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036276"/>
                  </a:ext>
                </a:extLst>
              </a:tr>
              <a:tr h="124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900">
                          <a:solidFill>
                            <a:schemeClr val="tx1"/>
                          </a:solidFill>
                          <a:sym typeface="+mn-ea"/>
                        </a:rPr>
                        <a:t>05~06 pm</a:t>
                      </a:r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  <a:ea typeface="微軟正黑體" panose="020B0604030504040204" pitchFamily="34" charset="-120"/>
                          <a:cs typeface="+mn-lt"/>
                          <a:sym typeface="+mn-ea"/>
                        </a:rPr>
                        <a:t>Tracing event code</a:t>
                      </a:r>
                      <a:endParaRPr lang="en-US" altLang="zh-TW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a typeface="微軟正黑體" panose="020B0604030504040204" pitchFamily="34" charset="-120"/>
                        <a:cs typeface="+mn-lt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2</a:t>
            </a:fld>
            <a:endParaRPr lang="uk-U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ym typeface="+mn-ea"/>
              </a:rPr>
              <a:t>Current Status</a:t>
            </a:r>
            <a:endParaRPr kumimoji="1" lang="zh-TW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42172"/>
              </p:ext>
            </p:extLst>
          </p:nvPr>
        </p:nvGraphicFramePr>
        <p:xfrm>
          <a:off x="280988" y="798512"/>
          <a:ext cx="9159872" cy="499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792">
                <a:tc>
                  <a:txBody>
                    <a:bodyPr/>
                    <a:lstStyle/>
                    <a:p>
                      <a:r>
                        <a:rPr lang="en-US" altLang="zh-TW" sz="120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700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u="none" dirty="0"/>
                        <a:t>CPU profile </a:t>
                      </a:r>
                      <a:r>
                        <a:rPr lang="en-US" altLang="zh-TW" sz="12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endParaRPr lang="zh-TW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3/21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Done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3</a:t>
            </a:fld>
            <a:endParaRPr lang="uk-UA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BBC9F8-2DB9-4F02-B5C5-9AF1F8A3272E}"/>
              </a:ext>
            </a:extLst>
          </p:cNvPr>
          <p:cNvSpPr txBox="1"/>
          <p:nvPr/>
        </p:nvSpPr>
        <p:spPr>
          <a:xfrm>
            <a:off x="4046931" y="3052192"/>
            <a:ext cx="49466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800" dirty="0"/>
              <a:t>3 cores:</a:t>
            </a:r>
            <a:endParaRPr lang="en-US" altLang="zh-TW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1UE/TTI</a:t>
            </a:r>
            <a:br>
              <a:rPr lang="en-US" altLang="zh-TW" sz="800" dirty="0"/>
            </a:br>
            <a:r>
              <a:rPr lang="zh-TW" altLang="en-US" sz="800" dirty="0"/>
              <a:t>Each core about </a:t>
            </a:r>
            <a:r>
              <a:rPr lang="en-US" altLang="zh-TW" sz="800" dirty="0"/>
              <a:t>58</a:t>
            </a:r>
            <a:r>
              <a:rPr lang="zh-TW" altLang="en-US" sz="800" dirty="0"/>
              <a:t>%</a:t>
            </a:r>
            <a:endParaRPr lang="en-US" altLang="zh-TW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4UE/TTI</a:t>
            </a:r>
            <a:br>
              <a:rPr lang="en-US" altLang="zh-TW" sz="800" dirty="0"/>
            </a:br>
            <a:r>
              <a:rPr lang="zh-TW" altLang="en-US" sz="800" dirty="0"/>
              <a:t>Each core about </a:t>
            </a:r>
            <a:r>
              <a:rPr lang="en-US" altLang="zh-TW" sz="800" dirty="0"/>
              <a:t>65</a:t>
            </a:r>
            <a:r>
              <a:rPr lang="zh-TW" altLang="en-US" sz="800" dirty="0"/>
              <a:t>%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800" dirty="0"/>
              <a:t>2 cores:</a:t>
            </a:r>
            <a:endParaRPr lang="en-US" altLang="zh-TW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1UE/TTI</a:t>
            </a:r>
            <a:br>
              <a:rPr lang="en-US" altLang="zh-TW" sz="800" dirty="0"/>
            </a:br>
            <a:r>
              <a:rPr lang="zh-TW" altLang="en-US" sz="800" dirty="0"/>
              <a:t>Each core about 74%</a:t>
            </a:r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4UE/TTI</a:t>
            </a:r>
            <a:br>
              <a:rPr lang="en-US" altLang="zh-TW" sz="800" dirty="0"/>
            </a:br>
            <a:r>
              <a:rPr lang="zh-TW" altLang="en-US" sz="800" dirty="0"/>
              <a:t>Each core about </a:t>
            </a:r>
            <a:r>
              <a:rPr lang="en-US" altLang="zh-TW" sz="800" dirty="0"/>
              <a:t>8</a:t>
            </a:r>
            <a:r>
              <a:rPr lang="zh-TW" altLang="en-US" sz="800" dirty="0"/>
              <a:t>4%</a:t>
            </a:r>
            <a:endParaRPr lang="en-US" altLang="zh-TW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>
                <a:solidFill>
                  <a:srgbClr val="FF0000"/>
                </a:solidFill>
              </a:rPr>
              <a:t>Crash Situation </a:t>
            </a:r>
            <a:r>
              <a:rPr lang="en-US" altLang="zh-TW" sz="800" dirty="0">
                <a:solidFill>
                  <a:srgbClr val="FF0000"/>
                </a:solidFill>
                <a:sym typeface="Wingdings" panose="05000000000000000000" pitchFamily="2" charset="2"/>
              </a:rPr>
              <a:t> 4UE/TTI, 32UES</a:t>
            </a:r>
            <a:br>
              <a:rPr lang="en-US" altLang="zh-TW" sz="800" dirty="0">
                <a:sym typeface="Wingdings" panose="05000000000000000000" pitchFamily="2" charset="2"/>
              </a:rPr>
            </a:br>
            <a:r>
              <a:rPr lang="en-US" altLang="zh-TW" sz="800" dirty="0">
                <a:solidFill>
                  <a:srgbClr val="FF0000"/>
                </a:solidFill>
                <a:sym typeface="Wingdings" panose="05000000000000000000" pitchFamily="2" charset="2"/>
              </a:rPr>
              <a:t>Unable to start CU and DU</a:t>
            </a:r>
            <a:endParaRPr lang="zh-TW" altLang="en-US" sz="800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TW" altLang="en-US" sz="800" dirty="0"/>
              <a:t>2</a:t>
            </a:r>
            <a:r>
              <a:rPr lang="en-US" altLang="zh-TW" sz="800" dirty="0"/>
              <a:t>(for real time task)</a:t>
            </a:r>
            <a:r>
              <a:rPr lang="zh-TW" altLang="en-US" sz="800" dirty="0"/>
              <a:t> </a:t>
            </a:r>
            <a:r>
              <a:rPr lang="en-US" altLang="zh-TW" sz="800" dirty="0"/>
              <a:t>+ 1(for non real time task) </a:t>
            </a:r>
            <a:r>
              <a:rPr lang="zh-TW" altLang="en-US" sz="800" dirty="0"/>
              <a:t>cores:</a:t>
            </a:r>
            <a:endParaRPr lang="en-US" altLang="zh-TW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1UE/TTI</a:t>
            </a:r>
            <a:br>
              <a:rPr lang="en-US" altLang="zh-TW" sz="800" dirty="0"/>
            </a:br>
            <a:r>
              <a:rPr lang="en-US" altLang="zh-TW" sz="800" dirty="0"/>
              <a:t>2</a:t>
            </a:r>
            <a:r>
              <a:rPr lang="zh-TW" altLang="en-US" sz="800" dirty="0"/>
              <a:t> core about </a:t>
            </a:r>
            <a:r>
              <a:rPr lang="en-US" altLang="zh-TW" sz="800" dirty="0"/>
              <a:t>13</a:t>
            </a:r>
            <a:r>
              <a:rPr lang="zh-TW" altLang="en-US" sz="800" dirty="0"/>
              <a:t>% </a:t>
            </a:r>
            <a:r>
              <a:rPr lang="en-US" altLang="zh-TW" sz="800" dirty="0"/>
              <a:t>(for real time task)</a:t>
            </a:r>
            <a:br>
              <a:rPr lang="en-US" altLang="zh-TW" sz="800" dirty="0"/>
            </a:br>
            <a:r>
              <a:rPr lang="en-US" altLang="zh-TW" sz="800" dirty="0"/>
              <a:t>1</a:t>
            </a:r>
            <a:r>
              <a:rPr lang="zh-TW" altLang="en-US" sz="800" dirty="0"/>
              <a:t> core about </a:t>
            </a:r>
            <a:r>
              <a:rPr lang="en-US" altLang="zh-TW" sz="800" dirty="0"/>
              <a:t>95~100</a:t>
            </a:r>
            <a:r>
              <a:rPr lang="zh-TW" altLang="en-US" sz="800" dirty="0"/>
              <a:t>% </a:t>
            </a:r>
            <a:r>
              <a:rPr lang="en-US" altLang="zh-TW" sz="800" dirty="0"/>
              <a:t>(for non real time task)</a:t>
            </a:r>
            <a:endParaRPr lang="zh-TW" altLang="en-US" sz="800" dirty="0"/>
          </a:p>
          <a:p>
            <a:pPr marL="626745" lvl="1" indent="-171450">
              <a:buFont typeface="Wingdings" panose="05000000000000000000" pitchFamily="2" charset="2"/>
              <a:buChar char="Ø"/>
            </a:pPr>
            <a:r>
              <a:rPr lang="en-US" altLang="zh-TW" sz="800" dirty="0"/>
              <a:t>4UE/TTI</a:t>
            </a:r>
            <a:br>
              <a:rPr lang="en-US" altLang="zh-TW" sz="800" dirty="0"/>
            </a:br>
            <a:r>
              <a:rPr lang="en-US" altLang="zh-TW" sz="800" dirty="0"/>
              <a:t>2</a:t>
            </a:r>
            <a:r>
              <a:rPr lang="zh-TW" altLang="en-US" sz="800" dirty="0"/>
              <a:t> core about </a:t>
            </a:r>
            <a:r>
              <a:rPr lang="en-US" altLang="zh-TW" sz="800" dirty="0"/>
              <a:t>18</a:t>
            </a:r>
            <a:r>
              <a:rPr lang="zh-TW" altLang="en-US" sz="800" dirty="0"/>
              <a:t>% </a:t>
            </a:r>
            <a:r>
              <a:rPr lang="en-US" altLang="zh-TW" sz="800" dirty="0"/>
              <a:t>(for real time task)</a:t>
            </a:r>
            <a:br>
              <a:rPr lang="en-US" altLang="zh-TW" sz="800" dirty="0"/>
            </a:br>
            <a:r>
              <a:rPr lang="en-US" altLang="zh-TW" sz="800" dirty="0"/>
              <a:t>1</a:t>
            </a:r>
            <a:r>
              <a:rPr lang="zh-TW" altLang="en-US" sz="800" dirty="0"/>
              <a:t> core about </a:t>
            </a:r>
            <a:r>
              <a:rPr lang="en-US" altLang="zh-TW" sz="800" dirty="0"/>
              <a:t>95~100</a:t>
            </a:r>
            <a:r>
              <a:rPr lang="zh-TW" altLang="en-US" sz="800" dirty="0"/>
              <a:t>% </a:t>
            </a:r>
            <a:r>
              <a:rPr lang="en-US" altLang="zh-TW" sz="800" dirty="0"/>
              <a:t>(for non real time task)</a:t>
            </a:r>
            <a:endParaRPr lang="zh-TW" altLang="en-US" sz="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B79890-1A1F-4ED4-AFA7-6F41044BAFE4}"/>
              </a:ext>
            </a:extLst>
          </p:cNvPr>
          <p:cNvSpPr txBox="1"/>
          <p:nvPr/>
        </p:nvSpPr>
        <p:spPr>
          <a:xfrm>
            <a:off x="3564781" y="1282699"/>
            <a:ext cx="49466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800" dirty="0"/>
              <a:t>Current Status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TW" altLang="en-US" sz="800" dirty="0"/>
              <a:t>分析以下兩種情形，事件在</a:t>
            </a:r>
            <a:r>
              <a:rPr kumimoji="1" lang="en-US" altLang="zh-TW" sz="800" dirty="0"/>
              <a:t>queue</a:t>
            </a:r>
            <a:r>
              <a:rPr kumimoji="1" lang="zh-TW" altLang="en-US" sz="800" dirty="0"/>
              <a:t>中的等待時間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800" dirty="0">
                <a:sym typeface="+mn-ea"/>
              </a:rPr>
              <a:t>CPU core numbers = 2</a:t>
            </a:r>
            <a:br>
              <a:rPr kumimoji="1" lang="en-US" altLang="zh-TW" sz="800" dirty="0">
                <a:sym typeface="+mn-ea"/>
              </a:rPr>
            </a:br>
            <a:r>
              <a:rPr kumimoji="1" lang="en-US" altLang="zh-TW" sz="800" dirty="0"/>
              <a:t>Pool numbers = 1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800" dirty="0">
                <a:sym typeface="+mn-ea"/>
              </a:rPr>
              <a:t>CPU core numbers = 3</a:t>
            </a:r>
            <a:br>
              <a:rPr kumimoji="1" lang="en-US" altLang="zh-TW" sz="800" dirty="0">
                <a:sym typeface="+mn-ea"/>
              </a:rPr>
            </a:br>
            <a:r>
              <a:rPr kumimoji="1" lang="en-US" altLang="zh-TW" sz="800" dirty="0"/>
              <a:t>Pool numbers = 1</a:t>
            </a:r>
          </a:p>
          <a:p>
            <a:pPr marL="1371600" lvl="5" indent="-342900">
              <a:buFont typeface="+mj-lt"/>
              <a:buAutoNum type="arabicPeriod"/>
            </a:pPr>
            <a:r>
              <a:rPr kumimoji="1" lang="en-US" altLang="zh-TW" sz="800" dirty="0"/>
              <a:t>CPU core numbers = 3</a:t>
            </a:r>
            <a:br>
              <a:rPr kumimoji="1" lang="en-US" altLang="zh-TW" sz="800" dirty="0"/>
            </a:br>
            <a:r>
              <a:rPr kumimoji="1" lang="en-US" altLang="zh-TW" sz="800" dirty="0"/>
              <a:t>Pool numbers = 2 (1 for real time task, 1 for non real time task)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TW" altLang="en-US" sz="800" dirty="0"/>
              <a:t>控制變因</a:t>
            </a:r>
            <a:r>
              <a:rPr kumimoji="1" lang="en-US" altLang="zh-TW" sz="800" dirty="0"/>
              <a:t>: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zh-TW" altLang="en-US" sz="800" dirty="0"/>
              <a:t>測試環境</a:t>
            </a:r>
            <a:r>
              <a:rPr kumimoji="1" lang="en-US" altLang="zh-TW" sz="800" dirty="0"/>
              <a:t>(Viavi)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sz="800" dirty="0"/>
              <a:t>CPU</a:t>
            </a:r>
            <a:r>
              <a:rPr kumimoji="1" lang="zh-TW" altLang="en-US" sz="800" dirty="0"/>
              <a:t>頻率</a:t>
            </a:r>
            <a:r>
              <a:rPr kumimoji="1" lang="en-US" altLang="zh-TW" sz="800" dirty="0"/>
              <a:t>1.3GHz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sz="800" dirty="0"/>
              <a:t>UE</a:t>
            </a:r>
            <a:r>
              <a:rPr kumimoji="1" lang="zh-TW" altLang="en-US" sz="800" dirty="0"/>
              <a:t>個數</a:t>
            </a:r>
            <a:r>
              <a:rPr kumimoji="1" lang="en-US" altLang="zh-TW" sz="800" dirty="0"/>
              <a:t>(16, 32)</a:t>
            </a:r>
          </a:p>
          <a:p>
            <a:pPr marL="1317625" lvl="2" indent="-342900">
              <a:buFont typeface="+mj-lt"/>
              <a:buAutoNum type="arabicPeriod"/>
            </a:pPr>
            <a:r>
              <a:rPr kumimoji="1" lang="en-US" altLang="zh-TW" sz="800" dirty="0"/>
              <a:t>UE</a:t>
            </a:r>
            <a:r>
              <a:rPr kumimoji="1" lang="zh-TW" altLang="en-US" sz="800" dirty="0"/>
              <a:t>個數</a:t>
            </a:r>
            <a:r>
              <a:rPr kumimoji="1" lang="en-US" altLang="zh-TW" sz="800" dirty="0"/>
              <a:t>/TTI(1, 4)</a:t>
            </a:r>
          </a:p>
          <a:p>
            <a:pPr marL="1275080" lvl="2" indent="-342900">
              <a:buFont typeface="Wingdings" panose="05000000000000000000" pitchFamily="2" charset="2"/>
              <a:buChar char="Ø"/>
            </a:pPr>
            <a:endParaRPr kumimoji="1" lang="en-US" altLang="zh-TW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Waiting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84EB8D3-F7F8-4827-A60E-FC2BD4A3C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" y="2901641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2" y="2901640"/>
            <a:ext cx="3600000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7" y="2901639"/>
            <a:ext cx="3600000" cy="200118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95B37AF2-28F9-4F78-8BA6-01741CC0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4</a:t>
            </a:fld>
            <a:endParaRPr lang="uk-UA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Waiting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FF362D-D941-4949-BE85-FB7CF6F0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5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43994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Execute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84EB8D3-F7F8-4827-A60E-FC2BD4A3C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" y="2901641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95B37AF2-28F9-4F78-8BA6-01741CC0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6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3428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Time Task Execute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FF362D-D941-4949-BE85-FB7CF6F0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7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4667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33831DE-DC9D-4753-B79C-370456C9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" y="2901639"/>
            <a:ext cx="3599998" cy="200118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Waiting Time(x-1-x)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" y="900460"/>
            <a:ext cx="3600000" cy="20011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900459"/>
            <a:ext cx="3600000" cy="2001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2" y="900458"/>
            <a:ext cx="3600000" cy="20011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3" y="2901640"/>
            <a:ext cx="3599998" cy="200118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8" y="2901639"/>
            <a:ext cx="3599998" cy="20011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A8120-4593-44B0-9AC2-322E9E41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8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2380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2B72EE1-9FE7-47AC-ADAF-7926368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 Real Time Task Waiting Time(x-4-x)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C2CFEA-46CC-4FE6-B6F8-140B1E60D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" y="900460"/>
            <a:ext cx="3599998" cy="20011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110B4C-976F-402C-B30B-58EA747C0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8" y="900459"/>
            <a:ext cx="3599998" cy="200118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97A7F4-525E-4D04-B857-67016E3FA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23" y="900458"/>
            <a:ext cx="3599998" cy="200118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65287B1-0D60-4376-8D43-B6D7F7385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24" y="2901640"/>
            <a:ext cx="3599996" cy="200118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B03DF52-D0F1-467B-8B33-DCE21EB9B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29" y="2901639"/>
            <a:ext cx="3599996" cy="20011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10B431-8034-41BD-A2F9-7EC72C596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006FAFE-5151-44C5-946A-9B24DC89DB35}" type="slidenum">
              <a:rPr lang="uk-UA" altLang="en-US" smtClean="0"/>
              <a:t>9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1375537214"/>
      </p:ext>
    </p:extLst>
  </p:cSld>
  <p:clrMapOvr>
    <a:masterClrMapping/>
  </p:clrMapOvr>
</p:sld>
</file>

<file path=ppt/theme/theme1.xml><?xml version="1.0" encoding="utf-8"?>
<a:theme xmlns:a="http://schemas.openxmlformats.org/drawingml/2006/main" name="7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6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0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7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ga PowerPoint Temple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訂設計">
      <a:majorFont>
        <a:latin typeface="Myriad Pro"/>
        <a:ea typeface="新細明體"/>
        <a:cs typeface=""/>
      </a:majorFont>
      <a:minorFont>
        <a:latin typeface="Myriad Pro Ligh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PEGA1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4BACC6"/>
      </a:accent2>
      <a:accent3>
        <a:srgbClr val="A5A5A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0">
          <a:gsLst>
            <a:gs pos="0">
              <a:srgbClr val="16A08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6A08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6A08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16A08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</a:spPr>
      <a:bodyPr/>
      <a:lstStyle/>
      <a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469</Words>
  <Application>Microsoft Office PowerPoint</Application>
  <PresentationFormat>自訂</PresentationFormat>
  <Paragraphs>159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14</vt:i4>
      </vt:variant>
      <vt:variant>
        <vt:lpstr>投影片標題</vt:lpstr>
      </vt:variant>
      <vt:variant>
        <vt:i4>12</vt:i4>
      </vt:variant>
    </vt:vector>
  </HeadingPairs>
  <TitlesOfParts>
    <vt:vector size="36" baseType="lpstr">
      <vt:lpstr>Arial Unicode MS</vt:lpstr>
      <vt:lpstr>Myriad Pro</vt:lpstr>
      <vt:lpstr>Myriad Pro Light</vt:lpstr>
      <vt:lpstr>微軟正黑體</vt:lpstr>
      <vt:lpstr>新細明體</vt:lpstr>
      <vt:lpstr>Arial</vt:lpstr>
      <vt:lpstr>Calibri</vt:lpstr>
      <vt:lpstr>Cambria</vt:lpstr>
      <vt:lpstr>Cambria Math</vt:lpstr>
      <vt:lpstr>Wingdings</vt:lpstr>
      <vt:lpstr>7_PEGA1</vt:lpstr>
      <vt:lpstr>1_PEGA1</vt:lpstr>
      <vt:lpstr>8_PEGA1</vt:lpstr>
      <vt:lpstr>3_PEGA1</vt:lpstr>
      <vt:lpstr>4_PEGA1</vt:lpstr>
      <vt:lpstr>5_Pega PowerPoint Templete1</vt:lpstr>
      <vt:lpstr>5_PEGA1</vt:lpstr>
      <vt:lpstr>6_PEGA1</vt:lpstr>
      <vt:lpstr>10_PEGA1</vt:lpstr>
      <vt:lpstr>26_PEGA1</vt:lpstr>
      <vt:lpstr>30_PEGA1</vt:lpstr>
      <vt:lpstr>47_PEGA1</vt:lpstr>
      <vt:lpstr>51_PEGA1</vt:lpstr>
      <vt:lpstr>11_PEGA1</vt:lpstr>
      <vt:lpstr>PowerPoint 簡報</vt:lpstr>
      <vt:lpstr>Plan Next Week</vt:lpstr>
      <vt:lpstr>Current Status</vt:lpstr>
      <vt:lpstr>Real Time Task Waiting Time(x-1-x)</vt:lpstr>
      <vt:lpstr>Real Time Task Waiting Time(x-4-x)</vt:lpstr>
      <vt:lpstr>Real Time Task Execute Time(x-1-x)</vt:lpstr>
      <vt:lpstr>Real Time Task Execute Time(x-4-x)</vt:lpstr>
      <vt:lpstr>Non Real Time Task Waiting Time(x-1-x)</vt:lpstr>
      <vt:lpstr>Non Real Time Task Waiting Time(x-4-x)</vt:lpstr>
      <vt:lpstr>Non Real Time Task Execute Time(x-1-x)</vt:lpstr>
      <vt:lpstr>Non Real Time Task Execute Time(x-4-x)</vt:lpstr>
      <vt:lpstr>CPU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Claudia Tien(田憶文_Pegatron)</dc:creator>
  <cp:lastModifiedBy>宇哲 董</cp:lastModifiedBy>
  <cp:revision>4544</cp:revision>
  <dcterms:created xsi:type="dcterms:W3CDTF">2014-10-27T07:11:00Z</dcterms:created>
  <dcterms:modified xsi:type="dcterms:W3CDTF">2022-03-20T16:34:06Z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1028-11.8.2.8372</vt:lpwstr>
  </property>
</Properties>
</file>