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123C9C8-CC57-4C21-8867-0D8637D46EB8}">
          <p14:sldIdLst>
            <p14:sldId id="256"/>
            <p14:sldId id="257"/>
            <p14:sldId id="259"/>
            <p14:sldId id="262"/>
            <p14:sldId id="263"/>
            <p14:sldId id="264"/>
            <p14:sldId id="265"/>
            <p14:sldId id="266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ching-i/yolo%E6%BC%94%E9%80%B2-3-yolov4%E8%A9%B3%E7%B4%B0%E4%BB%8B%E7%B4%B9-5ab2490754e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2838EC-4831-4E4F-8E61-3234E103B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YOLOv3 vs YOLOv4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6B7990-33C4-4937-900A-63AC3243C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97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FEB7FB-9648-4581-BD16-F7BBB446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測試結果</a:t>
            </a:r>
            <a:r>
              <a:rPr lang="en-US" altLang="zh-TW" dirty="0"/>
              <a:t>(YOLOv4)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2570502-E1A8-4734-9159-857FF67D3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42" y="2192867"/>
            <a:ext cx="7277964" cy="391190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E689EE7-2B88-4795-BE16-CD196C4E8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591" y="2904067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5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63765-20D5-4C86-8651-C693581B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YOLOv3</a:t>
            </a:r>
            <a:r>
              <a:rPr lang="zh-TW" altLang="en-US" dirty="0"/>
              <a:t>和</a:t>
            </a:r>
            <a:r>
              <a:rPr lang="en-US" altLang="zh-TW" dirty="0"/>
              <a:t>YOLOv4</a:t>
            </a:r>
            <a:r>
              <a:rPr lang="zh-TW" altLang="en-US" dirty="0"/>
              <a:t>差異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CEB88B7D-B645-4D91-92BC-91DF1C98E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7679" y="2396067"/>
            <a:ext cx="4791549" cy="3598863"/>
          </a:xfrm>
        </p:spPr>
      </p:pic>
      <p:pic>
        <p:nvPicPr>
          <p:cNvPr id="10" name="內容版面配置區 4">
            <a:extLst>
              <a:ext uri="{FF2B5EF4-FFF2-40B4-BE49-F238E27FC236}">
                <a16:creationId xmlns:a16="http://schemas.microsoft.com/office/drawing/2014/main" id="{6027375E-B407-4884-A5F7-A2AA758CC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" y="2396066"/>
            <a:ext cx="6550519" cy="359886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BE35956-DF5C-48D5-9B61-8DDE87DF2DC0}"/>
              </a:ext>
            </a:extLst>
          </p:cNvPr>
          <p:cNvSpPr/>
          <p:nvPr/>
        </p:nvSpPr>
        <p:spPr>
          <a:xfrm>
            <a:off x="1329266" y="5994929"/>
            <a:ext cx="10430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4"/>
              </a:rPr>
              <a:t>https://medium.com/ching-i/yolo%E6%BC%94%E9%80%B2-3-yolov4%E8%A9%B3%E7%B4%B0%E4%BB%8B%E7%B4%B9-5ab2490754ef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141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E7B4E46-B171-4821-85F0-786C24F55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97934"/>
              </p:ext>
            </p:extLst>
          </p:nvPr>
        </p:nvGraphicFramePr>
        <p:xfrm>
          <a:off x="237068" y="508000"/>
          <a:ext cx="11015135" cy="5968999"/>
        </p:xfrm>
        <a:graphic>
          <a:graphicData uri="http://schemas.openxmlformats.org/drawingml/2006/table">
            <a:tbl>
              <a:tblPr/>
              <a:tblGrid>
                <a:gridCol w="2181216">
                  <a:extLst>
                    <a:ext uri="{9D8B030D-6E8A-4147-A177-3AD203B41FA5}">
                      <a16:colId xmlns:a16="http://schemas.microsoft.com/office/drawing/2014/main" val="3986353920"/>
                    </a:ext>
                  </a:extLst>
                </a:gridCol>
                <a:gridCol w="2181216">
                  <a:extLst>
                    <a:ext uri="{9D8B030D-6E8A-4147-A177-3AD203B41FA5}">
                      <a16:colId xmlns:a16="http://schemas.microsoft.com/office/drawing/2014/main" val="1139949156"/>
                    </a:ext>
                  </a:extLst>
                </a:gridCol>
                <a:gridCol w="2181216">
                  <a:extLst>
                    <a:ext uri="{9D8B030D-6E8A-4147-A177-3AD203B41FA5}">
                      <a16:colId xmlns:a16="http://schemas.microsoft.com/office/drawing/2014/main" val="675531200"/>
                    </a:ext>
                  </a:extLst>
                </a:gridCol>
                <a:gridCol w="4471487">
                  <a:extLst>
                    <a:ext uri="{9D8B030D-6E8A-4147-A177-3AD203B41FA5}">
                      <a16:colId xmlns:a16="http://schemas.microsoft.com/office/drawing/2014/main" val="2055214212"/>
                    </a:ext>
                  </a:extLst>
                </a:gridCol>
              </a:tblGrid>
              <a:tr h="897335">
                <a:tc>
                  <a:txBody>
                    <a:bodyPr/>
                    <a:lstStyle/>
                    <a:p>
                      <a:pPr algn="l" fontAlgn="base"/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437" marR="18437" marT="22124" marB="221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</a:rPr>
                        <a:t>YOLOv3</a:t>
                      </a:r>
                    </a:p>
                    <a:p>
                      <a:pPr algn="l" fontAlgn="base"/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437" marR="18437" marT="22124" marB="221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</a:rPr>
                        <a:t>YOLOv4</a:t>
                      </a:r>
                    </a:p>
                    <a:p>
                      <a:pPr algn="l" fontAlgn="base"/>
                      <a:endParaRPr lang="zh-TW" alt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437" marR="18437" marT="22124" marB="221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</a:rPr>
                        <a:t>為什麼要這樣改進</a:t>
                      </a:r>
                    </a:p>
                    <a:p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44248" marR="44248" marT="22124" marB="221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3755727"/>
                  </a:ext>
                </a:extLst>
              </a:tr>
              <a:tr h="464418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Backbone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Darknet53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CSPDarknet53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參數量減少，進而減少運算量，甚至能提高準確率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77322081"/>
                  </a:ext>
                </a:extLst>
              </a:tr>
              <a:tr h="464418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Neck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FPN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PANet + SPP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提升局部特徵和全局特徵的融合，進而豐富最終特徵圖的表達能力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65434834"/>
                  </a:ext>
                </a:extLst>
              </a:tr>
              <a:tr h="250679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Head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YOLO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YOLO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59144519"/>
                  </a:ext>
                </a:extLst>
              </a:tr>
              <a:tr h="464418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Activations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leaky-ReLU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leaky-ReLU + Mish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400">
                          <a:solidFill>
                            <a:schemeClr val="bg1"/>
                          </a:solidFill>
                          <a:effectLst/>
                        </a:rPr>
                        <a:t>Mish </a:t>
                      </a:r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的梯度更平滑，可以穩定網路梯度流，具有更好的泛化能力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90737361"/>
                  </a:ext>
                </a:extLst>
              </a:tr>
              <a:tr h="464418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Bounding box regression loss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MSE loss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CIoU-loss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</a:rPr>
                        <a:t>使得訓練和推論時用的驗證標準一致，並且能更好的學習 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</a:rPr>
                        <a:t>Bounding box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8491935"/>
                  </a:ext>
                </a:extLst>
              </a:tr>
              <a:tr h="678159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Data Augmentation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Pixel-wise adjustments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Mosaic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由 </a:t>
                      </a:r>
                      <a:r>
                        <a:rPr lang="en-US" altLang="zh-TW" sz="1400">
                          <a:solidFill>
                            <a:schemeClr val="bg1"/>
                          </a:solidFill>
                          <a:effectLst/>
                        </a:rPr>
                        <a:t>4 </a:t>
                      </a:r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張影像拼成 </a:t>
                      </a:r>
                      <a:r>
                        <a:rPr lang="en-US" altLang="zh-TW" sz="140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張影像，增加了許多小目標，且 </a:t>
                      </a:r>
                      <a:r>
                        <a:rPr lang="en-US" altLang="zh-TW" sz="1400">
                          <a:solidFill>
                            <a:schemeClr val="bg1"/>
                          </a:solidFill>
                          <a:effectLst/>
                        </a:rPr>
                        <a:t>Mini-batch </a:t>
                      </a:r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減少 </a:t>
                      </a:r>
                      <a:r>
                        <a:rPr lang="en-US" altLang="zh-TW" sz="1400">
                          <a:solidFill>
                            <a:schemeClr val="bg1"/>
                          </a:solidFill>
                          <a:effectLst/>
                        </a:rPr>
                        <a:t>4 </a:t>
                      </a:r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倍，進而減少 </a:t>
                      </a:r>
                      <a:r>
                        <a:rPr lang="en-US" altLang="zh-TW" sz="1400">
                          <a:solidFill>
                            <a:schemeClr val="bg1"/>
                          </a:solidFill>
                          <a:effectLst/>
                        </a:rPr>
                        <a:t>GPU </a:t>
                      </a:r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的計算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14243112"/>
                  </a:ext>
                </a:extLst>
              </a:tr>
              <a:tr h="464418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Regularization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Dropout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DropBlock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由於圖片是連續的，所以選擇隨機 </a:t>
                      </a:r>
                      <a:r>
                        <a:rPr lang="en-US" altLang="zh-TW" sz="1400">
                          <a:solidFill>
                            <a:schemeClr val="bg1"/>
                          </a:solidFill>
                          <a:effectLst/>
                        </a:rPr>
                        <a:t>dropout </a:t>
                      </a:r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掉一整個區域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55692793"/>
                  </a:ext>
                </a:extLst>
              </a:tr>
              <a:tr h="678159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Normalization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Batch Normalization (BN)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Cross mini-Batch Normalization (CmBN)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可以更好的適用於小的 </a:t>
                      </a: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batch size </a:t>
                      </a:r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上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36898145"/>
                  </a:ext>
                </a:extLst>
              </a:tr>
              <a:tr h="464418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Attention Module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Spatial Attention Module (SAM)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增加注意力機制，使得不會因為網路的加深而忘記前面的訊息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26246505"/>
                  </a:ext>
                </a:extLst>
              </a:tr>
              <a:tr h="678159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Loss function trick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Class label smoothing, Grid Sensitivity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</a:rPr>
                        <a:t>解決在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Grid 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</a:rPr>
                        <a:t>邊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67235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31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63947F6-8F3C-4140-B9BC-3A06B348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YOLO</a:t>
            </a:r>
            <a:r>
              <a:rPr lang="zh-TW" altLang="en-US" dirty="0"/>
              <a:t>原始碼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0F84FC-2AC8-4758-9F09-08055E69A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775079" cy="391152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altLang="en-US" sz="2000" dirty="0">
                <a:solidFill>
                  <a:schemeClr val="bg1"/>
                </a:solidFill>
              </a:rPr>
              <a:t>常見的深度學習框架是 TensorFlow 和 PyTorch，而 YOLO 作者基於 C 和 CUDA 寫了一個相對小眾的深度學習框架 — Darknet，優點是易於安裝，以下提供了一些 source code 可以訓練 YOLO 模型，詳細訓練說明可以查看 github。</a:t>
            </a:r>
            <a:endParaRPr lang="en-US" altLang="zh-TW" sz="2000" dirty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zh-TW" altLang="en-US" sz="2000" dirty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000" dirty="0">
                <a:solidFill>
                  <a:schemeClr val="bg1"/>
                </a:solidFill>
              </a:rPr>
              <a:t>1. </a:t>
            </a:r>
            <a:r>
              <a:rPr lang="zh-TW" altLang="en-US" sz="2000" dirty="0">
                <a:solidFill>
                  <a:schemeClr val="bg1"/>
                </a:solidFill>
              </a:rPr>
              <a:t>Darknet — https://github.com/AlexeyAB/darknet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000" dirty="0">
                <a:solidFill>
                  <a:schemeClr val="bg1"/>
                </a:solidFill>
              </a:rPr>
              <a:t>2. </a:t>
            </a:r>
            <a:r>
              <a:rPr lang="zh-TW" altLang="en-US" sz="2000" dirty="0">
                <a:solidFill>
                  <a:schemeClr val="bg1"/>
                </a:solidFill>
              </a:rPr>
              <a:t>TensorFlow — https://github.com/hunglc007/tensorflow-yolov4-tflite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000" dirty="0">
                <a:solidFill>
                  <a:schemeClr val="bg1"/>
                </a:solidFill>
              </a:rPr>
              <a:t>3. </a:t>
            </a:r>
            <a:r>
              <a:rPr lang="zh-TW" altLang="en-US" sz="2000" dirty="0">
                <a:solidFill>
                  <a:schemeClr val="bg1"/>
                </a:solidFill>
              </a:rPr>
              <a:t>PyTorch — https://github.com/WongKinYiu/PyTorch_YOLOv4</a:t>
            </a:r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974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AE859C-BB74-4FCE-88BF-C0D8968B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CFG</a:t>
            </a:r>
            <a:r>
              <a:rPr lang="zh-TW" altLang="en-US" dirty="0"/>
              <a:t>說明</a:t>
            </a:r>
            <a:r>
              <a:rPr lang="en-US" altLang="zh-TW" dirty="0"/>
              <a:t>(</a:t>
            </a:r>
            <a:r>
              <a:rPr lang="zh-TW" altLang="en-US" dirty="0"/>
              <a:t>超參數</a:t>
            </a:r>
            <a:r>
              <a:rPr lang="en-US" altLang="zh-TW" dirty="0"/>
              <a:t>) - Inputs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330506-59B1-4DC1-9852-CDE968D7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471212" cy="35993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batch: </a:t>
            </a:r>
            <a:r>
              <a:rPr lang="zh-TW" altLang="en-US" sz="2000" dirty="0">
                <a:solidFill>
                  <a:schemeClr val="bg1"/>
                </a:solidFill>
              </a:rPr>
              <a:t>就是常見的 </a:t>
            </a:r>
            <a:r>
              <a:rPr lang="en-US" altLang="zh-TW" sz="2000" dirty="0">
                <a:solidFill>
                  <a:schemeClr val="bg1"/>
                </a:solidFill>
              </a:rPr>
              <a:t>batch size</a:t>
            </a:r>
            <a:r>
              <a:rPr lang="zh-TW" altLang="en-US" sz="2000" dirty="0">
                <a:solidFill>
                  <a:schemeClr val="bg1"/>
                </a:solidFill>
              </a:rPr>
              <a:t>，一次丟 </a:t>
            </a:r>
            <a:r>
              <a:rPr lang="en-US" altLang="zh-TW" sz="2000" dirty="0">
                <a:solidFill>
                  <a:schemeClr val="bg1"/>
                </a:solidFill>
              </a:rPr>
              <a:t>batch size </a:t>
            </a:r>
            <a:r>
              <a:rPr lang="zh-TW" altLang="en-US" sz="2000" dirty="0">
                <a:solidFill>
                  <a:schemeClr val="bg1"/>
                </a:solidFill>
              </a:rPr>
              <a:t>筆的資料給模型訓練</a:t>
            </a:r>
          </a:p>
          <a:p>
            <a:pPr>
              <a:lnSpc>
                <a:spcPct val="10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subdivisions: </a:t>
            </a:r>
            <a:r>
              <a:rPr lang="zh-TW" altLang="en-US" sz="2000" dirty="0">
                <a:solidFill>
                  <a:schemeClr val="bg1"/>
                </a:solidFill>
              </a:rPr>
              <a:t>若 </a:t>
            </a:r>
            <a:r>
              <a:rPr lang="en-US" altLang="zh-TW" sz="2000" dirty="0">
                <a:solidFill>
                  <a:schemeClr val="bg1"/>
                </a:solidFill>
              </a:rPr>
              <a:t>GPU </a:t>
            </a:r>
            <a:r>
              <a:rPr lang="zh-TW" altLang="en-US" sz="2000" dirty="0">
                <a:solidFill>
                  <a:schemeClr val="bg1"/>
                </a:solidFill>
              </a:rPr>
              <a:t>記憶體不夠的話可以調整這個參數，</a:t>
            </a:r>
            <a:r>
              <a:rPr lang="en-US" altLang="zh-TW" sz="2000" dirty="0" err="1">
                <a:solidFill>
                  <a:schemeClr val="bg1"/>
                </a:solidFill>
              </a:rPr>
              <a:t>mini_batch</a:t>
            </a:r>
            <a:r>
              <a:rPr lang="en-US" altLang="zh-TW" sz="2000" dirty="0">
                <a:solidFill>
                  <a:schemeClr val="bg1"/>
                </a:solidFill>
              </a:rPr>
              <a:t> = batch/subdivisions</a:t>
            </a:r>
            <a:r>
              <a:rPr lang="zh-TW" altLang="en-US" sz="2000" dirty="0">
                <a:solidFill>
                  <a:schemeClr val="bg1"/>
                </a:solidFill>
              </a:rPr>
              <a:t>，而 </a:t>
            </a:r>
            <a:r>
              <a:rPr lang="en-US" altLang="zh-TW" sz="2000" dirty="0" err="1">
                <a:solidFill>
                  <a:schemeClr val="bg1"/>
                </a:solidFill>
              </a:rPr>
              <a:t>mini_batch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zh-TW" altLang="en-US" sz="2000" dirty="0">
                <a:solidFill>
                  <a:schemeClr val="bg1"/>
                </a:solidFill>
              </a:rPr>
              <a:t>才是實際送進去訓練的 </a:t>
            </a:r>
            <a:r>
              <a:rPr lang="en-US" altLang="zh-TW" sz="2000" dirty="0">
                <a:solidFill>
                  <a:schemeClr val="bg1"/>
                </a:solidFill>
              </a:rPr>
              <a:t>batch</a:t>
            </a:r>
          </a:p>
          <a:p>
            <a:pPr>
              <a:lnSpc>
                <a:spcPct val="10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width: </a:t>
            </a:r>
            <a:r>
              <a:rPr lang="zh-TW" altLang="en-US" sz="2000" dirty="0">
                <a:solidFill>
                  <a:schemeClr val="bg1"/>
                </a:solidFill>
              </a:rPr>
              <a:t>影像的寬</a:t>
            </a:r>
          </a:p>
          <a:p>
            <a:pPr>
              <a:lnSpc>
                <a:spcPct val="10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height: </a:t>
            </a:r>
            <a:r>
              <a:rPr lang="zh-TW" altLang="en-US" sz="2000" dirty="0">
                <a:solidFill>
                  <a:schemeClr val="bg1"/>
                </a:solidFill>
              </a:rPr>
              <a:t>影像的高</a:t>
            </a:r>
          </a:p>
        </p:txBody>
      </p:sp>
    </p:spTree>
    <p:extLst>
      <p:ext uri="{BB962C8B-B14F-4D97-AF65-F5344CB8AC3E}">
        <p14:creationId xmlns:p14="http://schemas.microsoft.com/office/powerpoint/2010/main" val="188494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AE859C-BB74-4FCE-88BF-C0D8968B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CFG</a:t>
            </a:r>
            <a:r>
              <a:rPr lang="zh-TW" altLang="en-US" dirty="0"/>
              <a:t>說明</a:t>
            </a:r>
            <a:r>
              <a:rPr lang="en-US" altLang="zh-TW" dirty="0"/>
              <a:t>(</a:t>
            </a:r>
            <a:r>
              <a:rPr lang="zh-TW" altLang="en-US" dirty="0"/>
              <a:t>超參數</a:t>
            </a:r>
            <a:r>
              <a:rPr lang="en-US" altLang="zh-TW" dirty="0"/>
              <a:t>) - Data augmentation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330506-59B1-4DC1-9852-CDE968D7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471212" cy="35993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1700" dirty="0">
                <a:solidFill>
                  <a:schemeClr val="bg1"/>
                </a:solidFill>
              </a:rPr>
              <a:t>angle, saturation, exposure, hue, blur: </a:t>
            </a:r>
            <a:r>
              <a:rPr lang="zh-TW" altLang="en-US" sz="1700" dirty="0">
                <a:solidFill>
                  <a:schemeClr val="bg1"/>
                </a:solidFill>
              </a:rPr>
              <a:t>基本的資料擴增方法</a:t>
            </a:r>
          </a:p>
          <a:p>
            <a:pPr>
              <a:lnSpc>
                <a:spcPct val="100000"/>
              </a:lnSpc>
            </a:pPr>
            <a:r>
              <a:rPr lang="en-US" altLang="zh-TW" sz="1700" dirty="0">
                <a:solidFill>
                  <a:schemeClr val="bg1"/>
                </a:solidFill>
              </a:rPr>
              <a:t>mosaic: </a:t>
            </a:r>
            <a:r>
              <a:rPr lang="zh-TW" altLang="en-US" sz="1700" dirty="0">
                <a:solidFill>
                  <a:schemeClr val="bg1"/>
                </a:solidFill>
              </a:rPr>
              <a:t>在 </a:t>
            </a:r>
            <a:r>
              <a:rPr lang="en-US" altLang="zh-TW" sz="1700" dirty="0">
                <a:solidFill>
                  <a:schemeClr val="bg1"/>
                </a:solidFill>
              </a:rPr>
              <a:t>YOLOv4 </a:t>
            </a:r>
            <a:r>
              <a:rPr lang="zh-TW" altLang="en-US" sz="1700" dirty="0">
                <a:solidFill>
                  <a:schemeClr val="bg1"/>
                </a:solidFill>
              </a:rPr>
              <a:t>提出的方法，可以將四張影像拼成一張，進而減少運算量和增加小物體目標</a:t>
            </a:r>
          </a:p>
          <a:p>
            <a:pPr>
              <a:lnSpc>
                <a:spcPct val="100000"/>
              </a:lnSpc>
            </a:pPr>
            <a:r>
              <a:rPr lang="en-US" altLang="zh-TW" sz="1700" dirty="0" err="1">
                <a:solidFill>
                  <a:schemeClr val="bg1"/>
                </a:solidFill>
              </a:rPr>
              <a:t>letter_box</a:t>
            </a:r>
            <a:r>
              <a:rPr lang="en-US" altLang="zh-TW" sz="1700" dirty="0">
                <a:solidFill>
                  <a:schemeClr val="bg1"/>
                </a:solidFill>
              </a:rPr>
              <a:t>: </a:t>
            </a:r>
            <a:r>
              <a:rPr lang="zh-TW" altLang="en-US" sz="1700" dirty="0">
                <a:solidFill>
                  <a:schemeClr val="bg1"/>
                </a:solidFill>
              </a:rPr>
              <a:t>保持長寬比，通常我們希望物體不要有變形，因此都會讓它保持長寬比</a:t>
            </a:r>
          </a:p>
        </p:txBody>
      </p:sp>
    </p:spTree>
    <p:extLst>
      <p:ext uri="{BB962C8B-B14F-4D97-AF65-F5344CB8AC3E}">
        <p14:creationId xmlns:p14="http://schemas.microsoft.com/office/powerpoint/2010/main" val="198011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AE859C-BB74-4FCE-88BF-C0D8968B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CFG</a:t>
            </a:r>
            <a:r>
              <a:rPr lang="zh-TW" altLang="en-US" dirty="0"/>
              <a:t>說明</a:t>
            </a:r>
            <a:r>
              <a:rPr lang="en-US" altLang="zh-TW" dirty="0"/>
              <a:t>(</a:t>
            </a:r>
            <a:r>
              <a:rPr lang="zh-TW" altLang="en-US" dirty="0"/>
              <a:t>超參數</a:t>
            </a:r>
            <a:r>
              <a:rPr lang="en-US" altLang="zh-TW" dirty="0"/>
              <a:t>) - Optimizer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330506-59B1-4DC1-9852-CDE968D7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471212" cy="35993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policy: </a:t>
            </a:r>
            <a:r>
              <a:rPr lang="zh-TW" altLang="en-US" sz="2000" dirty="0">
                <a:solidFill>
                  <a:schemeClr val="bg1"/>
                </a:solidFill>
              </a:rPr>
              <a:t>學習率的動態調整策略包含</a:t>
            </a:r>
            <a:r>
              <a:rPr lang="en-US" altLang="zh-TW" sz="2000" dirty="0">
                <a:solidFill>
                  <a:schemeClr val="bg1"/>
                </a:solidFill>
              </a:rPr>
              <a:t>: constant, </a:t>
            </a:r>
            <a:r>
              <a:rPr lang="en-US" altLang="zh-TW" sz="2000" dirty="0" err="1">
                <a:solidFill>
                  <a:schemeClr val="bg1"/>
                </a:solidFill>
              </a:rPr>
              <a:t>sgdr</a:t>
            </a:r>
            <a:r>
              <a:rPr lang="en-US" altLang="zh-TW" sz="2000" dirty="0">
                <a:solidFill>
                  <a:schemeClr val="bg1"/>
                </a:solidFill>
              </a:rPr>
              <a:t>, steps, step, sig, exp, poly, random</a:t>
            </a:r>
            <a:r>
              <a:rPr lang="zh-TW" altLang="en-US" sz="2000" dirty="0">
                <a:solidFill>
                  <a:schemeClr val="bg1"/>
                </a:solidFill>
              </a:rPr>
              <a:t>，詳細如何使用請參考上面的連結，預設的話是使用 </a:t>
            </a:r>
            <a:r>
              <a:rPr lang="en-US" altLang="zh-TW" sz="2000" dirty="0">
                <a:solidFill>
                  <a:schemeClr val="bg1"/>
                </a:solidFill>
              </a:rPr>
              <a:t>steps </a:t>
            </a:r>
            <a:r>
              <a:rPr lang="zh-TW" altLang="en-US" sz="2000" dirty="0">
                <a:solidFill>
                  <a:schemeClr val="bg1"/>
                </a:solidFill>
              </a:rPr>
              <a:t>這個策略：</a:t>
            </a:r>
            <a:r>
              <a:rPr lang="en-US" altLang="zh-TW" sz="2000" dirty="0">
                <a:solidFill>
                  <a:schemeClr val="bg1"/>
                </a:solidFill>
              </a:rPr>
              <a:t>steps </a:t>
            </a:r>
            <a:r>
              <a:rPr lang="zh-TW" altLang="en-US" sz="2000" dirty="0">
                <a:solidFill>
                  <a:schemeClr val="bg1"/>
                </a:solidFill>
              </a:rPr>
              <a:t>和 </a:t>
            </a:r>
            <a:r>
              <a:rPr lang="en-US" altLang="zh-TW" sz="2000" dirty="0">
                <a:solidFill>
                  <a:schemeClr val="bg1"/>
                </a:solidFill>
              </a:rPr>
              <a:t>scales </a:t>
            </a:r>
            <a:r>
              <a:rPr lang="zh-TW" altLang="en-US" sz="2000" dirty="0">
                <a:solidFill>
                  <a:schemeClr val="bg1"/>
                </a:solidFill>
              </a:rPr>
              <a:t>是綁在一起的，</a:t>
            </a:r>
            <a:r>
              <a:rPr lang="en-US" altLang="zh-TW" sz="2000" dirty="0">
                <a:solidFill>
                  <a:schemeClr val="bg1"/>
                </a:solidFill>
              </a:rPr>
              <a:t>steps=400000,450000</a:t>
            </a:r>
            <a:r>
              <a:rPr lang="zh-TW" altLang="en-US" sz="2000" dirty="0">
                <a:solidFill>
                  <a:schemeClr val="bg1"/>
                </a:solidFill>
              </a:rPr>
              <a:t>、</a:t>
            </a:r>
            <a:r>
              <a:rPr lang="en-US" altLang="zh-TW" sz="2000" dirty="0">
                <a:solidFill>
                  <a:schemeClr val="bg1"/>
                </a:solidFill>
              </a:rPr>
              <a:t>scales=.1,.1 </a:t>
            </a:r>
            <a:r>
              <a:rPr lang="zh-TW" altLang="en-US" sz="2000" dirty="0">
                <a:solidFill>
                  <a:schemeClr val="bg1"/>
                </a:solidFill>
              </a:rPr>
              <a:t>的意思是在第 </a:t>
            </a:r>
            <a:r>
              <a:rPr lang="en-US" altLang="zh-TW" sz="2000" dirty="0">
                <a:solidFill>
                  <a:schemeClr val="bg1"/>
                </a:solidFill>
              </a:rPr>
              <a:t>400000 </a:t>
            </a:r>
            <a:r>
              <a:rPr lang="zh-TW" altLang="en-US" sz="2000" dirty="0">
                <a:solidFill>
                  <a:schemeClr val="bg1"/>
                </a:solidFill>
              </a:rPr>
              <a:t>和 </a:t>
            </a:r>
            <a:r>
              <a:rPr lang="en-US" altLang="zh-TW" sz="2000" dirty="0">
                <a:solidFill>
                  <a:schemeClr val="bg1"/>
                </a:solidFill>
              </a:rPr>
              <a:t>450000 </a:t>
            </a:r>
            <a:r>
              <a:rPr lang="zh-TW" altLang="en-US" sz="2000" dirty="0">
                <a:solidFill>
                  <a:schemeClr val="bg1"/>
                </a:solidFill>
              </a:rPr>
              <a:t>時各將學習率乘以 </a:t>
            </a:r>
            <a:r>
              <a:rPr lang="en-US" altLang="zh-TW" sz="2000" dirty="0">
                <a:solidFill>
                  <a:schemeClr val="bg1"/>
                </a:solidFill>
              </a:rPr>
              <a:t>0.1</a:t>
            </a:r>
          </a:p>
          <a:p>
            <a:pPr>
              <a:lnSpc>
                <a:spcPct val="100000"/>
              </a:lnSpc>
            </a:pPr>
            <a:r>
              <a:rPr lang="en-US" altLang="zh-TW" sz="2000" dirty="0" err="1">
                <a:solidFill>
                  <a:schemeClr val="bg1"/>
                </a:solidFill>
              </a:rPr>
              <a:t>label_smooth_eps</a:t>
            </a:r>
            <a:r>
              <a:rPr lang="en-US" altLang="zh-TW" sz="2000" dirty="0">
                <a:solidFill>
                  <a:schemeClr val="bg1"/>
                </a:solidFill>
              </a:rPr>
              <a:t>: </a:t>
            </a:r>
            <a:r>
              <a:rPr lang="zh-TW" altLang="en-US" sz="2000" dirty="0">
                <a:solidFill>
                  <a:schemeClr val="bg1"/>
                </a:solidFill>
              </a:rPr>
              <a:t>使用 </a:t>
            </a:r>
            <a:r>
              <a:rPr lang="en-US" altLang="zh-TW" sz="2000" dirty="0">
                <a:solidFill>
                  <a:schemeClr val="bg1"/>
                </a:solidFill>
              </a:rPr>
              <a:t>label smoothing </a:t>
            </a:r>
            <a:r>
              <a:rPr lang="zh-TW" altLang="en-US" sz="2000" dirty="0">
                <a:solidFill>
                  <a:schemeClr val="bg1"/>
                </a:solidFill>
              </a:rPr>
              <a:t>的參數</a:t>
            </a:r>
          </a:p>
        </p:txBody>
      </p:sp>
    </p:spTree>
    <p:extLst>
      <p:ext uri="{BB962C8B-B14F-4D97-AF65-F5344CB8AC3E}">
        <p14:creationId xmlns:p14="http://schemas.microsoft.com/office/powerpoint/2010/main" val="211727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AE859C-BB74-4FCE-88BF-C0D8968B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CFG</a:t>
            </a:r>
            <a:r>
              <a:rPr lang="zh-TW" altLang="en-US" dirty="0"/>
              <a:t>說明</a:t>
            </a:r>
            <a:r>
              <a:rPr lang="en-US" altLang="zh-TW" dirty="0"/>
              <a:t>(</a:t>
            </a:r>
            <a:r>
              <a:rPr lang="zh-TW" altLang="en-US" dirty="0"/>
              <a:t>超參數</a:t>
            </a:r>
            <a:r>
              <a:rPr lang="en-US" altLang="zh-TW" dirty="0"/>
              <a:t>) – yolo layer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330506-59B1-4DC1-9852-CDE968D7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54" y="2155900"/>
            <a:ext cx="10944413" cy="421632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TW" sz="1800" dirty="0">
                <a:solidFill>
                  <a:schemeClr val="bg1"/>
                </a:solidFill>
              </a:rPr>
              <a:t>mask: anchors </a:t>
            </a:r>
            <a:r>
              <a:rPr lang="zh-TW" altLang="en-US" sz="1800" dirty="0">
                <a:solidFill>
                  <a:schemeClr val="bg1"/>
                </a:solidFill>
              </a:rPr>
              <a:t>的 </a:t>
            </a:r>
            <a:r>
              <a:rPr lang="en-US" altLang="zh-TW" sz="1800" dirty="0">
                <a:solidFill>
                  <a:schemeClr val="bg1"/>
                </a:solidFill>
              </a:rPr>
              <a:t>index</a:t>
            </a:r>
            <a:r>
              <a:rPr lang="zh-TW" altLang="en-US" sz="1800" dirty="0">
                <a:solidFill>
                  <a:schemeClr val="bg1"/>
                </a:solidFill>
              </a:rPr>
              <a:t>，每層 </a:t>
            </a:r>
            <a:r>
              <a:rPr lang="en-US" altLang="zh-TW" sz="1800" dirty="0">
                <a:solidFill>
                  <a:schemeClr val="bg1"/>
                </a:solidFill>
              </a:rPr>
              <a:t>yolo layer </a:t>
            </a:r>
            <a:r>
              <a:rPr lang="zh-TW" altLang="en-US" sz="1800" dirty="0">
                <a:solidFill>
                  <a:schemeClr val="bg1"/>
                </a:solidFill>
              </a:rPr>
              <a:t>會選擇 </a:t>
            </a:r>
            <a:r>
              <a:rPr lang="en-US" altLang="zh-TW" sz="1800" dirty="0">
                <a:solidFill>
                  <a:schemeClr val="bg1"/>
                </a:solidFill>
              </a:rPr>
              <a:t>3 </a:t>
            </a:r>
            <a:r>
              <a:rPr lang="zh-TW" altLang="en-US" sz="1800" dirty="0">
                <a:solidFill>
                  <a:schemeClr val="bg1"/>
                </a:solidFill>
              </a:rPr>
              <a:t>個 </a:t>
            </a:r>
            <a:r>
              <a:rPr lang="en-US" altLang="zh-TW" sz="1800" dirty="0">
                <a:solidFill>
                  <a:schemeClr val="bg1"/>
                </a:solidFill>
              </a:rPr>
              <a:t>anchors</a:t>
            </a:r>
          </a:p>
          <a:p>
            <a:pPr>
              <a:lnSpc>
                <a:spcPct val="120000"/>
              </a:lnSpc>
            </a:pPr>
            <a:r>
              <a:rPr lang="en-US" altLang="zh-TW" sz="1800" dirty="0">
                <a:solidFill>
                  <a:schemeClr val="bg1"/>
                </a:solidFill>
              </a:rPr>
              <a:t>anchors: YOLO </a:t>
            </a:r>
            <a:r>
              <a:rPr lang="zh-TW" altLang="en-US" sz="1800" dirty="0">
                <a:solidFill>
                  <a:schemeClr val="bg1"/>
                </a:solidFill>
              </a:rPr>
              <a:t>算法中一個很重要的東西，</a:t>
            </a:r>
            <a:r>
              <a:rPr lang="en-US" altLang="zh-TW" sz="1800" dirty="0">
                <a:solidFill>
                  <a:schemeClr val="bg1"/>
                </a:solidFill>
              </a:rPr>
              <a:t>anchor-based </a:t>
            </a:r>
            <a:r>
              <a:rPr lang="zh-TW" altLang="en-US" sz="1800" dirty="0">
                <a:solidFill>
                  <a:schemeClr val="bg1"/>
                </a:solidFill>
              </a:rPr>
              <a:t>的物件偵測方法都會使用到，在 </a:t>
            </a:r>
            <a:r>
              <a:rPr lang="en-US" altLang="zh-TW" sz="1800" dirty="0">
                <a:solidFill>
                  <a:schemeClr val="bg1"/>
                </a:solidFill>
              </a:rPr>
              <a:t>darknet </a:t>
            </a:r>
            <a:r>
              <a:rPr lang="zh-TW" altLang="en-US" sz="1800" dirty="0">
                <a:solidFill>
                  <a:schemeClr val="bg1"/>
                </a:solidFill>
              </a:rPr>
              <a:t>中可以使用 </a:t>
            </a:r>
            <a:r>
              <a:rPr lang="en-US" altLang="zh-TW" sz="1800" dirty="0" err="1">
                <a:solidFill>
                  <a:schemeClr val="bg1"/>
                </a:solidFill>
              </a:rPr>
              <a:t>calc_anchors</a:t>
            </a:r>
            <a:r>
              <a:rPr lang="en-US" altLang="zh-TW" sz="1800" dirty="0">
                <a:solidFill>
                  <a:schemeClr val="bg1"/>
                </a:solidFill>
              </a:rPr>
              <a:t> </a:t>
            </a:r>
            <a:r>
              <a:rPr lang="zh-TW" altLang="en-US" sz="1800" dirty="0">
                <a:solidFill>
                  <a:schemeClr val="bg1"/>
                </a:solidFill>
              </a:rPr>
              <a:t>透過 </a:t>
            </a:r>
            <a:r>
              <a:rPr lang="en-US" altLang="zh-TW" sz="1800" dirty="0">
                <a:solidFill>
                  <a:schemeClr val="bg1"/>
                </a:solidFill>
              </a:rPr>
              <a:t>k-means </a:t>
            </a:r>
            <a:r>
              <a:rPr lang="zh-TW" altLang="en-US" sz="1800" dirty="0">
                <a:solidFill>
                  <a:schemeClr val="bg1"/>
                </a:solidFill>
              </a:rPr>
              <a:t>來根據訓練資料聚合出指定類別數的 </a:t>
            </a:r>
            <a:r>
              <a:rPr lang="en-US" altLang="zh-TW" sz="1800" dirty="0">
                <a:solidFill>
                  <a:schemeClr val="bg1"/>
                </a:solidFill>
              </a:rPr>
              <a:t>anchors</a:t>
            </a:r>
            <a:r>
              <a:rPr lang="zh-TW" altLang="en-US" sz="1800" dirty="0">
                <a:solidFill>
                  <a:schemeClr val="bg1"/>
                </a:solidFill>
              </a:rPr>
              <a:t>，值得一提的是每層 </a:t>
            </a:r>
            <a:r>
              <a:rPr lang="en-US" altLang="zh-TW" sz="1800" dirty="0">
                <a:solidFill>
                  <a:schemeClr val="bg1"/>
                </a:solidFill>
              </a:rPr>
              <a:t>yolo layer </a:t>
            </a:r>
            <a:r>
              <a:rPr lang="zh-TW" altLang="en-US" sz="1800" dirty="0">
                <a:solidFill>
                  <a:schemeClr val="bg1"/>
                </a:solidFill>
              </a:rPr>
              <a:t>需要 </a:t>
            </a:r>
            <a:r>
              <a:rPr lang="en-US" altLang="zh-TW" sz="1800" dirty="0">
                <a:solidFill>
                  <a:schemeClr val="bg1"/>
                </a:solidFill>
              </a:rPr>
              <a:t>3 </a:t>
            </a:r>
            <a:r>
              <a:rPr lang="zh-TW" altLang="en-US" sz="1800" dirty="0">
                <a:solidFill>
                  <a:schemeClr val="bg1"/>
                </a:solidFill>
              </a:rPr>
              <a:t>個 </a:t>
            </a:r>
            <a:r>
              <a:rPr lang="en-US" altLang="zh-TW" sz="1800" dirty="0">
                <a:solidFill>
                  <a:schemeClr val="bg1"/>
                </a:solidFill>
              </a:rPr>
              <a:t>anchor</a:t>
            </a:r>
            <a:r>
              <a:rPr lang="zh-TW" altLang="en-US" sz="1800" dirty="0">
                <a:solidFill>
                  <a:schemeClr val="bg1"/>
                </a:solidFill>
              </a:rPr>
              <a:t>，而 </a:t>
            </a:r>
            <a:r>
              <a:rPr lang="en-US" altLang="zh-TW" sz="1800" dirty="0">
                <a:solidFill>
                  <a:schemeClr val="bg1"/>
                </a:solidFill>
              </a:rPr>
              <a:t>YOLOv4 </a:t>
            </a:r>
            <a:r>
              <a:rPr lang="zh-TW" altLang="en-US" sz="1800" dirty="0">
                <a:solidFill>
                  <a:schemeClr val="bg1"/>
                </a:solidFill>
              </a:rPr>
              <a:t>有三層 </a:t>
            </a:r>
            <a:r>
              <a:rPr lang="en-US" altLang="zh-TW" sz="1800" dirty="0">
                <a:solidFill>
                  <a:schemeClr val="bg1"/>
                </a:solidFill>
              </a:rPr>
              <a:t>yolo layer </a:t>
            </a:r>
            <a:r>
              <a:rPr lang="zh-TW" altLang="en-US" sz="1800" dirty="0">
                <a:solidFill>
                  <a:schemeClr val="bg1"/>
                </a:solidFill>
              </a:rPr>
              <a:t>因此需要聚合出 </a:t>
            </a:r>
            <a:r>
              <a:rPr lang="en-US" altLang="zh-TW" sz="1800" dirty="0">
                <a:solidFill>
                  <a:schemeClr val="bg1"/>
                </a:solidFill>
              </a:rPr>
              <a:t>9 </a:t>
            </a:r>
            <a:r>
              <a:rPr lang="zh-TW" altLang="en-US" sz="1800" dirty="0">
                <a:solidFill>
                  <a:schemeClr val="bg1"/>
                </a:solidFill>
              </a:rPr>
              <a:t>個 </a:t>
            </a:r>
            <a:r>
              <a:rPr lang="en-US" altLang="zh-TW" sz="1800" dirty="0">
                <a:solidFill>
                  <a:schemeClr val="bg1"/>
                </a:solidFill>
              </a:rPr>
              <a:t>anchor</a:t>
            </a:r>
            <a:r>
              <a:rPr lang="zh-TW" altLang="en-US" sz="1800" dirty="0">
                <a:solidFill>
                  <a:schemeClr val="bg1"/>
                </a:solidFill>
              </a:rPr>
              <a:t>，另外 </a:t>
            </a:r>
            <a:r>
              <a:rPr lang="en-US" altLang="zh-TW" sz="1800" dirty="0">
                <a:solidFill>
                  <a:schemeClr val="bg1"/>
                </a:solidFill>
              </a:rPr>
              <a:t>YOLOv4-tiny </a:t>
            </a:r>
            <a:r>
              <a:rPr lang="zh-TW" altLang="en-US" sz="1800" dirty="0">
                <a:solidFill>
                  <a:schemeClr val="bg1"/>
                </a:solidFill>
              </a:rPr>
              <a:t>比較輕量，所以只有兩層 </a:t>
            </a:r>
            <a:r>
              <a:rPr lang="en-US" altLang="zh-TW" sz="1800" dirty="0">
                <a:solidFill>
                  <a:schemeClr val="bg1"/>
                </a:solidFill>
              </a:rPr>
              <a:t>yolo layer </a:t>
            </a:r>
            <a:r>
              <a:rPr lang="zh-TW" altLang="en-US" sz="1800" dirty="0">
                <a:solidFill>
                  <a:schemeClr val="bg1"/>
                </a:solidFill>
              </a:rPr>
              <a:t>因此只需聚合出 </a:t>
            </a:r>
            <a:r>
              <a:rPr lang="en-US" altLang="zh-TW" sz="1800" dirty="0">
                <a:solidFill>
                  <a:schemeClr val="bg1"/>
                </a:solidFill>
              </a:rPr>
              <a:t>6 </a:t>
            </a:r>
            <a:r>
              <a:rPr lang="zh-TW" altLang="en-US" sz="1800" dirty="0">
                <a:solidFill>
                  <a:schemeClr val="bg1"/>
                </a:solidFill>
              </a:rPr>
              <a:t>個 </a:t>
            </a:r>
            <a:r>
              <a:rPr lang="en-US" altLang="zh-TW" sz="1800" dirty="0">
                <a:solidFill>
                  <a:schemeClr val="bg1"/>
                </a:solidFill>
              </a:rPr>
              <a:t>anchor</a:t>
            </a:r>
            <a:r>
              <a:rPr lang="zh-TW" altLang="en-US" sz="1800" dirty="0">
                <a:solidFill>
                  <a:schemeClr val="bg1"/>
                </a:solidFill>
              </a:rPr>
              <a:t>，作者也有提供 </a:t>
            </a:r>
            <a:r>
              <a:rPr lang="en-US" altLang="zh-TW" sz="1800" dirty="0">
                <a:solidFill>
                  <a:schemeClr val="bg1"/>
                </a:solidFill>
              </a:rPr>
              <a:t>YOLOv4-tiny </a:t>
            </a:r>
            <a:r>
              <a:rPr lang="zh-TW" altLang="en-US" sz="1800" dirty="0">
                <a:solidFill>
                  <a:schemeClr val="bg1"/>
                </a:solidFill>
              </a:rPr>
              <a:t>三層 </a:t>
            </a:r>
            <a:r>
              <a:rPr lang="en-US" altLang="zh-TW" sz="1800" dirty="0">
                <a:solidFill>
                  <a:schemeClr val="bg1"/>
                </a:solidFill>
              </a:rPr>
              <a:t>yolo layer </a:t>
            </a:r>
            <a:r>
              <a:rPr lang="zh-TW" altLang="en-US" sz="1800" dirty="0">
                <a:solidFill>
                  <a:schemeClr val="bg1"/>
                </a:solidFill>
              </a:rPr>
              <a:t>的版本。</a:t>
            </a:r>
          </a:p>
          <a:p>
            <a:pPr>
              <a:lnSpc>
                <a:spcPct val="120000"/>
              </a:lnSpc>
            </a:pPr>
            <a:r>
              <a:rPr lang="en-US" altLang="zh-TW" sz="1800" dirty="0" err="1">
                <a:solidFill>
                  <a:schemeClr val="bg1"/>
                </a:solidFill>
              </a:rPr>
              <a:t>ignore_thresh</a:t>
            </a:r>
            <a:r>
              <a:rPr lang="en-US" altLang="zh-TW" sz="1800" dirty="0">
                <a:solidFill>
                  <a:schemeClr val="bg1"/>
                </a:solidFill>
              </a:rPr>
              <a:t>: </a:t>
            </a:r>
            <a:r>
              <a:rPr lang="zh-TW" altLang="en-US" sz="1800" dirty="0">
                <a:solidFill>
                  <a:schemeClr val="bg1"/>
                </a:solidFill>
              </a:rPr>
              <a:t>若預測的 </a:t>
            </a:r>
            <a:r>
              <a:rPr lang="en-US" altLang="zh-TW" sz="1800" dirty="0">
                <a:solidFill>
                  <a:schemeClr val="bg1"/>
                </a:solidFill>
              </a:rPr>
              <a:t>Bounding box </a:t>
            </a:r>
            <a:r>
              <a:rPr lang="zh-TW" altLang="en-US" sz="1800" dirty="0">
                <a:solidFill>
                  <a:schemeClr val="bg1"/>
                </a:solidFill>
              </a:rPr>
              <a:t>和 </a:t>
            </a:r>
            <a:r>
              <a:rPr lang="en-US" altLang="zh-TW" sz="1800" dirty="0">
                <a:solidFill>
                  <a:schemeClr val="bg1"/>
                </a:solidFill>
              </a:rPr>
              <a:t>Ground truth </a:t>
            </a:r>
            <a:r>
              <a:rPr lang="zh-TW" altLang="en-US" sz="1800" dirty="0">
                <a:solidFill>
                  <a:schemeClr val="bg1"/>
                </a:solidFill>
              </a:rPr>
              <a:t>的 </a:t>
            </a:r>
            <a:r>
              <a:rPr lang="en-US" altLang="zh-TW" sz="1800" dirty="0" err="1">
                <a:solidFill>
                  <a:schemeClr val="bg1"/>
                </a:solidFill>
              </a:rPr>
              <a:t>IoU</a:t>
            </a:r>
            <a:r>
              <a:rPr lang="en-US" altLang="zh-TW" sz="1800" dirty="0">
                <a:solidFill>
                  <a:schemeClr val="bg1"/>
                </a:solidFill>
              </a:rPr>
              <a:t> </a:t>
            </a:r>
            <a:r>
              <a:rPr lang="zh-TW" altLang="en-US" sz="1800" dirty="0">
                <a:solidFill>
                  <a:schemeClr val="bg1"/>
                </a:solidFill>
              </a:rPr>
              <a:t>大於此參數，則納入 </a:t>
            </a:r>
            <a:r>
              <a:rPr lang="en-US" altLang="zh-TW" sz="1800" dirty="0">
                <a:solidFill>
                  <a:schemeClr val="bg1"/>
                </a:solidFill>
              </a:rPr>
              <a:t>loss </a:t>
            </a:r>
            <a:r>
              <a:rPr lang="zh-TW" altLang="en-US" sz="1800" dirty="0">
                <a:solidFill>
                  <a:schemeClr val="bg1"/>
                </a:solidFill>
              </a:rPr>
              <a:t>的計算，通常用 </a:t>
            </a:r>
            <a:r>
              <a:rPr lang="en-US" altLang="zh-TW" sz="1800" dirty="0">
                <a:solidFill>
                  <a:schemeClr val="bg1"/>
                </a:solidFill>
              </a:rPr>
              <a:t>0.5~0.7</a:t>
            </a:r>
          </a:p>
          <a:p>
            <a:pPr>
              <a:lnSpc>
                <a:spcPct val="120000"/>
              </a:lnSpc>
            </a:pPr>
            <a:r>
              <a:rPr lang="en-US" altLang="zh-TW" sz="1800" dirty="0" err="1">
                <a:solidFill>
                  <a:schemeClr val="bg1"/>
                </a:solidFill>
              </a:rPr>
              <a:t>scale_x_y</a:t>
            </a:r>
            <a:r>
              <a:rPr lang="en-US" altLang="zh-TW" sz="1800" dirty="0">
                <a:solidFill>
                  <a:schemeClr val="bg1"/>
                </a:solidFill>
              </a:rPr>
              <a:t>: </a:t>
            </a:r>
            <a:r>
              <a:rPr lang="zh-TW" altLang="en-US" sz="1800" dirty="0">
                <a:solidFill>
                  <a:schemeClr val="bg1"/>
                </a:solidFill>
              </a:rPr>
              <a:t>用來防止 </a:t>
            </a:r>
            <a:r>
              <a:rPr lang="en-US" altLang="zh-TW" sz="1800" dirty="0">
                <a:solidFill>
                  <a:schemeClr val="bg1"/>
                </a:solidFill>
              </a:rPr>
              <a:t>Eliminate grid sensitivity </a:t>
            </a:r>
            <a:r>
              <a:rPr lang="zh-TW" altLang="en-US" sz="1800" dirty="0">
                <a:solidFill>
                  <a:schemeClr val="bg1"/>
                </a:solidFill>
              </a:rPr>
              <a:t>的問題</a:t>
            </a:r>
          </a:p>
          <a:p>
            <a:pPr>
              <a:lnSpc>
                <a:spcPct val="120000"/>
              </a:lnSpc>
            </a:pPr>
            <a:r>
              <a:rPr lang="en-US" altLang="zh-TW" sz="1800" dirty="0" err="1">
                <a:solidFill>
                  <a:schemeClr val="bg1"/>
                </a:solidFill>
              </a:rPr>
              <a:t>iou_loss</a:t>
            </a:r>
            <a:r>
              <a:rPr lang="en-US" altLang="zh-TW" sz="1800" dirty="0">
                <a:solidFill>
                  <a:schemeClr val="bg1"/>
                </a:solidFill>
              </a:rPr>
              <a:t>: </a:t>
            </a:r>
            <a:r>
              <a:rPr lang="zh-TW" altLang="en-US" sz="1800" dirty="0">
                <a:solidFill>
                  <a:schemeClr val="bg1"/>
                </a:solidFill>
              </a:rPr>
              <a:t>有 </a:t>
            </a:r>
            <a:r>
              <a:rPr lang="en-US" altLang="zh-TW" sz="1800" dirty="0" err="1">
                <a:solidFill>
                  <a:schemeClr val="bg1"/>
                </a:solidFill>
              </a:rPr>
              <a:t>mse</a:t>
            </a:r>
            <a:r>
              <a:rPr lang="en-US" altLang="zh-TW" sz="1800" dirty="0">
                <a:solidFill>
                  <a:schemeClr val="bg1"/>
                </a:solidFill>
              </a:rPr>
              <a:t>, </a:t>
            </a:r>
            <a:r>
              <a:rPr lang="en-US" altLang="zh-TW" sz="1800" dirty="0" err="1">
                <a:solidFill>
                  <a:schemeClr val="bg1"/>
                </a:solidFill>
              </a:rPr>
              <a:t>giou</a:t>
            </a:r>
            <a:r>
              <a:rPr lang="en-US" altLang="zh-TW" sz="1800" dirty="0">
                <a:solidFill>
                  <a:schemeClr val="bg1"/>
                </a:solidFill>
              </a:rPr>
              <a:t>, </a:t>
            </a:r>
            <a:r>
              <a:rPr lang="en-US" altLang="zh-TW" sz="1800" dirty="0" err="1">
                <a:solidFill>
                  <a:schemeClr val="bg1"/>
                </a:solidFill>
              </a:rPr>
              <a:t>diou</a:t>
            </a:r>
            <a:r>
              <a:rPr lang="en-US" altLang="zh-TW" sz="1800" dirty="0">
                <a:solidFill>
                  <a:schemeClr val="bg1"/>
                </a:solidFill>
              </a:rPr>
              <a:t>, </a:t>
            </a:r>
            <a:r>
              <a:rPr lang="en-US" altLang="zh-TW" sz="1800" dirty="0" err="1">
                <a:solidFill>
                  <a:schemeClr val="bg1"/>
                </a:solidFill>
              </a:rPr>
              <a:t>ciou</a:t>
            </a:r>
            <a:r>
              <a:rPr lang="en-US" altLang="zh-TW" sz="1800" dirty="0">
                <a:solidFill>
                  <a:schemeClr val="bg1"/>
                </a:solidFill>
              </a:rPr>
              <a:t> </a:t>
            </a:r>
            <a:r>
              <a:rPr lang="zh-TW" altLang="en-US" sz="1800" dirty="0">
                <a:solidFill>
                  <a:schemeClr val="bg1"/>
                </a:solidFill>
              </a:rPr>
              <a:t>可以選擇，</a:t>
            </a:r>
            <a:r>
              <a:rPr lang="en-US" altLang="zh-TW" sz="1800" dirty="0">
                <a:solidFill>
                  <a:schemeClr val="bg1"/>
                </a:solidFill>
              </a:rPr>
              <a:t>YOLOv4 </a:t>
            </a:r>
            <a:r>
              <a:rPr lang="zh-TW" altLang="en-US" sz="1800" dirty="0">
                <a:solidFill>
                  <a:schemeClr val="bg1"/>
                </a:solidFill>
              </a:rPr>
              <a:t>使用了 </a:t>
            </a:r>
            <a:r>
              <a:rPr lang="en-US" altLang="zh-TW" sz="1800" dirty="0" err="1">
                <a:solidFill>
                  <a:schemeClr val="bg1"/>
                </a:solidFill>
              </a:rPr>
              <a:t>ciou</a:t>
            </a:r>
            <a:r>
              <a:rPr lang="en-US" altLang="zh-TW" sz="1800" dirty="0">
                <a:solidFill>
                  <a:schemeClr val="bg1"/>
                </a:solidFill>
              </a:rPr>
              <a:t> </a:t>
            </a:r>
            <a:r>
              <a:rPr lang="zh-TW" altLang="en-US" sz="1800" dirty="0">
                <a:solidFill>
                  <a:schemeClr val="bg1"/>
                </a:solidFill>
              </a:rPr>
              <a:t>取代了 </a:t>
            </a:r>
            <a:r>
              <a:rPr lang="en-US" altLang="zh-TW" sz="1800" dirty="0" err="1">
                <a:solidFill>
                  <a:schemeClr val="bg1"/>
                </a:solidFill>
              </a:rPr>
              <a:t>mse</a:t>
            </a:r>
            <a:r>
              <a:rPr lang="en-US" altLang="zh-TW" sz="1800" dirty="0">
                <a:solidFill>
                  <a:schemeClr val="bg1"/>
                </a:solidFill>
              </a:rPr>
              <a:t> </a:t>
            </a:r>
            <a:r>
              <a:rPr lang="zh-TW" altLang="en-US" sz="1800" dirty="0">
                <a:solidFill>
                  <a:schemeClr val="bg1"/>
                </a:solidFill>
              </a:rPr>
              <a:t>來當作計算 </a:t>
            </a:r>
            <a:r>
              <a:rPr lang="en-US" altLang="zh-TW" sz="1800" dirty="0">
                <a:solidFill>
                  <a:schemeClr val="bg1"/>
                </a:solidFill>
              </a:rPr>
              <a:t>BBOX </a:t>
            </a:r>
            <a:r>
              <a:rPr lang="zh-TW" altLang="en-US" sz="1800" dirty="0">
                <a:solidFill>
                  <a:schemeClr val="bg1"/>
                </a:solidFill>
              </a:rPr>
              <a:t>的 </a:t>
            </a:r>
            <a:r>
              <a:rPr lang="en-US" altLang="zh-TW" sz="1800" dirty="0">
                <a:solidFill>
                  <a:schemeClr val="bg1"/>
                </a:solidFill>
              </a:rPr>
              <a:t>loss</a:t>
            </a:r>
          </a:p>
          <a:p>
            <a:pPr>
              <a:lnSpc>
                <a:spcPct val="120000"/>
              </a:lnSpc>
            </a:pPr>
            <a:r>
              <a:rPr lang="en-US" altLang="zh-TW" sz="1800" dirty="0">
                <a:solidFill>
                  <a:schemeClr val="bg1"/>
                </a:solidFill>
              </a:rPr>
              <a:t>random: </a:t>
            </a:r>
            <a:r>
              <a:rPr lang="zh-TW" altLang="en-US" sz="1800" dirty="0">
                <a:solidFill>
                  <a:schemeClr val="bg1"/>
                </a:solidFill>
              </a:rPr>
              <a:t>代表每 </a:t>
            </a:r>
            <a:r>
              <a:rPr lang="en-US" altLang="zh-TW" sz="1800" dirty="0">
                <a:solidFill>
                  <a:schemeClr val="bg1"/>
                </a:solidFill>
              </a:rPr>
              <a:t>10 </a:t>
            </a:r>
            <a:r>
              <a:rPr lang="zh-TW" altLang="en-US" sz="1800" dirty="0">
                <a:solidFill>
                  <a:schemeClr val="bg1"/>
                </a:solidFill>
              </a:rPr>
              <a:t>次迭代輸入影像會隨機縮放到 </a:t>
            </a:r>
            <a:r>
              <a:rPr lang="en-US" altLang="zh-TW" sz="1800" dirty="0">
                <a:solidFill>
                  <a:schemeClr val="bg1"/>
                </a:solidFill>
              </a:rPr>
              <a:t>x/1.4~1.4x</a:t>
            </a:r>
            <a:r>
              <a:rPr lang="zh-TW" altLang="en-US" sz="1800" dirty="0">
                <a:solidFill>
                  <a:schemeClr val="bg1"/>
                </a:solidFill>
              </a:rPr>
              <a:t>，這樣在推論時才可以適應各種影像的尺寸。</a:t>
            </a:r>
          </a:p>
        </p:txBody>
      </p:sp>
    </p:spTree>
    <p:extLst>
      <p:ext uri="{BB962C8B-B14F-4D97-AF65-F5344CB8AC3E}">
        <p14:creationId xmlns:p14="http://schemas.microsoft.com/office/powerpoint/2010/main" val="411212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FEB7FB-9648-4581-BD16-F7BBB446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測試結果</a:t>
            </a:r>
            <a:r>
              <a:rPr lang="en-US" altLang="zh-TW" dirty="0"/>
              <a:t>(YOLOv3)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2570502-E1A8-4734-9159-857FF67D3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42" y="2192867"/>
            <a:ext cx="7277965" cy="391190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E689EE7-2B88-4795-BE16-CD196C4E8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591" y="2904067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02490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128</TotalTime>
  <Words>968</Words>
  <Application>Microsoft Office PowerPoint</Application>
  <PresentationFormat>寬螢幕</PresentationFormat>
  <Paragraphs>74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新細明體</vt:lpstr>
      <vt:lpstr>Arial</vt:lpstr>
      <vt:lpstr>Trebuchet MS</vt:lpstr>
      <vt:lpstr>柏林</vt:lpstr>
      <vt:lpstr>YOLOv3 vs YOLOv4</vt:lpstr>
      <vt:lpstr>YOLOv3和YOLOv4差異</vt:lpstr>
      <vt:lpstr>PowerPoint 簡報</vt:lpstr>
      <vt:lpstr>YOLO原始碼</vt:lpstr>
      <vt:lpstr>CFG說明(超參數) - Inputs</vt:lpstr>
      <vt:lpstr>CFG說明(超參數) - Data augmentation</vt:lpstr>
      <vt:lpstr>CFG說明(超參數) - Optimizer</vt:lpstr>
      <vt:lpstr>CFG說明(超參數) – yolo layer</vt:lpstr>
      <vt:lpstr>測試結果(YOLOv3)</vt:lpstr>
      <vt:lpstr>測試結果(YOLOv4)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YOLOv3 vs YOLOv4</dc:title>
  <dc:creator>董宇哲</dc:creator>
  <cp:lastModifiedBy>董宇哲</cp:lastModifiedBy>
  <cp:revision>11</cp:revision>
  <dcterms:created xsi:type="dcterms:W3CDTF">2022-01-10T09:02:37Z</dcterms:created>
  <dcterms:modified xsi:type="dcterms:W3CDTF">2022-01-11T07:24:00Z</dcterms:modified>
</cp:coreProperties>
</file>