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717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getInvoiceMaster&amp;InvoiceDetail/%7burlCondition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/conve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localhost:8000/api/v1/initBillMaster&amp;BillDetail" TargetMode="External"/><Relationship Id="rId4" Type="http://schemas.openxmlformats.org/officeDocument/2006/relationships/hyperlink" Target="http://localhost:8000/api/v1/checkBillingN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api/v1/getBillMaster&amp;BillDetail/%7burlCondition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reditBalance/%7burlCondition%7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nerateBillMaster&amp;BillDetai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tBillMaster&amp;BillDetailWithCBData/%7burlCondition%7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2A63-2827-4E24-ABE0-39A588C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各頁籤顯示資料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待底扣往後的頁籤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64DE8F-72E0-4C63-BA35-63FC3D71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3" y="1430711"/>
            <a:ext cx="9112624" cy="3630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130FC9-EE1B-40CB-893E-E8DDC0A3A724}"/>
              </a:ext>
            </a:extLst>
          </p:cNvPr>
          <p:cNvSpPr txBox="1"/>
          <p:nvPr/>
        </p:nvSpPr>
        <p:spPr>
          <a:xfrm>
            <a:off x="2117913" y="3782235"/>
            <a:ext cx="6766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http://localhost:8000/api/v1/getBillMaster&amp;BillDetail/Status=INITIAL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F513C-EB07-4BAF-8417-A5A4D62F6B84}"/>
              </a:ext>
            </a:extLst>
          </p:cNvPr>
          <p:cNvSpPr/>
          <p:nvPr/>
        </p:nvSpPr>
        <p:spPr>
          <a:xfrm>
            <a:off x="1389529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6468BC4-A196-4B81-BA34-2FC04475F4A4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937924" y="2786911"/>
            <a:ext cx="1887089" cy="4728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71A665-D531-4D11-ADD5-6201539499B4}"/>
              </a:ext>
            </a:extLst>
          </p:cNvPr>
          <p:cNvSpPr txBox="1"/>
          <p:nvPr/>
        </p:nvSpPr>
        <p:spPr>
          <a:xfrm>
            <a:off x="2117912" y="4356024"/>
            <a:ext cx="7761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</a:t>
            </a:r>
            <a:r>
              <a:rPr lang="en-US" altLang="zh-TW" dirty="0"/>
              <a:t> </a:t>
            </a:r>
            <a:r>
              <a:rPr lang="en-US" altLang="zh-TW" dirty="0" err="1"/>
              <a:t>getBillMaster&amp;BillDetailWithCBData</a:t>
            </a:r>
            <a:r>
              <a:rPr lang="zh-TW" altLang="en-US" dirty="0"/>
              <a:t>/Status=</a:t>
            </a:r>
            <a:r>
              <a:rPr lang="en-US" altLang="zh-TW" dirty="0"/>
              <a:t>RATED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2D5A7C-B21E-4B88-9EC7-5AB0906BA444}"/>
              </a:ext>
            </a:extLst>
          </p:cNvPr>
          <p:cNvSpPr/>
          <p:nvPr/>
        </p:nvSpPr>
        <p:spPr>
          <a:xfrm>
            <a:off x="1900518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35FB8A4-4156-4F98-86AE-A55B14DEAEAD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 rot="5400000">
            <a:off x="906524" y="3291201"/>
            <a:ext cx="2460878" cy="38101"/>
          </a:xfrm>
          <a:prstGeom prst="bentConnector4">
            <a:avLst>
              <a:gd name="adj1" fmla="val 46248"/>
              <a:gd name="adj2" fmla="val 23124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2EE18F-EEFE-418E-BE6B-D3F681C39785}"/>
              </a:ext>
            </a:extLst>
          </p:cNvPr>
          <p:cNvSpPr txBox="1"/>
          <p:nvPr/>
        </p:nvSpPr>
        <p:spPr>
          <a:xfrm>
            <a:off x="2117912" y="4929813"/>
            <a:ext cx="6766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http://localhost:8000/api/v1/getBillMaster&amp;BillDetail/Status=</a:t>
            </a:r>
            <a:r>
              <a:rPr lang="en-US" altLang="zh-TW" dirty="0"/>
              <a:t>SIGNED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35C765-4B9A-43BF-867E-4C114E1785D1}"/>
              </a:ext>
            </a:extLst>
          </p:cNvPr>
          <p:cNvSpPr/>
          <p:nvPr/>
        </p:nvSpPr>
        <p:spPr>
          <a:xfrm>
            <a:off x="2411506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E9C77329-6DFF-40DF-B578-811F9D417F74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5400000">
            <a:off x="875124" y="3322601"/>
            <a:ext cx="3034667" cy="549089"/>
          </a:xfrm>
          <a:prstGeom prst="bentConnector4">
            <a:avLst>
              <a:gd name="adj1" fmla="val 46957"/>
              <a:gd name="adj2" fmla="val 1416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BCDE45-EC41-4C75-A913-090D309F8291}"/>
              </a:ext>
            </a:extLst>
          </p:cNvPr>
          <p:cNvSpPr txBox="1"/>
          <p:nvPr/>
        </p:nvSpPr>
        <p:spPr>
          <a:xfrm>
            <a:off x="2136964" y="5503602"/>
            <a:ext cx="6747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http://localhost:8000/api/v1/getBillMaster&amp;BillDetail/Status=</a:t>
            </a:r>
            <a:r>
              <a:rPr lang="en-US" altLang="zh-TW" dirty="0"/>
              <a:t>INVALID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E3CFAA-0229-4823-A0C7-736BDA575FC0}"/>
              </a:ext>
            </a:extLst>
          </p:cNvPr>
          <p:cNvSpPr/>
          <p:nvPr/>
        </p:nvSpPr>
        <p:spPr>
          <a:xfrm>
            <a:off x="2926530" y="1855694"/>
            <a:ext cx="51098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10145B82-0744-4B1E-A4F1-83397035A263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>
            <a:off x="855274" y="3361501"/>
            <a:ext cx="3608458" cy="1045077"/>
          </a:xfrm>
          <a:prstGeom prst="bentConnector4">
            <a:avLst>
              <a:gd name="adj1" fmla="val 44460"/>
              <a:gd name="adj2" fmla="val 2145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84B55A83-9296-4A6C-A8C2-4612C7FC39CB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rot="10800000" flipV="1">
            <a:off x="8884027" y="4945868"/>
            <a:ext cx="1953399" cy="742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5C3538C-980C-4488-B3A7-741722EEF9E3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8884025" y="4945868"/>
            <a:ext cx="1953400" cy="16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9BB60E2-3FF2-49F7-B946-655C7DDCB344}"/>
              </a:ext>
            </a:extLst>
          </p:cNvPr>
          <p:cNvSpPr txBox="1"/>
          <p:nvPr/>
        </p:nvSpPr>
        <p:spPr>
          <a:xfrm>
            <a:off x="10837425" y="3884039"/>
            <a:ext cx="148904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[</a:t>
            </a:r>
          </a:p>
          <a:p>
            <a:r>
              <a:rPr lang="zh-TW" altLang="en-US" sz="1200" dirty="0"/>
              <a:t>    {</a:t>
            </a:r>
          </a:p>
          <a:p>
            <a:r>
              <a:rPr lang="zh-TW" altLang="en-US" sz="1200" dirty="0"/>
              <a:t>        "BillMaster": {</a:t>
            </a:r>
            <a:r>
              <a:rPr lang="en-US" altLang="zh-TW" sz="1200" dirty="0"/>
              <a:t>…</a:t>
            </a:r>
            <a:r>
              <a:rPr lang="zh-TW" altLang="en-US" sz="1200" dirty="0"/>
              <a:t>},</a:t>
            </a:r>
          </a:p>
          <a:p>
            <a:r>
              <a:rPr lang="zh-TW" altLang="en-US" sz="1200" dirty="0"/>
              <a:t>        "BillDetail": [</a:t>
            </a:r>
            <a:endParaRPr lang="en-US" altLang="zh-TW" sz="1200" dirty="0"/>
          </a:p>
          <a:p>
            <a:r>
              <a:rPr lang="zh-TW" altLang="en-US" sz="1200" dirty="0"/>
              <a:t>            </a:t>
            </a:r>
            <a:r>
              <a:rPr lang="en-US" altLang="zh-TW" sz="1200" dirty="0"/>
              <a:t>{…},</a:t>
            </a:r>
          </a:p>
          <a:p>
            <a:r>
              <a:rPr lang="en-US" altLang="zh-TW" sz="1200" dirty="0"/>
              <a:t>            {…}</a:t>
            </a:r>
            <a:endParaRPr lang="zh-TW" altLang="en-US" sz="1200" dirty="0"/>
          </a:p>
          <a:p>
            <a:r>
              <a:rPr lang="zh-TW" altLang="en-US" sz="1200" dirty="0"/>
              <a:t>        ]</a:t>
            </a:r>
          </a:p>
          <a:p>
            <a:r>
              <a:rPr lang="zh-TW" altLang="en-US" sz="1200" dirty="0"/>
              <a:t>    }</a:t>
            </a:r>
            <a:r>
              <a:rPr lang="en-US" altLang="zh-TW" sz="1200" dirty="0"/>
              <a:t>,</a:t>
            </a:r>
          </a:p>
          <a:p>
            <a:r>
              <a:rPr lang="en-US" altLang="zh-TW" sz="1200" dirty="0"/>
              <a:t>    {…},</a:t>
            </a:r>
          </a:p>
          <a:p>
            <a:r>
              <a:rPr lang="en-US" altLang="zh-TW" sz="1200" dirty="0"/>
              <a:t>    {…}</a:t>
            </a:r>
            <a:endParaRPr lang="zh-TW" altLang="en-US" sz="1200" dirty="0"/>
          </a:p>
          <a:p>
            <a:r>
              <a:rPr lang="zh-TW" altLang="en-US" sz="1200" dirty="0"/>
              <a:t>]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278D548-EF66-4EC7-A983-0D5B3560E14A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8884025" y="3966901"/>
            <a:ext cx="1953400" cy="978967"/>
          </a:xfrm>
          <a:prstGeom prst="bentConnector3">
            <a:avLst>
              <a:gd name="adj1" fmla="val 71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查詢發票主檔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getInvoiceMaster&amp;InvoiceDetail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Status=TO_MERGE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TO_MERGE&amp;PartyName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87197" y="2980945"/>
            <a:ext cx="847791" cy="136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1426465" y="3295081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“FeeAmountPre”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“FeeAmountPost”: </a:t>
            </a:r>
            <a:r>
              <a:rPr lang="en-US" altLang="zh-TW" sz="1000" dirty="0"/>
              <a:t>400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"FeeAmountPost": </a:t>
            </a:r>
            <a:r>
              <a:rPr lang="en-US" altLang="zh-TW" sz="1000" dirty="0"/>
              <a:t>600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496644" y="2308807"/>
            <a:ext cx="427738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TW" sz="1200" dirty="0"/>
            </a:br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br>
              <a:rPr lang="en" altLang="zh-TW" sz="1200" dirty="0"/>
            </a:br>
            <a:endParaRPr lang="en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6737921" y="612844"/>
            <a:ext cx="1948124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9BD91DB-DF33-43B3-B626-BA0FB71A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1385894"/>
            <a:ext cx="6170339" cy="844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6C562D-F120-4E57-9478-BE9CE24469EA}"/>
              </a:ext>
            </a:extLst>
          </p:cNvPr>
          <p:cNvSpPr/>
          <p:nvPr/>
        </p:nvSpPr>
        <p:spPr>
          <a:xfrm>
            <a:off x="5892799" y="1650278"/>
            <a:ext cx="365125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9B37A7E-9F66-4307-8D2A-356F4E6D48A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2635338" y="1789978"/>
            <a:ext cx="3440024" cy="51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5FFAA2-C64B-437C-8CED-4B23D69FDCD6}"/>
              </a:ext>
            </a:extLst>
          </p:cNvPr>
          <p:cNvSpPr/>
          <p:nvPr/>
        </p:nvSpPr>
        <p:spPr>
          <a:xfrm>
            <a:off x="566637" y="4764318"/>
            <a:ext cx="486193" cy="14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7FB452-04EB-4969-A785-A1C9FA59902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052830" y="3305889"/>
            <a:ext cx="5685091" cy="1529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3FEC6D-4701-4FB5-8C7B-8165B833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7" y="1056542"/>
            <a:ext cx="4930146" cy="26825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3" y="-1423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抵扣後退回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315022" y="3790791"/>
            <a:ext cx="473799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自動產生帳單號碼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http://localhost:8000/api/v1/checkBillingNo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/convert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“oldBillingNo"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{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“newBillingNo"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4373879" y="1286657"/>
            <a:ext cx="633399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42631" y="1512125"/>
            <a:ext cx="1647948" cy="222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6C585-7C88-4F16-9A05-4D0E12201548}"/>
              </a:ext>
            </a:extLst>
          </p:cNvPr>
          <p:cNvSpPr txBox="1"/>
          <p:nvPr/>
        </p:nvSpPr>
        <p:spPr>
          <a:xfrm>
            <a:off x="9815468" y="918693"/>
            <a:ext cx="2217877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POST</a:t>
            </a:r>
            <a:r>
              <a:rPr lang="zh-TW" altLang="en-US" sz="800" dirty="0"/>
              <a:t> </a:t>
            </a:r>
            <a:r>
              <a:rPr lang="en-US" altLang="zh-TW" sz="800" dirty="0"/>
              <a:t>Body:</a:t>
            </a:r>
            <a:endParaRPr lang="zh-TW" altLang="en-US" sz="800" dirty="0"/>
          </a:p>
          <a:p>
            <a:br>
              <a:rPr lang="en-US" altLang="zh-TW" sz="800" dirty="0"/>
            </a:br>
            <a:r>
              <a:rPr lang="zh-TW" altLang="en-US" sz="800" dirty="0"/>
              <a:t>{</a:t>
            </a:r>
            <a:endParaRPr lang="en-US" altLang="zh-TW" sz="800" dirty="0"/>
          </a:p>
          <a:p>
            <a:r>
              <a:rPr lang="zh-TW" altLang="en-US" sz="800" dirty="0"/>
              <a:t>        "</a:t>
            </a:r>
            <a:r>
              <a:rPr lang="en-US" altLang="zh-TW" sz="800" dirty="0" err="1"/>
              <a:t>PONo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string</a:t>
            </a:r>
            <a:r>
              <a:rPr lang="zh-TW" altLang="en-US" sz="800" dirty="0"/>
              <a:t>"</a:t>
            </a:r>
            <a:endParaRPr lang="en-US" altLang="zh-TW" sz="800" dirty="0"/>
          </a:p>
          <a:p>
            <a:r>
              <a:rPr lang="en-US" altLang="zh-TW" sz="800" dirty="0"/>
              <a:t>        </a:t>
            </a:r>
            <a:r>
              <a:rPr lang="zh-TW" altLang="en-US" sz="800" dirty="0"/>
              <a:t>"</a:t>
            </a:r>
            <a:r>
              <a:rPr lang="en-US" altLang="zh-TW" sz="800" dirty="0" err="1"/>
              <a:t>DueDate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2023-03-14</a:t>
            </a:r>
            <a:r>
              <a:rPr lang="zh-TW" altLang="en-US" sz="800" dirty="0"/>
              <a:t> </a:t>
            </a:r>
            <a:r>
              <a:rPr lang="en-US" altLang="zh-TW" sz="800" dirty="0"/>
              <a:t>00:00:00</a:t>
            </a:r>
            <a:r>
              <a:rPr lang="zh-TW" altLang="en-US" sz="800" dirty="0"/>
              <a:t>"</a:t>
            </a:r>
            <a:r>
              <a:rPr lang="en-US" altLang="zh-TW" sz="800" dirty="0"/>
              <a:t>,</a:t>
            </a:r>
            <a:endParaRPr lang="zh-TW" altLang="en-US" sz="800" dirty="0"/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"WKMasterID": int,</a:t>
            </a:r>
          </a:p>
          <a:p>
            <a:r>
              <a:rPr lang="zh-TW" altLang="en-US" sz="800" dirty="0"/>
              <a:t>                "InvDetailID": int,</a:t>
            </a:r>
            <a:endParaRPr lang="en-US" altLang="zh-TW" sz="800" dirty="0"/>
          </a:p>
          <a:p>
            <a:r>
              <a:rPr lang="zh-TW" altLang="en-US" sz="800" dirty="0"/>
              <a:t>                "</a:t>
            </a:r>
            <a:r>
              <a:rPr lang="en-US" altLang="zh-TW" sz="800" dirty="0" err="1"/>
              <a:t>InvoiceNo</a:t>
            </a:r>
            <a:r>
              <a:rPr lang="zh-TW" altLang="en-US" sz="800" dirty="0"/>
              <a:t>": </a:t>
            </a:r>
            <a:r>
              <a:rPr lang="en-US" altLang="zh-TW" sz="800" dirty="0"/>
              <a:t>str,</a:t>
            </a:r>
            <a:endParaRPr lang="zh-TW" altLang="en-US" sz="800" dirty="0"/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</a:t>
            </a:r>
            <a:r>
              <a:rPr lang="en-US" altLang="zh-TW" sz="800" dirty="0"/>
              <a:t>able</a:t>
            </a:r>
            <a:r>
              <a:rPr lang="zh-TW" altLang="en-US" sz="800" dirty="0"/>
              <a:t>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9FD643-2550-4005-9DFE-8C4D5CF05C9A}"/>
              </a:ext>
            </a:extLst>
          </p:cNvPr>
          <p:cNvSpPr txBox="1"/>
          <p:nvPr/>
        </p:nvSpPr>
        <p:spPr>
          <a:xfrm>
            <a:off x="5406840" y="1325741"/>
            <a:ext cx="357258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檢查帳單號碼是否已存在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http://localhost:8000/api/v1/checkBillingNo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1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輸入框內的帳單號碼</a:t>
            </a:r>
            <a:r>
              <a:rPr lang="en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如果帳單號碼已存在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{"</a:t>
            </a:r>
            <a:r>
              <a:rPr lang="en-US" altLang="zh-TW" sz="1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isExist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false}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如果帳單號碼不存在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{"</a:t>
            </a:r>
            <a:r>
              <a:rPr lang="en-US" altLang="zh-TW" sz="1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isExist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true}</a:t>
            </a:r>
          </a:p>
          <a:p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奌擊合併鈕後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URL:http://localhost:8000/api/v1/initBillMaster&amp;BillDetail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2420D6B-10AF-48DC-88B4-2954193845D9}"/>
              </a:ext>
            </a:extLst>
          </p:cNvPr>
          <p:cNvCxnSpPr>
            <a:cxnSpLocks/>
            <a:stCxn id="27" idx="2"/>
            <a:endCxn id="9" idx="1"/>
          </p:cNvCxnSpPr>
          <p:nvPr/>
        </p:nvCxnSpPr>
        <p:spPr>
          <a:xfrm rot="5400000" flipH="1" flipV="1">
            <a:off x="7663076" y="1926530"/>
            <a:ext cx="282518" cy="4022266"/>
          </a:xfrm>
          <a:prstGeom prst="bentConnector4">
            <a:avLst>
              <a:gd name="adj1" fmla="val -80915"/>
              <a:gd name="adj2" fmla="val 84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C4B7084-8610-45EA-B479-02DA9846CDEF}"/>
              </a:ext>
            </a:extLst>
          </p:cNvPr>
          <p:cNvSpPr/>
          <p:nvPr/>
        </p:nvSpPr>
        <p:spPr>
          <a:xfrm>
            <a:off x="4583905" y="3509381"/>
            <a:ext cx="357189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DD7B54A0-2D92-41ED-BA33-9DC058EE3309}"/>
              </a:ext>
            </a:extLst>
          </p:cNvPr>
          <p:cNvCxnSpPr>
            <a:cxnSpLocks/>
            <a:stCxn id="17" idx="0"/>
            <a:endCxn id="11" idx="1"/>
          </p:cNvCxnSpPr>
          <p:nvPr/>
        </p:nvCxnSpPr>
        <p:spPr>
          <a:xfrm rot="5400000" flipH="1" flipV="1">
            <a:off x="4693042" y="2795583"/>
            <a:ext cx="783256" cy="6443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095353D-F243-4CC6-973F-FF93EAEA7118}"/>
              </a:ext>
            </a:extLst>
          </p:cNvPr>
          <p:cNvSpPr/>
          <p:nvPr/>
        </p:nvSpPr>
        <p:spPr>
          <a:xfrm>
            <a:off x="5485227" y="3914470"/>
            <a:ext cx="615950" cy="16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F12AC1-3476-4EB7-9C8C-686D48721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098" y="4852620"/>
            <a:ext cx="3812700" cy="16506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5804368-CE6B-4DCE-9F69-0C429E4545D0}"/>
              </a:ext>
            </a:extLst>
          </p:cNvPr>
          <p:cNvSpPr/>
          <p:nvPr/>
        </p:nvSpPr>
        <p:spPr>
          <a:xfrm>
            <a:off x="10239375" y="3509381"/>
            <a:ext cx="742949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309F02-3A0D-4E30-B26E-65B5BD58699F}"/>
              </a:ext>
            </a:extLst>
          </p:cNvPr>
          <p:cNvSpPr/>
          <p:nvPr/>
        </p:nvSpPr>
        <p:spPr>
          <a:xfrm>
            <a:off x="6319817" y="5423906"/>
            <a:ext cx="423883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3A76961-FCC9-471B-AC5A-DE9FFC1F4C42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rot="5400000" flipH="1" flipV="1">
            <a:off x="7465360" y="2649891"/>
            <a:ext cx="1840415" cy="37076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8B3B7BA-636B-4198-AD15-8E06959E3C92}"/>
              </a:ext>
            </a:extLst>
          </p:cNvPr>
          <p:cNvSpPr/>
          <p:nvPr/>
        </p:nvSpPr>
        <p:spPr>
          <a:xfrm>
            <a:off x="10255438" y="4355480"/>
            <a:ext cx="993587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C53F09-B09F-4BE6-A2D7-B467E8C25B6E}"/>
              </a:ext>
            </a:extLst>
          </p:cNvPr>
          <p:cNvSpPr/>
          <p:nvPr/>
        </p:nvSpPr>
        <p:spPr>
          <a:xfrm>
            <a:off x="9127035" y="5427042"/>
            <a:ext cx="336053" cy="1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90924543-CEBA-406B-A362-2DA849E31FD8}"/>
              </a:ext>
            </a:extLst>
          </p:cNvPr>
          <p:cNvCxnSpPr>
            <a:cxnSpLocks/>
            <a:stCxn id="23" idx="0"/>
            <a:endCxn id="22" idx="1"/>
          </p:cNvCxnSpPr>
          <p:nvPr/>
        </p:nvCxnSpPr>
        <p:spPr>
          <a:xfrm rot="5400000" flipH="1" flipV="1">
            <a:off x="9276524" y="4448128"/>
            <a:ext cx="997452" cy="9603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548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http://localhost:8000/api/v1/getBillMaster&amp;BillDetail/{urlCondition}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A54A5-E8FF-4F30-B1C0-10E58140D0E1}"/>
              </a:ext>
            </a:extLst>
          </p:cNvPr>
          <p:cNvSpPr txBox="1"/>
          <p:nvPr/>
        </p:nvSpPr>
        <p:spPr>
          <a:xfrm>
            <a:off x="8934450" y="683705"/>
            <a:ext cx="20955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700" dirty="0"/>
              <a:t>[</a:t>
            </a:r>
          </a:p>
          <a:p>
            <a:r>
              <a:rPr lang="zh-TW" altLang="en-US" sz="700" dirty="0"/>
              <a:t>    {</a:t>
            </a:r>
          </a:p>
          <a:p>
            <a:r>
              <a:rPr lang="zh-TW" altLang="en-US" sz="700" dirty="0"/>
              <a:t>        "BillMaster": {</a:t>
            </a:r>
          </a:p>
          <a:p>
            <a:r>
              <a:rPr lang="zh-TW" altLang="en-US" sz="700" dirty="0"/>
              <a:t>            "BillMasterID": 1,</a:t>
            </a:r>
          </a:p>
          <a:p>
            <a:r>
              <a:rPr lang="zh-TW" altLang="en-US" sz="700" dirty="0"/>
              <a:t>            "BillingNo": "string",</a:t>
            </a:r>
          </a:p>
          <a:p>
            <a:r>
              <a:rPr lang="zh-TW" altLang="en-US" sz="700" dirty="0"/>
              <a:t>            "PONo": "string",</a:t>
            </a:r>
          </a:p>
          <a:p>
            <a:r>
              <a:rPr lang="zh-TW" altLang="en-US" sz="700" dirty="0"/>
              <a:t>            "SupplierName": "string",</a:t>
            </a:r>
          </a:p>
          <a:p>
            <a:r>
              <a:rPr lang="zh-TW" altLang="en-US" sz="700" dirty="0"/>
              <a:t>            "SubmarineCable": "string",</a:t>
            </a:r>
          </a:p>
          <a:p>
            <a:r>
              <a:rPr lang="zh-TW" altLang="en-US" sz="700" dirty="0"/>
              <a:t>            "WorkTitle": "string",</a:t>
            </a:r>
          </a:p>
          <a:p>
            <a:r>
              <a:rPr lang="zh-TW" altLang="en-US" sz="700" dirty="0"/>
              <a:t>            "PartyName": "string",</a:t>
            </a:r>
          </a:p>
          <a:p>
            <a:r>
              <a:rPr lang="zh-TW" altLang="en-US" sz="700" dirty="0"/>
              <a:t>            "IssueDate": "2023-03-14 00:00:00",</a:t>
            </a:r>
          </a:p>
          <a:p>
            <a:r>
              <a:rPr lang="zh-TW" altLang="en-US" sz="700" dirty="0"/>
              <a:t>            "DueDate": "2023-03-20 00:00:00",</a:t>
            </a:r>
          </a:p>
          <a:p>
            <a:r>
              <a:rPr lang="zh-TW" altLang="en-US" sz="700" dirty="0"/>
              <a:t>            "FeeAmountSum": 123.45,</a:t>
            </a:r>
          </a:p>
          <a:p>
            <a:r>
              <a:rPr lang="zh-TW" altLang="en-US" sz="700" dirty="0"/>
              <a:t>            "ReceivedAmountSum": 123.45,</a:t>
            </a:r>
          </a:p>
          <a:p>
            <a:r>
              <a:rPr lang="zh-TW" altLang="en-US" sz="700" dirty="0"/>
              <a:t>            "IsPro": 1,</a:t>
            </a:r>
          </a:p>
          <a:p>
            <a:r>
              <a:rPr lang="zh-TW" altLang="en-US" sz="700" dirty="0"/>
              <a:t>            "Status": "string"</a:t>
            </a:r>
          </a:p>
          <a:p>
            <a:r>
              <a:rPr lang="zh-TW" altLang="en-US" sz="700" dirty="0"/>
              <a:t>        },</a:t>
            </a:r>
          </a:p>
          <a:p>
            <a:r>
              <a:rPr lang="zh-TW" altLang="en-US" sz="700" dirty="0"/>
              <a:t>        "BillDetail": [</a:t>
            </a:r>
          </a:p>
          <a:p>
            <a:r>
              <a:rPr lang="zh-TW" altLang="en-US" sz="700" dirty="0"/>
              <a:t>            {</a:t>
            </a:r>
          </a:p>
          <a:p>
            <a:r>
              <a:rPr lang="zh-TW" altLang="en-US" sz="700" dirty="0"/>
              <a:t>                "BillDetailID": 1,</a:t>
            </a:r>
          </a:p>
          <a:p>
            <a:r>
              <a:rPr lang="zh-TW" altLang="en-US" sz="700" dirty="0"/>
              <a:t>                "BillMasterID": 2,</a:t>
            </a:r>
          </a:p>
          <a:p>
            <a:r>
              <a:rPr lang="zh-TW" altLang="en-US" sz="700" dirty="0"/>
              <a:t>                "WKMasterID": 3,</a:t>
            </a:r>
          </a:p>
          <a:p>
            <a:r>
              <a:rPr lang="zh-TW" altLang="en-US" sz="700" dirty="0"/>
              <a:t>                "InvDetailID": 4,</a:t>
            </a:r>
          </a:p>
          <a:p>
            <a:r>
              <a:rPr lang="zh-TW" altLang="en-US" sz="700" dirty="0"/>
              <a:t>                "PartyName": "string",</a:t>
            </a:r>
          </a:p>
          <a:p>
            <a:r>
              <a:rPr lang="zh-TW" altLang="en-US" sz="700" dirty="0"/>
              <a:t>                "SupplierName": "string",</a:t>
            </a:r>
          </a:p>
          <a:p>
            <a:r>
              <a:rPr lang="zh-TW" altLang="en-US" sz="700" dirty="0"/>
              <a:t>                "SubmarineCable": "string",</a:t>
            </a:r>
          </a:p>
          <a:p>
            <a:r>
              <a:rPr lang="zh-TW" altLang="en-US" sz="700" dirty="0"/>
              <a:t>                "WorkTitle": "string",</a:t>
            </a:r>
          </a:p>
          <a:p>
            <a:r>
              <a:rPr lang="zh-TW" altLang="en-US" sz="700" dirty="0"/>
              <a:t>                "BillMilestone": "string",</a:t>
            </a:r>
          </a:p>
          <a:p>
            <a:r>
              <a:rPr lang="zh-TW" altLang="en-US" sz="700" dirty="0"/>
              <a:t>                "FeeItem": "string",</a:t>
            </a:r>
          </a:p>
          <a:p>
            <a:r>
              <a:rPr lang="zh-TW" altLang="en-US" sz="700" dirty="0"/>
              <a:t>                "OrgFeeAmount": 123.45,</a:t>
            </a:r>
          </a:p>
          <a:p>
            <a:r>
              <a:rPr lang="zh-TW" altLang="en-US" sz="700" dirty="0"/>
              <a:t>                "DedAmount": 123.45,</a:t>
            </a:r>
          </a:p>
          <a:p>
            <a:r>
              <a:rPr lang="zh-TW" altLang="en-US" sz="700" dirty="0"/>
              <a:t>                "FeeAmount": 123.45,</a:t>
            </a:r>
          </a:p>
          <a:p>
            <a:r>
              <a:rPr lang="zh-TW" altLang="en-US" sz="700" dirty="0"/>
              <a:t>                "ReceivedAmount": 123.45,</a:t>
            </a:r>
          </a:p>
          <a:p>
            <a:r>
              <a:rPr lang="zh-TW" altLang="en-US" sz="700" dirty="0"/>
              <a:t>                "OverAmount": 123.45,</a:t>
            </a:r>
          </a:p>
          <a:p>
            <a:r>
              <a:rPr lang="zh-TW" altLang="en-US" sz="700" dirty="0"/>
              <a:t>                "ShortAmount": 123.45,</a:t>
            </a:r>
          </a:p>
          <a:p>
            <a:r>
              <a:rPr lang="zh-TW" altLang="en-US" sz="700" dirty="0"/>
              <a:t>                "BankFees": 123.45,</a:t>
            </a:r>
          </a:p>
          <a:p>
            <a:r>
              <a:rPr lang="zh-TW" altLang="en-US" sz="700" dirty="0"/>
              <a:t>                "ToCBAmount": 123.45,</a:t>
            </a:r>
          </a:p>
          <a:p>
            <a:r>
              <a:rPr lang="zh-TW" altLang="en-US" sz="700" dirty="0"/>
              <a:t>                "ShortOverReason": "string",</a:t>
            </a:r>
          </a:p>
          <a:p>
            <a:r>
              <a:rPr lang="zh-TW" altLang="en-US" sz="700" dirty="0"/>
              <a:t>                "WriteOffDate": "2023-03-14 00:00:00",</a:t>
            </a:r>
          </a:p>
          <a:p>
            <a:r>
              <a:rPr lang="zh-TW" altLang="en-US" sz="700" dirty="0"/>
              <a:t>                "ReceiveDate": "2023-03-14 00:00:00",</a:t>
            </a:r>
          </a:p>
          <a:p>
            <a:r>
              <a:rPr lang="zh-TW" altLang="en-US" sz="700" dirty="0"/>
              <a:t>                "Note": "string",</a:t>
            </a:r>
          </a:p>
          <a:p>
            <a:r>
              <a:rPr lang="zh-TW" altLang="en-US" sz="700" dirty="0"/>
              <a:t>                "Status": "string"</a:t>
            </a:r>
          </a:p>
          <a:p>
            <a:r>
              <a:rPr lang="zh-TW" altLang="en-US" sz="700" dirty="0"/>
              <a:t>            },</a:t>
            </a:r>
          </a:p>
          <a:p>
            <a:r>
              <a:rPr lang="zh-TW" altLang="en-US" sz="700" dirty="0"/>
              <a:t>            {...},</a:t>
            </a:r>
          </a:p>
          <a:p>
            <a:r>
              <a:rPr lang="zh-TW" altLang="en-US" sz="700" dirty="0"/>
              <a:t>            {...}</a:t>
            </a:r>
          </a:p>
          <a:p>
            <a:r>
              <a:rPr lang="zh-TW" altLang="en-US" sz="700" dirty="0"/>
              <a:t>        ]</a:t>
            </a:r>
          </a:p>
          <a:p>
            <a:r>
              <a:rPr lang="zh-TW" altLang="en-US" sz="700" dirty="0"/>
              <a:t>    },</a:t>
            </a:r>
          </a:p>
          <a:p>
            <a:r>
              <a:rPr lang="zh-TW" altLang="en-US" sz="700" dirty="0"/>
              <a:t>    {...},</a:t>
            </a:r>
          </a:p>
          <a:p>
            <a:r>
              <a:rPr lang="zh-TW" altLang="en-US" sz="700" dirty="0"/>
              <a:t>    {...}</a:t>
            </a:r>
          </a:p>
          <a:p>
            <a:r>
              <a:rPr lang="zh-TW" altLang="en-US" sz="700" dirty="0"/>
              <a:t>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FC3C10-3435-4DF8-8AA1-35436B2C10E7}"/>
              </a:ext>
            </a:extLst>
          </p:cNvPr>
          <p:cNvSpPr txBox="1"/>
          <p:nvPr/>
        </p:nvSpPr>
        <p:spPr>
          <a:xfrm>
            <a:off x="885825" y="5337552"/>
            <a:ext cx="95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1D8CE5-7BFC-4DE9-A673-45E2B03DF3FF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836420" y="3422917"/>
            <a:ext cx="7098030" cy="2099301"/>
          </a:xfrm>
          <a:prstGeom prst="bentConnector3">
            <a:avLst>
              <a:gd name="adj1" fmla="val 77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673ED716-7812-4128-884E-B2B8970C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" y="1585688"/>
            <a:ext cx="6938683" cy="16531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8C6E30A-CF5C-4CB1-AE23-B5929D9A265B}"/>
              </a:ext>
            </a:extLst>
          </p:cNvPr>
          <p:cNvSpPr/>
          <p:nvPr/>
        </p:nvSpPr>
        <p:spPr>
          <a:xfrm>
            <a:off x="1234915" y="2616994"/>
            <a:ext cx="252414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58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9DD6A-2F07-478D-A767-A6FADA9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B1F178-8C6C-4838-B5C5-FC9E17A3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08562-CBB1-40AF-AE46-146F8E7EAD15}"/>
              </a:ext>
            </a:extLst>
          </p:cNvPr>
          <p:cNvSpPr txBox="1"/>
          <p:nvPr/>
        </p:nvSpPr>
        <p:spPr>
          <a:xfrm>
            <a:off x="838200" y="4044434"/>
            <a:ext cx="106146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http://localhost:8000/api/v1/CreditBalance/{urlCondition}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E64D65-68EA-4B38-B005-EBDD27CF0993}"/>
              </a:ext>
            </a:extLst>
          </p:cNvPr>
          <p:cNvCxnSpPr/>
          <p:nvPr/>
        </p:nvCxnSpPr>
        <p:spPr>
          <a:xfrm>
            <a:off x="5722620" y="5209483"/>
            <a:ext cx="76200" cy="60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DA525E-35B3-4C8B-9CBC-3334D4D773B8}"/>
              </a:ext>
            </a:extLst>
          </p:cNvPr>
          <p:cNvSpPr/>
          <p:nvPr/>
        </p:nvSpPr>
        <p:spPr>
          <a:xfrm>
            <a:off x="1257300" y="4899660"/>
            <a:ext cx="9441180" cy="30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6F258E-3DE3-4FB4-B81C-4F1C72D4DCD4}"/>
              </a:ext>
            </a:extLst>
          </p:cNvPr>
          <p:cNvSpPr txBox="1"/>
          <p:nvPr/>
        </p:nvSpPr>
        <p:spPr>
          <a:xfrm>
            <a:off x="4781550" y="5818131"/>
            <a:ext cx="318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根據前頁的回傳值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F7CF2-E73D-48DF-BE5F-E341DC6A7F2A}"/>
              </a:ext>
            </a:extLst>
          </p:cNvPr>
          <p:cNvSpPr/>
          <p:nvPr/>
        </p:nvSpPr>
        <p:spPr>
          <a:xfrm>
            <a:off x="5105400" y="2331244"/>
            <a:ext cx="185738" cy="8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7E5B9C-4B29-4EE3-81DA-3C1DE8E35E6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91138" y="2419790"/>
            <a:ext cx="854392" cy="162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60120-EDB2-4AD8-95A5-62C94565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F104BF-A12C-4FC9-B93F-45DB4FAFB707}"/>
              </a:ext>
            </a:extLst>
          </p:cNvPr>
          <p:cNvSpPr txBox="1"/>
          <p:nvPr/>
        </p:nvSpPr>
        <p:spPr>
          <a:xfrm>
            <a:off x="6559550" y="1654176"/>
            <a:ext cx="25336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    "</a:t>
            </a:r>
            <a:r>
              <a:rPr lang="en-US" altLang="zh-TW" sz="1000" dirty="0" err="1"/>
              <a:t>BillMaster</a:t>
            </a:r>
            <a:r>
              <a:rPr lang="en-US" altLang="zh-TW" sz="1000" dirty="0"/>
              <a:t>": {...},</a:t>
            </a:r>
          </a:p>
          <a:p>
            <a:r>
              <a:rPr lang="en-US" altLang="zh-TW" sz="1000" dirty="0"/>
              <a:t>    "Deduct": [</a:t>
            </a:r>
          </a:p>
          <a:p>
            <a:r>
              <a:rPr lang="en-US" altLang="zh-TW" sz="1000" dirty="0"/>
              <a:t>        {</a:t>
            </a:r>
          </a:p>
          <a:p>
            <a:r>
              <a:rPr lang="en-US" altLang="zh-TW" sz="1000" dirty="0"/>
              <a:t>            "</a:t>
            </a:r>
            <a:r>
              <a:rPr lang="en-US" altLang="zh-TW" sz="1000" dirty="0" err="1"/>
              <a:t>BillDetailID</a:t>
            </a:r>
            <a:r>
              <a:rPr lang="en-US" altLang="zh-TW" sz="1000" dirty="0"/>
              <a:t>": 1,</a:t>
            </a:r>
          </a:p>
          <a:p>
            <a:r>
              <a:rPr lang="en-US" altLang="zh-TW" sz="1000" dirty="0"/>
              <a:t>            "CB": [</a:t>
            </a:r>
          </a:p>
          <a:p>
            <a:r>
              <a:rPr lang="en-US" altLang="zh-TW" sz="1000" dirty="0"/>
              <a:t>                {</a:t>
            </a:r>
          </a:p>
          <a:p>
            <a:r>
              <a:rPr lang="en-US" altLang="zh-TW" sz="1000" dirty="0"/>
              <a:t>                    "CBID": 1,</a:t>
            </a:r>
          </a:p>
          <a:p>
            <a:r>
              <a:rPr lang="en-US" altLang="zh-TW" sz="1000" dirty="0"/>
              <a:t>                    "</a:t>
            </a:r>
            <a:r>
              <a:rPr lang="en-US" altLang="zh-TW" sz="1000" dirty="0" err="1"/>
              <a:t>TransAmount</a:t>
            </a:r>
            <a:r>
              <a:rPr lang="en-US" altLang="zh-TW" sz="1000" dirty="0"/>
              <a:t>": 1000</a:t>
            </a:r>
          </a:p>
          <a:p>
            <a:r>
              <a:rPr lang="en-US" altLang="zh-TW" sz="1000" dirty="0"/>
              <a:t>                },</a:t>
            </a:r>
          </a:p>
          <a:p>
            <a:r>
              <a:rPr lang="en-US" altLang="zh-TW" sz="1000" dirty="0"/>
              <a:t>                {...},</a:t>
            </a:r>
          </a:p>
          <a:p>
            <a:r>
              <a:rPr lang="en-US" altLang="zh-TW" sz="1000" dirty="0"/>
              <a:t>                {...}</a:t>
            </a:r>
          </a:p>
          <a:p>
            <a:r>
              <a:rPr lang="en-US" altLang="zh-TW" sz="1000" dirty="0"/>
              <a:t>            ]</a:t>
            </a:r>
          </a:p>
          <a:p>
            <a:r>
              <a:rPr lang="en-US" altLang="zh-TW" sz="1000" dirty="0"/>
              <a:t>        },</a:t>
            </a:r>
          </a:p>
          <a:p>
            <a:r>
              <a:rPr lang="en-US" altLang="zh-TW" sz="1000" dirty="0"/>
              <a:t>        {...},</a:t>
            </a:r>
          </a:p>
          <a:p>
            <a:r>
              <a:rPr lang="en-US" altLang="zh-TW" sz="1000" dirty="0"/>
              <a:t>        {...}</a:t>
            </a:r>
          </a:p>
          <a:p>
            <a:r>
              <a:rPr lang="en-US" altLang="zh-TW" sz="1000" dirty="0"/>
              <a:t>    ]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7ED6E0C-9B03-4227-8CC2-55539833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2FB637-1685-49B5-AD5F-EC40E0FD8CAE}"/>
              </a:ext>
            </a:extLst>
          </p:cNvPr>
          <p:cNvSpPr/>
          <p:nvPr/>
        </p:nvSpPr>
        <p:spPr>
          <a:xfrm>
            <a:off x="7200900" y="2908300"/>
            <a:ext cx="118745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32600-95D6-4F5B-8CDF-3DD290B35CB2}"/>
              </a:ext>
            </a:extLst>
          </p:cNvPr>
          <p:cNvSpPr/>
          <p:nvPr/>
        </p:nvSpPr>
        <p:spPr>
          <a:xfrm>
            <a:off x="4119563" y="3055144"/>
            <a:ext cx="338138" cy="10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AECECB-6D66-41B0-A745-D47AD6E480D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57701" y="2990850"/>
            <a:ext cx="2743199" cy="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0DCC67-3F97-4BC3-9063-F0D7BD4B4174}"/>
              </a:ext>
            </a:extLst>
          </p:cNvPr>
          <p:cNvSpPr txBox="1"/>
          <p:nvPr/>
        </p:nvSpPr>
        <p:spPr>
          <a:xfrm>
            <a:off x="838200" y="4285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http://localhost:8000/api/v1/generateBillMaster&amp;BillDetail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DF0217-9891-45F7-A64F-13DCE89DDB65}"/>
              </a:ext>
            </a:extLst>
          </p:cNvPr>
          <p:cNvSpPr/>
          <p:nvPr/>
        </p:nvSpPr>
        <p:spPr>
          <a:xfrm>
            <a:off x="909638" y="4714876"/>
            <a:ext cx="773906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36C8B3-5E46-4FC8-A339-E7D3589651CB}"/>
              </a:ext>
            </a:extLst>
          </p:cNvPr>
          <p:cNvCxnSpPr>
            <a:cxnSpLocks/>
            <a:stCxn id="16" idx="2"/>
            <a:endCxn id="7" idx="2"/>
          </p:cNvCxnSpPr>
          <p:nvPr/>
        </p:nvCxnSpPr>
        <p:spPr>
          <a:xfrm rot="5400000" flipH="1" flipV="1">
            <a:off x="4376569" y="1436520"/>
            <a:ext cx="369828" cy="6529784"/>
          </a:xfrm>
          <a:prstGeom prst="bentConnector3">
            <a:avLst>
              <a:gd name="adj1" fmla="val -61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E9B-4C11-46A5-ACDF-7B8DB56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98C5B6-4643-411C-A460-E1E8482B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1" y="1690688"/>
            <a:ext cx="9219873" cy="14056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BE6F3-EFD9-4AE8-8F62-2005370D1895}"/>
              </a:ext>
            </a:extLst>
          </p:cNvPr>
          <p:cNvSpPr txBox="1"/>
          <p:nvPr/>
        </p:nvSpPr>
        <p:spPr>
          <a:xfrm>
            <a:off x="962350" y="3191552"/>
            <a:ext cx="7930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getBillMaster&amp;BillDetailWithCBData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BE18FE-2CD1-465A-932F-E5EA6BE829E6}"/>
              </a:ext>
            </a:extLst>
          </p:cNvPr>
          <p:cNvSpPr txBox="1"/>
          <p:nvPr/>
        </p:nvSpPr>
        <p:spPr>
          <a:xfrm>
            <a:off x="10182225" y="151179"/>
            <a:ext cx="1920876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600" dirty="0"/>
              <a:t>[</a:t>
            </a:r>
          </a:p>
          <a:p>
            <a:r>
              <a:rPr lang="zh-TW" altLang="en-US" sz="600" dirty="0"/>
              <a:t>    {</a:t>
            </a:r>
          </a:p>
          <a:p>
            <a:r>
              <a:rPr lang="zh-TW" altLang="en-US" sz="600" dirty="0"/>
              <a:t>        "BillMaster": {</a:t>
            </a:r>
          </a:p>
          <a:p>
            <a:r>
              <a:rPr lang="zh-TW" altLang="en-US" sz="600" dirty="0"/>
              <a:t>            "BillMasterID": 1,</a:t>
            </a:r>
          </a:p>
          <a:p>
            <a:r>
              <a:rPr lang="zh-TW" altLang="en-US" sz="600" dirty="0"/>
              <a:t>            "BillingNo": "string",</a:t>
            </a:r>
          </a:p>
          <a:p>
            <a:r>
              <a:rPr lang="zh-TW" altLang="en-US" sz="600" dirty="0"/>
              <a:t>            "PartyName": "string",</a:t>
            </a:r>
          </a:p>
          <a:p>
            <a:r>
              <a:rPr lang="zh-TW" altLang="en-US" sz="600" dirty="0"/>
              <a:t>            "SubmarineCable": "string",</a:t>
            </a:r>
          </a:p>
          <a:p>
            <a:r>
              <a:rPr lang="zh-TW" altLang="en-US" sz="600" dirty="0"/>
              <a:t>            "WorkTitle": "string",</a:t>
            </a:r>
          </a:p>
          <a:p>
            <a:r>
              <a:rPr lang="zh-TW" altLang="en-US" sz="600" dirty="0"/>
              <a:t>            "IssueDate": "2023-01-01 00:00:00",</a:t>
            </a:r>
          </a:p>
          <a:p>
            <a:r>
              <a:rPr lang="zh-TW" altLang="en-US" sz="600" dirty="0"/>
              <a:t>            "DueDate": "2023-01-01 00:00:00",</a:t>
            </a:r>
          </a:p>
          <a:p>
            <a:r>
              <a:rPr lang="zh-TW" altLang="en-US" sz="600" dirty="0"/>
              <a:t>            "FeeAmountSum": 123.45,</a:t>
            </a:r>
          </a:p>
          <a:p>
            <a:r>
              <a:rPr lang="zh-TW" altLang="en-US" sz="600" dirty="0"/>
              <a:t>            "ReceivedAmountSum": 123.45,</a:t>
            </a:r>
          </a:p>
          <a:p>
            <a:r>
              <a:rPr lang="zh-TW" altLang="en-US" sz="600" dirty="0"/>
              <a:t>            "IsPro": 0,</a:t>
            </a:r>
          </a:p>
          <a:p>
            <a:r>
              <a:rPr lang="zh-TW" altLang="en-US" sz="600" dirty="0"/>
              <a:t>            "Status": "string"</a:t>
            </a:r>
          </a:p>
          <a:p>
            <a:r>
              <a:rPr lang="zh-TW" altLang="en-US" sz="600" dirty="0"/>
              <a:t>        },</a:t>
            </a:r>
          </a:p>
          <a:p>
            <a:r>
              <a:rPr lang="zh-TW" altLang="en-US" sz="600" dirty="0"/>
              <a:t>        "data": [</a:t>
            </a:r>
          </a:p>
          <a:p>
            <a:r>
              <a:rPr lang="zh-TW" altLang="en-US" sz="600" dirty="0"/>
              <a:t>            {</a:t>
            </a:r>
          </a:p>
          <a:p>
            <a:r>
              <a:rPr lang="zh-TW" altLang="en-US" sz="600" dirty="0"/>
              <a:t>                "BillDetail": {</a:t>
            </a:r>
          </a:p>
          <a:p>
            <a:r>
              <a:rPr lang="zh-TW" altLang="en-US" sz="600" dirty="0"/>
              <a:t>                    "BillDetailID": 1,</a:t>
            </a:r>
          </a:p>
          <a:p>
            <a:r>
              <a:rPr lang="zh-TW" altLang="en-US" sz="600" dirty="0"/>
              <a:t>                    "BillMasterID": 1,</a:t>
            </a:r>
          </a:p>
          <a:p>
            <a:r>
              <a:rPr lang="zh-TW" altLang="en-US" sz="600" dirty="0"/>
              <a:t>                    "WKMasterID": 1,</a:t>
            </a:r>
          </a:p>
          <a:p>
            <a:r>
              <a:rPr lang="zh-TW" altLang="en-US" sz="600" dirty="0"/>
              <a:t>                    "InvDetailID": 1,</a:t>
            </a:r>
          </a:p>
          <a:p>
            <a:r>
              <a:rPr lang="zh-TW" altLang="en-US" sz="600" dirty="0"/>
              <a:t>                    "PartyName": "string",</a:t>
            </a:r>
          </a:p>
          <a:p>
            <a:r>
              <a:rPr lang="zh-TW" altLang="en-US" sz="600" dirty="0"/>
              <a:t>                    "SupplierName": "string",</a:t>
            </a:r>
          </a:p>
          <a:p>
            <a:r>
              <a:rPr lang="zh-TW" altLang="en-US" sz="600" dirty="0"/>
              <a:t>                    "SubmarineCable": "string",</a:t>
            </a:r>
          </a:p>
          <a:p>
            <a:r>
              <a:rPr lang="zh-TW" altLang="en-US" sz="600" dirty="0"/>
              <a:t>                    "WorkTitle": "string",</a:t>
            </a:r>
          </a:p>
          <a:p>
            <a:r>
              <a:rPr lang="zh-TW" altLang="en-US" sz="600" dirty="0"/>
              <a:t>                    "BillMilestone": "string",</a:t>
            </a:r>
          </a:p>
          <a:p>
            <a:r>
              <a:rPr lang="zh-TW" altLang="en-US" sz="600" dirty="0"/>
              <a:t>                    "FeeItem": "string",</a:t>
            </a:r>
          </a:p>
          <a:p>
            <a:r>
              <a:rPr lang="zh-TW" altLang="en-US" sz="600" dirty="0"/>
              <a:t>                    "OrgFeeAmount": 123.45,</a:t>
            </a:r>
          </a:p>
          <a:p>
            <a:r>
              <a:rPr lang="zh-TW" altLang="en-US" sz="600" dirty="0"/>
              <a:t>                    "DedAmount": 123.45,</a:t>
            </a:r>
          </a:p>
          <a:p>
            <a:r>
              <a:rPr lang="zh-TW" altLang="en-US" sz="600" dirty="0"/>
              <a:t>                    "FeeAmount": 123.45,</a:t>
            </a:r>
          </a:p>
          <a:p>
            <a:r>
              <a:rPr lang="zh-TW" altLang="en-US" sz="600" dirty="0"/>
              <a:t>                    "ReceivedAmount": 123.45,</a:t>
            </a:r>
          </a:p>
          <a:p>
            <a:r>
              <a:rPr lang="zh-TW" altLang="en-US" sz="600" dirty="0"/>
              <a:t>                    "OverAmount": 123.45,</a:t>
            </a:r>
          </a:p>
          <a:p>
            <a:r>
              <a:rPr lang="zh-TW" altLang="en-US" sz="600" dirty="0"/>
              <a:t>                    "ShortAmount": 123.45,</a:t>
            </a:r>
          </a:p>
          <a:p>
            <a:r>
              <a:rPr lang="zh-TW" altLang="en-US" sz="600" dirty="0"/>
              <a:t>                    "BankFees": 123.45,</a:t>
            </a:r>
          </a:p>
          <a:p>
            <a:r>
              <a:rPr lang="zh-TW" altLang="en-US" sz="600" dirty="0"/>
              <a:t>                    "ShortOverReason": "string",</a:t>
            </a:r>
          </a:p>
          <a:p>
            <a:r>
              <a:rPr lang="zh-TW" altLang="en-US" sz="600" dirty="0"/>
              <a:t>                    "WriteOffDate": "2023-03-01 00:00:00",</a:t>
            </a:r>
          </a:p>
          <a:p>
            <a:r>
              <a:rPr lang="zh-TW" altLang="en-US" sz="600" dirty="0"/>
              <a:t>                    "ReceiveDate": "2023-03-01 00:00:00",</a:t>
            </a:r>
          </a:p>
          <a:p>
            <a:r>
              <a:rPr lang="zh-TW" altLang="en-US" sz="600" dirty="0"/>
              <a:t>                    "Note": "string",</a:t>
            </a:r>
          </a:p>
          <a:p>
            <a:r>
              <a:rPr lang="zh-TW" altLang="en-US" sz="600" dirty="0"/>
              <a:t>                    "ToCBAmount": 123.45,</a:t>
            </a:r>
          </a:p>
          <a:p>
            <a:r>
              <a:rPr lang="zh-TW" altLang="en-US" sz="600" dirty="0"/>
              <a:t>                    "Status": "string"</a:t>
            </a:r>
          </a:p>
          <a:p>
            <a:endParaRPr lang="zh-TW" altLang="en-US" sz="600" dirty="0"/>
          </a:p>
          <a:p>
            <a:r>
              <a:rPr lang="zh-TW" altLang="en-US" sz="600" dirty="0"/>
              <a:t>                },</a:t>
            </a:r>
          </a:p>
          <a:p>
            <a:r>
              <a:rPr lang="zh-TW" altLang="en-US" sz="600" dirty="0"/>
              <a:t>                "CB": [</a:t>
            </a:r>
          </a:p>
          <a:p>
            <a:r>
              <a:rPr lang="zh-TW" altLang="en-US" sz="600" dirty="0"/>
              <a:t>                    {</a:t>
            </a:r>
          </a:p>
          <a:p>
            <a:r>
              <a:rPr lang="zh-TW" altLang="en-US" sz="600" dirty="0"/>
              <a:t>                        "CBID": 1,</a:t>
            </a:r>
          </a:p>
          <a:p>
            <a:r>
              <a:rPr lang="zh-TW" altLang="en-US" sz="600" dirty="0"/>
              <a:t>                        "CBType": "string",</a:t>
            </a:r>
          </a:p>
          <a:p>
            <a:r>
              <a:rPr lang="zh-TW" altLang="en-US" sz="600" dirty="0"/>
              <a:t>                        "BillingNo": "string",</a:t>
            </a:r>
          </a:p>
          <a:p>
            <a:r>
              <a:rPr lang="zh-TW" altLang="en-US" sz="600" dirty="0"/>
              <a:t>                        "BLDetailID": 1,</a:t>
            </a:r>
          </a:p>
          <a:p>
            <a:r>
              <a:rPr lang="zh-TW" altLang="en-US" sz="600" dirty="0"/>
              <a:t>                        "SubmarineCable": "string",</a:t>
            </a:r>
          </a:p>
          <a:p>
            <a:r>
              <a:rPr lang="zh-TW" altLang="en-US" sz="600" dirty="0"/>
              <a:t>                        "WorkTitle": "string",</a:t>
            </a:r>
          </a:p>
          <a:p>
            <a:r>
              <a:rPr lang="zh-TW" altLang="en-US" sz="600" dirty="0"/>
              <a:t>                        "BillMilestone": "string",</a:t>
            </a:r>
          </a:p>
          <a:p>
            <a:r>
              <a:rPr lang="zh-TW" altLang="en-US" sz="600" dirty="0"/>
              <a:t>                        "InvoiceNo": "string",</a:t>
            </a:r>
          </a:p>
          <a:p>
            <a:r>
              <a:rPr lang="zh-TW" altLang="en-US" sz="600" dirty="0"/>
              <a:t>                        "CurrAmount": 123.45,</a:t>
            </a:r>
          </a:p>
          <a:p>
            <a:r>
              <a:rPr lang="zh-TW" altLang="en-US" sz="600" dirty="0"/>
              <a:t>                        "PartyName": "string",</a:t>
            </a:r>
          </a:p>
          <a:p>
            <a:r>
              <a:rPr lang="zh-TW" altLang="en-US" sz="600" dirty="0"/>
              <a:t>                        "CreateDate": "2023-04-01 00:00:00",</a:t>
            </a:r>
          </a:p>
          <a:p>
            <a:r>
              <a:rPr lang="zh-TW" altLang="en-US" sz="600" dirty="0"/>
              <a:t>                        "LastUpdDate": "2023-04-01 00:00:00",</a:t>
            </a:r>
          </a:p>
          <a:p>
            <a:r>
              <a:rPr lang="zh-TW" altLang="en-US" sz="600" dirty="0"/>
              <a:t>                        "Note": "string"</a:t>
            </a:r>
          </a:p>
          <a:p>
            <a:r>
              <a:rPr lang="zh-TW" altLang="en-US" sz="600" dirty="0"/>
              <a:t>                    },</a:t>
            </a:r>
          </a:p>
          <a:p>
            <a:r>
              <a:rPr lang="zh-TW" altLang="en-US" sz="600" dirty="0"/>
              <a:t>                    {...},</a:t>
            </a:r>
          </a:p>
          <a:p>
            <a:r>
              <a:rPr lang="zh-TW" altLang="en-US" sz="600" dirty="0"/>
              <a:t>                    {...}</a:t>
            </a:r>
          </a:p>
          <a:p>
            <a:r>
              <a:rPr lang="zh-TW" altLang="en-US" sz="600" dirty="0"/>
              <a:t>                ]</a:t>
            </a:r>
          </a:p>
          <a:p>
            <a:r>
              <a:rPr lang="zh-TW" altLang="en-US" sz="600" dirty="0"/>
              <a:t>            },</a:t>
            </a:r>
          </a:p>
          <a:p>
            <a:r>
              <a:rPr lang="zh-TW" altLang="en-US" sz="600" dirty="0"/>
              <a:t>            {...},</a:t>
            </a:r>
          </a:p>
          <a:p>
            <a:r>
              <a:rPr lang="zh-TW" altLang="en-US" sz="600" dirty="0"/>
              <a:t>            {...}</a:t>
            </a:r>
          </a:p>
          <a:p>
            <a:r>
              <a:rPr lang="zh-TW" altLang="en-US" sz="600" dirty="0"/>
              <a:t>        ]</a:t>
            </a:r>
          </a:p>
          <a:p>
            <a:r>
              <a:rPr lang="zh-TW" altLang="en-US" sz="600" dirty="0"/>
              <a:t>    },</a:t>
            </a:r>
          </a:p>
          <a:p>
            <a:r>
              <a:rPr lang="zh-TW" altLang="en-US" sz="600" dirty="0"/>
              <a:t>    {...},</a:t>
            </a:r>
          </a:p>
          <a:p>
            <a:r>
              <a:rPr lang="zh-TW" altLang="en-US" sz="600" dirty="0"/>
              <a:t>    {...}</a:t>
            </a:r>
          </a:p>
          <a:p>
            <a:r>
              <a:rPr lang="zh-TW" altLang="en-US" sz="600" dirty="0"/>
              <a:t>]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9C4CE7-E91B-41F6-ADD2-9383DAC3F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16" y="227012"/>
            <a:ext cx="2887750" cy="1405613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2B9A45-249D-4852-9B20-46B94F7D7F1A}"/>
              </a:ext>
            </a:extLst>
          </p:cNvPr>
          <p:cNvCxnSpPr/>
          <p:nvPr/>
        </p:nvCxnSpPr>
        <p:spPr>
          <a:xfrm>
            <a:off x="1244600" y="4761212"/>
            <a:ext cx="8937624" cy="91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A3DE3B-2CC6-4A85-8A88-93F6BBA6A3A2}"/>
              </a:ext>
            </a:extLst>
          </p:cNvPr>
          <p:cNvSpPr/>
          <p:nvPr/>
        </p:nvSpPr>
        <p:spPr>
          <a:xfrm>
            <a:off x="1074420" y="2560320"/>
            <a:ext cx="623316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36F45-86A5-450A-B6A3-50644149D19A}"/>
              </a:ext>
            </a:extLst>
          </p:cNvPr>
          <p:cNvSpPr/>
          <p:nvPr/>
        </p:nvSpPr>
        <p:spPr>
          <a:xfrm>
            <a:off x="10463213" y="466725"/>
            <a:ext cx="1181100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9CD829F-22FB-4FFA-9416-B3E47D3A94FE}"/>
              </a:ext>
            </a:extLst>
          </p:cNvPr>
          <p:cNvCxnSpPr>
            <a:endCxn id="15" idx="1"/>
          </p:cNvCxnSpPr>
          <p:nvPr/>
        </p:nvCxnSpPr>
        <p:spPr>
          <a:xfrm flipV="1">
            <a:off x="7307580" y="966788"/>
            <a:ext cx="3155633" cy="1700212"/>
          </a:xfrm>
          <a:prstGeom prst="bentConnector3">
            <a:avLst>
              <a:gd name="adj1" fmla="val 865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9728313-1A37-4DBC-8FA2-695FB1AB0EC2}"/>
              </a:ext>
            </a:extLst>
          </p:cNvPr>
          <p:cNvSpPr/>
          <p:nvPr/>
        </p:nvSpPr>
        <p:spPr>
          <a:xfrm>
            <a:off x="10571798" y="1847850"/>
            <a:ext cx="1328101" cy="211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77D5B-20C3-4F67-980C-15F0A2ACCC03}"/>
              </a:ext>
            </a:extLst>
          </p:cNvPr>
          <p:cNvSpPr/>
          <p:nvPr/>
        </p:nvSpPr>
        <p:spPr>
          <a:xfrm>
            <a:off x="7311230" y="867728"/>
            <a:ext cx="2412207" cy="18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E881090-E123-4147-975D-15A7824C41C4}"/>
              </a:ext>
            </a:extLst>
          </p:cNvPr>
          <p:cNvCxnSpPr>
            <a:stCxn id="20" idx="2"/>
            <a:endCxn id="19" idx="1"/>
          </p:cNvCxnSpPr>
          <p:nvPr/>
        </p:nvCxnSpPr>
        <p:spPr>
          <a:xfrm rot="16200000" flipH="1">
            <a:off x="8615879" y="949205"/>
            <a:ext cx="1857375" cy="2054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F2F9438-5AC5-4358-BFB1-7F92ECA1D595}"/>
              </a:ext>
            </a:extLst>
          </p:cNvPr>
          <p:cNvSpPr/>
          <p:nvPr/>
        </p:nvSpPr>
        <p:spPr>
          <a:xfrm>
            <a:off x="8605838" y="909638"/>
            <a:ext cx="338137" cy="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01CC30-A7D1-44DD-99A3-EEF4F9C803AC}"/>
              </a:ext>
            </a:extLst>
          </p:cNvPr>
          <p:cNvSpPr/>
          <p:nvPr/>
        </p:nvSpPr>
        <p:spPr>
          <a:xfrm>
            <a:off x="10674192" y="4401464"/>
            <a:ext cx="627221" cy="89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F08C521A-26DA-4194-BC4B-C82D53BD107A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7996267" y="1768325"/>
            <a:ext cx="3456565" cy="1899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2419</Words>
  <Application>Microsoft Office PowerPoint</Application>
  <PresentationFormat>寬螢幕</PresentationFormat>
  <Paragraphs>374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待合併(查詢發票主檔)</vt:lpstr>
      <vt:lpstr>PowerPoint 簡報</vt:lpstr>
      <vt:lpstr>待合併(按"+合併帳單")</vt:lpstr>
      <vt:lpstr>做完CB抵扣後退回-待合併(合併後送出)</vt:lpstr>
      <vt:lpstr>待抵扣(查詢帳單主檔)</vt:lpstr>
      <vt:lpstr>待抵扣(帳單折抵)</vt:lpstr>
      <vt:lpstr>待抵扣(帳單折抵完送出)</vt:lpstr>
      <vt:lpstr>已抵扣(檢視帳單主檔)</vt:lpstr>
      <vt:lpstr>各頁籤顯示資料URL(待底扣往後的頁籤)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68</cp:revision>
  <dcterms:created xsi:type="dcterms:W3CDTF">2023-02-23T05:37:39Z</dcterms:created>
  <dcterms:modified xsi:type="dcterms:W3CDTF">2023-03-24T03:31:37Z</dcterms:modified>
</cp:coreProperties>
</file>