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2B1C-28A8-4C19-BBB6-71291FC6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905085-DCF1-4A67-9AFC-408602D4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D395A-2F25-4941-ADC1-C740864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D6FCF-6223-4E77-9506-5398C4D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F708B-AC2A-4287-B4C3-D57477C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017ED-58DE-4133-8CBF-A1AD87CF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1F0AD-E3BF-4437-95C9-E745C95C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92E52-989F-422C-9523-4F12B1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CAF5-83E3-4621-A2F8-76423FC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68267-E331-43D4-896E-FAC3601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3D10A-FDB3-4F5A-BE64-E19EF138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44C1A-8066-4812-95FD-4C27C58D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8CCA-E659-4AF1-AA17-2CE72D4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5B0CA-30A2-4518-9412-8D41B48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07AF-3057-4C99-8150-87996DB3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0FF-0034-4636-B01A-2D981891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258D-CD07-4561-A80A-C06AC4B8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2F19-B8DE-4E9B-8302-9FDF70E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F40F7-76B5-448A-8A37-2E3A5C0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0D196-1029-42F4-9F51-E49C0C7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0BF4-D10A-4F82-9AD5-A38514F5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3D0D7E-D3B0-4986-B89C-AB1D4C92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ACC16-87A7-4894-A73F-FDCE5D4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7813A-2990-481F-9459-2B33755B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17994-BD26-4965-8053-F0B83DAD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BE491-27AE-48B5-8716-F86489BC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0CDC-ACD9-4A63-90BE-B96A37CC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06CA7-8D69-4420-9A87-847E8C7D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56B8A-B30E-4B30-8BF7-7CA7EBF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D1585-E81E-4BBD-9617-EFED69F1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C94D2-2115-42B3-9DE0-CB76001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A74C7-46D4-48A6-9BC7-7DF6F0B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0C24F6-C6F1-4330-80FE-1248B15D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A0504-712D-4439-9E03-4ADCF193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3B7C80-AA40-4181-A3CA-B55D3E77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979848-8F8B-415A-BD57-54EC2B08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C7775E-9C07-4A3E-B6AE-B5A83B7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F4D70-4DB9-497D-8677-9690E48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D5C087-08E4-475F-9B67-38C5D7D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816A5-D9E9-4F5E-BA7D-AFD7A148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595EA1-C328-4BB3-BA4D-6D7F20C2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3F1F11-F68C-4E2F-BD07-5A33D4D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03012-A6E6-4122-B874-C0C317E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19F045-1EBB-47E0-BCE8-B381698C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F8781-4CB9-4033-B968-C1F72C8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8343D-C93E-4695-BE6E-189D119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D2B0-6A73-415D-81B1-CF01991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C743B-DA73-4C3A-8F34-4EC735BC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B69F0-2942-4AD8-9C18-27DD37ED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487DB-DCE0-4A22-85DA-723CF5C6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47AD7-EC88-400C-B22C-97A820C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0FD6E-7389-4681-A359-DC0FFF9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18076-0DC3-4A07-8AFD-B6B092F8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E8DA2-BE8F-4F5F-A247-B9B10B45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AF4889-A751-4035-ABA4-5E4B853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829DF-E263-46D0-BA17-366E452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6292D-94D2-47B6-9788-53E0BC3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AA19D0-96BB-4C10-BE40-C7816DF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DD44A7-5E83-45B2-8B34-FE6D4BD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AC0A2-3DD4-4F01-8E17-50F13E7B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A62D2-D4EC-4EB5-8B6A-579EC955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B73C-3B16-43BE-9FBD-D84F32EA9567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92-65B9-4A4D-9886-0EF6D9E4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F7C6C-41EE-40CF-9D49-3B5D521B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pi/v1/getBillMasterDraftStr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A49F7-4A8C-4E73-B215-9B37C99C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C8D9-288A-4E83-AEED-33AA495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77895-5EA8-4AF7-B965-7383005D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99" y="2460625"/>
            <a:ext cx="9791701" cy="28141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http://localhost:8000/api/v1/getBillMasterDraftStream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Body: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BillMasterID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1,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"username",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E55F345-ED2E-477F-A884-57CD22B3A97F}"/>
              </a:ext>
            </a:extLst>
          </p:cNvPr>
          <p:cNvSpPr/>
          <p:nvPr/>
        </p:nvSpPr>
        <p:spPr>
          <a:xfrm>
            <a:off x="1435099" y="3556000"/>
            <a:ext cx="3729568" cy="16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6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CCFB7C-8A0E-4302-A07B-E60DFC8DD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03848"/>
              </p:ext>
            </p:extLst>
          </p:nvPr>
        </p:nvGraphicFramePr>
        <p:xfrm>
          <a:off x="294856" y="408914"/>
          <a:ext cx="5114877" cy="5768429"/>
        </p:xfrm>
        <a:graphic>
          <a:graphicData uri="http://schemas.openxmlformats.org/drawingml/2006/table">
            <a:tbl>
              <a:tblPr/>
              <a:tblGrid>
                <a:gridCol w="85459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174942557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4239374561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1018821803"/>
                    </a:ext>
                  </a:extLst>
                </a:gridCol>
              </a:tblGrid>
              <a:tr h="322489">
                <a:tc gridSpan="4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zh-TW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帳單產製輸入畫面資訊</a:t>
                      </a:r>
                      <a:endParaRPr kumimoji="1" lang="en-US" altLang="zh-TW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185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輸入介面顯示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對應帳單顯示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資料產生方式來源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185087">
                <a:tc rowSpan="7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窗口人員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使用者從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選取擔任窗口的使用者，這些資訊會被全部帶出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使用者選取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68319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21570"/>
                  </a:ext>
                </a:extLst>
              </a:tr>
              <a:tr h="185940"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6989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主管姓名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76506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34673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62747"/>
                  </a:ext>
                </a:extLst>
              </a:tr>
              <a:tr h="185087"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以當下會員名稱查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連絡窗口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17124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Email(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15160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49859"/>
                  </a:ext>
                </a:extLst>
              </a:tr>
              <a:tr h="198379"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帳單標題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54095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計帳段號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103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帳單種類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3861"/>
                  </a:ext>
                </a:extLst>
              </a:tr>
              <a:tr h="198379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帳單開立日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IssueDate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in/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選擇日期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7898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帳單到期日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DueDate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01069"/>
                  </a:ext>
                </a:extLst>
              </a:tr>
              <a:tr h="185087"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Bank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Name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以當下海纜名稱查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35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7455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Address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21690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A/C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12028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 No.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6246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Saving Account No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483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IBAN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32334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Swift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8732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ACH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6043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Wire/Routing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8541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696883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{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ContactWindowAndSupervisorInformation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"Company": "</a:t>
            </a:r>
            <a:r>
              <a:rPr lang="zh-TW" altLang="en-US" sz="800" dirty="0"/>
              <a:t>中華電信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"Address": "</a:t>
            </a:r>
            <a:r>
              <a:rPr lang="en-US" altLang="zh-TW" sz="800" dirty="0" err="1"/>
              <a:t>testaddr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"Tel": "02-23443897",</a:t>
            </a:r>
          </a:p>
          <a:p>
            <a:r>
              <a:rPr lang="en-US" altLang="zh-TW" sz="800" dirty="0"/>
              <a:t>        "Fax": "02-23443897",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DirectorName</a:t>
            </a:r>
            <a:r>
              <a:rPr lang="en-US" altLang="zh-TW" sz="800" dirty="0"/>
              <a:t>": "</a:t>
            </a:r>
            <a:r>
              <a:rPr lang="zh-TW" altLang="en-US" sz="800" dirty="0"/>
              <a:t>郭贊章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DTel</a:t>
            </a:r>
            <a:r>
              <a:rPr lang="en-US" altLang="zh-TW" sz="800" dirty="0"/>
              <a:t>": "</a:t>
            </a:r>
            <a:r>
              <a:rPr lang="en-US" altLang="zh-TW" sz="800" dirty="0" err="1"/>
              <a:t>testtel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DFax</a:t>
            </a:r>
            <a:r>
              <a:rPr lang="en-US" altLang="zh-TW" sz="800" dirty="0"/>
              <a:t>": "</a:t>
            </a:r>
            <a:r>
              <a:rPr lang="en-US" altLang="zh-TW" sz="800" dirty="0" err="1"/>
              <a:t>testfax</a:t>
            </a:r>
            <a:r>
              <a:rPr lang="en-US" altLang="zh-TW" sz="800" dirty="0"/>
              <a:t>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PartyInformation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"Company": "Chunghwa Telecom Co., Ltd. Network Technology Group",</a:t>
            </a:r>
          </a:p>
          <a:p>
            <a:r>
              <a:rPr lang="en-US" altLang="zh-TW" sz="800" dirty="0"/>
              <a:t>        "Address": "31, </a:t>
            </a:r>
            <a:r>
              <a:rPr lang="en-US" altLang="zh-TW" sz="800" dirty="0" err="1"/>
              <a:t>Aikuo</a:t>
            </a:r>
            <a:r>
              <a:rPr lang="en-US" altLang="zh-TW" sz="800" dirty="0"/>
              <a:t> East Road, Taipei, Taiwan 106",</a:t>
            </a:r>
          </a:p>
          <a:p>
            <a:r>
              <a:rPr lang="en-US" altLang="zh-TW" sz="800" dirty="0"/>
              <a:t>        "Contact": "</a:t>
            </a:r>
            <a:r>
              <a:rPr lang="zh-TW" altLang="en-US" sz="800" dirty="0"/>
              <a:t>黃宏杰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"Email": "hj-hwang@cht.com.tw",</a:t>
            </a:r>
          </a:p>
          <a:p>
            <a:r>
              <a:rPr lang="en-US" altLang="zh-TW" sz="800" dirty="0"/>
              <a:t>        "Tel": "03-9772252"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CorporateInformation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BankName</a:t>
            </a:r>
            <a:r>
              <a:rPr lang="en-US" altLang="zh-TW" sz="800" dirty="0"/>
              <a:t>": "Bank of Taiwan, </a:t>
            </a:r>
            <a:r>
              <a:rPr lang="en-US" altLang="zh-TW" sz="800" dirty="0" err="1"/>
              <a:t>Hsinyi</a:t>
            </a:r>
            <a:r>
              <a:rPr lang="en-US" altLang="zh-TW" sz="800" dirty="0"/>
              <a:t> Branch",</a:t>
            </a:r>
          </a:p>
          <a:p>
            <a:r>
              <a:rPr lang="en-US" altLang="zh-TW" sz="800" dirty="0"/>
              <a:t>        "Branch":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BranchAddress</a:t>
            </a:r>
            <a:r>
              <a:rPr lang="en-US" altLang="zh-TW" sz="800" dirty="0"/>
              <a:t>": "31 </a:t>
            </a:r>
            <a:r>
              <a:rPr lang="en-US" altLang="zh-TW" sz="800" dirty="0" err="1"/>
              <a:t>Aikuo</a:t>
            </a:r>
            <a:r>
              <a:rPr lang="en-US" altLang="zh-TW" sz="800" dirty="0"/>
              <a:t> E. Rd., Taipei, Taiwan, 106",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BankAcctName</a:t>
            </a:r>
            <a:r>
              <a:rPr lang="en-US" altLang="zh-TW" sz="800" dirty="0"/>
              <a:t>": "SJC2 Central Billing Party of Chunghwa Telecom (International Business Group)",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BankAcctNo</a:t>
            </a:r>
            <a:r>
              <a:rPr lang="en-US" altLang="zh-TW" sz="800" dirty="0"/>
              <a:t>": "054007501968",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SavingAcctNo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"IBAN":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SWIFTCode</a:t>
            </a:r>
            <a:r>
              <a:rPr lang="en-US" altLang="zh-TW" sz="800" dirty="0"/>
              <a:t>": "BKTWTWTP054",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ACHNo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WireRouting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"Address": "88, Sec. 2, </a:t>
            </a:r>
            <a:r>
              <a:rPr lang="en-US" altLang="zh-TW" sz="800" dirty="0" err="1"/>
              <a:t>Sinyi</a:t>
            </a:r>
            <a:r>
              <a:rPr lang="en-US" altLang="zh-TW" sz="800" dirty="0"/>
              <a:t> Road, Taipei"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DetailInformation</a:t>
            </a:r>
            <a:r>
              <a:rPr lang="en-US" altLang="zh-TW" sz="800" dirty="0"/>
              <a:t>": [</a:t>
            </a:r>
          </a:p>
          <a:p>
            <a:r>
              <a:rPr lang="en-US" altLang="zh-TW" sz="800" dirty="0"/>
              <a:t>        {</a:t>
            </a:r>
          </a:p>
          <a:p>
            <a:r>
              <a:rPr lang="en-US" altLang="zh-TW" sz="800" dirty="0"/>
              <a:t>            "Supplier": "NEC Corporation, Submarine Network Division",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InvNumber</a:t>
            </a:r>
            <a:r>
              <a:rPr lang="en-US" altLang="zh-TW" sz="800" dirty="0"/>
              <a:t>": "02CO-CI2303301838",</a:t>
            </a:r>
          </a:p>
          <a:p>
            <a:r>
              <a:rPr lang="en-US" altLang="zh-TW" sz="800" dirty="0"/>
              <a:t>            "Description": "BM9a Sea cable manufactured (except 8.5km spare cable))- Equipment",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AmountBilled</a:t>
            </a:r>
            <a:r>
              <a:rPr lang="en-US" altLang="zh-TW" sz="800" dirty="0"/>
              <a:t>": 1288822.32,</a:t>
            </a:r>
          </a:p>
          <a:p>
            <a:r>
              <a:rPr lang="en-US" altLang="zh-TW" sz="800" dirty="0"/>
              <a:t>            "Liability": 7.1428571429,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YourShare</a:t>
            </a:r>
            <a:r>
              <a:rPr lang="en-US" altLang="zh-TW" sz="800" dirty="0"/>
              <a:t>": 92058.74</a:t>
            </a:r>
          </a:p>
          <a:p>
            <a:r>
              <a:rPr lang="en-US" altLang="zh-TW" sz="800" dirty="0"/>
              <a:t>        },</a:t>
            </a:r>
          </a:p>
          <a:p>
            <a:r>
              <a:rPr lang="en-US" altLang="zh-TW" sz="800" dirty="0"/>
              <a:t>        {</a:t>
            </a:r>
          </a:p>
          <a:p>
            <a:r>
              <a:rPr lang="en-US" altLang="zh-TW" sz="800" dirty="0"/>
              <a:t>            "Supplier": "NEC Corporation, Submarine Network Division",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InvNumber</a:t>
            </a:r>
            <a:r>
              <a:rPr lang="en-US" altLang="zh-TW" sz="800" dirty="0"/>
              <a:t>": "02CO-CI2303301838",</a:t>
            </a:r>
          </a:p>
          <a:p>
            <a:r>
              <a:rPr lang="en-US" altLang="zh-TW" sz="800" dirty="0"/>
              <a:t>            "Description": "BM9a Sea cable manufactured (except 8.5km spare cable))- Service",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AmountBilled</a:t>
            </a:r>
            <a:r>
              <a:rPr lang="en-US" altLang="zh-TW" sz="800" dirty="0"/>
              <a:t>": 1178227.94,</a:t>
            </a:r>
          </a:p>
          <a:p>
            <a:r>
              <a:rPr lang="en-US" altLang="zh-TW" sz="800" dirty="0"/>
              <a:t>            "Liability": 7.1428571429,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YourShare</a:t>
            </a:r>
            <a:r>
              <a:rPr lang="en-US" altLang="zh-TW" sz="800" dirty="0"/>
              <a:t>": 84159.14</a:t>
            </a:r>
          </a:p>
          <a:p>
            <a:r>
              <a:rPr lang="en-US" altLang="zh-TW" sz="800" dirty="0"/>
              <a:t>        },</a:t>
            </a:r>
          </a:p>
          <a:p>
            <a:r>
              <a:rPr lang="en-US" altLang="zh-TW" sz="800" dirty="0"/>
              <a:t>		{...}</a:t>
            </a:r>
          </a:p>
          <a:p>
            <a:r>
              <a:rPr lang="en-US" altLang="zh-TW" sz="800" dirty="0"/>
              <a:t>    ],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InvoiceNo</a:t>
            </a:r>
            <a:r>
              <a:rPr lang="en-US" altLang="zh-TW" sz="800" dirty="0"/>
              <a:t>": "02CO-CI2303301838"</a:t>
            </a:r>
          </a:p>
          <a:p>
            <a:r>
              <a:rPr lang="en-US" altLang="zh-TW" sz="800" dirty="0"/>
              <a:t>}</a:t>
            </a:r>
            <a:endParaRPr lang="zh-TW" altLang="en-US" sz="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AD1116-D984-445B-A983-A2138E73E107}"/>
              </a:ext>
            </a:extLst>
          </p:cNvPr>
          <p:cNvSpPr/>
          <p:nvPr/>
        </p:nvSpPr>
        <p:spPr>
          <a:xfrm>
            <a:off x="6892925" y="321733"/>
            <a:ext cx="1997075" cy="111971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A9EA1-2C76-4F9A-A6D1-6522B6943338}"/>
              </a:ext>
            </a:extLst>
          </p:cNvPr>
          <p:cNvSpPr/>
          <p:nvPr/>
        </p:nvSpPr>
        <p:spPr>
          <a:xfrm>
            <a:off x="294856" y="933449"/>
            <a:ext cx="5114877" cy="13477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067C387-9D46-4F92-AE05-F173751A02DD}"/>
              </a:ext>
            </a:extLst>
          </p:cNvPr>
          <p:cNvCxnSpPr>
            <a:stCxn id="2" idx="1"/>
            <a:endCxn id="6" idx="3"/>
          </p:cNvCxnSpPr>
          <p:nvPr/>
        </p:nvCxnSpPr>
        <p:spPr>
          <a:xfrm rot="10800000" flipV="1">
            <a:off x="5409733" y="881592"/>
            <a:ext cx="1483192" cy="7257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BF76C9A-D791-4751-B455-97E71D02EF5B}"/>
              </a:ext>
            </a:extLst>
          </p:cNvPr>
          <p:cNvSpPr/>
          <p:nvPr/>
        </p:nvSpPr>
        <p:spPr>
          <a:xfrm>
            <a:off x="294856" y="2281238"/>
            <a:ext cx="5114877" cy="9725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8F88C-01E8-42B4-AA2C-B43DF37DEB7B}"/>
              </a:ext>
            </a:extLst>
          </p:cNvPr>
          <p:cNvSpPr/>
          <p:nvPr/>
        </p:nvSpPr>
        <p:spPr>
          <a:xfrm>
            <a:off x="6892925" y="1441451"/>
            <a:ext cx="1997075" cy="83978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94D551F-11A0-4EC7-8544-3D72ED2DA1A0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409733" y="1861344"/>
            <a:ext cx="1483192" cy="9047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7BBFFFE-080F-4938-AF98-5E76B9384994}"/>
              </a:ext>
            </a:extLst>
          </p:cNvPr>
          <p:cNvSpPr/>
          <p:nvPr/>
        </p:nvSpPr>
        <p:spPr>
          <a:xfrm>
            <a:off x="6892925" y="2281238"/>
            <a:ext cx="1997075" cy="158210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80F3E-97A6-46E0-A779-E22F3AB733C4}"/>
              </a:ext>
            </a:extLst>
          </p:cNvPr>
          <p:cNvSpPr/>
          <p:nvPr/>
        </p:nvSpPr>
        <p:spPr>
          <a:xfrm>
            <a:off x="294855" y="4270375"/>
            <a:ext cx="5114877" cy="1906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78FE7BD-CBDB-45F4-9623-FF4EE4DF537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rot="10800000" flipV="1">
            <a:off x="5409733" y="3072289"/>
            <a:ext cx="1483193" cy="215157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739217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{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ContactWindowAndSupervisorInformation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"Company": "</a:t>
            </a:r>
            <a:r>
              <a:rPr lang="zh-TW" altLang="en-US" sz="800" dirty="0"/>
              <a:t>中華電信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"Address": "</a:t>
            </a:r>
            <a:r>
              <a:rPr lang="en-US" altLang="zh-TW" sz="800" dirty="0" err="1"/>
              <a:t>testaddr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"Tel": "02-23443897",</a:t>
            </a:r>
          </a:p>
          <a:p>
            <a:r>
              <a:rPr lang="en-US" altLang="zh-TW" sz="800" dirty="0"/>
              <a:t>        "Fax": "02-23443897",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DirectorName</a:t>
            </a:r>
            <a:r>
              <a:rPr lang="en-US" altLang="zh-TW" sz="800" dirty="0"/>
              <a:t>": "</a:t>
            </a:r>
            <a:r>
              <a:rPr lang="zh-TW" altLang="en-US" sz="800" dirty="0"/>
              <a:t>郭贊章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DTel</a:t>
            </a:r>
            <a:r>
              <a:rPr lang="en-US" altLang="zh-TW" sz="800" dirty="0"/>
              <a:t>": "</a:t>
            </a:r>
            <a:r>
              <a:rPr lang="en-US" altLang="zh-TW" sz="800" dirty="0" err="1"/>
              <a:t>testtel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DFax</a:t>
            </a:r>
            <a:r>
              <a:rPr lang="en-US" altLang="zh-TW" sz="800" dirty="0"/>
              <a:t>": "</a:t>
            </a:r>
            <a:r>
              <a:rPr lang="en-US" altLang="zh-TW" sz="800" dirty="0" err="1"/>
              <a:t>testfax</a:t>
            </a:r>
            <a:r>
              <a:rPr lang="en-US" altLang="zh-TW" sz="800" dirty="0"/>
              <a:t>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PartyInformation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"Company": "Chunghwa Telecom Co., Ltd. Network Technology Group",</a:t>
            </a:r>
          </a:p>
          <a:p>
            <a:r>
              <a:rPr lang="en-US" altLang="zh-TW" sz="800" dirty="0"/>
              <a:t>        "Address": "31, </a:t>
            </a:r>
            <a:r>
              <a:rPr lang="en-US" altLang="zh-TW" sz="800" dirty="0" err="1"/>
              <a:t>Aikuo</a:t>
            </a:r>
            <a:r>
              <a:rPr lang="en-US" altLang="zh-TW" sz="800" dirty="0"/>
              <a:t> East Road, Taipei, Taiwan 106",</a:t>
            </a:r>
          </a:p>
          <a:p>
            <a:r>
              <a:rPr lang="en-US" altLang="zh-TW" sz="800" dirty="0"/>
              <a:t>        "Contact": "</a:t>
            </a:r>
            <a:r>
              <a:rPr lang="zh-TW" altLang="en-US" sz="800" dirty="0"/>
              <a:t>黃宏杰</a:t>
            </a:r>
            <a:r>
              <a:rPr lang="en-US" altLang="zh-TW" sz="800" dirty="0"/>
              <a:t>",</a:t>
            </a:r>
          </a:p>
          <a:p>
            <a:r>
              <a:rPr lang="en-US" altLang="zh-TW" sz="800" dirty="0"/>
              <a:t>        "Email": "hj-hwang@cht.com.tw",</a:t>
            </a:r>
          </a:p>
          <a:p>
            <a:r>
              <a:rPr lang="en-US" altLang="zh-TW" sz="800" dirty="0"/>
              <a:t>        "Tel": "03-9772252"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CorporateInformation</a:t>
            </a:r>
            <a:r>
              <a:rPr lang="en-US" altLang="zh-TW" sz="800" dirty="0"/>
              <a:t>": {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BankName</a:t>
            </a:r>
            <a:r>
              <a:rPr lang="en-US" altLang="zh-TW" sz="800" dirty="0"/>
              <a:t>": "Bank of Taiwan, </a:t>
            </a:r>
            <a:r>
              <a:rPr lang="en-US" altLang="zh-TW" sz="800" dirty="0" err="1"/>
              <a:t>Hsinyi</a:t>
            </a:r>
            <a:r>
              <a:rPr lang="en-US" altLang="zh-TW" sz="800" dirty="0"/>
              <a:t> Branch",</a:t>
            </a:r>
          </a:p>
          <a:p>
            <a:r>
              <a:rPr lang="en-US" altLang="zh-TW" sz="800" dirty="0"/>
              <a:t>        "Branch":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BranchAddress</a:t>
            </a:r>
            <a:r>
              <a:rPr lang="en-US" altLang="zh-TW" sz="800" dirty="0"/>
              <a:t>": "31 </a:t>
            </a:r>
            <a:r>
              <a:rPr lang="en-US" altLang="zh-TW" sz="800" dirty="0" err="1"/>
              <a:t>Aikuo</a:t>
            </a:r>
            <a:r>
              <a:rPr lang="en-US" altLang="zh-TW" sz="800" dirty="0"/>
              <a:t> E. Rd., Taipei, Taiwan, 106",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BankAcctName</a:t>
            </a:r>
            <a:r>
              <a:rPr lang="en-US" altLang="zh-TW" sz="800" dirty="0"/>
              <a:t>": "SJC2 Central Billing Party of Chunghwa Telecom (International Business Group)",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BankAcctNo</a:t>
            </a:r>
            <a:r>
              <a:rPr lang="en-US" altLang="zh-TW" sz="800" dirty="0"/>
              <a:t>": "054007501968",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SavingAcctNo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"IBAN":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SWIFTCode</a:t>
            </a:r>
            <a:r>
              <a:rPr lang="en-US" altLang="zh-TW" sz="800" dirty="0"/>
              <a:t>": "BKTWTWTP054",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ACHNo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</a:t>
            </a:r>
            <a:r>
              <a:rPr lang="en-US" altLang="zh-TW" sz="800" dirty="0" err="1"/>
              <a:t>WireRouting</a:t>
            </a:r>
            <a:r>
              <a:rPr lang="en-US" altLang="zh-TW" sz="800" dirty="0"/>
              <a:t>": "",</a:t>
            </a:r>
          </a:p>
          <a:p>
            <a:r>
              <a:rPr lang="en-US" altLang="zh-TW" sz="800" dirty="0"/>
              <a:t>        "Address": "88, Sec. 2, </a:t>
            </a:r>
            <a:r>
              <a:rPr lang="en-US" altLang="zh-TW" sz="800" dirty="0" err="1"/>
              <a:t>Sinyi</a:t>
            </a:r>
            <a:r>
              <a:rPr lang="en-US" altLang="zh-TW" sz="800" dirty="0"/>
              <a:t> Road, Taipei"</a:t>
            </a:r>
          </a:p>
          <a:p>
            <a:r>
              <a:rPr lang="en-US" altLang="zh-TW" sz="800" dirty="0"/>
              <a:t>    },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DetailInformation</a:t>
            </a:r>
            <a:r>
              <a:rPr lang="en-US" altLang="zh-TW" sz="800" dirty="0"/>
              <a:t>": [</a:t>
            </a:r>
          </a:p>
          <a:p>
            <a:r>
              <a:rPr lang="en-US" altLang="zh-TW" sz="800" dirty="0"/>
              <a:t>        {</a:t>
            </a:r>
          </a:p>
          <a:p>
            <a:r>
              <a:rPr lang="en-US" altLang="zh-TW" sz="800" dirty="0"/>
              <a:t>            "Supplier": "NEC Corporation, Submarine Network Division",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InvNumber</a:t>
            </a:r>
            <a:r>
              <a:rPr lang="en-US" altLang="zh-TW" sz="800" dirty="0"/>
              <a:t>": "02CO-CI2303301838",</a:t>
            </a:r>
          </a:p>
          <a:p>
            <a:r>
              <a:rPr lang="en-US" altLang="zh-TW" sz="800" dirty="0"/>
              <a:t>            "Description": "BM9a Sea cable manufactured (except 8.5km spare cable))- Equipment",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AmountBilled</a:t>
            </a:r>
            <a:r>
              <a:rPr lang="en-US" altLang="zh-TW" sz="800" dirty="0"/>
              <a:t>": 1288822.32,</a:t>
            </a:r>
          </a:p>
          <a:p>
            <a:r>
              <a:rPr lang="en-US" altLang="zh-TW" sz="800" dirty="0"/>
              <a:t>            "Liability": 7.1428571429,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YourShare</a:t>
            </a:r>
            <a:r>
              <a:rPr lang="en-US" altLang="zh-TW" sz="800" dirty="0"/>
              <a:t>": 92058.74</a:t>
            </a:r>
          </a:p>
          <a:p>
            <a:r>
              <a:rPr lang="en-US" altLang="zh-TW" sz="800" dirty="0"/>
              <a:t>        },</a:t>
            </a:r>
          </a:p>
          <a:p>
            <a:r>
              <a:rPr lang="en-US" altLang="zh-TW" sz="800" dirty="0"/>
              <a:t>        {</a:t>
            </a:r>
          </a:p>
          <a:p>
            <a:r>
              <a:rPr lang="en-US" altLang="zh-TW" sz="800" dirty="0"/>
              <a:t>            "Supplier": "NEC Corporation, Submarine Network Division",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InvNumber</a:t>
            </a:r>
            <a:r>
              <a:rPr lang="en-US" altLang="zh-TW" sz="800" dirty="0"/>
              <a:t>": "02CO-CI2303301838",</a:t>
            </a:r>
          </a:p>
          <a:p>
            <a:r>
              <a:rPr lang="en-US" altLang="zh-TW" sz="800" dirty="0"/>
              <a:t>            "Description": "BM9a Sea cable manufactured (except 8.5km spare cable))- Service",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AmountBilled</a:t>
            </a:r>
            <a:r>
              <a:rPr lang="en-US" altLang="zh-TW" sz="800" dirty="0"/>
              <a:t>": 1178227.94,</a:t>
            </a:r>
          </a:p>
          <a:p>
            <a:r>
              <a:rPr lang="en-US" altLang="zh-TW" sz="800" dirty="0"/>
              <a:t>            "Liability": 7.1428571429,</a:t>
            </a:r>
          </a:p>
          <a:p>
            <a:r>
              <a:rPr lang="en-US" altLang="zh-TW" sz="800" dirty="0"/>
              <a:t>            "</a:t>
            </a:r>
            <a:r>
              <a:rPr lang="en-US" altLang="zh-TW" sz="800" dirty="0" err="1"/>
              <a:t>YourShare</a:t>
            </a:r>
            <a:r>
              <a:rPr lang="en-US" altLang="zh-TW" sz="800" dirty="0"/>
              <a:t>": 84159.14</a:t>
            </a:r>
          </a:p>
          <a:p>
            <a:r>
              <a:rPr lang="en-US" altLang="zh-TW" sz="800" dirty="0"/>
              <a:t>        },</a:t>
            </a:r>
          </a:p>
          <a:p>
            <a:r>
              <a:rPr lang="en-US" altLang="zh-TW" sz="800" dirty="0"/>
              <a:t>		{...}</a:t>
            </a:r>
          </a:p>
          <a:p>
            <a:r>
              <a:rPr lang="en-US" altLang="zh-TW" sz="800" dirty="0"/>
              <a:t>    ],</a:t>
            </a:r>
          </a:p>
          <a:p>
            <a:r>
              <a:rPr lang="en-US" altLang="zh-TW" sz="800" dirty="0"/>
              <a:t>    "</a:t>
            </a:r>
            <a:r>
              <a:rPr lang="en-US" altLang="zh-TW" sz="800" dirty="0" err="1"/>
              <a:t>InvoiceNo</a:t>
            </a:r>
            <a:r>
              <a:rPr lang="en-US" altLang="zh-TW" sz="800" dirty="0"/>
              <a:t>": "02CO-CI2303301838"</a:t>
            </a:r>
          </a:p>
          <a:p>
            <a:r>
              <a:rPr lang="en-US" altLang="zh-TW" sz="800" dirty="0"/>
              <a:t>}</a:t>
            </a:r>
            <a:endParaRPr lang="zh-TW" altLang="en-US" sz="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D0A081-36AA-468E-A68B-6BF6DB46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249487"/>
            <a:ext cx="4639714" cy="669238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3542FF-10A7-41F6-88E4-A7B95D36EB8A}"/>
              </a:ext>
            </a:extLst>
          </p:cNvPr>
          <p:cNvSpPr/>
          <p:nvPr/>
        </p:nvSpPr>
        <p:spPr>
          <a:xfrm>
            <a:off x="6976052" y="4000500"/>
            <a:ext cx="3812021" cy="94488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E6C27E-C646-457F-8065-1DED4080F14E}"/>
              </a:ext>
            </a:extLst>
          </p:cNvPr>
          <p:cNvSpPr/>
          <p:nvPr/>
        </p:nvSpPr>
        <p:spPr>
          <a:xfrm>
            <a:off x="461818" y="3352584"/>
            <a:ext cx="4461164" cy="240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2AA8C58-B8F6-42D2-A96E-CA1C67CD3432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rot="10800000">
            <a:off x="4922982" y="3472766"/>
            <a:ext cx="2053070" cy="10001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A2AD73-37E6-4D95-9E06-3A66EB00D203}"/>
              </a:ext>
            </a:extLst>
          </p:cNvPr>
          <p:cNvSpPr/>
          <p:nvPr/>
        </p:nvSpPr>
        <p:spPr>
          <a:xfrm>
            <a:off x="6888308" y="6069805"/>
            <a:ext cx="1572202" cy="1093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F1E0B6-4CEE-4C6F-8DC0-FED393E7EA68}"/>
              </a:ext>
            </a:extLst>
          </p:cNvPr>
          <p:cNvSpPr/>
          <p:nvPr/>
        </p:nvSpPr>
        <p:spPr>
          <a:xfrm>
            <a:off x="3557588" y="2069306"/>
            <a:ext cx="726281" cy="119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5DAA26D-38DC-4964-9849-65233A3B21E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rot="10800000">
            <a:off x="4283870" y="2128838"/>
            <a:ext cx="2604439" cy="39956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1005</Words>
  <Application>Microsoft Office PowerPoint</Application>
  <PresentationFormat>寬螢幕</PresentationFormat>
  <Paragraphs>162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帳單Draft API</vt:lpstr>
      <vt:lpstr>產製帳單Draft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帳單Draft API</dc:title>
  <dc:creator>董宇哲</dc:creator>
  <cp:lastModifiedBy>董宇哲</cp:lastModifiedBy>
  <cp:revision>15</cp:revision>
  <dcterms:created xsi:type="dcterms:W3CDTF">2023-03-23T02:16:28Z</dcterms:created>
  <dcterms:modified xsi:type="dcterms:W3CDTF">2023-03-30T12:00:41Z</dcterms:modified>
</cp:coreProperties>
</file>