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>
      <p:cViewPr varScale="1">
        <p:scale>
          <a:sx n="115" d="100"/>
          <a:sy n="115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263C91-DB32-9340-417D-725C9CA8D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A9E5A76-0B91-870A-D3F8-69CEAAF3C0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324D85-A0E2-675C-658C-B25458406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E7F3-F75A-6F42-895B-BB62B0C9BBBD}" type="datetimeFigureOut">
              <a:rPr kumimoji="1" lang="zh-TW" altLang="en-US" smtClean="0"/>
              <a:t>2023/2/9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76DCAC-2714-BCEA-42B6-06F995BF9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F2610A6-BEA9-4B24-526C-3EF14BAC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2BCF-C557-F241-87A8-F580626CB4F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77123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C83818-661F-1D24-4A4C-AACFF55CF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29A90AB-E7E0-9263-1999-628544139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09F2C0-A0BE-C9DC-6461-9B5DAA702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E7F3-F75A-6F42-895B-BB62B0C9BBBD}" type="datetimeFigureOut">
              <a:rPr kumimoji="1" lang="zh-TW" altLang="en-US" smtClean="0"/>
              <a:t>2023/2/9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4EB998-D44A-1347-D2DB-1A1B62242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260ADB-7641-7983-2234-A581C967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2BCF-C557-F241-87A8-F580626CB4F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63102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7A65FF4-1266-4F25-8CC5-69C6B99DAD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1A1D9B6-4065-3085-1EFB-2A30C2971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34E48F-E33A-ED9E-3F19-4AA9E7A7F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E7F3-F75A-6F42-895B-BB62B0C9BBBD}" type="datetimeFigureOut">
              <a:rPr kumimoji="1" lang="zh-TW" altLang="en-US" smtClean="0"/>
              <a:t>2023/2/9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131663-D428-F8B1-4176-0D4BFCC9A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54584A-5F47-8D1E-E86E-DC88D6A6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2BCF-C557-F241-87A8-F580626CB4F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1941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CA6650-44AE-BD04-4F09-EE32DFFCA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833955-1DB2-F86A-C6B2-CAFFE880E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54FDEF-9BDA-6E54-DBCF-C5A2CC7D0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E7F3-F75A-6F42-895B-BB62B0C9BBBD}" type="datetimeFigureOut">
              <a:rPr kumimoji="1" lang="zh-TW" altLang="en-US" smtClean="0"/>
              <a:t>2023/2/9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374B9E-9434-D53E-ADE6-1D44199B4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DCF65-D034-756B-6946-73C86D8D0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2BCF-C557-F241-87A8-F580626CB4F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18533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AEED1D-B567-FFF8-47BE-5A5A083D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606A40D-B9A7-25CE-CD25-A9E1642E3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E10C79E-C53D-CDC4-532A-64B535A12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E7F3-F75A-6F42-895B-BB62B0C9BBBD}" type="datetimeFigureOut">
              <a:rPr kumimoji="1" lang="zh-TW" altLang="en-US" smtClean="0"/>
              <a:t>2023/2/9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A3A9CC-4BAF-6757-613E-E85D3AA66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18CC72-0327-CD11-026C-45FD874F8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2BCF-C557-F241-87A8-F580626CB4F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15339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FD746F-4C42-CBD7-9C3D-106ED335F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348D3C-F1F5-773E-949E-8439EDD213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30E7FE2-C3A6-0396-A3F8-5ED9CFA62D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4A89270-CA1C-A778-5AF8-CA9ACEFA5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E7F3-F75A-6F42-895B-BB62B0C9BBBD}" type="datetimeFigureOut">
              <a:rPr kumimoji="1" lang="zh-TW" altLang="en-US" smtClean="0"/>
              <a:t>2023/2/9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7A82F4-B97B-B7AA-4B14-DA24A9EEB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781F5DE-76A4-95ED-C119-99678E224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2BCF-C557-F241-87A8-F580626CB4F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03736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D5C1AC-E5E9-B912-F100-6A3207FE8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BC1FA4A-49AC-0C4D-AB38-E4F350226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936415D-F473-61F0-FFD6-FEAFA86EFB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320430A-710E-FA86-3784-4CAF93E7A3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8E6331D-C121-2D06-EFAC-C56842D9D8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0F8D91C-BD0B-9FED-7D78-EB5A0531F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E7F3-F75A-6F42-895B-BB62B0C9BBBD}" type="datetimeFigureOut">
              <a:rPr kumimoji="1" lang="zh-TW" altLang="en-US" smtClean="0"/>
              <a:t>2023/2/9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DEEEF48-0676-3F69-AED7-0E75BD7D8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8898F40-BA9F-7E22-BF26-75551BA9C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2BCF-C557-F241-87A8-F580626CB4F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29765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C1CE63-E89B-54C9-B58E-2AD58951F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7DF0755-A52C-7EA2-DEF5-C064454DB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E7F3-F75A-6F42-895B-BB62B0C9BBBD}" type="datetimeFigureOut">
              <a:rPr kumimoji="1" lang="zh-TW" altLang="en-US" smtClean="0"/>
              <a:t>2023/2/9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6718DE1-D51D-7A84-2701-A942EBB7D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0D2D9DD-9380-D670-026E-9C1568470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2BCF-C557-F241-87A8-F580626CB4F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0873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C03AF6C-2FB1-433C-9CFD-A1F426404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E7F3-F75A-6F42-895B-BB62B0C9BBBD}" type="datetimeFigureOut">
              <a:rPr kumimoji="1" lang="zh-TW" altLang="en-US" smtClean="0"/>
              <a:t>2023/2/9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F48784A-948D-0C82-D681-2B5F6D61E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28C4A5-2A4A-9F98-7276-CEB8A045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2BCF-C557-F241-87A8-F580626CB4F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02043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FE70A8-AF2F-296C-92FE-98F167E42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AFFD28-D424-8967-B392-5F327EE75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49824B2-4A96-8A15-1230-ABDD5F3D42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0917D80-9230-08E8-7DF6-F7B78B97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E7F3-F75A-6F42-895B-BB62B0C9BBBD}" type="datetimeFigureOut">
              <a:rPr kumimoji="1" lang="zh-TW" altLang="en-US" smtClean="0"/>
              <a:t>2023/2/9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3935AF4-637C-D4DE-4BF0-D51223F90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9D4790F-41D0-2902-03FC-0BCE542F4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2BCF-C557-F241-87A8-F580626CB4F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71447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B52BE9-D395-4528-91D4-A6D6F6DD9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6A1C598-80D6-0A84-6136-9CE275368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7D3DFAD-8F42-7998-116E-668F4AE1C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31B5BE6-6CC8-AF49-5FD7-D61463DB5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E7F3-F75A-6F42-895B-BB62B0C9BBBD}" type="datetimeFigureOut">
              <a:rPr kumimoji="1" lang="zh-TW" altLang="en-US" smtClean="0"/>
              <a:t>2023/2/9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51B84CE-1626-80A3-4787-FBAF6495A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54C0DE-C940-CA9A-7D4E-61255B0F7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2BCF-C557-F241-87A8-F580626CB4F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01444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6B06664-4EB1-2D1B-3CA8-30E5FA1AF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18E9E39-2605-2837-E882-FCEF6A416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94AA4C-F7AC-8A58-54BD-3A6B9F634D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DE7F3-F75A-6F42-895B-BB62B0C9BBBD}" type="datetimeFigureOut">
              <a:rPr kumimoji="1" lang="zh-TW" altLang="en-US" smtClean="0"/>
              <a:t>2023/2/9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A3FD68-8D13-A420-1C92-8D37B08BE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85E17F-FED4-05EA-E9F6-472AD88429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42BCF-C557-F241-87A8-F580626CB4F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51311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api/v1/getInvoiceMaster&amp;InvoiceDetailStream/WKMasterID=%7bWKMasterID%7d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api/v1/getInvoiceMaster&amp;InvoiceDetailStream/WKMasterID=%7bWKMasterID%7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api/v1/addInvoiceMaster&amp;InvoiceDetai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api/v1/updateInvoiceMaster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27.0.0.1:8000/api/v1/updateInvoiceWKMaster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api/v1/Suppliers/al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127.0.0.1:8000/api/v1/dropdownmenuBillMilestone" TargetMode="External"/><Relationship Id="rId4" Type="http://schemas.openxmlformats.org/officeDocument/2006/relationships/hyperlink" Target="http://127.0.0.1:8000/api/v1/SubmarineCables/al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127.0.0.1:8000/api/v1/InvoiceWKMaster/WKMasterID=%7bWKMasterID%7d" TargetMode="External"/><Relationship Id="rId4" Type="http://schemas.openxmlformats.org/officeDocument/2006/relationships/hyperlink" Target="http://127.0.0.1:8000/api/v1/InvoiceDetail/WKMasterID=%7bid%7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89E704-F131-0EBC-75AE-9C3FA3513F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發票主檔</a:t>
            </a:r>
            <a:r>
              <a:rPr kumimoji="1" lang="en-US" altLang="zh-TW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&amp;</a:t>
            </a:r>
            <a:r>
              <a:rPr kumimoji="1" lang="zh-TW" altLang="en-US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發票明細檔</a:t>
            </a:r>
            <a:r>
              <a:rPr kumimoji="1" lang="en-US" altLang="zh-TW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API</a:t>
            </a:r>
            <a:endParaRPr kumimoji="1" lang="zh-TW" altLang="en-US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06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C5CFD9-671F-1BF1-91AD-747830508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尚未立帳</a:t>
            </a:r>
            <a:r>
              <a:rPr kumimoji="1" lang="en-US" altLang="zh-TW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(1)</a:t>
            </a:r>
            <a:endParaRPr kumimoji="1" lang="zh-TW" altLang="en-US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37A2C81-6226-80C3-11B0-D35AFD831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659" y="1447294"/>
            <a:ext cx="5620967" cy="316179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31FAC75-1C3D-EAF4-D58C-7B1BD8206B30}"/>
              </a:ext>
            </a:extLst>
          </p:cNvPr>
          <p:cNvSpPr txBox="1"/>
          <p:nvPr/>
        </p:nvSpPr>
        <p:spPr>
          <a:xfrm>
            <a:off x="340258" y="5133707"/>
            <a:ext cx="6739551" cy="553998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Method: GET</a:t>
            </a:r>
            <a:b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</a:br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URL: </a:t>
            </a:r>
            <a:r>
              <a:rPr lang="zh-TW" altLang="en-US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  <a:hlinkClick r:id="rId3"/>
              </a:rPr>
              <a:t>http://127.0.0.1:8000/api/v1</a:t>
            </a:r>
            <a:r>
              <a:rPr lang="en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  <a:hlinkClick r:id="rId3"/>
              </a:rPr>
              <a:t>/getInvoiceMaster&amp;InvoiceDetailStream/WKMasterID=</a:t>
            </a:r>
            <a:r>
              <a:rPr lang="en" altLang="zh-TW" sz="1000" dirty="0">
                <a:highlight>
                  <a:srgbClr val="FFFF00"/>
                </a:highlight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  <a:hlinkClick r:id="rId3"/>
              </a:rPr>
              <a:t>{WKMasterID}</a:t>
            </a:r>
            <a:r>
              <a:rPr lang="en-US" altLang="zh-TW" sz="1000" dirty="0">
                <a:highlight>
                  <a:srgbClr val="FFFF00"/>
                </a:highlight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/>
            </a:r>
            <a:br>
              <a:rPr lang="en-US" altLang="zh-TW" sz="1000" dirty="0">
                <a:highlight>
                  <a:srgbClr val="FFFF00"/>
                </a:highlight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</a:br>
            <a:r>
              <a:rPr lang="en-US" altLang="zh-TW" sz="1000" dirty="0" err="1">
                <a:highlight>
                  <a:srgbClr val="FFFF00"/>
                </a:highlight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WKMasterID</a:t>
            </a:r>
            <a:r>
              <a:rPr lang="en-US" altLang="zh-TW" sz="1000" dirty="0">
                <a:highlight>
                  <a:srgbClr val="FFFF00"/>
                </a:highlight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: </a:t>
            </a:r>
            <a:r>
              <a:rPr lang="zh-TW" altLang="en-US" sz="1000" dirty="0">
                <a:highlight>
                  <a:srgbClr val="FFFF00"/>
                </a:highlight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發票工作主檔</a:t>
            </a:r>
            <a:r>
              <a:rPr lang="en-US" altLang="zh-TW" sz="1000" dirty="0">
                <a:highlight>
                  <a:srgbClr val="FFFF00"/>
                </a:highlight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ID</a:t>
            </a:r>
          </a:p>
        </p:txBody>
      </p:sp>
      <p:sp>
        <p:nvSpPr>
          <p:cNvPr id="7" name="圓角矩形 6">
            <a:extLst>
              <a:ext uri="{FF2B5EF4-FFF2-40B4-BE49-F238E27FC236}">
                <a16:creationId xmlns:a16="http://schemas.microsoft.com/office/drawing/2014/main" id="{715E7CB1-520F-7F57-8D1D-440494FF91CD}"/>
              </a:ext>
            </a:extLst>
          </p:cNvPr>
          <p:cNvSpPr/>
          <p:nvPr/>
        </p:nvSpPr>
        <p:spPr>
          <a:xfrm>
            <a:off x="6096000" y="2842788"/>
            <a:ext cx="304800" cy="1448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9" name="曲線接點 8">
            <a:extLst>
              <a:ext uri="{FF2B5EF4-FFF2-40B4-BE49-F238E27FC236}">
                <a16:creationId xmlns:a16="http://schemas.microsoft.com/office/drawing/2014/main" id="{08F09B4C-D0CC-7CF4-1E13-6C7F4DB0A53E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rot="5400000">
            <a:off x="3906186" y="2791492"/>
            <a:ext cx="2146063" cy="2538366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A59235C-561D-0016-39F7-2937C47C16D5}"/>
              </a:ext>
            </a:extLst>
          </p:cNvPr>
          <p:cNvSpPr txBox="1"/>
          <p:nvPr/>
        </p:nvSpPr>
        <p:spPr>
          <a:xfrm>
            <a:off x="7680718" y="203542"/>
            <a:ext cx="124258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7A7772C-20CA-4786-4259-977B9B2F0CD7}"/>
              </a:ext>
            </a:extLst>
          </p:cNvPr>
          <p:cNvSpPr txBox="1"/>
          <p:nvPr/>
        </p:nvSpPr>
        <p:spPr>
          <a:xfrm>
            <a:off x="7680718" y="464939"/>
            <a:ext cx="3047245" cy="64017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zh-TW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TotalAmount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": 5582012.72,</a:t>
            </a:r>
            <a:endParaRPr lang="zh-TW" alt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"InvoiceMaster": [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"InvMasterID": 1,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"WKMasterID": 1,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"InvoiceNo": "DT0170168-1",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"PartyName": "Edge",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"SupplierName": "NEC",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"SubmarineCable": "SJC2",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"WorkTitle": "Construction",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"IssueDate": "2022-09-09T00:00:00",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"DueDate": "2022-11-08T00:00:00",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"IsPro": false,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"ContractType": "SC",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"Status": ""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{...},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{...}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],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"InvoiceDetail": [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"WKMasterID": 1,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"WKDetailID": 1,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"InvMasterID": 1,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"InvoiceNo": "DT0170168-1",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"PartyName": "Edge",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"SupplierName": "NEC",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"SubmarineCable": "SJC2",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"WorkTitle": "Construction",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"BillMilestone": "BM9a",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"FeeItem": "BM9a Sea...",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"LBRatio": 28.5714285714,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"FeeAmountPre": 1288822.32,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"FeeAmountPost": 368234.95,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"Difference": 0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{...},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{...}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]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1954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CF2D1198-92A4-F73E-9900-9937025DC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81" y="1404753"/>
            <a:ext cx="5029954" cy="365926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9C5CFD9-671F-1BF1-91AD-747830508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尚未立帳</a:t>
            </a:r>
            <a:r>
              <a:rPr kumimoji="1" lang="en-US" altLang="zh-TW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(2)</a:t>
            </a:r>
            <a:endParaRPr kumimoji="1" lang="zh-TW" altLang="en-US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31FAC75-1C3D-EAF4-D58C-7B1BD8206B30}"/>
              </a:ext>
            </a:extLst>
          </p:cNvPr>
          <p:cNvSpPr txBox="1"/>
          <p:nvPr/>
        </p:nvSpPr>
        <p:spPr>
          <a:xfrm>
            <a:off x="340258" y="5133707"/>
            <a:ext cx="6739551" cy="553998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Method: GET</a:t>
            </a:r>
            <a:b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</a:br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URL: </a:t>
            </a:r>
            <a:r>
              <a:rPr lang="zh-TW" altLang="en-US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  <a:hlinkClick r:id="rId3"/>
              </a:rPr>
              <a:t>http://127.0.0.1:8000/api/v1</a:t>
            </a:r>
            <a:r>
              <a:rPr lang="en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  <a:hlinkClick r:id="rId3"/>
              </a:rPr>
              <a:t>/getInvoiceMaster&amp;InvoiceDetailStream/WKMasterID=</a:t>
            </a:r>
            <a:r>
              <a:rPr lang="en" altLang="zh-TW" sz="1000" dirty="0">
                <a:highlight>
                  <a:srgbClr val="FFFF00"/>
                </a:highlight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  <a:hlinkClick r:id="rId3"/>
              </a:rPr>
              <a:t>{WKMasterID}</a:t>
            </a:r>
            <a:r>
              <a:rPr lang="en-US" altLang="zh-TW" sz="1000" dirty="0">
                <a:highlight>
                  <a:srgbClr val="FFFF00"/>
                </a:highlight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/>
            </a:r>
            <a:br>
              <a:rPr lang="en-US" altLang="zh-TW" sz="1000" dirty="0">
                <a:highlight>
                  <a:srgbClr val="FFFF00"/>
                </a:highlight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</a:br>
            <a:r>
              <a:rPr lang="en-US" altLang="zh-TW" sz="1000" dirty="0" err="1">
                <a:highlight>
                  <a:srgbClr val="FFFF00"/>
                </a:highlight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WKMasterID</a:t>
            </a:r>
            <a:r>
              <a:rPr lang="en-US" altLang="zh-TW" sz="1000" dirty="0">
                <a:highlight>
                  <a:srgbClr val="FFFF00"/>
                </a:highlight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: </a:t>
            </a:r>
            <a:r>
              <a:rPr lang="zh-TW" altLang="en-US" sz="1000" dirty="0">
                <a:highlight>
                  <a:srgbClr val="FFFF00"/>
                </a:highlight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發票工作主檔</a:t>
            </a:r>
            <a:r>
              <a:rPr lang="en-US" altLang="zh-TW" sz="1000" dirty="0">
                <a:highlight>
                  <a:srgbClr val="FFFF00"/>
                </a:highlight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ID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418E647-4287-80B8-C79E-EAE9CF667D51}"/>
              </a:ext>
            </a:extLst>
          </p:cNvPr>
          <p:cNvSpPr txBox="1"/>
          <p:nvPr/>
        </p:nvSpPr>
        <p:spPr>
          <a:xfrm>
            <a:off x="7680718" y="464939"/>
            <a:ext cx="3047245" cy="64017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zh-TW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TotalAmount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": 5582012.72,</a:t>
            </a:r>
            <a:endParaRPr lang="zh-TW" alt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"InvoiceMaster": [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"InvMasterID": 1,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"WKMasterID": 1,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"InvoiceNo": "DT0170168-1",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"PartyName": "Edge",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"SupplierName": "NEC",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"SubmarineCable": "SJC2",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"WorkTitle": "Construction",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"IssueDate": "2022-09-09T00:00:00",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"DueDate": "2022-11-08T00:00:00",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"IsPro": false,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"ContractType": "SC",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"Status": ""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{...},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{...}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],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"InvoiceDetail": [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"WKMasterID": 1,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"WKDetailID": 1,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"InvMasterID": 1,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"InvoiceNo": "DT0170168-1",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"PartyName": "Edge",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"SupplierName": "NEC",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"SubmarineCable": "SJC2",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"WorkTitle": "Construction",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"BillMilestone": "BM9a",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"FeeItem": "BM9a Sea...",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"LBRatio": 28.5714285714,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"FeeAmountPre": 1288822.32,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"FeeAmountPost": 368234.95,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"Difference": 0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{...},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{...}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]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A59235C-561D-0016-39F7-2937C47C16D5}"/>
              </a:ext>
            </a:extLst>
          </p:cNvPr>
          <p:cNvSpPr txBox="1"/>
          <p:nvPr/>
        </p:nvSpPr>
        <p:spPr>
          <a:xfrm>
            <a:off x="7680718" y="203542"/>
            <a:ext cx="124258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Response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0AA1C9F-8084-29E5-848C-6DC23705F06C}"/>
              </a:ext>
            </a:extLst>
          </p:cNvPr>
          <p:cNvSpPr/>
          <p:nvPr/>
        </p:nvSpPr>
        <p:spPr>
          <a:xfrm>
            <a:off x="8012316" y="3720973"/>
            <a:ext cx="2199993" cy="2426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7" name="曲線接點 16">
            <a:extLst>
              <a:ext uri="{FF2B5EF4-FFF2-40B4-BE49-F238E27FC236}">
                <a16:creationId xmlns:a16="http://schemas.microsoft.com/office/drawing/2014/main" id="{5B6A69FA-951C-D8D5-5160-9D6BBCD67847}"/>
              </a:ext>
            </a:extLst>
          </p:cNvPr>
          <p:cNvCxnSpPr>
            <a:cxnSpLocks/>
            <a:stCxn id="19" idx="3"/>
            <a:endCxn id="14" idx="1"/>
          </p:cNvCxnSpPr>
          <p:nvPr/>
        </p:nvCxnSpPr>
        <p:spPr>
          <a:xfrm>
            <a:off x="5748949" y="2100405"/>
            <a:ext cx="2263367" cy="2833733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050A217D-F221-4745-C709-6FD580F343B1}"/>
              </a:ext>
            </a:extLst>
          </p:cNvPr>
          <p:cNvSpPr/>
          <p:nvPr/>
        </p:nvSpPr>
        <p:spPr>
          <a:xfrm>
            <a:off x="1041146" y="1991762"/>
            <a:ext cx="4707803" cy="2172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3B2572B-73CC-C5C1-80AA-C010C42A87EB}"/>
              </a:ext>
            </a:extLst>
          </p:cNvPr>
          <p:cNvSpPr/>
          <p:nvPr/>
        </p:nvSpPr>
        <p:spPr>
          <a:xfrm>
            <a:off x="1041147" y="4128380"/>
            <a:ext cx="938544" cy="1503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E1472B9-4B62-E76C-EC8E-7868431FCE7B}"/>
              </a:ext>
            </a:extLst>
          </p:cNvPr>
          <p:cNvSpPr/>
          <p:nvPr/>
        </p:nvSpPr>
        <p:spPr>
          <a:xfrm>
            <a:off x="7902164" y="635350"/>
            <a:ext cx="1757883" cy="1542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23" name="曲線接點 22">
            <a:extLst>
              <a:ext uri="{FF2B5EF4-FFF2-40B4-BE49-F238E27FC236}">
                <a16:creationId xmlns:a16="http://schemas.microsoft.com/office/drawing/2014/main" id="{943F711F-8431-6A01-5CC8-099A6388B70B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 flipV="1">
            <a:off x="1979691" y="712477"/>
            <a:ext cx="5922473" cy="3491058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227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CF2D1198-92A4-F73E-9900-9937025DC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81" y="1404753"/>
            <a:ext cx="5029954" cy="365926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9C5CFD9-671F-1BF1-91AD-747830508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送出立帳</a:t>
            </a:r>
            <a:endParaRPr kumimoji="1" lang="zh-TW" altLang="en-US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31FAC75-1C3D-EAF4-D58C-7B1BD8206B30}"/>
              </a:ext>
            </a:extLst>
          </p:cNvPr>
          <p:cNvSpPr txBox="1"/>
          <p:nvPr/>
        </p:nvSpPr>
        <p:spPr>
          <a:xfrm>
            <a:off x="340258" y="5133707"/>
            <a:ext cx="6739551" cy="553998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Method: POST</a:t>
            </a:r>
            <a:b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</a:br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URL: </a:t>
            </a:r>
            <a:r>
              <a:rPr lang="zh-TW" altLang="en-US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  <a:hlinkClick r:id="rId3"/>
              </a:rPr>
              <a:t>http://127.0.0.1:8000/api/v1</a:t>
            </a:r>
            <a:r>
              <a:rPr lang="en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  <a:hlinkClick r:id="rId3"/>
              </a:rPr>
              <a:t>/addInvoiceMaster&amp;InvoiceDetail</a:t>
            </a:r>
            <a:endParaRPr lang="en" altLang="zh-TW" sz="1000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  <a:p>
            <a:r>
              <a:rPr lang="en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Content:</a:t>
            </a:r>
            <a:endParaRPr lang="en-US" altLang="zh-TW" sz="1000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418E647-4287-80B8-C79E-EAE9CF667D51}"/>
              </a:ext>
            </a:extLst>
          </p:cNvPr>
          <p:cNvSpPr txBox="1"/>
          <p:nvPr/>
        </p:nvSpPr>
        <p:spPr>
          <a:xfrm>
            <a:off x="7680718" y="464939"/>
            <a:ext cx="3047245" cy="64017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zh-TW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TotalAmount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": 5582012.72,</a:t>
            </a:r>
            <a:endParaRPr lang="zh-TW" alt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"InvoiceMaster": [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zh-TW" alt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"WKMasterID</a:t>
            </a:r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": 1,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"InvoiceNo": "DT0170168-1",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"PartyName": "Edge",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"SupplierName": "NEC",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"SubmarineCable": "SJC2",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"WorkTitle": "Construction",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"IssueDate": "2022-09-09T00:00:00",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"DueDate": "2022-11-08T00:00:00",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"IsPro": false,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"ContractType": "SC",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"Status": ""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{...},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{...}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],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"InvoiceDetail": [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"WKMasterID": 1,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"WKDetailID": 1,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"InvMasterID": 1,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"InvoiceNo": "DT0170168-1",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"PartyName": "Edge",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"SupplierName": "NEC",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"SubmarineCable": "SJC2",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"WorkTitle": "Construction",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"BillMilestone": "BM9a",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"FeeItem": "BM9a Sea...",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"LBRatio": 28.5714285714,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"FeeAmountPre": 1288822.32,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"FeeAmountPost": 368234.95,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"Difference": 0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{...},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{...}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]</a:t>
            </a:r>
          </a:p>
          <a:p>
            <a:r>
              <a:rPr lang="zh-TW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A59235C-561D-0016-39F7-2937C47C16D5}"/>
              </a:ext>
            </a:extLst>
          </p:cNvPr>
          <p:cNvSpPr txBox="1"/>
          <p:nvPr/>
        </p:nvSpPr>
        <p:spPr>
          <a:xfrm>
            <a:off x="7680717" y="203542"/>
            <a:ext cx="1825421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500" dirty="0">
                <a:latin typeface="Consolas" panose="020B0609020204030204" pitchFamily="49" charset="0"/>
                <a:cs typeface="Consolas" panose="020B0609020204030204" pitchFamily="49" charset="0"/>
              </a:rPr>
              <a:t>POST Body</a:t>
            </a:r>
            <a:endParaRPr lang="zh-TW" altLang="en-US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0AA1C9F-8084-29E5-848C-6DC23705F06C}"/>
              </a:ext>
            </a:extLst>
          </p:cNvPr>
          <p:cNvSpPr/>
          <p:nvPr/>
        </p:nvSpPr>
        <p:spPr>
          <a:xfrm>
            <a:off x="7749766" y="464939"/>
            <a:ext cx="3132499" cy="6316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6" name="肘形接點 15">
            <a:extLst>
              <a:ext uri="{FF2B5EF4-FFF2-40B4-BE49-F238E27FC236}">
                <a16:creationId xmlns:a16="http://schemas.microsoft.com/office/drawing/2014/main" id="{143DAAEB-7CB9-D56F-03E3-E59F82583BAF}"/>
              </a:ext>
            </a:extLst>
          </p:cNvPr>
          <p:cNvCxnSpPr>
            <a:endCxn id="11" idx="1"/>
          </p:cNvCxnSpPr>
          <p:nvPr/>
        </p:nvCxnSpPr>
        <p:spPr>
          <a:xfrm flipV="1">
            <a:off x="1041149" y="3665816"/>
            <a:ext cx="6639569" cy="1911119"/>
          </a:xfrm>
          <a:prstGeom prst="bentConnector3">
            <a:avLst>
              <a:gd name="adj1" fmla="val 7413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518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4DEDCAF-C111-A728-9EC4-2A404D480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38975"/>
            <a:ext cx="5470917" cy="307739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9C5CFD9-671F-1BF1-91AD-747830508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BiauKai" panose="02010601000101010101" pitchFamily="2" charset="-120"/>
                <a:ea typeface="BiauKai" panose="02010601000101010101" pitchFamily="2" charset="-120"/>
                <a:cs typeface="Consolas" panose="020B0609020204030204" pitchFamily="49" charset="0"/>
              </a:rPr>
              <a:t>更新發票主檔狀態</a:t>
            </a:r>
            <a:endParaRPr kumimoji="1" lang="zh-TW" altLang="en-US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31FAC75-1C3D-EAF4-D58C-7B1BD8206B30}"/>
              </a:ext>
            </a:extLst>
          </p:cNvPr>
          <p:cNvSpPr txBox="1"/>
          <p:nvPr/>
        </p:nvSpPr>
        <p:spPr>
          <a:xfrm>
            <a:off x="451093" y="5938877"/>
            <a:ext cx="6739551" cy="553998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Method: POST</a:t>
            </a:r>
            <a:b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</a:br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URL: </a:t>
            </a:r>
            <a:r>
              <a:rPr lang="zh-TW" altLang="en-US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  <a:hlinkClick r:id="rId3"/>
              </a:rPr>
              <a:t>http://127.0.0.1:8000/api/v1</a:t>
            </a:r>
            <a:r>
              <a:rPr lang="en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  <a:hlinkClick r:id="rId3"/>
              </a:rPr>
              <a:t>/updateInvoiceMaster</a:t>
            </a:r>
            <a:endParaRPr lang="en" altLang="zh-TW" sz="1000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  <a:p>
            <a:r>
              <a:rPr lang="en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Content:</a:t>
            </a:r>
            <a:endParaRPr lang="en-US" altLang="zh-TW" sz="1000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418E647-4287-80B8-C79E-EAE9CF667D51}"/>
              </a:ext>
            </a:extLst>
          </p:cNvPr>
          <p:cNvSpPr txBox="1"/>
          <p:nvPr/>
        </p:nvSpPr>
        <p:spPr>
          <a:xfrm>
            <a:off x="7793930" y="2851088"/>
            <a:ext cx="304724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WKMasterID</a:t>
            </a:r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": 1,</a:t>
            </a:r>
          </a:p>
          <a:p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"Status": "INVALID"</a:t>
            </a:r>
          </a:p>
          <a:p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TW" alt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A59235C-561D-0016-39F7-2937C47C16D5}"/>
              </a:ext>
            </a:extLst>
          </p:cNvPr>
          <p:cNvSpPr txBox="1"/>
          <p:nvPr/>
        </p:nvSpPr>
        <p:spPr>
          <a:xfrm>
            <a:off x="7793929" y="2589691"/>
            <a:ext cx="1825421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500" dirty="0">
                <a:latin typeface="Consolas" panose="020B0609020204030204" pitchFamily="49" charset="0"/>
                <a:cs typeface="Consolas" panose="020B0609020204030204" pitchFamily="49" charset="0"/>
              </a:rPr>
              <a:t>POST Body</a:t>
            </a:r>
            <a:endParaRPr lang="zh-TW" altLang="en-US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0AA1C9F-8084-29E5-848C-6DC23705F06C}"/>
              </a:ext>
            </a:extLst>
          </p:cNvPr>
          <p:cNvSpPr/>
          <p:nvPr/>
        </p:nvSpPr>
        <p:spPr>
          <a:xfrm>
            <a:off x="7862978" y="2851089"/>
            <a:ext cx="3132499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6" name="肘形接點 15">
            <a:extLst>
              <a:ext uri="{FF2B5EF4-FFF2-40B4-BE49-F238E27FC236}">
                <a16:creationId xmlns:a16="http://schemas.microsoft.com/office/drawing/2014/main" id="{143DAAEB-7CB9-D56F-03E3-E59F82583BAF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1196523" y="3205032"/>
            <a:ext cx="6666455" cy="2536549"/>
          </a:xfrm>
          <a:prstGeom prst="bentConnector3">
            <a:avLst>
              <a:gd name="adj1" fmla="val 8643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B110BCA7-CDF1-B7D5-C129-E2E3A9E8D9E5}"/>
              </a:ext>
            </a:extLst>
          </p:cNvPr>
          <p:cNvSpPr/>
          <p:nvPr/>
        </p:nvSpPr>
        <p:spPr>
          <a:xfrm>
            <a:off x="5816600" y="3073401"/>
            <a:ext cx="190500" cy="1316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3" name="曲線接點 12">
            <a:extLst>
              <a:ext uri="{FF2B5EF4-FFF2-40B4-BE49-F238E27FC236}">
                <a16:creationId xmlns:a16="http://schemas.microsoft.com/office/drawing/2014/main" id="{8DEF1327-9E6F-E9E3-A3BF-80BB900BB675}"/>
              </a:ext>
            </a:extLst>
          </p:cNvPr>
          <p:cNvCxnSpPr>
            <a:cxnSpLocks/>
            <a:stCxn id="9" idx="2"/>
            <a:endCxn id="17" idx="0"/>
          </p:cNvCxnSpPr>
          <p:nvPr/>
        </p:nvCxnSpPr>
        <p:spPr>
          <a:xfrm rot="5400000">
            <a:off x="3814516" y="3211385"/>
            <a:ext cx="2103688" cy="2090981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199B1AB-5763-7F95-F522-6CF044570899}"/>
              </a:ext>
            </a:extLst>
          </p:cNvPr>
          <p:cNvSpPr txBox="1"/>
          <p:nvPr/>
        </p:nvSpPr>
        <p:spPr>
          <a:xfrm>
            <a:off x="451093" y="5308719"/>
            <a:ext cx="6739551" cy="553998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Method: POST</a:t>
            </a:r>
            <a:b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</a:br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URL: </a:t>
            </a:r>
            <a:r>
              <a:rPr lang="zh-TW" altLang="en-US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  <a:hlinkClick r:id="rId4"/>
              </a:rPr>
              <a:t>http://127.0.0.1:8000/api/v1</a:t>
            </a:r>
            <a:r>
              <a:rPr lang="en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  <a:hlinkClick r:id="rId4"/>
              </a:rPr>
              <a:t>/updateInvoiceWKMaster</a:t>
            </a:r>
            <a:endParaRPr lang="en" altLang="zh-TW" sz="1000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  <a:p>
            <a:r>
              <a:rPr lang="en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Content:</a:t>
            </a:r>
            <a:endParaRPr lang="en-US" altLang="zh-TW" sz="1000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</p:txBody>
      </p:sp>
      <p:cxnSp>
        <p:nvCxnSpPr>
          <p:cNvPr id="24" name="肘形接點 23">
            <a:extLst>
              <a:ext uri="{FF2B5EF4-FFF2-40B4-BE49-F238E27FC236}">
                <a16:creationId xmlns:a16="http://schemas.microsoft.com/office/drawing/2014/main" id="{6F08CDB0-FDB4-4F79-089A-5622CF154CE6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1119129" y="3558975"/>
            <a:ext cx="8310099" cy="282423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466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200" y="1690688"/>
            <a:ext cx="5374737" cy="204573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9BDFC71-70B4-EE6C-D36D-F8BB3EA7A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BiauKai" panose="02010601000101010101" pitchFamily="2" charset="-120"/>
                <a:ea typeface="BiauKai" panose="02010601000101010101" pitchFamily="2" charset="-120"/>
              </a:rPr>
              <a:t>發票工作主檔查詢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9E71F0E-93A9-5B1D-80AA-DA4C6F68A934}"/>
              </a:ext>
            </a:extLst>
          </p:cNvPr>
          <p:cNvSpPr txBox="1"/>
          <p:nvPr/>
        </p:nvSpPr>
        <p:spPr>
          <a:xfrm>
            <a:off x="400010" y="5220901"/>
            <a:ext cx="11501822" cy="1384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050" dirty="0">
                <a:highlight>
                  <a:srgbClr val="FFFF00"/>
                </a:highlight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ROOT_URL</a:t>
            </a:r>
            <a:r>
              <a:rPr lang="zh-TW" altLang="en-US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</a:t>
            </a:r>
            <a:r>
              <a:rPr lang="en-US" altLang="zh-TW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=</a:t>
            </a:r>
            <a:r>
              <a:rPr lang="zh-TW" altLang="en-US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 </a:t>
            </a:r>
            <a:r>
              <a:rPr lang="en-US" altLang="zh-TW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http://127.0.0.1:8000/api/v1/getInvoiceWKMaster&amp;InvoiceWKDetail</a:t>
            </a:r>
          </a:p>
          <a:p>
            <a:r>
              <a:rPr lang="en-US" altLang="zh-TW" sz="1050" dirty="0">
                <a:highlight>
                  <a:srgbClr val="FFFF00"/>
                </a:highlight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ROOT_URL</a:t>
            </a:r>
            <a:r>
              <a:rPr lang="en-US" altLang="zh-TW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/</a:t>
            </a:r>
            <a:r>
              <a:rPr lang="zh-TW" altLang="en-US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SupplierName=供應商&amp;SubmarineCable=海纜名稱&amp;PartyName=會員代號&amp;Status=處理狀態&amp;BillMilestone=計帳段號&amp;startCreateDate=20230101&amp;endCreate</a:t>
            </a:r>
            <a:r>
              <a:rPr lang="en-US" altLang="zh-TW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Date</a:t>
            </a:r>
            <a:r>
              <a:rPr lang="zh-TW" altLang="en-US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=</a:t>
            </a:r>
            <a:r>
              <a:rPr lang="zh-TW" altLang="en-US" sz="1050" dirty="0" smtClean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20230131</a:t>
            </a:r>
            <a:r>
              <a:rPr lang="en-US" altLang="zh-TW" sz="1050" dirty="0" smtClean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…</a:t>
            </a:r>
            <a:endParaRPr lang="zh-TW" altLang="en-US" sz="1050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  <a:p>
            <a:endParaRPr lang="en-US" altLang="zh-TW" sz="1050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  <a:p>
            <a:r>
              <a:rPr lang="zh-TW" altLang="en-US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如果任條件都沒有</a:t>
            </a:r>
            <a:r>
              <a:rPr lang="en-US" altLang="zh-TW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: http://127.0.0.1:8000/api/v1/getInvoiceWKMaster&amp;InvoiceWKDetail/all</a:t>
            </a:r>
          </a:p>
          <a:p>
            <a:endParaRPr lang="zh-TW" altLang="en-US" sz="1050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  <a:p>
            <a:r>
              <a:rPr lang="zh-TW" altLang="en-US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如果起訖日都一樣，則給一樣的日期</a:t>
            </a:r>
            <a:endParaRPr lang="en-US" altLang="zh-TW" sz="1050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  <a:p>
            <a:r>
              <a:rPr lang="en-US" altLang="zh-TW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(ex. </a:t>
            </a:r>
            <a:r>
              <a:rPr lang="zh-TW" altLang="en-US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startCreateDate=</a:t>
            </a:r>
            <a:r>
              <a:rPr lang="en-US" altLang="zh-TW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xxx</a:t>
            </a:r>
            <a:r>
              <a:rPr lang="zh-TW" altLang="en-US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&amp;endCreate</a:t>
            </a:r>
            <a:r>
              <a:rPr lang="en-US" altLang="zh-TW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Date</a:t>
            </a:r>
            <a:r>
              <a:rPr lang="zh-TW" altLang="en-US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=</a:t>
            </a:r>
            <a:r>
              <a:rPr lang="en-US" altLang="zh-TW" sz="105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xxx)</a:t>
            </a:r>
            <a:endParaRPr lang="zh-TW" altLang="en-US" sz="1050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C5DB36B-C830-4063-98EB-71960FB0C9C6}"/>
              </a:ext>
            </a:extLst>
          </p:cNvPr>
          <p:cNvSpPr txBox="1"/>
          <p:nvPr/>
        </p:nvSpPr>
        <p:spPr>
          <a:xfrm>
            <a:off x="9222932" y="365125"/>
            <a:ext cx="2811309" cy="45243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800" dirty="0">
                <a:latin typeface="Consolas" panose="020B0609020204030204" pitchFamily="49" charset="0"/>
              </a:rPr>
              <a:t>[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{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"InvoiceWKMaster": {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"WKMasterID": 1,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"InvoiceNo": "DT0170168-1",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"Description": "COMMERCIAL </a:t>
            </a:r>
            <a:r>
              <a:rPr lang="en-US" altLang="zh-TW" sz="800" dirty="0">
                <a:latin typeface="Consolas" panose="020B0609020204030204" pitchFamily="49" charset="0"/>
              </a:rPr>
              <a:t>…</a:t>
            </a:r>
            <a:r>
              <a:rPr lang="zh-TW" altLang="en-US" sz="800" dirty="0">
                <a:latin typeface="Consolas" panose="020B0609020204030204" pitchFamily="49" charset="0"/>
              </a:rPr>
              <a:t>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"SupplierName": "NEC",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"SubmarineCable": "SJC2",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"WorkTitle": "Construction",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"ContractType": "SC",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"IssueDate": "2022-09-09T00:00:00",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"DueDate": "2022-11-08T00:00:00",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"PartyName": "",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"Status": "TEMPORARY",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"IsPro": false,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"IsRecharge": false,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"IsLiability": true,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"TotalAmount": 5582012.72,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"CreateDate": "2023-01-13T00:00:00"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},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"InvoiceWKDetail": [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{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  "WKMasterID": 1,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  "InvoiceNo": "DT0170168-1",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  "SupplierName": "NEC",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  "SubmarineCable": "SJC2",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  "WorkTitle": "Construction",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  "BillMilestone": "BM9a",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  "FeeItem": "BM9a</a:t>
            </a:r>
            <a:r>
              <a:rPr lang="en-US" altLang="zh-TW" sz="800" dirty="0">
                <a:latin typeface="Consolas" panose="020B0609020204030204" pitchFamily="49" charset="0"/>
              </a:rPr>
              <a:t>…</a:t>
            </a:r>
            <a:r>
              <a:rPr lang="zh-TW" altLang="en-US" sz="800" dirty="0">
                <a:latin typeface="Consolas" panose="020B0609020204030204" pitchFamily="49" charset="0"/>
              </a:rPr>
              <a:t>",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  "FeeAmount": 1288822.32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    } ]</a:t>
            </a:r>
          </a:p>
          <a:p>
            <a:r>
              <a:rPr lang="zh-TW" altLang="en-US" sz="800" dirty="0">
                <a:latin typeface="Consolas" panose="020B0609020204030204" pitchFamily="49" charset="0"/>
              </a:rPr>
              <a:t>  }</a:t>
            </a:r>
            <a:r>
              <a:rPr lang="en-US" altLang="zh-TW" sz="800" dirty="0"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800" dirty="0">
                <a:latin typeface="Consolas" panose="020B0609020204030204" pitchFamily="49" charset="0"/>
              </a:rPr>
              <a:t>  {…},</a:t>
            </a:r>
          </a:p>
          <a:p>
            <a:r>
              <a:rPr lang="en-US" altLang="zh-TW" sz="800" dirty="0">
                <a:latin typeface="Consolas" panose="020B0609020204030204" pitchFamily="49" charset="0"/>
              </a:rPr>
              <a:t>  {…},</a:t>
            </a:r>
          </a:p>
          <a:p>
            <a:r>
              <a:rPr lang="en-US" altLang="zh-TW" sz="800" dirty="0">
                <a:latin typeface="Consolas" panose="020B0609020204030204" pitchFamily="49" charset="0"/>
              </a:rPr>
              <a:t>  {…}</a:t>
            </a:r>
            <a:endParaRPr lang="zh-TW" altLang="en-US" sz="800" dirty="0">
              <a:latin typeface="Consolas" panose="020B0609020204030204" pitchFamily="49" charset="0"/>
            </a:endParaRPr>
          </a:p>
          <a:p>
            <a:r>
              <a:rPr lang="zh-TW" altLang="en-US" sz="800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B79F5A7-07B0-4C02-A17E-CD383E313C39}"/>
              </a:ext>
            </a:extLst>
          </p:cNvPr>
          <p:cNvSpPr/>
          <p:nvPr/>
        </p:nvSpPr>
        <p:spPr>
          <a:xfrm>
            <a:off x="9414745" y="533401"/>
            <a:ext cx="2294467" cy="3784600"/>
          </a:xfrm>
          <a:prstGeom prst="rect">
            <a:avLst/>
          </a:prstGeom>
          <a:noFill/>
          <a:ln w="381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47DA77D-8C6D-4585-A256-2D6D536CDA6D}"/>
              </a:ext>
            </a:extLst>
          </p:cNvPr>
          <p:cNvSpPr txBox="1"/>
          <p:nvPr/>
        </p:nvSpPr>
        <p:spPr>
          <a:xfrm>
            <a:off x="9222932" y="77788"/>
            <a:ext cx="14025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Consolas" panose="020B0609020204030204" pitchFamily="49" charset="0"/>
              </a:rPr>
              <a:t>Response</a:t>
            </a:r>
          </a:p>
        </p:txBody>
      </p:sp>
      <p:sp>
        <p:nvSpPr>
          <p:cNvPr id="3" name="矩形 2"/>
          <p:cNvSpPr/>
          <p:nvPr/>
        </p:nvSpPr>
        <p:spPr>
          <a:xfrm>
            <a:off x="1585913" y="2162175"/>
            <a:ext cx="864394" cy="1762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742918" y="1516360"/>
            <a:ext cx="4244622" cy="46166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200" dirty="0">
                <a:latin typeface="Consolas" panose="020B0609020204030204" pitchFamily="49" charset="0"/>
              </a:rPr>
              <a:t>Method: GET</a:t>
            </a:r>
          </a:p>
          <a:p>
            <a:r>
              <a:rPr lang="zh-TW" altLang="en-US" sz="1200" dirty="0">
                <a:latin typeface="Consolas" panose="020B0609020204030204" pitchFamily="49" charset="0"/>
              </a:rPr>
              <a:t>URL: </a:t>
            </a:r>
            <a:r>
              <a:rPr lang="zh-TW" altLang="en-US" sz="1200" dirty="0">
                <a:latin typeface="Consolas" panose="020B0609020204030204" pitchFamily="49" charset="0"/>
                <a:hlinkClick r:id="rId3"/>
              </a:rPr>
              <a:t>http://127.0.0.1:8000/api/v1/Suppliers/al</a:t>
            </a:r>
            <a:r>
              <a:rPr lang="zh-TW" altLang="en-US" sz="1200" dirty="0" smtClean="0">
                <a:latin typeface="Consolas" panose="020B0609020204030204" pitchFamily="49" charset="0"/>
                <a:hlinkClick r:id="rId3"/>
              </a:rPr>
              <a:t>l</a:t>
            </a:r>
            <a:endParaRPr lang="en-US" altLang="zh-TW" sz="1200" dirty="0" smtClean="0">
              <a:latin typeface="Consolas" panose="020B0609020204030204" pitchFamily="49" charset="0"/>
            </a:endParaRPr>
          </a:p>
        </p:txBody>
      </p:sp>
      <p:cxnSp>
        <p:nvCxnSpPr>
          <p:cNvPr id="8" name="肘形接點 7"/>
          <p:cNvCxnSpPr>
            <a:stCxn id="3" idx="0"/>
            <a:endCxn id="5" idx="1"/>
          </p:cNvCxnSpPr>
          <p:nvPr/>
        </p:nvCxnSpPr>
        <p:spPr>
          <a:xfrm rot="5400000" flipH="1" flipV="1">
            <a:off x="2173023" y="1592280"/>
            <a:ext cx="414982" cy="72480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533649" y="2152353"/>
            <a:ext cx="1204913" cy="1762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129650" y="3357954"/>
            <a:ext cx="4714875" cy="46166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200" dirty="0">
                <a:latin typeface="Consolas" panose="020B0609020204030204" pitchFamily="49" charset="0"/>
              </a:rPr>
              <a:t>Method: GET</a:t>
            </a:r>
          </a:p>
          <a:p>
            <a:r>
              <a:rPr lang="zh-TW" altLang="en-US" sz="1200" dirty="0">
                <a:latin typeface="Consolas" panose="020B0609020204030204" pitchFamily="49" charset="0"/>
              </a:rPr>
              <a:t>URL: </a:t>
            </a:r>
            <a:r>
              <a:rPr lang="zh-TW" altLang="en-US" sz="1200" dirty="0">
                <a:latin typeface="Consolas" panose="020B0609020204030204" pitchFamily="49" charset="0"/>
                <a:hlinkClick r:id="rId4"/>
              </a:rPr>
              <a:t>http://127.0.0.1:8000/api/v1/SubmarineCables/a</a:t>
            </a:r>
            <a:r>
              <a:rPr lang="zh-TW" altLang="en-US" sz="1200" dirty="0" smtClean="0">
                <a:latin typeface="Consolas" panose="020B0609020204030204" pitchFamily="49" charset="0"/>
                <a:hlinkClick r:id="rId4"/>
              </a:rPr>
              <a:t>l</a:t>
            </a:r>
            <a:r>
              <a:rPr lang="en-US" altLang="zh-TW" sz="1200" dirty="0" smtClean="0">
                <a:latin typeface="Consolas" panose="020B0609020204030204" pitchFamily="49" charset="0"/>
                <a:hlinkClick r:id="rId4"/>
              </a:rPr>
              <a:t>l</a:t>
            </a:r>
            <a:endParaRPr lang="en-US" altLang="zh-TW" sz="1200" dirty="0" smtClean="0">
              <a:latin typeface="Consolas" panose="020B0609020204030204" pitchFamily="49" charset="0"/>
            </a:endParaRPr>
          </a:p>
        </p:txBody>
      </p:sp>
      <p:cxnSp>
        <p:nvCxnSpPr>
          <p:cNvPr id="11" name="肘形接點 10"/>
          <p:cNvCxnSpPr>
            <a:stCxn id="14" idx="3"/>
            <a:endCxn id="9" idx="3"/>
          </p:cNvCxnSpPr>
          <p:nvPr/>
        </p:nvCxnSpPr>
        <p:spPr>
          <a:xfrm>
            <a:off x="3738562" y="2240460"/>
            <a:ext cx="2105963" cy="1348327"/>
          </a:xfrm>
          <a:prstGeom prst="bentConnector3">
            <a:avLst>
              <a:gd name="adj1" fmla="val 12623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102055" y="3995832"/>
            <a:ext cx="5153025" cy="46166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200" dirty="0">
                <a:latin typeface="Consolas" panose="020B0609020204030204" pitchFamily="49" charset="0"/>
              </a:rPr>
              <a:t>Method: GET</a:t>
            </a:r>
          </a:p>
          <a:p>
            <a:r>
              <a:rPr lang="zh-TW" altLang="en-US" sz="1200" dirty="0">
                <a:latin typeface="Consolas" panose="020B0609020204030204" pitchFamily="49" charset="0"/>
              </a:rPr>
              <a:t>URL: </a:t>
            </a:r>
            <a:r>
              <a:rPr lang="zh-TW" altLang="en-US" sz="1200" dirty="0">
                <a:latin typeface="Consolas" panose="020B0609020204030204" pitchFamily="49" charset="0"/>
                <a:hlinkClick r:id="rId5"/>
              </a:rPr>
              <a:t>http://127.0.0.1:8000/api/v1/dropdownmenuBillMileston</a:t>
            </a:r>
            <a:r>
              <a:rPr lang="zh-TW" altLang="en-US" sz="1200" dirty="0" smtClean="0">
                <a:latin typeface="Consolas" panose="020B0609020204030204" pitchFamily="49" charset="0"/>
                <a:hlinkClick r:id="rId5"/>
              </a:rPr>
              <a:t>e</a:t>
            </a:r>
            <a:endParaRPr lang="en-US" altLang="zh-TW" sz="1200" dirty="0" smtClean="0">
              <a:latin typeface="Consolas" panose="020B0609020204030204" pitchFamily="49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533649" y="2326681"/>
            <a:ext cx="1204913" cy="1762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肘形接點 25"/>
          <p:cNvCxnSpPr>
            <a:stCxn id="22" idx="1"/>
            <a:endCxn id="21" idx="1"/>
          </p:cNvCxnSpPr>
          <p:nvPr/>
        </p:nvCxnSpPr>
        <p:spPr>
          <a:xfrm rot="10800000" flipV="1">
            <a:off x="1102055" y="2414787"/>
            <a:ext cx="1431594" cy="1811877"/>
          </a:xfrm>
          <a:prstGeom prst="bentConnector3">
            <a:avLst>
              <a:gd name="adj1" fmla="val 11596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784056" y="2502894"/>
            <a:ext cx="213469" cy="1309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單箭頭接點 31"/>
          <p:cNvCxnSpPr>
            <a:endCxn id="13" idx="2"/>
          </p:cNvCxnSpPr>
          <p:nvPr/>
        </p:nvCxnSpPr>
        <p:spPr>
          <a:xfrm flipV="1">
            <a:off x="10625479" y="4889440"/>
            <a:ext cx="3108" cy="3314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接點 34"/>
          <p:cNvCxnSpPr>
            <a:stCxn id="27" idx="2"/>
            <a:endCxn id="6" idx="0"/>
          </p:cNvCxnSpPr>
          <p:nvPr/>
        </p:nvCxnSpPr>
        <p:spPr>
          <a:xfrm rot="16200000" flipH="1">
            <a:off x="4727333" y="3797313"/>
            <a:ext cx="2587046" cy="26013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377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>
            <a:extLst>
              <a:ext uri="{FF2B5EF4-FFF2-40B4-BE49-F238E27FC236}">
                <a16:creationId xmlns:a16="http://schemas.microsoft.com/office/drawing/2014/main" id="{110457F9-9BF1-3C07-9F1E-D967BDFE7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636" y="1656018"/>
            <a:ext cx="4450030" cy="250314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4DEDCAF-C111-A728-9EC4-2A404D480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867" y="1656018"/>
            <a:ext cx="4341430" cy="244205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9C5CFD9-671F-1BF1-91AD-747830508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查詢發票主檔</a:t>
            </a:r>
            <a:r>
              <a:rPr kumimoji="1" lang="en-US" altLang="zh-TW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&amp;</a:t>
            </a:r>
            <a:r>
              <a:rPr kumimoji="1" lang="zh-TW" altLang="en-US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發票明細檔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31FAC75-1C3D-EAF4-D58C-7B1BD8206B30}"/>
              </a:ext>
            </a:extLst>
          </p:cNvPr>
          <p:cNvSpPr txBox="1"/>
          <p:nvPr/>
        </p:nvSpPr>
        <p:spPr>
          <a:xfrm>
            <a:off x="340258" y="5133707"/>
            <a:ext cx="6739551" cy="553998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Method: GET</a:t>
            </a:r>
            <a:b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</a:br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URL: </a:t>
            </a:r>
            <a:r>
              <a:rPr lang="zh-TW" altLang="en-US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  <a:hlinkClick r:id="rId4"/>
              </a:rPr>
              <a:t>http://127.0.0.1:8000/api/v1</a:t>
            </a:r>
            <a:r>
              <a:rPr lang="en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  <a:hlinkClick r:id="rId4"/>
              </a:rPr>
              <a:t>/InvoiceDetail/WKMasterID={WKMasterID}</a:t>
            </a:r>
            <a:endParaRPr lang="en" altLang="zh-TW" sz="1000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  <a:p>
            <a:r>
              <a:rPr lang="en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Content:</a:t>
            </a:r>
            <a:endParaRPr lang="en-US" altLang="zh-TW" sz="1000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418E647-4287-80B8-C79E-EAE9CF667D51}"/>
              </a:ext>
            </a:extLst>
          </p:cNvPr>
          <p:cNvSpPr txBox="1"/>
          <p:nvPr/>
        </p:nvSpPr>
        <p:spPr>
          <a:xfrm>
            <a:off x="9221661" y="3471713"/>
            <a:ext cx="2664766" cy="3323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</a:p>
          <a:p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WKDetailID</a:t>
            </a:r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": 1,</a:t>
            </a:r>
          </a:p>
          <a:p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InvDetailID</a:t>
            </a:r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": 1,</a:t>
            </a:r>
          </a:p>
          <a:p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PartyName</a:t>
            </a:r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": "DHT",</a:t>
            </a:r>
          </a:p>
          <a:p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SubmarineCable</a:t>
            </a:r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": "SJC2",</a:t>
            </a:r>
          </a:p>
          <a:p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WorkTitle</a:t>
            </a:r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": "Construction",</a:t>
            </a:r>
          </a:p>
          <a:p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FeeItem</a:t>
            </a:r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": "BM9a Sea...",</a:t>
            </a:r>
          </a:p>
          <a:p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LBRatio</a:t>
            </a:r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": 3.5714285714,</a:t>
            </a:r>
          </a:p>
          <a:p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"Difference": 0.0,</a:t>
            </a:r>
          </a:p>
          <a:p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InvMasterID</a:t>
            </a:r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": 1,</a:t>
            </a:r>
          </a:p>
          <a:p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WKMasterID</a:t>
            </a:r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": 1,</a:t>
            </a:r>
          </a:p>
          <a:p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InvoiceNo</a:t>
            </a:r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": "DT0170168-1",</a:t>
            </a:r>
          </a:p>
          <a:p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SupplierName</a:t>
            </a:r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": "NEC",</a:t>
            </a:r>
          </a:p>
          <a:p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BillMilestone</a:t>
            </a:r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": "BM9a",</a:t>
            </a:r>
          </a:p>
          <a:p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FeeAmountPre</a:t>
            </a:r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": 1288822.32,</a:t>
            </a:r>
          </a:p>
          <a:p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FeeAmountPost</a:t>
            </a:r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": 46029.37</a:t>
            </a:r>
          </a:p>
          <a:p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},</a:t>
            </a:r>
          </a:p>
          <a:p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{...},</a:t>
            </a:r>
          </a:p>
          <a:p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{...}</a:t>
            </a:r>
          </a:p>
          <a:p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zh-TW" alt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6" name="肘形接點 15">
            <a:extLst>
              <a:ext uri="{FF2B5EF4-FFF2-40B4-BE49-F238E27FC236}">
                <a16:creationId xmlns:a16="http://schemas.microsoft.com/office/drawing/2014/main" id="{143DAAEB-7CB9-D56F-03E3-E59F82583BAF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1045268" y="4969028"/>
            <a:ext cx="8392731" cy="596984"/>
          </a:xfrm>
          <a:prstGeom prst="bentConnector3">
            <a:avLst>
              <a:gd name="adj1" fmla="val 6448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B110BCA7-CDF1-B7D5-C129-E2E3A9E8D9E5}"/>
              </a:ext>
            </a:extLst>
          </p:cNvPr>
          <p:cNvSpPr/>
          <p:nvPr/>
        </p:nvSpPr>
        <p:spPr>
          <a:xfrm>
            <a:off x="4641011" y="2775953"/>
            <a:ext cx="163902" cy="109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3" name="曲線接點 12">
            <a:extLst>
              <a:ext uri="{FF2B5EF4-FFF2-40B4-BE49-F238E27FC236}">
                <a16:creationId xmlns:a16="http://schemas.microsoft.com/office/drawing/2014/main" id="{8DEF1327-9E6F-E9E3-A3BF-80BB900BB675}"/>
              </a:ext>
            </a:extLst>
          </p:cNvPr>
          <p:cNvCxnSpPr>
            <a:cxnSpLocks/>
            <a:stCxn id="9" idx="2"/>
            <a:endCxn id="23" idx="0"/>
          </p:cNvCxnSpPr>
          <p:nvPr/>
        </p:nvCxnSpPr>
        <p:spPr>
          <a:xfrm rot="5400000">
            <a:off x="2783455" y="3194198"/>
            <a:ext cx="2248169" cy="163084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C7EAC6C2-2F0B-1295-9A37-FC286393FB0B}"/>
              </a:ext>
            </a:extLst>
          </p:cNvPr>
          <p:cNvSpPr/>
          <p:nvPr/>
        </p:nvSpPr>
        <p:spPr>
          <a:xfrm>
            <a:off x="6428247" y="2309091"/>
            <a:ext cx="2549497" cy="1227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51FAF6D-2989-6601-4C73-3AA0CDF3547B}"/>
              </a:ext>
            </a:extLst>
          </p:cNvPr>
          <p:cNvSpPr/>
          <p:nvPr/>
        </p:nvSpPr>
        <p:spPr>
          <a:xfrm>
            <a:off x="9437999" y="3666348"/>
            <a:ext cx="2140509" cy="26053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30" name="曲線接點 29">
            <a:extLst>
              <a:ext uri="{FF2B5EF4-FFF2-40B4-BE49-F238E27FC236}">
                <a16:creationId xmlns:a16="http://schemas.microsoft.com/office/drawing/2014/main" id="{C20F997B-9A9D-A7ED-F477-900D550E9B06}"/>
              </a:ext>
            </a:extLst>
          </p:cNvPr>
          <p:cNvCxnSpPr>
            <a:cxnSpLocks/>
            <a:stCxn id="27" idx="0"/>
            <a:endCxn id="22" idx="2"/>
          </p:cNvCxnSpPr>
          <p:nvPr/>
        </p:nvCxnSpPr>
        <p:spPr>
          <a:xfrm rot="16200000" flipV="1">
            <a:off x="8488353" y="1646447"/>
            <a:ext cx="1234545" cy="280525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8078300D-E93A-4F3E-49E4-9F93EB0466F3}"/>
              </a:ext>
            </a:extLst>
          </p:cNvPr>
          <p:cNvSpPr txBox="1"/>
          <p:nvPr/>
        </p:nvSpPr>
        <p:spPr>
          <a:xfrm>
            <a:off x="340258" y="5730691"/>
            <a:ext cx="6739551" cy="553998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Method: GET</a:t>
            </a:r>
            <a:b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</a:br>
            <a:r>
              <a:rPr lang="en-US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URL: </a:t>
            </a:r>
            <a:r>
              <a:rPr lang="zh-TW" altLang="en-US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  <a:hlinkClick r:id="rId5"/>
              </a:rPr>
              <a:t>http://127.0.0.1:8000/api/v1</a:t>
            </a:r>
            <a:r>
              <a:rPr lang="en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  <a:hlinkClick r:id="rId5"/>
              </a:rPr>
              <a:t>/InvoiceWKMaster/WKMasterID={WKMasterID}</a:t>
            </a:r>
            <a:endParaRPr lang="en" altLang="zh-TW" sz="1000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  <a:p>
            <a:r>
              <a:rPr lang="en" altLang="zh-TW" sz="1000" dirty="0">
                <a:latin typeface="Consolas" panose="020B0609020204030204" pitchFamily="49" charset="0"/>
                <a:ea typeface="BiauKai" panose="02010601000101010101" pitchFamily="2" charset="-120"/>
                <a:cs typeface="Consolas" panose="020B0609020204030204" pitchFamily="49" charset="0"/>
              </a:rPr>
              <a:t>Content:</a:t>
            </a:r>
            <a:endParaRPr lang="en-US" altLang="zh-TW" sz="1000" dirty="0">
              <a:latin typeface="Consolas" panose="020B0609020204030204" pitchFamily="49" charset="0"/>
              <a:ea typeface="BiauKai" panose="02010601000101010101" pitchFamily="2" charset="-120"/>
              <a:cs typeface="Consolas" panose="020B0609020204030204" pitchFamily="49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DCACF07-BC1E-E667-69FF-6125F7026A02}"/>
              </a:ext>
            </a:extLst>
          </p:cNvPr>
          <p:cNvSpPr txBox="1"/>
          <p:nvPr/>
        </p:nvSpPr>
        <p:spPr>
          <a:xfrm>
            <a:off x="9221661" y="62300"/>
            <a:ext cx="2805259" cy="2723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</a:p>
          <a:p>
            <a:r>
              <a:rPr lang="en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r>
              <a:rPr lang="en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" altLang="zh-TW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SubmarineCable</a:t>
            </a:r>
            <a:r>
              <a:rPr lang="en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": "SJC2",</a:t>
            </a:r>
          </a:p>
          <a:p>
            <a:r>
              <a:rPr lang="en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" altLang="zh-TW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WKMasterID</a:t>
            </a:r>
            <a:r>
              <a:rPr lang="en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": 1,</a:t>
            </a:r>
          </a:p>
          <a:p>
            <a:r>
              <a:rPr lang="en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" altLang="zh-TW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ContractType</a:t>
            </a:r>
            <a:r>
              <a:rPr lang="en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": "SC",</a:t>
            </a:r>
          </a:p>
          <a:p>
            <a:r>
              <a:rPr lang="en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" altLang="zh-TW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DueDate</a:t>
            </a:r>
            <a:r>
              <a:rPr lang="en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": "2022-11-08T00:00:00",</a:t>
            </a:r>
          </a:p>
          <a:p>
            <a:r>
              <a:rPr lang="en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    "Status": "TEMPORARY",</a:t>
            </a:r>
          </a:p>
          <a:p>
            <a:r>
              <a:rPr lang="en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" altLang="zh-TW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IsRecharge</a:t>
            </a:r>
            <a:r>
              <a:rPr lang="en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": false,</a:t>
            </a:r>
          </a:p>
          <a:p>
            <a:r>
              <a:rPr lang="en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" altLang="zh-TW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TotalAmount</a:t>
            </a:r>
            <a:r>
              <a:rPr lang="en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": 5582012.72,</a:t>
            </a:r>
          </a:p>
          <a:p>
            <a:r>
              <a:rPr lang="en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" altLang="zh-TW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WorkTitle</a:t>
            </a:r>
            <a:r>
              <a:rPr lang="en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": "Construction",</a:t>
            </a:r>
          </a:p>
          <a:p>
            <a:r>
              <a:rPr lang="en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" altLang="zh-TW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InvoiceNo</a:t>
            </a:r>
            <a:r>
              <a:rPr lang="en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": "DT0170168-1",</a:t>
            </a:r>
          </a:p>
          <a:p>
            <a:r>
              <a:rPr lang="en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" altLang="zh-TW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SupplierName</a:t>
            </a:r>
            <a:r>
              <a:rPr lang="en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": "NEC",</a:t>
            </a:r>
          </a:p>
          <a:p>
            <a:r>
              <a:rPr lang="en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" altLang="zh-TW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IssueDate</a:t>
            </a:r>
            <a:r>
              <a:rPr lang="en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": "2022-09-09T00:00:00",</a:t>
            </a:r>
          </a:p>
          <a:p>
            <a:r>
              <a:rPr lang="en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" altLang="zh-TW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PartyName</a:t>
            </a:r>
            <a:r>
              <a:rPr lang="en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": "",</a:t>
            </a:r>
          </a:p>
          <a:p>
            <a:r>
              <a:rPr lang="en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" altLang="zh-TW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IsPro</a:t>
            </a:r>
            <a:r>
              <a:rPr lang="en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": false,</a:t>
            </a:r>
          </a:p>
          <a:p>
            <a:r>
              <a:rPr lang="en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" altLang="zh-TW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IsLiability</a:t>
            </a:r>
            <a:r>
              <a:rPr lang="en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": true,</a:t>
            </a:r>
          </a:p>
          <a:p>
            <a:r>
              <a:rPr lang="en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" altLang="zh-TW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CreateDate</a:t>
            </a:r>
            <a:r>
              <a:rPr lang="en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": "2023-01-17T16:38:55"</a:t>
            </a:r>
          </a:p>
          <a:p>
            <a:r>
              <a:rPr lang="en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zh-TW" alt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C4243D5-5580-C1E6-E685-23815F4FB11C}"/>
              </a:ext>
            </a:extLst>
          </p:cNvPr>
          <p:cNvSpPr/>
          <p:nvPr/>
        </p:nvSpPr>
        <p:spPr>
          <a:xfrm>
            <a:off x="9559925" y="1212850"/>
            <a:ext cx="1692275" cy="116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8" name="曲線接點 7">
            <a:extLst>
              <a:ext uri="{FF2B5EF4-FFF2-40B4-BE49-F238E27FC236}">
                <a16:creationId xmlns:a16="http://schemas.microsoft.com/office/drawing/2014/main" id="{0F8073CE-A631-7FEA-7CA9-87DE62BF2D17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1045268" y="1329179"/>
            <a:ext cx="9360795" cy="4838539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511DCF20-287B-58B0-0BF2-1E6EBC06481E}"/>
              </a:ext>
            </a:extLst>
          </p:cNvPr>
          <p:cNvSpPr/>
          <p:nvPr/>
        </p:nvSpPr>
        <p:spPr>
          <a:xfrm>
            <a:off x="6428247" y="3498419"/>
            <a:ext cx="502076" cy="1227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8" name="曲線接點 17">
            <a:extLst>
              <a:ext uri="{FF2B5EF4-FFF2-40B4-BE49-F238E27FC236}">
                <a16:creationId xmlns:a16="http://schemas.microsoft.com/office/drawing/2014/main" id="{D9C2ECEC-327D-3095-A4AB-A2DBE5315362}"/>
              </a:ext>
            </a:extLst>
          </p:cNvPr>
          <p:cNvCxnSpPr>
            <a:cxnSpLocks/>
            <a:stCxn id="7" idx="1"/>
            <a:endCxn id="15" idx="0"/>
          </p:cNvCxnSpPr>
          <p:nvPr/>
        </p:nvCxnSpPr>
        <p:spPr>
          <a:xfrm rot="10800000" flipV="1">
            <a:off x="6679285" y="1271015"/>
            <a:ext cx="2880640" cy="2227404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2CC652D9-7D34-A631-3CDE-336EB9046565}"/>
              </a:ext>
            </a:extLst>
          </p:cNvPr>
          <p:cNvSpPr/>
          <p:nvPr/>
        </p:nvSpPr>
        <p:spPr>
          <a:xfrm>
            <a:off x="305573" y="5133706"/>
            <a:ext cx="5573085" cy="1138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28798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1725</Words>
  <Application>Microsoft Office PowerPoint</Application>
  <PresentationFormat>寬螢幕</PresentationFormat>
  <Paragraphs>239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BiauKai</vt:lpstr>
      <vt:lpstr>新細明體</vt:lpstr>
      <vt:lpstr>Arial</vt:lpstr>
      <vt:lpstr>Calibri</vt:lpstr>
      <vt:lpstr>Calibri Light</vt:lpstr>
      <vt:lpstr>Consolas</vt:lpstr>
      <vt:lpstr>Office 佈景主題</vt:lpstr>
      <vt:lpstr>發票主檔&amp;發票明細檔API</vt:lpstr>
      <vt:lpstr>尚未立帳(1)</vt:lpstr>
      <vt:lpstr>尚未立帳(2)</vt:lpstr>
      <vt:lpstr>送出立帳</vt:lpstr>
      <vt:lpstr>更新發票主檔狀態</vt:lpstr>
      <vt:lpstr>發票工作主檔查詢</vt:lpstr>
      <vt:lpstr>查詢發票主檔&amp;發票明細檔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發票主檔&amp;發票明細檔API</dc:title>
  <dc:creator>董宇哲</dc:creator>
  <cp:lastModifiedBy>董宇哲</cp:lastModifiedBy>
  <cp:revision>32</cp:revision>
  <dcterms:created xsi:type="dcterms:W3CDTF">2023-01-17T06:51:41Z</dcterms:created>
  <dcterms:modified xsi:type="dcterms:W3CDTF">2023-02-09T05:43:42Z</dcterms:modified>
</cp:coreProperties>
</file>