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D2B1C-28A8-4C19-BBB6-71291FC67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905085-DCF1-4A67-9AFC-408602D46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D395A-2F25-4941-ADC1-C7408646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1D6FCF-6223-4E77-9506-5398C4DE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2F708B-AC2A-4287-B4C3-D57477C9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19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017ED-58DE-4133-8CBF-A1AD87CF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51F0AD-E3BF-4437-95C9-E745C95C3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92E52-989F-422C-9523-4F12B110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1DCAF5-83E3-4621-A2F8-76423FCE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B68267-E331-43D4-896E-FAC36017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5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E3D10A-FDB3-4F5A-BE64-E19EF1388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944C1A-8066-4812-95FD-4C27C58D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88CCA-E659-4AF1-AA17-2CE72D48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05B0CA-30A2-4518-9412-8D41B488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A07AF-3057-4C99-8150-87996DB3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92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BC0FF-0034-4636-B01A-2D981891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3258D-CD07-4561-A80A-C06AC4B8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232F19-B8DE-4E9B-8302-9FDF70EC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5F40F7-76B5-448A-8A37-2E3A5C00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70D196-1029-42F4-9F51-E49C0C7A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25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F0BF4-D10A-4F82-9AD5-A38514F5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3D0D7E-D3B0-4986-B89C-AB1D4C923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CACC16-87A7-4894-A73F-FDCE5D4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F7813A-2990-481F-9459-2B33755B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117994-BD26-4965-8053-F0B83DAD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64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BE491-27AE-48B5-8716-F86489BC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00CDC-ACD9-4A63-90BE-B96A37CC1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206CA7-8D69-4420-9A87-847E8C7D0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356B8A-B30E-4B30-8BF7-7CA7EBF2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DD1585-E81E-4BBD-9617-EFED69F1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3C94D2-2115-42B3-9DE0-CB76001F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19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A74C7-46D4-48A6-9BC7-7DF6F0B7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0C24F6-C6F1-4330-80FE-1248B15D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A0504-712D-4439-9E03-4ADCF193B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3B7C80-AA40-4181-A3CA-B55D3E770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979848-8F8B-415A-BD57-54EC2B08C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C7775E-9C07-4A3E-B6AE-B5A83B77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FF4D70-4DB9-497D-8677-9690E488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D5C087-08E4-475F-9B67-38C5D7DB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30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816A5-D9E9-4F5E-BA7D-AFD7A148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595EA1-C328-4BB3-BA4D-6D7F20C2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3F1F11-F68C-4E2F-BD07-5A33D4D6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003012-A6E6-4122-B874-C0C317E8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1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19F045-1EBB-47E0-BCE8-B381698C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3F8781-4CB9-4033-B968-C1F72C88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C8343D-C93E-4695-BE6E-189D119D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3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AD2B0-6A73-415D-81B1-CF019917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CC743B-DA73-4C3A-8F34-4EC735BC1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EB69F0-2942-4AD8-9C18-27DD37EDD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9487DB-DCE0-4A22-85DA-723CF5C6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47AD7-EC88-400C-B22C-97A820C8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60FD6E-7389-4681-A359-DC0FFF94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33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18076-0DC3-4A07-8AFD-B6B092F8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AE8DA2-BE8F-4F5F-A247-B9B10B454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AF4889-A751-4035-ABA4-5E4B853B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A829DF-E263-46D0-BA17-366E4522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56292D-94D2-47B6-9788-53E0BC3E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AA19D0-96BB-4C10-BE40-C7816DF2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4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DD44A7-5E83-45B2-8B34-FE6D4BD2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5AC0A2-3DD4-4F01-8E17-50F13E7B7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4A62D2-D4EC-4EB5-8B6A-579EC955A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B73C-3B16-43BE-9FBD-D84F32EA9567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7DF692-65B9-4A4D-9886-0EF6D9E4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1F7C6C-41EE-40CF-9D49-3B5D521B8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86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api/v1/getBillMasterDraftStre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A49F7-4A8C-4E73-B215-9B37C99C4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Draft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2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2C8D9-288A-4E83-AEED-33AA4952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產製帳單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Draft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977895-5EA8-4AF7-B965-7383005D5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99" y="2460625"/>
            <a:ext cx="9791701" cy="281410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POST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http://localhost:8000/api/v1/getBillMasterDraftStream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Body: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BillMasterID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1,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"username",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E55F345-ED2E-477F-A884-57CD22B3A97F}"/>
              </a:ext>
            </a:extLst>
          </p:cNvPr>
          <p:cNvSpPr/>
          <p:nvPr/>
        </p:nvSpPr>
        <p:spPr>
          <a:xfrm>
            <a:off x="1435099" y="3556000"/>
            <a:ext cx="3729568" cy="16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67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CCFB7C-8A0E-4302-A07B-E60DFC8DD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2504"/>
              </p:ext>
            </p:extLst>
          </p:nvPr>
        </p:nvGraphicFramePr>
        <p:xfrm>
          <a:off x="294856" y="408914"/>
          <a:ext cx="5114877" cy="5768429"/>
        </p:xfrm>
        <a:graphic>
          <a:graphicData uri="http://schemas.openxmlformats.org/drawingml/2006/table">
            <a:tbl>
              <a:tblPr/>
              <a:tblGrid>
                <a:gridCol w="854598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959667">
                  <a:extLst>
                    <a:ext uri="{9D8B030D-6E8A-4147-A177-3AD203B41FA5}">
                      <a16:colId xmlns:a16="http://schemas.microsoft.com/office/drawing/2014/main" val="174942557"/>
                    </a:ext>
                  </a:extLst>
                </a:gridCol>
                <a:gridCol w="1729212">
                  <a:extLst>
                    <a:ext uri="{9D8B030D-6E8A-4147-A177-3AD203B41FA5}">
                      <a16:colId xmlns:a16="http://schemas.microsoft.com/office/drawing/2014/main" val="4239374561"/>
                    </a:ext>
                  </a:extLst>
                </a:gridCol>
                <a:gridCol w="1571400">
                  <a:extLst>
                    <a:ext uri="{9D8B030D-6E8A-4147-A177-3AD203B41FA5}">
                      <a16:colId xmlns:a16="http://schemas.microsoft.com/office/drawing/2014/main" val="1018821803"/>
                    </a:ext>
                  </a:extLst>
                </a:gridCol>
              </a:tblGrid>
              <a:tr h="322489">
                <a:tc gridSpan="4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zh-TW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帳單產製輸入畫面資訊</a:t>
                      </a:r>
                      <a:endParaRPr kumimoji="1" lang="en-US" altLang="zh-TW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18508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分類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輸入介面顯示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對應帳單顯示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資料產生方式來源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185087">
                <a:tc rowSpan="7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聯絡窗口與主管資訊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窗口人員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公司名稱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左下英文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使用者從</a:t>
                      </a:r>
                      <a:r>
                        <a:rPr kumimoji="0" lang="zh-TW" alt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選取擔任窗口的使用者，這些資訊會被全部帶出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使用者選取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68319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聯絡窗口與主管資訊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公司地址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右上英文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以當下使用者帳號查</a:t>
                      </a:r>
                      <a:r>
                        <a:rPr kumimoji="0" lang="zh-TW" alt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帶出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121570"/>
                  </a:ext>
                </a:extLst>
              </a:tr>
              <a:tr h="185940">
                <a:tc vMerge="1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窗口連絡電話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右上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Tel)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使用者選取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ighlight>
                          <a:srgbClr val="00FF00"/>
                        </a:highlight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200434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窗口傳真電話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右上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Fax)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使用者選取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ighlight>
                          <a:srgbClr val="00FF00"/>
                        </a:highlight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46989"/>
                  </a:ext>
                </a:extLst>
              </a:tr>
              <a:tr h="200434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主管姓名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左下英文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以當下使用者帳號查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帶出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76506"/>
                  </a:ext>
                </a:extLst>
              </a:tr>
              <a:tr h="200434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主管連絡電話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左下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Tel)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以當下使用者帳號查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帶出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34673"/>
                  </a:ext>
                </a:extLst>
              </a:tr>
              <a:tr h="200434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主管傳真電話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左下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Fax)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以當下使用者帳號查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帶出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762747"/>
                  </a:ext>
                </a:extLst>
              </a:tr>
              <a:tr h="185087">
                <a:tc rowSpan="5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會員資訊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會員名稱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公司名稱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以當下會員名稱查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會員資料表，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這些資訊會被全部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帶出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87233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公司地址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連絡窗口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17124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Email(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315160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連絡電話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Tel)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149859"/>
                  </a:ext>
                </a:extLst>
              </a:tr>
              <a:tr h="198379">
                <a:tc rowSpan="3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帳單標題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前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-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海纜名稱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標題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前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使用者自行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key in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754095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中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-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計帳段號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標題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中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ighlight>
                          <a:srgbClr val="3DF3F3"/>
                        </a:highlight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31103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-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帳單種類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標題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ighlight>
                          <a:srgbClr val="3DF3F3"/>
                        </a:highlight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03861"/>
                  </a:ext>
                </a:extLst>
              </a:tr>
              <a:tr h="198379"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帳單資訊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帳單開立日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IssueDate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使用者自行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key in/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選擇日期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3DF3F3"/>
                        </a:highlight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07898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帳單到期日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DueDate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01069"/>
                  </a:ext>
                </a:extLst>
              </a:tr>
              <a:tr h="185087">
                <a:tc rowSpan="10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聯盟資訊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海纜名稱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Bank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Name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以當下海纜名稱查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聯盟資料表，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這些資訊會被全部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帶出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73501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Branch Name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47455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Branch Address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21690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A/C Name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12028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AC No.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746246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Saving Account No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648301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IBAN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32334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Swift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238732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ACH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660431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Wire/Routing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8541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2F96A1E-D5FB-4348-AF9B-2F6797967BE8}"/>
              </a:ext>
            </a:extLst>
          </p:cNvPr>
          <p:cNvSpPr txBox="1"/>
          <p:nvPr/>
        </p:nvSpPr>
        <p:spPr>
          <a:xfrm>
            <a:off x="6724650" y="169196"/>
            <a:ext cx="4277647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/>
              <a:t>{</a:t>
            </a:r>
          </a:p>
          <a:p>
            <a:r>
              <a:rPr lang="zh-TW" altLang="en-US" sz="800" dirty="0"/>
              <a:t>    "ContactWindowAndSupervisorInformation": {</a:t>
            </a:r>
          </a:p>
          <a:p>
            <a:r>
              <a:rPr lang="zh-TW" altLang="en-US" sz="800" dirty="0"/>
              <a:t>        "Company": "CHT",</a:t>
            </a:r>
          </a:p>
          <a:p>
            <a:r>
              <a:rPr lang="zh-TW" altLang="en-US" sz="800" dirty="0"/>
              <a:t>        "Address": "test-address",</a:t>
            </a:r>
          </a:p>
          <a:p>
            <a:r>
              <a:rPr lang="zh-TW" altLang="en-US" sz="800" dirty="0"/>
              <a:t>        "Tel": "123456789",</a:t>
            </a:r>
          </a:p>
          <a:p>
            <a:r>
              <a:rPr lang="zh-TW" altLang="en-US" sz="800" dirty="0"/>
              <a:t>        "Fax": "123456789",</a:t>
            </a:r>
          </a:p>
          <a:p>
            <a:r>
              <a:rPr lang="zh-TW" altLang="en-US" sz="800" dirty="0"/>
              <a:t>        "DirectorName": "郭贊章",</a:t>
            </a:r>
          </a:p>
          <a:p>
            <a:r>
              <a:rPr lang="zh-TW" altLang="en-US" sz="800" dirty="0"/>
              <a:t>        "DTel": "123456789",</a:t>
            </a:r>
          </a:p>
          <a:p>
            <a:r>
              <a:rPr lang="zh-TW" altLang="en-US" sz="800" dirty="0"/>
              <a:t>        "DFax": "123456789"</a:t>
            </a:r>
          </a:p>
          <a:p>
            <a:r>
              <a:rPr lang="zh-TW" altLang="en-US" sz="800" dirty="0"/>
              <a:t>    },</a:t>
            </a:r>
          </a:p>
          <a:p>
            <a:r>
              <a:rPr lang="zh-TW" altLang="en-US" sz="800" dirty="0"/>
              <a:t>    "PartyInformation": {</a:t>
            </a:r>
          </a:p>
          <a:p>
            <a:r>
              <a:rPr lang="zh-TW" altLang="en-US" sz="800" dirty="0"/>
              <a:t>        "Company": "Edge Company",</a:t>
            </a:r>
          </a:p>
          <a:p>
            <a:r>
              <a:rPr lang="zh-TW" altLang="en-US" sz="800" dirty="0"/>
              <a:t>        "Address": "test address",</a:t>
            </a:r>
          </a:p>
          <a:p>
            <a:r>
              <a:rPr lang="zh-TW" altLang="en-US" sz="800" dirty="0"/>
              <a:t>        "Contact": "test contact name",</a:t>
            </a:r>
          </a:p>
          <a:p>
            <a:r>
              <a:rPr lang="zh-TW" altLang="en-US" sz="800" dirty="0"/>
              <a:t>        "Email": "test@testmail.com",</a:t>
            </a:r>
          </a:p>
          <a:p>
            <a:r>
              <a:rPr lang="zh-TW" altLang="en-US" sz="800" dirty="0"/>
              <a:t>        "Tel": "123456789"</a:t>
            </a:r>
          </a:p>
          <a:p>
            <a:r>
              <a:rPr lang="zh-TW" altLang="en-US" sz="800" dirty="0"/>
              <a:t>    },</a:t>
            </a:r>
          </a:p>
          <a:p>
            <a:r>
              <a:rPr lang="zh-TW" altLang="en-US" sz="800" dirty="0"/>
              <a:t>    "CorporateInformation": {</a:t>
            </a:r>
          </a:p>
          <a:p>
            <a:r>
              <a:rPr lang="zh-TW" altLang="en-US" sz="800" dirty="0"/>
              <a:t>        "Name": "test-name",</a:t>
            </a:r>
          </a:p>
          <a:p>
            <a:r>
              <a:rPr lang="zh-TW" altLang="en-US" sz="800" dirty="0"/>
              <a:t>        "Branch": "test-branch",</a:t>
            </a:r>
          </a:p>
          <a:p>
            <a:r>
              <a:rPr lang="zh-TW" altLang="en-US" sz="800" dirty="0"/>
              <a:t>        "Address": "test-address",</a:t>
            </a:r>
          </a:p>
          <a:p>
            <a:r>
              <a:rPr lang="zh-TW" altLang="en-US" sz="800" dirty="0"/>
              <a:t>        "AcctName": "test-acctname",</a:t>
            </a:r>
          </a:p>
          <a:p>
            <a:r>
              <a:rPr lang="zh-TW" altLang="en-US" sz="800" dirty="0"/>
              <a:t>        "AcctNo": "test-acctno",</a:t>
            </a:r>
          </a:p>
          <a:p>
            <a:r>
              <a:rPr lang="zh-TW" altLang="en-US" sz="800" dirty="0"/>
              <a:t>        "SavingAcctNo": "test-savingaccntno",</a:t>
            </a:r>
          </a:p>
          <a:p>
            <a:r>
              <a:rPr lang="zh-TW" altLang="en-US" sz="800" dirty="0"/>
              <a:t>        "IBAN": "test-iban",</a:t>
            </a:r>
          </a:p>
          <a:p>
            <a:r>
              <a:rPr lang="zh-TW" altLang="en-US" sz="800" dirty="0"/>
              <a:t>        "SWIFTCode": "test-swiftcode",</a:t>
            </a:r>
          </a:p>
          <a:p>
            <a:r>
              <a:rPr lang="zh-TW" altLang="en-US" sz="800" dirty="0"/>
              <a:t>        "ACHNo": "test-achno",</a:t>
            </a:r>
          </a:p>
          <a:p>
            <a:r>
              <a:rPr lang="zh-TW" altLang="en-US" sz="800" dirty="0"/>
              <a:t>        "WireRouting": "test-wirerouting"</a:t>
            </a:r>
          </a:p>
          <a:p>
            <a:r>
              <a:rPr lang="zh-TW" altLang="en-US" sz="800" dirty="0"/>
              <a:t>    },</a:t>
            </a:r>
          </a:p>
          <a:p>
            <a:r>
              <a:rPr lang="zh-TW" altLang="en-US" sz="800" dirty="0"/>
              <a:t>    "DetailInformation": [</a:t>
            </a:r>
          </a:p>
          <a:p>
            <a:r>
              <a:rPr lang="zh-TW" altLang="en-US" sz="800" dirty="0"/>
              <a:t>        {</a:t>
            </a:r>
          </a:p>
          <a:p>
            <a:r>
              <a:rPr lang="zh-TW" altLang="en-US" sz="800" dirty="0"/>
              <a:t>            "Supplier": "NEC",</a:t>
            </a:r>
          </a:p>
          <a:p>
            <a:r>
              <a:rPr lang="zh-TW" altLang="en-US" sz="800" dirty="0"/>
              <a:t>            "InvNumber": "02CO-EG2303251517",</a:t>
            </a:r>
          </a:p>
          <a:p>
            <a:r>
              <a:rPr lang="zh-TW" altLang="en-US" sz="800" dirty="0"/>
              <a:t>            "Description": "BM9a Sea cable manufactured (except 8.5km spare cable))- Equipment",</a:t>
            </a:r>
          </a:p>
          <a:p>
            <a:r>
              <a:rPr lang="zh-TW" altLang="en-US" sz="800" dirty="0"/>
              <a:t>            "AmountBilled": 1288822.32,</a:t>
            </a:r>
          </a:p>
          <a:p>
            <a:r>
              <a:rPr lang="zh-TW" altLang="en-US" sz="800" dirty="0"/>
              <a:t>            "Liability": 28.5714285714,</a:t>
            </a:r>
          </a:p>
          <a:p>
            <a:r>
              <a:rPr lang="zh-TW" altLang="en-US" sz="800" dirty="0"/>
              <a:t>            "YourShare": 368234.95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{</a:t>
            </a:r>
          </a:p>
          <a:p>
            <a:r>
              <a:rPr lang="zh-TW" altLang="en-US" sz="800" dirty="0"/>
              <a:t>            "Supplier": "NEC",</a:t>
            </a:r>
          </a:p>
          <a:p>
            <a:r>
              <a:rPr lang="zh-TW" altLang="en-US" sz="800" dirty="0"/>
              <a:t>            "InvNumber": "02CO-EG2303251517",</a:t>
            </a:r>
          </a:p>
          <a:p>
            <a:r>
              <a:rPr lang="zh-TW" altLang="en-US" sz="800" dirty="0"/>
              <a:t>            "Description": "BM9a Sea cable manufactured (except 8.5km spare cable))- Service",</a:t>
            </a:r>
          </a:p>
          <a:p>
            <a:r>
              <a:rPr lang="zh-TW" altLang="en-US" sz="800" dirty="0"/>
              <a:t>            "AmountBilled": 1178227.94,</a:t>
            </a:r>
          </a:p>
          <a:p>
            <a:r>
              <a:rPr lang="zh-TW" altLang="en-US" sz="800" dirty="0"/>
              <a:t>            "Liability": 28.5714285714,</a:t>
            </a:r>
          </a:p>
          <a:p>
            <a:r>
              <a:rPr lang="zh-TW" altLang="en-US" sz="800" dirty="0"/>
              <a:t>            "YourShare": 336636.55</a:t>
            </a:r>
          </a:p>
          <a:p>
            <a:r>
              <a:rPr lang="zh-TW" altLang="en-US" sz="800" dirty="0"/>
              <a:t>        },</a:t>
            </a:r>
            <a:endParaRPr lang="en-US" altLang="zh-TW" sz="800" dirty="0"/>
          </a:p>
          <a:p>
            <a:r>
              <a:rPr lang="en-US" altLang="zh-TW" sz="800" dirty="0"/>
              <a:t>        {…}</a:t>
            </a:r>
            <a:endParaRPr lang="zh-TW" altLang="en-US" sz="800" dirty="0"/>
          </a:p>
          <a:p>
            <a:r>
              <a:rPr lang="zh-TW" altLang="en-US" sz="800" dirty="0"/>
              <a:t>    ],</a:t>
            </a:r>
          </a:p>
          <a:p>
            <a:r>
              <a:rPr lang="zh-TW" altLang="en-US" sz="800" dirty="0"/>
              <a:t>    "InvoiceNo": "02CO-EG2303251517"</a:t>
            </a:r>
          </a:p>
          <a:p>
            <a:r>
              <a:rPr lang="zh-TW" altLang="en-US" sz="800" dirty="0"/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AD1116-D984-445B-A983-A2138E73E107}"/>
              </a:ext>
            </a:extLst>
          </p:cNvPr>
          <p:cNvSpPr/>
          <p:nvPr/>
        </p:nvSpPr>
        <p:spPr>
          <a:xfrm>
            <a:off x="6892925" y="321733"/>
            <a:ext cx="1997075" cy="111971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4A9EA1-2C76-4F9A-A6D1-6522B6943338}"/>
              </a:ext>
            </a:extLst>
          </p:cNvPr>
          <p:cNvSpPr/>
          <p:nvPr/>
        </p:nvSpPr>
        <p:spPr>
          <a:xfrm>
            <a:off x="294856" y="933449"/>
            <a:ext cx="5114877" cy="134778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4067C387-9D46-4F92-AE05-F173751A02DD}"/>
              </a:ext>
            </a:extLst>
          </p:cNvPr>
          <p:cNvCxnSpPr>
            <a:stCxn id="2" idx="1"/>
            <a:endCxn id="6" idx="3"/>
          </p:cNvCxnSpPr>
          <p:nvPr/>
        </p:nvCxnSpPr>
        <p:spPr>
          <a:xfrm rot="10800000" flipV="1">
            <a:off x="5409733" y="881592"/>
            <a:ext cx="1483192" cy="72575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BF76C9A-D791-4751-B455-97E71D02EF5B}"/>
              </a:ext>
            </a:extLst>
          </p:cNvPr>
          <p:cNvSpPr/>
          <p:nvPr/>
        </p:nvSpPr>
        <p:spPr>
          <a:xfrm>
            <a:off x="294856" y="2281238"/>
            <a:ext cx="5114877" cy="97250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68F88C-01E8-42B4-AA2C-B43DF37DEB7B}"/>
              </a:ext>
            </a:extLst>
          </p:cNvPr>
          <p:cNvSpPr/>
          <p:nvPr/>
        </p:nvSpPr>
        <p:spPr>
          <a:xfrm>
            <a:off x="6892925" y="1441451"/>
            <a:ext cx="1997075" cy="83978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894D551F-11A0-4EC7-8544-3D72ED2DA1A0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5409733" y="1861344"/>
            <a:ext cx="1483192" cy="90471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7BBFFFE-080F-4938-AF98-5E76B9384994}"/>
              </a:ext>
            </a:extLst>
          </p:cNvPr>
          <p:cNvSpPr/>
          <p:nvPr/>
        </p:nvSpPr>
        <p:spPr>
          <a:xfrm>
            <a:off x="6892925" y="2281238"/>
            <a:ext cx="1997075" cy="146018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480F3E-97A6-46E0-A779-E22F3AB733C4}"/>
              </a:ext>
            </a:extLst>
          </p:cNvPr>
          <p:cNvSpPr/>
          <p:nvPr/>
        </p:nvSpPr>
        <p:spPr>
          <a:xfrm>
            <a:off x="294855" y="4270375"/>
            <a:ext cx="5114877" cy="19069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078FE7BD-CBDB-45F4-9623-FF4EE4DF5375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rot="10800000" flipV="1">
            <a:off x="5409733" y="3011329"/>
            <a:ext cx="1483193" cy="221253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65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F96A1E-D5FB-4348-AF9B-2F6797967BE8}"/>
              </a:ext>
            </a:extLst>
          </p:cNvPr>
          <p:cNvSpPr txBox="1"/>
          <p:nvPr/>
        </p:nvSpPr>
        <p:spPr>
          <a:xfrm>
            <a:off x="6724650" y="169196"/>
            <a:ext cx="4277647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/>
              <a:t>{</a:t>
            </a:r>
          </a:p>
          <a:p>
            <a:r>
              <a:rPr lang="zh-TW" altLang="en-US" sz="800" dirty="0"/>
              <a:t>    "ContactWindowAndSupervisorInformation": {</a:t>
            </a:r>
          </a:p>
          <a:p>
            <a:r>
              <a:rPr lang="zh-TW" altLang="en-US" sz="800" dirty="0"/>
              <a:t>        "Company": "CHT",</a:t>
            </a:r>
          </a:p>
          <a:p>
            <a:r>
              <a:rPr lang="zh-TW" altLang="en-US" sz="800" dirty="0"/>
              <a:t>        "Address": "test-address",</a:t>
            </a:r>
          </a:p>
          <a:p>
            <a:r>
              <a:rPr lang="zh-TW" altLang="en-US" sz="800" dirty="0"/>
              <a:t>        "Tel": "123456789",</a:t>
            </a:r>
          </a:p>
          <a:p>
            <a:r>
              <a:rPr lang="zh-TW" altLang="en-US" sz="800" dirty="0"/>
              <a:t>        "Fax": "123456789",</a:t>
            </a:r>
          </a:p>
          <a:p>
            <a:r>
              <a:rPr lang="zh-TW" altLang="en-US" sz="800" dirty="0"/>
              <a:t>        "DirectorName": "郭贊章",</a:t>
            </a:r>
          </a:p>
          <a:p>
            <a:r>
              <a:rPr lang="zh-TW" altLang="en-US" sz="800" dirty="0"/>
              <a:t>        "DTel": "123456789",</a:t>
            </a:r>
          </a:p>
          <a:p>
            <a:r>
              <a:rPr lang="zh-TW" altLang="en-US" sz="800" dirty="0"/>
              <a:t>        "DFax": "123456789"</a:t>
            </a:r>
          </a:p>
          <a:p>
            <a:r>
              <a:rPr lang="zh-TW" altLang="en-US" sz="800" dirty="0"/>
              <a:t>    },</a:t>
            </a:r>
          </a:p>
          <a:p>
            <a:r>
              <a:rPr lang="zh-TW" altLang="en-US" sz="800" dirty="0"/>
              <a:t>    "PartyInformation": {</a:t>
            </a:r>
          </a:p>
          <a:p>
            <a:r>
              <a:rPr lang="zh-TW" altLang="en-US" sz="800" dirty="0"/>
              <a:t>        "Company": "Edge Company",</a:t>
            </a:r>
          </a:p>
          <a:p>
            <a:r>
              <a:rPr lang="zh-TW" altLang="en-US" sz="800" dirty="0"/>
              <a:t>        "Address": "test address",</a:t>
            </a:r>
          </a:p>
          <a:p>
            <a:r>
              <a:rPr lang="zh-TW" altLang="en-US" sz="800" dirty="0"/>
              <a:t>        "Contact": "test contact name",</a:t>
            </a:r>
          </a:p>
          <a:p>
            <a:r>
              <a:rPr lang="zh-TW" altLang="en-US" sz="800" dirty="0"/>
              <a:t>        "Email": "test@testmail.com",</a:t>
            </a:r>
          </a:p>
          <a:p>
            <a:r>
              <a:rPr lang="zh-TW" altLang="en-US" sz="800" dirty="0"/>
              <a:t>        "Tel": "123456789"</a:t>
            </a:r>
          </a:p>
          <a:p>
            <a:r>
              <a:rPr lang="zh-TW" altLang="en-US" sz="800" dirty="0"/>
              <a:t>    },</a:t>
            </a:r>
          </a:p>
          <a:p>
            <a:r>
              <a:rPr lang="zh-TW" altLang="en-US" sz="800" dirty="0"/>
              <a:t>    "CorporateInformation": {</a:t>
            </a:r>
          </a:p>
          <a:p>
            <a:r>
              <a:rPr lang="zh-TW" altLang="en-US" sz="800" dirty="0"/>
              <a:t>        "Name": "test-name",</a:t>
            </a:r>
          </a:p>
          <a:p>
            <a:r>
              <a:rPr lang="zh-TW" altLang="en-US" sz="800" dirty="0"/>
              <a:t>        "Branch": "test-branch",</a:t>
            </a:r>
          </a:p>
          <a:p>
            <a:r>
              <a:rPr lang="zh-TW" altLang="en-US" sz="800" dirty="0"/>
              <a:t>        "Address": "test-address",</a:t>
            </a:r>
          </a:p>
          <a:p>
            <a:r>
              <a:rPr lang="zh-TW" altLang="en-US" sz="800" dirty="0"/>
              <a:t>        "AcctName": "test-acctname",</a:t>
            </a:r>
          </a:p>
          <a:p>
            <a:r>
              <a:rPr lang="zh-TW" altLang="en-US" sz="800" dirty="0"/>
              <a:t>        "AcctNo": "test-acctno",</a:t>
            </a:r>
          </a:p>
          <a:p>
            <a:r>
              <a:rPr lang="zh-TW" altLang="en-US" sz="800" dirty="0"/>
              <a:t>        "SavingAcctNo": "test-savingaccntno",</a:t>
            </a:r>
          </a:p>
          <a:p>
            <a:r>
              <a:rPr lang="zh-TW" altLang="en-US" sz="800" dirty="0"/>
              <a:t>        "IBAN": "test-iban",</a:t>
            </a:r>
          </a:p>
          <a:p>
            <a:r>
              <a:rPr lang="zh-TW" altLang="en-US" sz="800" dirty="0"/>
              <a:t>        "SWIFTCode": "test-swiftcode",</a:t>
            </a:r>
          </a:p>
          <a:p>
            <a:r>
              <a:rPr lang="zh-TW" altLang="en-US" sz="800" dirty="0"/>
              <a:t>        "ACHNo": "test-achno",</a:t>
            </a:r>
          </a:p>
          <a:p>
            <a:r>
              <a:rPr lang="zh-TW" altLang="en-US" sz="800" dirty="0"/>
              <a:t>        "WireRouting": "test-wirerouting"</a:t>
            </a:r>
          </a:p>
          <a:p>
            <a:r>
              <a:rPr lang="zh-TW" altLang="en-US" sz="800" dirty="0"/>
              <a:t>    },</a:t>
            </a:r>
          </a:p>
          <a:p>
            <a:r>
              <a:rPr lang="zh-TW" altLang="en-US" sz="800" dirty="0"/>
              <a:t>    "DetailInformation": [</a:t>
            </a:r>
          </a:p>
          <a:p>
            <a:r>
              <a:rPr lang="zh-TW" altLang="en-US" sz="800" dirty="0"/>
              <a:t>        {</a:t>
            </a:r>
          </a:p>
          <a:p>
            <a:r>
              <a:rPr lang="zh-TW" altLang="en-US" sz="800" dirty="0"/>
              <a:t>            "Supplier": "NEC",</a:t>
            </a:r>
          </a:p>
          <a:p>
            <a:r>
              <a:rPr lang="zh-TW" altLang="en-US" sz="800" dirty="0"/>
              <a:t>            "InvNumber": "02CO-EG2303251517",</a:t>
            </a:r>
          </a:p>
          <a:p>
            <a:r>
              <a:rPr lang="zh-TW" altLang="en-US" sz="800" dirty="0"/>
              <a:t>            "Description": "BM9a Sea cable manufactured (except 8.5km spare cable))- Equipment",</a:t>
            </a:r>
          </a:p>
          <a:p>
            <a:r>
              <a:rPr lang="zh-TW" altLang="en-US" sz="800" dirty="0"/>
              <a:t>            "AmountBilled": 1288822.32,</a:t>
            </a:r>
          </a:p>
          <a:p>
            <a:r>
              <a:rPr lang="zh-TW" altLang="en-US" sz="800" dirty="0"/>
              <a:t>            "Liability": 28.5714285714,</a:t>
            </a:r>
          </a:p>
          <a:p>
            <a:r>
              <a:rPr lang="zh-TW" altLang="en-US" sz="800" dirty="0"/>
              <a:t>            "YourShare": 368234.95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{</a:t>
            </a:r>
          </a:p>
          <a:p>
            <a:r>
              <a:rPr lang="zh-TW" altLang="en-US" sz="800" dirty="0"/>
              <a:t>            "Supplier": "NEC",</a:t>
            </a:r>
          </a:p>
          <a:p>
            <a:r>
              <a:rPr lang="zh-TW" altLang="en-US" sz="800" dirty="0"/>
              <a:t>            "InvNumber": "02CO-EG2303251517",</a:t>
            </a:r>
          </a:p>
          <a:p>
            <a:r>
              <a:rPr lang="zh-TW" altLang="en-US" sz="800" dirty="0"/>
              <a:t>            "Description": "BM9a Sea cable manufactured (except 8.5km spare cable))- Service",</a:t>
            </a:r>
          </a:p>
          <a:p>
            <a:r>
              <a:rPr lang="zh-TW" altLang="en-US" sz="800" dirty="0"/>
              <a:t>            "AmountBilled": 1178227.94,</a:t>
            </a:r>
          </a:p>
          <a:p>
            <a:r>
              <a:rPr lang="zh-TW" altLang="en-US" sz="800" dirty="0"/>
              <a:t>            "Liability": 28.5714285714,</a:t>
            </a:r>
          </a:p>
          <a:p>
            <a:r>
              <a:rPr lang="zh-TW" altLang="en-US" sz="800" dirty="0"/>
              <a:t>            "YourShare": 336636.55</a:t>
            </a:r>
          </a:p>
          <a:p>
            <a:r>
              <a:rPr lang="zh-TW" altLang="en-US" sz="800" dirty="0"/>
              <a:t>        },</a:t>
            </a:r>
            <a:endParaRPr lang="en-US" altLang="zh-TW" sz="800" dirty="0"/>
          </a:p>
          <a:p>
            <a:r>
              <a:rPr lang="en-US" altLang="zh-TW" sz="800" dirty="0"/>
              <a:t>        {…}</a:t>
            </a:r>
            <a:endParaRPr lang="zh-TW" altLang="en-US" sz="800" dirty="0"/>
          </a:p>
          <a:p>
            <a:r>
              <a:rPr lang="zh-TW" altLang="en-US" sz="800" dirty="0"/>
              <a:t>    ],</a:t>
            </a:r>
          </a:p>
          <a:p>
            <a:r>
              <a:rPr lang="zh-TW" altLang="en-US" sz="800" dirty="0"/>
              <a:t>    "InvoiceNo": "02CO-EG2303251517"</a:t>
            </a:r>
          </a:p>
          <a:p>
            <a:r>
              <a:rPr lang="zh-TW" altLang="en-US" sz="800" dirty="0"/>
              <a:t>}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3D0A081-36AA-468E-A68B-6BF6DB46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9" y="249487"/>
            <a:ext cx="4639714" cy="669238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C3542FF-10A7-41F6-88E4-A7B95D36EB8A}"/>
              </a:ext>
            </a:extLst>
          </p:cNvPr>
          <p:cNvSpPr/>
          <p:nvPr/>
        </p:nvSpPr>
        <p:spPr>
          <a:xfrm>
            <a:off x="6976052" y="3851420"/>
            <a:ext cx="3812021" cy="99767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E6C27E-C646-457F-8065-1DED4080F14E}"/>
              </a:ext>
            </a:extLst>
          </p:cNvPr>
          <p:cNvSpPr/>
          <p:nvPr/>
        </p:nvSpPr>
        <p:spPr>
          <a:xfrm>
            <a:off x="461818" y="3352584"/>
            <a:ext cx="4461164" cy="2403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B2AA8C58-B8F6-42D2-A96E-CA1C67CD3432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rot="10800000">
            <a:off x="4922982" y="3472766"/>
            <a:ext cx="2053070" cy="8774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AA2AD73-37E6-4D95-9E06-3A66EB00D203}"/>
              </a:ext>
            </a:extLst>
          </p:cNvPr>
          <p:cNvSpPr/>
          <p:nvPr/>
        </p:nvSpPr>
        <p:spPr>
          <a:xfrm>
            <a:off x="6888308" y="6069805"/>
            <a:ext cx="1572202" cy="10932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0F1E0B6-4CEE-4C6F-8DC0-FED393E7EA68}"/>
              </a:ext>
            </a:extLst>
          </p:cNvPr>
          <p:cNvSpPr/>
          <p:nvPr/>
        </p:nvSpPr>
        <p:spPr>
          <a:xfrm>
            <a:off x="3557588" y="2069306"/>
            <a:ext cx="726281" cy="1190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D5DAA26D-38DC-4964-9849-65233A3B21E9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rot="10800000">
            <a:off x="4283870" y="2128838"/>
            <a:ext cx="2604439" cy="399562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3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1123</Words>
  <Application>Microsoft Office PowerPoint</Application>
  <PresentationFormat>寬螢幕</PresentationFormat>
  <Paragraphs>160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佈景主題</vt:lpstr>
      <vt:lpstr>帳單Draft API</vt:lpstr>
      <vt:lpstr>產製帳單Draft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帳單Draft API</dc:title>
  <dc:creator>董宇哲</dc:creator>
  <cp:lastModifiedBy>董宇哲</cp:lastModifiedBy>
  <cp:revision>9</cp:revision>
  <dcterms:created xsi:type="dcterms:W3CDTF">2023-03-23T02:16:28Z</dcterms:created>
  <dcterms:modified xsi:type="dcterms:W3CDTF">2023-03-27T07:06:01Z</dcterms:modified>
</cp:coreProperties>
</file>