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/>
    <p:restoredTop sz="94717"/>
  </p:normalViewPr>
  <p:slideViewPr>
    <p:cSldViewPr snapToGrid="0">
      <p:cViewPr varScale="1">
        <p:scale>
          <a:sx n="107" d="100"/>
          <a:sy n="107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FACC7-5556-4AA8-BBF6-AD1AF73F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F0874-D896-4E54-9478-AA2C68F6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87EBC-714A-481D-9B85-083F952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55256-BF6D-4FCC-8902-4D77F5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6154-7DD5-4667-BF80-D64ED8A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1B9D2-EFB4-4382-A014-6821BD0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C5BEC3-C56B-4952-895F-EA22F94B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70B68-0808-4FAF-9B2C-4DEEB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DA0A-B9C2-4773-B9CC-6733151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D45E-287F-477F-B68B-EEDA58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D8EC9-43EF-497A-96D2-175082810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95B4F-0080-49F2-8116-5714F25D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50CB-7522-4A59-B374-2035B24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3EBF-C21A-418B-80B1-6F0E470A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F57D-5FBF-450D-9658-FB08877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48FDD-C416-495D-9C96-66A482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F621-AE4F-4FF6-8732-74C179AB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848C-7500-4041-90EB-82BE2BA5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AB7B5-C804-46B2-8C7B-8F4EE8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C2A0-B167-437C-82C0-618BBE7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A32B-3D45-4403-AD9B-BCCC562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013F2-A487-48B4-8E32-F6395A3B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B24F2-4634-4ECB-AF5A-15D8433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9F1E-A951-4568-AD59-9A52BA1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DDF08-5BB4-4644-AC30-571AF13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04634-8F3D-468C-94D1-7F3AE5E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BA5A0-21E5-4D4E-8AD3-BF48A15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69C56-48DD-4C1A-B3CC-483E07D9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520D6-F1AE-4CFF-92A7-C4B24A3A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D0274-A0AB-4BFB-A3A1-060206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00DE9-3085-4E98-B707-68D5AF5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3D4A7-28D1-4A45-86D1-2B28404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52CA0-302B-4CE5-839A-0D18FBA6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2F2F9-ACB8-4D41-A1E9-A75B4A2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1FEB91-1C5A-4104-85D4-0BB999A9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61189-7A22-41E5-9E23-C7643568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9572B7-BA69-4215-AC8F-73B577B3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0829F-2D26-4DEB-B513-BB2970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249EF-17E1-479E-82B7-AA0308A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196B-4B12-4EE8-93CA-D52F747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F5026-EBD0-4913-8DA3-73FA768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28ABB-2E1D-4ED4-9D14-D99E401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28C78-82DE-4D14-ADA1-DFA7EFB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887C0C-3442-4FE8-884F-5E9488BB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9401EA-3BDD-44DC-96C2-D6082CE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38D41-F7A7-43CB-AE94-F162FC9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29C6-6CD7-40FA-949C-F6969E5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0F4DF-6BD1-495F-8629-F474D227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D74DC-966B-4A98-B16B-2B0A8C87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C5B1E-D6C4-4F40-9212-BE1306F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60B0C-BAAD-4E32-A6E6-47C2C0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F8E76-AA17-4CBF-9A05-0BC8F47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65A5-62FA-4CF9-AD08-4810EBA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62E9BA-5CE6-4BA2-B55F-A8028DAE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0E1AF-02F4-40E8-A377-E48E89FB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3C54C-6568-48D6-8812-33C2410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D4B17-C037-4698-B48F-465A9F3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49347-9F8C-4410-A165-8486243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10CE48-BA39-4F6A-8417-545CA901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C596F-8E54-4100-8402-BA43489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E5CF5-60F9-45F7-8779-159AD960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551-9F6C-44B5-880F-AA7CE6DE8A9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6F47C-BF92-4D7B-A724-22CDC4D9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B2CC7-0A14-4C43-B0EA-DB369F6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api/v1/getBillMaster&amp;BillDetailWithCBDa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api/v1/getInvoiceMaster&amp;InvoiceDetail/%7burlCondition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heckBillingN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api/v1/initBillMaster&amp;BillDetai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00/api/v1/getBillMaster&amp;BillDetail/%7burlCondition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reditBalance/%7burlCondition%7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nerateBillMaster&amp;BillDetai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BillMaster/%7burlCondition%7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A9BD7-975A-4D3E-B2AF-019B2DD5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D1E9B-4C11-46A5-ACDF-7B8DB560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檢視帳單明細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CC978D-1391-4CAB-AB69-D903F1BC9717}"/>
              </a:ext>
            </a:extLst>
          </p:cNvPr>
          <p:cNvSpPr txBox="1"/>
          <p:nvPr/>
        </p:nvSpPr>
        <p:spPr>
          <a:xfrm>
            <a:off x="8174355" y="773460"/>
            <a:ext cx="2245995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[</a:t>
            </a:r>
          </a:p>
          <a:p>
            <a:r>
              <a:rPr lang="zh-TW" altLang="en-US" sz="800" dirty="0"/>
              <a:t>    {</a:t>
            </a:r>
          </a:p>
          <a:p>
            <a:r>
              <a:rPr lang="zh-TW" altLang="en-US" sz="800" dirty="0"/>
              <a:t>        "BillDetailData": {</a:t>
            </a:r>
          </a:p>
          <a:p>
            <a:r>
              <a:rPr lang="zh-TW" altLang="en-US" sz="800" dirty="0"/>
              <a:t>            "BillDetailID": 1,</a:t>
            </a:r>
          </a:p>
          <a:p>
            <a:r>
              <a:rPr lang="zh-TW" altLang="en-US" sz="800" dirty="0"/>
              <a:t>            "BillMasterID": 2,</a:t>
            </a:r>
          </a:p>
          <a:p>
            <a:r>
              <a:rPr lang="zh-TW" altLang="en-US" sz="800" dirty="0"/>
              <a:t>            "WKMasterID": 3,</a:t>
            </a:r>
          </a:p>
          <a:p>
            <a:r>
              <a:rPr lang="zh-TW" altLang="en-US" sz="800" dirty="0"/>
              <a:t>            "InvDetailID": 4,</a:t>
            </a:r>
          </a:p>
          <a:p>
            <a:r>
              <a:rPr lang="zh-TW" altLang="en-US" sz="800" dirty="0"/>
              <a:t>            "PartyName": "string",</a:t>
            </a:r>
          </a:p>
          <a:p>
            <a:r>
              <a:rPr lang="zh-TW" altLang="en-US" sz="800" dirty="0"/>
              <a:t>            "SupplierName": "string",</a:t>
            </a:r>
          </a:p>
          <a:p>
            <a:r>
              <a:rPr lang="zh-TW" altLang="en-US" sz="800" dirty="0"/>
              <a:t>            "SubmarineCable": "string",</a:t>
            </a:r>
          </a:p>
          <a:p>
            <a:r>
              <a:rPr lang="zh-TW" altLang="en-US" sz="800" dirty="0"/>
              <a:t>            "WorkTitle": "string",</a:t>
            </a:r>
          </a:p>
          <a:p>
            <a:r>
              <a:rPr lang="zh-TW" altLang="en-US" sz="800" dirty="0"/>
              <a:t>            "BillMilestone": "string",</a:t>
            </a:r>
          </a:p>
          <a:p>
            <a:r>
              <a:rPr lang="zh-TW" altLang="en-US" sz="800" dirty="0"/>
              <a:t>            "FeeItem": "string",</a:t>
            </a:r>
          </a:p>
          <a:p>
            <a:r>
              <a:rPr lang="zh-TW" altLang="en-US" sz="800" dirty="0"/>
              <a:t>            "OrgFeeAmount": 123.45,</a:t>
            </a:r>
          </a:p>
          <a:p>
            <a:r>
              <a:rPr lang="zh-TW" altLang="en-US" sz="800" dirty="0"/>
              <a:t>            "DedAmount": 123.45,</a:t>
            </a:r>
          </a:p>
          <a:p>
            <a:r>
              <a:rPr lang="zh-TW" altLang="en-US" sz="800" dirty="0"/>
              <a:t>            "FeeAmount": 123.45,</a:t>
            </a:r>
          </a:p>
          <a:p>
            <a:r>
              <a:rPr lang="zh-TW" altLang="en-US" sz="800" dirty="0"/>
              <a:t>            "ReceivedAmount": 123.45,</a:t>
            </a:r>
          </a:p>
          <a:p>
            <a:r>
              <a:rPr lang="zh-TW" altLang="en-US" sz="800" dirty="0"/>
              <a:t>            "OverAmount": 123.45,</a:t>
            </a:r>
          </a:p>
          <a:p>
            <a:r>
              <a:rPr lang="zh-TW" altLang="en-US" sz="800" dirty="0"/>
              <a:t>            "ShortAmount": 123.45,</a:t>
            </a:r>
          </a:p>
          <a:p>
            <a:r>
              <a:rPr lang="zh-TW" altLang="en-US" sz="800" dirty="0"/>
              <a:t>            "BankFees": 123.45,</a:t>
            </a:r>
          </a:p>
          <a:p>
            <a:r>
              <a:rPr lang="zh-TW" altLang="en-US" sz="800" dirty="0"/>
              <a:t>            "ToCBAmount": 123.45,</a:t>
            </a:r>
          </a:p>
          <a:p>
            <a:r>
              <a:rPr lang="zh-TW" altLang="en-US" sz="800" dirty="0"/>
              <a:t>            "ShortOverReason": "string",</a:t>
            </a:r>
          </a:p>
          <a:p>
            <a:r>
              <a:rPr lang="zh-TW" altLang="en-US" sz="800" dirty="0"/>
              <a:t>            "WriteOffDate": "2023-03-14 00:00:00",</a:t>
            </a:r>
          </a:p>
          <a:p>
            <a:r>
              <a:rPr lang="zh-TW" altLang="en-US" sz="800" dirty="0"/>
              <a:t>            "ReceiveDate": "2023-03-14 00:00:00",</a:t>
            </a:r>
          </a:p>
          <a:p>
            <a:r>
              <a:rPr lang="zh-TW" altLang="en-US" sz="800" dirty="0"/>
              <a:t>            "Note": "string",</a:t>
            </a:r>
          </a:p>
          <a:p>
            <a:r>
              <a:rPr lang="zh-TW" altLang="en-US" sz="800" dirty="0"/>
              <a:t>            "Status": "string"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"CBData":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 "CBID": 1,</a:t>
            </a:r>
          </a:p>
          <a:p>
            <a:r>
              <a:rPr lang="zh-TW" altLang="en-US" sz="800" dirty="0"/>
              <a:t>                "CBType": "string",</a:t>
            </a:r>
          </a:p>
          <a:p>
            <a:r>
              <a:rPr lang="zh-TW" altLang="en-US" sz="800" dirty="0"/>
              <a:t>                "BillingNo": "string",</a:t>
            </a:r>
          </a:p>
          <a:p>
            <a:r>
              <a:rPr lang="zh-TW" altLang="en-US" sz="800" dirty="0"/>
              <a:t>                "BLDetailID": 2,</a:t>
            </a:r>
          </a:p>
          <a:p>
            <a:r>
              <a:rPr lang="zh-TW" altLang="en-US" sz="800" dirty="0"/>
              <a:t>                "SubmarineCable": "string",</a:t>
            </a:r>
          </a:p>
          <a:p>
            <a:r>
              <a:rPr lang="zh-TW" altLang="en-US" sz="800" dirty="0"/>
              <a:t>                "WorkTitle": "string",</a:t>
            </a:r>
          </a:p>
          <a:p>
            <a:r>
              <a:rPr lang="zh-TW" altLang="en-US" sz="800" dirty="0"/>
              <a:t>                "BillMilestone": "string",</a:t>
            </a:r>
          </a:p>
          <a:p>
            <a:r>
              <a:rPr lang="zh-TW" altLang="en-US" sz="800" dirty="0"/>
              <a:t>                "PartyName": "string",</a:t>
            </a:r>
          </a:p>
          <a:p>
            <a:r>
              <a:rPr lang="zh-TW" altLang="en-US" sz="800" dirty="0"/>
              <a:t>                "InvoiceNo": "string",</a:t>
            </a:r>
          </a:p>
          <a:p>
            <a:r>
              <a:rPr lang="zh-TW" altLang="en-US" sz="800" dirty="0"/>
              <a:t>                "CurrAmount": 123.45,</a:t>
            </a:r>
          </a:p>
          <a:p>
            <a:r>
              <a:rPr lang="zh-TW" altLang="en-US" sz="800" dirty="0"/>
              <a:t>                "CreateDate": "2023-03-14 00:00:00",</a:t>
            </a:r>
          </a:p>
          <a:p>
            <a:r>
              <a:rPr lang="zh-TW" altLang="en-US" sz="800" dirty="0"/>
              <a:t>                "LastUpdDate": "2023-03-14 00:00:00",</a:t>
            </a:r>
          </a:p>
          <a:p>
            <a:r>
              <a:rPr lang="zh-TW" altLang="en-US" sz="800" dirty="0"/>
              <a:t>                "Note": "string"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{...}</a:t>
            </a:r>
          </a:p>
          <a:p>
            <a:r>
              <a:rPr lang="zh-TW" altLang="en-US" sz="800" dirty="0"/>
              <a:t>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8CA1B4-E862-4DF9-99F1-C2ACFB65C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359"/>
            <a:ext cx="6594896" cy="14056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CB49DC-B830-4D5F-A6A1-7B4702AE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32" y="3171990"/>
            <a:ext cx="4359134" cy="21218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B037041-AB4C-48E1-9E4A-C00808EBF128}"/>
              </a:ext>
            </a:extLst>
          </p:cNvPr>
          <p:cNvSpPr/>
          <p:nvPr/>
        </p:nvSpPr>
        <p:spPr>
          <a:xfrm>
            <a:off x="5797550" y="2454275"/>
            <a:ext cx="276225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7F79EE97-5DD0-47F5-AFAA-F76A5984E1C9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3172000" y="2520950"/>
            <a:ext cx="2625551" cy="6510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7E2C01-8619-436C-B0F2-DE2E213922E9}"/>
              </a:ext>
            </a:extLst>
          </p:cNvPr>
          <p:cNvSpPr txBox="1"/>
          <p:nvPr/>
        </p:nvSpPr>
        <p:spPr>
          <a:xfrm>
            <a:off x="992432" y="5384415"/>
            <a:ext cx="39614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http://localhost:8000/api/v1/getBillMaster&amp;BillDetailWithCBData</a:t>
            </a:r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Body:</a:t>
            </a: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BillMasterID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1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AE75ADB8-BC63-45DF-B99D-223C7C7CAA78}"/>
              </a:ext>
            </a:extLst>
          </p:cNvPr>
          <p:cNvCxnSpPr>
            <a:cxnSpLocks/>
            <a:stCxn id="9" idx="2"/>
            <a:endCxn id="17" idx="3"/>
          </p:cNvCxnSpPr>
          <p:nvPr/>
        </p:nvCxnSpPr>
        <p:spPr>
          <a:xfrm rot="5400000">
            <a:off x="3677045" y="3864461"/>
            <a:ext cx="3535454" cy="9817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93C8784-F4D8-47E5-B9E2-BE6CBB743229}"/>
              </a:ext>
            </a:extLst>
          </p:cNvPr>
          <p:cNvSpPr/>
          <p:nvPr/>
        </p:nvSpPr>
        <p:spPr>
          <a:xfrm>
            <a:off x="1060450" y="6019800"/>
            <a:ext cx="1069975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D40C4A-470A-485A-8B72-68A1AED63D95}"/>
              </a:ext>
            </a:extLst>
          </p:cNvPr>
          <p:cNvSpPr/>
          <p:nvPr/>
        </p:nvSpPr>
        <p:spPr>
          <a:xfrm>
            <a:off x="1083469" y="6662737"/>
            <a:ext cx="373857" cy="14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68642E29-0C88-46E5-9768-2CA5296FB59D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1457326" y="3774282"/>
            <a:ext cx="6717029" cy="2959893"/>
          </a:xfrm>
          <a:prstGeom prst="bentConnector3">
            <a:avLst>
              <a:gd name="adj1" fmla="val 831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41AC749-319F-4EE9-8147-05E89922D21F}"/>
              </a:ext>
            </a:extLst>
          </p:cNvPr>
          <p:cNvSpPr/>
          <p:nvPr/>
        </p:nvSpPr>
        <p:spPr>
          <a:xfrm>
            <a:off x="1344706" y="4168588"/>
            <a:ext cx="3756212" cy="604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B6543C67-DB7F-411A-997B-E93A9A5F6A0E}"/>
              </a:ext>
            </a:extLst>
          </p:cNvPr>
          <p:cNvCxnSpPr>
            <a:stCxn id="5" idx="0"/>
          </p:cNvCxnSpPr>
          <p:nvPr/>
        </p:nvCxnSpPr>
        <p:spPr>
          <a:xfrm rot="16200000" flipH="1" flipV="1">
            <a:off x="5385030" y="489347"/>
            <a:ext cx="3628211" cy="4196435"/>
          </a:xfrm>
          <a:prstGeom prst="bentConnector4">
            <a:avLst>
              <a:gd name="adj1" fmla="val -6301"/>
              <a:gd name="adj2" fmla="val 63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6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查詢發票主檔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112339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getInvoiceMaster&amp;InvoiceDetail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Status=TO_MERGE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TO_MERGE&amp;PartyName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回傳內容格式請參閱下一頁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181CE0-938D-F557-F82B-EBF889EA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48"/>
            <a:ext cx="7772400" cy="19024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90B63-4DB1-9C1F-5ACB-A47BBD38A361}"/>
              </a:ext>
            </a:extLst>
          </p:cNvPr>
          <p:cNvSpPr/>
          <p:nvPr/>
        </p:nvSpPr>
        <p:spPr>
          <a:xfrm>
            <a:off x="947929" y="2671351"/>
            <a:ext cx="478536" cy="30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3A3F14F-E0C8-21C3-D02B-021F23C5082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87197" y="2980945"/>
            <a:ext cx="847791" cy="1366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FA6512-6DD4-80B4-C07A-B1753E288AC6}"/>
              </a:ext>
            </a:extLst>
          </p:cNvPr>
          <p:cNvSpPr txBox="1"/>
          <p:nvPr/>
        </p:nvSpPr>
        <p:spPr>
          <a:xfrm>
            <a:off x="1426465" y="3295081"/>
            <a:ext cx="6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必加</a:t>
            </a:r>
          </a:p>
        </p:txBody>
      </p:sp>
    </p:spTree>
    <p:extLst>
      <p:ext uri="{BB962C8B-B14F-4D97-AF65-F5344CB8AC3E}">
        <p14:creationId xmlns:p14="http://schemas.microsoft.com/office/powerpoint/2010/main" val="31480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669A1BC-5DDB-7ECA-AD89-2619B64D8A89}"/>
              </a:ext>
            </a:extLst>
          </p:cNvPr>
          <p:cNvSpPr txBox="1"/>
          <p:nvPr/>
        </p:nvSpPr>
        <p:spPr>
          <a:xfrm>
            <a:off x="295382" y="304844"/>
            <a:ext cx="609771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[</a:t>
            </a:r>
          </a:p>
          <a:p>
            <a:pPr lvl="1"/>
            <a:r>
              <a:rPr lang="zh-TW" altLang="en-US" sz="1000" dirty="0"/>
              <a:t>{</a:t>
            </a:r>
          </a:p>
          <a:p>
            <a:pPr lvl="2"/>
            <a:r>
              <a:rPr lang="zh-TW" altLang="en-US" sz="1000" dirty="0"/>
              <a:t>"InvoiceMaster": {</a:t>
            </a:r>
          </a:p>
          <a:p>
            <a:pPr lvl="2"/>
            <a:r>
              <a:rPr lang="zh-TW" altLang="en-US" sz="1000" dirty="0"/>
              <a:t>"InvoiceNo": "DT0170168-1",</a:t>
            </a:r>
          </a:p>
          <a:p>
            <a:pPr lvl="2"/>
            <a:r>
              <a:rPr lang="zh-TW" altLang="en-US" sz="1000" dirty="0"/>
              <a:t>"WKMasterID": 1,</a:t>
            </a:r>
          </a:p>
          <a:p>
            <a:pPr lvl="2"/>
            <a:r>
              <a:rPr lang="zh-TW" altLang="en-US" sz="1000" dirty="0"/>
              <a:t>"PartyName": "CHT",</a:t>
            </a:r>
          </a:p>
          <a:p>
            <a:pPr lvl="2"/>
            <a:r>
              <a:rPr lang="zh-TW" altLang="en-US" sz="1000" dirty="0"/>
              <a:t>"SubmarineCable": "SJC2",</a:t>
            </a:r>
          </a:p>
          <a:p>
            <a:pPr lvl="2"/>
            <a:r>
              <a:rPr lang="zh-TW" altLang="en-US" sz="1000" dirty="0"/>
              <a:t>"ContractType": "SC",</a:t>
            </a:r>
          </a:p>
          <a:p>
            <a:pPr lvl="2"/>
            <a:r>
              <a:rPr lang="zh-TW" altLang="en-US" sz="1000" dirty="0"/>
              <a:t>"DueDate": "2022-11-08T12:00:00",</a:t>
            </a:r>
          </a:p>
          <a:p>
            <a:pPr lvl="2"/>
            <a:r>
              <a:rPr lang="zh-TW" altLang="en-US" sz="1000" dirty="0"/>
              <a:t>"IsPro": false,</a:t>
            </a:r>
          </a:p>
          <a:p>
            <a:pPr lvl="2"/>
            <a:r>
              <a:rPr lang="zh-TW" altLang="en-US" sz="1000" dirty="0"/>
              <a:t>"InvMasterID": 9,</a:t>
            </a:r>
          </a:p>
          <a:p>
            <a:pPr lvl="2"/>
            <a:r>
              <a:rPr lang="zh-TW" altLang="en-US" sz="1000" dirty="0"/>
              <a:t>"SupplierName": "NEC",</a:t>
            </a:r>
          </a:p>
          <a:p>
            <a:pPr lvl="2"/>
            <a:r>
              <a:rPr lang="zh-TW" altLang="en-US" sz="1000" dirty="0"/>
              <a:t>"WorkTitle": "Construction",</a:t>
            </a:r>
          </a:p>
          <a:p>
            <a:pPr lvl="2"/>
            <a:r>
              <a:rPr lang="zh-TW" altLang="en-US" sz="1000" dirty="0"/>
              <a:t>"IssueDate": "2022-09-09T12:00:00",</a:t>
            </a:r>
          </a:p>
          <a:p>
            <a:pPr lvl="2"/>
            <a:r>
              <a:rPr lang="zh-TW" altLang="en-US" sz="1000" dirty="0"/>
              <a:t>"Status": "TO_MERGE"</a:t>
            </a:r>
          </a:p>
          <a:p>
            <a:pPr lvl="2"/>
            <a:r>
              <a:rPr lang="zh-TW" altLang="en-US" sz="1000" dirty="0"/>
              <a:t>},</a:t>
            </a:r>
          </a:p>
          <a:p>
            <a:pPr lvl="2"/>
            <a:r>
              <a:rPr lang="zh-TW" altLang="en-US" sz="1000" dirty="0"/>
              <a:t>"InvoiceDetail": [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"FeeAmountPre": 1487661.54,</a:t>
            </a:r>
          </a:p>
          <a:p>
            <a:pPr lvl="4"/>
            <a:r>
              <a:rPr lang="zh-TW" altLang="en-US" sz="1000" dirty="0"/>
              <a:t>"FeeAmountPost": 106261.54</a:t>
            </a:r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3"/>
            <a:r>
              <a:rPr lang="en-US" altLang="zh-TW" sz="1000" dirty="0"/>
              <a:t>{…},</a:t>
            </a:r>
          </a:p>
          <a:p>
            <a:pPr lvl="3"/>
            <a:r>
              <a:rPr lang="en-US" altLang="zh-TW" sz="1000" dirty="0"/>
              <a:t>{…},</a:t>
            </a:r>
            <a:endParaRPr lang="zh-TW" altLang="en-US" sz="1000" dirty="0"/>
          </a:p>
          <a:p>
            <a:pPr lvl="2"/>
            <a:r>
              <a:rPr lang="zh-TW" altLang="en-US" sz="1000" dirty="0"/>
              <a:t>]</a:t>
            </a:r>
          </a:p>
          <a:p>
            <a:pPr lvl="1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1"/>
            <a:r>
              <a:rPr lang="en-US" altLang="zh-TW" sz="1000" dirty="0"/>
              <a:t>{…},</a:t>
            </a:r>
          </a:p>
          <a:p>
            <a:pPr lvl="1"/>
            <a:r>
              <a:rPr lang="en-US" altLang="zh-TW" sz="1000" dirty="0"/>
              <a:t>{…},</a:t>
            </a:r>
            <a:endParaRPr lang="zh-TW" altLang="en-US" sz="1000" dirty="0"/>
          </a:p>
          <a:p>
            <a:r>
              <a:rPr lang="zh-TW" alt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20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6CCB7-05A9-2869-F7D2-E622246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" y="-544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BC622-53A0-63F2-745E-B1FB5CE4FBF6}"/>
              </a:ext>
            </a:extLst>
          </p:cNvPr>
          <p:cNvSpPr txBox="1"/>
          <p:nvPr/>
        </p:nvSpPr>
        <p:spPr>
          <a:xfrm>
            <a:off x="496644" y="2308807"/>
            <a:ext cx="42773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TW" sz="1200" dirty="0"/>
            </a:br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http://localhost:8000/api/v1/getBillMaster&amp;BillDetailStream</a:t>
            </a:r>
          </a:p>
          <a:p>
            <a:r>
              <a:rPr lang="zh-TW" altLang="en-US" sz="1200" dirty="0"/>
              <a:t>Post Body: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" altLang="zh-TW" sz="1200" dirty="0"/>
              <a:t>{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BillingNo</a:t>
            </a:r>
            <a:r>
              <a:rPr lang="en" altLang="zh-TW" sz="1200" dirty="0"/>
              <a:t>": "</a:t>
            </a:r>
            <a:r>
              <a:rPr lang="en" altLang="zh-TW" sz="1200" dirty="0" err="1"/>
              <a:t>testNo</a:t>
            </a:r>
            <a:r>
              <a:rPr lang="en" altLang="zh-TW" sz="1200" dirty="0"/>
              <a:t>.",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InvoiceMaster</a:t>
            </a:r>
            <a:r>
              <a:rPr lang="en" altLang="zh-TW" sz="1200" dirty="0"/>
              <a:t>": [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</a:t>
            </a:r>
          </a:p>
          <a:p>
            <a:pPr lvl="1"/>
            <a:r>
              <a:rPr lang="en" altLang="zh-TW" sz="1200" dirty="0"/>
              <a:t>]</a:t>
            </a:r>
          </a:p>
          <a:p>
            <a:r>
              <a:rPr lang="en" altLang="zh-TW" sz="1200" dirty="0"/>
              <a:t>}</a:t>
            </a:r>
            <a:br>
              <a:rPr lang="en" altLang="zh-TW" sz="1200" dirty="0"/>
            </a:br>
            <a:endParaRPr lang="en" altLang="zh-TW" sz="1200" dirty="0"/>
          </a:p>
          <a:p>
            <a:r>
              <a:rPr lang="zh-TW" altLang="en-US" sz="12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90C638-28DD-2C83-FD0B-B7E16DB3F297}"/>
              </a:ext>
            </a:extLst>
          </p:cNvPr>
          <p:cNvSpPr txBox="1"/>
          <p:nvPr/>
        </p:nvSpPr>
        <p:spPr>
          <a:xfrm>
            <a:off x="6737921" y="612844"/>
            <a:ext cx="1948124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    "message": "success",</a:t>
            </a:r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9BD91DB-DF33-43B3-B626-BA0FB71A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" y="1385894"/>
            <a:ext cx="6170339" cy="8445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66C562D-F120-4E57-9478-BE9CE24469EA}"/>
              </a:ext>
            </a:extLst>
          </p:cNvPr>
          <p:cNvSpPr/>
          <p:nvPr/>
        </p:nvSpPr>
        <p:spPr>
          <a:xfrm>
            <a:off x="5892799" y="1650278"/>
            <a:ext cx="365125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9B37A7E-9F66-4307-8D2A-356F4E6D48A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2635338" y="1789978"/>
            <a:ext cx="3440024" cy="51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15FFAA2-C64B-437C-8CED-4B23D69FDCD6}"/>
              </a:ext>
            </a:extLst>
          </p:cNvPr>
          <p:cNvSpPr/>
          <p:nvPr/>
        </p:nvSpPr>
        <p:spPr>
          <a:xfrm>
            <a:off x="572987" y="4954818"/>
            <a:ext cx="486193" cy="14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F7FB452-04EB-4969-A785-A1C9FA599025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1059180" y="3305889"/>
            <a:ext cx="5678741" cy="1720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81E20-ADF0-3825-5476-CF68EF5E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3" y="-14234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抵扣後退回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CB5CFD-EFCB-8914-29AE-4E42B892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690688"/>
            <a:ext cx="4418137" cy="27008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6DC8E22-206C-287F-93CD-01E4D9A7F605}"/>
              </a:ext>
            </a:extLst>
          </p:cNvPr>
          <p:cNvSpPr txBox="1"/>
          <p:nvPr/>
        </p:nvSpPr>
        <p:spPr>
          <a:xfrm>
            <a:off x="950975" y="4622399"/>
            <a:ext cx="605107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 檢查帳單號碼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http://localhost:8000/api/v1/checkBillingNo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 Body: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1. {"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message": "BillingNo is not exist, "BillingNo": "test"} </a:t>
            </a:r>
            <a:b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2. {"message": "BillingNo is exist"}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3E99A-650B-9586-B91E-526214D6449C}"/>
              </a:ext>
            </a:extLst>
          </p:cNvPr>
          <p:cNvSpPr/>
          <p:nvPr/>
        </p:nvSpPr>
        <p:spPr>
          <a:xfrm>
            <a:off x="3031299" y="2705622"/>
            <a:ext cx="1290180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B2F55BC-E618-F4FC-F026-C7C7DB8E44F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676389" y="2931090"/>
            <a:ext cx="300123" cy="1691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6C585-7C88-4F16-9A05-4D0E12201548}"/>
              </a:ext>
            </a:extLst>
          </p:cNvPr>
          <p:cNvSpPr txBox="1"/>
          <p:nvPr/>
        </p:nvSpPr>
        <p:spPr>
          <a:xfrm>
            <a:off x="9149369" y="1052115"/>
            <a:ext cx="2217877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POST</a:t>
            </a:r>
            <a:r>
              <a:rPr lang="zh-TW" altLang="en-US" sz="800" dirty="0"/>
              <a:t> </a:t>
            </a:r>
            <a:r>
              <a:rPr lang="en-US" altLang="zh-TW" sz="800" dirty="0"/>
              <a:t>Body:</a:t>
            </a:r>
            <a:endParaRPr lang="zh-TW" altLang="en-US" sz="800" dirty="0"/>
          </a:p>
          <a:p>
            <a:br>
              <a:rPr lang="en-US" altLang="zh-TW" sz="800" dirty="0"/>
            </a:br>
            <a:r>
              <a:rPr lang="zh-TW" altLang="en-US" sz="800" dirty="0"/>
              <a:t>{</a:t>
            </a:r>
            <a:endParaRPr lang="en-US" altLang="zh-TW" sz="800" dirty="0"/>
          </a:p>
          <a:p>
            <a:r>
              <a:rPr lang="en-US" altLang="zh-TW" sz="800" dirty="0"/>
              <a:t>        </a:t>
            </a:r>
            <a:r>
              <a:rPr lang="zh-TW" altLang="en-US" sz="800" dirty="0"/>
              <a:t>"</a:t>
            </a:r>
            <a:r>
              <a:rPr lang="en-US" altLang="zh-TW" sz="800" dirty="0" err="1"/>
              <a:t>DueDate</a:t>
            </a:r>
            <a:r>
              <a:rPr lang="zh-TW" altLang="en-US" sz="800" dirty="0"/>
              <a:t>"</a:t>
            </a:r>
            <a:r>
              <a:rPr lang="en-US" altLang="zh-TW" sz="800" dirty="0"/>
              <a:t>: </a:t>
            </a:r>
            <a:r>
              <a:rPr lang="zh-TW" altLang="en-US" sz="800" dirty="0"/>
              <a:t>"</a:t>
            </a:r>
            <a:r>
              <a:rPr lang="en-US" altLang="zh-TW" sz="800" dirty="0"/>
              <a:t>2023-03-14</a:t>
            </a:r>
            <a:r>
              <a:rPr lang="zh-TW" altLang="en-US" sz="800" dirty="0"/>
              <a:t> </a:t>
            </a:r>
            <a:r>
              <a:rPr lang="en-US" altLang="zh-TW" sz="800" dirty="0"/>
              <a:t>00:00:00</a:t>
            </a:r>
            <a:r>
              <a:rPr lang="zh-TW" altLang="en-US" sz="800" dirty="0"/>
              <a:t>"</a:t>
            </a:r>
            <a:r>
              <a:rPr lang="en-US" altLang="zh-TW" sz="800" dirty="0"/>
              <a:t>,</a:t>
            </a:r>
            <a:endParaRPr lang="zh-TW" altLang="en-US" sz="800" dirty="0"/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9FD643-2550-4005-9DFE-8C4D5CF05C9A}"/>
              </a:ext>
            </a:extLst>
          </p:cNvPr>
          <p:cNvSpPr txBox="1"/>
          <p:nvPr/>
        </p:nvSpPr>
        <p:spPr>
          <a:xfrm>
            <a:off x="5472947" y="1539633"/>
            <a:ext cx="357258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 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送出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奌擊合併鈕後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http://localhost:8000/api/v1/initBillMaster&amp;BillDetail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2420D6B-10AF-48DC-88B4-2954193845D9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340068" y="2058970"/>
            <a:ext cx="1728474" cy="18901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548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http://localhost:8000/api/v1/getBillMaster&amp;BillDetail/{urlCondition}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A54A5-E8FF-4F30-B1C0-10E58140D0E1}"/>
              </a:ext>
            </a:extLst>
          </p:cNvPr>
          <p:cNvSpPr txBox="1"/>
          <p:nvPr/>
        </p:nvSpPr>
        <p:spPr>
          <a:xfrm>
            <a:off x="8934450" y="683705"/>
            <a:ext cx="209550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700" dirty="0"/>
              <a:t>[</a:t>
            </a:r>
          </a:p>
          <a:p>
            <a:r>
              <a:rPr lang="zh-TW" altLang="en-US" sz="700" dirty="0"/>
              <a:t>    {</a:t>
            </a:r>
          </a:p>
          <a:p>
            <a:r>
              <a:rPr lang="zh-TW" altLang="en-US" sz="700" dirty="0"/>
              <a:t>        "BillMaster": {</a:t>
            </a:r>
          </a:p>
          <a:p>
            <a:r>
              <a:rPr lang="zh-TW" altLang="en-US" sz="700" dirty="0"/>
              <a:t>            "BillMasterID": 1,</a:t>
            </a:r>
          </a:p>
          <a:p>
            <a:r>
              <a:rPr lang="zh-TW" altLang="en-US" sz="700" dirty="0"/>
              <a:t>            "BillingNo": "string",</a:t>
            </a:r>
          </a:p>
          <a:p>
            <a:r>
              <a:rPr lang="zh-TW" altLang="en-US" sz="700" dirty="0"/>
              <a:t>            "PONo": "string",</a:t>
            </a:r>
          </a:p>
          <a:p>
            <a:r>
              <a:rPr lang="zh-TW" altLang="en-US" sz="700" dirty="0"/>
              <a:t>            "SupplierName": "string",</a:t>
            </a:r>
          </a:p>
          <a:p>
            <a:r>
              <a:rPr lang="zh-TW" altLang="en-US" sz="700" dirty="0"/>
              <a:t>            "SubmarineCable": "string",</a:t>
            </a:r>
          </a:p>
          <a:p>
            <a:r>
              <a:rPr lang="zh-TW" altLang="en-US" sz="700" dirty="0"/>
              <a:t>            "WorkTitle": "string",</a:t>
            </a:r>
          </a:p>
          <a:p>
            <a:r>
              <a:rPr lang="zh-TW" altLang="en-US" sz="700" dirty="0"/>
              <a:t>            "PartyName": "string",</a:t>
            </a:r>
          </a:p>
          <a:p>
            <a:r>
              <a:rPr lang="zh-TW" altLang="en-US" sz="700" dirty="0"/>
              <a:t>            "IssueDate": "2023-03-14 00:00:00",</a:t>
            </a:r>
          </a:p>
          <a:p>
            <a:r>
              <a:rPr lang="zh-TW" altLang="en-US" sz="700" dirty="0"/>
              <a:t>            "DueDate": "2023-03-20 00:00:00",</a:t>
            </a:r>
          </a:p>
          <a:p>
            <a:r>
              <a:rPr lang="zh-TW" altLang="en-US" sz="700" dirty="0"/>
              <a:t>            "FeeAmountSum": 123.45,</a:t>
            </a:r>
          </a:p>
          <a:p>
            <a:r>
              <a:rPr lang="zh-TW" altLang="en-US" sz="700" dirty="0"/>
              <a:t>            "ReceivedAmountSum": 123.45,</a:t>
            </a:r>
          </a:p>
          <a:p>
            <a:r>
              <a:rPr lang="zh-TW" altLang="en-US" sz="700" dirty="0"/>
              <a:t>            "IsPro": 1,</a:t>
            </a:r>
          </a:p>
          <a:p>
            <a:r>
              <a:rPr lang="zh-TW" altLang="en-US" sz="700" dirty="0"/>
              <a:t>            "Status": "string"</a:t>
            </a:r>
          </a:p>
          <a:p>
            <a:r>
              <a:rPr lang="zh-TW" altLang="en-US" sz="700" dirty="0"/>
              <a:t>        },</a:t>
            </a:r>
          </a:p>
          <a:p>
            <a:r>
              <a:rPr lang="zh-TW" altLang="en-US" sz="700" dirty="0"/>
              <a:t>        "BillDetail": [</a:t>
            </a:r>
          </a:p>
          <a:p>
            <a:r>
              <a:rPr lang="zh-TW" altLang="en-US" sz="700" dirty="0"/>
              <a:t>            {</a:t>
            </a:r>
          </a:p>
          <a:p>
            <a:r>
              <a:rPr lang="zh-TW" altLang="en-US" sz="700" dirty="0"/>
              <a:t>                "BillDetailID": 1,</a:t>
            </a:r>
          </a:p>
          <a:p>
            <a:r>
              <a:rPr lang="zh-TW" altLang="en-US" sz="700" dirty="0"/>
              <a:t>                "BillMasterID": 2,</a:t>
            </a:r>
          </a:p>
          <a:p>
            <a:r>
              <a:rPr lang="zh-TW" altLang="en-US" sz="700" dirty="0"/>
              <a:t>                "WKMasterID": 3,</a:t>
            </a:r>
          </a:p>
          <a:p>
            <a:r>
              <a:rPr lang="zh-TW" altLang="en-US" sz="700" dirty="0"/>
              <a:t>                "InvDetailID": 4,</a:t>
            </a:r>
          </a:p>
          <a:p>
            <a:r>
              <a:rPr lang="zh-TW" altLang="en-US" sz="700" dirty="0"/>
              <a:t>                "PartyName": "string",</a:t>
            </a:r>
          </a:p>
          <a:p>
            <a:r>
              <a:rPr lang="zh-TW" altLang="en-US" sz="700" dirty="0"/>
              <a:t>                "SupplierName": "string",</a:t>
            </a:r>
          </a:p>
          <a:p>
            <a:r>
              <a:rPr lang="zh-TW" altLang="en-US" sz="700" dirty="0"/>
              <a:t>                "SubmarineCable": "string",</a:t>
            </a:r>
          </a:p>
          <a:p>
            <a:r>
              <a:rPr lang="zh-TW" altLang="en-US" sz="700" dirty="0"/>
              <a:t>                "WorkTitle": "string",</a:t>
            </a:r>
          </a:p>
          <a:p>
            <a:r>
              <a:rPr lang="zh-TW" altLang="en-US" sz="700" dirty="0"/>
              <a:t>                "BillMilestone": "string",</a:t>
            </a:r>
          </a:p>
          <a:p>
            <a:r>
              <a:rPr lang="zh-TW" altLang="en-US" sz="700" dirty="0"/>
              <a:t>                "FeeItem": "string",</a:t>
            </a:r>
          </a:p>
          <a:p>
            <a:r>
              <a:rPr lang="zh-TW" altLang="en-US" sz="700" dirty="0"/>
              <a:t>                "OrgFeeAmount": 123.45,</a:t>
            </a:r>
          </a:p>
          <a:p>
            <a:r>
              <a:rPr lang="zh-TW" altLang="en-US" sz="700" dirty="0"/>
              <a:t>                "DedAmount": 123.45,</a:t>
            </a:r>
          </a:p>
          <a:p>
            <a:r>
              <a:rPr lang="zh-TW" altLang="en-US" sz="700" dirty="0"/>
              <a:t>                "FeeAmount": 123.45,</a:t>
            </a:r>
          </a:p>
          <a:p>
            <a:r>
              <a:rPr lang="zh-TW" altLang="en-US" sz="700" dirty="0"/>
              <a:t>                "ReceivedAmount": 123.45,</a:t>
            </a:r>
          </a:p>
          <a:p>
            <a:r>
              <a:rPr lang="zh-TW" altLang="en-US" sz="700" dirty="0"/>
              <a:t>                "OverAmount": 123.45,</a:t>
            </a:r>
          </a:p>
          <a:p>
            <a:r>
              <a:rPr lang="zh-TW" altLang="en-US" sz="700" dirty="0"/>
              <a:t>                "ShortAmount": 123.45,</a:t>
            </a:r>
          </a:p>
          <a:p>
            <a:r>
              <a:rPr lang="zh-TW" altLang="en-US" sz="700" dirty="0"/>
              <a:t>                "BankFees": 123.45,</a:t>
            </a:r>
          </a:p>
          <a:p>
            <a:r>
              <a:rPr lang="zh-TW" altLang="en-US" sz="700" dirty="0"/>
              <a:t>                "ToCBAmount": 123.45,</a:t>
            </a:r>
          </a:p>
          <a:p>
            <a:r>
              <a:rPr lang="zh-TW" altLang="en-US" sz="700" dirty="0"/>
              <a:t>                "ShortOverReason": "string",</a:t>
            </a:r>
          </a:p>
          <a:p>
            <a:r>
              <a:rPr lang="zh-TW" altLang="en-US" sz="700" dirty="0"/>
              <a:t>                "WriteOffDate": "2023-03-14 00:00:00",</a:t>
            </a:r>
          </a:p>
          <a:p>
            <a:r>
              <a:rPr lang="zh-TW" altLang="en-US" sz="700" dirty="0"/>
              <a:t>                "ReceiveDate": "2023-03-14 00:00:00",</a:t>
            </a:r>
          </a:p>
          <a:p>
            <a:r>
              <a:rPr lang="zh-TW" altLang="en-US" sz="700" dirty="0"/>
              <a:t>                "Note": "string",</a:t>
            </a:r>
          </a:p>
          <a:p>
            <a:r>
              <a:rPr lang="zh-TW" altLang="en-US" sz="700" dirty="0"/>
              <a:t>                "Status": "string"</a:t>
            </a:r>
          </a:p>
          <a:p>
            <a:r>
              <a:rPr lang="zh-TW" altLang="en-US" sz="700" dirty="0"/>
              <a:t>            },</a:t>
            </a:r>
          </a:p>
          <a:p>
            <a:r>
              <a:rPr lang="zh-TW" altLang="en-US" sz="700" dirty="0"/>
              <a:t>            {...},</a:t>
            </a:r>
          </a:p>
          <a:p>
            <a:r>
              <a:rPr lang="zh-TW" altLang="en-US" sz="700" dirty="0"/>
              <a:t>            {...}</a:t>
            </a:r>
          </a:p>
          <a:p>
            <a:r>
              <a:rPr lang="zh-TW" altLang="en-US" sz="700" dirty="0"/>
              <a:t>        ]</a:t>
            </a:r>
          </a:p>
          <a:p>
            <a:r>
              <a:rPr lang="zh-TW" altLang="en-US" sz="700" dirty="0"/>
              <a:t>    },</a:t>
            </a:r>
          </a:p>
          <a:p>
            <a:r>
              <a:rPr lang="zh-TW" altLang="en-US" sz="700" dirty="0"/>
              <a:t>    {...},</a:t>
            </a:r>
          </a:p>
          <a:p>
            <a:r>
              <a:rPr lang="zh-TW" altLang="en-US" sz="700" dirty="0"/>
              <a:t>    {...}</a:t>
            </a:r>
          </a:p>
          <a:p>
            <a:r>
              <a:rPr lang="zh-TW" altLang="en-US" sz="700" dirty="0"/>
              <a:t>]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FC3C10-3435-4DF8-8AA1-35436B2C10E7}"/>
              </a:ext>
            </a:extLst>
          </p:cNvPr>
          <p:cNvSpPr txBox="1"/>
          <p:nvPr/>
        </p:nvSpPr>
        <p:spPr>
          <a:xfrm>
            <a:off x="885825" y="5337552"/>
            <a:ext cx="95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1D8CE5-7BFC-4DE9-A673-45E2B03DF3FF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1836420" y="3422917"/>
            <a:ext cx="7098030" cy="2099301"/>
          </a:xfrm>
          <a:prstGeom prst="bentConnector3">
            <a:avLst>
              <a:gd name="adj1" fmla="val 77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673ED716-7812-4128-884E-B2B8970C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" y="1585688"/>
            <a:ext cx="6938683" cy="16531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8C6E30A-CF5C-4CB1-AE23-B5929D9A265B}"/>
              </a:ext>
            </a:extLst>
          </p:cNvPr>
          <p:cNvSpPr/>
          <p:nvPr/>
        </p:nvSpPr>
        <p:spPr>
          <a:xfrm>
            <a:off x="1234915" y="2616994"/>
            <a:ext cx="252414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358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9DD6A-2F07-478D-A767-A6FADA9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B1F178-8C6C-4838-B5C5-FC9E17A3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08562-CBB1-40AF-AE46-146F8E7EAD15}"/>
              </a:ext>
            </a:extLst>
          </p:cNvPr>
          <p:cNvSpPr txBox="1"/>
          <p:nvPr/>
        </p:nvSpPr>
        <p:spPr>
          <a:xfrm>
            <a:off x="838200" y="4044434"/>
            <a:ext cx="106146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http://localhost:8000/api/v1/CreditBalance/{urlCondition}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E64D65-68EA-4B38-B005-EBDD27CF0993}"/>
              </a:ext>
            </a:extLst>
          </p:cNvPr>
          <p:cNvCxnSpPr/>
          <p:nvPr/>
        </p:nvCxnSpPr>
        <p:spPr>
          <a:xfrm>
            <a:off x="5722620" y="5209483"/>
            <a:ext cx="76200" cy="60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7DA525E-35B3-4C8B-9CBC-3334D4D773B8}"/>
              </a:ext>
            </a:extLst>
          </p:cNvPr>
          <p:cNvSpPr/>
          <p:nvPr/>
        </p:nvSpPr>
        <p:spPr>
          <a:xfrm>
            <a:off x="1257300" y="4899660"/>
            <a:ext cx="9441180" cy="30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6F258E-3DE3-4FB4-B81C-4F1C72D4DCD4}"/>
              </a:ext>
            </a:extLst>
          </p:cNvPr>
          <p:cNvSpPr txBox="1"/>
          <p:nvPr/>
        </p:nvSpPr>
        <p:spPr>
          <a:xfrm>
            <a:off x="4781550" y="5818131"/>
            <a:ext cx="318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根據前頁的回傳值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帳單明細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F7CF2-E73D-48DF-BE5F-E341DC6A7F2A}"/>
              </a:ext>
            </a:extLst>
          </p:cNvPr>
          <p:cNvSpPr/>
          <p:nvPr/>
        </p:nvSpPr>
        <p:spPr>
          <a:xfrm>
            <a:off x="5105400" y="2331244"/>
            <a:ext cx="185738" cy="88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7E5B9C-4B29-4EE3-81DA-3C1DE8E35E6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91138" y="2419790"/>
            <a:ext cx="854392" cy="1624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60120-EDB2-4AD8-95A5-62C94565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F104BF-A12C-4FC9-B93F-45DB4FAFB707}"/>
              </a:ext>
            </a:extLst>
          </p:cNvPr>
          <p:cNvSpPr txBox="1"/>
          <p:nvPr/>
        </p:nvSpPr>
        <p:spPr>
          <a:xfrm>
            <a:off x="6559550" y="1654176"/>
            <a:ext cx="25336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    "</a:t>
            </a:r>
            <a:r>
              <a:rPr lang="en-US" altLang="zh-TW" sz="1000" dirty="0" err="1"/>
              <a:t>BillMaster</a:t>
            </a:r>
            <a:r>
              <a:rPr lang="en-US" altLang="zh-TW" sz="1000" dirty="0"/>
              <a:t>": {...},</a:t>
            </a:r>
          </a:p>
          <a:p>
            <a:r>
              <a:rPr lang="en-US" altLang="zh-TW" sz="1000" dirty="0"/>
              <a:t>    "Deduct": [</a:t>
            </a:r>
          </a:p>
          <a:p>
            <a:r>
              <a:rPr lang="en-US" altLang="zh-TW" sz="1000" dirty="0"/>
              <a:t>        {</a:t>
            </a:r>
          </a:p>
          <a:p>
            <a:r>
              <a:rPr lang="en-US" altLang="zh-TW" sz="1000" dirty="0"/>
              <a:t>            "</a:t>
            </a:r>
            <a:r>
              <a:rPr lang="en-US" altLang="zh-TW" sz="1000" dirty="0" err="1"/>
              <a:t>BillDetailID</a:t>
            </a:r>
            <a:r>
              <a:rPr lang="en-US" altLang="zh-TW" sz="1000" dirty="0"/>
              <a:t>": 1,</a:t>
            </a:r>
          </a:p>
          <a:p>
            <a:r>
              <a:rPr lang="en-US" altLang="zh-TW" sz="1000" dirty="0"/>
              <a:t>            "CB": [</a:t>
            </a:r>
          </a:p>
          <a:p>
            <a:r>
              <a:rPr lang="en-US" altLang="zh-TW" sz="1000" dirty="0"/>
              <a:t>                {</a:t>
            </a:r>
          </a:p>
          <a:p>
            <a:r>
              <a:rPr lang="en-US" altLang="zh-TW" sz="1000" dirty="0"/>
              <a:t>                    "CBID": 1,</a:t>
            </a:r>
          </a:p>
          <a:p>
            <a:r>
              <a:rPr lang="en-US" altLang="zh-TW" sz="1000" dirty="0"/>
              <a:t>                    "</a:t>
            </a:r>
            <a:r>
              <a:rPr lang="en-US" altLang="zh-TW" sz="1000" dirty="0" err="1"/>
              <a:t>TransAmount</a:t>
            </a:r>
            <a:r>
              <a:rPr lang="en-US" altLang="zh-TW" sz="1000" dirty="0"/>
              <a:t>": 1000</a:t>
            </a:r>
          </a:p>
          <a:p>
            <a:r>
              <a:rPr lang="en-US" altLang="zh-TW" sz="1000" dirty="0"/>
              <a:t>                },</a:t>
            </a:r>
          </a:p>
          <a:p>
            <a:r>
              <a:rPr lang="en-US" altLang="zh-TW" sz="1000" dirty="0"/>
              <a:t>                {...},</a:t>
            </a:r>
          </a:p>
          <a:p>
            <a:r>
              <a:rPr lang="en-US" altLang="zh-TW" sz="1000" dirty="0"/>
              <a:t>                {...}</a:t>
            </a:r>
          </a:p>
          <a:p>
            <a:r>
              <a:rPr lang="en-US" altLang="zh-TW" sz="1000" dirty="0"/>
              <a:t>            ]</a:t>
            </a:r>
          </a:p>
          <a:p>
            <a:r>
              <a:rPr lang="en-US" altLang="zh-TW" sz="1000" dirty="0"/>
              <a:t>        },</a:t>
            </a:r>
          </a:p>
          <a:p>
            <a:r>
              <a:rPr lang="en-US" altLang="zh-TW" sz="1000" dirty="0"/>
              <a:t>        {...},</a:t>
            </a:r>
          </a:p>
          <a:p>
            <a:r>
              <a:rPr lang="en-US" altLang="zh-TW" sz="1000" dirty="0"/>
              <a:t>        {...}</a:t>
            </a:r>
          </a:p>
          <a:p>
            <a:r>
              <a:rPr lang="en-US" altLang="zh-TW" sz="1000" dirty="0"/>
              <a:t>    ]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7ED6E0C-9B03-4227-8CC2-55539833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2FB637-1685-49B5-AD5F-EC40E0FD8CAE}"/>
              </a:ext>
            </a:extLst>
          </p:cNvPr>
          <p:cNvSpPr/>
          <p:nvPr/>
        </p:nvSpPr>
        <p:spPr>
          <a:xfrm>
            <a:off x="7200900" y="2908300"/>
            <a:ext cx="118745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B32600-95D6-4F5B-8CDF-3DD290B35CB2}"/>
              </a:ext>
            </a:extLst>
          </p:cNvPr>
          <p:cNvSpPr/>
          <p:nvPr/>
        </p:nvSpPr>
        <p:spPr>
          <a:xfrm>
            <a:off x="4119563" y="3055144"/>
            <a:ext cx="338138" cy="10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AECECB-6D66-41B0-A745-D47AD6E480D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457701" y="2990850"/>
            <a:ext cx="2743199" cy="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0DCC67-3F97-4BC3-9063-F0D7BD4B4174}"/>
              </a:ext>
            </a:extLst>
          </p:cNvPr>
          <p:cNvSpPr txBox="1"/>
          <p:nvPr/>
        </p:nvSpPr>
        <p:spPr>
          <a:xfrm>
            <a:off x="838200" y="42856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http://localhost:8000/api/v1/generateBillMaster&amp;BillDetail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DF0217-9891-45F7-A64F-13DCE89DDB65}"/>
              </a:ext>
            </a:extLst>
          </p:cNvPr>
          <p:cNvSpPr/>
          <p:nvPr/>
        </p:nvSpPr>
        <p:spPr>
          <a:xfrm>
            <a:off x="909638" y="4714876"/>
            <a:ext cx="773906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36C8B3-5E46-4FC8-A339-E7D3589651CB}"/>
              </a:ext>
            </a:extLst>
          </p:cNvPr>
          <p:cNvCxnSpPr>
            <a:cxnSpLocks/>
            <a:stCxn id="16" idx="2"/>
            <a:endCxn id="7" idx="2"/>
          </p:cNvCxnSpPr>
          <p:nvPr/>
        </p:nvCxnSpPr>
        <p:spPr>
          <a:xfrm rot="5400000" flipH="1" flipV="1">
            <a:off x="4376569" y="1436520"/>
            <a:ext cx="369828" cy="6529784"/>
          </a:xfrm>
          <a:prstGeom prst="bentConnector3">
            <a:avLst>
              <a:gd name="adj1" fmla="val -618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D1E9B-4C11-46A5-ACDF-7B8DB560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98C5B6-4643-411C-A460-E1E8482B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51" y="1690688"/>
            <a:ext cx="9219873" cy="140561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BE6F3-EFD9-4AE8-8F62-2005370D1895}"/>
              </a:ext>
            </a:extLst>
          </p:cNvPr>
          <p:cNvSpPr txBox="1"/>
          <p:nvPr/>
        </p:nvSpPr>
        <p:spPr>
          <a:xfrm>
            <a:off x="962351" y="319155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http://localhost:8000/api/v1/BillMaster/{urlCondition}</a:t>
            </a: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endParaRPr lang="en-US" altLang="zh-TW" sz="8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529C03-4666-461D-B41B-09F54EC77DD4}"/>
              </a:ext>
            </a:extLst>
          </p:cNvPr>
          <p:cNvSpPr txBox="1"/>
          <p:nvPr/>
        </p:nvSpPr>
        <p:spPr>
          <a:xfrm>
            <a:off x="6512391" y="3429000"/>
            <a:ext cx="227302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/>
              <a:t>[</a:t>
            </a:r>
          </a:p>
          <a:p>
            <a:r>
              <a:rPr lang="zh-TW" altLang="en-US" sz="1000" dirty="0"/>
              <a:t>     {</a:t>
            </a:r>
          </a:p>
          <a:p>
            <a:r>
              <a:rPr lang="zh-TW" altLang="en-US" sz="1000" dirty="0"/>
              <a:t>        "BillMasterID": 1,</a:t>
            </a:r>
          </a:p>
          <a:p>
            <a:r>
              <a:rPr lang="zh-TW" altLang="en-US" sz="1000" dirty="0"/>
              <a:t>        "BillingNo": "string",</a:t>
            </a:r>
          </a:p>
          <a:p>
            <a:r>
              <a:rPr lang="zh-TW" altLang="en-US" sz="1000" dirty="0"/>
              <a:t>        "PONo": "string",</a:t>
            </a:r>
          </a:p>
          <a:p>
            <a:r>
              <a:rPr lang="zh-TW" altLang="en-US" sz="1000" dirty="0"/>
              <a:t>        "SupplierName": "string",</a:t>
            </a:r>
          </a:p>
          <a:p>
            <a:r>
              <a:rPr lang="zh-TW" altLang="en-US" sz="1000" dirty="0"/>
              <a:t>        "SubmarineCable": "string",</a:t>
            </a:r>
          </a:p>
          <a:p>
            <a:r>
              <a:rPr lang="zh-TW" altLang="en-US" sz="1000" dirty="0"/>
              <a:t>        "WorkTitle": "string",</a:t>
            </a:r>
          </a:p>
          <a:p>
            <a:r>
              <a:rPr lang="zh-TW" altLang="en-US" sz="1000" dirty="0"/>
              <a:t>        "PartyName": "string",</a:t>
            </a:r>
          </a:p>
          <a:p>
            <a:r>
              <a:rPr lang="zh-TW" altLang="en-US" sz="1000" dirty="0"/>
              <a:t>        "IssueDate": "2023-03-04 00:00:00",</a:t>
            </a:r>
          </a:p>
          <a:p>
            <a:r>
              <a:rPr lang="zh-TW" altLang="en-US" sz="1000" dirty="0"/>
              <a:t>        "DueDate": "2023-03-04 00:00:00",</a:t>
            </a:r>
          </a:p>
          <a:p>
            <a:r>
              <a:rPr lang="zh-TW" altLang="en-US" sz="1000" dirty="0"/>
              <a:t>        "FeeAmountSum": 123.45,</a:t>
            </a:r>
          </a:p>
          <a:p>
            <a:r>
              <a:rPr lang="zh-TW" altLang="en-US" sz="1000" dirty="0"/>
              <a:t>        "ReceivedAmountSum": 123.45,</a:t>
            </a:r>
          </a:p>
          <a:p>
            <a:r>
              <a:rPr lang="zh-TW" altLang="en-US" sz="1000" dirty="0"/>
              <a:t>        "IsPro": 1,</a:t>
            </a:r>
          </a:p>
          <a:p>
            <a:r>
              <a:rPr lang="zh-TW" altLang="en-US" sz="1000" dirty="0"/>
              <a:t>        "Status": "string"</a:t>
            </a:r>
          </a:p>
          <a:p>
            <a:r>
              <a:rPr lang="zh-TW" altLang="en-US" sz="1000" dirty="0"/>
              <a:t>    },</a:t>
            </a:r>
          </a:p>
          <a:p>
            <a:r>
              <a:rPr lang="zh-TW" altLang="en-US" sz="1000" dirty="0"/>
              <a:t>    {..}</a:t>
            </a:r>
          </a:p>
          <a:p>
            <a:r>
              <a:rPr lang="zh-TW" altLang="en-US" sz="1000" dirty="0"/>
              <a:t>]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98AB7BF-0317-450A-862D-99706D447B11}"/>
              </a:ext>
            </a:extLst>
          </p:cNvPr>
          <p:cNvCxnSpPr>
            <a:endCxn id="9" idx="1"/>
          </p:cNvCxnSpPr>
          <p:nvPr/>
        </p:nvCxnSpPr>
        <p:spPr>
          <a:xfrm>
            <a:off x="1237129" y="4268770"/>
            <a:ext cx="5275262" cy="591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2071</Words>
  <Application>Microsoft Office PowerPoint</Application>
  <PresentationFormat>寬螢幕</PresentationFormat>
  <Paragraphs>334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待合併(查詢發票主檔)</vt:lpstr>
      <vt:lpstr>PowerPoint 簡報</vt:lpstr>
      <vt:lpstr>待合併(按"+合併帳單")</vt:lpstr>
      <vt:lpstr>做完CB抵扣後退回-待合併(合併後送出)</vt:lpstr>
      <vt:lpstr>待抵扣(查詢帳單主檔)</vt:lpstr>
      <vt:lpstr>待抵扣(帳單折抵)</vt:lpstr>
      <vt:lpstr>待抵扣(帳單折抵完送出)</vt:lpstr>
      <vt:lpstr>已抵扣(檢視帳單主檔)</vt:lpstr>
      <vt:lpstr>已抵扣(檢視帳單明細)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退回&amp;作廢</dc:title>
  <dc:creator>董宇哲</dc:creator>
  <cp:lastModifiedBy>董宇哲</cp:lastModifiedBy>
  <cp:revision>45</cp:revision>
  <dcterms:created xsi:type="dcterms:W3CDTF">2023-02-23T05:37:39Z</dcterms:created>
  <dcterms:modified xsi:type="dcterms:W3CDTF">2023-03-14T09:51:38Z</dcterms:modified>
</cp:coreProperties>
</file>