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57" r:id="rId6"/>
    <p:sldId id="263" r:id="rId7"/>
    <p:sldId id="261" r:id="rId8"/>
    <p:sldId id="262" r:id="rId9"/>
    <p:sldId id="260" r:id="rId10"/>
    <p:sldId id="25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0"/>
    <p:restoredTop sz="96405"/>
  </p:normalViewPr>
  <p:slideViewPr>
    <p:cSldViewPr snapToGrid="0">
      <p:cViewPr>
        <p:scale>
          <a:sx n="200" d="100"/>
          <a:sy n="200" d="100"/>
        </p:scale>
        <p:origin x="-4728" y="-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DC5C1-F7A1-8244-AAEF-1E972466537C}" type="datetimeFigureOut">
              <a:rPr kumimoji="1" lang="zh-TW" altLang="en-US" smtClean="0"/>
              <a:t>2023/1/30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8BBE9-BC84-424A-89FD-B9288AF441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444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528A-0A45-4E45-B784-D4E688A15F8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18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7974A-2183-B364-7084-B82F32CC2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D28020-3E42-2EBD-2292-0DC9574D7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69C98C-C6A2-6BD1-C903-87A2D385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8356AC-5DD6-0337-10ED-9078224D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BC013D-D0DB-B820-964D-81EBB5C6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160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A7E85-43CB-C64C-B087-0B65FAC7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719A1F-AFC1-F0E0-2C69-B1E1174D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A1602-E031-12DF-1F0E-DB82A156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542BF2-194E-3610-EDAD-585CBBD7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AB6894-56C8-67AC-8446-F7B9512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998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36B07F-F1A4-6875-73D8-AEED6622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491495-7488-A679-B6BE-BF18274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3A5AA-FE56-7325-75FD-85378E11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40CF51-C182-7F58-110C-2031A7A8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18B411-8E77-20A7-6EA8-ECEF887D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52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04C0F-4430-8182-526D-26BFF6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839F7-1023-ABA1-0C32-AAF4A734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A9A38B-A984-6652-5E2A-3FDAB3E5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BDD340-63FD-6D30-CBD4-2CC3ECA9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8702D0-E5C3-DE9F-32A8-4CA326E7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304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78CF0-1927-2EC1-0CEA-41D57054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D4A0B3-B1AF-C4D4-5FDA-001781DF0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9E21AD-3071-FDEC-28E4-A3032D73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0A03B-2DF5-70B7-2B2E-CB0107DF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CAB94A-6903-BC29-CE3D-38B2ABC3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90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A3104-A594-8DF0-5D16-BE68FA38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017A7-17C9-EADB-B3BA-A74AEAF3A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4FBB81-892A-9371-10C3-E71A273B2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00F541-E281-C853-3844-8FDE8B52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F9CBF9-DE3D-ADE6-CD72-3AD5489E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FDB8E6-A349-BC5B-A6F0-041C51D4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691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FDD46-1310-C1D5-32B2-7EACC39D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25250B-C455-B396-A1BE-1C8D701B3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DB7061-6A83-C8BE-69D0-8786F2FF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F64630-4288-13C3-D292-7EBCACE80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1D517B-DBA7-D312-0042-CBB3058E2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3F86E0-0471-E7A4-7D56-4E8BA09E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13C29D-D6CD-6F4F-757E-33C5192A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9097D5-1DB0-BDBB-704A-01E947C9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612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F17FD-AF19-4DBB-100F-B361DDC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DE386-E983-AE59-357D-7C7D608F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9EC6F9-CCB4-61D2-7B9F-76B4BDDB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50EDC5-03BC-7988-A820-91B034A2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92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D8EDC2-8032-A569-62FC-1ECC2453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AD5AA1-E781-E60D-720C-0C646820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607C38-7658-BA96-8D38-C04481B2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31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E1206-687E-5E8F-20D9-43A59722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88219-64AD-C41B-0685-8F9ACD2C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B5A22D-AB35-B141-F1AD-694EADA4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53ADEF-0A06-5599-CCED-09F8953E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5E58E7-A4BB-A2AB-F1D6-3769FF5D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E63E3F-8780-B6CB-762F-1BEC77FB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918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CF29B-B126-9AC4-43BA-F70D9576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564067-79E9-4FE1-AA72-591E34B13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ABA138-3CF8-EFB1-B5E2-2E818C122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16EDE-AD27-534F-23BC-9BACF5A0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B6A3F-3595-6FA7-C16E-6162A96F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1781A0-CCB7-1D28-650C-6429328A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6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E6FDFF-B398-BC87-4BE9-11E4A5CF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F07555-384E-3164-061B-6CE2AB23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E6DA3A-6DAD-FF62-AEA3-D27F3FC3B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F45A-959C-8C4B-842D-3C960535203F}" type="datetimeFigureOut">
              <a:rPr kumimoji="1" lang="zh-TW" altLang="en-US" smtClean="0"/>
              <a:t>2023/1/30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3DA479-2B03-01E6-15C6-11AC4B5B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57E297-5FD2-040B-656A-DAF34E70B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863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deleteInvoiceWKMas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api/v1/deleteInvoiceWKDetai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ppliers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bmarineCables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nerateInvoiceWKMaster&amp;InvoiceWKDet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nerateInvoiceWKMaster&amp;InvoiceWKDet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8000/api/v1/generateInvoiceWKMaster&amp;InvoiceWKDetail" TargetMode="External"/><Relationship Id="rId5" Type="http://schemas.openxmlformats.org/officeDocument/2006/relationships/hyperlink" Target="http://127.0.0.1:8000/api/vi/deleteInvoiceWKDetail" TargetMode="External"/><Relationship Id="rId4" Type="http://schemas.openxmlformats.org/officeDocument/2006/relationships/hyperlink" Target="http://127.0.0.1:8000/api/v1/deleteInvoiceWKMast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updateInvoiceWKMasterStatus&amp;InvoiceMasterStatu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5A33B-1D9D-FA0E-E115-C2402C3CB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</a:t>
            </a:r>
            <a:r>
              <a:rPr kumimoji="1" lang="zh-TW" altLang="en-US" sz="4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工作主檔</a:t>
            </a:r>
            <a:r>
              <a:rPr kumimoji="1" lang="zh-TW" altLang="en-US" sz="4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、發票</a:t>
            </a:r>
            <a:r>
              <a:rPr kumimoji="1" lang="zh-TW" altLang="en-US" sz="4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工作明細檔</a:t>
            </a:r>
            <a:r>
              <a:rPr kumimoji="1" lang="en-US" altLang="zh-TW" sz="4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API</a:t>
            </a:r>
            <a:endParaRPr kumimoji="1" lang="zh-TW" altLang="en-US" sz="4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6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刪除發票工作檔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8197279" y="2642116"/>
            <a:ext cx="25248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165A89-51FF-4FBA-7A39-98C7387E8A27}"/>
              </a:ext>
            </a:extLst>
          </p:cNvPr>
          <p:cNvSpPr txBox="1"/>
          <p:nvPr/>
        </p:nvSpPr>
        <p:spPr>
          <a:xfrm>
            <a:off x="771225" y="5319711"/>
            <a:ext cx="8688503" cy="70788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delete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http://127.0.0.1:8000/api/v1/deleteInvoiceWKDetail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6DBBB1A7-8BA0-A51B-7FCC-F40DCC3CD7C5}"/>
              </a:ext>
            </a:extLst>
          </p:cNvPr>
          <p:cNvSpPr/>
          <p:nvPr/>
        </p:nvSpPr>
        <p:spPr>
          <a:xfrm>
            <a:off x="273091" y="5410396"/>
            <a:ext cx="498134" cy="321537"/>
          </a:xfrm>
          <a:prstGeom prst="leftBrace">
            <a:avLst>
              <a:gd name="adj1" fmla="val 0"/>
              <a:gd name="adj2" fmla="val 474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曲線接點 15">
            <a:extLst>
              <a:ext uri="{FF2B5EF4-FFF2-40B4-BE49-F238E27FC236}">
                <a16:creationId xmlns:a16="http://schemas.microsoft.com/office/drawing/2014/main" id="{62AC0024-A7D6-043A-0402-3C7C3449D4D3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rot="10800000" flipH="1">
            <a:off x="273091" y="3149948"/>
            <a:ext cx="7924188" cy="2412876"/>
          </a:xfrm>
          <a:prstGeom prst="curvedConnector3">
            <a:avLst>
              <a:gd name="adj1" fmla="val -28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-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供應商下拉選單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500188"/>
            <a:ext cx="5502635" cy="309523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762000" y="4880524"/>
            <a:ext cx="4315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GET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http://127.0.0.1:8000/api/v1/Suppliers/all</a:t>
            </a:r>
            <a:endParaRPr lang="en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42116-8D9A-AF7F-5989-A73CEACC60E5}"/>
              </a:ext>
            </a:extLst>
          </p:cNvPr>
          <p:cNvSpPr/>
          <p:nvPr/>
        </p:nvSpPr>
        <p:spPr>
          <a:xfrm>
            <a:off x="1889125" y="2016125"/>
            <a:ext cx="949325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27BEBD-F698-88B0-5F8C-50E6FC98A622}"/>
              </a:ext>
            </a:extLst>
          </p:cNvPr>
          <p:cNvSpPr txBox="1"/>
          <p:nvPr/>
        </p:nvSpPr>
        <p:spPr>
          <a:xfrm>
            <a:off x="7391760" y="1823849"/>
            <a:ext cx="299108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[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"</a:t>
            </a:r>
            <a:r>
              <a:rPr lang="en" altLang="zh-TW" sz="12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SupplierID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2,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"</a:t>
            </a:r>
            <a:r>
              <a:rPr lang="en" altLang="zh-TW" sz="1200" dirty="0" err="1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SupplierName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": "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供應商名稱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  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]</a:t>
            </a:r>
            <a:endParaRPr lang="zh-TW" altLang="en-US" sz="12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F352FF-C589-4E4B-29F0-E335DFCF9638}"/>
              </a:ext>
            </a:extLst>
          </p:cNvPr>
          <p:cNvSpPr txBox="1"/>
          <p:nvPr/>
        </p:nvSpPr>
        <p:spPr>
          <a:xfrm>
            <a:off x="7391760" y="1411306"/>
            <a:ext cx="123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CFF927-987C-5A87-1314-D6B75F65FFB9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5077835" y="2701012"/>
            <a:ext cx="2313925" cy="2410345"/>
          </a:xfrm>
          <a:prstGeom prst="curvedConnector3">
            <a:avLst>
              <a:gd name="adj1" fmla="val 711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6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-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海纜名稱下拉選單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500188"/>
            <a:ext cx="5502635" cy="309523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762000" y="4880524"/>
            <a:ext cx="4823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GET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http://127.0.0.1:8000/api/v1/SubmarineCables/all</a:t>
            </a:r>
            <a:endParaRPr lang="en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42116-8D9A-AF7F-5989-A73CEACC60E5}"/>
              </a:ext>
            </a:extLst>
          </p:cNvPr>
          <p:cNvSpPr/>
          <p:nvPr/>
        </p:nvSpPr>
        <p:spPr>
          <a:xfrm>
            <a:off x="1889125" y="2170034"/>
            <a:ext cx="949325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27BEBD-F698-88B0-5F8C-50E6FC98A622}"/>
              </a:ext>
            </a:extLst>
          </p:cNvPr>
          <p:cNvSpPr txBox="1"/>
          <p:nvPr/>
        </p:nvSpPr>
        <p:spPr>
          <a:xfrm>
            <a:off x="7391760" y="1823849"/>
            <a:ext cx="299108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[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"CableID": 1,</a:t>
            </a:r>
          </a:p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"CableName": "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海纜名稱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  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Note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筆記</a:t>
            </a:r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{...}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]</a:t>
            </a:r>
            <a:endParaRPr lang="zh-TW" altLang="en-US" sz="12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F352FF-C589-4E4B-29F0-E335DFCF9638}"/>
              </a:ext>
            </a:extLst>
          </p:cNvPr>
          <p:cNvSpPr txBox="1"/>
          <p:nvPr/>
        </p:nvSpPr>
        <p:spPr>
          <a:xfrm>
            <a:off x="7391760" y="1411306"/>
            <a:ext cx="123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CFF927-987C-5A87-1314-D6B75F65FFB9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5585988" y="2793345"/>
            <a:ext cx="1805772" cy="23180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2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-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記帳段號下拉選單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500188"/>
            <a:ext cx="5502635" cy="309523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762000" y="4880524"/>
            <a:ext cx="77152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GET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200" u="sng" dirty="0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http://127.0.0.1:8000/api/v1/BillMilestone/SubmarineCable=</a:t>
            </a:r>
            <a:r>
              <a:rPr lang="zh-TW" altLang="en-US" sz="1200" u="sng" dirty="0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海纜名稱</a:t>
            </a:r>
            <a:r>
              <a:rPr lang="en-US" altLang="zh-TW" sz="1200" u="sng" dirty="0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&amp;</a:t>
            </a:r>
            <a:r>
              <a:rPr lang="en-US" altLang="zh-TW" sz="1200" u="sng" dirty="0" err="1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WorkTitle</a:t>
            </a:r>
            <a:r>
              <a:rPr lang="en-US" altLang="zh-TW" sz="1200" u="sng" dirty="0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=</a:t>
            </a:r>
            <a:r>
              <a:rPr lang="zh-TW" altLang="en-US" sz="1200" u="sng" dirty="0">
                <a:solidFill>
                  <a:srgbClr val="0563C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海纜作業</a:t>
            </a:r>
            <a:endParaRPr lang="en-US" altLang="zh-TW" sz="1200" u="sng" dirty="0">
              <a:solidFill>
                <a:srgbClr val="0563C1"/>
              </a:solidFill>
              <a:latin typeface="Consolas" panose="020B0609020204030204" pitchFamily="49" charset="0"/>
              <a:ea typeface="標楷體" panose="03000509000000000000" pitchFamily="65" charset="-120"/>
              <a:cs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42116-8D9A-AF7F-5989-A73CEACC60E5}"/>
              </a:ext>
            </a:extLst>
          </p:cNvPr>
          <p:cNvSpPr/>
          <p:nvPr/>
        </p:nvSpPr>
        <p:spPr>
          <a:xfrm>
            <a:off x="4046537" y="2012871"/>
            <a:ext cx="949325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27BEBD-F698-88B0-5F8C-50E6FC98A622}"/>
              </a:ext>
            </a:extLst>
          </p:cNvPr>
          <p:cNvSpPr txBox="1"/>
          <p:nvPr/>
        </p:nvSpPr>
        <p:spPr>
          <a:xfrm>
            <a:off x="8956944" y="4731283"/>
            <a:ext cx="299108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[</a:t>
            </a:r>
          </a:p>
          <a:p>
            <a:r>
              <a:rPr lang="zh-TW" altLang="en-US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BillMilestoneName1,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BillMilestoneName2,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.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.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   .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]</a:t>
            </a:r>
            <a:endParaRPr lang="zh-TW" altLang="en-US" sz="12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F352FF-C589-4E4B-29F0-E335DFCF9638}"/>
              </a:ext>
            </a:extLst>
          </p:cNvPr>
          <p:cNvSpPr txBox="1"/>
          <p:nvPr/>
        </p:nvSpPr>
        <p:spPr>
          <a:xfrm>
            <a:off x="8905281" y="4361951"/>
            <a:ext cx="123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CFF927-987C-5A87-1314-D6B75F65FFB9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8477250" y="5111357"/>
            <a:ext cx="479694" cy="3124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DEFE211-FCB4-4002-880C-7C271C445BDA}"/>
              </a:ext>
            </a:extLst>
          </p:cNvPr>
          <p:cNvSpPr/>
          <p:nvPr/>
        </p:nvSpPr>
        <p:spPr>
          <a:xfrm>
            <a:off x="1917699" y="2158921"/>
            <a:ext cx="882651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EAB03C-58B2-470F-8A5D-9243DB2AC022}"/>
              </a:ext>
            </a:extLst>
          </p:cNvPr>
          <p:cNvSpPr/>
          <p:nvPr/>
        </p:nvSpPr>
        <p:spPr>
          <a:xfrm>
            <a:off x="2923380" y="2155667"/>
            <a:ext cx="882652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F61B31-1B80-483F-8DD1-E8F6E1F3F960}"/>
              </a:ext>
            </a:extLst>
          </p:cNvPr>
          <p:cNvSpPr/>
          <p:nvPr/>
        </p:nvSpPr>
        <p:spPr>
          <a:xfrm>
            <a:off x="6170611" y="5111356"/>
            <a:ext cx="592139" cy="17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46F3CC-9F22-4E36-98BE-9374E0412618}"/>
              </a:ext>
            </a:extLst>
          </p:cNvPr>
          <p:cNvSpPr/>
          <p:nvPr/>
        </p:nvSpPr>
        <p:spPr>
          <a:xfrm>
            <a:off x="7689850" y="5128222"/>
            <a:ext cx="592140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38BC0DC5-3307-4959-8B43-9D394251659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rot="16200000" flipH="1">
            <a:off x="3009661" y="1654335"/>
            <a:ext cx="2806385" cy="410765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AB43664-B1C1-43E9-B81C-E32C499AE9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2061" y="1404363"/>
            <a:ext cx="2826505" cy="4621214"/>
          </a:xfrm>
          <a:prstGeom prst="bentConnector3">
            <a:avLst>
              <a:gd name="adj1" fmla="val 639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54EB97A2-AEE9-4433-BCC4-F20E97DC0DEA}"/>
              </a:ext>
            </a:extLst>
          </p:cNvPr>
          <p:cNvCxnSpPr>
            <a:stCxn id="3" idx="2"/>
            <a:endCxn id="14" idx="1"/>
          </p:cNvCxnSpPr>
          <p:nvPr/>
        </p:nvCxnSpPr>
        <p:spPr>
          <a:xfrm rot="5400000">
            <a:off x="1165382" y="1755539"/>
            <a:ext cx="2952436" cy="3759200"/>
          </a:xfrm>
          <a:prstGeom prst="bentConnector4">
            <a:avLst>
              <a:gd name="adj1" fmla="val 46091"/>
              <a:gd name="adj2" fmla="val 1060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0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(1)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08240F-EC64-693E-168C-841C7AB9C825}"/>
              </a:ext>
            </a:extLst>
          </p:cNvPr>
          <p:cNvSpPr txBox="1"/>
          <p:nvPr/>
        </p:nvSpPr>
        <p:spPr>
          <a:xfrm>
            <a:off x="6774342" y="882775"/>
            <a:ext cx="4955016" cy="545534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</a:t>
            </a:r>
            <a:r>
              <a:rPr lang="en" altLang="zh-TW" sz="85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"TEMPORARY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5582012.72,</a:t>
            </a:r>
          </a:p>
          <a:p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"CreateDate"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"YYYY-MM-DD HH:MM:SS"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2635" cy="3095232"/>
          </a:xfrm>
          <a:prstGeom prst="rect">
            <a:avLst/>
          </a:prstGeom>
        </p:spPr>
      </p:pic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32AEBC36-7039-FC04-9CB6-DAAFC2E5E8C7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5400000" flipH="1" flipV="1">
            <a:off x="4802684" y="2748389"/>
            <a:ext cx="1109601" cy="2833713"/>
          </a:xfrm>
          <a:prstGeom prst="bentConnector4">
            <a:avLst>
              <a:gd name="adj1" fmla="val -20602"/>
              <a:gd name="adj2" fmla="val 54994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462642" y="5820459"/>
            <a:ext cx="10663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http://127.0.0.1:8000/api/v1/generateInvoiceWKMaster&amp;InvoiceWKDetail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B7206E-F0FB-1190-A1AC-BC01A57CFF0B}"/>
              </a:ext>
            </a:extLst>
          </p:cNvPr>
          <p:cNvSpPr txBox="1"/>
          <p:nvPr/>
        </p:nvSpPr>
        <p:spPr>
          <a:xfrm>
            <a:off x="2103220" y="4957695"/>
            <a:ext cx="4671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若有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張發票，請發送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requests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，每個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內容如右邊格式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92AFB0-D686-4B44-B767-568AFFF30C2A}"/>
              </a:ext>
            </a:extLst>
          </p:cNvPr>
          <p:cNvSpPr/>
          <p:nvPr/>
        </p:nvSpPr>
        <p:spPr>
          <a:xfrm>
            <a:off x="3657600" y="4455506"/>
            <a:ext cx="566057" cy="26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49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新增發票工作檔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(2)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08240F-EC64-693E-168C-841C7AB9C825}"/>
              </a:ext>
            </a:extLst>
          </p:cNvPr>
          <p:cNvSpPr txBox="1"/>
          <p:nvPr/>
        </p:nvSpPr>
        <p:spPr>
          <a:xfrm>
            <a:off x="6774342" y="882775"/>
            <a:ext cx="4955016" cy="545534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”TEMPORARY"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5582012.72,</a:t>
            </a:r>
          </a:p>
          <a:p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”YYYY-MM-DD HH:MM:SS"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2635" cy="3095232"/>
          </a:xfrm>
          <a:prstGeom prst="rect">
            <a:avLst/>
          </a:prstGeom>
        </p:spPr>
      </p:pic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32AEBC36-7039-FC04-9CB6-DAAFC2E5E8C7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5400000" flipH="1" flipV="1">
            <a:off x="4802684" y="2748389"/>
            <a:ext cx="1109601" cy="2833713"/>
          </a:xfrm>
          <a:prstGeom prst="bentConnector4">
            <a:avLst>
              <a:gd name="adj1" fmla="val -20602"/>
              <a:gd name="adj2" fmla="val 54994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462642" y="5820459"/>
            <a:ext cx="10663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http://127.0.0.1:8000/api/v1/generateInvoiceWKMaster&amp;InvoiceWKDetail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B7206E-F0FB-1190-A1AC-BC01A57CFF0B}"/>
              </a:ext>
            </a:extLst>
          </p:cNvPr>
          <p:cNvSpPr txBox="1"/>
          <p:nvPr/>
        </p:nvSpPr>
        <p:spPr>
          <a:xfrm>
            <a:off x="2103220" y="4957695"/>
            <a:ext cx="4671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若有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張發票，請發送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requests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，每個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內容如右邊格式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92AFB0-D686-4B44-B767-568AFFF30C2A}"/>
              </a:ext>
            </a:extLst>
          </p:cNvPr>
          <p:cNvSpPr/>
          <p:nvPr/>
        </p:nvSpPr>
        <p:spPr>
          <a:xfrm>
            <a:off x="3657600" y="4455506"/>
            <a:ext cx="566057" cy="26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65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異動發票工作檔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2FACB4A-340B-817A-7A5F-5BE1A3522B44}"/>
              </a:ext>
            </a:extLst>
          </p:cNvPr>
          <p:cNvSpPr txBox="1"/>
          <p:nvPr/>
        </p:nvSpPr>
        <p:spPr>
          <a:xfrm>
            <a:off x="8510862" y="1000885"/>
            <a:ext cx="3537866" cy="5586145"/>
          </a:xfrm>
          <a:prstGeom prst="rect">
            <a:avLst/>
          </a:prstGeom>
          <a:solidFill>
            <a:srgbClr val="43536A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"WKMasterID"</a:t>
            </a:r>
            <a:r>
              <a:rPr lang="en" altLang="zh-TW" sz="85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85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SJC2…"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"TEMPORARY"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5582012.72,</a:t>
            </a:r>
          </a:p>
          <a:p>
            <a:r>
              <a:rPr lang="en" altLang="zh-TW" sz="85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”YYYY-MM-DD HH:MM:SS"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cable…"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cable…"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F0BF6F92-8DDE-D721-6364-68F19F700FBB}"/>
              </a:ext>
            </a:extLst>
          </p:cNvPr>
          <p:cNvCxnSpPr>
            <a:cxnSpLocks/>
            <a:stCxn id="23" idx="2"/>
            <a:endCxn id="7" idx="1"/>
          </p:cNvCxnSpPr>
          <p:nvPr/>
        </p:nvCxnSpPr>
        <p:spPr>
          <a:xfrm rot="5400000" flipH="1" flipV="1">
            <a:off x="5635598" y="2225730"/>
            <a:ext cx="1307035" cy="4443491"/>
          </a:xfrm>
          <a:prstGeom prst="bentConnector4">
            <a:avLst>
              <a:gd name="adj1" fmla="val -17490"/>
              <a:gd name="adj2" fmla="val 52289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5893826" y="159816"/>
            <a:ext cx="25248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165A89-51FF-4FBA-7A39-98C7387E8A27}"/>
              </a:ext>
            </a:extLst>
          </p:cNvPr>
          <p:cNvSpPr txBox="1"/>
          <p:nvPr/>
        </p:nvSpPr>
        <p:spPr>
          <a:xfrm>
            <a:off x="838199" y="5196959"/>
            <a:ext cx="8688503" cy="1015663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delete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http://127.0.0.1:8000/api/vi/deleteInvoiceWKDetail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http://127.0.0.1:8000/api/v1/generateInvoiceWKMaster&amp;InvoiceWKDetail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50494089-E8CE-0CA8-A202-97E7B8A6BC20}"/>
              </a:ext>
            </a:extLst>
          </p:cNvPr>
          <p:cNvSpPr/>
          <p:nvPr/>
        </p:nvSpPr>
        <p:spPr>
          <a:xfrm>
            <a:off x="3863975" y="4861932"/>
            <a:ext cx="406791" cy="2390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A29E4AA-3FDD-7FD5-BFEB-8A26F4992249}"/>
              </a:ext>
            </a:extLst>
          </p:cNvPr>
          <p:cNvSpPr/>
          <p:nvPr/>
        </p:nvSpPr>
        <p:spPr>
          <a:xfrm>
            <a:off x="1127396" y="6009563"/>
            <a:ext cx="5206853" cy="1486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091CB75-8690-4164-DEF1-3F061D7AF52A}"/>
              </a:ext>
            </a:extLst>
          </p:cNvPr>
          <p:cNvCxnSpPr>
            <a:cxnSpLocks/>
          </p:cNvCxnSpPr>
          <p:nvPr/>
        </p:nvCxnSpPr>
        <p:spPr>
          <a:xfrm>
            <a:off x="6096000" y="5324475"/>
            <a:ext cx="0" cy="6850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316A438-D08F-A540-2835-23F01957B6E9}"/>
              </a:ext>
            </a:extLst>
          </p:cNvPr>
          <p:cNvSpPr txBox="1"/>
          <p:nvPr/>
        </p:nvSpPr>
        <p:spPr>
          <a:xfrm>
            <a:off x="5543616" y="5576055"/>
            <a:ext cx="135734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必須帶有</a:t>
            </a:r>
            <a:r>
              <a:rPr lang="en-US" altLang="zh-TW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8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WKMasterID</a:t>
            </a:r>
            <a:r>
              <a:rPr lang="en-US" altLang="zh-TW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</a:p>
        </p:txBody>
      </p:sp>
      <p:cxnSp>
        <p:nvCxnSpPr>
          <p:cNvPr id="32" name="曲線接點 31">
            <a:extLst>
              <a:ext uri="{FF2B5EF4-FFF2-40B4-BE49-F238E27FC236}">
                <a16:creationId xmlns:a16="http://schemas.microsoft.com/office/drawing/2014/main" id="{75C38AF8-3CB6-162A-C18C-83087F422485}"/>
              </a:ext>
            </a:extLst>
          </p:cNvPr>
          <p:cNvCxnSpPr>
            <a:cxnSpLocks/>
            <a:stCxn id="22" idx="3"/>
            <a:endCxn id="60" idx="1"/>
          </p:cNvCxnSpPr>
          <p:nvPr/>
        </p:nvCxnSpPr>
        <p:spPr>
          <a:xfrm flipV="1">
            <a:off x="6900963" y="1376439"/>
            <a:ext cx="1904370" cy="43073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DEB15F4-32AE-DC58-1D90-6D76426B790C}"/>
              </a:ext>
            </a:extLst>
          </p:cNvPr>
          <p:cNvGrpSpPr/>
          <p:nvPr/>
        </p:nvGrpSpPr>
        <p:grpSpPr>
          <a:xfrm>
            <a:off x="670766" y="5300805"/>
            <a:ext cx="167433" cy="364415"/>
            <a:chOff x="568516" y="5466522"/>
            <a:chExt cx="202708" cy="902474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237A7626-ACAD-7B49-CB37-E38357AA7BFB}"/>
                </a:ext>
              </a:extLst>
            </p:cNvPr>
            <p:cNvCxnSpPr/>
            <p:nvPr/>
          </p:nvCxnSpPr>
          <p:spPr>
            <a:xfrm flipH="1">
              <a:off x="568516" y="5466522"/>
              <a:ext cx="202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87F78233-3869-D9CC-1D26-CBD65D30EBA9}"/>
                </a:ext>
              </a:extLst>
            </p:cNvPr>
            <p:cNvCxnSpPr/>
            <p:nvPr/>
          </p:nvCxnSpPr>
          <p:spPr>
            <a:xfrm flipH="1">
              <a:off x="568517" y="6368996"/>
              <a:ext cx="202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573F95-B99B-C37A-745A-29BA1897F78D}"/>
                </a:ext>
              </a:extLst>
            </p:cNvPr>
            <p:cNvCxnSpPr>
              <a:cxnSpLocks/>
            </p:cNvCxnSpPr>
            <p:nvPr/>
          </p:nvCxnSpPr>
          <p:spPr>
            <a:xfrm>
              <a:off x="568518" y="5466522"/>
              <a:ext cx="0" cy="902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959BD94E-D9AB-A876-23EE-C30E008A9576}"/>
              </a:ext>
            </a:extLst>
          </p:cNvPr>
          <p:cNvCxnSpPr>
            <a:cxnSpLocks/>
          </p:cNvCxnSpPr>
          <p:nvPr/>
        </p:nvCxnSpPr>
        <p:spPr>
          <a:xfrm flipV="1">
            <a:off x="670766" y="633460"/>
            <a:ext cx="5223060" cy="4866278"/>
          </a:xfrm>
          <a:prstGeom prst="bentConnector3">
            <a:avLst>
              <a:gd name="adj1" fmla="val -2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9BBDAC6-240E-2FBA-5CEC-95479BFE78AB}"/>
              </a:ext>
            </a:extLst>
          </p:cNvPr>
          <p:cNvSpPr/>
          <p:nvPr/>
        </p:nvSpPr>
        <p:spPr>
          <a:xfrm>
            <a:off x="8805333" y="1301448"/>
            <a:ext cx="1025677" cy="149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717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更動發票工作檔狀態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7207606" y="4792829"/>
            <a:ext cx="252489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"Status":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4D8449-7A67-B66E-EEFF-58BBE6E40049}"/>
              </a:ext>
            </a:extLst>
          </p:cNvPr>
          <p:cNvSpPr txBox="1"/>
          <p:nvPr/>
        </p:nvSpPr>
        <p:spPr>
          <a:xfrm>
            <a:off x="10497283" y="5741185"/>
            <a:ext cx="135245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Status: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1. TEMPORARY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2. VALIDATED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3. COLLECTING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4. COMPLETE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5. INVALID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4DF678-E535-05A1-3406-4DFDE7AC4888}"/>
              </a:ext>
            </a:extLst>
          </p:cNvPr>
          <p:cNvSpPr txBox="1"/>
          <p:nvPr/>
        </p:nvSpPr>
        <p:spPr>
          <a:xfrm>
            <a:off x="838200" y="5300661"/>
            <a:ext cx="4083657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http://127.0.0.1:8000/api/v1/updateInvoiceWKMaster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曲線接點 10">
            <a:extLst>
              <a:ext uri="{FF2B5EF4-FFF2-40B4-BE49-F238E27FC236}">
                <a16:creationId xmlns:a16="http://schemas.microsoft.com/office/drawing/2014/main" id="{5AFF6269-F761-3EC2-F7FD-62213BBDF81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194729" y="5536769"/>
            <a:ext cx="2302554" cy="7122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83C735A2-7878-B0AF-C3FC-782748BEFBAB}"/>
              </a:ext>
            </a:extLst>
          </p:cNvPr>
          <p:cNvSpPr/>
          <p:nvPr/>
        </p:nvSpPr>
        <p:spPr>
          <a:xfrm>
            <a:off x="6096000" y="3002697"/>
            <a:ext cx="516467" cy="42630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5" name="曲線接點 24">
            <a:extLst>
              <a:ext uri="{FF2B5EF4-FFF2-40B4-BE49-F238E27FC236}">
                <a16:creationId xmlns:a16="http://schemas.microsoft.com/office/drawing/2014/main" id="{E1D8AC80-2615-57D8-CAD7-97E9F3926C8F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>
            <a:off x="6612467" y="3215849"/>
            <a:ext cx="1857588" cy="15769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3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DFC71-70B4-EE6C-D36D-F8BB3EA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發票工作主檔查詢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E71F0E-93A9-5B1D-80AA-DA4C6F68A934}"/>
              </a:ext>
            </a:extLst>
          </p:cNvPr>
          <p:cNvSpPr txBox="1"/>
          <p:nvPr/>
        </p:nvSpPr>
        <p:spPr>
          <a:xfrm>
            <a:off x="354899" y="4757097"/>
            <a:ext cx="1150182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ROOT_URL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http://127.0.0.1:8000/api/v1/getInvoiceWKMaster&amp;InvoiceWKDetail</a:t>
            </a:r>
          </a:p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ROOT_URL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SupplierName=供應商&amp;SubmarineCable=海纜名稱&amp;PartyName=會員代號&amp;Status=處理狀態&amp;BillMilestone=計帳段號&amp;startCreateDate=20230101&amp;endCreate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=20230131</a:t>
            </a:r>
          </a:p>
          <a:p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如果任條件都沒有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http://127.0.0.1:8000/api/v1/getInvoiceWKMaster&amp;InvoiceWKDetail/all</a:t>
            </a:r>
          </a:p>
          <a:p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如果起訖日都一樣，則給一樣的日期</a:t>
            </a:r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(ex. 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startCreateDate=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xxx)</a:t>
            </a:r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1AAA06E-CECA-42A1-9454-A5E1B11F5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467"/>
            <a:ext cx="5016500" cy="2821781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A499D2B-481F-4EF7-BFF1-5B8CB0DAA251}"/>
              </a:ext>
            </a:extLst>
          </p:cNvPr>
          <p:cNvSpPr/>
          <p:nvPr/>
        </p:nvSpPr>
        <p:spPr>
          <a:xfrm>
            <a:off x="5238750" y="2146300"/>
            <a:ext cx="247650" cy="165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5DB36B-C830-4063-98EB-71960FB0C9C6}"/>
              </a:ext>
            </a:extLst>
          </p:cNvPr>
          <p:cNvSpPr txBox="1"/>
          <p:nvPr/>
        </p:nvSpPr>
        <p:spPr>
          <a:xfrm>
            <a:off x="9222932" y="365125"/>
            <a:ext cx="28113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Consolas" panose="020B0609020204030204" pitchFamily="49" charset="0"/>
              </a:rPr>
              <a:t>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"InvoiceWKMaster":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"Description": "COMMERCIAL 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"PartyName": "",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"Status": "TEMPORARY",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"IsPro":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"IsRecharge":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"IsLiability": true,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"TotalAmount": 5582012.72,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"CreateDate": "2023-01-13T00:00:00"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},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"InvoiceWKDetail": 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"BillMilestone": "BM9a",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"FeeItem": "BM9a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"FeeAmount": 1288822.32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} ]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}</a:t>
            </a:r>
            <a:r>
              <a:rPr lang="en-US" altLang="zh-TW" sz="8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</a:t>
            </a:r>
            <a:endParaRPr lang="zh-TW" altLang="en-US" sz="800" dirty="0">
              <a:latin typeface="Consolas" panose="020B0609020204030204" pitchFamily="49" charset="0"/>
            </a:endParaRPr>
          </a:p>
          <a:p>
            <a:r>
              <a:rPr lang="zh-TW" altLang="en-US" sz="8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79F5A7-07B0-4C02-A17E-CD383E313C39}"/>
              </a:ext>
            </a:extLst>
          </p:cNvPr>
          <p:cNvSpPr/>
          <p:nvPr/>
        </p:nvSpPr>
        <p:spPr>
          <a:xfrm>
            <a:off x="9414745" y="533401"/>
            <a:ext cx="2294467" cy="378460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7DA77D-8C6D-4585-A256-2D6D536CDA6D}"/>
              </a:ext>
            </a:extLst>
          </p:cNvPr>
          <p:cNvSpPr txBox="1"/>
          <p:nvPr/>
        </p:nvSpPr>
        <p:spPr>
          <a:xfrm>
            <a:off x="9222932" y="77788"/>
            <a:ext cx="1402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Response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62F544-063D-449C-82CD-B341C30EEBBE}"/>
              </a:ext>
            </a:extLst>
          </p:cNvPr>
          <p:cNvSpPr/>
          <p:nvPr/>
        </p:nvSpPr>
        <p:spPr>
          <a:xfrm>
            <a:off x="1803211" y="2536463"/>
            <a:ext cx="3852147" cy="50307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E6FC99CD-09E8-4697-A1B9-6B0573744D8A}"/>
              </a:ext>
            </a:extLst>
          </p:cNvPr>
          <p:cNvCxnSpPr>
            <a:cxnSpLocks/>
            <a:stCxn id="17" idx="2"/>
            <a:endCxn id="12" idx="2"/>
          </p:cNvCxnSpPr>
          <p:nvPr/>
        </p:nvCxnSpPr>
        <p:spPr>
          <a:xfrm rot="16200000" flipH="1">
            <a:off x="6506398" y="262420"/>
            <a:ext cx="1278468" cy="6832694"/>
          </a:xfrm>
          <a:prstGeom prst="bentConnector3">
            <a:avLst>
              <a:gd name="adj1" fmla="val 117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DC5A5BDD-4547-9F87-3059-1AD29265BEE7}"/>
              </a:ext>
            </a:extLst>
          </p:cNvPr>
          <p:cNvSpPr txBox="1"/>
          <p:nvPr/>
        </p:nvSpPr>
        <p:spPr>
          <a:xfrm>
            <a:off x="6082136" y="1707790"/>
            <a:ext cx="31093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  <a:ea typeface="標楷體" panose="03000509000000000000" pitchFamily="65" charset="-120"/>
              </a:rPr>
              <a:t>查詢條件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1. SupplierName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2. SubmarineCable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3. ContractType</a:t>
            </a:r>
            <a:endParaRPr lang="en-US" altLang="zh-TW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4. </a:t>
            </a:r>
            <a:r>
              <a:rPr lang="en-US" altLang="zh-TW" sz="1200" dirty="0" err="1">
                <a:latin typeface="Consolas" panose="020B0609020204030204" pitchFamily="49" charset="0"/>
                <a:ea typeface="標楷體" panose="03000509000000000000" pitchFamily="65" charset="-120"/>
              </a:rPr>
              <a:t>BillMilestone</a:t>
            </a:r>
            <a:endParaRPr lang="en-US" altLang="zh-TW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5. </a:t>
            </a:r>
            <a:r>
              <a:rPr lang="en-US" altLang="zh-TW" sz="1200" dirty="0" err="1">
                <a:latin typeface="Consolas" panose="020B0609020204030204" pitchFamily="49" charset="0"/>
                <a:ea typeface="標楷體" panose="03000509000000000000" pitchFamily="65" charset="-120"/>
              </a:rPr>
              <a:t>PartyName</a:t>
            </a:r>
            <a:endParaRPr lang="en-US" altLang="zh-TW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6. </a:t>
            </a:r>
            <a:r>
              <a:rPr lang="en-US" altLang="zh-TW" sz="1200" dirty="0" err="1">
                <a:latin typeface="Consolas" panose="020B0609020204030204" pitchFamily="49" charset="0"/>
                <a:ea typeface="標楷體" panose="03000509000000000000" pitchFamily="65" charset="-120"/>
              </a:rPr>
              <a:t>InvoiceNo</a:t>
            </a:r>
            <a:endParaRPr lang="zh-TW" altLang="en-US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7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IssueDate</a:t>
            </a: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8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DueDate</a:t>
            </a: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9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CreateDate</a:t>
            </a:r>
          </a:p>
          <a:p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10</a:t>
            </a:r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IsLiability</a:t>
            </a:r>
          </a:p>
          <a:p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11</a:t>
            </a:r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PartyName --&gt; 無Liability才能填</a:t>
            </a:r>
          </a:p>
          <a:p>
            <a:r>
              <a:rPr lang="en-US" altLang="zh-TW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12</a:t>
            </a:r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Status: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a. TEMPORARY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b. VALIDATED</a:t>
            </a:r>
            <a:endParaRPr lang="en-US" altLang="zh-TW" sz="1200" dirty="0">
              <a:solidFill>
                <a:srgbClr val="7030A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2A6808-3E9B-4B26-F0AF-90F3DBDC888F}"/>
              </a:ext>
            </a:extLst>
          </p:cNvPr>
          <p:cNvSpPr/>
          <p:nvPr/>
        </p:nvSpPr>
        <p:spPr>
          <a:xfrm>
            <a:off x="1803210" y="1894765"/>
            <a:ext cx="3953897" cy="50307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B78089-67C6-26FC-9A71-6D9FFBE62BEF}"/>
              </a:ext>
            </a:extLst>
          </p:cNvPr>
          <p:cNvSpPr/>
          <p:nvPr/>
        </p:nvSpPr>
        <p:spPr>
          <a:xfrm>
            <a:off x="6046513" y="1658700"/>
            <a:ext cx="3243727" cy="2559181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曲線接點 7">
            <a:extLst>
              <a:ext uri="{FF2B5EF4-FFF2-40B4-BE49-F238E27FC236}">
                <a16:creationId xmlns:a16="http://schemas.microsoft.com/office/drawing/2014/main" id="{85633049-E86B-5275-24D8-9519FF97475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757107" y="2146300"/>
            <a:ext cx="289406" cy="791991"/>
          </a:xfrm>
          <a:prstGeom prst="curvedConnector3">
            <a:avLst/>
          </a:prstGeom>
          <a:ln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0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1799</Words>
  <Application>Microsoft Office PowerPoint</Application>
  <PresentationFormat>寬螢幕</PresentationFormat>
  <Paragraphs>149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BiauKai</vt:lpstr>
      <vt:lpstr>Arial</vt:lpstr>
      <vt:lpstr>Calibri</vt:lpstr>
      <vt:lpstr>Calibri Light</vt:lpstr>
      <vt:lpstr>Consolas</vt:lpstr>
      <vt:lpstr>Office 佈景主題</vt:lpstr>
      <vt:lpstr>發票工作主檔、發票工作明細檔API</vt:lpstr>
      <vt:lpstr>新增發票工作檔-供應商下拉選單</vt:lpstr>
      <vt:lpstr>新增發票工作檔-海纜名稱下拉選單</vt:lpstr>
      <vt:lpstr>新增發票工作檔-記帳段號下拉選單</vt:lpstr>
      <vt:lpstr>新增發票工作檔(1)</vt:lpstr>
      <vt:lpstr>新增發票工作檔(2)</vt:lpstr>
      <vt:lpstr>異動發票工作檔</vt:lpstr>
      <vt:lpstr>更動發票工作檔狀態</vt:lpstr>
      <vt:lpstr>發票工作主檔查詢</vt:lpstr>
      <vt:lpstr>刪除發票工作檔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發票工作主檔、發票工作明細檔API</dc:title>
  <dc:creator>董宇哲</dc:creator>
  <cp:lastModifiedBy>董宇哲</cp:lastModifiedBy>
  <cp:revision>16</cp:revision>
  <dcterms:created xsi:type="dcterms:W3CDTF">2023-01-17T01:05:49Z</dcterms:created>
  <dcterms:modified xsi:type="dcterms:W3CDTF">2023-01-30T07:59:41Z</dcterms:modified>
</cp:coreProperties>
</file>