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C96AB-B289-4599-8E62-379A27005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0B63E6-1054-4863-84E4-6F73B80C2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A39066-4232-4CEB-B328-3C180A04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97F-92F9-4526-8EAE-D0327706F2FA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67E05A-D9C8-4A23-9CE6-7F2E62CC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DAFF38-EAA6-49FC-8F5D-6561728E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E7D5-BC76-4E50-90BB-5FD1CA63B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2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BE3BBB-C22C-4FBB-A443-FC1CFFA8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D732F0-48F9-4683-BA6D-4C1D8B41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52753D-5934-4863-BC20-90044FE2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97F-92F9-4526-8EAE-D0327706F2FA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681963-56B4-4352-B98F-B9A8FCAE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90057-92DB-43E2-8121-AF9C66A0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E7D5-BC76-4E50-90BB-5FD1CA63B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74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EEADC09-62E6-4EFB-A26F-C9E822A0A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B82CF3-46BB-4329-A897-83E06539A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A9DB75-F033-4CDE-AE32-C8CDFF06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97F-92F9-4526-8EAE-D0327706F2FA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43864E-9BB8-4F83-A9B0-80196AAA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DCB470-2605-4071-8784-CF1F10E9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E7D5-BC76-4E50-90BB-5FD1CA63B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91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18733-9360-4848-8F09-3095C35F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C1F69A-E008-4F6E-94A9-A09DF2CD4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701BE1-B64B-44C3-B8A2-9279654F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97F-92F9-4526-8EAE-D0327706F2FA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704459-AA8E-45E2-BC2F-4B998594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1DF0B3-D344-413C-92EC-41F13962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E7D5-BC76-4E50-90BB-5FD1CA63B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82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8B63C-6B8C-4C13-AB6B-11A9C66E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53C12F-4DBF-4D9D-B0CA-698398FE6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528007-C8B2-4EE2-B247-43FAB66D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97F-92F9-4526-8EAE-D0327706F2FA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603A8B-BA16-4784-BDC8-57C7C38D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45A507-93A5-4A38-ACE5-85A7CE70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E7D5-BC76-4E50-90BB-5FD1CA63B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28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2B405-161F-4B6D-8709-51BB79C8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570284-65A7-467F-845C-D828C516B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EBDDB6-F62A-4E90-8111-CE30359DB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A9C1B-39C4-4869-BC54-E6D2918D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97F-92F9-4526-8EAE-D0327706F2FA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BD9E3B-CAB7-4238-AFC4-361DA911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6933BC-65F7-4F6C-AA93-A335B969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E7D5-BC76-4E50-90BB-5FD1CA63B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12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1ED49-165C-4BC5-A5E3-52206634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A44DB4-6AEE-4451-8A44-ADD78926D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318D3C-6085-4882-9A53-F57DB2D15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05AC21-63E6-428B-8E60-672705CFE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D6B2DE-C240-44C3-85CC-A75FD1E6D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310F00A-52D3-4995-9F85-96BD0FDF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97F-92F9-4526-8EAE-D0327706F2FA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9D2640B-3FF8-454C-9ACF-15B88EB2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BC81FF-748F-4F80-AB9C-0FDA29E6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E7D5-BC76-4E50-90BB-5FD1CA63B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43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52745-EF3C-4B9C-B20F-BA4E5692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32F805C-28F6-40B4-99DA-52D8C3FE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97F-92F9-4526-8EAE-D0327706F2FA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AD9BDA-80FA-45CF-9D6D-7C53555E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B63F17-B007-4AA0-8A18-709D1998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E7D5-BC76-4E50-90BB-5FD1CA63B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58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445EEB-A2B1-436F-A1AC-17E6ED52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97F-92F9-4526-8EAE-D0327706F2FA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58D12E8-E83E-4C1C-92A7-F2297ECF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4E8274-E55C-43A8-A8A7-A42A4EF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E7D5-BC76-4E50-90BB-5FD1CA63B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51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2E509C-98B5-43D0-88F1-BCBF4DD0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15932-BA19-4039-AE8B-28663337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BA9D43-0237-4E96-84B2-42D32AD18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EC5C3A-94CD-41B8-B925-B6195EDC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97F-92F9-4526-8EAE-D0327706F2FA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A7092C-67CD-4D32-AC77-00043796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D40EBE-8D64-4E72-87C7-00887715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E7D5-BC76-4E50-90BB-5FD1CA63B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88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191E1D-5CE3-446D-88E4-DB1CECA5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C94469-8215-46DD-A346-D12F7BD48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B43B49-D86B-4190-977E-A16E87C61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458ABA-40BF-420E-9F96-2B19B4F2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997F-92F9-4526-8EAE-D0327706F2FA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FBFB35-66B7-410E-8CEF-FCAF36AC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698D6B-F00C-4EE0-B68C-62DD49AA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E7D5-BC76-4E50-90BB-5FD1CA63B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12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277B278-707E-414E-96F3-7A2E8112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06C2B1-A44D-462B-AD90-5E929B2E8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DFEFFF-0221-41A2-8B89-18039E518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3997F-92F9-4526-8EAE-D0327706F2FA}" type="datetimeFigureOut">
              <a:rPr lang="zh-TW" altLang="en-US" smtClean="0"/>
              <a:t>2023/2/9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1044CE-F707-4039-913F-F23A65292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4D9144-B50F-44D6-9BAD-898C10078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1E7D5-BC76-4E50-90BB-5FD1CA63B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84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017A468-2731-4134-AAC6-B6DB6151A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2520"/>
              </p:ext>
            </p:extLst>
          </p:nvPr>
        </p:nvGraphicFramePr>
        <p:xfrm>
          <a:off x="486595" y="1121967"/>
          <a:ext cx="5678258" cy="4048406"/>
        </p:xfrm>
        <a:graphic>
          <a:graphicData uri="http://schemas.openxmlformats.org/drawingml/2006/table">
            <a:tbl>
              <a:tblPr/>
              <a:tblGrid>
                <a:gridCol w="454820">
                  <a:extLst>
                    <a:ext uri="{9D8B030D-6E8A-4147-A177-3AD203B41FA5}">
                      <a16:colId xmlns:a16="http://schemas.microsoft.com/office/drawing/2014/main" val="3666273291"/>
                    </a:ext>
                  </a:extLst>
                </a:gridCol>
                <a:gridCol w="1393416">
                  <a:extLst>
                    <a:ext uri="{9D8B030D-6E8A-4147-A177-3AD203B41FA5}">
                      <a16:colId xmlns:a16="http://schemas.microsoft.com/office/drawing/2014/main" val="2813372686"/>
                    </a:ext>
                  </a:extLst>
                </a:gridCol>
                <a:gridCol w="1374458">
                  <a:extLst>
                    <a:ext uri="{9D8B030D-6E8A-4147-A177-3AD203B41FA5}">
                      <a16:colId xmlns:a16="http://schemas.microsoft.com/office/drawing/2014/main" val="3753262317"/>
                    </a:ext>
                  </a:extLst>
                </a:gridCol>
                <a:gridCol w="1071129">
                  <a:extLst>
                    <a:ext uri="{9D8B030D-6E8A-4147-A177-3AD203B41FA5}">
                      <a16:colId xmlns:a16="http://schemas.microsoft.com/office/drawing/2014/main" val="3684697186"/>
                    </a:ext>
                  </a:extLst>
                </a:gridCol>
                <a:gridCol w="1384435">
                  <a:extLst>
                    <a:ext uri="{9D8B030D-6E8A-4147-A177-3AD203B41FA5}">
                      <a16:colId xmlns:a16="http://schemas.microsoft.com/office/drawing/2014/main" val="2776250871"/>
                    </a:ext>
                  </a:extLst>
                </a:gridCol>
              </a:tblGrid>
              <a:tr h="217742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InvoiceDetail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983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0770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發票明細檔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60091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發票主檔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InvMasterID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296000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WKMasterID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15931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發票工作明細檔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</a:t>
                      </a:r>
                      <a:endParaRPr kumimoji="0" lang="zh-TW" alt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WKDetailID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88750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varchar(64)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5707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Helvetica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192157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5380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2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324699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By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 發票主檔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799518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5944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13247"/>
                  </a:ext>
                </a:extLst>
              </a:tr>
              <a:tr h="217742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攤分前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FeeAmountPre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</a:t>
                      </a:r>
                      <a:r>
                        <a:rPr kumimoji="0" lang="zh-TW" altLang="en-US" sz="12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工</a:t>
                      </a: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作明細檔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87132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攤分比率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(%)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LBRatio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decimal(13,10)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計算時要自行補上</a:t>
                      </a: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</a:t>
                      </a: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13024"/>
                  </a:ext>
                </a:extLst>
              </a:tr>
              <a:tr h="22545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攤分後金額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FeeAmountPost</a:t>
                      </a:r>
                      <a:endParaRPr kumimoji="0" lang="en-US" altLang="zh-TW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87931"/>
                  </a:ext>
                </a:extLst>
              </a:tr>
              <a:tr h="21774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Difference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decimal(3,2)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金額尾差值</a:t>
                      </a:r>
                    </a:p>
                  </a:txBody>
                  <a:tcPr marL="8193" marR="8193" marT="8185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622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1B029EA-BBFD-4E08-A0BE-6D8FBB684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31009"/>
              </p:ext>
            </p:extLst>
          </p:nvPr>
        </p:nvGraphicFramePr>
        <p:xfrm>
          <a:off x="6342397" y="1892953"/>
          <a:ext cx="5363008" cy="3218422"/>
        </p:xfrm>
        <a:graphic>
          <a:graphicData uri="http://schemas.openxmlformats.org/drawingml/2006/table">
            <a:tbl>
              <a:tblPr/>
              <a:tblGrid>
                <a:gridCol w="438471">
                  <a:extLst>
                    <a:ext uri="{9D8B030D-6E8A-4147-A177-3AD203B41FA5}">
                      <a16:colId xmlns:a16="http://schemas.microsoft.com/office/drawing/2014/main" val="2051376238"/>
                    </a:ext>
                  </a:extLst>
                </a:gridCol>
                <a:gridCol w="994867">
                  <a:extLst>
                    <a:ext uri="{9D8B030D-6E8A-4147-A177-3AD203B41FA5}">
                      <a16:colId xmlns:a16="http://schemas.microsoft.com/office/drawing/2014/main" val="2422312435"/>
                    </a:ext>
                  </a:extLst>
                </a:gridCol>
                <a:gridCol w="1214323">
                  <a:extLst>
                    <a:ext uri="{9D8B030D-6E8A-4147-A177-3AD203B41FA5}">
                      <a16:colId xmlns:a16="http://schemas.microsoft.com/office/drawing/2014/main" val="3662289728"/>
                    </a:ext>
                  </a:extLst>
                </a:gridCol>
                <a:gridCol w="1075335">
                  <a:extLst>
                    <a:ext uri="{9D8B030D-6E8A-4147-A177-3AD203B41FA5}">
                      <a16:colId xmlns:a16="http://schemas.microsoft.com/office/drawing/2014/main" val="831361635"/>
                    </a:ext>
                  </a:extLst>
                </a:gridCol>
                <a:gridCol w="1640012">
                  <a:extLst>
                    <a:ext uri="{9D8B030D-6E8A-4147-A177-3AD203B41FA5}">
                      <a16:colId xmlns:a16="http://schemas.microsoft.com/office/drawing/2014/main" val="1995323558"/>
                    </a:ext>
                  </a:extLst>
                </a:gridCol>
              </a:tblGrid>
              <a:tr h="190500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CB(Credit Balance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67259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0503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56492"/>
                  </a:ext>
                </a:extLst>
              </a:tr>
              <a:tr h="37465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CBType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Base(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MWG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、賠償、重溢繳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74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帳單號碼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BillingNo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varchar(64)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 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kumimoji="0" lang="zh-TW" alt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66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BLDetailID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 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endParaRPr lang="zh-TW" altLang="en-US" sz="12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29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varchar(64)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ID-</a:t>
                      </a:r>
                      <a:r>
                        <a:rPr lang="zh-TW" altLang="en-US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/>
                      </a:r>
                      <a:b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</a:b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lang="zh-TW" altLang="en-US" sz="12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180718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剩餘金額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CurrAmount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02493"/>
                  </a:ext>
                </a:extLst>
              </a:tr>
              <a:tr h="20150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12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31564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45619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最近費用異動日期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LastUpdDate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53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若為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Credit Note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中費用退回，要帶</a:t>
                      </a: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1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94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9589CCA-F7AA-F52C-2CCD-226C5BE0A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18115"/>
              </p:ext>
            </p:extLst>
          </p:nvPr>
        </p:nvGraphicFramePr>
        <p:xfrm>
          <a:off x="242895" y="1233069"/>
          <a:ext cx="5686742" cy="4971647"/>
        </p:xfrm>
        <a:graphic>
          <a:graphicData uri="http://schemas.openxmlformats.org/drawingml/2006/table">
            <a:tbl>
              <a:tblPr/>
              <a:tblGrid>
                <a:gridCol w="443406">
                  <a:extLst>
                    <a:ext uri="{9D8B030D-6E8A-4147-A177-3AD203B41FA5}">
                      <a16:colId xmlns:a16="http://schemas.microsoft.com/office/drawing/2014/main" val="606715606"/>
                    </a:ext>
                  </a:extLst>
                </a:gridCol>
                <a:gridCol w="1098958">
                  <a:extLst>
                    <a:ext uri="{9D8B030D-6E8A-4147-A177-3AD203B41FA5}">
                      <a16:colId xmlns:a16="http://schemas.microsoft.com/office/drawing/2014/main" val="3684310447"/>
                    </a:ext>
                  </a:extLst>
                </a:gridCol>
                <a:gridCol w="1182848">
                  <a:extLst>
                    <a:ext uri="{9D8B030D-6E8A-4147-A177-3AD203B41FA5}">
                      <a16:colId xmlns:a16="http://schemas.microsoft.com/office/drawing/2014/main" val="1482173698"/>
                    </a:ext>
                  </a:extLst>
                </a:gridCol>
                <a:gridCol w="880844">
                  <a:extLst>
                    <a:ext uri="{9D8B030D-6E8A-4147-A177-3AD203B41FA5}">
                      <a16:colId xmlns:a16="http://schemas.microsoft.com/office/drawing/2014/main" val="1858830371"/>
                    </a:ext>
                  </a:extLst>
                </a:gridCol>
                <a:gridCol w="2080686">
                  <a:extLst>
                    <a:ext uri="{9D8B030D-6E8A-4147-A177-3AD203B41FA5}">
                      <a16:colId xmlns:a16="http://schemas.microsoft.com/office/drawing/2014/main" val="2789942173"/>
                    </a:ext>
                  </a:extLst>
                </a:gridCol>
              </a:tblGrid>
              <a:tr h="254206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InvoiceWKMaster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154069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25066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工作主檔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WKMasterID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1901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varchar(64)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供應商給的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177859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供應商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kumimoji="0" lang="zh-TW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SupplierName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varchar(6)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06219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海纜代號</a:t>
                      </a:r>
                      <a:r>
                        <a:rPr lang="zh-TW" altLang="en-US" sz="10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​</a:t>
                      </a:r>
                      <a:r>
                        <a:rPr lang="en-US" altLang="zh-TW" sz="10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000" b="0" i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</a:rPr>
                        <a:t>名稱</a:t>
                      </a:r>
                      <a:endParaRPr kumimoji="0" lang="zh-TW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SubmarineCable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NCP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SJC2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…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8195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Construction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Upgrade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O&amp;M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ex: 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輸入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UPG1,UPG2..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kumimoji="0" lang="zh-TW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69216"/>
                  </a:ext>
                </a:extLst>
              </a:tr>
              <a:tr h="32958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合約種類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ContractType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SC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NSC…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等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57491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82050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發票到期日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84772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 if </a:t>
                      </a: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=1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20773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262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是否為短繳補收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IsRecharge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0196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是否需攤分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IsLiability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34592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總金額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791624"/>
                  </a:ext>
                </a:extLst>
              </a:tr>
              <a:tr h="25420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建立日期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59197"/>
                  </a:ext>
                </a:extLst>
              </a:tr>
              <a:tr h="25420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TEMPORARY(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暫存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VALIDATED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已確認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BILLED(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已立帳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PAYING(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付款中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PAID(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付款完成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DRAFTED(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已產生函稿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COMPLETE(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完成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INVALID(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作廢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kumimoji="0" lang="zh-TW" alt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425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1B029EA-BBFD-4E08-A0BE-6D8FBB684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976201"/>
              </p:ext>
            </p:extLst>
          </p:nvPr>
        </p:nvGraphicFramePr>
        <p:xfrm>
          <a:off x="6217706" y="1233069"/>
          <a:ext cx="5363008" cy="3218422"/>
        </p:xfrm>
        <a:graphic>
          <a:graphicData uri="http://schemas.openxmlformats.org/drawingml/2006/table">
            <a:tbl>
              <a:tblPr/>
              <a:tblGrid>
                <a:gridCol w="438471">
                  <a:extLst>
                    <a:ext uri="{9D8B030D-6E8A-4147-A177-3AD203B41FA5}">
                      <a16:colId xmlns:a16="http://schemas.microsoft.com/office/drawing/2014/main" val="2051376238"/>
                    </a:ext>
                  </a:extLst>
                </a:gridCol>
                <a:gridCol w="994867">
                  <a:extLst>
                    <a:ext uri="{9D8B030D-6E8A-4147-A177-3AD203B41FA5}">
                      <a16:colId xmlns:a16="http://schemas.microsoft.com/office/drawing/2014/main" val="2422312435"/>
                    </a:ext>
                  </a:extLst>
                </a:gridCol>
                <a:gridCol w="1214323">
                  <a:extLst>
                    <a:ext uri="{9D8B030D-6E8A-4147-A177-3AD203B41FA5}">
                      <a16:colId xmlns:a16="http://schemas.microsoft.com/office/drawing/2014/main" val="3662289728"/>
                    </a:ext>
                  </a:extLst>
                </a:gridCol>
                <a:gridCol w="1075335">
                  <a:extLst>
                    <a:ext uri="{9D8B030D-6E8A-4147-A177-3AD203B41FA5}">
                      <a16:colId xmlns:a16="http://schemas.microsoft.com/office/drawing/2014/main" val="831361635"/>
                    </a:ext>
                  </a:extLst>
                </a:gridCol>
                <a:gridCol w="1640012">
                  <a:extLst>
                    <a:ext uri="{9D8B030D-6E8A-4147-A177-3AD203B41FA5}">
                      <a16:colId xmlns:a16="http://schemas.microsoft.com/office/drawing/2014/main" val="1995323558"/>
                    </a:ext>
                  </a:extLst>
                </a:gridCol>
              </a:tblGrid>
              <a:tr h="190500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CB(Credit Balance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資料表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67259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0503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代號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CBID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AUTO_INCREMENT</a:t>
                      </a:r>
                      <a:endParaRPr kumimoji="0" lang="zh-TW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56492"/>
                  </a:ext>
                </a:extLst>
              </a:tr>
              <a:tr h="37465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CBType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varchar(20)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Base(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MWG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、賠償、重溢繳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74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帳單號碼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BillingNo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varchar(64)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 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kumimoji="0" lang="zh-TW" alt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166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BLDetailID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 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endParaRPr lang="zh-TW" altLang="en-US" sz="12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229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發票號碼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InvoiceNo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varchar(64)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-</a:t>
                      </a:r>
                      <a:r>
                        <a:rPr lang="zh-TW" altLang="en-US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ID-</a:t>
                      </a:r>
                      <a:r>
                        <a:rPr lang="zh-TW" altLang="en-US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發票工作主檔</a:t>
                      </a: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/>
                      </a:r>
                      <a:b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</a:br>
                      <a:r>
                        <a:rPr lang="en-US" altLang="zh-TW" sz="12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or key in</a:t>
                      </a:r>
                      <a:endParaRPr lang="zh-TW" altLang="en-US" sz="12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180718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剩餘金額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CurrAmount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02493"/>
                  </a:ext>
                </a:extLst>
              </a:tr>
              <a:tr h="201502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12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2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31564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費用建立日期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CreateDate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45619"/>
                  </a:ext>
                </a:extLst>
              </a:tr>
              <a:tr h="1905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最近費用異動日期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LastUpdDate</a:t>
                      </a:r>
                      <a:endParaRPr kumimoji="0" lang="en-US" altLang="zh-TW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datetime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553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varchar(128)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若為</a:t>
                      </a:r>
                      <a:r>
                        <a:rPr kumimoji="0" lang="en-US" altLang="zh-TW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Credit Note</a:t>
                      </a: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中費用退回，要帶</a:t>
                      </a:r>
                      <a:r>
                        <a:rPr kumimoji="0" lang="en-US" altLang="zh-TW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InvoiceNo</a:t>
                      </a: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1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30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687</Words>
  <Application>Microsoft Office PowerPoint</Application>
  <PresentationFormat>寬螢幕</PresentationFormat>
  <Paragraphs>264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Consolas</vt:lpstr>
      <vt:lpstr>Helvetica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董宇哲</dc:creator>
  <cp:lastModifiedBy>董宇哲</cp:lastModifiedBy>
  <cp:revision>4</cp:revision>
  <dcterms:created xsi:type="dcterms:W3CDTF">2023-02-08T09:29:20Z</dcterms:created>
  <dcterms:modified xsi:type="dcterms:W3CDTF">2023-02-09T05:36:37Z</dcterms:modified>
</cp:coreProperties>
</file>