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3"/>
    <p:restoredTop sz="94717"/>
  </p:normalViewPr>
  <p:slideViewPr>
    <p:cSldViewPr snapToGrid="0">
      <p:cViewPr varScale="1">
        <p:scale>
          <a:sx n="109" d="100"/>
          <a:sy n="109" d="100"/>
        </p:scale>
        <p:origin x="78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FACC7-5556-4AA8-BBF6-AD1AF73F5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DF0874-D896-4E54-9478-AA2C68F62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A87EBC-714A-481D-9B85-083F9523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55256-BF6D-4FCC-8902-4D77F58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06154-7DD5-4667-BF80-D64ED8A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4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1B9D2-EFB4-4382-A014-6821BD0B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C5BEC3-C56B-4952-895F-EA22F94B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170B68-0808-4FAF-9B2C-4DEEB95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5DDA0A-B9C2-4773-B9CC-6733151E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3D45E-287F-477F-B68B-EEDA58EC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5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7D8EC9-43EF-497A-96D2-175082810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095B4F-0080-49F2-8116-5714F25D6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5550CB-7522-4A59-B374-2035B247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7D3EBF-C21A-418B-80B1-6F0E470A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6FF57D-5FBF-450D-9658-FB088774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0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48FDD-C416-495D-9C96-66A4820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BCF621-AE4F-4FF6-8732-74C179AB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7A848C-7500-4041-90EB-82BE2BA5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AAB7B5-C804-46B2-8C7B-8F4EE804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34C2A0-B167-437C-82C0-618BBE77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0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00A32B-3D45-4403-AD9B-BCCC562F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013F2-A487-48B4-8E32-F6395A3BE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0B24F2-4634-4ECB-AF5A-15D8433B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979F1E-A951-4568-AD59-9A52BA15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DDF08-5BB4-4644-AC30-571AF133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90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04634-8F3D-468C-94D1-7F3AE5EE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5BA5A0-21E5-4D4E-8AD3-BF48A156F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769C56-48DD-4C1A-B3CC-483E07D93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1520D6-F1AE-4CFF-92A7-C4B24A3A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CD0274-A0AB-4BFB-A3A1-060206E0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D00DE9-3085-4E98-B707-68D5AF55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86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3D4A7-28D1-4A45-86D1-2B2840488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C52CA0-302B-4CE5-839A-0D18FBA6C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E2F2F9-ACB8-4D41-A1E9-A75B4A29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1FEB91-1C5A-4104-85D4-0BB999A90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761189-7A22-41E5-9E23-C7643568B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9572B7-BA69-4215-AC8F-73B577B3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B00829F-2D26-4DEB-B513-BB297066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6249EF-17E1-479E-82B7-AA0308AF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92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2196B-4B12-4EE8-93CA-D52F747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E1F5026-EBD0-4913-8DA3-73FA768D8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E28ABB-2E1D-4ED4-9D14-D99E4017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1728C78-82DE-4D14-ADA1-DFA7EFBF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71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887C0C-3442-4FE8-884F-5E9488BB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C9401EA-3BDD-44DC-96C2-D6082CE2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538D41-F7A7-43CB-AE94-F162FC9C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36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329C6-6CD7-40FA-949C-F6969E5A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0F4DF-6BD1-495F-8629-F474D2271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1D74DC-966B-4A98-B16B-2B0A8C87B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8C5B1E-D6C4-4F40-9212-BE1306FD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560B0C-BAAD-4E32-A6E6-47C2C02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EF8E76-AA17-4CBF-9A05-0BC8F47E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72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2B65A5-62FA-4CF9-AD08-4810EBA2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362E9BA-5CE6-4BA2-B55F-A8028DAEB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E0E1AF-02F4-40E8-A377-E48E89FB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83C54C-6568-48D6-8812-33C2410E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2551-9F6C-44B5-880F-AA7CE6DE8A9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4D4B17-C037-4698-B48F-465A9F3D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C49347-9F8C-4410-A165-84862432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9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10CE48-BA39-4F6A-8417-545CA901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C596F-8E54-4100-8402-BA434897F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E5CF5-60F9-45F7-8779-159AD9603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2551-9F6C-44B5-880F-AA7CE6DE8A99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86F47C-BF92-4D7B-A724-22CDC4D99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BB2CC7-0A14-4C43-B0EA-DB369F68F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2470A-20C4-49E6-82DE-F7663B9E78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00/api/v1/getInvoiceMaster&amp;InvoiceDetail/%7burlCondition%7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checkBillingN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00/api/v1/initBillMaster&amp;BillDetai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00/api/v1/getBillMaster&amp;BillDetail/%7burlCondition%7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CreditBalance/%7burlCondition%7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generateBillMaster&amp;BillDetai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pi/v1/getBillMaster&amp;BillDetailWithCBData/%7burlCondition%7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A9BD7-975A-4D3E-B2AF-019B2DD53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7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查詢發票主檔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74E3E7-6488-9E13-C2BE-CA8AB9654E5C}"/>
              </a:ext>
            </a:extLst>
          </p:cNvPr>
          <p:cNvSpPr txBox="1"/>
          <p:nvPr/>
        </p:nvSpPr>
        <p:spPr>
          <a:xfrm>
            <a:off x="838200" y="3725288"/>
            <a:ext cx="112339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http://localhost:8000/api/v1/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getInvoiceMaster&amp;InvoiceDetail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{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Status=TO_MERGE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Status=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TO_MERGE&amp;PartyName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...</a:t>
            </a: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回傳內容格式請參閱下一頁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B181CE0-938D-F557-F82B-EBF889EA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0448"/>
            <a:ext cx="7772400" cy="19024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A90B63-4DB1-9C1F-5ACB-A47BBD38A361}"/>
              </a:ext>
            </a:extLst>
          </p:cNvPr>
          <p:cNvSpPr/>
          <p:nvPr/>
        </p:nvSpPr>
        <p:spPr>
          <a:xfrm>
            <a:off x="947929" y="2671351"/>
            <a:ext cx="478536" cy="309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43A3F14F-E0C8-21C3-D02B-021F23C5082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87197" y="2980945"/>
            <a:ext cx="847791" cy="13669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FA6512-6DD4-80B4-C07A-B1753E288AC6}"/>
              </a:ext>
            </a:extLst>
          </p:cNvPr>
          <p:cNvSpPr txBox="1"/>
          <p:nvPr/>
        </p:nvSpPr>
        <p:spPr>
          <a:xfrm>
            <a:off x="1426465" y="3295081"/>
            <a:ext cx="67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必加</a:t>
            </a:r>
          </a:p>
        </p:txBody>
      </p:sp>
    </p:spTree>
    <p:extLst>
      <p:ext uri="{BB962C8B-B14F-4D97-AF65-F5344CB8AC3E}">
        <p14:creationId xmlns:p14="http://schemas.microsoft.com/office/powerpoint/2010/main" val="31480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669A1BC-5DDB-7ECA-AD89-2619B64D8A89}"/>
              </a:ext>
            </a:extLst>
          </p:cNvPr>
          <p:cNvSpPr txBox="1"/>
          <p:nvPr/>
        </p:nvSpPr>
        <p:spPr>
          <a:xfrm>
            <a:off x="295382" y="304844"/>
            <a:ext cx="6097712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[</a:t>
            </a:r>
          </a:p>
          <a:p>
            <a:pPr lvl="1"/>
            <a:r>
              <a:rPr lang="zh-TW" altLang="en-US" sz="1000" dirty="0"/>
              <a:t>{</a:t>
            </a:r>
          </a:p>
          <a:p>
            <a:pPr lvl="2"/>
            <a:r>
              <a:rPr lang="zh-TW" altLang="en-US" sz="1000" dirty="0"/>
              <a:t>"InvoiceMaster": {</a:t>
            </a:r>
          </a:p>
          <a:p>
            <a:pPr lvl="2"/>
            <a:r>
              <a:rPr lang="zh-TW" altLang="en-US" sz="1000" dirty="0"/>
              <a:t>"InvoiceNo": "DT0170168-1",</a:t>
            </a:r>
          </a:p>
          <a:p>
            <a:pPr lvl="2"/>
            <a:r>
              <a:rPr lang="zh-TW" altLang="en-US" sz="1000" dirty="0"/>
              <a:t>"WKMasterID": 1,</a:t>
            </a:r>
          </a:p>
          <a:p>
            <a:pPr lvl="2"/>
            <a:r>
              <a:rPr lang="zh-TW" altLang="en-US" sz="1000" dirty="0"/>
              <a:t>"PartyName": "CHT",</a:t>
            </a:r>
          </a:p>
          <a:p>
            <a:pPr lvl="2"/>
            <a:r>
              <a:rPr lang="zh-TW" altLang="en-US" sz="1000" dirty="0"/>
              <a:t>"SubmarineCable": "SJC2",</a:t>
            </a:r>
          </a:p>
          <a:p>
            <a:pPr lvl="2"/>
            <a:r>
              <a:rPr lang="zh-TW" altLang="en-US" sz="1000" dirty="0"/>
              <a:t>"ContractType": "SC",</a:t>
            </a:r>
          </a:p>
          <a:p>
            <a:pPr lvl="2"/>
            <a:r>
              <a:rPr lang="zh-TW" altLang="en-US" sz="1000" dirty="0"/>
              <a:t>"DueDate": "2022-11-08T12:00:00",</a:t>
            </a:r>
          </a:p>
          <a:p>
            <a:pPr lvl="2"/>
            <a:r>
              <a:rPr lang="zh-TW" altLang="en-US" sz="1000" dirty="0"/>
              <a:t>"IsPro": false,</a:t>
            </a:r>
          </a:p>
          <a:p>
            <a:pPr lvl="2"/>
            <a:r>
              <a:rPr lang="zh-TW" altLang="en-US" sz="1000" dirty="0"/>
              <a:t>"InvMasterID": 9,</a:t>
            </a:r>
          </a:p>
          <a:p>
            <a:pPr lvl="2"/>
            <a:r>
              <a:rPr lang="zh-TW" altLang="en-US" sz="1000" dirty="0"/>
              <a:t>"SupplierName": "NEC",</a:t>
            </a:r>
          </a:p>
          <a:p>
            <a:pPr lvl="2"/>
            <a:r>
              <a:rPr lang="zh-TW" altLang="en-US" sz="1000" dirty="0"/>
              <a:t>"WorkTitle": "Construction",</a:t>
            </a:r>
          </a:p>
          <a:p>
            <a:pPr lvl="2"/>
            <a:r>
              <a:rPr lang="zh-TW" altLang="en-US" sz="1000" dirty="0"/>
              <a:t>"IssueDate": "2022-09-09T12:00:00",</a:t>
            </a:r>
          </a:p>
          <a:p>
            <a:pPr lvl="2"/>
            <a:r>
              <a:rPr lang="zh-TW" altLang="en-US" sz="1000" dirty="0"/>
              <a:t>"Status": "TO_MERGE"</a:t>
            </a:r>
          </a:p>
          <a:p>
            <a:pPr lvl="2"/>
            <a:r>
              <a:rPr lang="zh-TW" altLang="en-US" sz="1000" dirty="0"/>
              <a:t>},</a:t>
            </a:r>
          </a:p>
          <a:p>
            <a:pPr lvl="2"/>
            <a:r>
              <a:rPr lang="zh-TW" altLang="en-US" sz="1000" dirty="0"/>
              <a:t>"InvoiceDetail": [</a:t>
            </a:r>
          </a:p>
          <a:p>
            <a:pPr lvl="3"/>
            <a:r>
              <a:rPr lang="zh-TW" altLang="en-US" sz="1000" dirty="0"/>
              <a:t>{</a:t>
            </a:r>
          </a:p>
          <a:p>
            <a:pPr lvl="4"/>
            <a:r>
              <a:rPr lang="zh-TW" altLang="en-US" sz="1000" dirty="0"/>
              <a:t>"WKDetailID": 1,</a:t>
            </a:r>
          </a:p>
          <a:p>
            <a:pPr lvl="4"/>
            <a:r>
              <a:rPr lang="zh-TW" altLang="en-US" sz="1000" dirty="0"/>
              <a:t>"InvDetailID": 33,</a:t>
            </a:r>
          </a:p>
          <a:p>
            <a:pPr lvl="4"/>
            <a:r>
              <a:rPr lang="zh-TW" altLang="en-US" sz="1000" dirty="0"/>
              <a:t>"PartyName": "CHT",</a:t>
            </a:r>
          </a:p>
          <a:p>
            <a:pPr lvl="4"/>
            <a:r>
              <a:rPr lang="zh-TW" altLang="en-US" sz="1000" dirty="0"/>
              <a:t>"SupplierName": "NEC",</a:t>
            </a:r>
          </a:p>
          <a:p>
            <a:pPr lvl="4"/>
            <a:r>
              <a:rPr lang="zh-TW" altLang="en-US" sz="1000" dirty="0"/>
              <a:t>"WorkTitle": "Construction",</a:t>
            </a:r>
          </a:p>
          <a:p>
            <a:pPr lvl="4"/>
            <a:r>
              <a:rPr lang="zh-TW" altLang="en-US" sz="1000" dirty="0"/>
              <a:t>"FeeItem": "BM12 Branching Units (100%)-Service",</a:t>
            </a:r>
          </a:p>
          <a:p>
            <a:pPr lvl="4"/>
            <a:r>
              <a:rPr lang="zh-TW" altLang="en-US" sz="1000" dirty="0"/>
              <a:t>"LBRatio": 7.1428571429,</a:t>
            </a:r>
          </a:p>
          <a:p>
            <a:pPr lvl="4"/>
            <a:r>
              <a:rPr lang="zh-TW" altLang="en-US" sz="1000" dirty="0"/>
              <a:t>"Difference": 0,</a:t>
            </a:r>
          </a:p>
          <a:p>
            <a:pPr lvl="4"/>
            <a:r>
              <a:rPr lang="zh-TW" altLang="en-US" sz="1000" dirty="0"/>
              <a:t>"InvMasterID": 9,</a:t>
            </a:r>
          </a:p>
          <a:p>
            <a:pPr lvl="4"/>
            <a:r>
              <a:rPr lang="zh-TW" altLang="en-US" sz="1000" dirty="0"/>
              <a:t>"WKMasterID": 1,</a:t>
            </a:r>
          </a:p>
          <a:p>
            <a:pPr lvl="4"/>
            <a:r>
              <a:rPr lang="zh-TW" altLang="en-US" sz="1000" dirty="0"/>
              <a:t>"InvoiceNo": "DT0170168-1",</a:t>
            </a:r>
          </a:p>
          <a:p>
            <a:pPr lvl="4"/>
            <a:r>
              <a:rPr lang="zh-TW" altLang="en-US" sz="1000" dirty="0"/>
              <a:t>"SubmarineCable": "SJC2",</a:t>
            </a:r>
          </a:p>
          <a:p>
            <a:pPr lvl="4"/>
            <a:r>
              <a:rPr lang="zh-TW" altLang="en-US" sz="1000" dirty="0"/>
              <a:t>"BillMilestone": "BM12",</a:t>
            </a:r>
          </a:p>
          <a:p>
            <a:pPr lvl="4"/>
            <a:r>
              <a:rPr lang="zh-TW" altLang="en-US" sz="1000" dirty="0"/>
              <a:t>“FeeAmountPre”</a:t>
            </a:r>
            <a:r>
              <a:rPr lang="en-US" altLang="zh-TW" sz="1000" dirty="0"/>
              <a:t>1000</a:t>
            </a:r>
            <a:r>
              <a:rPr lang="zh-TW" altLang="en-US" sz="1000" dirty="0"/>
              <a:t>,</a:t>
            </a:r>
          </a:p>
          <a:p>
            <a:pPr lvl="4"/>
            <a:r>
              <a:rPr lang="zh-TW" altLang="en-US" sz="1000" dirty="0"/>
              <a:t>“FeeAmountPost”: </a:t>
            </a:r>
            <a:r>
              <a:rPr lang="en-US" altLang="zh-TW" sz="1000" dirty="0"/>
              <a:t>400</a:t>
            </a:r>
            <a:endParaRPr lang="zh-TW" altLang="en-US" sz="1000" dirty="0"/>
          </a:p>
          <a:p>
            <a:pPr lvl="3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3"/>
            <a:r>
              <a:rPr lang="zh-TW" altLang="en-US" sz="1000" dirty="0"/>
              <a:t>{</a:t>
            </a:r>
          </a:p>
          <a:p>
            <a:pPr lvl="4"/>
            <a:r>
              <a:rPr lang="zh-TW" altLang="en-US" sz="1000" dirty="0"/>
              <a:t>"WKDetailID": 1,</a:t>
            </a:r>
          </a:p>
          <a:p>
            <a:pPr lvl="4"/>
            <a:r>
              <a:rPr lang="zh-TW" altLang="en-US" sz="1000" dirty="0"/>
              <a:t>"InvDetailID": 33,</a:t>
            </a:r>
          </a:p>
          <a:p>
            <a:pPr lvl="4"/>
            <a:r>
              <a:rPr lang="zh-TW" altLang="en-US" sz="1000" dirty="0"/>
              <a:t>"PartyName": "CHT",</a:t>
            </a:r>
          </a:p>
          <a:p>
            <a:pPr lvl="4"/>
            <a:r>
              <a:rPr lang="zh-TW" altLang="en-US" sz="1000" dirty="0"/>
              <a:t>"SupplierName": "NEC",</a:t>
            </a:r>
          </a:p>
          <a:p>
            <a:pPr lvl="4"/>
            <a:r>
              <a:rPr lang="zh-TW" altLang="en-US" sz="1000" dirty="0"/>
              <a:t>"WorkTitle": "Construction",</a:t>
            </a:r>
          </a:p>
          <a:p>
            <a:pPr lvl="4"/>
            <a:r>
              <a:rPr lang="zh-TW" altLang="en-US" sz="1000" dirty="0"/>
              <a:t>"FeeItem": "BM12 Branching Units (100%)-Service",</a:t>
            </a:r>
          </a:p>
          <a:p>
            <a:pPr lvl="4"/>
            <a:r>
              <a:rPr lang="zh-TW" altLang="en-US" sz="1000" dirty="0"/>
              <a:t>"LBRatio": 7.1428571429,</a:t>
            </a:r>
          </a:p>
          <a:p>
            <a:pPr lvl="4"/>
            <a:r>
              <a:rPr lang="zh-TW" altLang="en-US" sz="1000" dirty="0"/>
              <a:t>"Difference": 0,</a:t>
            </a:r>
          </a:p>
          <a:p>
            <a:pPr lvl="4"/>
            <a:r>
              <a:rPr lang="zh-TW" altLang="en-US" sz="1000" dirty="0"/>
              <a:t>"InvMasterID": 9,</a:t>
            </a:r>
          </a:p>
          <a:p>
            <a:pPr lvl="4"/>
            <a:r>
              <a:rPr lang="zh-TW" altLang="en-US" sz="1000" dirty="0"/>
              <a:t>"WKMasterID": 1,</a:t>
            </a:r>
          </a:p>
          <a:p>
            <a:pPr lvl="4"/>
            <a:r>
              <a:rPr lang="zh-TW" altLang="en-US" sz="1000" dirty="0"/>
              <a:t>"InvoiceNo": "DT0170168-1",</a:t>
            </a:r>
          </a:p>
          <a:p>
            <a:pPr lvl="4"/>
            <a:r>
              <a:rPr lang="zh-TW" altLang="en-US" sz="1000" dirty="0"/>
              <a:t>"SubmarineCable": "SJC2",</a:t>
            </a:r>
          </a:p>
          <a:p>
            <a:pPr lvl="4"/>
            <a:r>
              <a:rPr lang="zh-TW" altLang="en-US" sz="1000" dirty="0"/>
              <a:t>"BillMilestone": "BM12",</a:t>
            </a:r>
          </a:p>
          <a:p>
            <a:pPr lvl="4"/>
            <a:r>
              <a:rPr lang="zh-TW" altLang="en-US" sz="1000" dirty="0"/>
              <a:t>"FeeAmountPre": </a:t>
            </a:r>
            <a:r>
              <a:rPr lang="en-US" altLang="zh-TW" sz="1000" dirty="0"/>
              <a:t>1000</a:t>
            </a:r>
            <a:r>
              <a:rPr lang="zh-TW" altLang="en-US" sz="1000" dirty="0"/>
              <a:t>,</a:t>
            </a:r>
          </a:p>
          <a:p>
            <a:pPr lvl="4"/>
            <a:r>
              <a:rPr lang="zh-TW" altLang="en-US" sz="1000" dirty="0"/>
              <a:t>"FeeAmountPost": </a:t>
            </a:r>
            <a:r>
              <a:rPr lang="en-US" altLang="zh-TW" sz="1000" dirty="0"/>
              <a:t>600</a:t>
            </a:r>
            <a:endParaRPr lang="zh-TW" altLang="en-US" sz="1000" dirty="0"/>
          </a:p>
          <a:p>
            <a:pPr lvl="3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2"/>
            <a:r>
              <a:rPr lang="zh-TW" altLang="en-US" sz="1000" dirty="0"/>
              <a:t>]</a:t>
            </a:r>
          </a:p>
          <a:p>
            <a:pPr lvl="1"/>
            <a:r>
              <a:rPr lang="zh-TW" altLang="en-US" sz="1000" dirty="0"/>
              <a:t>}</a:t>
            </a:r>
            <a:r>
              <a:rPr lang="en-US" altLang="zh-TW" sz="1000" dirty="0"/>
              <a:t>,</a:t>
            </a:r>
          </a:p>
          <a:p>
            <a:pPr lvl="1"/>
            <a:r>
              <a:rPr lang="en-US" altLang="zh-TW" sz="1000" dirty="0"/>
              <a:t>{…},</a:t>
            </a:r>
          </a:p>
          <a:p>
            <a:pPr lvl="1"/>
            <a:r>
              <a:rPr lang="en-US" altLang="zh-TW" sz="1000" dirty="0"/>
              <a:t>{…},</a:t>
            </a:r>
            <a:endParaRPr lang="zh-TW" altLang="en-US" sz="1000" dirty="0"/>
          </a:p>
          <a:p>
            <a:r>
              <a:rPr lang="zh-TW" altLang="en-US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0202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36CCB7-05A9-2869-F7D2-E6222469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2" y="-5441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5BC622-53A0-63F2-745E-B1FB5CE4FBF6}"/>
              </a:ext>
            </a:extLst>
          </p:cNvPr>
          <p:cNvSpPr txBox="1"/>
          <p:nvPr/>
        </p:nvSpPr>
        <p:spPr>
          <a:xfrm>
            <a:off x="496644" y="2308807"/>
            <a:ext cx="427738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/>
              <a:t/>
            </a:r>
            <a:br>
              <a:rPr lang="en-US" altLang="zh-TW" sz="1200" dirty="0"/>
            </a:br>
            <a:r>
              <a:rPr lang="zh-TW" altLang="en-US" sz="1200" dirty="0"/>
              <a:t>Method: POST</a:t>
            </a:r>
          </a:p>
          <a:p>
            <a:r>
              <a:rPr lang="zh-TW" altLang="en-US" sz="1200" dirty="0"/>
              <a:t>URL: http://localhost:8000/api/v1/getBillMaster&amp;BillDetailStream</a:t>
            </a:r>
          </a:p>
          <a:p>
            <a:r>
              <a:rPr lang="zh-TW" altLang="en-US" sz="1200" dirty="0"/>
              <a:t>Post Body: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" altLang="zh-TW" sz="1200" dirty="0"/>
              <a:t>{</a:t>
            </a:r>
          </a:p>
          <a:p>
            <a:pPr lvl="1"/>
            <a:r>
              <a:rPr lang="en" altLang="zh-TW" sz="1200" dirty="0"/>
              <a:t>"</a:t>
            </a:r>
            <a:r>
              <a:rPr lang="en" altLang="zh-TW" sz="1200" dirty="0" err="1"/>
              <a:t>BillingNo</a:t>
            </a:r>
            <a:r>
              <a:rPr lang="en" altLang="zh-TW" sz="1200" dirty="0"/>
              <a:t>": "</a:t>
            </a:r>
            <a:r>
              <a:rPr lang="en" altLang="zh-TW" sz="1200" dirty="0" err="1"/>
              <a:t>testNo</a:t>
            </a:r>
            <a:r>
              <a:rPr lang="en" altLang="zh-TW" sz="1200" dirty="0"/>
              <a:t>.",</a:t>
            </a:r>
          </a:p>
          <a:p>
            <a:pPr lvl="1"/>
            <a:r>
              <a:rPr lang="en" altLang="zh-TW" sz="1200" dirty="0"/>
              <a:t>"</a:t>
            </a:r>
            <a:r>
              <a:rPr lang="en" altLang="zh-TW" sz="1200" dirty="0" err="1"/>
              <a:t>InvoiceMaster</a:t>
            </a:r>
            <a:r>
              <a:rPr lang="en" altLang="zh-TW" sz="1200" dirty="0"/>
              <a:t>": [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{...},</a:t>
            </a:r>
          </a:p>
          <a:p>
            <a:pPr lvl="2"/>
            <a:r>
              <a:rPr lang="en" altLang="zh-TW" sz="1200" dirty="0"/>
              <a:t>{...}</a:t>
            </a:r>
          </a:p>
          <a:p>
            <a:pPr lvl="1"/>
            <a:r>
              <a:rPr lang="en" altLang="zh-TW" sz="1200" dirty="0"/>
              <a:t>]</a:t>
            </a:r>
          </a:p>
          <a:p>
            <a:r>
              <a:rPr lang="en" altLang="zh-TW" sz="1200" dirty="0"/>
              <a:t>}</a:t>
            </a:r>
            <a:br>
              <a:rPr lang="en" altLang="zh-TW" sz="1200" dirty="0"/>
            </a:br>
            <a:endParaRPr lang="en" altLang="zh-TW" sz="1200" dirty="0"/>
          </a:p>
          <a:p>
            <a:r>
              <a:rPr lang="zh-TW" altLang="en-US" sz="1200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回傳值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290C638-28DD-2C83-FD0B-B7E16DB3F297}"/>
              </a:ext>
            </a:extLst>
          </p:cNvPr>
          <p:cNvSpPr txBox="1"/>
          <p:nvPr/>
        </p:nvSpPr>
        <p:spPr>
          <a:xfrm>
            <a:off x="6737921" y="612844"/>
            <a:ext cx="1948124" cy="538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800" dirty="0"/>
              <a:t>{</a:t>
            </a:r>
          </a:p>
          <a:p>
            <a:r>
              <a:rPr lang="zh-TW" altLang="en-US" sz="800" dirty="0"/>
              <a:t>        "message": "success",</a:t>
            </a:r>
          </a:p>
          <a:p>
            <a:r>
              <a:rPr lang="zh-TW" altLang="en-US" sz="800" dirty="0"/>
              <a:t>        "BillMaster": {</a:t>
            </a:r>
          </a:p>
          <a:p>
            <a:r>
              <a:rPr lang="zh-TW" altLang="en-US" sz="800" dirty="0"/>
              <a:t>            "BillingNo": str,</a:t>
            </a:r>
          </a:p>
          <a:p>
            <a:r>
              <a:rPr lang="zh-TW" altLang="en-US" sz="800" dirty="0"/>
              <a:t>            "PartyName": str,</a:t>
            </a:r>
          </a:p>
          <a:p>
            <a:r>
              <a:rPr lang="zh-TW" altLang="en-US" sz="800" dirty="0"/>
              <a:t>            "SubmarineCable": str,</a:t>
            </a:r>
          </a:p>
          <a:p>
            <a:r>
              <a:rPr lang="zh-TW" altLang="en-US" sz="800" dirty="0"/>
              <a:t>            "WorkTitle": str,</a:t>
            </a:r>
          </a:p>
          <a:p>
            <a:r>
              <a:rPr lang="zh-TW" altLang="en-US" sz="800" dirty="0"/>
              <a:t>            "IssueDate": datetime,</a:t>
            </a:r>
          </a:p>
          <a:p>
            <a:r>
              <a:rPr lang="zh-TW" altLang="en-US" sz="800" dirty="0"/>
              <a:t>            "DueDate": datetime,</a:t>
            </a:r>
          </a:p>
          <a:p>
            <a:r>
              <a:rPr lang="zh-TW" altLang="en-US" sz="800" dirty="0"/>
              <a:t>            "FeeAmountSum": float,</a:t>
            </a:r>
          </a:p>
          <a:p>
            <a:r>
              <a:rPr lang="zh-TW" altLang="en-US" sz="800" dirty="0"/>
              <a:t>            "ReceivedAmountSum": float,</a:t>
            </a:r>
          </a:p>
          <a:p>
            <a:r>
              <a:rPr lang="zh-TW" altLang="en-US" sz="800" dirty="0"/>
              <a:t>            "IsPro": bool,</a:t>
            </a:r>
          </a:p>
          <a:p>
            <a:r>
              <a:rPr lang="zh-TW" altLang="en-US" sz="800" dirty="0"/>
              <a:t>            "Status": str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"BillDetail":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 "WKMasterID": int,</a:t>
            </a:r>
          </a:p>
          <a:p>
            <a:r>
              <a:rPr lang="zh-TW" altLang="en-US" sz="800" dirty="0"/>
              <a:t>                "InvDetailID": int,</a:t>
            </a:r>
          </a:p>
          <a:p>
            <a:r>
              <a:rPr lang="zh-TW" altLang="en-US" sz="800" dirty="0"/>
              <a:t>                "PartyName": str,</a:t>
            </a:r>
          </a:p>
          <a:p>
            <a:r>
              <a:rPr lang="zh-TW" altLang="en-US" sz="800" dirty="0"/>
              <a:t>                "SupplierName": str,</a:t>
            </a:r>
          </a:p>
          <a:p>
            <a:r>
              <a:rPr lang="zh-TW" altLang="en-US" sz="800" dirty="0"/>
              <a:t>                "SubmarineC": str,</a:t>
            </a:r>
          </a:p>
          <a:p>
            <a:r>
              <a:rPr lang="zh-TW" altLang="en-US" sz="800" dirty="0"/>
              <a:t>                "WorkTitle": ablestr,</a:t>
            </a:r>
          </a:p>
          <a:p>
            <a:r>
              <a:rPr lang="zh-TW" altLang="en-US" sz="800" dirty="0"/>
              <a:t>                "BillMilestone": str,</a:t>
            </a:r>
          </a:p>
          <a:p>
            <a:r>
              <a:rPr lang="zh-TW" altLang="en-US" sz="800" dirty="0"/>
              <a:t>                "FeeItem": str,</a:t>
            </a:r>
          </a:p>
          <a:p>
            <a:r>
              <a:rPr lang="zh-TW" altLang="en-US" sz="800" dirty="0"/>
              <a:t>                "OrgFeeAmount": float,</a:t>
            </a:r>
          </a:p>
          <a:p>
            <a:r>
              <a:rPr lang="zh-TW" altLang="en-US" sz="800" dirty="0"/>
              <a:t>                "DedAmount": float,</a:t>
            </a:r>
          </a:p>
          <a:p>
            <a:r>
              <a:rPr lang="zh-TW" altLang="en-US" sz="800" dirty="0"/>
              <a:t>                "FeeAmount": float,</a:t>
            </a:r>
          </a:p>
          <a:p>
            <a:r>
              <a:rPr lang="zh-TW" altLang="en-US" sz="800" dirty="0"/>
              <a:t>                "ReceivedAmount": float,</a:t>
            </a:r>
          </a:p>
          <a:p>
            <a:r>
              <a:rPr lang="zh-TW" altLang="en-US" sz="800" dirty="0"/>
              <a:t>                "OverAmount": float,</a:t>
            </a:r>
          </a:p>
          <a:p>
            <a:r>
              <a:rPr lang="zh-TW" altLang="en-US" sz="800" dirty="0"/>
              <a:t>                "ShortAmount": float,</a:t>
            </a:r>
          </a:p>
          <a:p>
            <a:r>
              <a:rPr lang="zh-TW" altLang="en-US" sz="800" dirty="0"/>
              <a:t>                "BankFees": float,</a:t>
            </a:r>
          </a:p>
          <a:p>
            <a:r>
              <a:rPr lang="zh-TW" altLang="en-US" sz="800" dirty="0"/>
              <a:t>                "ShortOverReason": str,</a:t>
            </a:r>
          </a:p>
          <a:p>
            <a:r>
              <a:rPr lang="zh-TW" altLang="en-US" sz="800" dirty="0"/>
              <a:t>                "WriteOffDate": datetime,</a:t>
            </a:r>
          </a:p>
          <a:p>
            <a:r>
              <a:rPr lang="zh-TW" altLang="en-US" sz="800" dirty="0"/>
              <a:t>                "ReceiveDate": datetime,</a:t>
            </a:r>
          </a:p>
          <a:p>
            <a:r>
              <a:rPr lang="zh-TW" altLang="en-US" sz="800" dirty="0"/>
              <a:t>                "Note": str,</a:t>
            </a:r>
          </a:p>
          <a:p>
            <a:r>
              <a:rPr lang="zh-TW" altLang="en-US" sz="800" dirty="0"/>
              <a:t>                "ToCBAmount": str,</a:t>
            </a:r>
          </a:p>
          <a:p>
            <a:r>
              <a:rPr lang="zh-TW" altLang="en-US" sz="800" dirty="0"/>
              <a:t>                "Status": str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],</a:t>
            </a:r>
          </a:p>
          <a:p>
            <a:r>
              <a:rPr lang="zh-TW" altLang="en-US" sz="800" dirty="0"/>
              <a:t>}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9BD91DB-DF33-43B3-B626-BA0FB71A9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44" y="1385894"/>
            <a:ext cx="6170339" cy="84452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66C562D-F120-4E57-9478-BE9CE24469EA}"/>
              </a:ext>
            </a:extLst>
          </p:cNvPr>
          <p:cNvSpPr/>
          <p:nvPr/>
        </p:nvSpPr>
        <p:spPr>
          <a:xfrm>
            <a:off x="5892799" y="1650278"/>
            <a:ext cx="365125" cy="139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29B37A7E-9F66-4307-8D2A-356F4E6D48AB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2635338" y="1789978"/>
            <a:ext cx="3440024" cy="518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15FFAA2-C64B-437C-8CED-4B23D69FDCD6}"/>
              </a:ext>
            </a:extLst>
          </p:cNvPr>
          <p:cNvSpPr/>
          <p:nvPr/>
        </p:nvSpPr>
        <p:spPr>
          <a:xfrm>
            <a:off x="572987" y="4954818"/>
            <a:ext cx="486193" cy="14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F7FB452-04EB-4969-A785-A1C9FA599025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1059180" y="3305889"/>
            <a:ext cx="5678741" cy="17204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13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81E20-ADF0-3825-5476-CF68EF5E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3" y="-14234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抵扣後退回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待合併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合併後送出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CB5CFD-EFCB-8914-29AE-4E42B8921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" y="1690688"/>
            <a:ext cx="4418137" cy="270084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6DC8E22-206C-287F-93CD-01E4D9A7F605}"/>
              </a:ext>
            </a:extLst>
          </p:cNvPr>
          <p:cNvSpPr txBox="1"/>
          <p:nvPr/>
        </p:nvSpPr>
        <p:spPr>
          <a:xfrm>
            <a:off x="950975" y="4622399"/>
            <a:ext cx="6051073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Step1. 檢查帳單號碼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http://localhost:8000/api/v1/checkBillingNo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POST Body: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BillingNo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回傳內容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b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1. {"</a:t>
            </a: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message": "BillingNo is not exist, "BillingNo": "test"} </a:t>
            </a:r>
            <a:b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2. {"message": "BillingNo is exist"}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F3E99A-650B-9586-B91E-526214D6449C}"/>
              </a:ext>
            </a:extLst>
          </p:cNvPr>
          <p:cNvSpPr/>
          <p:nvPr/>
        </p:nvSpPr>
        <p:spPr>
          <a:xfrm>
            <a:off x="3031299" y="2705622"/>
            <a:ext cx="1290180" cy="225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6B2F55BC-E618-F4FC-F026-C7C7DB8E44F2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676389" y="2931090"/>
            <a:ext cx="300123" cy="16913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46C585-7C88-4F16-9A05-4D0E12201548}"/>
              </a:ext>
            </a:extLst>
          </p:cNvPr>
          <p:cNvSpPr txBox="1"/>
          <p:nvPr/>
        </p:nvSpPr>
        <p:spPr>
          <a:xfrm>
            <a:off x="9149369" y="1052115"/>
            <a:ext cx="2217877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800" dirty="0"/>
              <a:t>POST</a:t>
            </a:r>
            <a:r>
              <a:rPr lang="zh-TW" altLang="en-US" sz="800" dirty="0"/>
              <a:t> </a:t>
            </a:r>
            <a:r>
              <a:rPr lang="en-US" altLang="zh-TW" sz="800" dirty="0"/>
              <a:t>Body:</a:t>
            </a:r>
            <a:endParaRPr lang="zh-TW" altLang="en-US" sz="800" dirty="0"/>
          </a:p>
          <a:p>
            <a:r>
              <a:rPr lang="en-US" altLang="zh-TW" sz="800" dirty="0"/>
              <a:t/>
            </a:r>
            <a:br>
              <a:rPr lang="en-US" altLang="zh-TW" sz="800" dirty="0"/>
            </a:br>
            <a:r>
              <a:rPr lang="zh-TW" altLang="en-US" sz="800" dirty="0" smtClean="0"/>
              <a:t>{</a:t>
            </a:r>
            <a:endParaRPr lang="en-US" altLang="zh-TW" sz="800" dirty="0" smtClean="0"/>
          </a:p>
          <a:p>
            <a:r>
              <a:rPr lang="zh-TW" altLang="en-US" sz="800" dirty="0" smtClean="0"/>
              <a:t>        </a:t>
            </a:r>
            <a:r>
              <a:rPr lang="zh-TW" altLang="en-US" sz="800" dirty="0"/>
              <a:t>"</a:t>
            </a:r>
            <a:r>
              <a:rPr lang="en-US" altLang="zh-TW" sz="800" dirty="0" err="1" smtClean="0"/>
              <a:t>PONo</a:t>
            </a:r>
            <a:r>
              <a:rPr lang="zh-TW" altLang="en-US" sz="800" dirty="0"/>
              <a:t>"</a:t>
            </a:r>
            <a:r>
              <a:rPr lang="en-US" altLang="zh-TW" sz="800" dirty="0" smtClean="0"/>
              <a:t>: </a:t>
            </a:r>
            <a:r>
              <a:rPr lang="zh-TW" altLang="en-US" sz="800" dirty="0"/>
              <a:t>"</a:t>
            </a:r>
            <a:r>
              <a:rPr lang="en-US" altLang="zh-TW" sz="800" dirty="0" smtClean="0"/>
              <a:t>string</a:t>
            </a:r>
            <a:r>
              <a:rPr lang="zh-TW" altLang="en-US" sz="800" dirty="0"/>
              <a:t>"</a:t>
            </a:r>
            <a:endParaRPr lang="en-US" altLang="zh-TW" sz="800" dirty="0"/>
          </a:p>
          <a:p>
            <a:r>
              <a:rPr lang="en-US" altLang="zh-TW" sz="800" dirty="0"/>
              <a:t>        </a:t>
            </a:r>
            <a:r>
              <a:rPr lang="zh-TW" altLang="en-US" sz="800" dirty="0"/>
              <a:t>"</a:t>
            </a:r>
            <a:r>
              <a:rPr lang="en-US" altLang="zh-TW" sz="800" dirty="0" err="1"/>
              <a:t>DueDate</a:t>
            </a:r>
            <a:r>
              <a:rPr lang="zh-TW" altLang="en-US" sz="800" dirty="0"/>
              <a:t>"</a:t>
            </a:r>
            <a:r>
              <a:rPr lang="en-US" altLang="zh-TW" sz="800" dirty="0"/>
              <a:t>: </a:t>
            </a:r>
            <a:r>
              <a:rPr lang="zh-TW" altLang="en-US" sz="800" dirty="0"/>
              <a:t>"</a:t>
            </a:r>
            <a:r>
              <a:rPr lang="en-US" altLang="zh-TW" sz="800" dirty="0"/>
              <a:t>2023-03-14</a:t>
            </a:r>
            <a:r>
              <a:rPr lang="zh-TW" altLang="en-US" sz="800" dirty="0"/>
              <a:t> </a:t>
            </a:r>
            <a:r>
              <a:rPr lang="en-US" altLang="zh-TW" sz="800" dirty="0"/>
              <a:t>00:00:00</a:t>
            </a:r>
            <a:r>
              <a:rPr lang="zh-TW" altLang="en-US" sz="800" dirty="0"/>
              <a:t>"</a:t>
            </a:r>
            <a:r>
              <a:rPr lang="en-US" altLang="zh-TW" sz="800" dirty="0"/>
              <a:t>,</a:t>
            </a:r>
            <a:endParaRPr lang="zh-TW" altLang="en-US" sz="800" dirty="0"/>
          </a:p>
          <a:p>
            <a:r>
              <a:rPr lang="zh-TW" altLang="en-US" sz="800" dirty="0"/>
              <a:t>        "BillMaster": {</a:t>
            </a:r>
          </a:p>
          <a:p>
            <a:r>
              <a:rPr lang="zh-TW" altLang="en-US" sz="800" dirty="0"/>
              <a:t>            "BillingNo": str,</a:t>
            </a:r>
          </a:p>
          <a:p>
            <a:r>
              <a:rPr lang="zh-TW" altLang="en-US" sz="800" dirty="0"/>
              <a:t>            "PartyName": str,</a:t>
            </a:r>
          </a:p>
          <a:p>
            <a:r>
              <a:rPr lang="zh-TW" altLang="en-US" sz="800" dirty="0"/>
              <a:t>            "SubmarineCable": str,</a:t>
            </a:r>
          </a:p>
          <a:p>
            <a:r>
              <a:rPr lang="zh-TW" altLang="en-US" sz="800" dirty="0"/>
              <a:t>            "WorkTitle": str,</a:t>
            </a:r>
          </a:p>
          <a:p>
            <a:r>
              <a:rPr lang="zh-TW" altLang="en-US" sz="800" dirty="0"/>
              <a:t>            "IssueDate": datetime,</a:t>
            </a:r>
          </a:p>
          <a:p>
            <a:r>
              <a:rPr lang="zh-TW" altLang="en-US" sz="800" dirty="0"/>
              <a:t>            "DueDate": datetime,</a:t>
            </a:r>
          </a:p>
          <a:p>
            <a:r>
              <a:rPr lang="zh-TW" altLang="en-US" sz="800" dirty="0"/>
              <a:t>            "FeeAmountSum": float,</a:t>
            </a:r>
          </a:p>
          <a:p>
            <a:r>
              <a:rPr lang="zh-TW" altLang="en-US" sz="800" dirty="0"/>
              <a:t>            "ReceivedAmountSum": float,</a:t>
            </a:r>
          </a:p>
          <a:p>
            <a:r>
              <a:rPr lang="zh-TW" altLang="en-US" sz="800" dirty="0"/>
              <a:t>            "IsPro": bool,</a:t>
            </a:r>
          </a:p>
          <a:p>
            <a:r>
              <a:rPr lang="zh-TW" altLang="en-US" sz="800" dirty="0"/>
              <a:t>            "Status": str</a:t>
            </a:r>
          </a:p>
          <a:p>
            <a:r>
              <a:rPr lang="zh-TW" altLang="en-US" sz="800" dirty="0"/>
              <a:t>        },</a:t>
            </a:r>
          </a:p>
          <a:p>
            <a:r>
              <a:rPr lang="zh-TW" altLang="en-US" sz="800" dirty="0"/>
              <a:t>        "BillDetail": [</a:t>
            </a:r>
          </a:p>
          <a:p>
            <a:r>
              <a:rPr lang="zh-TW" altLang="en-US" sz="800" dirty="0"/>
              <a:t>            {</a:t>
            </a:r>
          </a:p>
          <a:p>
            <a:r>
              <a:rPr lang="zh-TW" altLang="en-US" sz="800" dirty="0"/>
              <a:t>               "WKMasterID": int,</a:t>
            </a:r>
          </a:p>
          <a:p>
            <a:r>
              <a:rPr lang="zh-TW" altLang="en-US" sz="800" dirty="0"/>
              <a:t>                "InvDetailID": int,</a:t>
            </a:r>
          </a:p>
          <a:p>
            <a:r>
              <a:rPr lang="zh-TW" altLang="en-US" sz="800" dirty="0"/>
              <a:t>                "PartyName": str,</a:t>
            </a:r>
          </a:p>
          <a:p>
            <a:r>
              <a:rPr lang="zh-TW" altLang="en-US" sz="800" dirty="0"/>
              <a:t>                "SupplierName": str,</a:t>
            </a:r>
          </a:p>
          <a:p>
            <a:r>
              <a:rPr lang="zh-TW" altLang="en-US" sz="800" dirty="0"/>
              <a:t>                "SubmarineC": str,</a:t>
            </a:r>
          </a:p>
          <a:p>
            <a:r>
              <a:rPr lang="zh-TW" altLang="en-US" sz="800" dirty="0"/>
              <a:t>                "WorkTitle": ablestr,</a:t>
            </a:r>
          </a:p>
          <a:p>
            <a:r>
              <a:rPr lang="zh-TW" altLang="en-US" sz="800" dirty="0"/>
              <a:t>                "BillMilestone": str,</a:t>
            </a:r>
          </a:p>
          <a:p>
            <a:r>
              <a:rPr lang="zh-TW" altLang="en-US" sz="800" dirty="0"/>
              <a:t>                "FeeItem": str,</a:t>
            </a:r>
          </a:p>
          <a:p>
            <a:r>
              <a:rPr lang="zh-TW" altLang="en-US" sz="800" dirty="0"/>
              <a:t>                "OrgFeeAmount": float,</a:t>
            </a:r>
          </a:p>
          <a:p>
            <a:r>
              <a:rPr lang="zh-TW" altLang="en-US" sz="800" dirty="0"/>
              <a:t>                "DedAmount": float,</a:t>
            </a:r>
          </a:p>
          <a:p>
            <a:r>
              <a:rPr lang="zh-TW" altLang="en-US" sz="800" dirty="0"/>
              <a:t>                "FeeAmount": float,</a:t>
            </a:r>
          </a:p>
          <a:p>
            <a:r>
              <a:rPr lang="zh-TW" altLang="en-US" sz="800" dirty="0"/>
              <a:t>                "ReceivedAmount": float,</a:t>
            </a:r>
          </a:p>
          <a:p>
            <a:r>
              <a:rPr lang="zh-TW" altLang="en-US" sz="800" dirty="0"/>
              <a:t>                "OverAmount": float,</a:t>
            </a:r>
          </a:p>
          <a:p>
            <a:r>
              <a:rPr lang="zh-TW" altLang="en-US" sz="800" dirty="0"/>
              <a:t>                "ShortAmount": float,</a:t>
            </a:r>
          </a:p>
          <a:p>
            <a:r>
              <a:rPr lang="zh-TW" altLang="en-US" sz="800" dirty="0"/>
              <a:t>                "BankFees": float,</a:t>
            </a:r>
          </a:p>
          <a:p>
            <a:r>
              <a:rPr lang="zh-TW" altLang="en-US" sz="800" dirty="0"/>
              <a:t>                "ShortOverReason": str,</a:t>
            </a:r>
          </a:p>
          <a:p>
            <a:r>
              <a:rPr lang="zh-TW" altLang="en-US" sz="800" dirty="0"/>
              <a:t>                "WriteOffDate": datetime,</a:t>
            </a:r>
          </a:p>
          <a:p>
            <a:r>
              <a:rPr lang="zh-TW" altLang="en-US" sz="800" dirty="0"/>
              <a:t>                "ReceiveDate": datetime,</a:t>
            </a:r>
          </a:p>
          <a:p>
            <a:r>
              <a:rPr lang="zh-TW" altLang="en-US" sz="800" dirty="0"/>
              <a:t>                "Note": str,</a:t>
            </a:r>
          </a:p>
          <a:p>
            <a:r>
              <a:rPr lang="zh-TW" altLang="en-US" sz="800" dirty="0"/>
              <a:t>                "ToCBAmount": str,</a:t>
            </a:r>
          </a:p>
          <a:p>
            <a:r>
              <a:rPr lang="zh-TW" altLang="en-US" sz="800" dirty="0"/>
              <a:t>                "Status": str</a:t>
            </a:r>
          </a:p>
          <a:p>
            <a:r>
              <a:rPr lang="zh-TW" altLang="en-US" sz="800" dirty="0"/>
              <a:t>            },</a:t>
            </a:r>
          </a:p>
          <a:p>
            <a:r>
              <a:rPr lang="zh-TW" altLang="en-US" sz="800" dirty="0"/>
              <a:t>            {...},</a:t>
            </a:r>
          </a:p>
          <a:p>
            <a:r>
              <a:rPr lang="zh-TW" altLang="en-US" sz="800" dirty="0"/>
              <a:t>            {...}</a:t>
            </a:r>
          </a:p>
          <a:p>
            <a:r>
              <a:rPr lang="zh-TW" altLang="en-US" sz="800" dirty="0"/>
              <a:t>        ],</a:t>
            </a:r>
          </a:p>
          <a:p>
            <a:r>
              <a:rPr lang="zh-TW" altLang="en-US" sz="800" dirty="0"/>
              <a:t>}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9FD643-2550-4005-9DFE-8C4D5CF05C9A}"/>
              </a:ext>
            </a:extLst>
          </p:cNvPr>
          <p:cNvSpPr txBox="1"/>
          <p:nvPr/>
        </p:nvSpPr>
        <p:spPr>
          <a:xfrm>
            <a:off x="5472947" y="1539633"/>
            <a:ext cx="3572589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Step2. 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送出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奌擊合併鈕後</a:t>
            </a:r>
            <a:r>
              <a:rPr lang="en-US" altLang="zh-TW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POST</a:t>
            </a:r>
          </a:p>
          <a:p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</a:t>
            </a:r>
            <a:r>
              <a:rPr lang="zh-TW" altLang="en-US" sz="1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http://localhost:8000/api/v1/initBillMaster&amp;BillDetail</a:t>
            </a:r>
            <a:endParaRPr lang="en-US" altLang="zh-TW" sz="1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42420D6B-10AF-48DC-88B4-2954193845D9}"/>
              </a:ext>
            </a:extLst>
          </p:cNvPr>
          <p:cNvCxnSpPr>
            <a:cxnSpLocks/>
            <a:stCxn id="11" idx="2"/>
            <a:endCxn id="9" idx="1"/>
          </p:cNvCxnSpPr>
          <p:nvPr/>
        </p:nvCxnSpPr>
        <p:spPr>
          <a:xfrm rot="16200000" flipH="1">
            <a:off x="7340068" y="2058970"/>
            <a:ext cx="1728474" cy="18901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68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056BB-C3F7-4AFA-A110-D9DF6A8E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查詢帳單主檔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74E3E7-6488-9E13-C2BE-CA8AB9654E5C}"/>
              </a:ext>
            </a:extLst>
          </p:cNvPr>
          <p:cNvSpPr txBox="1"/>
          <p:nvPr/>
        </p:nvSpPr>
        <p:spPr>
          <a:xfrm>
            <a:off x="838200" y="3725288"/>
            <a:ext cx="5486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http://localhost:8000/api/v1/getBillMaster&amp;BillDetail/{urlCondition}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6A54A5-E8FF-4F30-B1C0-10E58140D0E1}"/>
              </a:ext>
            </a:extLst>
          </p:cNvPr>
          <p:cNvSpPr txBox="1"/>
          <p:nvPr/>
        </p:nvSpPr>
        <p:spPr>
          <a:xfrm>
            <a:off x="8934450" y="683705"/>
            <a:ext cx="2095500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700" dirty="0"/>
              <a:t>[</a:t>
            </a:r>
          </a:p>
          <a:p>
            <a:r>
              <a:rPr lang="zh-TW" altLang="en-US" sz="700" dirty="0"/>
              <a:t>    {</a:t>
            </a:r>
          </a:p>
          <a:p>
            <a:r>
              <a:rPr lang="zh-TW" altLang="en-US" sz="700" dirty="0"/>
              <a:t>        "BillMaster": {</a:t>
            </a:r>
          </a:p>
          <a:p>
            <a:r>
              <a:rPr lang="zh-TW" altLang="en-US" sz="700" dirty="0"/>
              <a:t>            "BillMasterID": 1,</a:t>
            </a:r>
          </a:p>
          <a:p>
            <a:r>
              <a:rPr lang="zh-TW" altLang="en-US" sz="700" dirty="0"/>
              <a:t>            "BillingNo": "string",</a:t>
            </a:r>
          </a:p>
          <a:p>
            <a:r>
              <a:rPr lang="zh-TW" altLang="en-US" sz="700" dirty="0"/>
              <a:t>            "PONo": "string",</a:t>
            </a:r>
          </a:p>
          <a:p>
            <a:r>
              <a:rPr lang="zh-TW" altLang="en-US" sz="700" dirty="0"/>
              <a:t>            "SupplierName": "string",</a:t>
            </a:r>
          </a:p>
          <a:p>
            <a:r>
              <a:rPr lang="zh-TW" altLang="en-US" sz="700" dirty="0"/>
              <a:t>            "SubmarineCable": "string",</a:t>
            </a:r>
          </a:p>
          <a:p>
            <a:r>
              <a:rPr lang="zh-TW" altLang="en-US" sz="700" dirty="0"/>
              <a:t>            "WorkTitle": "string",</a:t>
            </a:r>
          </a:p>
          <a:p>
            <a:r>
              <a:rPr lang="zh-TW" altLang="en-US" sz="700" dirty="0"/>
              <a:t>            "PartyName": "string",</a:t>
            </a:r>
          </a:p>
          <a:p>
            <a:r>
              <a:rPr lang="zh-TW" altLang="en-US" sz="700" dirty="0"/>
              <a:t>            "IssueDate": "2023-03-14 00:00:00",</a:t>
            </a:r>
          </a:p>
          <a:p>
            <a:r>
              <a:rPr lang="zh-TW" altLang="en-US" sz="700" dirty="0"/>
              <a:t>            "DueDate": "2023-03-20 00:00:00",</a:t>
            </a:r>
          </a:p>
          <a:p>
            <a:r>
              <a:rPr lang="zh-TW" altLang="en-US" sz="700" dirty="0"/>
              <a:t>            "FeeAmountSum": 123.45,</a:t>
            </a:r>
          </a:p>
          <a:p>
            <a:r>
              <a:rPr lang="zh-TW" altLang="en-US" sz="700" dirty="0"/>
              <a:t>            "ReceivedAmountSum": 123.45,</a:t>
            </a:r>
          </a:p>
          <a:p>
            <a:r>
              <a:rPr lang="zh-TW" altLang="en-US" sz="700" dirty="0"/>
              <a:t>            "IsPro": 1,</a:t>
            </a:r>
          </a:p>
          <a:p>
            <a:r>
              <a:rPr lang="zh-TW" altLang="en-US" sz="700" dirty="0"/>
              <a:t>            "Status": "string"</a:t>
            </a:r>
          </a:p>
          <a:p>
            <a:r>
              <a:rPr lang="zh-TW" altLang="en-US" sz="700" dirty="0"/>
              <a:t>        },</a:t>
            </a:r>
          </a:p>
          <a:p>
            <a:r>
              <a:rPr lang="zh-TW" altLang="en-US" sz="700" dirty="0"/>
              <a:t>        "BillDetail": [</a:t>
            </a:r>
          </a:p>
          <a:p>
            <a:r>
              <a:rPr lang="zh-TW" altLang="en-US" sz="700" dirty="0"/>
              <a:t>            {</a:t>
            </a:r>
          </a:p>
          <a:p>
            <a:r>
              <a:rPr lang="zh-TW" altLang="en-US" sz="700" dirty="0"/>
              <a:t>                "BillDetailID": 1,</a:t>
            </a:r>
          </a:p>
          <a:p>
            <a:r>
              <a:rPr lang="zh-TW" altLang="en-US" sz="700" dirty="0"/>
              <a:t>                "BillMasterID": 2,</a:t>
            </a:r>
          </a:p>
          <a:p>
            <a:r>
              <a:rPr lang="zh-TW" altLang="en-US" sz="700" dirty="0"/>
              <a:t>                "WKMasterID": 3,</a:t>
            </a:r>
          </a:p>
          <a:p>
            <a:r>
              <a:rPr lang="zh-TW" altLang="en-US" sz="700" dirty="0"/>
              <a:t>                "InvDetailID": 4,</a:t>
            </a:r>
          </a:p>
          <a:p>
            <a:r>
              <a:rPr lang="zh-TW" altLang="en-US" sz="700" dirty="0"/>
              <a:t>                "PartyName": "string",</a:t>
            </a:r>
          </a:p>
          <a:p>
            <a:r>
              <a:rPr lang="zh-TW" altLang="en-US" sz="700" dirty="0"/>
              <a:t>                "SupplierName": "string",</a:t>
            </a:r>
          </a:p>
          <a:p>
            <a:r>
              <a:rPr lang="zh-TW" altLang="en-US" sz="700" dirty="0"/>
              <a:t>                "SubmarineCable": "string",</a:t>
            </a:r>
          </a:p>
          <a:p>
            <a:r>
              <a:rPr lang="zh-TW" altLang="en-US" sz="700" dirty="0"/>
              <a:t>                "WorkTitle": "string",</a:t>
            </a:r>
          </a:p>
          <a:p>
            <a:r>
              <a:rPr lang="zh-TW" altLang="en-US" sz="700" dirty="0"/>
              <a:t>                "BillMilestone": "string",</a:t>
            </a:r>
          </a:p>
          <a:p>
            <a:r>
              <a:rPr lang="zh-TW" altLang="en-US" sz="700" dirty="0"/>
              <a:t>                "FeeItem": "string",</a:t>
            </a:r>
          </a:p>
          <a:p>
            <a:r>
              <a:rPr lang="zh-TW" altLang="en-US" sz="700" dirty="0"/>
              <a:t>                "OrgFeeAmount": 123.45,</a:t>
            </a:r>
          </a:p>
          <a:p>
            <a:r>
              <a:rPr lang="zh-TW" altLang="en-US" sz="700" dirty="0"/>
              <a:t>                "DedAmount": 123.45,</a:t>
            </a:r>
          </a:p>
          <a:p>
            <a:r>
              <a:rPr lang="zh-TW" altLang="en-US" sz="700" dirty="0"/>
              <a:t>                "FeeAmount": 123.45,</a:t>
            </a:r>
          </a:p>
          <a:p>
            <a:r>
              <a:rPr lang="zh-TW" altLang="en-US" sz="700" dirty="0"/>
              <a:t>                "ReceivedAmount": 123.45,</a:t>
            </a:r>
          </a:p>
          <a:p>
            <a:r>
              <a:rPr lang="zh-TW" altLang="en-US" sz="700" dirty="0"/>
              <a:t>                "OverAmount": 123.45,</a:t>
            </a:r>
          </a:p>
          <a:p>
            <a:r>
              <a:rPr lang="zh-TW" altLang="en-US" sz="700" dirty="0"/>
              <a:t>                "ShortAmount": 123.45,</a:t>
            </a:r>
          </a:p>
          <a:p>
            <a:r>
              <a:rPr lang="zh-TW" altLang="en-US" sz="700" dirty="0"/>
              <a:t>                "BankFees": 123.45,</a:t>
            </a:r>
          </a:p>
          <a:p>
            <a:r>
              <a:rPr lang="zh-TW" altLang="en-US" sz="700" dirty="0"/>
              <a:t>                "ToCBAmount": 123.45,</a:t>
            </a:r>
          </a:p>
          <a:p>
            <a:r>
              <a:rPr lang="zh-TW" altLang="en-US" sz="700" dirty="0"/>
              <a:t>                "ShortOverReason": "string",</a:t>
            </a:r>
          </a:p>
          <a:p>
            <a:r>
              <a:rPr lang="zh-TW" altLang="en-US" sz="700" dirty="0"/>
              <a:t>                "WriteOffDate": "2023-03-14 00:00:00",</a:t>
            </a:r>
          </a:p>
          <a:p>
            <a:r>
              <a:rPr lang="zh-TW" altLang="en-US" sz="700" dirty="0"/>
              <a:t>                "ReceiveDate": "2023-03-14 00:00:00",</a:t>
            </a:r>
          </a:p>
          <a:p>
            <a:r>
              <a:rPr lang="zh-TW" altLang="en-US" sz="700" dirty="0"/>
              <a:t>                "Note": "string",</a:t>
            </a:r>
          </a:p>
          <a:p>
            <a:r>
              <a:rPr lang="zh-TW" altLang="en-US" sz="700" dirty="0"/>
              <a:t>                "Status": "string"</a:t>
            </a:r>
          </a:p>
          <a:p>
            <a:r>
              <a:rPr lang="zh-TW" altLang="en-US" sz="700" dirty="0"/>
              <a:t>            },</a:t>
            </a:r>
          </a:p>
          <a:p>
            <a:r>
              <a:rPr lang="zh-TW" altLang="en-US" sz="700" dirty="0"/>
              <a:t>            {...},</a:t>
            </a:r>
          </a:p>
          <a:p>
            <a:r>
              <a:rPr lang="zh-TW" altLang="en-US" sz="700" dirty="0"/>
              <a:t>            {...}</a:t>
            </a:r>
          </a:p>
          <a:p>
            <a:r>
              <a:rPr lang="zh-TW" altLang="en-US" sz="700" dirty="0"/>
              <a:t>        ]</a:t>
            </a:r>
          </a:p>
          <a:p>
            <a:r>
              <a:rPr lang="zh-TW" altLang="en-US" sz="700" dirty="0"/>
              <a:t>    },</a:t>
            </a:r>
          </a:p>
          <a:p>
            <a:r>
              <a:rPr lang="zh-TW" altLang="en-US" sz="700" dirty="0"/>
              <a:t>    {...},</a:t>
            </a:r>
          </a:p>
          <a:p>
            <a:r>
              <a:rPr lang="zh-TW" altLang="en-US" sz="700" dirty="0"/>
              <a:t>    {...}</a:t>
            </a:r>
          </a:p>
          <a:p>
            <a:r>
              <a:rPr lang="zh-TW" altLang="en-US" sz="700" dirty="0"/>
              <a:t>]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FC3C10-3435-4DF8-8AA1-35436B2C10E7}"/>
              </a:ext>
            </a:extLst>
          </p:cNvPr>
          <p:cNvSpPr txBox="1"/>
          <p:nvPr/>
        </p:nvSpPr>
        <p:spPr>
          <a:xfrm>
            <a:off x="885825" y="5337552"/>
            <a:ext cx="9505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回傳值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3A1D8CE5-7BFC-4DE9-A673-45E2B03DF3FF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1836420" y="3422917"/>
            <a:ext cx="7098030" cy="2099301"/>
          </a:xfrm>
          <a:prstGeom prst="bentConnector3">
            <a:avLst>
              <a:gd name="adj1" fmla="val 77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673ED716-7812-4128-884E-B2B8970C2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1" y="1585688"/>
            <a:ext cx="6938683" cy="165310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8C6E30A-CF5C-4CB1-AE23-B5929D9A265B}"/>
              </a:ext>
            </a:extLst>
          </p:cNvPr>
          <p:cNvSpPr/>
          <p:nvPr/>
        </p:nvSpPr>
        <p:spPr>
          <a:xfrm>
            <a:off x="1234915" y="2616994"/>
            <a:ext cx="252414" cy="135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358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9DD6A-2F07-478D-A767-A6FADA96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帳單折抵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B1F178-8C6C-4838-B5C5-FC9E17A3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2520" cy="219323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7008562-CBB1-40AF-AE46-146F8E7EAD15}"/>
              </a:ext>
            </a:extLst>
          </p:cNvPr>
          <p:cNvSpPr txBox="1"/>
          <p:nvPr/>
        </p:nvSpPr>
        <p:spPr>
          <a:xfrm>
            <a:off x="838200" y="4044434"/>
            <a:ext cx="106146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http://localhost:8000/api/v1/CreditBalance/{urlCondition}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BillMilestone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記帳段號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dirty="0" err="1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endParaRPr lang="en-US" altLang="zh-TW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8E64D65-68EA-4B38-B005-EBDD27CF0993}"/>
              </a:ext>
            </a:extLst>
          </p:cNvPr>
          <p:cNvCxnSpPr/>
          <p:nvPr/>
        </p:nvCxnSpPr>
        <p:spPr>
          <a:xfrm>
            <a:off x="5722620" y="5209483"/>
            <a:ext cx="76200" cy="608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7DA525E-35B3-4C8B-9CBC-3334D4D773B8}"/>
              </a:ext>
            </a:extLst>
          </p:cNvPr>
          <p:cNvSpPr/>
          <p:nvPr/>
        </p:nvSpPr>
        <p:spPr>
          <a:xfrm>
            <a:off x="1257300" y="4899660"/>
            <a:ext cx="9441180" cy="309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06F258E-3DE3-4FB4-B81C-4F1C72D4DCD4}"/>
              </a:ext>
            </a:extLst>
          </p:cNvPr>
          <p:cNvSpPr txBox="1"/>
          <p:nvPr/>
        </p:nvSpPr>
        <p:spPr>
          <a:xfrm>
            <a:off x="4781550" y="5818131"/>
            <a:ext cx="3181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根據前頁的回傳值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帳單明細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EF7CF2-E73D-48DF-BE5F-E341DC6A7F2A}"/>
              </a:ext>
            </a:extLst>
          </p:cNvPr>
          <p:cNvSpPr/>
          <p:nvPr/>
        </p:nvSpPr>
        <p:spPr>
          <a:xfrm>
            <a:off x="5105400" y="2331244"/>
            <a:ext cx="185738" cy="88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57E5B9C-4B29-4EE3-81DA-3C1DE8E35E6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291138" y="2419790"/>
            <a:ext cx="854392" cy="1624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0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60120-EDB2-4AD8-95A5-62C94565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待抵扣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帳單折抵完送出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F104BF-A12C-4FC9-B93F-45DB4FAFB707}"/>
              </a:ext>
            </a:extLst>
          </p:cNvPr>
          <p:cNvSpPr txBox="1"/>
          <p:nvPr/>
        </p:nvSpPr>
        <p:spPr>
          <a:xfrm>
            <a:off x="6559550" y="1654176"/>
            <a:ext cx="253365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000" dirty="0"/>
              <a:t>{</a:t>
            </a:r>
          </a:p>
          <a:p>
            <a:r>
              <a:rPr lang="en-US" altLang="zh-TW" sz="1000" dirty="0"/>
              <a:t>    "</a:t>
            </a:r>
            <a:r>
              <a:rPr lang="en-US" altLang="zh-TW" sz="1000" dirty="0" err="1"/>
              <a:t>BillMaster</a:t>
            </a:r>
            <a:r>
              <a:rPr lang="en-US" altLang="zh-TW" sz="1000" dirty="0"/>
              <a:t>": {...},</a:t>
            </a:r>
          </a:p>
          <a:p>
            <a:r>
              <a:rPr lang="en-US" altLang="zh-TW" sz="1000" dirty="0"/>
              <a:t>    "Deduct": [</a:t>
            </a:r>
          </a:p>
          <a:p>
            <a:r>
              <a:rPr lang="en-US" altLang="zh-TW" sz="1000" dirty="0"/>
              <a:t>        {</a:t>
            </a:r>
          </a:p>
          <a:p>
            <a:r>
              <a:rPr lang="en-US" altLang="zh-TW" sz="1000" dirty="0"/>
              <a:t>            "</a:t>
            </a:r>
            <a:r>
              <a:rPr lang="en-US" altLang="zh-TW" sz="1000" dirty="0" err="1"/>
              <a:t>BillDetailID</a:t>
            </a:r>
            <a:r>
              <a:rPr lang="en-US" altLang="zh-TW" sz="1000" dirty="0"/>
              <a:t>": 1,</a:t>
            </a:r>
          </a:p>
          <a:p>
            <a:r>
              <a:rPr lang="en-US" altLang="zh-TW" sz="1000" dirty="0"/>
              <a:t>            "CB": [</a:t>
            </a:r>
          </a:p>
          <a:p>
            <a:r>
              <a:rPr lang="en-US" altLang="zh-TW" sz="1000" dirty="0"/>
              <a:t>                {</a:t>
            </a:r>
          </a:p>
          <a:p>
            <a:r>
              <a:rPr lang="en-US" altLang="zh-TW" sz="1000" dirty="0"/>
              <a:t>                    "CBID": 1,</a:t>
            </a:r>
          </a:p>
          <a:p>
            <a:r>
              <a:rPr lang="en-US" altLang="zh-TW" sz="1000" dirty="0"/>
              <a:t>                    "</a:t>
            </a:r>
            <a:r>
              <a:rPr lang="en-US" altLang="zh-TW" sz="1000" dirty="0" err="1"/>
              <a:t>TransAmount</a:t>
            </a:r>
            <a:r>
              <a:rPr lang="en-US" altLang="zh-TW" sz="1000" dirty="0"/>
              <a:t>": 1000</a:t>
            </a:r>
          </a:p>
          <a:p>
            <a:r>
              <a:rPr lang="en-US" altLang="zh-TW" sz="1000" dirty="0"/>
              <a:t>                },</a:t>
            </a:r>
          </a:p>
          <a:p>
            <a:r>
              <a:rPr lang="en-US" altLang="zh-TW" sz="1000" dirty="0"/>
              <a:t>                {...},</a:t>
            </a:r>
          </a:p>
          <a:p>
            <a:r>
              <a:rPr lang="en-US" altLang="zh-TW" sz="1000" dirty="0"/>
              <a:t>                {...}</a:t>
            </a:r>
          </a:p>
          <a:p>
            <a:r>
              <a:rPr lang="en-US" altLang="zh-TW" sz="1000" dirty="0"/>
              <a:t>            ]</a:t>
            </a:r>
          </a:p>
          <a:p>
            <a:r>
              <a:rPr lang="en-US" altLang="zh-TW" sz="1000" dirty="0"/>
              <a:t>        },</a:t>
            </a:r>
          </a:p>
          <a:p>
            <a:r>
              <a:rPr lang="en-US" altLang="zh-TW" sz="1000" dirty="0"/>
              <a:t>        {...},</a:t>
            </a:r>
          </a:p>
          <a:p>
            <a:r>
              <a:rPr lang="en-US" altLang="zh-TW" sz="1000" dirty="0"/>
              <a:t>        {...}</a:t>
            </a:r>
          </a:p>
          <a:p>
            <a:r>
              <a:rPr lang="en-US" altLang="zh-TW" sz="1000" dirty="0"/>
              <a:t>    ]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7ED6E0C-9B03-4227-8CC2-555398332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2520" cy="219323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2FB637-1685-49B5-AD5F-EC40E0FD8CAE}"/>
              </a:ext>
            </a:extLst>
          </p:cNvPr>
          <p:cNvSpPr/>
          <p:nvPr/>
        </p:nvSpPr>
        <p:spPr>
          <a:xfrm>
            <a:off x="7200900" y="2908300"/>
            <a:ext cx="1187450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B32600-95D6-4F5B-8CDF-3DD290B35CB2}"/>
              </a:ext>
            </a:extLst>
          </p:cNvPr>
          <p:cNvSpPr/>
          <p:nvPr/>
        </p:nvSpPr>
        <p:spPr>
          <a:xfrm>
            <a:off x="4119563" y="3055144"/>
            <a:ext cx="338138" cy="10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4AECECB-6D66-41B0-A745-D47AD6E480D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457701" y="2990850"/>
            <a:ext cx="2743199" cy="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50DCC67-3F97-4BC3-9063-F0D7BD4B4174}"/>
              </a:ext>
            </a:extLst>
          </p:cNvPr>
          <p:cNvSpPr txBox="1"/>
          <p:nvPr/>
        </p:nvSpPr>
        <p:spPr>
          <a:xfrm>
            <a:off x="838200" y="42856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POST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http://localhost:8000/api/v1/generateBillMaster&amp;BillDetail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DF0217-9891-45F7-A64F-13DCE89DDB65}"/>
              </a:ext>
            </a:extLst>
          </p:cNvPr>
          <p:cNvSpPr/>
          <p:nvPr/>
        </p:nvSpPr>
        <p:spPr>
          <a:xfrm>
            <a:off x="909638" y="4714876"/>
            <a:ext cx="773906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F836C8B3-5E46-4FC8-A339-E7D3589651CB}"/>
              </a:ext>
            </a:extLst>
          </p:cNvPr>
          <p:cNvCxnSpPr>
            <a:cxnSpLocks/>
            <a:stCxn id="16" idx="2"/>
            <a:endCxn id="7" idx="2"/>
          </p:cNvCxnSpPr>
          <p:nvPr/>
        </p:nvCxnSpPr>
        <p:spPr>
          <a:xfrm rot="5400000" flipH="1" flipV="1">
            <a:off x="4376569" y="1436520"/>
            <a:ext cx="369828" cy="6529784"/>
          </a:xfrm>
          <a:prstGeom prst="bentConnector3">
            <a:avLst>
              <a:gd name="adj1" fmla="val -618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9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D1E9B-4C11-46A5-ACDF-7B8DB560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已抵扣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檢視帳單主檔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98C5B6-4643-411C-A460-E1E8482B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51" y="1690688"/>
            <a:ext cx="9219873" cy="140561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3BE6F3-EFD9-4AE8-8F62-2005370D1895}"/>
              </a:ext>
            </a:extLst>
          </p:cNvPr>
          <p:cNvSpPr txBox="1"/>
          <p:nvPr/>
        </p:nvSpPr>
        <p:spPr>
          <a:xfrm>
            <a:off x="962350" y="3191552"/>
            <a:ext cx="79301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Method: GET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URL: 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http://localhost:8000/api/v1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getBillMaster&amp;BillDetailWithCBData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/{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}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urlCondition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SupplierName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供應商名稱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SubmarineCable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海纜名稱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WorkTitle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海纜作業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en-US" altLang="zh-TW" sz="1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PartyName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會員名稱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2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endParaRPr lang="en-US" altLang="zh-TW" sz="12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BE18FE-2CD1-465A-932F-E5EA6BE829E6}"/>
              </a:ext>
            </a:extLst>
          </p:cNvPr>
          <p:cNvSpPr txBox="1"/>
          <p:nvPr/>
        </p:nvSpPr>
        <p:spPr>
          <a:xfrm>
            <a:off x="10182225" y="151179"/>
            <a:ext cx="1920876" cy="6555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600" dirty="0"/>
              <a:t>[</a:t>
            </a:r>
          </a:p>
          <a:p>
            <a:r>
              <a:rPr lang="zh-TW" altLang="en-US" sz="600" dirty="0"/>
              <a:t>    {</a:t>
            </a:r>
          </a:p>
          <a:p>
            <a:r>
              <a:rPr lang="zh-TW" altLang="en-US" sz="600" dirty="0"/>
              <a:t>        "BillMaster": {</a:t>
            </a:r>
          </a:p>
          <a:p>
            <a:r>
              <a:rPr lang="zh-TW" altLang="en-US" sz="600" dirty="0"/>
              <a:t>            "BillMasterID": 1,</a:t>
            </a:r>
          </a:p>
          <a:p>
            <a:r>
              <a:rPr lang="zh-TW" altLang="en-US" sz="600" dirty="0"/>
              <a:t>            "BillingNo": "string",</a:t>
            </a:r>
          </a:p>
          <a:p>
            <a:r>
              <a:rPr lang="zh-TW" altLang="en-US" sz="600" dirty="0"/>
              <a:t>            "PartyName": "string",</a:t>
            </a:r>
          </a:p>
          <a:p>
            <a:r>
              <a:rPr lang="zh-TW" altLang="en-US" sz="600" dirty="0"/>
              <a:t>            "SubmarineCable": "string",</a:t>
            </a:r>
          </a:p>
          <a:p>
            <a:r>
              <a:rPr lang="zh-TW" altLang="en-US" sz="600" dirty="0"/>
              <a:t>            "WorkTitle": "string",</a:t>
            </a:r>
          </a:p>
          <a:p>
            <a:r>
              <a:rPr lang="zh-TW" altLang="en-US" sz="600" dirty="0"/>
              <a:t>            "IssueDate": "2023-01-01 00:00:00",</a:t>
            </a:r>
          </a:p>
          <a:p>
            <a:r>
              <a:rPr lang="zh-TW" altLang="en-US" sz="600" dirty="0"/>
              <a:t>            "DueDate": "2023-01-01 00:00:00",</a:t>
            </a:r>
          </a:p>
          <a:p>
            <a:r>
              <a:rPr lang="zh-TW" altLang="en-US" sz="600" dirty="0"/>
              <a:t>            "FeeAmountSum": 123.45,</a:t>
            </a:r>
          </a:p>
          <a:p>
            <a:r>
              <a:rPr lang="zh-TW" altLang="en-US" sz="600" dirty="0"/>
              <a:t>            "ReceivedAmountSum": 123.45,</a:t>
            </a:r>
          </a:p>
          <a:p>
            <a:r>
              <a:rPr lang="zh-TW" altLang="en-US" sz="600" dirty="0"/>
              <a:t>            "IsPro": 0,</a:t>
            </a:r>
          </a:p>
          <a:p>
            <a:r>
              <a:rPr lang="zh-TW" altLang="en-US" sz="600" dirty="0"/>
              <a:t>            "Status": "string"</a:t>
            </a:r>
          </a:p>
          <a:p>
            <a:r>
              <a:rPr lang="zh-TW" altLang="en-US" sz="600" dirty="0"/>
              <a:t>        },</a:t>
            </a:r>
          </a:p>
          <a:p>
            <a:r>
              <a:rPr lang="zh-TW" altLang="en-US" sz="600" dirty="0"/>
              <a:t>        "data": [</a:t>
            </a:r>
          </a:p>
          <a:p>
            <a:r>
              <a:rPr lang="zh-TW" altLang="en-US" sz="600" dirty="0"/>
              <a:t>            {</a:t>
            </a:r>
          </a:p>
          <a:p>
            <a:r>
              <a:rPr lang="zh-TW" altLang="en-US" sz="600" dirty="0"/>
              <a:t>                "BillDetail": {</a:t>
            </a:r>
          </a:p>
          <a:p>
            <a:r>
              <a:rPr lang="zh-TW" altLang="en-US" sz="600" dirty="0"/>
              <a:t>                    "BillDetailID": 1,</a:t>
            </a:r>
          </a:p>
          <a:p>
            <a:r>
              <a:rPr lang="zh-TW" altLang="en-US" sz="600" dirty="0"/>
              <a:t>                    "BillMasterID": 1,</a:t>
            </a:r>
          </a:p>
          <a:p>
            <a:r>
              <a:rPr lang="zh-TW" altLang="en-US" sz="600" dirty="0"/>
              <a:t>                    "WKMasterID": 1,</a:t>
            </a:r>
          </a:p>
          <a:p>
            <a:r>
              <a:rPr lang="zh-TW" altLang="en-US" sz="600" dirty="0"/>
              <a:t>                    "InvDetailID": 1,</a:t>
            </a:r>
          </a:p>
          <a:p>
            <a:r>
              <a:rPr lang="zh-TW" altLang="en-US" sz="600" dirty="0"/>
              <a:t>                    "PartyName": "string",</a:t>
            </a:r>
          </a:p>
          <a:p>
            <a:r>
              <a:rPr lang="zh-TW" altLang="en-US" sz="600" dirty="0"/>
              <a:t>                    "SupplierName": "string",</a:t>
            </a:r>
          </a:p>
          <a:p>
            <a:r>
              <a:rPr lang="zh-TW" altLang="en-US" sz="600" dirty="0"/>
              <a:t>                    "SubmarineCable": "string",</a:t>
            </a:r>
          </a:p>
          <a:p>
            <a:r>
              <a:rPr lang="zh-TW" altLang="en-US" sz="600" dirty="0"/>
              <a:t>                    "WorkTitle": "string",</a:t>
            </a:r>
          </a:p>
          <a:p>
            <a:r>
              <a:rPr lang="zh-TW" altLang="en-US" sz="600" dirty="0"/>
              <a:t>                    "BillMilestone": "string",</a:t>
            </a:r>
          </a:p>
          <a:p>
            <a:r>
              <a:rPr lang="zh-TW" altLang="en-US" sz="600" dirty="0"/>
              <a:t>                    "FeeItem": "string",</a:t>
            </a:r>
          </a:p>
          <a:p>
            <a:r>
              <a:rPr lang="zh-TW" altLang="en-US" sz="600" dirty="0"/>
              <a:t>                    "OrgFeeAmount": 123.45,</a:t>
            </a:r>
          </a:p>
          <a:p>
            <a:r>
              <a:rPr lang="zh-TW" altLang="en-US" sz="600" dirty="0"/>
              <a:t>                    "DedAmount": 123.45,</a:t>
            </a:r>
          </a:p>
          <a:p>
            <a:r>
              <a:rPr lang="zh-TW" altLang="en-US" sz="600" dirty="0"/>
              <a:t>                    "FeeAmount": 123.45,</a:t>
            </a:r>
          </a:p>
          <a:p>
            <a:r>
              <a:rPr lang="zh-TW" altLang="en-US" sz="600" dirty="0"/>
              <a:t>                    "ReceivedAmount": 123.45,</a:t>
            </a:r>
          </a:p>
          <a:p>
            <a:r>
              <a:rPr lang="zh-TW" altLang="en-US" sz="600" dirty="0"/>
              <a:t>                    "OverAmount": 123.45,</a:t>
            </a:r>
          </a:p>
          <a:p>
            <a:r>
              <a:rPr lang="zh-TW" altLang="en-US" sz="600" dirty="0"/>
              <a:t>                    "ShortAmount": 123.45,</a:t>
            </a:r>
          </a:p>
          <a:p>
            <a:r>
              <a:rPr lang="zh-TW" altLang="en-US" sz="600" dirty="0"/>
              <a:t>                    "BankFees": 123.45,</a:t>
            </a:r>
          </a:p>
          <a:p>
            <a:r>
              <a:rPr lang="zh-TW" altLang="en-US" sz="600" dirty="0"/>
              <a:t>                    "ShortOverReason": "string",</a:t>
            </a:r>
          </a:p>
          <a:p>
            <a:r>
              <a:rPr lang="zh-TW" altLang="en-US" sz="600" dirty="0"/>
              <a:t>                    "WriteOffDate": "2023-03-01 00:00:00",</a:t>
            </a:r>
          </a:p>
          <a:p>
            <a:r>
              <a:rPr lang="zh-TW" altLang="en-US" sz="600" dirty="0"/>
              <a:t>                    "ReceiveDate": "2023-03-01 00:00:00",</a:t>
            </a:r>
          </a:p>
          <a:p>
            <a:r>
              <a:rPr lang="zh-TW" altLang="en-US" sz="600" dirty="0"/>
              <a:t>                    "Note": "string",</a:t>
            </a:r>
          </a:p>
          <a:p>
            <a:r>
              <a:rPr lang="zh-TW" altLang="en-US" sz="600" dirty="0"/>
              <a:t>                    "ToCBAmount": 123.45,</a:t>
            </a:r>
          </a:p>
          <a:p>
            <a:r>
              <a:rPr lang="zh-TW" altLang="en-US" sz="600" dirty="0"/>
              <a:t>                    "Status": "string"</a:t>
            </a:r>
          </a:p>
          <a:p>
            <a:endParaRPr lang="zh-TW" altLang="en-US" sz="600" dirty="0"/>
          </a:p>
          <a:p>
            <a:r>
              <a:rPr lang="zh-TW" altLang="en-US" sz="600" dirty="0"/>
              <a:t>                },</a:t>
            </a:r>
          </a:p>
          <a:p>
            <a:r>
              <a:rPr lang="zh-TW" altLang="en-US" sz="600" dirty="0"/>
              <a:t>                "CB": [</a:t>
            </a:r>
          </a:p>
          <a:p>
            <a:r>
              <a:rPr lang="zh-TW" altLang="en-US" sz="600" dirty="0"/>
              <a:t>                    {</a:t>
            </a:r>
          </a:p>
          <a:p>
            <a:r>
              <a:rPr lang="zh-TW" altLang="en-US" sz="600" dirty="0"/>
              <a:t>                        "CBID": 1,</a:t>
            </a:r>
          </a:p>
          <a:p>
            <a:r>
              <a:rPr lang="zh-TW" altLang="en-US" sz="600" dirty="0"/>
              <a:t>                        "CBType": "string",</a:t>
            </a:r>
          </a:p>
          <a:p>
            <a:r>
              <a:rPr lang="zh-TW" altLang="en-US" sz="600" dirty="0"/>
              <a:t>                        "BillingNo": "string",</a:t>
            </a:r>
          </a:p>
          <a:p>
            <a:r>
              <a:rPr lang="zh-TW" altLang="en-US" sz="600" dirty="0"/>
              <a:t>                        "BLDetailID": 1,</a:t>
            </a:r>
          </a:p>
          <a:p>
            <a:r>
              <a:rPr lang="zh-TW" altLang="en-US" sz="600" dirty="0"/>
              <a:t>                        "SubmarineCable": "string",</a:t>
            </a:r>
          </a:p>
          <a:p>
            <a:r>
              <a:rPr lang="zh-TW" altLang="en-US" sz="600" dirty="0"/>
              <a:t>                        "WorkTitle": "string",</a:t>
            </a:r>
          </a:p>
          <a:p>
            <a:r>
              <a:rPr lang="zh-TW" altLang="en-US" sz="600" dirty="0"/>
              <a:t>                        "BillMilestone": "string",</a:t>
            </a:r>
          </a:p>
          <a:p>
            <a:r>
              <a:rPr lang="zh-TW" altLang="en-US" sz="600" dirty="0"/>
              <a:t>                        "InvoiceNo": "string",</a:t>
            </a:r>
          </a:p>
          <a:p>
            <a:r>
              <a:rPr lang="zh-TW" altLang="en-US" sz="600" dirty="0"/>
              <a:t>                        "CurrAmount": 123.45,</a:t>
            </a:r>
          </a:p>
          <a:p>
            <a:r>
              <a:rPr lang="zh-TW" altLang="en-US" sz="600" dirty="0"/>
              <a:t>                        "PartyName": "string",</a:t>
            </a:r>
          </a:p>
          <a:p>
            <a:r>
              <a:rPr lang="zh-TW" altLang="en-US" sz="600" dirty="0"/>
              <a:t>                        "CreateDate": "2023-04-01 00:00:00",</a:t>
            </a:r>
          </a:p>
          <a:p>
            <a:r>
              <a:rPr lang="zh-TW" altLang="en-US" sz="600" dirty="0"/>
              <a:t>                        "LastUpdDate": "2023-04-01 00:00:00",</a:t>
            </a:r>
          </a:p>
          <a:p>
            <a:r>
              <a:rPr lang="zh-TW" altLang="en-US" sz="600" dirty="0"/>
              <a:t>                        "Note": "string"</a:t>
            </a:r>
          </a:p>
          <a:p>
            <a:r>
              <a:rPr lang="zh-TW" altLang="en-US" sz="600" dirty="0"/>
              <a:t>                    },</a:t>
            </a:r>
          </a:p>
          <a:p>
            <a:r>
              <a:rPr lang="zh-TW" altLang="en-US" sz="600" dirty="0"/>
              <a:t>                    {...},</a:t>
            </a:r>
          </a:p>
          <a:p>
            <a:r>
              <a:rPr lang="zh-TW" altLang="en-US" sz="600" dirty="0"/>
              <a:t>                    {...}</a:t>
            </a:r>
          </a:p>
          <a:p>
            <a:r>
              <a:rPr lang="zh-TW" altLang="en-US" sz="600" dirty="0"/>
              <a:t>                ]</a:t>
            </a:r>
          </a:p>
          <a:p>
            <a:r>
              <a:rPr lang="zh-TW" altLang="en-US" sz="600" dirty="0"/>
              <a:t>            },</a:t>
            </a:r>
          </a:p>
          <a:p>
            <a:r>
              <a:rPr lang="zh-TW" altLang="en-US" sz="600" dirty="0"/>
              <a:t>            {...},</a:t>
            </a:r>
          </a:p>
          <a:p>
            <a:r>
              <a:rPr lang="zh-TW" altLang="en-US" sz="600" dirty="0"/>
              <a:t>            {...}</a:t>
            </a:r>
          </a:p>
          <a:p>
            <a:r>
              <a:rPr lang="zh-TW" altLang="en-US" sz="600" dirty="0"/>
              <a:t>        ]</a:t>
            </a:r>
          </a:p>
          <a:p>
            <a:r>
              <a:rPr lang="zh-TW" altLang="en-US" sz="600" dirty="0"/>
              <a:t>    },</a:t>
            </a:r>
          </a:p>
          <a:p>
            <a:r>
              <a:rPr lang="zh-TW" altLang="en-US" sz="600" dirty="0"/>
              <a:t>    {...},</a:t>
            </a:r>
          </a:p>
          <a:p>
            <a:r>
              <a:rPr lang="zh-TW" altLang="en-US" sz="600" dirty="0"/>
              <a:t>    {...}</a:t>
            </a:r>
          </a:p>
          <a:p>
            <a:r>
              <a:rPr lang="zh-TW" altLang="en-US" sz="600" dirty="0"/>
              <a:t>]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29C4CE7-E91B-41F6-ADD2-9383DAC3F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416" y="227012"/>
            <a:ext cx="2887750" cy="1405613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72B9A45-249D-4852-9B20-46B94F7D7F1A}"/>
              </a:ext>
            </a:extLst>
          </p:cNvPr>
          <p:cNvCxnSpPr/>
          <p:nvPr/>
        </p:nvCxnSpPr>
        <p:spPr>
          <a:xfrm>
            <a:off x="1244600" y="4761212"/>
            <a:ext cx="8937624" cy="915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6A3DE3B-2CC6-4A85-8A88-93F6BBA6A3A2}"/>
              </a:ext>
            </a:extLst>
          </p:cNvPr>
          <p:cNvSpPr/>
          <p:nvPr/>
        </p:nvSpPr>
        <p:spPr>
          <a:xfrm>
            <a:off x="1074420" y="2560320"/>
            <a:ext cx="6233160" cy="205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36F45-86A5-450A-B6A3-50644149D19A}"/>
              </a:ext>
            </a:extLst>
          </p:cNvPr>
          <p:cNvSpPr/>
          <p:nvPr/>
        </p:nvSpPr>
        <p:spPr>
          <a:xfrm>
            <a:off x="10463213" y="466725"/>
            <a:ext cx="1181100" cy="1000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A9CD829F-22FB-4FFA-9416-B3E47D3A94FE}"/>
              </a:ext>
            </a:extLst>
          </p:cNvPr>
          <p:cNvCxnSpPr>
            <a:endCxn id="15" idx="1"/>
          </p:cNvCxnSpPr>
          <p:nvPr/>
        </p:nvCxnSpPr>
        <p:spPr>
          <a:xfrm flipV="1">
            <a:off x="7307580" y="966788"/>
            <a:ext cx="3155633" cy="1700212"/>
          </a:xfrm>
          <a:prstGeom prst="bentConnector3">
            <a:avLst>
              <a:gd name="adj1" fmla="val 8652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9728313-1A37-4DBC-8FA2-695FB1AB0EC2}"/>
              </a:ext>
            </a:extLst>
          </p:cNvPr>
          <p:cNvSpPr/>
          <p:nvPr/>
        </p:nvSpPr>
        <p:spPr>
          <a:xfrm>
            <a:off x="10571798" y="1847850"/>
            <a:ext cx="1328101" cy="2114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577D5B-20C3-4F67-980C-15F0A2ACCC03}"/>
              </a:ext>
            </a:extLst>
          </p:cNvPr>
          <p:cNvSpPr/>
          <p:nvPr/>
        </p:nvSpPr>
        <p:spPr>
          <a:xfrm>
            <a:off x="7311230" y="867728"/>
            <a:ext cx="2412207" cy="180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4E881090-E123-4147-975D-15A7824C41C4}"/>
              </a:ext>
            </a:extLst>
          </p:cNvPr>
          <p:cNvCxnSpPr>
            <a:stCxn id="20" idx="2"/>
            <a:endCxn id="19" idx="1"/>
          </p:cNvCxnSpPr>
          <p:nvPr/>
        </p:nvCxnSpPr>
        <p:spPr>
          <a:xfrm rot="16200000" flipH="1">
            <a:off x="8615879" y="949205"/>
            <a:ext cx="1857375" cy="20544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F2F9438-5AC5-4358-BFB1-7F92ECA1D595}"/>
              </a:ext>
            </a:extLst>
          </p:cNvPr>
          <p:cNvSpPr/>
          <p:nvPr/>
        </p:nvSpPr>
        <p:spPr>
          <a:xfrm>
            <a:off x="8605838" y="909638"/>
            <a:ext cx="338137" cy="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D01CC30-A7D1-44DD-99A3-EEF4F9C803AC}"/>
              </a:ext>
            </a:extLst>
          </p:cNvPr>
          <p:cNvSpPr/>
          <p:nvPr/>
        </p:nvSpPr>
        <p:spPr>
          <a:xfrm>
            <a:off x="10674192" y="4401464"/>
            <a:ext cx="627221" cy="89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F08C521A-26DA-4194-BC4B-C82D53BD107A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rot="16200000" flipH="1">
            <a:off x="7996267" y="1768325"/>
            <a:ext cx="3456565" cy="18992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96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2109</Words>
  <Application>Microsoft Office PowerPoint</Application>
  <PresentationFormat>寬螢幕</PresentationFormat>
  <Paragraphs>344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帳單API</vt:lpstr>
      <vt:lpstr>待合併(查詢發票主檔)</vt:lpstr>
      <vt:lpstr>PowerPoint 簡報</vt:lpstr>
      <vt:lpstr>待合併(按"+合併帳單")</vt:lpstr>
      <vt:lpstr>做完CB抵扣後退回-待合併(合併後送出)</vt:lpstr>
      <vt:lpstr>待抵扣(查詢帳單主檔)</vt:lpstr>
      <vt:lpstr>待抵扣(帳單折抵)</vt:lpstr>
      <vt:lpstr>待抵扣(帳單折抵完送出)</vt:lpstr>
      <vt:lpstr>已抵扣(檢視帳單主檔)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退回&amp;作廢</dc:title>
  <dc:creator>董宇哲</dc:creator>
  <cp:lastModifiedBy>董宇哲</cp:lastModifiedBy>
  <cp:revision>52</cp:revision>
  <dcterms:created xsi:type="dcterms:W3CDTF">2023-02-23T05:37:39Z</dcterms:created>
  <dcterms:modified xsi:type="dcterms:W3CDTF">2023-03-21T09:38:55Z</dcterms:modified>
</cp:coreProperties>
</file>